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2405" y="1690912"/>
            <a:ext cx="15383189" cy="1702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177" y="3854395"/>
            <a:ext cx="1635379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3.jpg"/><Relationship Id="rId6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4.jpg"/><Relationship Id="rId6" Type="http://schemas.openxmlformats.org/officeDocument/2006/relationships/image" Target="../media/image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g"/><Relationship Id="rId7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59063"/>
            <a:ext cx="6168545" cy="37279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3598" y="0"/>
            <a:ext cx="7864401" cy="59658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086100" cy="26794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54282" y="8370885"/>
            <a:ext cx="3733716" cy="191611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6000749" cy="17240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256" y="1910531"/>
            <a:ext cx="10612120" cy="148272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102360" marR="5080" indent="-1090295">
              <a:lnSpc>
                <a:spcPts val="5480"/>
              </a:lnSpc>
              <a:spcBef>
                <a:spcPts val="715"/>
              </a:spcBef>
            </a:pPr>
            <a:r>
              <a:rPr dirty="0" u="sng" sz="5000" spc="22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PARKINSONS</a:t>
            </a:r>
            <a:r>
              <a:rPr dirty="0" u="sng" sz="5000" spc="-100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5000" spc="12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DISEASE</a:t>
            </a:r>
            <a:r>
              <a:rPr dirty="0" u="sng" sz="5000" spc="-9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5000" spc="120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PREDICTION</a:t>
            </a:r>
            <a:r>
              <a:rPr dirty="0" sz="5000" spc="120" b="1" i="1">
                <a:latin typeface="Trebuchet MS"/>
                <a:cs typeface="Trebuchet MS"/>
              </a:rPr>
              <a:t> </a:t>
            </a:r>
            <a:r>
              <a:rPr dirty="0" u="sng" sz="5000" spc="180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USING</a:t>
            </a:r>
            <a:r>
              <a:rPr dirty="0" u="sng" sz="5000" spc="-9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5000" spc="22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MACHINE</a:t>
            </a:r>
            <a:r>
              <a:rPr dirty="0" u="sng" sz="5000" spc="-9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5000" spc="135" b="1" i="1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LEARNING 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023" y="3662210"/>
            <a:ext cx="5945505" cy="177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dirty="0" baseline="-3387" sz="6150" spc="-307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baseline="-3387" sz="6150" spc="-607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3387" sz="6150" spc="-157">
                <a:solidFill>
                  <a:srgbClr val="FFFFFF"/>
                </a:solidFill>
                <a:latin typeface="Arial Black"/>
                <a:cs typeface="Arial Black"/>
              </a:rPr>
              <a:t>ID:</a:t>
            </a:r>
            <a:r>
              <a:rPr dirty="0" baseline="-3387" sz="6150" spc="-232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Lucida Sans Unicode"/>
                <a:cs typeface="Lucida Sans Unicode"/>
              </a:rPr>
              <a:t>PCSE25-</a:t>
            </a:r>
            <a:r>
              <a:rPr dirty="0" sz="3400" spc="-25">
                <a:solidFill>
                  <a:srgbClr val="FFFFFF"/>
                </a:solidFill>
                <a:latin typeface="Lucida Sans Unicode"/>
                <a:cs typeface="Lucida Sans Unicode"/>
              </a:rPr>
              <a:t>70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65"/>
              </a:spcBef>
            </a:pPr>
            <a:r>
              <a:rPr dirty="0" sz="3800" spc="-380">
                <a:solidFill>
                  <a:srgbClr val="FFFFFF"/>
                </a:solidFill>
                <a:latin typeface="Arial Black"/>
                <a:cs typeface="Arial Black"/>
              </a:rPr>
              <a:t>Team</a:t>
            </a:r>
            <a:r>
              <a:rPr dirty="0" sz="38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70">
                <a:solidFill>
                  <a:srgbClr val="FFFFFF"/>
                </a:solidFill>
                <a:latin typeface="Arial Black"/>
                <a:cs typeface="Arial Black"/>
              </a:rPr>
              <a:t>Leader</a:t>
            </a:r>
            <a:r>
              <a:rPr dirty="0" sz="38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2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800" spc="-5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2450" sz="5100" spc="-15">
                <a:solidFill>
                  <a:srgbClr val="FFFFFF"/>
                </a:solidFill>
                <a:latin typeface="Lucida Sans Unicode"/>
                <a:cs typeface="Lucida Sans Unicode"/>
              </a:rPr>
              <a:t>Varun</a:t>
            </a:r>
            <a:r>
              <a:rPr dirty="0" baseline="-2450" sz="5100" spc="-3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2450" sz="5100" spc="-15">
                <a:solidFill>
                  <a:srgbClr val="FFFFFF"/>
                </a:solidFill>
                <a:latin typeface="Lucida Sans Unicode"/>
                <a:cs typeface="Lucida Sans Unicode"/>
              </a:rPr>
              <a:t>gupta</a:t>
            </a:r>
            <a:endParaRPr baseline="-2450" sz="51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502" y="5522578"/>
            <a:ext cx="6381115" cy="1738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4410"/>
              </a:lnSpc>
              <a:spcBef>
                <a:spcPts val="120"/>
              </a:spcBef>
            </a:pPr>
            <a:r>
              <a:rPr dirty="0" sz="3700" spc="-17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37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700" spc="-130">
                <a:solidFill>
                  <a:srgbClr val="FFFFFF"/>
                </a:solidFill>
                <a:latin typeface="Arial Black"/>
                <a:cs typeface="Arial Black"/>
              </a:rPr>
              <a:t>Member:</a:t>
            </a:r>
            <a:r>
              <a:rPr dirty="0" sz="37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4901" sz="5100" spc="-15">
                <a:solidFill>
                  <a:srgbClr val="FFFFFF"/>
                </a:solidFill>
                <a:latin typeface="Lucida Sans Unicode"/>
                <a:cs typeface="Lucida Sans Unicode"/>
              </a:rPr>
              <a:t>Varun</a:t>
            </a:r>
            <a:r>
              <a:rPr dirty="0" baseline="-4901" sz="5100" spc="-3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4901" sz="5100" spc="-15">
                <a:solidFill>
                  <a:srgbClr val="FFFFFF"/>
                </a:solidFill>
                <a:latin typeface="Lucida Sans Unicode"/>
                <a:cs typeface="Lucida Sans Unicode"/>
              </a:rPr>
              <a:t>gupta</a:t>
            </a:r>
            <a:endParaRPr baseline="-4901" sz="5100">
              <a:latin typeface="Lucida Sans Unicode"/>
              <a:cs typeface="Lucida Sans Unicode"/>
            </a:endParaRPr>
          </a:p>
          <a:p>
            <a:pPr marL="22860">
              <a:lnSpc>
                <a:spcPts val="4410"/>
              </a:lnSpc>
            </a:pPr>
            <a:r>
              <a:rPr dirty="0" sz="3700" spc="-18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37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700" spc="-135">
                <a:solidFill>
                  <a:srgbClr val="FFFFFF"/>
                </a:solidFill>
                <a:latin typeface="Arial Black"/>
                <a:cs typeface="Arial Black"/>
              </a:rPr>
              <a:t>Member:</a:t>
            </a:r>
            <a:r>
              <a:rPr dirty="0" sz="3700" spc="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3267" sz="5100">
                <a:solidFill>
                  <a:srgbClr val="FFFFFF"/>
                </a:solidFill>
                <a:latin typeface="Lucida Sans Unicode"/>
                <a:cs typeface="Lucida Sans Unicode"/>
              </a:rPr>
              <a:t>Sumit</a:t>
            </a:r>
            <a:r>
              <a:rPr dirty="0" baseline="-3267" sz="5100" spc="-39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-3267" sz="5100" spc="-37">
                <a:solidFill>
                  <a:srgbClr val="FFFFFF"/>
                </a:solidFill>
                <a:latin typeface="Lucida Sans Unicode"/>
                <a:cs typeface="Lucida Sans Unicode"/>
              </a:rPr>
              <a:t>pal</a:t>
            </a:r>
            <a:endParaRPr baseline="-3267" sz="5100">
              <a:latin typeface="Lucida Sans Unicode"/>
              <a:cs typeface="Lucida Sans Unicode"/>
            </a:endParaRPr>
          </a:p>
          <a:p>
            <a:pPr marL="71120">
              <a:lnSpc>
                <a:spcPct val="100000"/>
              </a:lnSpc>
              <a:spcBef>
                <a:spcPts val="325"/>
              </a:spcBef>
            </a:pPr>
            <a:r>
              <a:rPr dirty="0" sz="3600" spc="-175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3600" spc="-3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Arial Black"/>
                <a:cs typeface="Arial Black"/>
              </a:rPr>
              <a:t>Member:</a:t>
            </a:r>
            <a:r>
              <a:rPr dirty="0" sz="36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1633" sz="5100" spc="-44">
                <a:solidFill>
                  <a:srgbClr val="FFFFFF"/>
                </a:solidFill>
                <a:latin typeface="Lucida Sans Unicode"/>
                <a:cs typeface="Lucida Sans Unicode"/>
              </a:rPr>
              <a:t>Yash</a:t>
            </a:r>
            <a:r>
              <a:rPr dirty="0" baseline="1633" sz="5100" spc="-36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1633" sz="5100" spc="-30">
                <a:solidFill>
                  <a:srgbClr val="FFFFFF"/>
                </a:solidFill>
                <a:latin typeface="Lucida Sans Unicode"/>
                <a:cs typeface="Lucida Sans Unicode"/>
              </a:rPr>
              <a:t>jain</a:t>
            </a:r>
            <a:endParaRPr baseline="1633" sz="5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71882" y="5381416"/>
            <a:ext cx="3036570" cy="19081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660"/>
              </a:spcBef>
            </a:pPr>
            <a:r>
              <a:rPr dirty="0" sz="3800" spc="-295">
                <a:solidFill>
                  <a:srgbClr val="FFFFFF"/>
                </a:solidFill>
                <a:latin typeface="Arial Black"/>
                <a:cs typeface="Arial Black"/>
              </a:rPr>
              <a:t>Semester</a:t>
            </a:r>
            <a:r>
              <a:rPr dirty="0" sz="380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800" spc="-2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7834" sz="5850" spc="-7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baseline="-7834" sz="5850">
              <a:latin typeface="Lucida Sans Unicode"/>
              <a:cs typeface="Lucida Sans Unicode"/>
            </a:endParaRPr>
          </a:p>
          <a:p>
            <a:pPr marL="38100">
              <a:lnSpc>
                <a:spcPts val="4530"/>
              </a:lnSpc>
              <a:spcBef>
                <a:spcPts val="525"/>
              </a:spcBef>
            </a:pPr>
            <a:r>
              <a:rPr dirty="0" sz="3800" spc="-295">
                <a:solidFill>
                  <a:srgbClr val="FFFFFF"/>
                </a:solidFill>
                <a:latin typeface="Arial Black"/>
                <a:cs typeface="Arial Black"/>
              </a:rPr>
              <a:t>Semester</a:t>
            </a:r>
            <a:r>
              <a:rPr dirty="0" sz="380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800" spc="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3400">
              <a:latin typeface="Lucida Sans Unicode"/>
              <a:cs typeface="Lucida Sans Unicode"/>
            </a:endParaRPr>
          </a:p>
          <a:p>
            <a:pPr marL="38100">
              <a:lnSpc>
                <a:spcPts val="4530"/>
              </a:lnSpc>
            </a:pPr>
            <a:r>
              <a:rPr dirty="0" sz="3800" spc="-295">
                <a:solidFill>
                  <a:srgbClr val="FFFFFF"/>
                </a:solidFill>
                <a:latin typeface="Arial Black"/>
                <a:cs typeface="Arial Black"/>
              </a:rPr>
              <a:t>Semester</a:t>
            </a:r>
            <a:r>
              <a:rPr dirty="0" sz="3800" spc="-3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800" spc="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4084" sz="5100" spc="-75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baseline="4084" sz="51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737429" y="5521208"/>
            <a:ext cx="403225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3800" spc="-245">
                <a:solidFill>
                  <a:srgbClr val="FFFFFF"/>
                </a:solidFill>
                <a:latin typeface="Arial Black"/>
                <a:cs typeface="Arial Black"/>
              </a:rPr>
              <a:t>Department:</a:t>
            </a:r>
            <a:r>
              <a:rPr dirty="0" sz="38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3267" sz="5100" spc="187">
                <a:solidFill>
                  <a:srgbClr val="FFFFFF"/>
                </a:solidFill>
                <a:latin typeface="Lucida Sans Unicode"/>
                <a:cs typeface="Lucida Sans Unicode"/>
              </a:rPr>
              <a:t>CSE </a:t>
            </a:r>
            <a:r>
              <a:rPr dirty="0" sz="3800" spc="-245">
                <a:solidFill>
                  <a:srgbClr val="FFFFFF"/>
                </a:solidFill>
                <a:latin typeface="Arial Black"/>
                <a:cs typeface="Arial Black"/>
              </a:rPr>
              <a:t>Department:</a:t>
            </a:r>
            <a:r>
              <a:rPr dirty="0" sz="38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2450" sz="5100" spc="187">
                <a:solidFill>
                  <a:srgbClr val="FFFFFF"/>
                </a:solidFill>
                <a:latin typeface="Lucida Sans Unicode"/>
                <a:cs typeface="Lucida Sans Unicode"/>
              </a:rPr>
              <a:t>CSE </a:t>
            </a:r>
            <a:r>
              <a:rPr dirty="0" sz="3800" spc="-204">
                <a:solidFill>
                  <a:srgbClr val="FFFFFF"/>
                </a:solidFill>
                <a:latin typeface="Arial Black"/>
                <a:cs typeface="Arial Black"/>
              </a:rPr>
              <a:t>Department:</a:t>
            </a:r>
            <a:r>
              <a:rPr dirty="0" sz="38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-6535" sz="5100" spc="187">
                <a:solidFill>
                  <a:srgbClr val="FFFFFF"/>
                </a:solidFill>
                <a:latin typeface="Lucida Sans Unicode"/>
                <a:cs typeface="Lucida Sans Unicode"/>
              </a:rPr>
              <a:t>CSE</a:t>
            </a:r>
            <a:endParaRPr baseline="-6535" sz="5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-84153" y="7471871"/>
            <a:ext cx="8741410" cy="1900555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125"/>
              </a:spcBef>
            </a:pPr>
            <a:r>
              <a:rPr dirty="0" sz="4600" spc="-37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r>
              <a:rPr dirty="0" sz="4600" spc="-4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600" spc="-10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600" spc="-4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600" spc="-280">
                <a:solidFill>
                  <a:srgbClr val="FFFFFF"/>
                </a:solidFill>
                <a:latin typeface="Arial Black"/>
                <a:cs typeface="Arial Black"/>
              </a:rPr>
              <a:t>Guide</a:t>
            </a:r>
            <a:r>
              <a:rPr dirty="0" sz="4600" spc="-4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600" spc="-28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4600" spc="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Lucida Sans Unicode"/>
                <a:cs typeface="Lucida Sans Unicode"/>
              </a:rPr>
              <a:t>Swati</a:t>
            </a:r>
            <a:r>
              <a:rPr dirty="0" sz="34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Lucida Sans Unicode"/>
                <a:cs typeface="Lucida Sans Unicode"/>
              </a:rPr>
              <a:t>Sharma</a:t>
            </a:r>
            <a:endParaRPr sz="34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940"/>
              </a:spcBef>
            </a:pPr>
            <a:r>
              <a:rPr dirty="0" sz="4400" spc="-260">
                <a:solidFill>
                  <a:srgbClr val="FFFFFF"/>
                </a:solidFill>
                <a:latin typeface="Arial Black"/>
                <a:cs typeface="Arial Black"/>
              </a:rPr>
              <a:t>Date</a:t>
            </a:r>
            <a:r>
              <a:rPr dirty="0" sz="4400" spc="-4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12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5">
                <a:solidFill>
                  <a:srgbClr val="FFFFFF"/>
                </a:solidFill>
                <a:latin typeface="Arial Black"/>
                <a:cs typeface="Arial Black"/>
              </a:rPr>
              <a:t>Presentation</a:t>
            </a:r>
            <a:r>
              <a:rPr dirty="0" sz="4400" spc="-4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265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4400" spc="6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baseline="5718" sz="5100" spc="-165">
                <a:solidFill>
                  <a:srgbClr val="FFFFFF"/>
                </a:solidFill>
                <a:latin typeface="Lucida Sans Unicode"/>
                <a:cs typeface="Lucida Sans Unicode"/>
              </a:rPr>
              <a:t>24/05/2025</a:t>
            </a:r>
            <a:endParaRPr baseline="5718" sz="5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99677"/>
            <a:ext cx="6761168" cy="75873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32355" y="7709389"/>
            <a:ext cx="1767644" cy="17100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7178" y="0"/>
            <a:ext cx="2270819" cy="22250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2229" y="1028700"/>
            <a:ext cx="9182100" cy="9258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333624" cy="23336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14749" y="-33057"/>
            <a:ext cx="9199245" cy="1108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-750"/>
              <a:t>LITERATURE</a:t>
            </a:r>
            <a:r>
              <a:rPr dirty="0" sz="7100" spc="-690"/>
              <a:t> </a:t>
            </a:r>
            <a:r>
              <a:rPr dirty="0" sz="7100" spc="-685"/>
              <a:t>REVIEW</a:t>
            </a:r>
            <a:endParaRPr sz="7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99677"/>
            <a:ext cx="6761168" cy="75873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32355" y="7709389"/>
            <a:ext cx="1767644" cy="17100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7178" y="0"/>
            <a:ext cx="2270819" cy="22250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0148" y="0"/>
            <a:ext cx="13173074" cy="97821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333624" cy="2333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3856" y="6234287"/>
              <a:ext cx="7854142" cy="405271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461950" cy="48207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45479" y="0"/>
            <a:ext cx="3742519" cy="3416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8367" y="3421028"/>
            <a:ext cx="1172252" cy="11645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333624" cy="23336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58521" y="4640807"/>
            <a:ext cx="6370955" cy="12579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50" spc="145" b="1">
                <a:solidFill>
                  <a:srgbClr val="048AFF"/>
                </a:solidFill>
                <a:latin typeface="Arial"/>
                <a:cs typeface="Arial"/>
              </a:rPr>
              <a:t>THANK</a:t>
            </a:r>
            <a:r>
              <a:rPr dirty="0" sz="8050" spc="195" b="1">
                <a:solidFill>
                  <a:srgbClr val="048AFF"/>
                </a:solidFill>
                <a:latin typeface="Arial"/>
                <a:cs typeface="Arial"/>
              </a:rPr>
              <a:t> </a:t>
            </a:r>
            <a:r>
              <a:rPr dirty="0" sz="8050" spc="295" b="1">
                <a:solidFill>
                  <a:srgbClr val="048AFF"/>
                </a:solidFill>
                <a:latin typeface="Arial"/>
                <a:cs typeface="Arial"/>
              </a:rPr>
              <a:t>YOU</a:t>
            </a:r>
            <a:endParaRPr sz="8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086100" cy="267940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00749" cy="1724024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111139" y="4048449"/>
            <a:ext cx="13990319" cy="4826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18895">
              <a:lnSpc>
                <a:spcPct val="116700"/>
              </a:lnSpc>
              <a:spcBef>
                <a:spcPts val="90"/>
              </a:spcBef>
            </a:pPr>
            <a:r>
              <a:rPr dirty="0" sz="3000" spc="-20">
                <a:solidFill>
                  <a:srgbClr val="FFFFFF"/>
                </a:solidFill>
                <a:latin typeface="Lucida Sans Unicode"/>
                <a:cs typeface="Lucida Sans Unicode"/>
              </a:rPr>
              <a:t>Parkinson’s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movement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disorder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Lucida Sans Unicode"/>
                <a:cs typeface="Lucida Sans Unicode"/>
              </a:rPr>
              <a:t>affects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0">
                <a:solidFill>
                  <a:srgbClr val="FFFFFF"/>
                </a:solidFill>
                <a:latin typeface="Lucida Sans Unicode"/>
                <a:cs typeface="Lucida Sans Unicode"/>
              </a:rPr>
              <a:t>central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nervous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symptoms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start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gradually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low</a:t>
            </a:r>
            <a:r>
              <a:rPr dirty="0" sz="30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dopamine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levels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brain.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Dopamine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chemical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neurotransmitter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responsible</a:t>
            </a:r>
            <a:r>
              <a:rPr dirty="0" sz="30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sending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Lucida Sans Unicode"/>
                <a:cs typeface="Lucida Sans Unicode"/>
              </a:rPr>
              <a:t>signals</a:t>
            </a:r>
            <a:r>
              <a:rPr dirty="0" sz="30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Lucida Sans Unicode"/>
                <a:cs typeface="Lucida Sans Unicode"/>
              </a:rPr>
              <a:t>body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brain.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Reduction</a:t>
            </a:r>
            <a:r>
              <a:rPr dirty="0" sz="30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neurons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responsible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production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dopamine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leads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Lucida Sans Unicode"/>
                <a:cs typeface="Lucida Sans Unicode"/>
              </a:rPr>
              <a:t>lowering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dopamine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levels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Lucida Sans Unicode"/>
                <a:cs typeface="Lucida Sans Unicode"/>
              </a:rPr>
              <a:t>resulting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reduced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coordination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between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brain</a:t>
            </a:r>
            <a:r>
              <a:rPr dirty="0" sz="30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body.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Lucida Sans Unicode"/>
                <a:cs typeface="Lucida Sans Unicode"/>
              </a:rPr>
              <a:t>Till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Lucida Sans Unicode"/>
                <a:cs typeface="Lucida Sans Unicode"/>
              </a:rPr>
              <a:t>date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there's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cure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30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advancement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technology,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necessary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introduce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0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Lucida Sans Unicode"/>
                <a:cs typeface="Lucida Sans Unicode"/>
              </a:rPr>
              <a:t>quick</a:t>
            </a:r>
            <a:r>
              <a:rPr dirty="0" sz="30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reasonable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FFFFFF"/>
                </a:solidFill>
                <a:latin typeface="Lucida Sans Unicode"/>
                <a:cs typeface="Lucida Sans Unicode"/>
              </a:rPr>
              <a:t>tool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0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61460">
              <a:lnSpc>
                <a:spcPct val="100000"/>
              </a:lnSpc>
              <a:spcBef>
                <a:spcPts val="100"/>
              </a:spcBef>
            </a:pPr>
            <a:r>
              <a:rPr dirty="0" sz="9200" spc="-430"/>
              <a:t>Introduction</a:t>
            </a:r>
            <a:endParaRPr sz="9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9447" y="599970"/>
            <a:ext cx="6615358" cy="91870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086100" cy="267940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000749" cy="1724024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165019" y="2771743"/>
            <a:ext cx="15512415" cy="629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7475">
              <a:lnSpc>
                <a:spcPct val="115199"/>
              </a:lnSpc>
              <a:spcBef>
                <a:spcPts val="100"/>
              </a:spcBef>
            </a:pP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Symptoms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associated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Lucida Sans Unicode"/>
                <a:cs typeface="Lucida Sans Unicode"/>
              </a:rPr>
              <a:t>PD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depending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stage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powerful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tool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various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70">
                <a:solidFill>
                  <a:srgbClr val="FFFFFF"/>
                </a:solidFill>
                <a:latin typeface="Lucida Sans Unicode"/>
                <a:cs typeface="Lucida Sans Unicode"/>
              </a:rPr>
              <a:t>kinds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presence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Lucida Sans Unicode"/>
                <a:cs typeface="Lucida Sans Unicode"/>
              </a:rPr>
              <a:t>PD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accurately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cost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effectively.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Lucida Sans Unicode"/>
                <a:cs typeface="Lucida Sans Unicode"/>
              </a:rPr>
              <a:t>main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symptoms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Lucida Sans Unicode"/>
                <a:cs typeface="Lucida Sans Unicode"/>
              </a:rPr>
              <a:t>PD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loss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speech.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resultant problems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include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monotonic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speech,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slur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words,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70">
                <a:solidFill>
                  <a:srgbClr val="FFFFFF"/>
                </a:solidFill>
                <a:latin typeface="Lucida Sans Unicode"/>
                <a:cs typeface="Lucida Sans Unicode"/>
              </a:rPr>
              <a:t>mumbling,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breathy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hoarse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speech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sz="2550">
              <a:latin typeface="Lucida Sans Unicode"/>
              <a:cs typeface="Lucida Sans Unicode"/>
            </a:endParaRPr>
          </a:p>
          <a:p>
            <a:pPr marL="12700" marR="5080">
              <a:lnSpc>
                <a:spcPct val="115199"/>
              </a:lnSpc>
            </a:pPr>
            <a:r>
              <a:rPr dirty="0" sz="2550" spc="-45">
                <a:solidFill>
                  <a:srgbClr val="FFFFFF"/>
                </a:solidFill>
                <a:latin typeface="Lucida Sans Unicode"/>
                <a:cs typeface="Lucida Sans Unicode"/>
              </a:rPr>
              <a:t>Keeping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points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5">
                <a:solidFill>
                  <a:srgbClr val="FFFFFF"/>
                </a:solidFill>
                <a:latin typeface="Lucida Sans Unicode"/>
                <a:cs typeface="Lucida Sans Unicode"/>
              </a:rPr>
              <a:t>mind,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decided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5">
                <a:solidFill>
                  <a:srgbClr val="FFFFFF"/>
                </a:solidFill>
                <a:latin typeface="Lucida Sans Unicode"/>
                <a:cs typeface="Lucida Sans Unicode"/>
              </a:rPr>
              <a:t>go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containing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80">
                <a:solidFill>
                  <a:srgbClr val="FFFFFF"/>
                </a:solidFill>
                <a:latin typeface="Lucida Sans Unicode"/>
                <a:cs typeface="Lucida Sans Unicode"/>
              </a:rPr>
              <a:t>25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features.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25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select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features,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Pearson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used.</a:t>
            </a:r>
            <a:endParaRPr sz="2550">
              <a:latin typeface="Lucida Sans Unicode"/>
              <a:cs typeface="Lucida Sans Unicode"/>
            </a:endParaRPr>
          </a:p>
          <a:p>
            <a:pPr marL="12700" marR="612775">
              <a:lnSpc>
                <a:spcPct val="115199"/>
              </a:lnSpc>
              <a:spcBef>
                <a:spcPts val="3525"/>
              </a:spcBef>
            </a:pP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project,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present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Lucida Sans Unicode"/>
                <a:cs typeface="Lucida Sans Unicode"/>
              </a:rPr>
              <a:t>PD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45">
                <a:solidFill>
                  <a:srgbClr val="FFFFFF"/>
                </a:solidFill>
                <a:latin typeface="Lucida Sans Unicode"/>
                <a:cs typeface="Lucida Sans Unicode"/>
              </a:rPr>
              <a:t>XGBoost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Pearson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method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correlation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selection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presence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Parkinson‟s</a:t>
            </a:r>
            <a:r>
              <a:rPr dirty="0" sz="2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2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Lucida Sans Unicode"/>
                <a:cs typeface="Lucida Sans Unicode"/>
              </a:rPr>
              <a:t>algorithms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4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Lucida Sans Unicode"/>
                <a:cs typeface="Lucida Sans Unicode"/>
              </a:rPr>
              <a:t>choosing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optimistic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5">
                <a:solidFill>
                  <a:srgbClr val="FFFFFF"/>
                </a:solidFill>
                <a:latin typeface="Lucida Sans Unicode"/>
                <a:cs typeface="Lucida Sans Unicode"/>
              </a:rPr>
              <a:t>algorithms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are:</a:t>
            </a:r>
            <a:endParaRPr sz="2550">
              <a:latin typeface="Lucida Sans Unicode"/>
              <a:cs typeface="Lucida Sans Unicode"/>
            </a:endParaRPr>
          </a:p>
          <a:p>
            <a:pPr marL="347980" indent="-335280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347980" algn="l"/>
              </a:tabLst>
            </a:pPr>
            <a:r>
              <a:rPr dirty="0" sz="2550" spc="65">
                <a:solidFill>
                  <a:srgbClr val="FFFFFF"/>
                </a:solidFill>
                <a:latin typeface="Lucida Sans Unicode"/>
                <a:cs typeface="Lucida Sans Unicode"/>
              </a:rPr>
              <a:t>SVM</a:t>
            </a:r>
            <a:endParaRPr sz="2550">
              <a:latin typeface="Lucida Sans Unicode"/>
              <a:cs typeface="Lucida Sans Unicode"/>
            </a:endParaRPr>
          </a:p>
          <a:p>
            <a:pPr marL="353695" indent="-340995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353695" algn="l"/>
              </a:tabLst>
            </a:pP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Random</a:t>
            </a:r>
            <a:r>
              <a:rPr dirty="0" sz="25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Forest</a:t>
            </a:r>
            <a:endParaRPr sz="2550">
              <a:latin typeface="Lucida Sans Unicode"/>
              <a:cs typeface="Lucida Sans Unicode"/>
            </a:endParaRPr>
          </a:p>
          <a:p>
            <a:pPr marL="363855" indent="-351155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363855" algn="l"/>
              </a:tabLst>
            </a:pPr>
            <a:r>
              <a:rPr dirty="0" sz="2550" spc="35">
                <a:solidFill>
                  <a:srgbClr val="FFFFFF"/>
                </a:solidFill>
                <a:latin typeface="Lucida Sans Unicode"/>
                <a:cs typeface="Lucida Sans Unicode"/>
              </a:rPr>
              <a:t>XGBoost</a:t>
            </a:r>
            <a:endParaRPr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8142" y="90712"/>
            <a:ext cx="18270220" cy="10105390"/>
            <a:chOff x="18142" y="90712"/>
            <a:chExt cx="18270220" cy="101053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42" y="108854"/>
              <a:ext cx="18269851" cy="100871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142" y="108854"/>
              <a:ext cx="18270220" cy="0"/>
            </a:xfrm>
            <a:custGeom>
              <a:avLst/>
              <a:gdLst/>
              <a:ahLst/>
              <a:cxnLst/>
              <a:rect l="l" t="t" r="r" b="b"/>
              <a:pathLst>
                <a:path w="18270220" h="0">
                  <a:moveTo>
                    <a:pt x="0" y="0"/>
                  </a:moveTo>
                  <a:lnTo>
                    <a:pt x="18269847" y="0"/>
                  </a:lnTo>
                </a:path>
              </a:pathLst>
            </a:custGeom>
            <a:ln w="36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03559" y="2677149"/>
            <a:ext cx="193357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95">
                <a:latin typeface="Arial MT"/>
                <a:cs typeface="Arial MT"/>
              </a:rPr>
              <a:t>MDVP:J</a:t>
            </a:r>
            <a:r>
              <a:rPr dirty="0" sz="2000" spc="-204"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181818"/>
                </a:solidFill>
                <a:latin typeface="Arial MT"/>
                <a:cs typeface="Arial MT"/>
              </a:rPr>
              <a:t>irter{Abs)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611" y="5248569"/>
            <a:ext cx="2259965" cy="1326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70">
                <a:latin typeface="Arial MT"/>
                <a:cs typeface="Arial MT"/>
              </a:rPr>
              <a:t>MDVP:</a:t>
            </a:r>
            <a:r>
              <a:rPr dirty="0" sz="1750" spc="-210">
                <a:latin typeface="Arial MT"/>
                <a:cs typeface="Arial MT"/>
              </a:rPr>
              <a:t> </a:t>
            </a:r>
            <a:r>
              <a:rPr dirty="0" sz="1750" spc="45">
                <a:solidFill>
                  <a:srgbClr val="131313"/>
                </a:solidFill>
                <a:latin typeface="Arial MT"/>
                <a:cs typeface="Arial MT"/>
              </a:rPr>
              <a:t>Shimmer(dB)</a:t>
            </a:r>
            <a:endParaRPr sz="1750">
              <a:latin typeface="Arial MT"/>
              <a:cs typeface="Arial MT"/>
            </a:endParaRPr>
          </a:p>
          <a:p>
            <a:pPr marL="544195" marR="5080">
              <a:lnSpc>
                <a:spcPct val="175400"/>
              </a:lnSpc>
              <a:spcBef>
                <a:spcPts val="100"/>
              </a:spcBef>
            </a:pPr>
            <a:r>
              <a:rPr dirty="0" sz="1900" spc="-175">
                <a:solidFill>
                  <a:srgbClr val="626262"/>
                </a:solidFill>
                <a:latin typeface="Arial MT"/>
                <a:cs typeface="Arial MT"/>
              </a:rPr>
              <a:t>Sh</a:t>
            </a:r>
            <a:r>
              <a:rPr dirty="0" sz="1900" spc="-28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1A1A1A"/>
                </a:solidFill>
                <a:latin typeface="Arial MT"/>
                <a:cs typeface="Arial MT"/>
              </a:rPr>
              <a:t>iinme</a:t>
            </a:r>
            <a:r>
              <a:rPr dirty="0" sz="1900" spc="-10">
                <a:solidFill>
                  <a:srgbClr val="0A0A0A"/>
                </a:solidFill>
                <a:latin typeface="Arial MT"/>
                <a:cs typeface="Arial MT"/>
              </a:rPr>
              <a:t>r’</a:t>
            </a:r>
            <a:r>
              <a:rPr dirty="0" sz="1900" spc="-10">
                <a:solidFill>
                  <a:srgbClr val="363636"/>
                </a:solidFill>
                <a:latin typeface="Arial MT"/>
                <a:cs typeface="Arial MT"/>
              </a:rPr>
              <a:t>APQ3 </a:t>
            </a:r>
            <a:r>
              <a:rPr dirty="0" sz="1900" spc="-175">
                <a:solidFill>
                  <a:srgbClr val="3F3F3F"/>
                </a:solidFill>
                <a:latin typeface="Arial MT"/>
                <a:cs typeface="Arial MT"/>
              </a:rPr>
              <a:t>Sh</a:t>
            </a:r>
            <a:r>
              <a:rPr dirty="0" sz="1900" spc="-28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12121"/>
                </a:solidFill>
                <a:latin typeface="Arial MT"/>
                <a:cs typeface="Arial MT"/>
              </a:rPr>
              <a:t>in›me</a:t>
            </a:r>
            <a:r>
              <a:rPr dirty="0" sz="1900" spc="-10">
                <a:solidFill>
                  <a:srgbClr val="6B6B6B"/>
                </a:solidFill>
                <a:latin typeface="Arial MT"/>
                <a:cs typeface="Arial MT"/>
              </a:rPr>
              <a:t>i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2125" y="7267154"/>
            <a:ext cx="97155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5">
                <a:solidFill>
                  <a:srgbClr val="070707"/>
                </a:solidFill>
                <a:latin typeface="Arial MT"/>
                <a:cs typeface="Arial MT"/>
              </a:rPr>
              <a:t>Shiin</a:t>
            </a:r>
            <a:r>
              <a:rPr dirty="0" sz="2000" spc="-5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62626"/>
                </a:solidFill>
                <a:latin typeface="Arial MT"/>
                <a:cs typeface="Arial MT"/>
              </a:rPr>
              <a:t>t</a:t>
            </a:r>
            <a:r>
              <a:rPr dirty="0" sz="2000" spc="-60">
                <a:solidFill>
                  <a:srgbClr val="262626"/>
                </a:solidFill>
                <a:latin typeface="Arial MT"/>
                <a:cs typeface="Arial MT"/>
              </a:rPr>
              <a:t> 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63493" y="113539"/>
            <a:ext cx="146939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10">
                <a:latin typeface="Arial MT"/>
                <a:cs typeface="Arial MT"/>
              </a:rPr>
              <a:t>MDVP:Fo(Hf)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05208" y="113539"/>
            <a:ext cx="154559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30">
                <a:solidFill>
                  <a:srgbClr val="0A0A0A"/>
                </a:solidFill>
                <a:latin typeface="Arial MT"/>
                <a:cs typeface="Arial MT"/>
              </a:rPr>
              <a:t>MDVP</a:t>
            </a:r>
            <a:r>
              <a:rPr dirty="0" sz="1900" spc="-30">
                <a:solidFill>
                  <a:srgbClr val="383838"/>
                </a:solidFill>
                <a:latin typeface="Arial MT"/>
                <a:cs typeface="Arial MT"/>
              </a:rPr>
              <a:t>:</a:t>
            </a:r>
            <a:r>
              <a:rPr dirty="0" sz="1900" spc="-24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900" spc="-135">
                <a:solidFill>
                  <a:srgbClr val="383838"/>
                </a:solidFill>
                <a:latin typeface="Arial MT"/>
                <a:cs typeface="Arial MT"/>
              </a:rPr>
              <a:t>-</a:t>
            </a:r>
            <a:r>
              <a:rPr dirty="0" sz="1900" spc="-23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hi(Hz)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61208" y="113539"/>
            <a:ext cx="1715770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>
                <a:latin typeface="Arial MT"/>
                <a:cs typeface="Arial MT"/>
              </a:rPr>
              <a:t>MDVP:Jitter(‘</a:t>
            </a:r>
            <a:r>
              <a:rPr dirty="0" sz="1900" spc="315">
                <a:latin typeface="Arial MT"/>
                <a:cs typeface="Arial MT"/>
              </a:rPr>
              <a:t> </a:t>
            </a:r>
            <a:r>
              <a:rPr dirty="0" sz="1900" spc="-140">
                <a:latin typeface="Arial MT"/>
                <a:cs typeface="Arial MT"/>
              </a:rPr>
              <a:t>x)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84350" y="113539"/>
            <a:ext cx="1932939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30">
                <a:latin typeface="Arial MT"/>
                <a:cs typeface="Arial MT"/>
              </a:rPr>
              <a:t>MDVP:J</a:t>
            </a:r>
            <a:r>
              <a:rPr dirty="0" sz="1900" spc="-215"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161616"/>
                </a:solidFill>
                <a:latin typeface="Arial MT"/>
                <a:cs typeface="Arial MT"/>
              </a:rPr>
              <a:t>ilter(Abs\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56417" y="88341"/>
            <a:ext cx="974090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-75">
                <a:solidFill>
                  <a:srgbClr val="161616"/>
                </a:solidFill>
                <a:latin typeface="Arial MT"/>
                <a:cs typeface="Arial MT"/>
              </a:rPr>
              <a:t>Shiinnier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86100" cy="267940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000749" cy="17240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47645" y="3446747"/>
            <a:ext cx="14741525" cy="5325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chronic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progressive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neurodegenerative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disorder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affects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millions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people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worldwide.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Early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detection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crucial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effective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treatment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disease,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early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intervention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slow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progression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symptoms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quality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life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patients.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However,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current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subjective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rely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clinical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observation,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misdiagnosis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delayed</a:t>
            </a:r>
            <a:r>
              <a:rPr dirty="0" sz="23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treatment.</a:t>
            </a:r>
            <a:endParaRPr sz="2300">
              <a:latin typeface="Lucida Sans Unicode"/>
              <a:cs typeface="Lucida Sans Unicode"/>
            </a:endParaRPr>
          </a:p>
          <a:p>
            <a:pPr marL="12700" marR="162560" indent="71755">
              <a:lnSpc>
                <a:spcPct val="116300"/>
              </a:lnSpc>
              <a:spcBef>
                <a:spcPts val="3210"/>
              </a:spcBef>
            </a:pP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significantly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dirty="0" sz="23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efficiency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Parkinson's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diagnosis.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75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dirty="0" sz="23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recordings</a:t>
            </a:r>
            <a:r>
              <a:rPr dirty="0" sz="23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individuals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Disease,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learn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recognize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dirty="0" sz="23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indicative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lead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objective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diagnosis</a:t>
            </a:r>
            <a:r>
              <a:rPr dirty="0" sz="23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Parkinson's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Disease,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ultimately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patient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outcomes.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Overall,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development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machine </a:t>
            </a:r>
            <a:r>
              <a:rPr dirty="0" sz="2300" spc="-2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detection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needed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5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dirty="0" sz="23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efficiency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5">
                <a:solidFill>
                  <a:srgbClr val="FFFFFF"/>
                </a:solidFill>
                <a:latin typeface="Lucida Sans Unicode"/>
                <a:cs typeface="Lucida Sans Unicode"/>
              </a:rPr>
              <a:t>diagnosis,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patients with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earlier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intervention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better</a:t>
            </a:r>
            <a:r>
              <a:rPr dirty="0" sz="23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treatment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options.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9105">
              <a:lnSpc>
                <a:spcPct val="100000"/>
              </a:lnSpc>
              <a:spcBef>
                <a:spcPts val="100"/>
              </a:spcBef>
            </a:pPr>
            <a:r>
              <a:rPr dirty="0" sz="9200" spc="-455"/>
              <a:t>Why</a:t>
            </a:r>
            <a:r>
              <a:rPr dirty="0" sz="9200" spc="-894"/>
              <a:t> </a:t>
            </a:r>
            <a:r>
              <a:rPr dirty="0" sz="9200" spc="-725"/>
              <a:t>We</a:t>
            </a:r>
            <a:r>
              <a:rPr dirty="0" sz="9200" spc="-890"/>
              <a:t> </a:t>
            </a:r>
            <a:r>
              <a:rPr dirty="0" sz="9200" spc="-560"/>
              <a:t>need</a:t>
            </a:r>
            <a:r>
              <a:rPr dirty="0" sz="9200" spc="-894"/>
              <a:t> </a:t>
            </a:r>
            <a:r>
              <a:rPr dirty="0" sz="9200" spc="-585"/>
              <a:t>it?</a:t>
            </a:r>
            <a:endParaRPr sz="9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77955"/>
            <a:ext cx="6348620" cy="6409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8354" y="8576105"/>
            <a:ext cx="1767644" cy="17100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17178" y="0"/>
            <a:ext cx="2270819" cy="222507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1975"/>
            <a:ext cx="2276474" cy="233362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4802434" y="1577108"/>
            <a:ext cx="1403985" cy="85725"/>
          </a:xfrm>
          <a:custGeom>
            <a:avLst/>
            <a:gdLst/>
            <a:ahLst/>
            <a:cxnLst/>
            <a:rect l="l" t="t" r="r" b="b"/>
            <a:pathLst>
              <a:path w="1403985" h="85725">
                <a:moveTo>
                  <a:pt x="1403920" y="85724"/>
                </a:moveTo>
                <a:lnTo>
                  <a:pt x="0" y="85724"/>
                </a:lnTo>
                <a:lnTo>
                  <a:pt x="0" y="0"/>
                </a:lnTo>
                <a:lnTo>
                  <a:pt x="1403920" y="0"/>
                </a:lnTo>
                <a:lnTo>
                  <a:pt x="140392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617917" y="1577108"/>
            <a:ext cx="2614295" cy="85725"/>
          </a:xfrm>
          <a:custGeom>
            <a:avLst/>
            <a:gdLst/>
            <a:ahLst/>
            <a:cxnLst/>
            <a:rect l="l" t="t" r="r" b="b"/>
            <a:pathLst>
              <a:path w="2614295" h="85725">
                <a:moveTo>
                  <a:pt x="2614170" y="85724"/>
                </a:moveTo>
                <a:lnTo>
                  <a:pt x="0" y="85724"/>
                </a:lnTo>
                <a:lnTo>
                  <a:pt x="0" y="0"/>
                </a:lnTo>
                <a:lnTo>
                  <a:pt x="2614170" y="0"/>
                </a:lnTo>
                <a:lnTo>
                  <a:pt x="2614170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643651" y="1577108"/>
            <a:ext cx="2696845" cy="85725"/>
          </a:xfrm>
          <a:custGeom>
            <a:avLst/>
            <a:gdLst/>
            <a:ahLst/>
            <a:cxnLst/>
            <a:rect l="l" t="t" r="r" b="b"/>
            <a:pathLst>
              <a:path w="2696845" h="85725">
                <a:moveTo>
                  <a:pt x="2696628" y="85724"/>
                </a:moveTo>
                <a:lnTo>
                  <a:pt x="0" y="85724"/>
                </a:lnTo>
                <a:lnTo>
                  <a:pt x="0" y="0"/>
                </a:lnTo>
                <a:lnTo>
                  <a:pt x="2696628" y="0"/>
                </a:lnTo>
                <a:lnTo>
                  <a:pt x="2696628" y="85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89733" y="615052"/>
            <a:ext cx="7563484" cy="1108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-425"/>
              <a:t>Project</a:t>
            </a:r>
            <a:r>
              <a:rPr dirty="0" sz="7100" spc="-670"/>
              <a:t> </a:t>
            </a:r>
            <a:r>
              <a:rPr dirty="0" sz="7100" spc="-420"/>
              <a:t>objective</a:t>
            </a:r>
            <a:endParaRPr sz="7100"/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3926420"/>
            <a:ext cx="123824" cy="1238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4955120"/>
            <a:ext cx="123824" cy="1238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5983819"/>
            <a:ext cx="123824" cy="1238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7012520"/>
            <a:ext cx="123824" cy="1238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8041219"/>
            <a:ext cx="123824" cy="1238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324" y="9069920"/>
            <a:ext cx="123824" cy="123823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6656" y="2672472"/>
            <a:ext cx="17559655" cy="66649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5200" spc="-2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Our</a:t>
            </a:r>
            <a:r>
              <a:rPr dirty="0" u="heavy" sz="5200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2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4</a:t>
            </a:r>
            <a:r>
              <a:rPr dirty="0" u="heavy" sz="5200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25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Ma</a:t>
            </a:r>
            <a:r>
              <a:rPr dirty="0" sz="5200" spc="-254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dirty="0" u="heavy" sz="5200" spc="-25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or</a:t>
            </a:r>
            <a:r>
              <a:rPr dirty="0" u="heavy" sz="5200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3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Ob</a:t>
            </a:r>
            <a:r>
              <a:rPr dirty="0" sz="5200" spc="-34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dirty="0" u="heavy" sz="5200" spc="-3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ectives</a:t>
            </a:r>
            <a:r>
              <a:rPr dirty="0" u="heavy" sz="5200" spc="-4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of</a:t>
            </a:r>
            <a:r>
              <a:rPr dirty="0" u="heavy" sz="5200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20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our</a:t>
            </a:r>
            <a:r>
              <a:rPr dirty="0" u="heavy" sz="5200" spc="-6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2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pro</a:t>
            </a:r>
            <a:r>
              <a:rPr dirty="0" sz="5200" spc="-28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dirty="0" u="heavy" sz="5200" spc="-2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ect</a:t>
            </a:r>
            <a:r>
              <a:rPr dirty="0" u="heavy" sz="5200" spc="-4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52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are:-</a:t>
            </a:r>
            <a:endParaRPr sz="5200">
              <a:latin typeface="Arial Black"/>
              <a:cs typeface="Arial Black"/>
            </a:endParaRPr>
          </a:p>
          <a:p>
            <a:pPr marL="598805" marR="5080" indent="113664">
              <a:lnSpc>
                <a:spcPct val="116399"/>
              </a:lnSpc>
              <a:spcBef>
                <a:spcPts val="1485"/>
              </a:spcBef>
            </a:pP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develop a machine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model for the detection of</a:t>
            </a:r>
            <a:r>
              <a:rPr dirty="0" sz="29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Parkinson's Disease based on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voice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features.</a:t>
            </a:r>
            <a:endParaRPr sz="2900">
              <a:latin typeface="Lucida Sans Unicode"/>
              <a:cs typeface="Lucida Sans Unicode"/>
            </a:endParaRPr>
          </a:p>
          <a:p>
            <a:pPr marL="598805" marR="5080" indent="97155">
              <a:lnSpc>
                <a:spcPct val="116399"/>
              </a:lnSpc>
            </a:pPr>
            <a:r>
              <a:rPr dirty="0" sz="2900" spc="-8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35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recordings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9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individuals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9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dirty="0" sz="29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9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Disease.</a:t>
            </a:r>
            <a:endParaRPr sz="2900">
              <a:latin typeface="Lucida Sans Unicode"/>
              <a:cs typeface="Lucida Sans Unicode"/>
            </a:endParaRPr>
          </a:p>
          <a:p>
            <a:pPr marL="598805" marR="5080">
              <a:lnSpc>
                <a:spcPct val="116399"/>
              </a:lnSpc>
            </a:pP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evaluate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metrics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900" spc="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accuracy,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precision,</a:t>
            </a:r>
            <a:r>
              <a:rPr dirty="0" sz="2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recall,</a:t>
            </a:r>
            <a:r>
              <a:rPr dirty="0" sz="2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9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20">
                <a:solidFill>
                  <a:srgbClr val="FFFFFF"/>
                </a:solidFill>
                <a:latin typeface="Lucida Sans Unicode"/>
                <a:cs typeface="Lucida Sans Unicode"/>
              </a:rPr>
              <a:t>F1</a:t>
            </a:r>
            <a:r>
              <a:rPr dirty="0" sz="2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score.</a:t>
            </a:r>
            <a:endParaRPr sz="2900">
              <a:latin typeface="Lucida Sans Unicode"/>
              <a:cs typeface="Lucida Sans Unicode"/>
            </a:endParaRPr>
          </a:p>
          <a:p>
            <a:pPr marL="598805" marR="5080">
              <a:lnSpc>
                <a:spcPct val="116399"/>
              </a:lnSpc>
              <a:tabLst>
                <a:tab pos="1304290" algn="l"/>
                <a:tab pos="3144520" algn="l"/>
                <a:tab pos="3998595" algn="l"/>
                <a:tab pos="6572250" algn="l"/>
                <a:tab pos="7204709" algn="l"/>
                <a:tab pos="8058784" algn="l"/>
                <a:tab pos="9836150" algn="l"/>
                <a:tab pos="11534775" algn="l"/>
                <a:tab pos="12919710" algn="l"/>
                <a:tab pos="13561694" algn="l"/>
                <a:tab pos="15184119" algn="l"/>
                <a:tab pos="17023715" algn="l"/>
              </a:tabLst>
            </a:pP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compare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existing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methods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900" spc="-2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9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diagnosis.</a:t>
            </a:r>
            <a:endParaRPr sz="2900">
              <a:latin typeface="Lucida Sans Unicode"/>
              <a:cs typeface="Lucida Sans Unicode"/>
            </a:endParaRPr>
          </a:p>
          <a:p>
            <a:pPr marL="598805" marR="5080">
              <a:lnSpc>
                <a:spcPct val="116399"/>
              </a:lnSpc>
            </a:pP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important</a:t>
            </a:r>
            <a:r>
              <a:rPr dirty="0" sz="29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dirty="0" sz="29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Parkinson's</a:t>
            </a:r>
            <a:r>
              <a:rPr dirty="0" sz="29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Disease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detection</a:t>
            </a:r>
            <a:r>
              <a:rPr dirty="0" sz="29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2900" spc="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feature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selection</a:t>
            </a:r>
            <a:r>
              <a:rPr dirty="0" sz="29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techniques.</a:t>
            </a:r>
            <a:endParaRPr sz="2900">
              <a:latin typeface="Lucida Sans Unicode"/>
              <a:cs typeface="Lucida Sans Unicode"/>
            </a:endParaRPr>
          </a:p>
          <a:p>
            <a:pPr marL="598805">
              <a:lnSpc>
                <a:spcPct val="100000"/>
              </a:lnSpc>
              <a:spcBef>
                <a:spcPts val="570"/>
              </a:spcBef>
            </a:pPr>
            <a:r>
              <a:rPr dirty="0" sz="2900" spc="-8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develop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35">
                <a:solidFill>
                  <a:srgbClr val="FFFFFF"/>
                </a:solidFill>
                <a:latin typeface="Lucida Sans Unicode"/>
                <a:cs typeface="Lucida Sans Unicode"/>
              </a:rPr>
              <a:t>user-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friendly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deployment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9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9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86100" cy="267940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000749" cy="172402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pc="-25"/>
              <a:t>The</a:t>
            </a:r>
            <a:r>
              <a:rPr dirty="0" spc="-45"/>
              <a:t> </a:t>
            </a:r>
            <a:r>
              <a:rPr dirty="0"/>
              <a:t>facilities</a:t>
            </a:r>
            <a:r>
              <a:rPr dirty="0" spc="-40"/>
              <a:t> </a:t>
            </a:r>
            <a:r>
              <a:rPr dirty="0"/>
              <a:t>required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0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include</a:t>
            </a:r>
            <a:r>
              <a:rPr dirty="0" spc="-40"/>
              <a:t> </a:t>
            </a:r>
            <a:r>
              <a:rPr dirty="0"/>
              <a:t>both</a:t>
            </a:r>
            <a:r>
              <a:rPr dirty="0" spc="-45"/>
              <a:t> </a:t>
            </a:r>
            <a:r>
              <a:rPr dirty="0"/>
              <a:t>software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hardware.</a:t>
            </a:r>
          </a:p>
          <a:p>
            <a:pPr marL="12700" marR="254635">
              <a:lnSpc>
                <a:spcPct val="116300"/>
              </a:lnSpc>
            </a:pPr>
            <a:r>
              <a:rPr dirty="0" spc="-25"/>
              <a:t>The</a:t>
            </a:r>
            <a:r>
              <a:rPr dirty="0" spc="-95"/>
              <a:t> </a:t>
            </a:r>
            <a:r>
              <a:rPr dirty="0"/>
              <a:t>software</a:t>
            </a:r>
            <a:r>
              <a:rPr dirty="0" spc="-90"/>
              <a:t> </a:t>
            </a:r>
            <a:r>
              <a:rPr dirty="0"/>
              <a:t>required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/>
              <a:t>this</a:t>
            </a:r>
            <a:r>
              <a:rPr dirty="0" spc="-90"/>
              <a:t> </a:t>
            </a:r>
            <a:r>
              <a:rPr dirty="0"/>
              <a:t>project</a:t>
            </a:r>
            <a:r>
              <a:rPr dirty="0" spc="-95"/>
              <a:t> </a:t>
            </a:r>
            <a:r>
              <a:rPr dirty="0"/>
              <a:t>includes</a:t>
            </a:r>
            <a:r>
              <a:rPr dirty="0" spc="-90"/>
              <a:t> </a:t>
            </a:r>
            <a:r>
              <a:rPr dirty="0" spc="70"/>
              <a:t>Python</a:t>
            </a:r>
            <a:r>
              <a:rPr dirty="0" spc="-90"/>
              <a:t> </a:t>
            </a:r>
            <a:r>
              <a:rPr dirty="0" spc="-40"/>
              <a:t>programming</a:t>
            </a:r>
            <a:r>
              <a:rPr dirty="0" spc="-90"/>
              <a:t> </a:t>
            </a:r>
            <a:r>
              <a:rPr dirty="0" spc="-50"/>
              <a:t>language,</a:t>
            </a:r>
            <a:r>
              <a:rPr dirty="0" spc="-90"/>
              <a:t> </a:t>
            </a:r>
            <a:r>
              <a:rPr dirty="0"/>
              <a:t>machine</a:t>
            </a:r>
            <a:r>
              <a:rPr dirty="0" spc="-95"/>
              <a:t> </a:t>
            </a:r>
            <a:r>
              <a:rPr dirty="0" spc="-20"/>
              <a:t>learning</a:t>
            </a:r>
            <a:r>
              <a:rPr dirty="0" spc="-90"/>
              <a:t> </a:t>
            </a:r>
            <a:r>
              <a:rPr dirty="0"/>
              <a:t>libraries</a:t>
            </a:r>
            <a:r>
              <a:rPr dirty="0" spc="-90"/>
              <a:t> </a:t>
            </a:r>
            <a:r>
              <a:rPr dirty="0"/>
              <a:t>such</a:t>
            </a:r>
            <a:r>
              <a:rPr dirty="0" spc="-90"/>
              <a:t> </a:t>
            </a:r>
            <a:r>
              <a:rPr dirty="0" spc="-25"/>
              <a:t>as </a:t>
            </a:r>
            <a:r>
              <a:rPr dirty="0" spc="-90"/>
              <a:t>scikit-</a:t>
            </a:r>
            <a:r>
              <a:rPr dirty="0" spc="-10"/>
              <a:t>learn,</a:t>
            </a:r>
            <a:r>
              <a:rPr dirty="0" spc="-95"/>
              <a:t> </a:t>
            </a:r>
            <a:r>
              <a:rPr dirty="0" spc="-10"/>
              <a:t>TensorFlow,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5"/>
              <a:t>Keras,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database</a:t>
            </a:r>
            <a:r>
              <a:rPr dirty="0" spc="-95"/>
              <a:t> </a:t>
            </a:r>
            <a:r>
              <a:rPr dirty="0" spc="-10"/>
              <a:t>management</a:t>
            </a:r>
            <a:r>
              <a:rPr dirty="0" spc="-90"/>
              <a:t> </a:t>
            </a:r>
            <a:r>
              <a:rPr dirty="0"/>
              <a:t>systems</a:t>
            </a:r>
            <a:r>
              <a:rPr dirty="0" spc="-90"/>
              <a:t> </a:t>
            </a:r>
            <a:r>
              <a:rPr dirty="0"/>
              <a:t>such</a:t>
            </a:r>
            <a:r>
              <a:rPr dirty="0" spc="-95"/>
              <a:t> </a:t>
            </a:r>
            <a:r>
              <a:rPr dirty="0"/>
              <a:t>as</a:t>
            </a:r>
            <a:r>
              <a:rPr dirty="0" spc="-90"/>
              <a:t> </a:t>
            </a:r>
            <a:r>
              <a:rPr dirty="0" spc="55"/>
              <a:t>MySQL.</a:t>
            </a:r>
            <a:r>
              <a:rPr dirty="0" spc="-90"/>
              <a:t> </a:t>
            </a:r>
            <a:r>
              <a:rPr dirty="0"/>
              <a:t>Additionally,</a:t>
            </a:r>
            <a:r>
              <a:rPr dirty="0" spc="-95"/>
              <a:t> </a:t>
            </a:r>
            <a:r>
              <a:rPr dirty="0"/>
              <a:t>software</a:t>
            </a:r>
            <a:r>
              <a:rPr dirty="0" spc="-90"/>
              <a:t> </a:t>
            </a:r>
            <a:r>
              <a:rPr dirty="0" spc="-25"/>
              <a:t>for </a:t>
            </a:r>
            <a:r>
              <a:rPr dirty="0"/>
              <a:t>developing</a:t>
            </a:r>
            <a:r>
              <a:rPr dirty="0" spc="-10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95"/>
              <a:t>user-</a:t>
            </a:r>
            <a:r>
              <a:rPr dirty="0"/>
              <a:t>friendly</a:t>
            </a:r>
            <a:r>
              <a:rPr dirty="0" spc="-105"/>
              <a:t> </a:t>
            </a:r>
            <a:r>
              <a:rPr dirty="0"/>
              <a:t>application,</a:t>
            </a:r>
            <a:r>
              <a:rPr dirty="0" spc="-100"/>
              <a:t> </a:t>
            </a:r>
            <a:r>
              <a:rPr dirty="0"/>
              <a:t>such</a:t>
            </a:r>
            <a:r>
              <a:rPr dirty="0" spc="-100"/>
              <a:t> </a:t>
            </a:r>
            <a:r>
              <a:rPr dirty="0"/>
              <a:t>as</a:t>
            </a:r>
            <a:r>
              <a:rPr dirty="0" spc="-105"/>
              <a:t> </a:t>
            </a:r>
            <a:r>
              <a:rPr dirty="0"/>
              <a:t>HTML,</a:t>
            </a:r>
            <a:r>
              <a:rPr dirty="0" spc="-100"/>
              <a:t> </a:t>
            </a:r>
            <a:r>
              <a:rPr dirty="0" spc="65"/>
              <a:t>CSS,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85"/>
              <a:t>JavaScript,</a:t>
            </a:r>
            <a:r>
              <a:rPr dirty="0" spc="-100"/>
              <a:t> </a:t>
            </a:r>
            <a:r>
              <a:rPr dirty="0"/>
              <a:t>will</a:t>
            </a:r>
            <a:r>
              <a:rPr dirty="0" spc="-105"/>
              <a:t> </a:t>
            </a:r>
            <a:r>
              <a:rPr dirty="0"/>
              <a:t>be</a:t>
            </a:r>
            <a:r>
              <a:rPr dirty="0" spc="-100"/>
              <a:t> </a:t>
            </a:r>
            <a:r>
              <a:rPr dirty="0" spc="-10"/>
              <a:t>required.</a:t>
            </a:r>
          </a:p>
          <a:p>
            <a:pPr algn="just" marL="12700" marR="5080">
              <a:lnSpc>
                <a:spcPct val="116300"/>
              </a:lnSpc>
            </a:pPr>
            <a:r>
              <a:rPr dirty="0" spc="-25"/>
              <a:t>The</a:t>
            </a:r>
            <a:r>
              <a:rPr dirty="0" spc="-165"/>
              <a:t> </a:t>
            </a:r>
            <a:r>
              <a:rPr dirty="0" spc="20"/>
              <a:t>hardware</a:t>
            </a:r>
            <a:r>
              <a:rPr dirty="0" spc="-165"/>
              <a:t> </a:t>
            </a:r>
            <a:r>
              <a:rPr dirty="0" spc="10"/>
              <a:t>required</a:t>
            </a:r>
            <a:r>
              <a:rPr dirty="0" spc="-165"/>
              <a:t> </a:t>
            </a:r>
            <a:r>
              <a:rPr dirty="0" spc="20"/>
              <a:t>for</a:t>
            </a:r>
            <a:r>
              <a:rPr dirty="0" spc="-165"/>
              <a:t> </a:t>
            </a:r>
            <a:r>
              <a:rPr dirty="0"/>
              <a:t>this</a:t>
            </a:r>
            <a:r>
              <a:rPr dirty="0" spc="-165"/>
              <a:t> </a:t>
            </a:r>
            <a:r>
              <a:rPr dirty="0" spc="25"/>
              <a:t>project</a:t>
            </a:r>
            <a:r>
              <a:rPr dirty="0" spc="-165"/>
              <a:t> </a:t>
            </a:r>
            <a:r>
              <a:rPr dirty="0" spc="10"/>
              <a:t>includes</a:t>
            </a:r>
            <a:r>
              <a:rPr dirty="0" spc="-165"/>
              <a:t> </a:t>
            </a:r>
            <a:r>
              <a:rPr dirty="0" spc="10"/>
              <a:t>a</a:t>
            </a:r>
            <a:r>
              <a:rPr dirty="0" spc="-165"/>
              <a:t> </a:t>
            </a:r>
            <a:r>
              <a:rPr dirty="0" spc="25"/>
              <a:t>computer</a:t>
            </a:r>
            <a:r>
              <a:rPr dirty="0" spc="-165"/>
              <a:t> </a:t>
            </a:r>
            <a:r>
              <a:rPr dirty="0" spc="15"/>
              <a:t>with</a:t>
            </a:r>
            <a:r>
              <a:rPr dirty="0" spc="-165"/>
              <a:t> </a:t>
            </a:r>
            <a:r>
              <a:rPr dirty="0" spc="15"/>
              <a:t>sufficient</a:t>
            </a:r>
            <a:r>
              <a:rPr dirty="0" spc="-165"/>
              <a:t> </a:t>
            </a:r>
            <a:r>
              <a:rPr dirty="0" spc="-10"/>
              <a:t>processing</a:t>
            </a:r>
            <a:r>
              <a:rPr dirty="0" spc="-165"/>
              <a:t> </a:t>
            </a:r>
            <a:r>
              <a:rPr dirty="0" spc="25"/>
              <a:t>power</a:t>
            </a:r>
            <a:r>
              <a:rPr dirty="0" spc="-165"/>
              <a:t> </a:t>
            </a:r>
            <a:r>
              <a:rPr dirty="0" spc="10"/>
              <a:t>and</a:t>
            </a:r>
            <a:r>
              <a:rPr dirty="0" spc="-165"/>
              <a:t> </a:t>
            </a:r>
            <a:r>
              <a:rPr dirty="0" spc="15"/>
              <a:t>memory</a:t>
            </a:r>
            <a:r>
              <a:rPr dirty="0" spc="-165"/>
              <a:t> </a:t>
            </a:r>
            <a:r>
              <a:rPr dirty="0" spc="50"/>
              <a:t>to</a:t>
            </a:r>
            <a:r>
              <a:rPr dirty="0" spc="-165"/>
              <a:t> </a:t>
            </a:r>
            <a:r>
              <a:rPr dirty="0" spc="15"/>
              <a:t>handle</a:t>
            </a:r>
            <a:r>
              <a:rPr dirty="0" spc="20"/>
              <a:t> </a:t>
            </a:r>
            <a:r>
              <a:rPr dirty="0" spc="40"/>
              <a:t>the</a:t>
            </a:r>
            <a:r>
              <a:rPr dirty="0" spc="-165"/>
              <a:t> </a:t>
            </a:r>
            <a:r>
              <a:rPr dirty="0" spc="35"/>
              <a:t>data</a:t>
            </a:r>
            <a:r>
              <a:rPr dirty="0" spc="-165"/>
              <a:t> </a:t>
            </a:r>
            <a:r>
              <a:rPr dirty="0"/>
              <a:t>preprocessing</a:t>
            </a:r>
            <a:r>
              <a:rPr dirty="0" spc="-165"/>
              <a:t> </a:t>
            </a:r>
            <a:r>
              <a:rPr dirty="0" spc="10"/>
              <a:t>and</a:t>
            </a:r>
            <a:r>
              <a:rPr dirty="0" spc="-165"/>
              <a:t> </a:t>
            </a:r>
            <a:r>
              <a:rPr dirty="0" spc="5"/>
              <a:t>machine</a:t>
            </a:r>
            <a:r>
              <a:rPr dirty="0" spc="-165"/>
              <a:t> </a:t>
            </a:r>
            <a:r>
              <a:rPr dirty="0" spc="-20"/>
              <a:t>learning</a:t>
            </a:r>
            <a:r>
              <a:rPr dirty="0" spc="-165"/>
              <a:t> </a:t>
            </a:r>
            <a:r>
              <a:rPr dirty="0" spc="-25"/>
              <a:t>algorithms.</a:t>
            </a:r>
            <a:r>
              <a:rPr dirty="0" spc="-165"/>
              <a:t> </a:t>
            </a:r>
            <a:r>
              <a:rPr dirty="0" spc="-50"/>
              <a:t>A</a:t>
            </a:r>
            <a:r>
              <a:rPr dirty="0" spc="-165"/>
              <a:t> </a:t>
            </a:r>
            <a:r>
              <a:rPr dirty="0" spc="10"/>
              <a:t>microphone</a:t>
            </a:r>
            <a:r>
              <a:rPr dirty="0" spc="-165"/>
              <a:t> </a:t>
            </a:r>
            <a:r>
              <a:rPr dirty="0" spc="15"/>
              <a:t>or</a:t>
            </a:r>
            <a:r>
              <a:rPr dirty="0" spc="-165"/>
              <a:t> </a:t>
            </a:r>
            <a:r>
              <a:rPr dirty="0" spc="30"/>
              <a:t>other</a:t>
            </a:r>
            <a:r>
              <a:rPr dirty="0" spc="-165"/>
              <a:t> </a:t>
            </a:r>
            <a:r>
              <a:rPr dirty="0" spc="-5"/>
              <a:t>audio</a:t>
            </a:r>
            <a:r>
              <a:rPr dirty="0" spc="-165"/>
              <a:t> </a:t>
            </a:r>
            <a:r>
              <a:rPr dirty="0"/>
              <a:t>recording</a:t>
            </a:r>
            <a:r>
              <a:rPr dirty="0" spc="-165"/>
              <a:t> </a:t>
            </a:r>
            <a:r>
              <a:rPr dirty="0" spc="45"/>
              <a:t>device</a:t>
            </a:r>
            <a:r>
              <a:rPr dirty="0" spc="-165"/>
              <a:t> </a:t>
            </a:r>
            <a:r>
              <a:rPr dirty="0"/>
              <a:t>will</a:t>
            </a:r>
            <a:r>
              <a:rPr dirty="0" spc="-165"/>
              <a:t> </a:t>
            </a:r>
            <a:r>
              <a:rPr dirty="0"/>
              <a:t>also</a:t>
            </a:r>
            <a:r>
              <a:rPr dirty="0" spc="-165"/>
              <a:t> </a:t>
            </a:r>
            <a:r>
              <a:rPr dirty="0" spc="30"/>
              <a:t>be</a:t>
            </a:r>
            <a:r>
              <a:rPr dirty="0" spc="20"/>
              <a:t> </a:t>
            </a:r>
            <a:r>
              <a:rPr dirty="0" spc="10"/>
              <a:t>required</a:t>
            </a:r>
            <a:r>
              <a:rPr dirty="0" spc="-165"/>
              <a:t> </a:t>
            </a:r>
            <a:r>
              <a:rPr dirty="0" spc="50"/>
              <a:t>to</a:t>
            </a:r>
            <a:r>
              <a:rPr dirty="0" spc="-165"/>
              <a:t> </a:t>
            </a:r>
            <a:r>
              <a:rPr dirty="0" spc="50"/>
              <a:t>collect</a:t>
            </a:r>
            <a:r>
              <a:rPr dirty="0" spc="-165"/>
              <a:t> </a:t>
            </a:r>
            <a:r>
              <a:rPr dirty="0" spc="45"/>
              <a:t>voice</a:t>
            </a:r>
            <a:r>
              <a:rPr dirty="0" spc="-165"/>
              <a:t> </a:t>
            </a:r>
            <a:r>
              <a:rPr dirty="0" spc="-5"/>
              <a:t>recordings</a:t>
            </a:r>
            <a:r>
              <a:rPr dirty="0" spc="-165"/>
              <a:t> </a:t>
            </a:r>
            <a:r>
              <a:rPr dirty="0" spc="20"/>
              <a:t>for</a:t>
            </a:r>
            <a:r>
              <a:rPr dirty="0" spc="-165"/>
              <a:t> </a:t>
            </a:r>
            <a:r>
              <a:rPr dirty="0" spc="-20"/>
              <a:t>training</a:t>
            </a:r>
            <a:r>
              <a:rPr dirty="0" spc="-165"/>
              <a:t> </a:t>
            </a:r>
            <a:r>
              <a:rPr dirty="0" spc="10"/>
              <a:t>and</a:t>
            </a:r>
            <a:r>
              <a:rPr dirty="0" spc="-165"/>
              <a:t> </a:t>
            </a:r>
            <a:r>
              <a:rPr dirty="0" spc="-5"/>
              <a:t>testing</a:t>
            </a:r>
            <a:r>
              <a:rPr dirty="0" spc="-165"/>
              <a:t> </a:t>
            </a:r>
            <a:r>
              <a:rPr dirty="0" spc="40"/>
              <a:t>the</a:t>
            </a:r>
            <a:r>
              <a:rPr dirty="0" spc="-165"/>
              <a:t> </a:t>
            </a:r>
            <a:r>
              <a:rPr dirty="0" spc="5"/>
              <a:t>machine</a:t>
            </a:r>
            <a:r>
              <a:rPr dirty="0" spc="-165"/>
              <a:t> </a:t>
            </a:r>
            <a:r>
              <a:rPr dirty="0" spc="-20"/>
              <a:t>learning</a:t>
            </a:r>
            <a:r>
              <a:rPr dirty="0" spc="-165"/>
              <a:t> </a:t>
            </a:r>
            <a:r>
              <a:rPr dirty="0" spc="-15"/>
              <a:t>model.</a:t>
            </a:r>
          </a:p>
          <a:p>
            <a:pPr algn="just" marL="12700" marR="351155">
              <a:lnSpc>
                <a:spcPct val="116300"/>
              </a:lnSpc>
            </a:pPr>
            <a:r>
              <a:rPr dirty="0"/>
              <a:t>Overall,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facilities</a:t>
            </a:r>
            <a:r>
              <a:rPr dirty="0" spc="-55"/>
              <a:t> </a:t>
            </a:r>
            <a:r>
              <a:rPr dirty="0"/>
              <a:t>required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50"/>
              <a:t> </a:t>
            </a:r>
            <a:r>
              <a:rPr dirty="0"/>
              <a:t>project</a:t>
            </a:r>
            <a:r>
              <a:rPr dirty="0" spc="-55"/>
              <a:t> </a:t>
            </a:r>
            <a:r>
              <a:rPr dirty="0"/>
              <a:t>are</a:t>
            </a:r>
            <a:r>
              <a:rPr dirty="0" spc="-50"/>
              <a:t> </a:t>
            </a:r>
            <a:r>
              <a:rPr dirty="0"/>
              <a:t>readily</a:t>
            </a:r>
            <a:r>
              <a:rPr dirty="0" spc="-55"/>
              <a:t> </a:t>
            </a:r>
            <a:r>
              <a:rPr dirty="0"/>
              <a:t>available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accessible,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/>
              <a:t>easily</a:t>
            </a:r>
            <a:r>
              <a:rPr dirty="0" spc="-55"/>
              <a:t> </a:t>
            </a:r>
            <a:r>
              <a:rPr dirty="0"/>
              <a:t>obtained</a:t>
            </a:r>
            <a:r>
              <a:rPr dirty="0" spc="-50"/>
              <a:t> </a:t>
            </a:r>
            <a:r>
              <a:rPr dirty="0" spc="-25"/>
              <a:t>and </a:t>
            </a:r>
            <a:r>
              <a:rPr dirty="0"/>
              <a:t>installed.</a:t>
            </a:r>
            <a:r>
              <a:rPr dirty="0" spc="-75"/>
              <a:t> </a:t>
            </a:r>
            <a:r>
              <a:rPr dirty="0" spc="-25"/>
              <a:t>The</a:t>
            </a:r>
            <a:r>
              <a:rPr dirty="0" spc="-70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hardware</a:t>
            </a:r>
            <a:r>
              <a:rPr dirty="0" spc="-70"/>
              <a:t> </a:t>
            </a:r>
            <a:r>
              <a:rPr dirty="0"/>
              <a:t>requirements</a:t>
            </a:r>
            <a:r>
              <a:rPr dirty="0" spc="-70"/>
              <a:t> </a:t>
            </a:r>
            <a:r>
              <a:rPr dirty="0"/>
              <a:t>are</a:t>
            </a:r>
            <a:r>
              <a:rPr dirty="0" spc="-70"/>
              <a:t> </a:t>
            </a:r>
            <a:r>
              <a:rPr dirty="0"/>
              <a:t>standard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machine</a:t>
            </a:r>
            <a:r>
              <a:rPr dirty="0" spc="-70"/>
              <a:t> </a:t>
            </a:r>
            <a:r>
              <a:rPr dirty="0" spc="-20"/>
              <a:t>learning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 spc="-10"/>
              <a:t>development </a:t>
            </a:r>
            <a:r>
              <a:rPr dirty="0"/>
              <a:t>projects,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can</a:t>
            </a:r>
            <a:r>
              <a:rPr dirty="0" spc="-90"/>
              <a:t> </a:t>
            </a:r>
            <a:r>
              <a:rPr dirty="0"/>
              <a:t>be</a:t>
            </a:r>
            <a:r>
              <a:rPr dirty="0" spc="-90"/>
              <a:t> </a:t>
            </a:r>
            <a:r>
              <a:rPr dirty="0"/>
              <a:t>easily</a:t>
            </a:r>
            <a:r>
              <a:rPr dirty="0" spc="-90"/>
              <a:t> </a:t>
            </a:r>
            <a:r>
              <a:rPr dirty="0"/>
              <a:t>met</a:t>
            </a:r>
            <a:r>
              <a:rPr dirty="0" spc="-90"/>
              <a:t> </a:t>
            </a:r>
            <a:r>
              <a:rPr dirty="0" spc="65"/>
              <a:t>by</a:t>
            </a:r>
            <a:r>
              <a:rPr dirty="0" spc="-85"/>
              <a:t> </a:t>
            </a:r>
            <a:r>
              <a:rPr dirty="0"/>
              <a:t>most</a:t>
            </a:r>
            <a:r>
              <a:rPr dirty="0" spc="-90"/>
              <a:t> </a:t>
            </a:r>
            <a:r>
              <a:rPr dirty="0"/>
              <a:t>modern</a:t>
            </a:r>
            <a:r>
              <a:rPr dirty="0" spc="-90"/>
              <a:t> </a:t>
            </a:r>
            <a:r>
              <a:rPr dirty="0"/>
              <a:t>computers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10"/>
              <a:t>devices.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14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Facilities</a:t>
            </a:r>
            <a:r>
              <a:rPr dirty="0" spc="-640"/>
              <a:t> </a:t>
            </a:r>
            <a:r>
              <a:rPr dirty="0" spc="-310"/>
              <a:t>required</a:t>
            </a:r>
            <a:r>
              <a:rPr dirty="0" spc="-635"/>
              <a:t> </a:t>
            </a:r>
            <a:r>
              <a:rPr dirty="0" spc="-175"/>
              <a:t>for</a:t>
            </a:r>
            <a:r>
              <a:rPr dirty="0" spc="-635"/>
              <a:t> </a:t>
            </a:r>
            <a:r>
              <a:rPr dirty="0" spc="-340"/>
              <a:t>proposed</a:t>
            </a:r>
            <a:r>
              <a:rPr dirty="0" spc="-635"/>
              <a:t> 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2981" cy="12761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4475" y="8616203"/>
            <a:ext cx="4010024" cy="16707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696584"/>
            <a:ext cx="3258978" cy="25904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92965" y="0"/>
            <a:ext cx="3495034" cy="309495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0" y="0"/>
            <a:ext cx="18284190" cy="10283825"/>
            <a:chOff x="0" y="0"/>
            <a:chExt cx="18284190" cy="10283825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333624" cy="23336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9216" y="2037825"/>
              <a:ext cx="15954374" cy="824586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808486" y="1795654"/>
              <a:ext cx="4924425" cy="114300"/>
            </a:xfrm>
            <a:custGeom>
              <a:avLst/>
              <a:gdLst/>
              <a:ahLst/>
              <a:cxnLst/>
              <a:rect l="l" t="t" r="r" b="b"/>
              <a:pathLst>
                <a:path w="4924425" h="114300">
                  <a:moveTo>
                    <a:pt x="4924275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4924275" y="0"/>
                  </a:lnTo>
                  <a:lnTo>
                    <a:pt x="4924275" y="11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95786" y="547943"/>
            <a:ext cx="494982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630"/>
              <a:t>Timeline</a:t>
            </a:r>
            <a:endParaRPr sz="9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sumit pal</dc:creator>
  <cp:keywords>DAFlsq5ibgs,BAFhyoptz8M,0</cp:keywords>
  <dc:title>Final Year project Presentation</dc:title>
  <dcterms:created xsi:type="dcterms:W3CDTF">2025-06-04T11:15:57Z</dcterms:created>
  <dcterms:modified xsi:type="dcterms:W3CDTF">2025-06-04T11:15:57Z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2025-06-04T00:00:00Z</vt:filetime>
  </property>
  <property fmtid="{D5CDD505-2E9C-101B-9397-08002B2CF9AE}" pid="5" name="Producer">
    <vt:lpwstr>Canva</vt:lpwstr>
  </property>
</Properties>
</file>