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B0144-1D77-9F05-5127-9B0FC5CC6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D58B91-6BBA-4DC6-7A24-B79A49193F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0245E7-40D1-7432-8638-A8CE53E51D85}"/>
              </a:ext>
            </a:extLst>
          </p:cNvPr>
          <p:cNvSpPr>
            <a:spLocks noGrp="1"/>
          </p:cNvSpPr>
          <p:nvPr>
            <p:ph type="dt" sz="half" idx="10"/>
          </p:nvPr>
        </p:nvSpPr>
        <p:spPr/>
        <p:txBody>
          <a:bodyPr/>
          <a:lstStyle/>
          <a:p>
            <a:fld id="{62D481A8-9B64-4C03-A704-448C7A7FC8C7}" type="datetimeFigureOut">
              <a:rPr lang="en-IN" smtClean="0"/>
              <a:t>24-05-2025</a:t>
            </a:fld>
            <a:endParaRPr lang="en-IN"/>
          </a:p>
        </p:txBody>
      </p:sp>
      <p:sp>
        <p:nvSpPr>
          <p:cNvPr id="5" name="Footer Placeholder 4">
            <a:extLst>
              <a:ext uri="{FF2B5EF4-FFF2-40B4-BE49-F238E27FC236}">
                <a16:creationId xmlns:a16="http://schemas.microsoft.com/office/drawing/2014/main" id="{67AD750D-7182-4396-0B7C-637D2D5FB2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6291B0-522D-7EAE-3120-CEF511D12991}"/>
              </a:ext>
            </a:extLst>
          </p:cNvPr>
          <p:cNvSpPr>
            <a:spLocks noGrp="1"/>
          </p:cNvSpPr>
          <p:nvPr>
            <p:ph type="sldNum" sz="quarter" idx="12"/>
          </p:nvPr>
        </p:nvSpPr>
        <p:spPr/>
        <p:txBody>
          <a:bodyPr/>
          <a:lstStyle/>
          <a:p>
            <a:fld id="{8B41A361-9140-4366-BA7A-F624EA7EBEC7}" type="slidenum">
              <a:rPr lang="en-IN" smtClean="0"/>
              <a:t>‹#›</a:t>
            </a:fld>
            <a:endParaRPr lang="en-IN"/>
          </a:p>
        </p:txBody>
      </p:sp>
    </p:spTree>
    <p:extLst>
      <p:ext uri="{BB962C8B-B14F-4D97-AF65-F5344CB8AC3E}">
        <p14:creationId xmlns:p14="http://schemas.microsoft.com/office/powerpoint/2010/main" val="2076302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4882E-70AB-C3DA-0802-84854544C9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EB06C8-CD0E-9294-D994-41E9B612DA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D0A0F1-87CC-4F5A-E1D5-DFD062E9D96A}"/>
              </a:ext>
            </a:extLst>
          </p:cNvPr>
          <p:cNvSpPr>
            <a:spLocks noGrp="1"/>
          </p:cNvSpPr>
          <p:nvPr>
            <p:ph type="dt" sz="half" idx="10"/>
          </p:nvPr>
        </p:nvSpPr>
        <p:spPr/>
        <p:txBody>
          <a:bodyPr/>
          <a:lstStyle/>
          <a:p>
            <a:fld id="{62D481A8-9B64-4C03-A704-448C7A7FC8C7}" type="datetimeFigureOut">
              <a:rPr lang="en-IN" smtClean="0"/>
              <a:t>24-05-2025</a:t>
            </a:fld>
            <a:endParaRPr lang="en-IN"/>
          </a:p>
        </p:txBody>
      </p:sp>
      <p:sp>
        <p:nvSpPr>
          <p:cNvPr id="5" name="Footer Placeholder 4">
            <a:extLst>
              <a:ext uri="{FF2B5EF4-FFF2-40B4-BE49-F238E27FC236}">
                <a16:creationId xmlns:a16="http://schemas.microsoft.com/office/drawing/2014/main" id="{6B11CF3C-7DF5-A69F-3B72-26C0F0791A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630C01-8A23-BABA-3DEE-3598AC87A15B}"/>
              </a:ext>
            </a:extLst>
          </p:cNvPr>
          <p:cNvSpPr>
            <a:spLocks noGrp="1"/>
          </p:cNvSpPr>
          <p:nvPr>
            <p:ph type="sldNum" sz="quarter" idx="12"/>
          </p:nvPr>
        </p:nvSpPr>
        <p:spPr/>
        <p:txBody>
          <a:bodyPr/>
          <a:lstStyle/>
          <a:p>
            <a:fld id="{8B41A361-9140-4366-BA7A-F624EA7EBEC7}" type="slidenum">
              <a:rPr lang="en-IN" smtClean="0"/>
              <a:t>‹#›</a:t>
            </a:fld>
            <a:endParaRPr lang="en-IN"/>
          </a:p>
        </p:txBody>
      </p:sp>
    </p:spTree>
    <p:extLst>
      <p:ext uri="{BB962C8B-B14F-4D97-AF65-F5344CB8AC3E}">
        <p14:creationId xmlns:p14="http://schemas.microsoft.com/office/powerpoint/2010/main" val="833241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AD0ED1-92AC-A57B-8CF4-697505C33A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CF11DE-D683-6A76-E659-F711FF455A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1F560D-D513-AF52-2F7F-1764AA658A76}"/>
              </a:ext>
            </a:extLst>
          </p:cNvPr>
          <p:cNvSpPr>
            <a:spLocks noGrp="1"/>
          </p:cNvSpPr>
          <p:nvPr>
            <p:ph type="dt" sz="half" idx="10"/>
          </p:nvPr>
        </p:nvSpPr>
        <p:spPr/>
        <p:txBody>
          <a:bodyPr/>
          <a:lstStyle/>
          <a:p>
            <a:fld id="{62D481A8-9B64-4C03-A704-448C7A7FC8C7}" type="datetimeFigureOut">
              <a:rPr lang="en-IN" smtClean="0"/>
              <a:t>24-05-2025</a:t>
            </a:fld>
            <a:endParaRPr lang="en-IN"/>
          </a:p>
        </p:txBody>
      </p:sp>
      <p:sp>
        <p:nvSpPr>
          <p:cNvPr id="5" name="Footer Placeholder 4">
            <a:extLst>
              <a:ext uri="{FF2B5EF4-FFF2-40B4-BE49-F238E27FC236}">
                <a16:creationId xmlns:a16="http://schemas.microsoft.com/office/drawing/2014/main" id="{8FE0E998-732F-762F-5CF6-4B8E726DC4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A59845-00A0-ED85-4FB7-F25CBD727ED4}"/>
              </a:ext>
            </a:extLst>
          </p:cNvPr>
          <p:cNvSpPr>
            <a:spLocks noGrp="1"/>
          </p:cNvSpPr>
          <p:nvPr>
            <p:ph type="sldNum" sz="quarter" idx="12"/>
          </p:nvPr>
        </p:nvSpPr>
        <p:spPr/>
        <p:txBody>
          <a:bodyPr/>
          <a:lstStyle/>
          <a:p>
            <a:fld id="{8B41A361-9140-4366-BA7A-F624EA7EBEC7}" type="slidenum">
              <a:rPr lang="en-IN" smtClean="0"/>
              <a:t>‹#›</a:t>
            </a:fld>
            <a:endParaRPr lang="en-IN"/>
          </a:p>
        </p:txBody>
      </p:sp>
    </p:spTree>
    <p:extLst>
      <p:ext uri="{BB962C8B-B14F-4D97-AF65-F5344CB8AC3E}">
        <p14:creationId xmlns:p14="http://schemas.microsoft.com/office/powerpoint/2010/main" val="2913294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FC413-26F3-14DD-7939-784C29AE42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853B6A-904D-1D6E-3CAE-EBD0F2C047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AF356D-7EC1-B82E-291A-08A6D9642051}"/>
              </a:ext>
            </a:extLst>
          </p:cNvPr>
          <p:cNvSpPr>
            <a:spLocks noGrp="1"/>
          </p:cNvSpPr>
          <p:nvPr>
            <p:ph type="dt" sz="half" idx="10"/>
          </p:nvPr>
        </p:nvSpPr>
        <p:spPr/>
        <p:txBody>
          <a:bodyPr/>
          <a:lstStyle/>
          <a:p>
            <a:fld id="{62D481A8-9B64-4C03-A704-448C7A7FC8C7}" type="datetimeFigureOut">
              <a:rPr lang="en-IN" smtClean="0"/>
              <a:t>24-05-2025</a:t>
            </a:fld>
            <a:endParaRPr lang="en-IN"/>
          </a:p>
        </p:txBody>
      </p:sp>
      <p:sp>
        <p:nvSpPr>
          <p:cNvPr id="5" name="Footer Placeholder 4">
            <a:extLst>
              <a:ext uri="{FF2B5EF4-FFF2-40B4-BE49-F238E27FC236}">
                <a16:creationId xmlns:a16="http://schemas.microsoft.com/office/drawing/2014/main" id="{82870E64-F758-8D83-28D4-08336B3B26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8B0768-1BF4-A896-1777-AF147B190E0A}"/>
              </a:ext>
            </a:extLst>
          </p:cNvPr>
          <p:cNvSpPr>
            <a:spLocks noGrp="1"/>
          </p:cNvSpPr>
          <p:nvPr>
            <p:ph type="sldNum" sz="quarter" idx="12"/>
          </p:nvPr>
        </p:nvSpPr>
        <p:spPr/>
        <p:txBody>
          <a:bodyPr/>
          <a:lstStyle/>
          <a:p>
            <a:fld id="{8B41A361-9140-4366-BA7A-F624EA7EBEC7}" type="slidenum">
              <a:rPr lang="en-IN" smtClean="0"/>
              <a:t>‹#›</a:t>
            </a:fld>
            <a:endParaRPr lang="en-IN"/>
          </a:p>
        </p:txBody>
      </p:sp>
    </p:spTree>
    <p:extLst>
      <p:ext uri="{BB962C8B-B14F-4D97-AF65-F5344CB8AC3E}">
        <p14:creationId xmlns:p14="http://schemas.microsoft.com/office/powerpoint/2010/main" val="3960797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348D3-81B0-DEF7-C296-7B77957E97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2B317A2-778D-0CF8-0C21-08A1E10992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02B0BE-F2D4-E31F-027A-6319849CDC95}"/>
              </a:ext>
            </a:extLst>
          </p:cNvPr>
          <p:cNvSpPr>
            <a:spLocks noGrp="1"/>
          </p:cNvSpPr>
          <p:nvPr>
            <p:ph type="dt" sz="half" idx="10"/>
          </p:nvPr>
        </p:nvSpPr>
        <p:spPr/>
        <p:txBody>
          <a:bodyPr/>
          <a:lstStyle/>
          <a:p>
            <a:fld id="{62D481A8-9B64-4C03-A704-448C7A7FC8C7}" type="datetimeFigureOut">
              <a:rPr lang="en-IN" smtClean="0"/>
              <a:t>24-05-2025</a:t>
            </a:fld>
            <a:endParaRPr lang="en-IN"/>
          </a:p>
        </p:txBody>
      </p:sp>
      <p:sp>
        <p:nvSpPr>
          <p:cNvPr id="5" name="Footer Placeholder 4">
            <a:extLst>
              <a:ext uri="{FF2B5EF4-FFF2-40B4-BE49-F238E27FC236}">
                <a16:creationId xmlns:a16="http://schemas.microsoft.com/office/drawing/2014/main" id="{980D2962-F248-5C0A-431D-40373A9716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8BB448-D604-10AA-4D0C-F3B818D9DCEF}"/>
              </a:ext>
            </a:extLst>
          </p:cNvPr>
          <p:cNvSpPr>
            <a:spLocks noGrp="1"/>
          </p:cNvSpPr>
          <p:nvPr>
            <p:ph type="sldNum" sz="quarter" idx="12"/>
          </p:nvPr>
        </p:nvSpPr>
        <p:spPr/>
        <p:txBody>
          <a:bodyPr/>
          <a:lstStyle/>
          <a:p>
            <a:fld id="{8B41A361-9140-4366-BA7A-F624EA7EBEC7}" type="slidenum">
              <a:rPr lang="en-IN" smtClean="0"/>
              <a:t>‹#›</a:t>
            </a:fld>
            <a:endParaRPr lang="en-IN"/>
          </a:p>
        </p:txBody>
      </p:sp>
    </p:spTree>
    <p:extLst>
      <p:ext uri="{BB962C8B-B14F-4D97-AF65-F5344CB8AC3E}">
        <p14:creationId xmlns:p14="http://schemas.microsoft.com/office/powerpoint/2010/main" val="2531140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E50B-1D35-6887-C0BD-6EAF96044E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E10493-0237-FBA7-B2CF-CC7AB52970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4F4882-19F5-6109-9B62-03F4610521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E74553E-B486-06DB-931A-9522AB39AECF}"/>
              </a:ext>
            </a:extLst>
          </p:cNvPr>
          <p:cNvSpPr>
            <a:spLocks noGrp="1"/>
          </p:cNvSpPr>
          <p:nvPr>
            <p:ph type="dt" sz="half" idx="10"/>
          </p:nvPr>
        </p:nvSpPr>
        <p:spPr/>
        <p:txBody>
          <a:bodyPr/>
          <a:lstStyle/>
          <a:p>
            <a:fld id="{62D481A8-9B64-4C03-A704-448C7A7FC8C7}" type="datetimeFigureOut">
              <a:rPr lang="en-IN" smtClean="0"/>
              <a:t>24-05-2025</a:t>
            </a:fld>
            <a:endParaRPr lang="en-IN"/>
          </a:p>
        </p:txBody>
      </p:sp>
      <p:sp>
        <p:nvSpPr>
          <p:cNvPr id="6" name="Footer Placeholder 5">
            <a:extLst>
              <a:ext uri="{FF2B5EF4-FFF2-40B4-BE49-F238E27FC236}">
                <a16:creationId xmlns:a16="http://schemas.microsoft.com/office/drawing/2014/main" id="{657010E6-369E-16B9-CDDB-9012021459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71D58C-0551-2B76-A8FF-490A3FA04C9A}"/>
              </a:ext>
            </a:extLst>
          </p:cNvPr>
          <p:cNvSpPr>
            <a:spLocks noGrp="1"/>
          </p:cNvSpPr>
          <p:nvPr>
            <p:ph type="sldNum" sz="quarter" idx="12"/>
          </p:nvPr>
        </p:nvSpPr>
        <p:spPr/>
        <p:txBody>
          <a:bodyPr/>
          <a:lstStyle/>
          <a:p>
            <a:fld id="{8B41A361-9140-4366-BA7A-F624EA7EBEC7}" type="slidenum">
              <a:rPr lang="en-IN" smtClean="0"/>
              <a:t>‹#›</a:t>
            </a:fld>
            <a:endParaRPr lang="en-IN"/>
          </a:p>
        </p:txBody>
      </p:sp>
    </p:spTree>
    <p:extLst>
      <p:ext uri="{BB962C8B-B14F-4D97-AF65-F5344CB8AC3E}">
        <p14:creationId xmlns:p14="http://schemas.microsoft.com/office/powerpoint/2010/main" val="2940072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D6B07-4D91-34DB-D6DE-7099AC5F7F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C4B8D8-1AB9-19A4-B014-16191D5F3C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7F4DF6-F8A5-F396-3144-90D4A7EABF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4095CD4-AF88-BA75-3A0F-407E813AB7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5E41D7-3FBF-8018-7F17-B13940147D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3E6719B-47C4-CCC8-1B5C-35BA365DA6FE}"/>
              </a:ext>
            </a:extLst>
          </p:cNvPr>
          <p:cNvSpPr>
            <a:spLocks noGrp="1"/>
          </p:cNvSpPr>
          <p:nvPr>
            <p:ph type="dt" sz="half" idx="10"/>
          </p:nvPr>
        </p:nvSpPr>
        <p:spPr/>
        <p:txBody>
          <a:bodyPr/>
          <a:lstStyle/>
          <a:p>
            <a:fld id="{62D481A8-9B64-4C03-A704-448C7A7FC8C7}" type="datetimeFigureOut">
              <a:rPr lang="en-IN" smtClean="0"/>
              <a:t>24-05-2025</a:t>
            </a:fld>
            <a:endParaRPr lang="en-IN"/>
          </a:p>
        </p:txBody>
      </p:sp>
      <p:sp>
        <p:nvSpPr>
          <p:cNvPr id="8" name="Footer Placeholder 7">
            <a:extLst>
              <a:ext uri="{FF2B5EF4-FFF2-40B4-BE49-F238E27FC236}">
                <a16:creationId xmlns:a16="http://schemas.microsoft.com/office/drawing/2014/main" id="{C4A097E7-6EAF-A7A0-5747-E6A3A722D98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7048B28-4306-0F3A-903B-EBCA2DFFE934}"/>
              </a:ext>
            </a:extLst>
          </p:cNvPr>
          <p:cNvSpPr>
            <a:spLocks noGrp="1"/>
          </p:cNvSpPr>
          <p:nvPr>
            <p:ph type="sldNum" sz="quarter" idx="12"/>
          </p:nvPr>
        </p:nvSpPr>
        <p:spPr/>
        <p:txBody>
          <a:bodyPr/>
          <a:lstStyle/>
          <a:p>
            <a:fld id="{8B41A361-9140-4366-BA7A-F624EA7EBEC7}" type="slidenum">
              <a:rPr lang="en-IN" smtClean="0"/>
              <a:t>‹#›</a:t>
            </a:fld>
            <a:endParaRPr lang="en-IN"/>
          </a:p>
        </p:txBody>
      </p:sp>
    </p:spTree>
    <p:extLst>
      <p:ext uri="{BB962C8B-B14F-4D97-AF65-F5344CB8AC3E}">
        <p14:creationId xmlns:p14="http://schemas.microsoft.com/office/powerpoint/2010/main" val="219436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8BD70-A166-7112-0BEE-37339CA95EC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C73C077-E86F-D382-C6A1-76F16BB5896E}"/>
              </a:ext>
            </a:extLst>
          </p:cNvPr>
          <p:cNvSpPr>
            <a:spLocks noGrp="1"/>
          </p:cNvSpPr>
          <p:nvPr>
            <p:ph type="dt" sz="half" idx="10"/>
          </p:nvPr>
        </p:nvSpPr>
        <p:spPr/>
        <p:txBody>
          <a:bodyPr/>
          <a:lstStyle/>
          <a:p>
            <a:fld id="{62D481A8-9B64-4C03-A704-448C7A7FC8C7}" type="datetimeFigureOut">
              <a:rPr lang="en-IN" smtClean="0"/>
              <a:t>24-05-2025</a:t>
            </a:fld>
            <a:endParaRPr lang="en-IN"/>
          </a:p>
        </p:txBody>
      </p:sp>
      <p:sp>
        <p:nvSpPr>
          <p:cNvPr id="4" name="Footer Placeholder 3">
            <a:extLst>
              <a:ext uri="{FF2B5EF4-FFF2-40B4-BE49-F238E27FC236}">
                <a16:creationId xmlns:a16="http://schemas.microsoft.com/office/drawing/2014/main" id="{52983824-7BB8-EA34-0140-60111DDBBE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77787AB-F9B5-3A8E-BD8D-83E6C892C8E2}"/>
              </a:ext>
            </a:extLst>
          </p:cNvPr>
          <p:cNvSpPr>
            <a:spLocks noGrp="1"/>
          </p:cNvSpPr>
          <p:nvPr>
            <p:ph type="sldNum" sz="quarter" idx="12"/>
          </p:nvPr>
        </p:nvSpPr>
        <p:spPr/>
        <p:txBody>
          <a:bodyPr/>
          <a:lstStyle/>
          <a:p>
            <a:fld id="{8B41A361-9140-4366-BA7A-F624EA7EBEC7}" type="slidenum">
              <a:rPr lang="en-IN" smtClean="0"/>
              <a:t>‹#›</a:t>
            </a:fld>
            <a:endParaRPr lang="en-IN"/>
          </a:p>
        </p:txBody>
      </p:sp>
    </p:spTree>
    <p:extLst>
      <p:ext uri="{BB962C8B-B14F-4D97-AF65-F5344CB8AC3E}">
        <p14:creationId xmlns:p14="http://schemas.microsoft.com/office/powerpoint/2010/main" val="267112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E8FBDA-FCFD-9917-6C88-A29E5C4484D9}"/>
              </a:ext>
            </a:extLst>
          </p:cNvPr>
          <p:cNvSpPr>
            <a:spLocks noGrp="1"/>
          </p:cNvSpPr>
          <p:nvPr>
            <p:ph type="dt" sz="half" idx="10"/>
          </p:nvPr>
        </p:nvSpPr>
        <p:spPr/>
        <p:txBody>
          <a:bodyPr/>
          <a:lstStyle/>
          <a:p>
            <a:fld id="{62D481A8-9B64-4C03-A704-448C7A7FC8C7}" type="datetimeFigureOut">
              <a:rPr lang="en-IN" smtClean="0"/>
              <a:t>24-05-2025</a:t>
            </a:fld>
            <a:endParaRPr lang="en-IN"/>
          </a:p>
        </p:txBody>
      </p:sp>
      <p:sp>
        <p:nvSpPr>
          <p:cNvPr id="3" name="Footer Placeholder 2">
            <a:extLst>
              <a:ext uri="{FF2B5EF4-FFF2-40B4-BE49-F238E27FC236}">
                <a16:creationId xmlns:a16="http://schemas.microsoft.com/office/drawing/2014/main" id="{69BB42CA-1939-A88D-359B-51C641FEA2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00A65FF-A54F-D792-73AC-0EFF50F67A02}"/>
              </a:ext>
            </a:extLst>
          </p:cNvPr>
          <p:cNvSpPr>
            <a:spLocks noGrp="1"/>
          </p:cNvSpPr>
          <p:nvPr>
            <p:ph type="sldNum" sz="quarter" idx="12"/>
          </p:nvPr>
        </p:nvSpPr>
        <p:spPr/>
        <p:txBody>
          <a:bodyPr/>
          <a:lstStyle/>
          <a:p>
            <a:fld id="{8B41A361-9140-4366-BA7A-F624EA7EBEC7}" type="slidenum">
              <a:rPr lang="en-IN" smtClean="0"/>
              <a:t>‹#›</a:t>
            </a:fld>
            <a:endParaRPr lang="en-IN"/>
          </a:p>
        </p:txBody>
      </p:sp>
    </p:spTree>
    <p:extLst>
      <p:ext uri="{BB962C8B-B14F-4D97-AF65-F5344CB8AC3E}">
        <p14:creationId xmlns:p14="http://schemas.microsoft.com/office/powerpoint/2010/main" val="856206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655C0-0A4E-D9B9-6A6E-C8BC117864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6804B6E-3102-BDB4-C2FD-20AB4BECD8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A3A9FD-C271-E54D-D958-5A8FB49DFC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25049D-7607-015C-381C-283054542DD3}"/>
              </a:ext>
            </a:extLst>
          </p:cNvPr>
          <p:cNvSpPr>
            <a:spLocks noGrp="1"/>
          </p:cNvSpPr>
          <p:nvPr>
            <p:ph type="dt" sz="half" idx="10"/>
          </p:nvPr>
        </p:nvSpPr>
        <p:spPr/>
        <p:txBody>
          <a:bodyPr/>
          <a:lstStyle/>
          <a:p>
            <a:fld id="{62D481A8-9B64-4C03-A704-448C7A7FC8C7}" type="datetimeFigureOut">
              <a:rPr lang="en-IN" smtClean="0"/>
              <a:t>24-05-2025</a:t>
            </a:fld>
            <a:endParaRPr lang="en-IN"/>
          </a:p>
        </p:txBody>
      </p:sp>
      <p:sp>
        <p:nvSpPr>
          <p:cNvPr id="6" name="Footer Placeholder 5">
            <a:extLst>
              <a:ext uri="{FF2B5EF4-FFF2-40B4-BE49-F238E27FC236}">
                <a16:creationId xmlns:a16="http://schemas.microsoft.com/office/drawing/2014/main" id="{CE75626E-E06F-A88D-7BC6-0A0E5AA6C8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8FF539-30BD-D738-BA55-E4D2C24111D0}"/>
              </a:ext>
            </a:extLst>
          </p:cNvPr>
          <p:cNvSpPr>
            <a:spLocks noGrp="1"/>
          </p:cNvSpPr>
          <p:nvPr>
            <p:ph type="sldNum" sz="quarter" idx="12"/>
          </p:nvPr>
        </p:nvSpPr>
        <p:spPr/>
        <p:txBody>
          <a:bodyPr/>
          <a:lstStyle/>
          <a:p>
            <a:fld id="{8B41A361-9140-4366-BA7A-F624EA7EBEC7}" type="slidenum">
              <a:rPr lang="en-IN" smtClean="0"/>
              <a:t>‹#›</a:t>
            </a:fld>
            <a:endParaRPr lang="en-IN"/>
          </a:p>
        </p:txBody>
      </p:sp>
    </p:spTree>
    <p:extLst>
      <p:ext uri="{BB962C8B-B14F-4D97-AF65-F5344CB8AC3E}">
        <p14:creationId xmlns:p14="http://schemas.microsoft.com/office/powerpoint/2010/main" val="3718542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0EBB6-C073-3E67-BDA5-48C010F76C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8140FC-97A9-872E-48DA-03706BA38B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53DBED-57B2-EEB4-3F26-81E8EA73BA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3AE3C9-FD1A-7A65-1A5D-0657676B23DD}"/>
              </a:ext>
            </a:extLst>
          </p:cNvPr>
          <p:cNvSpPr>
            <a:spLocks noGrp="1"/>
          </p:cNvSpPr>
          <p:nvPr>
            <p:ph type="dt" sz="half" idx="10"/>
          </p:nvPr>
        </p:nvSpPr>
        <p:spPr/>
        <p:txBody>
          <a:bodyPr/>
          <a:lstStyle/>
          <a:p>
            <a:fld id="{62D481A8-9B64-4C03-A704-448C7A7FC8C7}" type="datetimeFigureOut">
              <a:rPr lang="en-IN" smtClean="0"/>
              <a:t>24-05-2025</a:t>
            </a:fld>
            <a:endParaRPr lang="en-IN"/>
          </a:p>
        </p:txBody>
      </p:sp>
      <p:sp>
        <p:nvSpPr>
          <p:cNvPr id="6" name="Footer Placeholder 5">
            <a:extLst>
              <a:ext uri="{FF2B5EF4-FFF2-40B4-BE49-F238E27FC236}">
                <a16:creationId xmlns:a16="http://schemas.microsoft.com/office/drawing/2014/main" id="{EB44A482-5147-99D0-E297-6D099AC6C8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7402EA-8DDF-06B5-3B00-504BB909111E}"/>
              </a:ext>
            </a:extLst>
          </p:cNvPr>
          <p:cNvSpPr>
            <a:spLocks noGrp="1"/>
          </p:cNvSpPr>
          <p:nvPr>
            <p:ph type="sldNum" sz="quarter" idx="12"/>
          </p:nvPr>
        </p:nvSpPr>
        <p:spPr/>
        <p:txBody>
          <a:bodyPr/>
          <a:lstStyle/>
          <a:p>
            <a:fld id="{8B41A361-9140-4366-BA7A-F624EA7EBEC7}" type="slidenum">
              <a:rPr lang="en-IN" smtClean="0"/>
              <a:t>‹#›</a:t>
            </a:fld>
            <a:endParaRPr lang="en-IN"/>
          </a:p>
        </p:txBody>
      </p:sp>
    </p:spTree>
    <p:extLst>
      <p:ext uri="{BB962C8B-B14F-4D97-AF65-F5344CB8AC3E}">
        <p14:creationId xmlns:p14="http://schemas.microsoft.com/office/powerpoint/2010/main" val="796938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C53986-2A18-1B0E-21AF-2CFFC1D236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6F14E0-9E2C-0E3B-6BEB-91D3974997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59AAFA-A957-9797-C6FB-1D67D6F002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481A8-9B64-4C03-A704-448C7A7FC8C7}" type="datetimeFigureOut">
              <a:rPr lang="en-IN" smtClean="0"/>
              <a:t>24-05-2025</a:t>
            </a:fld>
            <a:endParaRPr lang="en-IN"/>
          </a:p>
        </p:txBody>
      </p:sp>
      <p:sp>
        <p:nvSpPr>
          <p:cNvPr id="5" name="Footer Placeholder 4">
            <a:extLst>
              <a:ext uri="{FF2B5EF4-FFF2-40B4-BE49-F238E27FC236}">
                <a16:creationId xmlns:a16="http://schemas.microsoft.com/office/drawing/2014/main" id="{8F042001-1A59-A427-9CAF-6B6BBCE81E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FE54524-DB64-AD16-4C30-F680225719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1A361-9140-4366-BA7A-F624EA7EBEC7}" type="slidenum">
              <a:rPr lang="en-IN" smtClean="0"/>
              <a:t>‹#›</a:t>
            </a:fld>
            <a:endParaRPr lang="en-IN"/>
          </a:p>
        </p:txBody>
      </p:sp>
    </p:spTree>
    <p:extLst>
      <p:ext uri="{BB962C8B-B14F-4D97-AF65-F5344CB8AC3E}">
        <p14:creationId xmlns:p14="http://schemas.microsoft.com/office/powerpoint/2010/main" val="2643864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icsmhds.org/about/articles/national-alliance-on-mental-illness-shares-mental-health-numbe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medicalnewstoday.com/articles/36942" TargetMode="External"/><Relationship Id="rId2" Type="http://schemas.openxmlformats.org/officeDocument/2006/relationships/hyperlink" Target="https://www.medicalnewstoday.com/articles/32345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medicalnewstoday.com/articles/mania" TargetMode="External"/><Relationship Id="rId2" Type="http://schemas.openxmlformats.org/officeDocument/2006/relationships/hyperlink" Target="https://mhanational.org/conditions/mood-disorder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881AA-1256-2FD2-C3EC-B83B5C005A3F}"/>
              </a:ext>
            </a:extLst>
          </p:cNvPr>
          <p:cNvSpPr>
            <a:spLocks noGrp="1"/>
          </p:cNvSpPr>
          <p:nvPr>
            <p:ph type="ctrTitle"/>
          </p:nvPr>
        </p:nvSpPr>
        <p:spPr/>
        <p:txBody>
          <a:bodyPr/>
          <a:lstStyle/>
          <a:p>
            <a:r>
              <a:rPr lang="en-IN" b="1" dirty="0" err="1">
                <a:solidFill>
                  <a:srgbClr val="00B0F0"/>
                </a:solidFill>
                <a:latin typeface="Agency FB" panose="020B0503020202020204" pitchFamily="34" charset="0"/>
              </a:rPr>
              <a:t>Caress:Mental</a:t>
            </a:r>
            <a:r>
              <a:rPr lang="en-IN" b="1" dirty="0">
                <a:solidFill>
                  <a:srgbClr val="00B0F0"/>
                </a:solidFill>
                <a:latin typeface="Agency FB" panose="020B0503020202020204" pitchFamily="34" charset="0"/>
              </a:rPr>
              <a:t> Health Prediction System</a:t>
            </a:r>
          </a:p>
        </p:txBody>
      </p:sp>
    </p:spTree>
    <p:extLst>
      <p:ext uri="{BB962C8B-B14F-4D97-AF65-F5344CB8AC3E}">
        <p14:creationId xmlns:p14="http://schemas.microsoft.com/office/powerpoint/2010/main" val="2623791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81971-4292-52CF-63CC-A3538BBAB783}"/>
              </a:ext>
            </a:extLst>
          </p:cNvPr>
          <p:cNvSpPr>
            <a:spLocks noGrp="1"/>
          </p:cNvSpPr>
          <p:nvPr>
            <p:ph type="title"/>
          </p:nvPr>
        </p:nvSpPr>
        <p:spPr/>
        <p:txBody>
          <a:bodyPr/>
          <a:lstStyle/>
          <a:p>
            <a:r>
              <a:rPr lang="en-IN" b="1" i="1" dirty="0">
                <a:solidFill>
                  <a:srgbClr val="00B0F0"/>
                </a:solidFill>
              </a:rPr>
              <a:t>Functioning and User Flow</a:t>
            </a:r>
          </a:p>
        </p:txBody>
      </p:sp>
      <p:sp>
        <p:nvSpPr>
          <p:cNvPr id="3" name="Content Placeholder 2">
            <a:extLst>
              <a:ext uri="{FF2B5EF4-FFF2-40B4-BE49-F238E27FC236}">
                <a16:creationId xmlns:a16="http://schemas.microsoft.com/office/drawing/2014/main" id="{98785F30-5CF6-0E6E-1F8E-9206B4B81E08}"/>
              </a:ext>
            </a:extLst>
          </p:cNvPr>
          <p:cNvSpPr>
            <a:spLocks noGrp="1"/>
          </p:cNvSpPr>
          <p:nvPr>
            <p:ph idx="1"/>
          </p:nvPr>
        </p:nvSpPr>
        <p:spPr/>
        <p:txBody>
          <a:bodyPr>
            <a:normAutofit fontScale="70000" lnSpcReduction="20000"/>
          </a:bodyPr>
          <a:lstStyle/>
          <a:p>
            <a:pPr algn="l">
              <a:spcAft>
                <a:spcPts val="1200"/>
              </a:spcAft>
              <a:buFont typeface="+mj-lt"/>
              <a:buAutoNum type="arabicPeriod"/>
            </a:pPr>
            <a:r>
              <a:rPr lang="en-US" b="0" i="1" dirty="0">
                <a:solidFill>
                  <a:srgbClr val="00B0F0"/>
                </a:solidFill>
                <a:effectLst/>
                <a:latin typeface="-apple-system"/>
              </a:rPr>
              <a:t>Firstly the user sign up and login in the application.</a:t>
            </a:r>
            <a:br>
              <a:rPr lang="en-US" b="0" i="1" dirty="0">
                <a:solidFill>
                  <a:srgbClr val="00B0F0"/>
                </a:solidFill>
                <a:effectLst/>
                <a:latin typeface="-apple-system"/>
              </a:rPr>
            </a:br>
            <a:endParaRPr lang="en-US" b="0" i="1" dirty="0">
              <a:solidFill>
                <a:srgbClr val="00B0F0"/>
              </a:solidFill>
              <a:effectLst/>
              <a:latin typeface="-apple-system"/>
            </a:endParaRPr>
          </a:p>
          <a:p>
            <a:pPr algn="l">
              <a:spcAft>
                <a:spcPts val="1200"/>
              </a:spcAft>
              <a:buFont typeface="+mj-lt"/>
              <a:buAutoNum type="arabicPeriod"/>
            </a:pPr>
            <a:r>
              <a:rPr lang="en-US" b="0" i="1" dirty="0">
                <a:solidFill>
                  <a:srgbClr val="00B0F0"/>
                </a:solidFill>
                <a:effectLst/>
                <a:latin typeface="-apple-system"/>
              </a:rPr>
              <a:t>Basic Information of user, his friend/well wisher/guardian or any specialist doctor is taken for future use and profile display.</a:t>
            </a:r>
            <a:br>
              <a:rPr lang="en-US" b="0" i="1" dirty="0">
                <a:solidFill>
                  <a:srgbClr val="00B0F0"/>
                </a:solidFill>
                <a:effectLst/>
                <a:latin typeface="-apple-system"/>
              </a:rPr>
            </a:br>
            <a:endParaRPr lang="en-US" b="0" i="1" dirty="0">
              <a:solidFill>
                <a:srgbClr val="00B0F0"/>
              </a:solidFill>
              <a:effectLst/>
              <a:latin typeface="-apple-system"/>
            </a:endParaRPr>
          </a:p>
          <a:p>
            <a:pPr algn="l">
              <a:spcAft>
                <a:spcPts val="1200"/>
              </a:spcAft>
              <a:buFont typeface="+mj-lt"/>
              <a:buAutoNum type="arabicPeriod"/>
            </a:pPr>
            <a:r>
              <a:rPr lang="en-US" b="0" i="1" dirty="0">
                <a:solidFill>
                  <a:srgbClr val="00B0F0"/>
                </a:solidFill>
                <a:effectLst/>
                <a:latin typeface="-apple-system"/>
              </a:rPr>
              <a:t>Instructions are given to connect the app with the smart watch.</a:t>
            </a:r>
            <a:br>
              <a:rPr lang="en-US" b="0" i="1" dirty="0">
                <a:solidFill>
                  <a:srgbClr val="00B0F0"/>
                </a:solidFill>
                <a:effectLst/>
                <a:latin typeface="-apple-system"/>
              </a:rPr>
            </a:br>
            <a:endParaRPr lang="en-US" b="0" i="1" dirty="0">
              <a:solidFill>
                <a:srgbClr val="00B0F0"/>
              </a:solidFill>
              <a:effectLst/>
              <a:latin typeface="-apple-system"/>
            </a:endParaRPr>
          </a:p>
          <a:p>
            <a:pPr algn="l">
              <a:spcAft>
                <a:spcPts val="1200"/>
              </a:spcAft>
              <a:buFont typeface="+mj-lt"/>
              <a:buAutoNum type="arabicPeriod"/>
            </a:pPr>
            <a:r>
              <a:rPr lang="en-US" b="0" i="1" dirty="0">
                <a:solidFill>
                  <a:srgbClr val="00B0F0"/>
                </a:solidFill>
                <a:effectLst/>
                <a:latin typeface="-apple-system"/>
              </a:rPr>
              <a:t>After submitting the details and setting up the watch with app, the application ask for various permissions such as track activity, phone usage and personalized google account permissions</a:t>
            </a:r>
            <a:br>
              <a:rPr lang="en-US" b="0" i="1" dirty="0">
                <a:solidFill>
                  <a:srgbClr val="00B0F0"/>
                </a:solidFill>
                <a:effectLst/>
                <a:latin typeface="-apple-system"/>
              </a:rPr>
            </a:br>
            <a:endParaRPr lang="en-US" b="0" i="1" dirty="0">
              <a:solidFill>
                <a:srgbClr val="00B0F0"/>
              </a:solidFill>
              <a:effectLst/>
              <a:latin typeface="-apple-system"/>
            </a:endParaRPr>
          </a:p>
          <a:p>
            <a:pPr algn="l">
              <a:spcAft>
                <a:spcPts val="1200"/>
              </a:spcAft>
              <a:buFont typeface="+mj-lt"/>
              <a:buAutoNum type="arabicPeriod"/>
            </a:pPr>
            <a:r>
              <a:rPr lang="en-US" b="0" i="1" dirty="0">
                <a:solidFill>
                  <a:srgbClr val="00B0F0"/>
                </a:solidFill>
                <a:effectLst/>
                <a:latin typeface="-apple-system"/>
              </a:rPr>
              <a:t>As soon as you give your google account access, data of your current vitals is shown on the screen which is updated after every 2 minutes.</a:t>
            </a:r>
          </a:p>
          <a:p>
            <a:endParaRPr lang="en-IN" dirty="0"/>
          </a:p>
        </p:txBody>
      </p:sp>
    </p:spTree>
    <p:extLst>
      <p:ext uri="{BB962C8B-B14F-4D97-AF65-F5344CB8AC3E}">
        <p14:creationId xmlns:p14="http://schemas.microsoft.com/office/powerpoint/2010/main" val="4272762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C198AD-5469-3F5C-36A3-299CD522A2E6}"/>
              </a:ext>
            </a:extLst>
          </p:cNvPr>
          <p:cNvSpPr>
            <a:spLocks noGrp="1"/>
          </p:cNvSpPr>
          <p:nvPr>
            <p:ph idx="1"/>
          </p:nvPr>
        </p:nvSpPr>
        <p:spPr/>
        <p:txBody>
          <a:bodyPr>
            <a:normAutofit fontScale="77500" lnSpcReduction="20000"/>
          </a:bodyPr>
          <a:lstStyle/>
          <a:p>
            <a:pPr marL="0" indent="0" algn="l">
              <a:spcAft>
                <a:spcPts val="1200"/>
              </a:spcAft>
              <a:buNone/>
            </a:pPr>
            <a:r>
              <a:rPr lang="en-US" i="1" dirty="0">
                <a:solidFill>
                  <a:srgbClr val="00B0F0"/>
                </a:solidFill>
                <a:latin typeface="-apple-system"/>
              </a:rPr>
              <a:t>6. </a:t>
            </a:r>
            <a:r>
              <a:rPr lang="en-US" b="0" i="1" dirty="0">
                <a:solidFill>
                  <a:srgbClr val="00B0F0"/>
                </a:solidFill>
                <a:effectLst/>
                <a:latin typeface="-apple-system"/>
              </a:rPr>
              <a:t>If there is a spike in the heart rate(&gt;100), user </a:t>
            </a:r>
            <a:r>
              <a:rPr lang="en-US" b="0" i="1" dirty="0" err="1">
                <a:solidFill>
                  <a:srgbClr val="00B0F0"/>
                </a:solidFill>
                <a:effectLst/>
                <a:latin typeface="-apple-system"/>
              </a:rPr>
              <a:t>recieves</a:t>
            </a:r>
            <a:r>
              <a:rPr lang="en-US" b="0" i="1" dirty="0">
                <a:solidFill>
                  <a:srgbClr val="00B0F0"/>
                </a:solidFill>
                <a:effectLst/>
                <a:latin typeface="-apple-system"/>
              </a:rPr>
              <a:t> an alert </a:t>
            </a:r>
            <a:r>
              <a:rPr lang="en-US" b="0" i="1" dirty="0" err="1">
                <a:solidFill>
                  <a:srgbClr val="00B0F0"/>
                </a:solidFill>
                <a:effectLst/>
                <a:latin typeface="-apple-system"/>
              </a:rPr>
              <a:t>notification.The</a:t>
            </a:r>
            <a:r>
              <a:rPr lang="en-US" b="0" i="1" dirty="0">
                <a:solidFill>
                  <a:srgbClr val="00B0F0"/>
                </a:solidFill>
                <a:effectLst/>
                <a:latin typeface="-apple-system"/>
              </a:rPr>
              <a:t> alert notification suggests you to stop using an particular app(correctly 70% of the time) and provides you the facility to call your friend on a single tap. Also an email about the same is delivered to the friend/well wisher or specialist whose information was collected </a:t>
            </a:r>
            <a:r>
              <a:rPr lang="en-US" b="0" i="1" dirty="0" err="1">
                <a:solidFill>
                  <a:srgbClr val="00B0F0"/>
                </a:solidFill>
                <a:effectLst/>
                <a:latin typeface="-apple-system"/>
              </a:rPr>
              <a:t>previously.Emails</a:t>
            </a:r>
            <a:r>
              <a:rPr lang="en-US" b="0" i="1" dirty="0">
                <a:solidFill>
                  <a:srgbClr val="00B0F0"/>
                </a:solidFill>
                <a:effectLst/>
                <a:latin typeface="-apple-system"/>
              </a:rPr>
              <a:t> are sent after a duration of 3 hours only.</a:t>
            </a:r>
            <a:br>
              <a:rPr lang="en-US" b="0" i="1" dirty="0">
                <a:solidFill>
                  <a:srgbClr val="00B0F0"/>
                </a:solidFill>
                <a:effectLst/>
                <a:latin typeface="-apple-system"/>
              </a:rPr>
            </a:br>
            <a:endParaRPr lang="en-US" b="0" i="1" dirty="0">
              <a:solidFill>
                <a:srgbClr val="00B0F0"/>
              </a:solidFill>
              <a:effectLst/>
              <a:latin typeface="-apple-system"/>
            </a:endParaRPr>
          </a:p>
          <a:p>
            <a:pPr marL="0" indent="0" algn="l">
              <a:spcAft>
                <a:spcPts val="1200"/>
              </a:spcAft>
              <a:buNone/>
            </a:pPr>
            <a:r>
              <a:rPr lang="en-US" i="1" dirty="0">
                <a:solidFill>
                  <a:srgbClr val="00B0F0"/>
                </a:solidFill>
                <a:latin typeface="-apple-system"/>
              </a:rPr>
              <a:t>7. </a:t>
            </a:r>
            <a:r>
              <a:rPr lang="en-US" b="0" i="1" dirty="0">
                <a:solidFill>
                  <a:srgbClr val="00B0F0"/>
                </a:solidFill>
                <a:effectLst/>
                <a:latin typeface="-apple-system"/>
              </a:rPr>
              <a:t>Application also consists of articles page(contains articles related to mental health) and profile page which </a:t>
            </a:r>
            <a:r>
              <a:rPr lang="en-US" b="0" i="1" dirty="0" err="1">
                <a:solidFill>
                  <a:srgbClr val="00B0F0"/>
                </a:solidFill>
                <a:effectLst/>
                <a:latin typeface="-apple-system"/>
              </a:rPr>
              <a:t>consits</a:t>
            </a:r>
            <a:r>
              <a:rPr lang="en-US" b="0" i="1" dirty="0">
                <a:solidFill>
                  <a:srgbClr val="00B0F0"/>
                </a:solidFill>
                <a:effectLst/>
                <a:latin typeface="-apple-system"/>
              </a:rPr>
              <a:t> the data of user which can be updated frequently.</a:t>
            </a:r>
            <a:br>
              <a:rPr lang="en-US" b="0" i="1" dirty="0">
                <a:solidFill>
                  <a:srgbClr val="00B0F0"/>
                </a:solidFill>
                <a:effectLst/>
                <a:latin typeface="-apple-system"/>
              </a:rPr>
            </a:br>
            <a:endParaRPr lang="en-US" b="0" i="1" dirty="0">
              <a:solidFill>
                <a:srgbClr val="00B0F0"/>
              </a:solidFill>
              <a:effectLst/>
              <a:latin typeface="-apple-system"/>
            </a:endParaRPr>
          </a:p>
          <a:p>
            <a:pPr marL="0" indent="0" algn="l">
              <a:spcAft>
                <a:spcPts val="1200"/>
              </a:spcAft>
              <a:buNone/>
            </a:pPr>
            <a:r>
              <a:rPr lang="en-US" i="1" dirty="0">
                <a:solidFill>
                  <a:srgbClr val="00B0F0"/>
                </a:solidFill>
                <a:latin typeface="-apple-system"/>
              </a:rPr>
              <a:t>8. </a:t>
            </a:r>
            <a:r>
              <a:rPr lang="en-US" b="0" i="1" dirty="0">
                <a:solidFill>
                  <a:srgbClr val="00B0F0"/>
                </a:solidFill>
                <a:effectLst/>
                <a:latin typeface="-apple-system"/>
              </a:rPr>
              <a:t>Application also provides you with facility of self assessment of various mental health disorders such as Depression, PTSD, schizophrenia, addiction and anxiety. After taking the self assessment tests the results are shared with the specialist/doctor via an email.</a:t>
            </a:r>
          </a:p>
          <a:p>
            <a:endParaRPr lang="en-IN" dirty="0"/>
          </a:p>
        </p:txBody>
      </p:sp>
    </p:spTree>
    <p:extLst>
      <p:ext uri="{BB962C8B-B14F-4D97-AF65-F5344CB8AC3E}">
        <p14:creationId xmlns:p14="http://schemas.microsoft.com/office/powerpoint/2010/main" val="1923131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D70B6C-A2C9-C952-4184-D1F1CAD56B8E}"/>
              </a:ext>
            </a:extLst>
          </p:cNvPr>
          <p:cNvSpPr>
            <a:spLocks noGrp="1"/>
          </p:cNvSpPr>
          <p:nvPr>
            <p:ph idx="1"/>
          </p:nvPr>
        </p:nvSpPr>
        <p:spPr/>
        <p:txBody>
          <a:bodyPr>
            <a:normAutofit lnSpcReduction="10000"/>
          </a:bodyPr>
          <a:lstStyle/>
          <a:p>
            <a:pPr marL="0" indent="0" algn="l">
              <a:spcAft>
                <a:spcPts val="1200"/>
              </a:spcAft>
              <a:buNone/>
            </a:pPr>
            <a:r>
              <a:rPr lang="en-US" i="1" dirty="0">
                <a:solidFill>
                  <a:srgbClr val="00B0F0"/>
                </a:solidFill>
                <a:latin typeface="-apple-system"/>
              </a:rPr>
              <a:t>9.</a:t>
            </a:r>
            <a:r>
              <a:rPr lang="en-US" b="0" i="1" dirty="0">
                <a:solidFill>
                  <a:srgbClr val="00B0F0"/>
                </a:solidFill>
                <a:effectLst/>
                <a:latin typeface="-apple-system"/>
              </a:rPr>
              <a:t>Helpline page is there in the application which includes helpline numbers and website links of 11 mental health healing websites for support. Call to any </a:t>
            </a:r>
            <a:r>
              <a:rPr lang="en-US" b="0" i="1" dirty="0" err="1">
                <a:solidFill>
                  <a:srgbClr val="00B0F0"/>
                </a:solidFill>
                <a:effectLst/>
                <a:latin typeface="-apple-system"/>
              </a:rPr>
              <a:t>organisation</a:t>
            </a:r>
            <a:r>
              <a:rPr lang="en-US" b="0" i="1" dirty="0">
                <a:solidFill>
                  <a:srgbClr val="00B0F0"/>
                </a:solidFill>
                <a:effectLst/>
                <a:latin typeface="-apple-system"/>
              </a:rPr>
              <a:t> can be just made by a single tap on the contact tile.</a:t>
            </a:r>
          </a:p>
          <a:p>
            <a:pPr marL="0" indent="0" algn="l">
              <a:spcAft>
                <a:spcPts val="1200"/>
              </a:spcAft>
              <a:buNone/>
            </a:pPr>
            <a:r>
              <a:rPr lang="en-US" b="0" i="1" dirty="0">
                <a:solidFill>
                  <a:srgbClr val="00B0F0"/>
                </a:solidFill>
                <a:effectLst/>
                <a:latin typeface="-apple-system"/>
              </a:rPr>
              <a:t>10.One differentiating feature of the app is the smart stress analysis which works on a backend based ML model integrated using flask REST API. This smart stress analysis takes two inputs which is body temperature and no of steps you walked in past 30 minutes and based on these values and dataset which we are using in the backend, Application determines the probability level of stress you are having</a:t>
            </a:r>
            <a:r>
              <a:rPr lang="en-US" b="0" i="0" dirty="0">
                <a:solidFill>
                  <a:srgbClr val="F0F6FC"/>
                </a:solidFill>
                <a:effectLst/>
                <a:latin typeface="-apple-system"/>
              </a:rPr>
              <a:t>.</a:t>
            </a:r>
          </a:p>
          <a:p>
            <a:endParaRPr lang="en-IN" dirty="0"/>
          </a:p>
        </p:txBody>
      </p:sp>
    </p:spTree>
    <p:extLst>
      <p:ext uri="{BB962C8B-B14F-4D97-AF65-F5344CB8AC3E}">
        <p14:creationId xmlns:p14="http://schemas.microsoft.com/office/powerpoint/2010/main" val="335120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822D-685F-3BB0-0151-7241902DF499}"/>
              </a:ext>
            </a:extLst>
          </p:cNvPr>
          <p:cNvSpPr>
            <a:spLocks noGrp="1"/>
          </p:cNvSpPr>
          <p:nvPr>
            <p:ph type="title"/>
          </p:nvPr>
        </p:nvSpPr>
        <p:spPr/>
        <p:txBody>
          <a:bodyPr/>
          <a:lstStyle/>
          <a:p>
            <a:r>
              <a:rPr lang="en-US" i="1" dirty="0">
                <a:solidFill>
                  <a:srgbClr val="00B0F0"/>
                </a:solidFill>
              </a:rPr>
              <a:t>🕒 </a:t>
            </a:r>
            <a:r>
              <a:rPr lang="en-US" b="1" i="1" dirty="0">
                <a:solidFill>
                  <a:srgbClr val="00B0F0"/>
                </a:solidFill>
              </a:rPr>
              <a:t>Can a Smartwatch Track Mental Health?</a:t>
            </a:r>
            <a:endParaRPr lang="en-IN" i="1" dirty="0">
              <a:solidFill>
                <a:srgbClr val="00B0F0"/>
              </a:solidFill>
            </a:endParaRPr>
          </a:p>
        </p:txBody>
      </p:sp>
      <p:sp>
        <p:nvSpPr>
          <p:cNvPr id="3" name="Content Placeholder 2">
            <a:extLst>
              <a:ext uri="{FF2B5EF4-FFF2-40B4-BE49-F238E27FC236}">
                <a16:creationId xmlns:a16="http://schemas.microsoft.com/office/drawing/2014/main" id="{BB70A27A-91AF-1FE2-FC43-12ECF29B26CF}"/>
              </a:ext>
            </a:extLst>
          </p:cNvPr>
          <p:cNvSpPr>
            <a:spLocks noGrp="1"/>
          </p:cNvSpPr>
          <p:nvPr>
            <p:ph idx="1"/>
          </p:nvPr>
        </p:nvSpPr>
        <p:spPr/>
        <p:txBody>
          <a:bodyPr/>
          <a:lstStyle/>
          <a:p>
            <a:r>
              <a:rPr lang="en-US" b="1" i="1" dirty="0">
                <a:solidFill>
                  <a:srgbClr val="00B0F0"/>
                </a:solidFill>
              </a:rPr>
              <a:t>Yes, it can track signs that relate to your mental health</a:t>
            </a:r>
            <a:r>
              <a:rPr lang="en-US" i="1" dirty="0">
                <a:solidFill>
                  <a:srgbClr val="00B0F0"/>
                </a:solidFill>
              </a:rPr>
              <a:t>, but it can't diagnose anything by itself.</a:t>
            </a:r>
          </a:p>
          <a:p>
            <a:r>
              <a:rPr lang="en-US" b="1" i="1" dirty="0">
                <a:solidFill>
                  <a:srgbClr val="00B0F0"/>
                </a:solidFill>
              </a:rPr>
              <a:t>Heart Rate</a:t>
            </a:r>
            <a:r>
              <a:rPr lang="en-US" i="1" dirty="0">
                <a:solidFill>
                  <a:srgbClr val="00B0F0"/>
                </a:solidFill>
              </a:rPr>
              <a:t> – If your heart beats faster than usual when you're resting, it might mean stress or anxiety.</a:t>
            </a:r>
          </a:p>
          <a:p>
            <a:r>
              <a:rPr lang="en-US" b="1" i="1" dirty="0">
                <a:solidFill>
                  <a:srgbClr val="00B0F0"/>
                </a:solidFill>
              </a:rPr>
              <a:t>Heart Rate Variability (HRV)</a:t>
            </a:r>
            <a:r>
              <a:rPr lang="en-US" i="1" dirty="0">
                <a:solidFill>
                  <a:srgbClr val="00B0F0"/>
                </a:solidFill>
              </a:rPr>
              <a:t> – The time between heartbeats. If it's low, it can mean you're stressed or tired</a:t>
            </a:r>
          </a:p>
          <a:p>
            <a:r>
              <a:rPr lang="en-US" b="1" dirty="0">
                <a:solidFill>
                  <a:srgbClr val="00B0F0"/>
                </a:solidFill>
              </a:rPr>
              <a:t>Sleep</a:t>
            </a:r>
            <a:r>
              <a:rPr lang="en-US" dirty="0">
                <a:solidFill>
                  <a:srgbClr val="00B0F0"/>
                </a:solidFill>
              </a:rPr>
              <a:t> – Tracks how long and how well you sleep. Bad sleep is linked to mental health problems.</a:t>
            </a:r>
            <a:endParaRPr lang="en-IN" dirty="0">
              <a:solidFill>
                <a:srgbClr val="00B0F0"/>
              </a:solidFill>
            </a:endParaRPr>
          </a:p>
        </p:txBody>
      </p:sp>
      <p:sp>
        <p:nvSpPr>
          <p:cNvPr id="8" name="Rectangle 5">
            <a:extLst>
              <a:ext uri="{FF2B5EF4-FFF2-40B4-BE49-F238E27FC236}">
                <a16:creationId xmlns:a16="http://schemas.microsoft.com/office/drawing/2014/main" id="{9EEB0175-603E-FA92-F669-C20EDFCC2E3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Sleep</a:t>
            </a:r>
            <a:r>
              <a:rPr kumimoji="0" lang="en-US" altLang="en-US" sz="1800" b="0" i="0" u="none" strike="noStrike" cap="none" normalizeH="0" baseline="0">
                <a:ln>
                  <a:noFill/>
                </a:ln>
                <a:solidFill>
                  <a:schemeClr val="tx1"/>
                </a:solidFill>
                <a:effectLst/>
                <a:latin typeface="Arial" panose="020B0604020202020204" pitchFamily="34" charset="0"/>
              </a:rPr>
              <a:t> – Tracks how long and how well you sleep. Bad sleep is linked to mental health problems.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2188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DF8267-2A78-12A2-38CB-A3D5E7E9DDB0}"/>
              </a:ext>
            </a:extLst>
          </p:cNvPr>
          <p:cNvSpPr>
            <a:spLocks noGrp="1"/>
          </p:cNvSpPr>
          <p:nvPr>
            <p:ph idx="1"/>
          </p:nvPr>
        </p:nvSpPr>
        <p:spPr>
          <a:xfrm>
            <a:off x="838200" y="1012371"/>
            <a:ext cx="10515600" cy="5164592"/>
          </a:xfrm>
        </p:spPr>
        <p:txBody>
          <a:bodyPr/>
          <a:lstStyle/>
          <a:p>
            <a:r>
              <a:rPr lang="en-US" b="1" i="1" dirty="0">
                <a:solidFill>
                  <a:srgbClr val="00B0F0"/>
                </a:solidFill>
              </a:rPr>
              <a:t>Oxygen Levels (SpO2)</a:t>
            </a:r>
            <a:r>
              <a:rPr lang="en-US" i="1" dirty="0">
                <a:solidFill>
                  <a:srgbClr val="00B0F0"/>
                </a:solidFill>
              </a:rPr>
              <a:t> – If low, your sleep or energy might be affected.</a:t>
            </a:r>
          </a:p>
          <a:p>
            <a:r>
              <a:rPr lang="en-US" b="1" i="1" dirty="0">
                <a:solidFill>
                  <a:srgbClr val="00B0F0"/>
                </a:solidFill>
              </a:rPr>
              <a:t>Steps/Movement</a:t>
            </a:r>
            <a:r>
              <a:rPr lang="en-US" i="1" dirty="0">
                <a:solidFill>
                  <a:srgbClr val="00B0F0"/>
                </a:solidFill>
              </a:rPr>
              <a:t> – If you're not moving much, it can be a sign of sadness or lack of motivation.</a:t>
            </a:r>
          </a:p>
          <a:p>
            <a:r>
              <a:rPr lang="en-US" b="1" i="1" dirty="0">
                <a:solidFill>
                  <a:srgbClr val="00B0F0"/>
                </a:solidFill>
              </a:rPr>
              <a:t>Stress (EDA sensors)</a:t>
            </a:r>
            <a:r>
              <a:rPr lang="en-US" i="1" dirty="0">
                <a:solidFill>
                  <a:srgbClr val="00B0F0"/>
                </a:solidFill>
              </a:rPr>
              <a:t> – Some smartwatches can sense small changes in your skin that happen when you're stressed.</a:t>
            </a:r>
          </a:p>
          <a:p>
            <a:r>
              <a:rPr lang="en-US" b="1" i="1" dirty="0">
                <a:solidFill>
                  <a:srgbClr val="00B0F0"/>
                </a:solidFill>
              </a:rPr>
              <a:t>Breathing Rate</a:t>
            </a:r>
            <a:r>
              <a:rPr lang="en-US" i="1" dirty="0">
                <a:solidFill>
                  <a:srgbClr val="00B0F0"/>
                </a:solidFill>
              </a:rPr>
              <a:t> – Fast breathing can be a sign of anxiety.</a:t>
            </a:r>
          </a:p>
          <a:p>
            <a:r>
              <a:rPr lang="en-US" b="1" i="1" dirty="0">
                <a:solidFill>
                  <a:srgbClr val="00B0F0"/>
                </a:solidFill>
              </a:rPr>
              <a:t>Skin Temperature</a:t>
            </a:r>
            <a:r>
              <a:rPr lang="en-US" i="1" dirty="0">
                <a:solidFill>
                  <a:srgbClr val="00B0F0"/>
                </a:solidFill>
              </a:rPr>
              <a:t> – Can change with stress or illness.</a:t>
            </a:r>
          </a:p>
          <a:p>
            <a:r>
              <a:rPr lang="en-US" b="1" i="1" dirty="0">
                <a:solidFill>
                  <a:srgbClr val="00B0F0"/>
                </a:solidFill>
              </a:rPr>
              <a:t>Mood Logs</a:t>
            </a:r>
            <a:r>
              <a:rPr lang="en-US" i="1" dirty="0">
                <a:solidFill>
                  <a:srgbClr val="00B0F0"/>
                </a:solidFill>
              </a:rPr>
              <a:t> – You can tell the watch how you feel. Over time, it learns your patterns.</a:t>
            </a:r>
          </a:p>
          <a:p>
            <a:pPr marL="0" indent="0">
              <a:buNone/>
            </a:pPr>
            <a:endParaRPr lang="en-IN" dirty="0"/>
          </a:p>
        </p:txBody>
      </p:sp>
    </p:spTree>
    <p:extLst>
      <p:ext uri="{BB962C8B-B14F-4D97-AF65-F5344CB8AC3E}">
        <p14:creationId xmlns:p14="http://schemas.microsoft.com/office/powerpoint/2010/main" val="1097559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5E013-0EFE-E01D-C838-59433BE4F869}"/>
              </a:ext>
            </a:extLst>
          </p:cNvPr>
          <p:cNvSpPr>
            <a:spLocks noGrp="1"/>
          </p:cNvSpPr>
          <p:nvPr>
            <p:ph type="title"/>
          </p:nvPr>
        </p:nvSpPr>
        <p:spPr/>
        <p:txBody>
          <a:bodyPr/>
          <a:lstStyle/>
          <a:p>
            <a:r>
              <a:rPr lang="en-IN" b="1" i="1" dirty="0">
                <a:solidFill>
                  <a:srgbClr val="00B0F0"/>
                </a:solidFill>
              </a:rPr>
              <a:t>App </a:t>
            </a:r>
            <a:r>
              <a:rPr lang="en-IN" b="1" i="1" dirty="0" err="1">
                <a:solidFill>
                  <a:srgbClr val="00B0F0"/>
                </a:solidFill>
              </a:rPr>
              <a:t>ScreenShots</a:t>
            </a:r>
            <a:endParaRPr lang="en-IN" b="1" i="1" dirty="0">
              <a:solidFill>
                <a:srgbClr val="00B0F0"/>
              </a:solidFill>
            </a:endParaRPr>
          </a:p>
        </p:txBody>
      </p:sp>
      <p:pic>
        <p:nvPicPr>
          <p:cNvPr id="5" name="Content Placeholder 4">
            <a:extLst>
              <a:ext uri="{FF2B5EF4-FFF2-40B4-BE49-F238E27FC236}">
                <a16:creationId xmlns:a16="http://schemas.microsoft.com/office/drawing/2014/main" id="{B5384770-FC81-21E2-8457-A640607FAB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01082"/>
            <a:ext cx="2017622" cy="4351338"/>
          </a:xfrm>
        </p:spPr>
      </p:pic>
      <p:pic>
        <p:nvPicPr>
          <p:cNvPr id="7" name="Picture 6">
            <a:extLst>
              <a:ext uri="{FF2B5EF4-FFF2-40B4-BE49-F238E27FC236}">
                <a16:creationId xmlns:a16="http://schemas.microsoft.com/office/drawing/2014/main" id="{05E03263-B7B4-4F57-49A8-76E45A72A4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0943" y="1401082"/>
            <a:ext cx="2457857" cy="4351338"/>
          </a:xfrm>
          <a:prstGeom prst="rect">
            <a:avLst/>
          </a:prstGeom>
        </p:spPr>
      </p:pic>
      <p:pic>
        <p:nvPicPr>
          <p:cNvPr id="9" name="Picture 8">
            <a:extLst>
              <a:ext uri="{FF2B5EF4-FFF2-40B4-BE49-F238E27FC236}">
                <a16:creationId xmlns:a16="http://schemas.microsoft.com/office/drawing/2014/main" id="{43E0CAF8-82D7-DED5-5EFC-2D0C2FCED6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3921" y="1401082"/>
            <a:ext cx="2537822" cy="4351338"/>
          </a:xfrm>
          <a:prstGeom prst="rect">
            <a:avLst/>
          </a:prstGeom>
        </p:spPr>
      </p:pic>
    </p:spTree>
    <p:extLst>
      <p:ext uri="{BB962C8B-B14F-4D97-AF65-F5344CB8AC3E}">
        <p14:creationId xmlns:p14="http://schemas.microsoft.com/office/powerpoint/2010/main" val="290226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48B7-F06C-B8E6-0794-5ECC318105B9}"/>
              </a:ext>
            </a:extLst>
          </p:cNvPr>
          <p:cNvSpPr>
            <a:spLocks noGrp="1"/>
          </p:cNvSpPr>
          <p:nvPr>
            <p:ph type="title"/>
          </p:nvPr>
        </p:nvSpPr>
        <p:spPr/>
        <p:txBody>
          <a:bodyPr/>
          <a:lstStyle/>
          <a:p>
            <a:r>
              <a:rPr lang="en-IN" b="1" i="1" dirty="0">
                <a:solidFill>
                  <a:srgbClr val="00B0F0"/>
                </a:solidFill>
              </a:rPr>
              <a:t>Wow Factor</a:t>
            </a:r>
          </a:p>
        </p:txBody>
      </p:sp>
      <p:sp>
        <p:nvSpPr>
          <p:cNvPr id="3" name="Content Placeholder 2">
            <a:extLst>
              <a:ext uri="{FF2B5EF4-FFF2-40B4-BE49-F238E27FC236}">
                <a16:creationId xmlns:a16="http://schemas.microsoft.com/office/drawing/2014/main" id="{60676A9F-ACE7-5E1D-089A-BFE64B9B977B}"/>
              </a:ext>
            </a:extLst>
          </p:cNvPr>
          <p:cNvSpPr>
            <a:spLocks noGrp="1"/>
          </p:cNvSpPr>
          <p:nvPr>
            <p:ph idx="1"/>
          </p:nvPr>
        </p:nvSpPr>
        <p:spPr/>
        <p:txBody>
          <a:bodyPr>
            <a:normAutofit fontScale="92500" lnSpcReduction="20000"/>
          </a:bodyPr>
          <a:lstStyle/>
          <a:p>
            <a:r>
              <a:rPr lang="en-US" b="0" i="1" dirty="0">
                <a:solidFill>
                  <a:srgbClr val="00B0F0"/>
                </a:solidFill>
                <a:effectLst/>
                <a:latin typeface="Arial" panose="020B0604020202020204" pitchFamily="34" charset="0"/>
              </a:rPr>
              <a:t>If there is a spike in the heart rate(&gt;100), user receives an alert notification. The alert notification suggests you to stop using an particular app(correctly 70% of the time) and provides you the facility to call your friend on a single tap. Also an email about the same is delivered to the friend/well wisher or specialist whose information was collected previously. Emails are sent after a duration of 3 hours only. </a:t>
            </a:r>
          </a:p>
          <a:p>
            <a:r>
              <a:rPr lang="en-US" b="0" i="1" dirty="0">
                <a:solidFill>
                  <a:srgbClr val="00B0F0"/>
                </a:solidFill>
                <a:effectLst/>
                <a:latin typeface="Arial" panose="020B0604020202020204" pitchFamily="34" charset="0"/>
              </a:rPr>
              <a:t>On a single tap the user gets stress analysis which is predicted using a ML Model which is trained over two parameters one is the temperature of the body in Fahrenheits and other Step Count (for last 10 mins) which is fetched from Goggle Fit API which senses these parameters from an Android Smart Watch.</a:t>
            </a:r>
          </a:p>
          <a:p>
            <a:r>
              <a:rPr lang="en-US" b="0" i="1" dirty="0">
                <a:solidFill>
                  <a:srgbClr val="00B0F0"/>
                </a:solidFill>
                <a:effectLst/>
                <a:latin typeface="Arial" panose="020B0604020202020204" pitchFamily="34" charset="0"/>
              </a:rPr>
              <a:t> This Model returns three level of stress 0 for low, 1 for normal and 2 for high.</a:t>
            </a:r>
            <a:endParaRPr lang="en-IN" i="1" dirty="0">
              <a:solidFill>
                <a:srgbClr val="00B0F0"/>
              </a:solidFill>
            </a:endParaRPr>
          </a:p>
        </p:txBody>
      </p:sp>
    </p:spTree>
    <p:extLst>
      <p:ext uri="{BB962C8B-B14F-4D97-AF65-F5344CB8AC3E}">
        <p14:creationId xmlns:p14="http://schemas.microsoft.com/office/powerpoint/2010/main" val="4075202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28482-6CD5-A857-7B05-8951D63E2FA9}"/>
              </a:ext>
            </a:extLst>
          </p:cNvPr>
          <p:cNvSpPr>
            <a:spLocks noGrp="1"/>
          </p:cNvSpPr>
          <p:nvPr>
            <p:ph type="title"/>
          </p:nvPr>
        </p:nvSpPr>
        <p:spPr/>
        <p:txBody>
          <a:bodyPr/>
          <a:lstStyle/>
          <a:p>
            <a:r>
              <a:rPr lang="en-IN" b="1" i="1" dirty="0">
                <a:solidFill>
                  <a:srgbClr val="00B0F0"/>
                </a:solidFill>
              </a:rPr>
              <a:t>Future Work</a:t>
            </a:r>
          </a:p>
        </p:txBody>
      </p:sp>
      <p:sp>
        <p:nvSpPr>
          <p:cNvPr id="3" name="Content Placeholder 2">
            <a:extLst>
              <a:ext uri="{FF2B5EF4-FFF2-40B4-BE49-F238E27FC236}">
                <a16:creationId xmlns:a16="http://schemas.microsoft.com/office/drawing/2014/main" id="{A80BA378-7FB0-7CCD-1877-83A9B690AAFD}"/>
              </a:ext>
            </a:extLst>
          </p:cNvPr>
          <p:cNvSpPr>
            <a:spLocks noGrp="1"/>
          </p:cNvSpPr>
          <p:nvPr>
            <p:ph idx="1"/>
          </p:nvPr>
        </p:nvSpPr>
        <p:spPr/>
        <p:txBody>
          <a:bodyPr>
            <a:normAutofit fontScale="92500"/>
          </a:bodyPr>
          <a:lstStyle/>
          <a:p>
            <a:r>
              <a:rPr lang="en-US" b="0" i="1" dirty="0">
                <a:solidFill>
                  <a:srgbClr val="00B0F0"/>
                </a:solidFill>
                <a:effectLst/>
                <a:latin typeface="Arial" panose="020B0604020202020204" pitchFamily="34" charset="0"/>
              </a:rPr>
              <a:t>Social Media Segmentation- To fetch one's Social Media Posts, Messages and Screen Time. For example we can use Twitter Developer API's to fetch one past tweets to judge one's mental state. </a:t>
            </a:r>
          </a:p>
          <a:p>
            <a:r>
              <a:rPr lang="en-US" b="0" i="1" dirty="0">
                <a:solidFill>
                  <a:srgbClr val="00B0F0"/>
                </a:solidFill>
                <a:effectLst/>
                <a:latin typeface="Arial" panose="020B0604020202020204" pitchFamily="34" charset="0"/>
              </a:rPr>
              <a:t>Increase Accuracy of ML. Model To introduce and train a better ML model with better data which we get from the app. More data can help us predict with better accuracy and hence the model will be more reliable.</a:t>
            </a:r>
          </a:p>
          <a:p>
            <a:r>
              <a:rPr lang="en-US" b="0" i="1" dirty="0">
                <a:solidFill>
                  <a:srgbClr val="00B0F0"/>
                </a:solidFill>
                <a:effectLst/>
                <a:latin typeface="Arial" panose="020B0604020202020204" pitchFamily="34" charset="0"/>
              </a:rPr>
              <a:t> Embedded Training and support Videos - Integrate Mental Health Training videos for members which would suggest them various exercises to boost mental health. Simultaneously we'll provide a peer to peer interaction of mental health experts in support of the same. </a:t>
            </a:r>
            <a:endParaRPr lang="en-IN" i="1" dirty="0">
              <a:solidFill>
                <a:srgbClr val="00B0F0"/>
              </a:solidFill>
            </a:endParaRPr>
          </a:p>
        </p:txBody>
      </p:sp>
    </p:spTree>
    <p:extLst>
      <p:ext uri="{BB962C8B-B14F-4D97-AF65-F5344CB8AC3E}">
        <p14:creationId xmlns:p14="http://schemas.microsoft.com/office/powerpoint/2010/main" val="2683312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9D5578-87FB-1B24-0451-2AFB711C6C40}"/>
              </a:ext>
            </a:extLst>
          </p:cNvPr>
          <p:cNvSpPr>
            <a:spLocks noGrp="1"/>
          </p:cNvSpPr>
          <p:nvPr>
            <p:ph idx="1"/>
          </p:nvPr>
        </p:nvSpPr>
        <p:spPr/>
        <p:txBody>
          <a:bodyPr/>
          <a:lstStyle/>
          <a:p>
            <a:r>
              <a:rPr lang="en-US" b="0" i="1" dirty="0">
                <a:solidFill>
                  <a:srgbClr val="00B0F0"/>
                </a:solidFill>
                <a:effectLst/>
                <a:latin typeface="Arial" panose="020B0604020202020204" pitchFamily="34" charset="0"/>
              </a:rPr>
              <a:t>Live Mental health webinars and sessions-We could also integrate live webinars like feature in our app where special guests and renowned specialist will share their view and suggestions over mental illness. . </a:t>
            </a:r>
          </a:p>
          <a:p>
            <a:r>
              <a:rPr lang="en-US" b="0" i="1" dirty="0">
                <a:solidFill>
                  <a:srgbClr val="00B0F0"/>
                </a:solidFill>
                <a:effectLst/>
                <a:latin typeface="Arial" panose="020B0604020202020204" pitchFamily="34" charset="0"/>
              </a:rPr>
              <a:t>Scalable the app for production purpose- As we are using the health package in flutter application which requires certain google verifications, So due to some reasons our app is currently in testing mode and we want it to run in production mode later. </a:t>
            </a:r>
            <a:endParaRPr lang="en-IN" i="1" dirty="0">
              <a:solidFill>
                <a:srgbClr val="00B0F0"/>
              </a:solidFill>
            </a:endParaRPr>
          </a:p>
        </p:txBody>
      </p:sp>
    </p:spTree>
    <p:extLst>
      <p:ext uri="{BB962C8B-B14F-4D97-AF65-F5344CB8AC3E}">
        <p14:creationId xmlns:p14="http://schemas.microsoft.com/office/powerpoint/2010/main" val="2678440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9B9AA-D384-8598-C55D-63AD178C4282}"/>
              </a:ext>
            </a:extLst>
          </p:cNvPr>
          <p:cNvSpPr>
            <a:spLocks noGrp="1"/>
          </p:cNvSpPr>
          <p:nvPr>
            <p:ph type="title"/>
          </p:nvPr>
        </p:nvSpPr>
        <p:spPr/>
        <p:txBody>
          <a:bodyPr/>
          <a:lstStyle/>
          <a:p>
            <a:r>
              <a:rPr lang="en-IN" b="1" dirty="0">
                <a:solidFill>
                  <a:srgbClr val="00B0F0"/>
                </a:solidFill>
              </a:rPr>
              <a:t>Problem Statement</a:t>
            </a:r>
          </a:p>
        </p:txBody>
      </p:sp>
      <p:sp>
        <p:nvSpPr>
          <p:cNvPr id="3" name="Content Placeholder 2">
            <a:extLst>
              <a:ext uri="{FF2B5EF4-FFF2-40B4-BE49-F238E27FC236}">
                <a16:creationId xmlns:a16="http://schemas.microsoft.com/office/drawing/2014/main" id="{5CC7EA01-25BB-A8A2-FE33-35A459D16F4F}"/>
              </a:ext>
            </a:extLst>
          </p:cNvPr>
          <p:cNvSpPr>
            <a:spLocks noGrp="1"/>
          </p:cNvSpPr>
          <p:nvPr>
            <p:ph idx="1"/>
          </p:nvPr>
        </p:nvSpPr>
        <p:spPr/>
        <p:txBody>
          <a:bodyPr/>
          <a:lstStyle/>
          <a:p>
            <a:r>
              <a:rPr lang="en-US" b="0" i="0" dirty="0">
                <a:solidFill>
                  <a:srgbClr val="00B0F0"/>
                </a:solidFill>
                <a:effectLst/>
                <a:latin typeface="Arial" panose="020B0604020202020204" pitchFamily="34" charset="0"/>
              </a:rPr>
              <a:t>As we all know, the health status of many is getting worst due to work </a:t>
            </a:r>
            <a:r>
              <a:rPr lang="en-US" b="1" i="0" dirty="0">
                <a:solidFill>
                  <a:srgbClr val="00B0F0"/>
                </a:solidFill>
                <a:effectLst/>
                <a:latin typeface="Arial" panose="020B0604020202020204" pitchFamily="34" charset="0"/>
              </a:rPr>
              <a:t>stress</a:t>
            </a:r>
            <a:r>
              <a:rPr lang="en-US" b="0" i="0" dirty="0">
                <a:solidFill>
                  <a:srgbClr val="00B0F0"/>
                </a:solidFill>
                <a:effectLst/>
                <a:latin typeface="Arial" panose="020B0604020202020204" pitchFamily="34" charset="0"/>
              </a:rPr>
              <a:t> and </a:t>
            </a:r>
            <a:r>
              <a:rPr lang="en-US" b="1" i="0" dirty="0">
                <a:solidFill>
                  <a:srgbClr val="00B0F0"/>
                </a:solidFill>
                <a:effectLst/>
                <a:latin typeface="Arial" panose="020B0604020202020204" pitchFamily="34" charset="0"/>
              </a:rPr>
              <a:t>anxiety</a:t>
            </a:r>
            <a:r>
              <a:rPr lang="en-US" b="0" i="0" dirty="0">
                <a:solidFill>
                  <a:srgbClr val="00B0F0"/>
                </a:solidFill>
                <a:effectLst/>
                <a:latin typeface="Arial" panose="020B0604020202020204" pitchFamily="34" charset="0"/>
              </a:rPr>
              <a:t>. </a:t>
            </a:r>
            <a:r>
              <a:rPr lang="en-US" b="1" i="0" dirty="0">
                <a:solidFill>
                  <a:srgbClr val="00B0F0"/>
                </a:solidFill>
                <a:effectLst/>
                <a:latin typeface="Arial" panose="020B0604020202020204" pitchFamily="34" charset="0"/>
              </a:rPr>
              <a:t>Depression </a:t>
            </a:r>
            <a:r>
              <a:rPr lang="en-US" b="0" i="0" dirty="0">
                <a:solidFill>
                  <a:srgbClr val="00B0F0"/>
                </a:solidFill>
                <a:effectLst/>
                <a:latin typeface="Arial" panose="020B0604020202020204" pitchFamily="34" charset="0"/>
              </a:rPr>
              <a:t>has become the biggest problem for people. Most of the youth responsible for the growth of a country are crippled in the chains of depression and anxiety, thus slowing down developmental activities. Sadly, the problem is suffered by many yet not discussed openly. So here we are bring a caretaker "CARESS" for all of them who suffer from the same but hesitate to tell.</a:t>
            </a:r>
            <a:endParaRPr lang="en-IN" dirty="0">
              <a:solidFill>
                <a:srgbClr val="00B0F0"/>
              </a:solidFill>
            </a:endParaRPr>
          </a:p>
        </p:txBody>
      </p:sp>
    </p:spTree>
    <p:extLst>
      <p:ext uri="{BB962C8B-B14F-4D97-AF65-F5344CB8AC3E}">
        <p14:creationId xmlns:p14="http://schemas.microsoft.com/office/powerpoint/2010/main" val="2598187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B40D2-17B4-E6A0-41C8-5BCC8B3F16A7}"/>
              </a:ext>
            </a:extLst>
          </p:cNvPr>
          <p:cNvSpPr>
            <a:spLocks noGrp="1"/>
          </p:cNvSpPr>
          <p:nvPr>
            <p:ph type="title"/>
          </p:nvPr>
        </p:nvSpPr>
        <p:spPr/>
        <p:txBody>
          <a:bodyPr/>
          <a:lstStyle/>
          <a:p>
            <a:r>
              <a:rPr lang="en-IN" b="1" i="1" dirty="0">
                <a:solidFill>
                  <a:srgbClr val="00B0F0"/>
                </a:solidFill>
              </a:rPr>
              <a:t>What is Mental Health</a:t>
            </a:r>
          </a:p>
        </p:txBody>
      </p:sp>
      <p:sp>
        <p:nvSpPr>
          <p:cNvPr id="3" name="Content Placeholder 2">
            <a:extLst>
              <a:ext uri="{FF2B5EF4-FFF2-40B4-BE49-F238E27FC236}">
                <a16:creationId xmlns:a16="http://schemas.microsoft.com/office/drawing/2014/main" id="{B45A0370-5C64-9B6E-5CE1-D8D29E452290}"/>
              </a:ext>
            </a:extLst>
          </p:cNvPr>
          <p:cNvSpPr>
            <a:spLocks noGrp="1"/>
          </p:cNvSpPr>
          <p:nvPr>
            <p:ph idx="1"/>
          </p:nvPr>
        </p:nvSpPr>
        <p:spPr/>
        <p:txBody>
          <a:bodyPr/>
          <a:lstStyle/>
          <a:p>
            <a:r>
              <a:rPr lang="en-US" b="0" i="1" dirty="0">
                <a:solidFill>
                  <a:srgbClr val="00B0F0"/>
                </a:solidFill>
                <a:effectLst/>
                <a:latin typeface="Proxima Nova"/>
              </a:rPr>
              <a:t>Mental health is a state of mental well-being that enables people to cope with the stresses of life, realize their abilities, learn well and work well, and contribute to their community</a:t>
            </a:r>
          </a:p>
          <a:p>
            <a:r>
              <a:rPr lang="en-US" b="0" i="1" dirty="0">
                <a:solidFill>
                  <a:srgbClr val="00B0F0"/>
                </a:solidFill>
                <a:effectLst/>
                <a:latin typeface="Proxima Nova"/>
              </a:rPr>
              <a:t>In the United States, the National Alliance on Mental Illness estimates that almost </a:t>
            </a:r>
            <a:r>
              <a:rPr lang="en-US" b="0" i="1" u="sng" dirty="0">
                <a:solidFill>
                  <a:srgbClr val="00B0F0"/>
                </a:solidFill>
                <a:effectLst/>
                <a:latin typeface="Proxima Nova"/>
                <a:hlinkClick r:id="rId2">
                  <a:extLst>
                    <a:ext uri="{A12FA001-AC4F-418D-AE19-62706E023703}">
                      <ahyp:hlinkClr xmlns:ahyp="http://schemas.microsoft.com/office/drawing/2018/hyperlinkcolor" val="tx"/>
                    </a:ext>
                  </a:extLst>
                </a:hlinkClick>
              </a:rPr>
              <a:t>1 in 5 adults</a:t>
            </a:r>
            <a:r>
              <a:rPr lang="en-US" b="0" i="1" dirty="0">
                <a:solidFill>
                  <a:srgbClr val="00B0F0"/>
                </a:solidFill>
                <a:effectLst/>
                <a:latin typeface="Proxima Nova"/>
              </a:rPr>
              <a:t> experience mental health problems each year.</a:t>
            </a:r>
            <a:endParaRPr lang="en-IN" i="1" dirty="0">
              <a:solidFill>
                <a:srgbClr val="00B0F0"/>
              </a:solidFill>
            </a:endParaRPr>
          </a:p>
        </p:txBody>
      </p:sp>
    </p:spTree>
    <p:extLst>
      <p:ext uri="{BB962C8B-B14F-4D97-AF65-F5344CB8AC3E}">
        <p14:creationId xmlns:p14="http://schemas.microsoft.com/office/powerpoint/2010/main" val="3620493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6773F-96EC-4DCF-2CC2-033A79EAEB5E}"/>
              </a:ext>
            </a:extLst>
          </p:cNvPr>
          <p:cNvSpPr>
            <a:spLocks noGrp="1"/>
          </p:cNvSpPr>
          <p:nvPr>
            <p:ph type="title"/>
          </p:nvPr>
        </p:nvSpPr>
        <p:spPr/>
        <p:txBody>
          <a:bodyPr/>
          <a:lstStyle/>
          <a:p>
            <a:r>
              <a:rPr lang="en-IN" b="1" i="1" dirty="0">
                <a:solidFill>
                  <a:srgbClr val="00B0F0"/>
                </a:solidFill>
              </a:rPr>
              <a:t>Types of Mental Disorders</a:t>
            </a:r>
          </a:p>
        </p:txBody>
      </p:sp>
      <p:sp>
        <p:nvSpPr>
          <p:cNvPr id="3" name="Content Placeholder 2">
            <a:extLst>
              <a:ext uri="{FF2B5EF4-FFF2-40B4-BE49-F238E27FC236}">
                <a16:creationId xmlns:a16="http://schemas.microsoft.com/office/drawing/2014/main" id="{DD1CF155-34BE-ABE6-8A7E-09C5E354A29D}"/>
              </a:ext>
            </a:extLst>
          </p:cNvPr>
          <p:cNvSpPr>
            <a:spLocks noGrp="1"/>
          </p:cNvSpPr>
          <p:nvPr>
            <p:ph idx="1"/>
          </p:nvPr>
        </p:nvSpPr>
        <p:spPr/>
        <p:txBody>
          <a:bodyPr/>
          <a:lstStyle/>
          <a:p>
            <a:pPr algn="l">
              <a:lnSpc>
                <a:spcPts val="1950"/>
              </a:lnSpc>
              <a:spcBef>
                <a:spcPts val="1875"/>
              </a:spcBef>
              <a:spcAft>
                <a:spcPts val="1875"/>
              </a:spcAft>
              <a:buNone/>
            </a:pPr>
            <a:r>
              <a:rPr lang="en-US" b="0" i="1" dirty="0">
                <a:solidFill>
                  <a:srgbClr val="00B0F0"/>
                </a:solidFill>
                <a:effectLst/>
                <a:latin typeface="Proxima Nova"/>
              </a:rPr>
              <a:t>Healthcare professionals group mental health disorders according</a:t>
            </a:r>
          </a:p>
          <a:p>
            <a:pPr algn="l">
              <a:lnSpc>
                <a:spcPts val="1950"/>
              </a:lnSpc>
              <a:spcBef>
                <a:spcPts val="1875"/>
              </a:spcBef>
              <a:spcAft>
                <a:spcPts val="1875"/>
              </a:spcAft>
              <a:buNone/>
            </a:pPr>
            <a:r>
              <a:rPr lang="en-US" b="0" i="1" dirty="0">
                <a:solidFill>
                  <a:srgbClr val="00B0F0"/>
                </a:solidFill>
                <a:effectLst/>
                <a:latin typeface="Proxima Nova"/>
              </a:rPr>
              <a:t> to the features they have in common. They include:</a:t>
            </a:r>
          </a:p>
          <a:p>
            <a:pPr algn="l">
              <a:lnSpc>
                <a:spcPts val="1950"/>
              </a:lnSpc>
              <a:spcAft>
                <a:spcPts val="600"/>
              </a:spcAft>
              <a:buFont typeface="Arial" panose="020B0604020202020204" pitchFamily="34" charset="0"/>
              <a:buChar char="•"/>
            </a:pPr>
            <a:r>
              <a:rPr lang="en-US" b="0" i="1" u="sng" dirty="0">
                <a:solidFill>
                  <a:srgbClr val="00B0F0"/>
                </a:solidFill>
                <a:effectLst/>
                <a:latin typeface="Proxima Nova"/>
                <a:hlinkClick r:id="rId2">
                  <a:extLst>
                    <a:ext uri="{A12FA001-AC4F-418D-AE19-62706E023703}">
                      <ahyp:hlinkClr xmlns:ahyp="http://schemas.microsoft.com/office/drawing/2018/hyperlinkcolor" val="tx"/>
                    </a:ext>
                  </a:extLst>
                </a:hlinkClick>
              </a:rPr>
              <a:t>anxiety</a:t>
            </a:r>
            <a:r>
              <a:rPr lang="en-US" b="0" i="1" dirty="0">
                <a:solidFill>
                  <a:srgbClr val="00B0F0"/>
                </a:solidFill>
                <a:effectLst/>
                <a:latin typeface="Proxima Nova"/>
              </a:rPr>
              <a:t> disorders</a:t>
            </a:r>
          </a:p>
          <a:p>
            <a:pPr algn="l">
              <a:lnSpc>
                <a:spcPts val="1950"/>
              </a:lnSpc>
              <a:spcAft>
                <a:spcPts val="600"/>
              </a:spcAft>
              <a:buFont typeface="Arial" panose="020B0604020202020204" pitchFamily="34" charset="0"/>
              <a:buChar char="•"/>
            </a:pPr>
            <a:r>
              <a:rPr lang="en-US" b="0" i="1" dirty="0">
                <a:solidFill>
                  <a:srgbClr val="00B0F0"/>
                </a:solidFill>
                <a:effectLst/>
                <a:latin typeface="Proxima Nova"/>
              </a:rPr>
              <a:t>mood disorders</a:t>
            </a:r>
          </a:p>
          <a:p>
            <a:pPr algn="l">
              <a:lnSpc>
                <a:spcPts val="1950"/>
              </a:lnSpc>
              <a:spcAft>
                <a:spcPts val="600"/>
              </a:spcAft>
              <a:buFont typeface="Arial" panose="020B0604020202020204" pitchFamily="34" charset="0"/>
              <a:buChar char="•"/>
            </a:pPr>
            <a:r>
              <a:rPr lang="en-US" b="0" i="1" u="sng" dirty="0">
                <a:solidFill>
                  <a:srgbClr val="00B0F0"/>
                </a:solidFill>
                <a:effectLst/>
                <a:latin typeface="Proxima Nova"/>
                <a:hlinkClick r:id="rId3">
                  <a:extLst>
                    <a:ext uri="{A12FA001-AC4F-418D-AE19-62706E023703}">
                      <ahyp:hlinkClr xmlns:ahyp="http://schemas.microsoft.com/office/drawing/2018/hyperlinkcolor" val="tx"/>
                    </a:ext>
                  </a:extLst>
                </a:hlinkClick>
              </a:rPr>
              <a:t>schizophrenia</a:t>
            </a:r>
            <a:r>
              <a:rPr lang="en-US" b="0" i="1" dirty="0">
                <a:solidFill>
                  <a:srgbClr val="00B0F0"/>
                </a:solidFill>
                <a:effectLst/>
                <a:latin typeface="Proxima Nova"/>
              </a:rPr>
              <a:t> disorders</a:t>
            </a:r>
          </a:p>
          <a:p>
            <a:endParaRPr lang="en-IN" dirty="0"/>
          </a:p>
        </p:txBody>
      </p:sp>
    </p:spTree>
    <p:extLst>
      <p:ext uri="{BB962C8B-B14F-4D97-AF65-F5344CB8AC3E}">
        <p14:creationId xmlns:p14="http://schemas.microsoft.com/office/powerpoint/2010/main" val="942717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88200-3901-1D41-20F4-75A90374FDCB}"/>
              </a:ext>
            </a:extLst>
          </p:cNvPr>
          <p:cNvSpPr>
            <a:spLocks noGrp="1"/>
          </p:cNvSpPr>
          <p:nvPr>
            <p:ph type="title"/>
          </p:nvPr>
        </p:nvSpPr>
        <p:spPr/>
        <p:txBody>
          <a:bodyPr/>
          <a:lstStyle/>
          <a:p>
            <a:r>
              <a:rPr lang="en-IN" b="1" i="1" dirty="0">
                <a:solidFill>
                  <a:srgbClr val="00B0F0"/>
                </a:solidFill>
                <a:effectLst/>
                <a:latin typeface="Proxima Nova"/>
              </a:rPr>
              <a:t>Anxiety disorders</a:t>
            </a:r>
            <a:br>
              <a:rPr lang="en-IN" b="1" i="0" dirty="0">
                <a:solidFill>
                  <a:srgbClr val="231F20"/>
                </a:solidFill>
                <a:effectLst/>
                <a:latin typeface="Proxima Nova"/>
              </a:rPr>
            </a:br>
            <a:endParaRPr lang="en-IN" dirty="0"/>
          </a:p>
        </p:txBody>
      </p:sp>
      <p:sp>
        <p:nvSpPr>
          <p:cNvPr id="3" name="Content Placeholder 2">
            <a:extLst>
              <a:ext uri="{FF2B5EF4-FFF2-40B4-BE49-F238E27FC236}">
                <a16:creationId xmlns:a16="http://schemas.microsoft.com/office/drawing/2014/main" id="{CFBEE5C4-9F82-1D78-C1F4-B59DC51DED1F}"/>
              </a:ext>
            </a:extLst>
          </p:cNvPr>
          <p:cNvSpPr>
            <a:spLocks noGrp="1"/>
          </p:cNvSpPr>
          <p:nvPr>
            <p:ph idx="1"/>
          </p:nvPr>
        </p:nvSpPr>
        <p:spPr>
          <a:xfrm>
            <a:off x="609600" y="1575253"/>
            <a:ext cx="10515600" cy="5163003"/>
          </a:xfrm>
        </p:spPr>
        <p:txBody>
          <a:bodyPr>
            <a:normAutofit/>
          </a:bodyPr>
          <a:lstStyle/>
          <a:p>
            <a:r>
              <a:rPr lang="en-US" b="0" i="1" dirty="0">
                <a:solidFill>
                  <a:srgbClr val="00B0F0"/>
                </a:solidFill>
                <a:effectLst/>
                <a:latin typeface="Proxima Nova"/>
              </a:rPr>
              <a:t>People with these conditions have severe fear or anxiety related to certain objects or situations. Most people with an anxiety disorder try to avoid exposure to whatever triggers their anxiety.</a:t>
            </a:r>
          </a:p>
          <a:p>
            <a:pPr algn="l">
              <a:lnSpc>
                <a:spcPts val="1950"/>
              </a:lnSpc>
              <a:spcBef>
                <a:spcPts val="1875"/>
              </a:spcBef>
              <a:spcAft>
                <a:spcPts val="1875"/>
              </a:spcAft>
              <a:buNone/>
            </a:pPr>
            <a:r>
              <a:rPr lang="en-US" b="0" i="1" dirty="0">
                <a:solidFill>
                  <a:srgbClr val="00B0F0"/>
                </a:solidFill>
                <a:effectLst/>
                <a:latin typeface="Proxima Nova"/>
              </a:rPr>
              <a:t>Below are some examples of anxiety disorders.</a:t>
            </a:r>
          </a:p>
          <a:p>
            <a:pPr algn="l">
              <a:lnSpc>
                <a:spcPts val="1950"/>
              </a:lnSpc>
              <a:spcBef>
                <a:spcPts val="1875"/>
              </a:spcBef>
              <a:spcAft>
                <a:spcPts val="1500"/>
              </a:spcAft>
            </a:pPr>
            <a:r>
              <a:rPr lang="en-US" b="1" i="1" dirty="0">
                <a:solidFill>
                  <a:srgbClr val="00B0F0"/>
                </a:solidFill>
                <a:effectLst/>
                <a:latin typeface="Proxima Nova"/>
              </a:rPr>
              <a:t>Generalized anxiety disorder</a:t>
            </a:r>
          </a:p>
          <a:p>
            <a:r>
              <a:rPr lang="en-IN" b="1" i="1" dirty="0">
                <a:solidFill>
                  <a:srgbClr val="00B0F0"/>
                </a:solidFill>
                <a:effectLst/>
                <a:latin typeface="Proxima Nova"/>
              </a:rPr>
              <a:t>Panic disorder</a:t>
            </a:r>
          </a:p>
          <a:p>
            <a:r>
              <a:rPr lang="en-IN" b="1" i="1" dirty="0">
                <a:solidFill>
                  <a:srgbClr val="00B0F0"/>
                </a:solidFill>
                <a:effectLst/>
                <a:latin typeface="Proxima Nova"/>
              </a:rPr>
              <a:t>Phobias</a:t>
            </a:r>
          </a:p>
          <a:p>
            <a:r>
              <a:rPr lang="en-IN" b="1" i="1" dirty="0">
                <a:solidFill>
                  <a:srgbClr val="00B0F0"/>
                </a:solidFill>
                <a:effectLst/>
                <a:latin typeface="Proxima Nova"/>
              </a:rPr>
              <a:t>Obsessive-compulsive disorder</a:t>
            </a:r>
          </a:p>
          <a:p>
            <a:r>
              <a:rPr lang="en-IN" b="1" i="1" dirty="0">
                <a:solidFill>
                  <a:srgbClr val="00B0F0"/>
                </a:solidFill>
                <a:effectLst/>
                <a:latin typeface="Proxima Nova"/>
              </a:rPr>
              <a:t>PTSD</a:t>
            </a:r>
          </a:p>
          <a:p>
            <a:endParaRPr lang="en-IN" b="1" i="0" dirty="0">
              <a:solidFill>
                <a:srgbClr val="231F20"/>
              </a:solidFill>
              <a:effectLst/>
              <a:latin typeface="Proxima Nova"/>
            </a:endParaRPr>
          </a:p>
          <a:p>
            <a:endParaRPr lang="en-IN" i="1" dirty="0">
              <a:solidFill>
                <a:srgbClr val="00B0F0"/>
              </a:solidFill>
            </a:endParaRPr>
          </a:p>
        </p:txBody>
      </p:sp>
    </p:spTree>
    <p:extLst>
      <p:ext uri="{BB962C8B-B14F-4D97-AF65-F5344CB8AC3E}">
        <p14:creationId xmlns:p14="http://schemas.microsoft.com/office/powerpoint/2010/main" val="557308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7EE7B-719F-C4D1-351A-AE8029E6335E}"/>
              </a:ext>
            </a:extLst>
          </p:cNvPr>
          <p:cNvSpPr>
            <a:spLocks noGrp="1"/>
          </p:cNvSpPr>
          <p:nvPr>
            <p:ph type="title"/>
          </p:nvPr>
        </p:nvSpPr>
        <p:spPr/>
        <p:txBody>
          <a:bodyPr/>
          <a:lstStyle/>
          <a:p>
            <a:r>
              <a:rPr lang="en-IN" b="1" i="1" dirty="0">
                <a:solidFill>
                  <a:srgbClr val="00B0F0"/>
                </a:solidFill>
                <a:effectLst/>
                <a:latin typeface="Proxima Nova"/>
              </a:rPr>
              <a:t>Mood disorders</a:t>
            </a:r>
            <a:br>
              <a:rPr lang="en-IN" b="1" i="0" dirty="0">
                <a:solidFill>
                  <a:srgbClr val="231F20"/>
                </a:solidFill>
                <a:effectLst/>
                <a:latin typeface="Proxima Nova"/>
              </a:rPr>
            </a:br>
            <a:endParaRPr lang="en-IN" dirty="0"/>
          </a:p>
        </p:txBody>
      </p:sp>
      <p:sp>
        <p:nvSpPr>
          <p:cNvPr id="3" name="Content Placeholder 2">
            <a:extLst>
              <a:ext uri="{FF2B5EF4-FFF2-40B4-BE49-F238E27FC236}">
                <a16:creationId xmlns:a16="http://schemas.microsoft.com/office/drawing/2014/main" id="{63F24605-A27E-F047-1754-31194A6BE6B6}"/>
              </a:ext>
            </a:extLst>
          </p:cNvPr>
          <p:cNvSpPr>
            <a:spLocks noGrp="1"/>
          </p:cNvSpPr>
          <p:nvPr>
            <p:ph idx="1"/>
          </p:nvPr>
        </p:nvSpPr>
        <p:spPr/>
        <p:txBody>
          <a:bodyPr/>
          <a:lstStyle/>
          <a:p>
            <a:r>
              <a:rPr lang="en-US" b="0" i="1" dirty="0">
                <a:solidFill>
                  <a:srgbClr val="00B0F0"/>
                </a:solidFill>
                <a:effectLst/>
                <a:latin typeface="Proxima Nova"/>
              </a:rPr>
              <a:t>People with these conditions have significant mood changes, </a:t>
            </a:r>
            <a:r>
              <a:rPr lang="en-US" b="0" i="1" u="sng" dirty="0">
                <a:solidFill>
                  <a:srgbClr val="00B0F0"/>
                </a:solidFill>
                <a:effectLst/>
                <a:latin typeface="Proxima Nova"/>
                <a:hlinkClick r:id="rId2">
                  <a:extLst>
                    <a:ext uri="{A12FA001-AC4F-418D-AE19-62706E023703}">
                      <ahyp:hlinkClr xmlns:ahyp="http://schemas.microsoft.com/office/drawing/2018/hyperlinkcolor" val="tx"/>
                    </a:ext>
                  </a:extLst>
                </a:hlinkClick>
              </a:rPr>
              <a:t>generally involving</a:t>
            </a:r>
            <a:r>
              <a:rPr lang="en-US" b="0" i="1" dirty="0">
                <a:solidFill>
                  <a:srgbClr val="00B0F0"/>
                </a:solidFill>
                <a:effectLst/>
                <a:latin typeface="Proxima Nova"/>
              </a:rPr>
              <a:t> either </a:t>
            </a:r>
            <a:r>
              <a:rPr lang="en-US" b="0" i="1" u="sng" dirty="0">
                <a:solidFill>
                  <a:srgbClr val="00B0F0"/>
                </a:solidFill>
                <a:effectLst/>
                <a:latin typeface="Proxima Nova"/>
                <a:hlinkClick r:id="rId3">
                  <a:extLst>
                    <a:ext uri="{A12FA001-AC4F-418D-AE19-62706E023703}">
                      <ahyp:hlinkClr xmlns:ahyp="http://schemas.microsoft.com/office/drawing/2018/hyperlinkcolor" val="tx"/>
                    </a:ext>
                  </a:extLst>
                </a:hlinkClick>
              </a:rPr>
              <a:t>mania</a:t>
            </a:r>
            <a:r>
              <a:rPr lang="en-US" b="0" i="1" dirty="0">
                <a:solidFill>
                  <a:srgbClr val="00B0F0"/>
                </a:solidFill>
                <a:effectLst/>
                <a:latin typeface="Proxima Nova"/>
              </a:rPr>
              <a:t>, a period of high energy and joy, or depression. Examples of mood disorders include:</a:t>
            </a:r>
          </a:p>
          <a:p>
            <a:r>
              <a:rPr lang="en-IN" b="1" i="1" dirty="0">
                <a:solidFill>
                  <a:srgbClr val="00B0F0"/>
                </a:solidFill>
                <a:effectLst/>
                <a:latin typeface="Proxima Nova"/>
              </a:rPr>
              <a:t>Major depression</a:t>
            </a:r>
            <a:endParaRPr lang="en-US" b="1" i="1" dirty="0">
              <a:solidFill>
                <a:srgbClr val="00B0F0"/>
              </a:solidFill>
              <a:latin typeface="Proxima Nova"/>
            </a:endParaRPr>
          </a:p>
          <a:p>
            <a:r>
              <a:rPr lang="en-IN" b="1" i="1" dirty="0">
                <a:solidFill>
                  <a:srgbClr val="00B0F0"/>
                </a:solidFill>
                <a:effectLst/>
                <a:latin typeface="Proxima Nova"/>
              </a:rPr>
              <a:t>Bipolar disorder</a:t>
            </a:r>
          </a:p>
          <a:p>
            <a:r>
              <a:rPr lang="en-IN" b="1" i="1" dirty="0">
                <a:solidFill>
                  <a:srgbClr val="00B0F0"/>
                </a:solidFill>
                <a:effectLst/>
                <a:latin typeface="Proxima Nova"/>
              </a:rPr>
              <a:t>Seasonal affective disorder (SAD)</a:t>
            </a:r>
            <a:endParaRPr lang="en-IN" b="1" i="1" dirty="0">
              <a:solidFill>
                <a:srgbClr val="00B0F0"/>
              </a:solidFill>
            </a:endParaRPr>
          </a:p>
        </p:txBody>
      </p:sp>
    </p:spTree>
    <p:extLst>
      <p:ext uri="{BB962C8B-B14F-4D97-AF65-F5344CB8AC3E}">
        <p14:creationId xmlns:p14="http://schemas.microsoft.com/office/powerpoint/2010/main" val="876352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5FB4B-923B-9F4C-32E1-B6FC1218C03F}"/>
              </a:ext>
            </a:extLst>
          </p:cNvPr>
          <p:cNvSpPr>
            <a:spLocks noGrp="1"/>
          </p:cNvSpPr>
          <p:nvPr>
            <p:ph type="title"/>
          </p:nvPr>
        </p:nvSpPr>
        <p:spPr/>
        <p:txBody>
          <a:bodyPr/>
          <a:lstStyle/>
          <a:p>
            <a:r>
              <a:rPr lang="en-IN" b="1" i="1" dirty="0">
                <a:solidFill>
                  <a:srgbClr val="00B0F0"/>
                </a:solidFill>
                <a:effectLst/>
                <a:latin typeface="Proxima Nova"/>
              </a:rPr>
              <a:t>Schizophrenia disorders</a:t>
            </a:r>
            <a:br>
              <a:rPr lang="en-IN" b="1" i="0" dirty="0">
                <a:solidFill>
                  <a:srgbClr val="231F20"/>
                </a:solidFill>
                <a:effectLst/>
                <a:latin typeface="Proxima Nova"/>
              </a:rPr>
            </a:br>
            <a:endParaRPr lang="en-IN" dirty="0"/>
          </a:p>
        </p:txBody>
      </p:sp>
      <p:sp>
        <p:nvSpPr>
          <p:cNvPr id="3" name="Content Placeholder 2">
            <a:extLst>
              <a:ext uri="{FF2B5EF4-FFF2-40B4-BE49-F238E27FC236}">
                <a16:creationId xmlns:a16="http://schemas.microsoft.com/office/drawing/2014/main" id="{85EC12C8-F66C-E5FE-7F34-9C0D7230E192}"/>
              </a:ext>
            </a:extLst>
          </p:cNvPr>
          <p:cNvSpPr>
            <a:spLocks noGrp="1"/>
          </p:cNvSpPr>
          <p:nvPr>
            <p:ph idx="1"/>
          </p:nvPr>
        </p:nvSpPr>
        <p:spPr/>
        <p:txBody>
          <a:bodyPr/>
          <a:lstStyle/>
          <a:p>
            <a:r>
              <a:rPr lang="en-US" b="0" i="1" dirty="0">
                <a:solidFill>
                  <a:srgbClr val="00B0F0"/>
                </a:solidFill>
                <a:effectLst/>
                <a:latin typeface="Proxima Nova"/>
              </a:rPr>
              <a:t>The term “schizophrenia” often refers to a spectrum of disorders characterized by features of psychosis and other severe symptoms. These are highly complex conditions.</a:t>
            </a:r>
            <a:endParaRPr lang="en-IN" i="1" dirty="0">
              <a:solidFill>
                <a:srgbClr val="00B0F0"/>
              </a:solidFill>
            </a:endParaRPr>
          </a:p>
        </p:txBody>
      </p:sp>
    </p:spTree>
    <p:extLst>
      <p:ext uri="{BB962C8B-B14F-4D97-AF65-F5344CB8AC3E}">
        <p14:creationId xmlns:p14="http://schemas.microsoft.com/office/powerpoint/2010/main" val="2883144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E8C15-F0A6-FD74-6334-3AFD3091C6C5}"/>
              </a:ext>
            </a:extLst>
          </p:cNvPr>
          <p:cNvSpPr>
            <a:spLocks noGrp="1"/>
          </p:cNvSpPr>
          <p:nvPr>
            <p:ph type="title"/>
          </p:nvPr>
        </p:nvSpPr>
        <p:spPr/>
        <p:txBody>
          <a:bodyPr>
            <a:normAutofit fontScale="90000"/>
          </a:bodyPr>
          <a:lstStyle/>
          <a:p>
            <a:r>
              <a:rPr lang="en-US" b="1" i="1" dirty="0">
                <a:solidFill>
                  <a:srgbClr val="00B0F0"/>
                </a:solidFill>
                <a:effectLst/>
                <a:latin typeface="Noto Sans" panose="020B0502040204020203" pitchFamily="34" charset="0"/>
              </a:rPr>
              <a:t>COVID-19 pandemic triggers 25% increase in prevalence of anxiety and depression worldwide</a:t>
            </a:r>
            <a:br>
              <a:rPr lang="en-US" b="1" i="0" dirty="0">
                <a:solidFill>
                  <a:srgbClr val="3C4245"/>
                </a:solidFill>
                <a:effectLst/>
                <a:latin typeface="Noto Sans" panose="020B0502040204020203" pitchFamily="34" charset="0"/>
              </a:rPr>
            </a:br>
            <a:endParaRPr lang="en-IN" dirty="0"/>
          </a:p>
        </p:txBody>
      </p:sp>
      <p:sp>
        <p:nvSpPr>
          <p:cNvPr id="3" name="Content Placeholder 2">
            <a:extLst>
              <a:ext uri="{FF2B5EF4-FFF2-40B4-BE49-F238E27FC236}">
                <a16:creationId xmlns:a16="http://schemas.microsoft.com/office/drawing/2014/main" id="{30641C07-CD36-1C98-C98A-63349F1954C5}"/>
              </a:ext>
            </a:extLst>
          </p:cNvPr>
          <p:cNvSpPr>
            <a:spLocks noGrp="1"/>
          </p:cNvSpPr>
          <p:nvPr>
            <p:ph idx="1"/>
          </p:nvPr>
        </p:nvSpPr>
        <p:spPr/>
        <p:txBody>
          <a:bodyPr/>
          <a:lstStyle/>
          <a:p>
            <a:r>
              <a:rPr lang="en-US" i="1" dirty="0">
                <a:solidFill>
                  <a:srgbClr val="00B0F0"/>
                </a:solidFill>
                <a:effectLst/>
                <a:latin typeface="Noto Sans" panose="020B0502040504020204" pitchFamily="34" charset="0"/>
              </a:rPr>
              <a:t>Wake-up call to all countries to step up mental health services and support</a:t>
            </a:r>
          </a:p>
          <a:p>
            <a:r>
              <a:rPr lang="en-US" b="0" i="1" dirty="0">
                <a:solidFill>
                  <a:srgbClr val="00B0F0"/>
                </a:solidFill>
                <a:effectLst/>
                <a:latin typeface="Noto Sans" panose="020B0502040504020204" pitchFamily="34" charset="0"/>
              </a:rPr>
              <a:t>One major explanation for the increase is the unprecedented stress caused by the social isolation resulting from the pandemic. Linked to this were constraints on people’s ability to work, seek support from loved ones and engage in their communities.</a:t>
            </a:r>
            <a:endParaRPr lang="en-IN" i="1" dirty="0">
              <a:solidFill>
                <a:srgbClr val="00B0F0"/>
              </a:solidFill>
            </a:endParaRPr>
          </a:p>
        </p:txBody>
      </p:sp>
    </p:spTree>
    <p:extLst>
      <p:ext uri="{BB962C8B-B14F-4D97-AF65-F5344CB8AC3E}">
        <p14:creationId xmlns:p14="http://schemas.microsoft.com/office/powerpoint/2010/main" val="666238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F2A18-F5AD-2CF2-215F-E02536D94CFB}"/>
              </a:ext>
            </a:extLst>
          </p:cNvPr>
          <p:cNvSpPr>
            <a:spLocks noGrp="1"/>
          </p:cNvSpPr>
          <p:nvPr>
            <p:ph type="title"/>
          </p:nvPr>
        </p:nvSpPr>
        <p:spPr/>
        <p:txBody>
          <a:bodyPr/>
          <a:lstStyle/>
          <a:p>
            <a:r>
              <a:rPr lang="en-IN" b="1" i="1" dirty="0">
                <a:solidFill>
                  <a:srgbClr val="00B0F0"/>
                </a:solidFill>
              </a:rPr>
              <a:t>Our Solution</a:t>
            </a:r>
          </a:p>
        </p:txBody>
      </p:sp>
      <p:sp>
        <p:nvSpPr>
          <p:cNvPr id="3" name="Content Placeholder 2">
            <a:extLst>
              <a:ext uri="{FF2B5EF4-FFF2-40B4-BE49-F238E27FC236}">
                <a16:creationId xmlns:a16="http://schemas.microsoft.com/office/drawing/2014/main" id="{BA6B02D6-BDCD-3B0C-3878-286EF06D39DC}"/>
              </a:ext>
            </a:extLst>
          </p:cNvPr>
          <p:cNvSpPr>
            <a:spLocks noGrp="1"/>
          </p:cNvSpPr>
          <p:nvPr>
            <p:ph idx="1"/>
          </p:nvPr>
        </p:nvSpPr>
        <p:spPr/>
        <p:txBody>
          <a:bodyPr>
            <a:normAutofit fontScale="77500" lnSpcReduction="20000"/>
          </a:bodyPr>
          <a:lstStyle/>
          <a:p>
            <a:pPr>
              <a:buNone/>
            </a:pPr>
            <a:r>
              <a:rPr lang="en-US" b="1" i="1" dirty="0">
                <a:solidFill>
                  <a:srgbClr val="00B0F0"/>
                </a:solidFill>
              </a:rPr>
              <a:t>Idea: Using Smartwatches to Track Mental Health</a:t>
            </a:r>
          </a:p>
          <a:p>
            <a:pPr>
              <a:buNone/>
            </a:pPr>
            <a:r>
              <a:rPr lang="en-US" i="1" dirty="0">
                <a:solidFill>
                  <a:srgbClr val="00B0F0"/>
                </a:solidFill>
              </a:rPr>
              <a:t>The idea is to help people take care of their mental health using the features already available in a smartwatch. Many people don’t realize when their mental health is getting worse. This idea focuses on using data like heart rate, sleep, activity, and stress levels to catch early signs of issues like anxiety, depression, or stress.</a:t>
            </a:r>
          </a:p>
          <a:p>
            <a:pPr>
              <a:buNone/>
            </a:pPr>
            <a:r>
              <a:rPr lang="en-US" i="1" dirty="0">
                <a:solidFill>
                  <a:srgbClr val="00B0F0"/>
                </a:solidFill>
              </a:rPr>
              <a:t>Sometimes, our body shows signs before our mind even notices. For example, if someone’s heart is beating fast, they haven’t moved much, and their sleep is poor, it could be a signal of stress or anxiety. By watching these changes, we can give people alerts, tips, or even ask someone they trust to check on them.</a:t>
            </a:r>
          </a:p>
          <a:p>
            <a:pPr>
              <a:buNone/>
            </a:pPr>
            <a:r>
              <a:rPr lang="en-US" i="1" dirty="0">
                <a:solidFill>
                  <a:srgbClr val="00B0F0"/>
                </a:solidFill>
              </a:rPr>
              <a:t>This idea also encourages self-checks where users can take simple tests to understand how they are feeling. It connects them to helpful articles, helplines, and allows them to reach out for support easily.</a:t>
            </a:r>
          </a:p>
          <a:p>
            <a:r>
              <a:rPr lang="en-US" i="1" dirty="0">
                <a:solidFill>
                  <a:srgbClr val="00B0F0"/>
                </a:solidFill>
              </a:rPr>
              <a:t>The main goal is to </a:t>
            </a:r>
            <a:r>
              <a:rPr lang="en-US" b="1" i="1" dirty="0">
                <a:solidFill>
                  <a:srgbClr val="00B0F0"/>
                </a:solidFill>
              </a:rPr>
              <a:t>use technology to care for mental health early</a:t>
            </a:r>
            <a:r>
              <a:rPr lang="en-US" i="1" dirty="0">
                <a:solidFill>
                  <a:srgbClr val="00B0F0"/>
                </a:solidFill>
              </a:rPr>
              <a:t>, in a simple and smart way — just like we track our steps or calories.</a:t>
            </a:r>
          </a:p>
          <a:p>
            <a:endParaRPr lang="en-IN" dirty="0"/>
          </a:p>
        </p:txBody>
      </p:sp>
    </p:spTree>
    <p:extLst>
      <p:ext uri="{BB962C8B-B14F-4D97-AF65-F5344CB8AC3E}">
        <p14:creationId xmlns:p14="http://schemas.microsoft.com/office/powerpoint/2010/main" val="3960077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1573</Words>
  <Application>Microsoft Office PowerPoint</Application>
  <PresentationFormat>Widescreen</PresentationFormat>
  <Paragraphs>70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Agency FB</vt:lpstr>
      <vt:lpstr>-apple-system</vt:lpstr>
      <vt:lpstr>Arial</vt:lpstr>
      <vt:lpstr>Calibri</vt:lpstr>
      <vt:lpstr>Calibri Light</vt:lpstr>
      <vt:lpstr>Noto Sans</vt:lpstr>
      <vt:lpstr>Proxima Nova</vt:lpstr>
      <vt:lpstr>Office Theme</vt:lpstr>
      <vt:lpstr>Caress:Mental Health Prediction System</vt:lpstr>
      <vt:lpstr>Problem Statement</vt:lpstr>
      <vt:lpstr>What is Mental Health</vt:lpstr>
      <vt:lpstr>Types of Mental Disorders</vt:lpstr>
      <vt:lpstr>Anxiety disorders </vt:lpstr>
      <vt:lpstr>Mood disorders </vt:lpstr>
      <vt:lpstr>Schizophrenia disorders </vt:lpstr>
      <vt:lpstr>COVID-19 pandemic triggers 25% increase in prevalence of anxiety and depression worldwide </vt:lpstr>
      <vt:lpstr>Our Solution</vt:lpstr>
      <vt:lpstr>Functioning and User Flow</vt:lpstr>
      <vt:lpstr>PowerPoint Presentation</vt:lpstr>
      <vt:lpstr>PowerPoint Presentation</vt:lpstr>
      <vt:lpstr>🕒 Can a Smartwatch Track Mental Health?</vt:lpstr>
      <vt:lpstr>PowerPoint Presentation</vt:lpstr>
      <vt:lpstr>App ScreenShots</vt:lpstr>
      <vt:lpstr>Wow Factor</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SARANSH KAPOOR</dc:creator>
  <cp:lastModifiedBy>SARANSH KAPOOR</cp:lastModifiedBy>
  <cp:revision>1</cp:revision>
  <dcterms:created xsi:type="dcterms:W3CDTF">2025-05-24T02:25:58Z</dcterms:created>
  <dcterms:modified xsi:type="dcterms:W3CDTF">2025-05-24T02:53:41Z</dcterms:modified>
</cp:coreProperties>
</file>