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14"/>
  </p:notesMasterIdLst>
  <p:sldIdLst>
    <p:sldId id="256" r:id="rId4"/>
    <p:sldId id="261" r:id="rId5"/>
    <p:sldId id="257" r:id="rId6"/>
    <p:sldId id="266" r:id="rId7"/>
    <p:sldId id="265" r:id="rId8"/>
    <p:sldId id="262" r:id="rId9"/>
    <p:sldId id="267" r:id="rId10"/>
    <p:sldId id="269" r:id="rId11"/>
    <p:sldId id="268" r:id="rId12"/>
    <p:sldId id="260" r:id="rId1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presProps" Target="pres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B0B8B1-B64A-422A-B79E-35965A14C222}" type="doc">
      <dgm:prSet loTypeId="urn:microsoft.com/office/officeart/2005/8/layout/default" loCatId="list" qsTypeId="urn:microsoft.com/office/officeart/2005/8/quickstyle/simple1" qsCatId="simple" csTypeId="urn:microsoft.com/office/officeart/2005/8/colors/colorful4" csCatId="colorful" phldr="1"/>
      <dgm:spPr/>
      <dgm:t>
        <a:bodyPr/>
        <a:lstStyle/>
        <a:p>
          <a:endParaRPr lang="en-IN"/>
        </a:p>
      </dgm:t>
    </dgm:pt>
    <dgm:pt modelId="{3C92BF8E-6603-4700-A1C7-B35C4FF2A722}">
      <dgm:prSet phldrT="[Text]" custT="1"/>
      <dgm:spPr/>
      <dgm:t>
        <a:bodyPr/>
        <a:lstStyle/>
        <a:p>
          <a:r>
            <a:rPr lang="en-US" sz="1800" b="1" dirty="0">
              <a:solidFill>
                <a:schemeClr val="tx1"/>
              </a:solidFill>
              <a:latin typeface="Times New Roman" panose="02020603050405020304" pitchFamily="18" charset="0"/>
              <a:cs typeface="Times New Roman" panose="02020603050405020304" pitchFamily="18" charset="0"/>
            </a:rPr>
            <a:t>SDG 3:Good Health and Well Being</a:t>
          </a:r>
          <a:br>
            <a:rPr lang="en-US" sz="1800" dirty="0">
              <a:solidFill>
                <a:schemeClr val="tx1"/>
              </a:solidFill>
            </a:rPr>
          </a:br>
          <a:r>
            <a:rPr lang="en-US" sz="1800" dirty="0">
              <a:solidFill>
                <a:schemeClr val="tx1"/>
              </a:solidFill>
              <a:latin typeface="Times New Roman" panose="02020603050405020304" pitchFamily="18" charset="0"/>
              <a:cs typeface="Times New Roman" panose="02020603050405020304" pitchFamily="18" charset="0"/>
            </a:rPr>
            <a:t>Ensures healthy lives by providing timely emergency care, AI-powered diagnostics</a:t>
          </a:r>
          <a:r>
            <a:rPr lang="en-US" sz="1800" dirty="0">
              <a:solidFill>
                <a:schemeClr val="tx1"/>
              </a:solidFill>
            </a:rPr>
            <a:t>.</a:t>
          </a:r>
        </a:p>
        <a:p>
          <a:endParaRPr lang="en-US" sz="1400" dirty="0"/>
        </a:p>
        <a:p>
          <a:endParaRPr lang="en-IN" sz="1400" dirty="0"/>
        </a:p>
      </dgm:t>
    </dgm:pt>
    <dgm:pt modelId="{AE33115F-6838-4372-B4DE-1C9C44BB68AC}" type="parTrans" cxnId="{9B7D9485-B3E4-4083-8F5C-E6F21C6A0E8A}">
      <dgm:prSet/>
      <dgm:spPr/>
      <dgm:t>
        <a:bodyPr/>
        <a:lstStyle/>
        <a:p>
          <a:endParaRPr lang="en-IN"/>
        </a:p>
      </dgm:t>
    </dgm:pt>
    <dgm:pt modelId="{5F6B4CB4-7862-450D-964E-AFF96759D936}" type="sibTrans" cxnId="{9B7D9485-B3E4-4083-8F5C-E6F21C6A0E8A}">
      <dgm:prSet/>
      <dgm:spPr/>
      <dgm:t>
        <a:bodyPr/>
        <a:lstStyle/>
        <a:p>
          <a:endParaRPr lang="en-IN"/>
        </a:p>
      </dgm:t>
    </dgm:pt>
    <dgm:pt modelId="{9C708B80-1E2A-4096-B761-F484098131F2}">
      <dgm:prSet phldrT="[Text]"/>
      <dgm:spPr/>
      <dgm:t>
        <a:bodyPr/>
        <a:lstStyle/>
        <a:p>
          <a:r>
            <a:rPr lang="en-US" b="1" dirty="0">
              <a:solidFill>
                <a:schemeClr val="tx1"/>
              </a:solidFill>
              <a:latin typeface="Times New Roman" panose="02020603050405020304" pitchFamily="18" charset="0"/>
              <a:cs typeface="Times New Roman" panose="02020603050405020304" pitchFamily="18" charset="0"/>
            </a:rPr>
            <a:t>SDG 9:Industry , Innovation &amp; Infrastructure</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Use smart Health Technologies , AI  and Digital infrastructure to build a system</a:t>
          </a:r>
          <a:endParaRPr lang="en-IN" dirty="0">
            <a:solidFill>
              <a:schemeClr val="tx1"/>
            </a:solidFill>
            <a:latin typeface="Times New Roman" panose="02020603050405020304" pitchFamily="18" charset="0"/>
            <a:cs typeface="Times New Roman" panose="02020603050405020304" pitchFamily="18" charset="0"/>
          </a:endParaRPr>
        </a:p>
      </dgm:t>
    </dgm:pt>
    <dgm:pt modelId="{A3B61BA1-40EB-4BA6-A8FE-0FA33F52A4B9}" type="parTrans" cxnId="{BABA338C-B133-453C-8804-600306C95E35}">
      <dgm:prSet/>
      <dgm:spPr/>
      <dgm:t>
        <a:bodyPr/>
        <a:lstStyle/>
        <a:p>
          <a:endParaRPr lang="en-IN"/>
        </a:p>
      </dgm:t>
    </dgm:pt>
    <dgm:pt modelId="{4B4D00E9-0D1A-45FC-BB49-2F497C51EE71}" type="sibTrans" cxnId="{BABA338C-B133-453C-8804-600306C95E35}">
      <dgm:prSet/>
      <dgm:spPr/>
      <dgm:t>
        <a:bodyPr/>
        <a:lstStyle/>
        <a:p>
          <a:endParaRPr lang="en-IN"/>
        </a:p>
      </dgm:t>
    </dgm:pt>
    <dgm:pt modelId="{352B05AD-9B5B-410E-9EB4-929F768EC536}">
      <dgm:prSet phldrT="[Text]"/>
      <dgm:spPr/>
      <dgm:t>
        <a:bodyPr/>
        <a:lstStyle/>
        <a:p>
          <a:r>
            <a:rPr lang="en-US" b="1" dirty="0">
              <a:solidFill>
                <a:schemeClr val="tx1"/>
              </a:solidFill>
              <a:latin typeface="Times New Roman" panose="02020603050405020304" pitchFamily="18" charset="0"/>
              <a:cs typeface="Times New Roman" panose="02020603050405020304" pitchFamily="18" charset="0"/>
            </a:rPr>
            <a:t>SDG 10: Reduced Inequalities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Bridge the urban-rural healthcare gap by enabling equal access to emergency medical support.</a:t>
          </a:r>
          <a:endParaRPr lang="en-IN" dirty="0">
            <a:solidFill>
              <a:schemeClr val="tx1"/>
            </a:solidFill>
            <a:latin typeface="Times New Roman" panose="02020603050405020304" pitchFamily="18" charset="0"/>
            <a:cs typeface="Times New Roman" panose="02020603050405020304" pitchFamily="18" charset="0"/>
          </a:endParaRPr>
        </a:p>
      </dgm:t>
    </dgm:pt>
    <dgm:pt modelId="{DD7FA780-0EC8-4B54-B64D-E7231A86DA03}" type="parTrans" cxnId="{7854760A-BED3-439F-9B25-3FD3515B5363}">
      <dgm:prSet/>
      <dgm:spPr/>
      <dgm:t>
        <a:bodyPr/>
        <a:lstStyle/>
        <a:p>
          <a:endParaRPr lang="en-IN"/>
        </a:p>
      </dgm:t>
    </dgm:pt>
    <dgm:pt modelId="{79E4AE77-D668-4CD0-A7B1-92F8596FE3E5}" type="sibTrans" cxnId="{7854760A-BED3-439F-9B25-3FD3515B5363}">
      <dgm:prSet/>
      <dgm:spPr/>
      <dgm:t>
        <a:bodyPr/>
        <a:lstStyle/>
        <a:p>
          <a:endParaRPr lang="en-IN"/>
        </a:p>
      </dgm:t>
    </dgm:pt>
    <dgm:pt modelId="{D492667F-19BF-4714-92D6-712296E258EB}">
      <dgm:prSet phldrT="[Text]"/>
      <dgm:spPr/>
      <dgm:t>
        <a:bodyPr/>
        <a:lstStyle/>
        <a:p>
          <a:r>
            <a:rPr lang="en-US" b="1" dirty="0">
              <a:solidFill>
                <a:schemeClr val="tx1"/>
              </a:solidFill>
              <a:latin typeface="Times New Roman" panose="02020603050405020304" pitchFamily="18" charset="0"/>
              <a:cs typeface="Times New Roman" panose="02020603050405020304" pitchFamily="18" charset="0"/>
            </a:rPr>
            <a:t>SDG 11: Sustainable Cities and Communities</a:t>
          </a:r>
          <a:br>
            <a:rPr lang="en-US" dirty="0">
              <a:solidFill>
                <a:schemeClr val="tx1"/>
              </a:solidFill>
              <a:latin typeface="Times New Roman" panose="02020603050405020304" pitchFamily="18" charset="0"/>
              <a:cs typeface="Times New Roman" panose="02020603050405020304" pitchFamily="18" charset="0"/>
            </a:rPr>
          </a:br>
          <a:r>
            <a:rPr lang="en-US" dirty="0">
              <a:solidFill>
                <a:schemeClr val="tx1"/>
              </a:solidFill>
              <a:latin typeface="Times New Roman" panose="02020603050405020304" pitchFamily="18" charset="0"/>
              <a:cs typeface="Times New Roman" panose="02020603050405020304" pitchFamily="18" charset="0"/>
            </a:rPr>
            <a:t>Support Healthier communities through accessible care. </a:t>
          </a:r>
          <a:endParaRPr lang="en-IN" dirty="0">
            <a:solidFill>
              <a:schemeClr val="tx1"/>
            </a:solidFill>
            <a:latin typeface="Times New Roman" panose="02020603050405020304" pitchFamily="18" charset="0"/>
            <a:cs typeface="Times New Roman" panose="02020603050405020304" pitchFamily="18" charset="0"/>
          </a:endParaRPr>
        </a:p>
      </dgm:t>
    </dgm:pt>
    <dgm:pt modelId="{51C96371-AA9C-4271-BF36-0DC95CE22C29}" type="parTrans" cxnId="{A3AE1498-C713-4159-9CAE-25999FE40B0A}">
      <dgm:prSet/>
      <dgm:spPr/>
      <dgm:t>
        <a:bodyPr/>
        <a:lstStyle/>
        <a:p>
          <a:endParaRPr lang="en-IN"/>
        </a:p>
      </dgm:t>
    </dgm:pt>
    <dgm:pt modelId="{1AA14F2C-45D7-403F-8E30-10BBD0A3397C}" type="sibTrans" cxnId="{A3AE1498-C713-4159-9CAE-25999FE40B0A}">
      <dgm:prSet/>
      <dgm:spPr/>
      <dgm:t>
        <a:bodyPr/>
        <a:lstStyle/>
        <a:p>
          <a:endParaRPr lang="en-IN"/>
        </a:p>
      </dgm:t>
    </dgm:pt>
    <dgm:pt modelId="{CE2834E6-F106-45F2-8F69-F859F27EF7C3}" type="pres">
      <dgm:prSet presAssocID="{2DB0B8B1-B64A-422A-B79E-35965A14C222}" presName="diagram" presStyleCnt="0">
        <dgm:presLayoutVars>
          <dgm:dir/>
          <dgm:resizeHandles val="exact"/>
        </dgm:presLayoutVars>
      </dgm:prSet>
      <dgm:spPr/>
    </dgm:pt>
    <dgm:pt modelId="{354D18D0-05A8-47BF-A668-CE2AD0CE598D}" type="pres">
      <dgm:prSet presAssocID="{3C92BF8E-6603-4700-A1C7-B35C4FF2A722}" presName="node" presStyleLbl="node1" presStyleIdx="0" presStyleCnt="4" custScaleX="104097" custScaleY="92384">
        <dgm:presLayoutVars>
          <dgm:bulletEnabled val="1"/>
        </dgm:presLayoutVars>
      </dgm:prSet>
      <dgm:spPr/>
    </dgm:pt>
    <dgm:pt modelId="{EEC09102-3B90-4FE0-8A72-8BDDFCEF0526}" type="pres">
      <dgm:prSet presAssocID="{5F6B4CB4-7862-450D-964E-AFF96759D936}" presName="sibTrans" presStyleCnt="0"/>
      <dgm:spPr/>
    </dgm:pt>
    <dgm:pt modelId="{39264683-B269-4815-AA24-DBB79E436A4E}" type="pres">
      <dgm:prSet presAssocID="{9C708B80-1E2A-4096-B761-F484098131F2}" presName="node" presStyleLbl="node1" presStyleIdx="1" presStyleCnt="4" custScaleX="129001">
        <dgm:presLayoutVars>
          <dgm:bulletEnabled val="1"/>
        </dgm:presLayoutVars>
      </dgm:prSet>
      <dgm:spPr/>
    </dgm:pt>
    <dgm:pt modelId="{C132E1CE-9AFA-4F67-ABBD-D03A5B86034F}" type="pres">
      <dgm:prSet presAssocID="{4B4D00E9-0D1A-45FC-BB49-2F497C51EE71}" presName="sibTrans" presStyleCnt="0"/>
      <dgm:spPr/>
    </dgm:pt>
    <dgm:pt modelId="{42F33F5E-CF8F-42B0-982A-E66FB08EC50E}" type="pres">
      <dgm:prSet presAssocID="{352B05AD-9B5B-410E-9EB4-929F768EC536}" presName="node" presStyleLbl="node1" presStyleIdx="2" presStyleCnt="4">
        <dgm:presLayoutVars>
          <dgm:bulletEnabled val="1"/>
        </dgm:presLayoutVars>
      </dgm:prSet>
      <dgm:spPr/>
    </dgm:pt>
    <dgm:pt modelId="{40E5C9C2-F74D-4A5A-A0A1-8A12B4BDFC5F}" type="pres">
      <dgm:prSet presAssocID="{79E4AE77-D668-4CD0-A7B1-92F8596FE3E5}" presName="sibTrans" presStyleCnt="0"/>
      <dgm:spPr/>
    </dgm:pt>
    <dgm:pt modelId="{E67243A7-AB61-4E72-AB22-65D7BDE45457}" type="pres">
      <dgm:prSet presAssocID="{D492667F-19BF-4714-92D6-712296E258EB}" presName="node" presStyleLbl="node1" presStyleIdx="3" presStyleCnt="4">
        <dgm:presLayoutVars>
          <dgm:bulletEnabled val="1"/>
        </dgm:presLayoutVars>
      </dgm:prSet>
      <dgm:spPr/>
    </dgm:pt>
  </dgm:ptLst>
  <dgm:cxnLst>
    <dgm:cxn modelId="{E9D58101-DEB4-4AA6-8D51-7C49436D435A}" type="presOf" srcId="{9C708B80-1E2A-4096-B761-F484098131F2}" destId="{39264683-B269-4815-AA24-DBB79E436A4E}" srcOrd="0" destOrd="0" presId="urn:microsoft.com/office/officeart/2005/8/layout/default"/>
    <dgm:cxn modelId="{E2977607-A4BB-4B8C-8CF5-0515F9A1E732}" type="presOf" srcId="{2DB0B8B1-B64A-422A-B79E-35965A14C222}" destId="{CE2834E6-F106-45F2-8F69-F859F27EF7C3}" srcOrd="0" destOrd="0" presId="urn:microsoft.com/office/officeart/2005/8/layout/default"/>
    <dgm:cxn modelId="{7854760A-BED3-439F-9B25-3FD3515B5363}" srcId="{2DB0B8B1-B64A-422A-B79E-35965A14C222}" destId="{352B05AD-9B5B-410E-9EB4-929F768EC536}" srcOrd="2" destOrd="0" parTransId="{DD7FA780-0EC8-4B54-B64D-E7231A86DA03}" sibTransId="{79E4AE77-D668-4CD0-A7B1-92F8596FE3E5}"/>
    <dgm:cxn modelId="{7553D736-5A9E-4065-B638-ED41E634721D}" type="presOf" srcId="{352B05AD-9B5B-410E-9EB4-929F768EC536}" destId="{42F33F5E-CF8F-42B0-982A-E66FB08EC50E}" srcOrd="0" destOrd="0" presId="urn:microsoft.com/office/officeart/2005/8/layout/default"/>
    <dgm:cxn modelId="{9B7D9485-B3E4-4083-8F5C-E6F21C6A0E8A}" srcId="{2DB0B8B1-B64A-422A-B79E-35965A14C222}" destId="{3C92BF8E-6603-4700-A1C7-B35C4FF2A722}" srcOrd="0" destOrd="0" parTransId="{AE33115F-6838-4372-B4DE-1C9C44BB68AC}" sibTransId="{5F6B4CB4-7862-450D-964E-AFF96759D936}"/>
    <dgm:cxn modelId="{BABA338C-B133-453C-8804-600306C95E35}" srcId="{2DB0B8B1-B64A-422A-B79E-35965A14C222}" destId="{9C708B80-1E2A-4096-B761-F484098131F2}" srcOrd="1" destOrd="0" parTransId="{A3B61BA1-40EB-4BA6-A8FE-0FA33F52A4B9}" sibTransId="{4B4D00E9-0D1A-45FC-BB49-2F497C51EE71}"/>
    <dgm:cxn modelId="{A3AE1498-C713-4159-9CAE-25999FE40B0A}" srcId="{2DB0B8B1-B64A-422A-B79E-35965A14C222}" destId="{D492667F-19BF-4714-92D6-712296E258EB}" srcOrd="3" destOrd="0" parTransId="{51C96371-AA9C-4271-BF36-0DC95CE22C29}" sibTransId="{1AA14F2C-45D7-403F-8E30-10BBD0A3397C}"/>
    <dgm:cxn modelId="{C47BC6DF-F59A-4F9A-A12F-C8F031A0EC49}" type="presOf" srcId="{D492667F-19BF-4714-92D6-712296E258EB}" destId="{E67243A7-AB61-4E72-AB22-65D7BDE45457}" srcOrd="0" destOrd="0" presId="urn:microsoft.com/office/officeart/2005/8/layout/default"/>
    <dgm:cxn modelId="{EAEA80EB-BDDD-4997-B264-D605AB6520D6}" type="presOf" srcId="{3C92BF8E-6603-4700-A1C7-B35C4FF2A722}" destId="{354D18D0-05A8-47BF-A668-CE2AD0CE598D}" srcOrd="0" destOrd="0" presId="urn:microsoft.com/office/officeart/2005/8/layout/default"/>
    <dgm:cxn modelId="{FBB16970-45F8-4D32-B08E-F875E32D3BE5}" type="presParOf" srcId="{CE2834E6-F106-45F2-8F69-F859F27EF7C3}" destId="{354D18D0-05A8-47BF-A668-CE2AD0CE598D}" srcOrd="0" destOrd="0" presId="urn:microsoft.com/office/officeart/2005/8/layout/default"/>
    <dgm:cxn modelId="{6A8F4142-B292-4121-8BFB-1936CFEEBE71}" type="presParOf" srcId="{CE2834E6-F106-45F2-8F69-F859F27EF7C3}" destId="{EEC09102-3B90-4FE0-8A72-8BDDFCEF0526}" srcOrd="1" destOrd="0" presId="urn:microsoft.com/office/officeart/2005/8/layout/default"/>
    <dgm:cxn modelId="{39C9968E-E77D-4148-BB8F-0DED4B784CF9}" type="presParOf" srcId="{CE2834E6-F106-45F2-8F69-F859F27EF7C3}" destId="{39264683-B269-4815-AA24-DBB79E436A4E}" srcOrd="2" destOrd="0" presId="urn:microsoft.com/office/officeart/2005/8/layout/default"/>
    <dgm:cxn modelId="{3903CB0F-ACB7-4C58-839A-A0CFD492E2CB}" type="presParOf" srcId="{CE2834E6-F106-45F2-8F69-F859F27EF7C3}" destId="{C132E1CE-9AFA-4F67-ABBD-D03A5B86034F}" srcOrd="3" destOrd="0" presId="urn:microsoft.com/office/officeart/2005/8/layout/default"/>
    <dgm:cxn modelId="{2209B9A1-2ECA-460F-960B-A16DC17ECAA4}" type="presParOf" srcId="{CE2834E6-F106-45F2-8F69-F859F27EF7C3}" destId="{42F33F5E-CF8F-42B0-982A-E66FB08EC50E}" srcOrd="4" destOrd="0" presId="urn:microsoft.com/office/officeart/2005/8/layout/default"/>
    <dgm:cxn modelId="{C4EB6D95-DB73-4727-BEB4-3A4900920F42}" type="presParOf" srcId="{CE2834E6-F106-45F2-8F69-F859F27EF7C3}" destId="{40E5C9C2-F74D-4A5A-A0A1-8A12B4BDFC5F}" srcOrd="5" destOrd="0" presId="urn:microsoft.com/office/officeart/2005/8/layout/default"/>
    <dgm:cxn modelId="{8832E812-5491-4F00-972E-87D85FA667DA}" type="presParOf" srcId="{CE2834E6-F106-45F2-8F69-F859F27EF7C3}" destId="{E67243A7-AB61-4E72-AB22-65D7BDE45457}"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4D18D0-05A8-47BF-A668-CE2AD0CE598D}">
      <dsp:nvSpPr>
        <dsp:cNvPr id="0" name=""/>
        <dsp:cNvSpPr/>
      </dsp:nvSpPr>
      <dsp:spPr>
        <a:xfrm>
          <a:off x="2347" y="247689"/>
          <a:ext cx="3691349" cy="1965599"/>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b="1" kern="1200" dirty="0">
              <a:solidFill>
                <a:schemeClr val="tx1"/>
              </a:solidFill>
              <a:latin typeface="Times New Roman" panose="02020603050405020304" pitchFamily="18" charset="0"/>
              <a:cs typeface="Times New Roman" panose="02020603050405020304" pitchFamily="18" charset="0"/>
            </a:rPr>
            <a:t>SDG 3:Good Health and Well Being</a:t>
          </a:r>
          <a:br>
            <a:rPr lang="en-US" sz="1800" kern="1200" dirty="0">
              <a:solidFill>
                <a:schemeClr val="tx1"/>
              </a:solidFill>
            </a:rPr>
          </a:br>
          <a:r>
            <a:rPr lang="en-US" sz="1800" kern="1200" dirty="0">
              <a:solidFill>
                <a:schemeClr val="tx1"/>
              </a:solidFill>
              <a:latin typeface="Times New Roman" panose="02020603050405020304" pitchFamily="18" charset="0"/>
              <a:cs typeface="Times New Roman" panose="02020603050405020304" pitchFamily="18" charset="0"/>
            </a:rPr>
            <a:t>Ensures healthy lives by providing timely emergency care, AI-powered diagnostics</a:t>
          </a:r>
          <a:r>
            <a:rPr lang="en-US" sz="1800" kern="1200" dirty="0">
              <a:solidFill>
                <a:schemeClr val="tx1"/>
              </a:solidFill>
            </a:rPr>
            <a:t>.</a:t>
          </a:r>
        </a:p>
        <a:p>
          <a:pPr marL="0" lvl="0" indent="0" algn="ctr" defTabSz="800100">
            <a:lnSpc>
              <a:spcPct val="90000"/>
            </a:lnSpc>
            <a:spcBef>
              <a:spcPct val="0"/>
            </a:spcBef>
            <a:spcAft>
              <a:spcPct val="35000"/>
            </a:spcAft>
            <a:buNone/>
          </a:pPr>
          <a:endParaRPr lang="en-US" sz="1400" kern="1200" dirty="0"/>
        </a:p>
        <a:p>
          <a:pPr marL="0" lvl="0" indent="0" algn="ctr" defTabSz="800100">
            <a:lnSpc>
              <a:spcPct val="90000"/>
            </a:lnSpc>
            <a:spcBef>
              <a:spcPct val="0"/>
            </a:spcBef>
            <a:spcAft>
              <a:spcPct val="35000"/>
            </a:spcAft>
            <a:buNone/>
          </a:pPr>
          <a:endParaRPr lang="en-IN" sz="1400" kern="1200" dirty="0"/>
        </a:p>
      </dsp:txBody>
      <dsp:txXfrm>
        <a:off x="2347" y="247689"/>
        <a:ext cx="3691349" cy="1965599"/>
      </dsp:txXfrm>
    </dsp:sp>
    <dsp:sp modelId="{39264683-B269-4815-AA24-DBB79E436A4E}">
      <dsp:nvSpPr>
        <dsp:cNvPr id="0" name=""/>
        <dsp:cNvSpPr/>
      </dsp:nvSpPr>
      <dsp:spPr>
        <a:xfrm>
          <a:off x="4048304" y="166668"/>
          <a:ext cx="4574462" cy="2127640"/>
        </a:xfrm>
        <a:prstGeom prst="rect">
          <a:avLst/>
        </a:prstGeom>
        <a:solidFill>
          <a:schemeClr val="accent4">
            <a:hueOff val="-3732583"/>
            <a:satOff val="1753"/>
            <a:lumOff val="653"/>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SDG 9:Industry , Innovation &amp; Infrastructure</a:t>
          </a:r>
          <a:br>
            <a:rPr lang="en-US" sz="2400" kern="1200" dirty="0">
              <a:solidFill>
                <a:schemeClr val="tx1"/>
              </a:solidFill>
              <a:latin typeface="Times New Roman" panose="02020603050405020304" pitchFamily="18" charset="0"/>
              <a:cs typeface="Times New Roman" panose="02020603050405020304" pitchFamily="18" charset="0"/>
            </a:rPr>
          </a:br>
          <a:r>
            <a:rPr lang="en-US" sz="2400" kern="1200" dirty="0">
              <a:solidFill>
                <a:schemeClr val="tx1"/>
              </a:solidFill>
              <a:latin typeface="Times New Roman" panose="02020603050405020304" pitchFamily="18" charset="0"/>
              <a:cs typeface="Times New Roman" panose="02020603050405020304" pitchFamily="18" charset="0"/>
            </a:rPr>
            <a:t>Use smart Health Technologies , AI  and Digital infrastructure to build a system</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4048304" y="166668"/>
        <a:ext cx="4574462" cy="2127640"/>
      </dsp:txXfrm>
    </dsp:sp>
    <dsp:sp modelId="{42F33F5E-CF8F-42B0-982A-E66FB08EC50E}">
      <dsp:nvSpPr>
        <dsp:cNvPr id="0" name=""/>
        <dsp:cNvSpPr/>
      </dsp:nvSpPr>
      <dsp:spPr>
        <a:xfrm>
          <a:off x="589186" y="2648915"/>
          <a:ext cx="3546067" cy="2127640"/>
        </a:xfrm>
        <a:prstGeom prst="rect">
          <a:avLst/>
        </a:prstGeom>
        <a:solidFill>
          <a:schemeClr val="accent4">
            <a:hueOff val="-7465166"/>
            <a:satOff val="3507"/>
            <a:lumOff val="1306"/>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SDG 10: Reduced Inequalities</a:t>
          </a:r>
          <a:br>
            <a:rPr lang="en-US" sz="2400" kern="1200" dirty="0">
              <a:solidFill>
                <a:schemeClr val="tx1"/>
              </a:solidFill>
              <a:latin typeface="Times New Roman" panose="02020603050405020304" pitchFamily="18" charset="0"/>
              <a:cs typeface="Times New Roman" panose="02020603050405020304" pitchFamily="18" charset="0"/>
            </a:rPr>
          </a:br>
          <a:r>
            <a:rPr lang="en-US" sz="2400" kern="1200" dirty="0">
              <a:solidFill>
                <a:schemeClr val="tx1"/>
              </a:solidFill>
              <a:latin typeface="Times New Roman" panose="02020603050405020304" pitchFamily="18" charset="0"/>
              <a:cs typeface="Times New Roman" panose="02020603050405020304" pitchFamily="18" charset="0"/>
            </a:rPr>
            <a:t>Bridge the urban-rural healthcare gap by enabling equal access to emergency medical support.</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589186" y="2648915"/>
        <a:ext cx="3546067" cy="2127640"/>
      </dsp:txXfrm>
    </dsp:sp>
    <dsp:sp modelId="{E67243A7-AB61-4E72-AB22-65D7BDE45457}">
      <dsp:nvSpPr>
        <dsp:cNvPr id="0" name=""/>
        <dsp:cNvSpPr/>
      </dsp:nvSpPr>
      <dsp:spPr>
        <a:xfrm>
          <a:off x="4489860" y="2648915"/>
          <a:ext cx="3546067" cy="2127640"/>
        </a:xfrm>
        <a:prstGeom prst="rect">
          <a:avLst/>
        </a:prstGeom>
        <a:solidFill>
          <a:schemeClr val="accent4">
            <a:hueOff val="-11197749"/>
            <a:satOff val="5260"/>
            <a:lumOff val="1959"/>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tx1"/>
              </a:solidFill>
              <a:latin typeface="Times New Roman" panose="02020603050405020304" pitchFamily="18" charset="0"/>
              <a:cs typeface="Times New Roman" panose="02020603050405020304" pitchFamily="18" charset="0"/>
            </a:rPr>
            <a:t>SDG 11: Sustainable Cities and Communities</a:t>
          </a:r>
          <a:br>
            <a:rPr lang="en-US" sz="2400" kern="1200" dirty="0">
              <a:solidFill>
                <a:schemeClr val="tx1"/>
              </a:solidFill>
              <a:latin typeface="Times New Roman" panose="02020603050405020304" pitchFamily="18" charset="0"/>
              <a:cs typeface="Times New Roman" panose="02020603050405020304" pitchFamily="18" charset="0"/>
            </a:rPr>
          </a:br>
          <a:r>
            <a:rPr lang="en-US" sz="2400" kern="1200" dirty="0">
              <a:solidFill>
                <a:schemeClr val="tx1"/>
              </a:solidFill>
              <a:latin typeface="Times New Roman" panose="02020603050405020304" pitchFamily="18" charset="0"/>
              <a:cs typeface="Times New Roman" panose="02020603050405020304" pitchFamily="18" charset="0"/>
            </a:rPr>
            <a:t>Support Healthier communities through accessible care. </a:t>
          </a:r>
          <a:endParaRPr lang="en-IN" sz="2400" kern="1200" dirty="0">
            <a:solidFill>
              <a:schemeClr val="tx1"/>
            </a:solidFill>
            <a:latin typeface="Times New Roman" panose="02020603050405020304" pitchFamily="18" charset="0"/>
            <a:cs typeface="Times New Roman" panose="02020603050405020304" pitchFamily="18" charset="0"/>
          </a:endParaRPr>
        </a:p>
      </dsp:txBody>
      <dsp:txXfrm>
        <a:off x="4489860" y="2648915"/>
        <a:ext cx="3546067" cy="21276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5141EE71-67AE-476F-A549-3025A24E820B}" type="datetimeFigureOut">
              <a:rPr lang="en-IN" smtClean="0"/>
              <a:t>24-05-2025</a:t>
            </a:fld>
            <a:endParaRPr lang="en-IN" dirty="0"/>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E6F4BE07-BDBF-4798-8A8F-DC0E76E5EDB3}" type="slidenum">
              <a:rPr lang="en-IN" smtClean="0"/>
              <a:t>‹#›</a:t>
            </a:fld>
            <a:endParaRPr lang="en-IN" dirty="0"/>
          </a:p>
        </p:txBody>
      </p:sp>
    </p:spTree>
    <p:extLst>
      <p:ext uri="{BB962C8B-B14F-4D97-AF65-F5344CB8AC3E}">
        <p14:creationId xmlns:p14="http://schemas.microsoft.com/office/powerpoint/2010/main" val="2708973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6F4BE07-BDBF-4798-8A8F-DC0E76E5EDB3}" type="slidenum">
              <a:rPr lang="en-IN" smtClean="0"/>
              <a:t>1</a:t>
            </a:fld>
            <a:endParaRPr lang="en-IN" dirty="0"/>
          </a:p>
        </p:txBody>
      </p:sp>
    </p:spTree>
    <p:extLst>
      <p:ext uri="{BB962C8B-B14F-4D97-AF65-F5344CB8AC3E}">
        <p14:creationId xmlns:p14="http://schemas.microsoft.com/office/powerpoint/2010/main" val="1128357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5"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6"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8"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9"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0"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1"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33"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4"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5"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6"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7"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38"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3"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5"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48"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2"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3"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4"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4"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56"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7"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58"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0"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1"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2"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4"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5"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7"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69"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0"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72"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3"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4"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5"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6"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77"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1"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2" name="PlaceHolder 2"/>
          <p:cNvSpPr>
            <a:spLocks noGrp="1"/>
          </p:cNvSpPr>
          <p:nvPr>
            <p:ph type="subTitle"/>
          </p:nvPr>
        </p:nvSpPr>
        <p:spPr>
          <a:xfrm>
            <a:off x="727560" y="1602720"/>
            <a:ext cx="10972440" cy="3977280"/>
          </a:xfrm>
          <a:prstGeom prst="rect">
            <a:avLst/>
          </a:prstGeom>
          <a:noFill/>
          <a:ln w="0">
            <a:noFill/>
          </a:ln>
        </p:spPr>
        <p:txBody>
          <a:bodyPr lIns="0" tIns="0" rIns="0" bIns="0" anchor="ctr">
            <a:noAutofit/>
          </a:bodyPr>
          <a:lstStyle/>
          <a:p>
            <a:pPr indent="0" algn="ctr">
              <a:buNone/>
            </a:pPr>
            <a:endParaRPr lang="en-IN"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4"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6"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87"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8"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6" name="PlaceHolder 2"/>
          <p:cNvSpPr>
            <a:spLocks noGrp="1"/>
          </p:cNvSpPr>
          <p:nvPr>
            <p:ph/>
          </p:nvPr>
        </p:nvSpPr>
        <p:spPr>
          <a:xfrm>
            <a:off x="727560" y="1602720"/>
            <a:ext cx="1097244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9"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1"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2"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3"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5"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6"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7"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99"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0"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1"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3" name="PlaceHolder 2"/>
          <p:cNvSpPr>
            <a:spLocks noGrp="1"/>
          </p:cNvSpPr>
          <p:nvPr>
            <p:ph/>
          </p:nvPr>
        </p:nvSpPr>
        <p:spPr>
          <a:xfrm>
            <a:off x="727560" y="160272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4" name="PlaceHolder 3"/>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06"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7"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8"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09" name="PlaceHolder 5"/>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11" name="PlaceHolder 2"/>
          <p:cNvSpPr>
            <a:spLocks noGrp="1"/>
          </p:cNvSpPr>
          <p:nvPr>
            <p:ph/>
          </p:nvPr>
        </p:nvSpPr>
        <p:spPr>
          <a:xfrm>
            <a:off x="72756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2" name="PlaceHolder 3"/>
          <p:cNvSpPr>
            <a:spLocks noGrp="1"/>
          </p:cNvSpPr>
          <p:nvPr>
            <p:ph/>
          </p:nvPr>
        </p:nvSpPr>
        <p:spPr>
          <a:xfrm>
            <a:off x="443772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3" name="PlaceHolder 4"/>
          <p:cNvSpPr>
            <a:spLocks noGrp="1"/>
          </p:cNvSpPr>
          <p:nvPr>
            <p:ph/>
          </p:nvPr>
        </p:nvSpPr>
        <p:spPr>
          <a:xfrm>
            <a:off x="8147880" y="160272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4" name="PlaceHolder 5"/>
          <p:cNvSpPr>
            <a:spLocks noGrp="1"/>
          </p:cNvSpPr>
          <p:nvPr>
            <p:ph/>
          </p:nvPr>
        </p:nvSpPr>
        <p:spPr>
          <a:xfrm>
            <a:off x="72756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5" name="PlaceHolder 6"/>
          <p:cNvSpPr>
            <a:spLocks noGrp="1"/>
          </p:cNvSpPr>
          <p:nvPr>
            <p:ph/>
          </p:nvPr>
        </p:nvSpPr>
        <p:spPr>
          <a:xfrm>
            <a:off x="443772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16" name="PlaceHolder 7"/>
          <p:cNvSpPr>
            <a:spLocks noGrp="1"/>
          </p:cNvSpPr>
          <p:nvPr>
            <p:ph/>
          </p:nvPr>
        </p:nvSpPr>
        <p:spPr>
          <a:xfrm>
            <a:off x="8147880" y="3680280"/>
            <a:ext cx="35330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8"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9"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600000" y="180000"/>
            <a:ext cx="8390520" cy="5307840"/>
          </a:xfrm>
          <a:prstGeom prst="rect">
            <a:avLst/>
          </a:prstGeom>
          <a:noFill/>
          <a:ln w="0">
            <a:noFill/>
          </a:ln>
        </p:spPr>
        <p:txBody>
          <a:bodyPr lIns="0" tIns="0" rIns="0" bIns="0" anchor="ctr">
            <a:noAutofit/>
          </a:bodyPr>
          <a:lstStyle/>
          <a:p>
            <a:pPr algn="ctr"/>
            <a:endParaRPr lang="en-IN" sz="32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3"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4" name="PlaceHolder 3"/>
          <p:cNvSpPr>
            <a:spLocks noGrp="1"/>
          </p:cNvSpPr>
          <p:nvPr>
            <p:ph/>
          </p:nvPr>
        </p:nvSpPr>
        <p:spPr>
          <a:xfrm>
            <a:off x="635004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5" name="PlaceHolder 4"/>
          <p:cNvSpPr>
            <a:spLocks noGrp="1"/>
          </p:cNvSpPr>
          <p:nvPr>
            <p:ph/>
          </p:nvPr>
        </p:nvSpPr>
        <p:spPr>
          <a:xfrm>
            <a:off x="72756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17" name="PlaceHolder 2"/>
          <p:cNvSpPr>
            <a:spLocks noGrp="1"/>
          </p:cNvSpPr>
          <p:nvPr>
            <p:ph/>
          </p:nvPr>
        </p:nvSpPr>
        <p:spPr>
          <a:xfrm>
            <a:off x="727560" y="1602720"/>
            <a:ext cx="5354280" cy="397728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8"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19" name="PlaceHolder 4"/>
          <p:cNvSpPr>
            <a:spLocks noGrp="1"/>
          </p:cNvSpPr>
          <p:nvPr>
            <p:ph/>
          </p:nvPr>
        </p:nvSpPr>
        <p:spPr>
          <a:xfrm>
            <a:off x="6350040" y="368028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endParaRPr lang="en-IN" sz="4400" b="0" strike="noStrike" spc="-1">
              <a:solidFill>
                <a:srgbClr val="000000"/>
              </a:solidFill>
              <a:latin typeface="Arial"/>
            </a:endParaRPr>
          </a:p>
        </p:txBody>
      </p:sp>
      <p:sp>
        <p:nvSpPr>
          <p:cNvPr id="21" name="PlaceHolder 2"/>
          <p:cNvSpPr>
            <a:spLocks noGrp="1"/>
          </p:cNvSpPr>
          <p:nvPr>
            <p:ph/>
          </p:nvPr>
        </p:nvSpPr>
        <p:spPr>
          <a:xfrm>
            <a:off x="72756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2" name="PlaceHolder 3"/>
          <p:cNvSpPr>
            <a:spLocks noGrp="1"/>
          </p:cNvSpPr>
          <p:nvPr>
            <p:ph/>
          </p:nvPr>
        </p:nvSpPr>
        <p:spPr>
          <a:xfrm>
            <a:off x="6350040" y="1602720"/>
            <a:ext cx="535428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
        <p:nvSpPr>
          <p:cNvPr id="23" name="PlaceHolder 4"/>
          <p:cNvSpPr>
            <a:spLocks noGrp="1"/>
          </p:cNvSpPr>
          <p:nvPr>
            <p:ph/>
          </p:nvPr>
        </p:nvSpPr>
        <p:spPr>
          <a:xfrm>
            <a:off x="727560" y="3680280"/>
            <a:ext cx="10972440" cy="1896840"/>
          </a:xfrm>
          <a:prstGeom prst="rect">
            <a:avLst/>
          </a:prstGeom>
          <a:noFill/>
          <a:ln w="0">
            <a:noFill/>
          </a:ln>
        </p:spPr>
        <p:txBody>
          <a:bodyPr lIns="0" tIns="0" rIns="0" bIns="0" anchor="t">
            <a:normAutofit/>
          </a:bodyPr>
          <a:lstStyle/>
          <a:p>
            <a:pPr indent="0">
              <a:spcBef>
                <a:spcPts val="1417"/>
              </a:spcBef>
              <a:buNone/>
            </a:pPr>
            <a:endParaRPr lang="en-IN" sz="32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240000" y="158400"/>
            <a:ext cx="89521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2" name="Picture 1"/>
          <p:cNvPicPr/>
          <p:nvPr/>
        </p:nvPicPr>
        <p:blipFill>
          <a:blip r:embed="rId14"/>
          <a:stretch/>
        </p:blipFill>
        <p:spPr>
          <a:xfrm>
            <a:off x="180000" y="18000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3600000" y="180000"/>
            <a:ext cx="83905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40" name="PlaceHolder 2"/>
          <p:cNvSpPr>
            <a:spLocks noGrp="1"/>
          </p:cNvSpPr>
          <p:nvPr>
            <p:ph type="body"/>
          </p:nvPr>
        </p:nvSpPr>
        <p:spPr>
          <a:xfrm>
            <a:off x="727560" y="16027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41" name="Picture 40"/>
          <p:cNvPicPr/>
          <p:nvPr/>
        </p:nvPicPr>
        <p:blipFill>
          <a:blip r:embed="rId14"/>
          <a:stretch/>
        </p:blipFill>
        <p:spPr>
          <a:xfrm>
            <a:off x="180360" y="18036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564000" y="115200"/>
            <a:ext cx="8592120" cy="1144800"/>
          </a:xfrm>
          <a:prstGeom prst="rect">
            <a:avLst/>
          </a:prstGeom>
          <a:noFill/>
          <a:ln w="0">
            <a:noFill/>
          </a:ln>
        </p:spPr>
        <p:txBody>
          <a:bodyPr lIns="0" tIns="0" rIns="0" bIns="0" anchor="ctr">
            <a:noAutofit/>
          </a:bodyPr>
          <a:lstStyle/>
          <a:p>
            <a:pPr indent="0" algn="ctr">
              <a:buNone/>
            </a:pPr>
            <a:r>
              <a:rPr lang="en-IN" sz="4400" b="0" strike="noStrike" spc="-1">
                <a:solidFill>
                  <a:srgbClr val="000000"/>
                </a:solidFill>
                <a:latin typeface="Arial"/>
              </a:rPr>
              <a:t>Click to edit the title text format</a:t>
            </a:r>
          </a:p>
        </p:txBody>
      </p:sp>
      <p:sp>
        <p:nvSpPr>
          <p:cNvPr id="79" name="PlaceHolder 2"/>
          <p:cNvSpPr>
            <a:spLocks noGrp="1"/>
          </p:cNvSpPr>
          <p:nvPr>
            <p:ph type="body"/>
          </p:nvPr>
        </p:nvSpPr>
        <p:spPr>
          <a:xfrm>
            <a:off x="547560" y="162000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pic>
        <p:nvPicPr>
          <p:cNvPr id="80" name="Picture 79"/>
          <p:cNvPicPr/>
          <p:nvPr/>
        </p:nvPicPr>
        <p:blipFill>
          <a:blip r:embed="rId14"/>
          <a:stretch/>
        </p:blipFill>
        <p:spPr>
          <a:xfrm>
            <a:off x="180360" y="180360"/>
            <a:ext cx="2914200" cy="83556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128408" y="1061264"/>
            <a:ext cx="10350720" cy="711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rmAutofit/>
          </a:bodyPr>
          <a:lstStyle/>
          <a:p>
            <a:pPr algn="ctr">
              <a:lnSpc>
                <a:spcPct val="90000"/>
              </a:lnSpc>
              <a:spcBef>
                <a:spcPts val="1001"/>
              </a:spcBef>
              <a:tabLst>
                <a:tab pos="0" algn="l"/>
              </a:tabLst>
            </a:pPr>
            <a:r>
              <a:rPr lang="en-US" sz="3600" b="1" strike="noStrike" spc="-1" dirty="0">
                <a:solidFill>
                  <a:srgbClr val="000000"/>
                </a:solidFill>
                <a:effectLst>
                  <a:outerShdw blurRad="38100" dist="38100" dir="2700000" algn="tl">
                    <a:srgbClr val="000000">
                      <a:alpha val="43137"/>
                    </a:srgbClr>
                  </a:outerShdw>
                </a:effectLst>
                <a:latin typeface="Times New Roman" panose="02020603050405020304" pitchFamily="18" charset="0"/>
                <a:ea typeface="Calibri"/>
                <a:cs typeface="Times New Roman" panose="02020603050405020304" pitchFamily="18" charset="0"/>
              </a:rPr>
              <a:t>Title of the Project</a:t>
            </a:r>
            <a:endParaRPr lang="en-IN" sz="3600" b="1" strike="noStrike" spc="-1" dirty="0">
              <a:solidFill>
                <a:srgbClr val="0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18" name="CustomShape 2"/>
          <p:cNvSpPr/>
          <p:nvPr/>
        </p:nvSpPr>
        <p:spPr>
          <a:xfrm>
            <a:off x="2964432" y="230924"/>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dirty="0">
                <a:solidFill>
                  <a:srgbClr val="1C4587"/>
                </a:solidFill>
                <a:latin typeface="Arial"/>
                <a:ea typeface="Arial"/>
              </a:rPr>
              <a:t>KIET Group of Institutions, Ghaziabad</a:t>
            </a:r>
            <a:endParaRPr lang="en-IN" sz="1800" b="0" strike="noStrike" spc="-1" dirty="0">
              <a:solidFill>
                <a:srgbClr val="000000"/>
              </a:solidFill>
              <a:latin typeface="Arial"/>
            </a:endParaRPr>
          </a:p>
        </p:txBody>
      </p:sp>
      <p:sp>
        <p:nvSpPr>
          <p:cNvPr id="121" name="CustomShape 5"/>
          <p:cNvSpPr/>
          <p:nvPr/>
        </p:nvSpPr>
        <p:spPr>
          <a:xfrm>
            <a:off x="10994040" y="6356520"/>
            <a:ext cx="347040" cy="352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r">
              <a:lnSpc>
                <a:spcPct val="100000"/>
              </a:lnSpc>
              <a:tabLst>
                <a:tab pos="0" algn="l"/>
              </a:tabLst>
            </a:pPr>
            <a:fld id="{51D2646A-3058-4677-AD42-FB53A28AC298}" type="slidenum">
              <a:rPr lang="en-US" sz="1200" b="0" strike="noStrike" spc="-1">
                <a:solidFill>
                  <a:srgbClr val="888888"/>
                </a:solidFill>
                <a:latin typeface="Arial"/>
                <a:ea typeface="Arial"/>
              </a:rPr>
              <a:t>1</a:t>
            </a:fld>
            <a:endParaRPr lang="en-IN" sz="1200" b="0" strike="noStrike" spc="-1" dirty="0">
              <a:solidFill>
                <a:srgbClr val="000000"/>
              </a:solidFill>
              <a:latin typeface="Arial"/>
            </a:endParaRPr>
          </a:p>
        </p:txBody>
      </p:sp>
      <p:pic>
        <p:nvPicPr>
          <p:cNvPr id="2" name="Picture 1">
            <a:extLst>
              <a:ext uri="{FF2B5EF4-FFF2-40B4-BE49-F238E27FC236}">
                <a16:creationId xmlns:a16="http://schemas.microsoft.com/office/drawing/2014/main" id="{0711547B-311A-C6F4-8112-00B7AB336F68}"/>
              </a:ext>
            </a:extLst>
          </p:cNvPr>
          <p:cNvPicPr>
            <a:picLocks noChangeAspect="1"/>
          </p:cNvPicPr>
          <p:nvPr/>
        </p:nvPicPr>
        <p:blipFill rotWithShape="1">
          <a:blip r:embed="rId3"/>
          <a:srcRect l="1856" t="21724" b="31711"/>
          <a:stretch/>
        </p:blipFill>
        <p:spPr>
          <a:xfrm>
            <a:off x="3178440" y="1772264"/>
            <a:ext cx="5316676" cy="2366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A465FE10-745B-D7B0-C893-1775EA5021DD}"/>
              </a:ext>
            </a:extLst>
          </p:cNvPr>
          <p:cNvSpPr txBox="1"/>
          <p:nvPr/>
        </p:nvSpPr>
        <p:spPr>
          <a:xfrm>
            <a:off x="1824425" y="4935150"/>
            <a:ext cx="9654703" cy="1323439"/>
          </a:xfrm>
          <a:prstGeom prst="rect">
            <a:avLst/>
          </a:prstGeom>
          <a:noFill/>
        </p:spPr>
        <p:txBody>
          <a:bodyPr wrap="square">
            <a:spAutoFit/>
          </a:bodyPr>
          <a:lstStyle/>
          <a:p>
            <a:r>
              <a:rPr lang="en-IN" sz="4000" b="1" u="sng" dirty="0">
                <a:solidFill>
                  <a:srgbClr val="FF0000"/>
                </a:solidFill>
                <a:latin typeface="Times New Roman" panose="02020603050405020304" pitchFamily="18" charset="0"/>
                <a:cs typeface="Times New Roman" panose="02020603050405020304" pitchFamily="18" charset="0"/>
              </a:rPr>
              <a:t>AMBU</a:t>
            </a:r>
            <a:r>
              <a:rPr lang="en-IN" sz="4000" b="1" dirty="0">
                <a:latin typeface="Times New Roman" panose="02020603050405020304" pitchFamily="18" charset="0"/>
                <a:cs typeface="Times New Roman" panose="02020603050405020304" pitchFamily="18" charset="0"/>
              </a:rPr>
              <a:t>- THE UNIFIED </a:t>
            </a:r>
            <a:r>
              <a:rPr lang="en-IN" sz="4000" b="1" dirty="0">
                <a:solidFill>
                  <a:schemeClr val="accent1">
                    <a:lumMod val="60000"/>
                    <a:lumOff val="40000"/>
                  </a:schemeClr>
                </a:solidFill>
                <a:latin typeface="Times New Roman" panose="02020603050405020304" pitchFamily="18" charset="0"/>
                <a:cs typeface="Times New Roman" panose="02020603050405020304" pitchFamily="18" charset="0"/>
              </a:rPr>
              <a:t>HEALTHCARE</a:t>
            </a:r>
            <a:r>
              <a:rPr lang="en-IN" sz="4000" b="1" dirty="0">
                <a:latin typeface="Times New Roman" panose="02020603050405020304" pitchFamily="18" charset="0"/>
                <a:cs typeface="Times New Roman" panose="02020603050405020304" pitchFamily="18" charset="0"/>
              </a:rPr>
              <a:t> AND MANAGEMENT SYSTEM</a:t>
            </a:r>
            <a:endParaRPr lang="en-IN"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Rectangle 132"/>
          <p:cNvSpPr/>
          <p:nvPr/>
        </p:nvSpPr>
        <p:spPr>
          <a:xfrm>
            <a:off x="4500000" y="3008520"/>
            <a:ext cx="3232800" cy="764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ctr">
              <a:lnSpc>
                <a:spcPct val="100000"/>
              </a:lnSpc>
            </a:pPr>
            <a:endParaRPr lang="en-IN" sz="4800" b="0" strike="noStrike" spc="-1" dirty="0">
              <a:solidFill>
                <a:srgbClr val="000000"/>
              </a:solidFill>
              <a:latin typeface="Arial"/>
            </a:endParaRPr>
          </a:p>
        </p:txBody>
      </p:sp>
      <p:sp>
        <p:nvSpPr>
          <p:cNvPr id="134" name="CustomShape 6"/>
          <p:cNvSpPr/>
          <p:nvPr/>
        </p:nvSpPr>
        <p:spPr>
          <a:xfrm>
            <a:off x="-398349" y="203495"/>
            <a:ext cx="882000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dirty="0">
                <a:solidFill>
                  <a:srgbClr val="1C4587"/>
                </a:solidFill>
                <a:latin typeface="Arial"/>
                <a:ea typeface="Arial"/>
              </a:rPr>
              <a:t>KIET Group of Institutions, Ghaziabad</a:t>
            </a:r>
            <a:endParaRPr lang="en-IN" sz="1800" b="0" strike="noStrike" spc="-1" dirty="0">
              <a:solidFill>
                <a:srgbClr val="000000"/>
              </a:solidFill>
              <a:latin typeface="Arial"/>
            </a:endParaRPr>
          </a:p>
        </p:txBody>
      </p:sp>
      <p:pic>
        <p:nvPicPr>
          <p:cNvPr id="2" name="Picture 1">
            <a:extLst>
              <a:ext uri="{FF2B5EF4-FFF2-40B4-BE49-F238E27FC236}">
                <a16:creationId xmlns:a16="http://schemas.microsoft.com/office/drawing/2014/main" id="{C3D96055-BE5A-9D99-E438-4070D828C3EC}"/>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Picture 3">
            <a:extLst>
              <a:ext uri="{FF2B5EF4-FFF2-40B4-BE49-F238E27FC236}">
                <a16:creationId xmlns:a16="http://schemas.microsoft.com/office/drawing/2014/main" id="{31743CEF-E4ED-2AE1-5000-8670E1DD5AF2}"/>
              </a:ext>
            </a:extLst>
          </p:cNvPr>
          <p:cNvPicPr>
            <a:picLocks noChangeAspect="1"/>
          </p:cNvPicPr>
          <p:nvPr/>
        </p:nvPicPr>
        <p:blipFill rotWithShape="1">
          <a:blip r:embed="rId3">
            <a:extLst>
              <a:ext uri="{28A0092B-C50C-407E-A947-70E740481C1C}">
                <a14:useLocalDpi xmlns:a14="http://schemas.microsoft.com/office/drawing/2010/main" val="0"/>
              </a:ext>
            </a:extLst>
          </a:blip>
          <a:srcRect b="12568"/>
          <a:stretch/>
        </p:blipFill>
        <p:spPr>
          <a:xfrm>
            <a:off x="1714446" y="1182140"/>
            <a:ext cx="8587040" cy="499469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C2EF519-CC36-43FD-40A9-53754EE092AD}"/>
              </a:ext>
            </a:extLst>
          </p:cNvPr>
          <p:cNvGraphicFramePr>
            <a:graphicFrameLocks noGrp="1"/>
          </p:cNvGraphicFramePr>
          <p:nvPr>
            <p:extLst>
              <p:ext uri="{D42A27DB-BD31-4B8C-83A1-F6EECF244321}">
                <p14:modId xmlns:p14="http://schemas.microsoft.com/office/powerpoint/2010/main" val="2176243998"/>
              </p:ext>
            </p:extLst>
          </p:nvPr>
        </p:nvGraphicFramePr>
        <p:xfrm>
          <a:off x="1290535" y="1824964"/>
          <a:ext cx="9293156" cy="2327124"/>
        </p:xfrm>
        <a:graphic>
          <a:graphicData uri="http://schemas.openxmlformats.org/drawingml/2006/table">
            <a:tbl>
              <a:tblPr firstRow="1" bandRow="1">
                <a:tableStyleId>{E8B1032C-EA38-4F05-BA0D-38AFFFC7BED3}</a:tableStyleId>
              </a:tblPr>
              <a:tblGrid>
                <a:gridCol w="3075826">
                  <a:extLst>
                    <a:ext uri="{9D8B030D-6E8A-4147-A177-3AD203B41FA5}">
                      <a16:colId xmlns:a16="http://schemas.microsoft.com/office/drawing/2014/main" val="623554171"/>
                    </a:ext>
                  </a:extLst>
                </a:gridCol>
                <a:gridCol w="3108665">
                  <a:extLst>
                    <a:ext uri="{9D8B030D-6E8A-4147-A177-3AD203B41FA5}">
                      <a16:colId xmlns:a16="http://schemas.microsoft.com/office/drawing/2014/main" val="23760755"/>
                    </a:ext>
                  </a:extLst>
                </a:gridCol>
                <a:gridCol w="3108665">
                  <a:extLst>
                    <a:ext uri="{9D8B030D-6E8A-4147-A177-3AD203B41FA5}">
                      <a16:colId xmlns:a16="http://schemas.microsoft.com/office/drawing/2014/main" val="2292489064"/>
                    </a:ext>
                  </a:extLst>
                </a:gridCol>
              </a:tblGrid>
              <a:tr h="565230">
                <a:tc>
                  <a:txBody>
                    <a:bodyPr/>
                    <a:lstStyle/>
                    <a:p>
                      <a:r>
                        <a:rPr lang="en-US" dirty="0">
                          <a:solidFill>
                            <a:schemeClr val="tx1">
                              <a:lumMod val="10000"/>
                            </a:schemeClr>
                          </a:solidFill>
                        </a:rPr>
                        <a:t>TEAM DESIGNATION</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NAME</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SEMESTER</a:t>
                      </a:r>
                      <a:endParaRPr lang="en-IN" dirty="0">
                        <a:solidFill>
                          <a:schemeClr val="tx1">
                            <a:lumMod val="10000"/>
                          </a:schemeClr>
                        </a:solidFill>
                      </a:endParaRPr>
                    </a:p>
                  </a:txBody>
                  <a:tcPr>
                    <a:cell3D prstMaterial="dkEdge">
                      <a:bevel prst="artDeco"/>
                      <a:lightRig rig="flood" dir="t"/>
                    </a:cell3D>
                  </a:tcPr>
                </a:tc>
                <a:extLst>
                  <a:ext uri="{0D108BD9-81ED-4DB2-BD59-A6C34878D82A}">
                    <a16:rowId xmlns:a16="http://schemas.microsoft.com/office/drawing/2014/main" val="2754024259"/>
                  </a:ext>
                </a:extLst>
              </a:tr>
              <a:tr h="880947">
                <a:tc>
                  <a:txBody>
                    <a:bodyPr/>
                    <a:lstStyle/>
                    <a:p>
                      <a:r>
                        <a:rPr lang="en-US" dirty="0">
                          <a:solidFill>
                            <a:schemeClr val="tx1">
                              <a:lumMod val="10000"/>
                            </a:schemeClr>
                          </a:solidFill>
                        </a:rPr>
                        <a:t>TEAM LEADER </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YASH KUMAR GOEL</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VIII CSE</a:t>
                      </a:r>
                      <a:endParaRPr lang="en-IN" dirty="0">
                        <a:solidFill>
                          <a:schemeClr val="tx1">
                            <a:lumMod val="10000"/>
                          </a:schemeClr>
                        </a:solidFill>
                      </a:endParaRPr>
                    </a:p>
                  </a:txBody>
                  <a:tcPr>
                    <a:cell3D prstMaterial="dkEdge">
                      <a:bevel prst="artDeco"/>
                      <a:lightRig rig="flood" dir="t"/>
                    </a:cell3D>
                  </a:tcPr>
                </a:tc>
                <a:extLst>
                  <a:ext uri="{0D108BD9-81ED-4DB2-BD59-A6C34878D82A}">
                    <a16:rowId xmlns:a16="http://schemas.microsoft.com/office/drawing/2014/main" val="3343473577"/>
                  </a:ext>
                </a:extLst>
              </a:tr>
              <a:tr h="880947">
                <a:tc>
                  <a:txBody>
                    <a:bodyPr/>
                    <a:lstStyle/>
                    <a:p>
                      <a:r>
                        <a:rPr lang="en-US" dirty="0">
                          <a:solidFill>
                            <a:schemeClr val="tx1">
                              <a:lumMod val="10000"/>
                            </a:schemeClr>
                          </a:solidFill>
                        </a:rPr>
                        <a:t>TEAM MEMBER</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VIDUSHI SINGHAL</a:t>
                      </a:r>
                      <a:endParaRPr lang="en-IN" dirty="0">
                        <a:solidFill>
                          <a:schemeClr val="tx1">
                            <a:lumMod val="10000"/>
                          </a:schemeClr>
                        </a:solidFill>
                      </a:endParaRPr>
                    </a:p>
                  </a:txBody>
                  <a:tcPr>
                    <a:cell3D prstMaterial="dkEdge">
                      <a:bevel prst="artDeco"/>
                      <a:lightRig rig="flood" dir="t"/>
                    </a:cell3D>
                  </a:tcPr>
                </a:tc>
                <a:tc>
                  <a:txBody>
                    <a:bodyPr/>
                    <a:lstStyle/>
                    <a:p>
                      <a:r>
                        <a:rPr lang="en-US" dirty="0">
                          <a:solidFill>
                            <a:schemeClr val="tx1">
                              <a:lumMod val="10000"/>
                            </a:schemeClr>
                          </a:solidFill>
                        </a:rPr>
                        <a:t>VIII CSE</a:t>
                      </a:r>
                      <a:endParaRPr lang="en-IN" dirty="0">
                        <a:solidFill>
                          <a:schemeClr val="tx1">
                            <a:lumMod val="10000"/>
                          </a:schemeClr>
                        </a:solidFill>
                      </a:endParaRPr>
                    </a:p>
                  </a:txBody>
                  <a:tcPr>
                    <a:cell3D prstMaterial="dkEdge">
                      <a:bevel prst="artDeco"/>
                      <a:lightRig rig="flood" dir="t"/>
                    </a:cell3D>
                  </a:tcPr>
                </a:tc>
                <a:extLst>
                  <a:ext uri="{0D108BD9-81ED-4DB2-BD59-A6C34878D82A}">
                    <a16:rowId xmlns:a16="http://schemas.microsoft.com/office/drawing/2014/main" val="104523656"/>
                  </a:ext>
                </a:extLst>
              </a:tr>
            </a:tbl>
          </a:graphicData>
        </a:graphic>
      </p:graphicFrame>
      <p:pic>
        <p:nvPicPr>
          <p:cNvPr id="5" name="Picture 4">
            <a:extLst>
              <a:ext uri="{FF2B5EF4-FFF2-40B4-BE49-F238E27FC236}">
                <a16:creationId xmlns:a16="http://schemas.microsoft.com/office/drawing/2014/main" id="{D1ECDD4A-197F-61C3-D2BE-7773ECBB51D3}"/>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7" name="TextBox 6">
            <a:extLst>
              <a:ext uri="{FF2B5EF4-FFF2-40B4-BE49-F238E27FC236}">
                <a16:creationId xmlns:a16="http://schemas.microsoft.com/office/drawing/2014/main" id="{86EAF542-CFF9-5475-3E9C-9FA1BB758D47}"/>
              </a:ext>
            </a:extLst>
          </p:cNvPr>
          <p:cNvSpPr txBox="1"/>
          <p:nvPr/>
        </p:nvSpPr>
        <p:spPr>
          <a:xfrm>
            <a:off x="205901" y="1250231"/>
            <a:ext cx="7634592" cy="1574277"/>
          </a:xfrm>
          <a:prstGeom prst="rect">
            <a:avLst/>
          </a:prstGeom>
          <a:noFill/>
        </p:spPr>
        <p:txBody>
          <a:bodyPr wrap="square">
            <a:spAutoFit/>
          </a:bodyPr>
          <a:lstStyle/>
          <a:p>
            <a:pPr>
              <a:spcBef>
                <a:spcPts val="270"/>
              </a:spcBef>
              <a:tabLst>
                <a:tab pos="0" algn="l"/>
              </a:tabLst>
            </a:pPr>
            <a:r>
              <a:rPr lang="en-US" sz="2400" b="1" spc="-1" dirty="0">
                <a:latin typeface="Times New Roman" panose="02020603050405020304" pitchFamily="18" charset="0"/>
                <a:ea typeface="Calibri"/>
                <a:cs typeface="Times New Roman" panose="02020603050405020304" pitchFamily="18" charset="0"/>
              </a:rPr>
              <a:t>Group ID:  </a:t>
            </a:r>
            <a:r>
              <a:rPr lang="en-US" sz="2400" b="1" spc="-1" dirty="0">
                <a:latin typeface="Times New Roman" panose="02020603050405020304" pitchFamily="18" charset="0"/>
                <a:ea typeface="DejaVu Sans"/>
                <a:cs typeface="Times New Roman" panose="02020603050405020304" pitchFamily="18" charset="0"/>
              </a:rPr>
              <a:t>PCSE25-75</a:t>
            </a:r>
            <a:endParaRPr lang="en-IN" sz="2400" b="1" spc="-1" dirty="0">
              <a:latin typeface="Times New Roman" panose="02020603050405020304" pitchFamily="18" charset="0"/>
              <a:cs typeface="Times New Roman" panose="02020603050405020304" pitchFamily="18" charset="0"/>
            </a:endParaRPr>
          </a:p>
          <a:p>
            <a:pPr>
              <a:lnSpc>
                <a:spcPct val="90000"/>
              </a:lnSpc>
              <a:spcBef>
                <a:spcPts val="270"/>
              </a:spcBef>
              <a:tabLst>
                <a:tab pos="0" algn="l"/>
              </a:tabLst>
            </a:pPr>
            <a:endParaRPr lang="en-IN" sz="2400" spc="-1" dirty="0">
              <a:latin typeface="Times New Roman" panose="02020603050405020304" pitchFamily="18" charset="0"/>
              <a:cs typeface="Times New Roman" panose="02020603050405020304" pitchFamily="18" charset="0"/>
            </a:endParaRPr>
          </a:p>
          <a:p>
            <a:pPr>
              <a:lnSpc>
                <a:spcPct val="90000"/>
              </a:lnSpc>
              <a:spcBef>
                <a:spcPts val="270"/>
              </a:spcBef>
              <a:tabLst>
                <a:tab pos="0" algn="l"/>
              </a:tabLst>
            </a:pPr>
            <a:r>
              <a:rPr lang="en-US" sz="2400" b="1" spc="-1" dirty="0">
                <a:latin typeface="Times New Roman" panose="02020603050405020304" pitchFamily="18" charset="0"/>
                <a:ea typeface="Calibri"/>
                <a:cs typeface="Times New Roman" panose="02020603050405020304" pitchFamily="18" charset="0"/>
              </a:rPr>
              <a:t>  </a:t>
            </a:r>
            <a:endParaRPr lang="en-IN" sz="2400" spc="-1" dirty="0">
              <a:latin typeface="Times New Roman" panose="02020603050405020304" pitchFamily="18" charset="0"/>
              <a:cs typeface="Times New Roman" panose="02020603050405020304" pitchFamily="18" charset="0"/>
            </a:endParaRPr>
          </a:p>
          <a:p>
            <a:pPr>
              <a:lnSpc>
                <a:spcPct val="90000"/>
              </a:lnSpc>
              <a:spcBef>
                <a:spcPts val="270"/>
              </a:spcBef>
              <a:tabLst>
                <a:tab pos="0" algn="l"/>
              </a:tabLst>
            </a:pPr>
            <a:r>
              <a:rPr lang="en-US" sz="2400" b="1" spc="-1" dirty="0">
                <a:latin typeface="Times New Roman" panose="02020603050405020304" pitchFamily="18" charset="0"/>
                <a:ea typeface="Calibri"/>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5C04F3BA-ED3F-1453-C0F5-56E48B1F0AF0}"/>
              </a:ext>
            </a:extLst>
          </p:cNvPr>
          <p:cNvSpPr txBox="1"/>
          <p:nvPr/>
        </p:nvSpPr>
        <p:spPr>
          <a:xfrm>
            <a:off x="205901" y="5369666"/>
            <a:ext cx="6155988" cy="906402"/>
          </a:xfrm>
          <a:prstGeom prst="rect">
            <a:avLst/>
          </a:prstGeom>
          <a:noFill/>
        </p:spPr>
        <p:txBody>
          <a:bodyPr wrap="square">
            <a:spAutoFit/>
          </a:bodyPr>
          <a:lstStyle/>
          <a:p>
            <a:pPr>
              <a:lnSpc>
                <a:spcPct val="90000"/>
              </a:lnSpc>
              <a:spcBef>
                <a:spcPts val="270"/>
              </a:spcBef>
              <a:tabLst>
                <a:tab pos="0" algn="l"/>
              </a:tabLst>
            </a:pPr>
            <a:r>
              <a:rPr lang="en-US" sz="2800" b="1" spc="-1" dirty="0">
                <a:latin typeface="Times New Roman" panose="02020603050405020304" pitchFamily="18" charset="0"/>
                <a:ea typeface="Calibri"/>
                <a:cs typeface="Times New Roman" panose="02020603050405020304" pitchFamily="18" charset="0"/>
              </a:rPr>
              <a:t>Name of Guide : Dr. Rahat Ullah Khan</a:t>
            </a:r>
          </a:p>
          <a:p>
            <a:pPr>
              <a:lnSpc>
                <a:spcPct val="90000"/>
              </a:lnSpc>
              <a:spcBef>
                <a:spcPts val="270"/>
              </a:spcBef>
              <a:tabLst>
                <a:tab pos="0" algn="l"/>
              </a:tabLst>
            </a:pPr>
            <a:endParaRPr lang="en-US" sz="2800" b="1" spc="-1" dirty="0">
              <a:latin typeface="Times New Roman" panose="02020603050405020304" pitchFamily="18" charset="0"/>
              <a:ea typeface="Calibri"/>
              <a:cs typeface="Times New Roman" panose="02020603050405020304" pitchFamily="18" charset="0"/>
            </a:endParaRPr>
          </a:p>
        </p:txBody>
      </p:sp>
      <p:sp>
        <p:nvSpPr>
          <p:cNvPr id="10" name="TextBox 9">
            <a:extLst>
              <a:ext uri="{FF2B5EF4-FFF2-40B4-BE49-F238E27FC236}">
                <a16:creationId xmlns:a16="http://schemas.microsoft.com/office/drawing/2014/main" id="{1305879C-41AF-E84F-7BC2-E576DE9C4623}"/>
              </a:ext>
            </a:extLst>
          </p:cNvPr>
          <p:cNvSpPr txBox="1"/>
          <p:nvPr/>
        </p:nvSpPr>
        <p:spPr>
          <a:xfrm>
            <a:off x="6831364" y="6276068"/>
            <a:ext cx="5284436" cy="424732"/>
          </a:xfrm>
          <a:prstGeom prst="rect">
            <a:avLst/>
          </a:prstGeom>
          <a:noFill/>
        </p:spPr>
        <p:txBody>
          <a:bodyPr wrap="square">
            <a:spAutoFit/>
          </a:bodyPr>
          <a:lstStyle/>
          <a:p>
            <a:pPr>
              <a:lnSpc>
                <a:spcPct val="90000"/>
              </a:lnSpc>
              <a:spcBef>
                <a:spcPts val="270"/>
              </a:spcBef>
              <a:tabLst>
                <a:tab pos="0" algn="l"/>
              </a:tabLst>
            </a:pPr>
            <a:r>
              <a:rPr lang="en-US" sz="2400" b="1" spc="-1" dirty="0">
                <a:latin typeface="Times New Roman" panose="02020603050405020304" pitchFamily="18" charset="0"/>
                <a:ea typeface="Calibri"/>
                <a:cs typeface="Times New Roman" panose="02020603050405020304" pitchFamily="18" charset="0"/>
              </a:rPr>
              <a:t>Date of Presentation: 24- May-2025</a:t>
            </a:r>
          </a:p>
        </p:txBody>
      </p:sp>
      <p:sp>
        <p:nvSpPr>
          <p:cNvPr id="11" name="CustomShape 2">
            <a:extLst>
              <a:ext uri="{FF2B5EF4-FFF2-40B4-BE49-F238E27FC236}">
                <a16:creationId xmlns:a16="http://schemas.microsoft.com/office/drawing/2014/main" id="{DEDC5BDD-4B06-BB1A-D13F-7B5E5D351686}"/>
              </a:ext>
            </a:extLst>
          </p:cNvPr>
          <p:cNvSpPr/>
          <p:nvPr/>
        </p:nvSpPr>
        <p:spPr>
          <a:xfrm>
            <a:off x="-417583" y="55796"/>
            <a:ext cx="8881560" cy="47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r">
              <a:lnSpc>
                <a:spcPct val="100000"/>
              </a:lnSpc>
              <a:tabLst>
                <a:tab pos="0" algn="l"/>
              </a:tabLst>
            </a:pPr>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2969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Rectangle 121"/>
          <p:cNvSpPr/>
          <p:nvPr/>
        </p:nvSpPr>
        <p:spPr>
          <a:xfrm>
            <a:off x="4199571" y="725224"/>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pc="-1" dirty="0">
                <a:solidFill>
                  <a:srgbClr val="000000"/>
                </a:solidFill>
                <a:latin typeface="Times New Roman" panose="02020603050405020304" pitchFamily="18" charset="0"/>
                <a:ea typeface="Calibri"/>
                <a:cs typeface="Times New Roman" panose="02020603050405020304" pitchFamily="18" charset="0"/>
              </a:rPr>
              <a:t>Problem Statement</a:t>
            </a:r>
            <a:endParaRPr lang="en-IN" sz="32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3" name="CustomShape 1_1"/>
          <p:cNvSpPr/>
          <p:nvPr/>
        </p:nvSpPr>
        <p:spPr>
          <a:xfrm>
            <a:off x="291146" y="1264006"/>
            <a:ext cx="11738121" cy="55939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4" name="TextBox 123"/>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B22F9DBF-9A21-A473-A741-C979B7690DFD}"/>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8CB5F123-F70E-339D-F3EE-A6D07FB9820D}"/>
              </a:ext>
            </a:extLst>
          </p:cNvPr>
          <p:cNvSpPr txBox="1"/>
          <p:nvPr/>
        </p:nvSpPr>
        <p:spPr>
          <a:xfrm>
            <a:off x="816429" y="2274838"/>
            <a:ext cx="10602685" cy="2492990"/>
          </a:xfrm>
          <a:prstGeom prst="rect">
            <a:avLst/>
          </a:prstGeom>
          <a:noFill/>
        </p:spPr>
        <p:txBody>
          <a:bodyPr wrap="square">
            <a:spAutoFit/>
          </a:bodyPr>
          <a:lstStyle/>
          <a:p>
            <a:r>
              <a:rPr lang="en-US" sz="2600" dirty="0">
                <a:latin typeface="Times New Roman" panose="02020603050405020304" pitchFamily="18" charset="0"/>
                <a:cs typeface="Times New Roman" panose="02020603050405020304" pitchFamily="18" charset="0"/>
              </a:rPr>
              <a:t>India’s healthcare system faces major challenges such as delayed ambulance services, fragmented patient data, poor hospital resource tracking, and limited rural access. These issues lead to treatment delays, mismanagement, and reduced quality of care. There is a need for a unified, AI-enabled healthcare platform that ensures fast emergency response, real-time hospital coordination, secure patient records, and smart diagnostics.</a:t>
            </a:r>
            <a:endParaRPr lang="en-IN"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17F29-99F4-5791-3577-A3E459E10210}"/>
            </a:ext>
          </a:extLst>
        </p:cNvPr>
        <p:cNvGrpSpPr/>
        <p:nvPr/>
      </p:nvGrpSpPr>
      <p:grpSpPr>
        <a:xfrm>
          <a:off x="0" y="0"/>
          <a:ext cx="0" cy="0"/>
          <a:chOff x="0" y="0"/>
          <a:chExt cx="0" cy="0"/>
        </a:xfrm>
      </p:grpSpPr>
      <p:sp>
        <p:nvSpPr>
          <p:cNvPr id="122" name="Rectangle 121">
            <a:extLst>
              <a:ext uri="{FF2B5EF4-FFF2-40B4-BE49-F238E27FC236}">
                <a16:creationId xmlns:a16="http://schemas.microsoft.com/office/drawing/2014/main" id="{50128C26-9301-C849-F9EE-1BAD79406255}"/>
              </a:ext>
            </a:extLst>
          </p:cNvPr>
          <p:cNvSpPr/>
          <p:nvPr/>
        </p:nvSpPr>
        <p:spPr>
          <a:xfrm>
            <a:off x="4199571" y="725224"/>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Times New Roman" panose="02020603050405020304" pitchFamily="18" charset="0"/>
                <a:cs typeface="Times New Roman" panose="02020603050405020304" pitchFamily="18" charset="0"/>
              </a:rPr>
              <a:t>Solution</a:t>
            </a:r>
            <a:endParaRPr lang="en-IN" sz="3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23" name="CustomShape 1_1">
            <a:extLst>
              <a:ext uri="{FF2B5EF4-FFF2-40B4-BE49-F238E27FC236}">
                <a16:creationId xmlns:a16="http://schemas.microsoft.com/office/drawing/2014/main" id="{BA53003D-72F8-8A34-926B-79F082A992C2}"/>
              </a:ext>
            </a:extLst>
          </p:cNvPr>
          <p:cNvSpPr/>
          <p:nvPr/>
        </p:nvSpPr>
        <p:spPr>
          <a:xfrm>
            <a:off x="291146" y="1264006"/>
            <a:ext cx="11738121" cy="55939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CDA5A1B4-CFBF-96AD-68C8-BE826379D90A}"/>
              </a:ext>
            </a:extLst>
          </p:cNvPr>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7487201C-988F-B658-9F33-8EDD684FFDD6}"/>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6" name="TextBox 15">
            <a:extLst>
              <a:ext uri="{FF2B5EF4-FFF2-40B4-BE49-F238E27FC236}">
                <a16:creationId xmlns:a16="http://schemas.microsoft.com/office/drawing/2014/main" id="{A9FB5D7F-FA2D-D63F-57AB-398137F8E3D4}"/>
              </a:ext>
            </a:extLst>
          </p:cNvPr>
          <p:cNvSpPr txBox="1"/>
          <p:nvPr/>
        </p:nvSpPr>
        <p:spPr>
          <a:xfrm>
            <a:off x="291146" y="1894114"/>
            <a:ext cx="11609708" cy="4093428"/>
          </a:xfrm>
          <a:prstGeom prst="rect">
            <a:avLst/>
          </a:prstGeom>
          <a:noFill/>
        </p:spPr>
        <p:txBody>
          <a:bodyPr wrap="square" rtlCol="0">
            <a:spAutoFit/>
          </a:bodyPr>
          <a:lstStyle/>
          <a:p>
            <a:r>
              <a:rPr lang="en-US" sz="2600" dirty="0">
                <a:latin typeface="Times New Roman" panose="02020603050405020304" pitchFamily="18" charset="0"/>
                <a:cs typeface="Times New Roman" panose="02020603050405020304" pitchFamily="18" charset="0"/>
              </a:rPr>
              <a:t>Ambu – The Unified Healthcare &amp; Management System is a comprehensive digital healthcare platform &amp; tool designed to provide seamless emergency medical assistance, real-time resource coordination, and efficient patient management. The primary goal of the project is to modernize existing healthcare services by creating a hybrid model that combines traditional healthcare methods with Smart Health Technologies (SHT), AI algorithms, and application-level integration to enhance responsiveness, reliability, and accessibility. Ambu serves as a multi-layered solution that addresses various gaps in the Indian healthcare system from delayed ambulance services and uncoordinated patient data management to the inefficient tracking of medical staff and facility resources. </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1049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6C8BC-A2D0-C889-5AC7-33458F0E22F3}"/>
            </a:ext>
          </a:extLst>
        </p:cNvPr>
        <p:cNvGrpSpPr/>
        <p:nvPr/>
      </p:nvGrpSpPr>
      <p:grpSpPr>
        <a:xfrm>
          <a:off x="0" y="0"/>
          <a:ext cx="0" cy="0"/>
          <a:chOff x="0" y="0"/>
          <a:chExt cx="0" cy="0"/>
        </a:xfrm>
      </p:grpSpPr>
      <p:sp>
        <p:nvSpPr>
          <p:cNvPr id="122" name="Rectangle 121">
            <a:extLst>
              <a:ext uri="{FF2B5EF4-FFF2-40B4-BE49-F238E27FC236}">
                <a16:creationId xmlns:a16="http://schemas.microsoft.com/office/drawing/2014/main" id="{31FFFBC9-9309-811D-A360-4E283E4B93A0}"/>
              </a:ext>
            </a:extLst>
          </p:cNvPr>
          <p:cNvSpPr/>
          <p:nvPr/>
        </p:nvSpPr>
        <p:spPr>
          <a:xfrm>
            <a:off x="4199571" y="725224"/>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Times New Roman" panose="02020603050405020304" pitchFamily="18" charset="0"/>
                <a:ea typeface="Calibri"/>
                <a:cs typeface="Times New Roman" panose="02020603050405020304" pitchFamily="18" charset="0"/>
              </a:rPr>
              <a:t>Project Objectives</a:t>
            </a:r>
            <a:endParaRPr lang="en-IN" sz="32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3" name="CustomShape 1_1">
            <a:extLst>
              <a:ext uri="{FF2B5EF4-FFF2-40B4-BE49-F238E27FC236}">
                <a16:creationId xmlns:a16="http://schemas.microsoft.com/office/drawing/2014/main" id="{81957FDA-2142-2479-5AE6-66F68285FFB2}"/>
              </a:ext>
            </a:extLst>
          </p:cNvPr>
          <p:cNvSpPr/>
          <p:nvPr/>
        </p:nvSpPr>
        <p:spPr>
          <a:xfrm>
            <a:off x="291146" y="1264006"/>
            <a:ext cx="11738121" cy="55939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r>
              <a:rPr lang="en-US" sz="2800" b="0" strike="noStrike" spc="-1" dirty="0">
                <a:solidFill>
                  <a:srgbClr val="000000"/>
                </a:solidFill>
                <a:latin typeface="Times New Roman" panose="02020603050405020304" pitchFamily="18" charset="0"/>
                <a:ea typeface="Calibri"/>
                <a:cs typeface="Times New Roman" panose="02020603050405020304" pitchFamily="18" charset="0"/>
              </a:rPr>
              <a:t>Our 4 Major Objectives of our project are:-</a:t>
            </a: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endParaRPr lang="en-IN" sz="2800" b="0" strike="noStrike" spc="-1" dirty="0">
              <a:solidFill>
                <a:srgbClr val="000000"/>
              </a:solidFill>
              <a:latin typeface="Times New Roman" panose="02020603050405020304" pitchFamily="18" charset="0"/>
              <a:cs typeface="Times New Roman" panose="02020603050405020304" pitchFamily="18" charset="0"/>
            </a:endParaRPr>
          </a:p>
          <a:p>
            <a:pPr marL="457200" indent="-336600" algn="just">
              <a:lnSpc>
                <a:spcPct val="90000"/>
              </a:lnSpc>
              <a:spcBef>
                <a:spcPts val="1001"/>
              </a:spcBef>
              <a:buClr>
                <a:srgbClr val="000000"/>
              </a:buClr>
              <a:buFont typeface="Arial"/>
              <a:buAutoNum type="arabicPeriod"/>
              <a:tabLst>
                <a:tab pos="0" algn="l"/>
              </a:tabLst>
            </a:pPr>
            <a:r>
              <a:rPr lang="en-US" sz="2800" b="1" u="sng" dirty="0">
                <a:latin typeface="Times New Roman" panose="02020603050405020304" pitchFamily="18" charset="0"/>
                <a:cs typeface="Times New Roman" panose="02020603050405020304" pitchFamily="18" charset="0"/>
              </a:rPr>
              <a:t>Enhancing Emergency Response</a:t>
            </a:r>
            <a:r>
              <a:rPr lang="en-US" sz="28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AMBU’s aims is to streamline the ambulance system by incorporating </a:t>
            </a:r>
            <a:r>
              <a:rPr lang="en-US" sz="2600" b="1" dirty="0">
                <a:latin typeface="Times New Roman" panose="02020603050405020304" pitchFamily="18" charset="0"/>
                <a:cs typeface="Times New Roman" panose="02020603050405020304" pitchFamily="18" charset="0"/>
              </a:rPr>
              <a:t>GPS tracking </a:t>
            </a:r>
            <a:r>
              <a:rPr lang="en-US" sz="2600" dirty="0">
                <a:latin typeface="Times New Roman" panose="02020603050405020304" pitchFamily="18" charset="0"/>
                <a:cs typeface="Times New Roman" panose="02020603050405020304" pitchFamily="18" charset="0"/>
              </a:rPr>
              <a:t>with automation</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 real-time traffic updates. The objective is to ensure prompt emergency response and reduce response times, ultimately saving lives.</a:t>
            </a:r>
          </a:p>
          <a:p>
            <a:pPr marL="457200" indent="-336600">
              <a:lnSpc>
                <a:spcPct val="90000"/>
              </a:lnSpc>
              <a:spcBef>
                <a:spcPts val="1001"/>
              </a:spcBef>
              <a:buClr>
                <a:srgbClr val="000000"/>
              </a:buClr>
              <a:buFont typeface="Arial"/>
              <a:buAutoNum type="arabicPeriod"/>
              <a:tabLst>
                <a:tab pos="0" algn="l"/>
              </a:tabLst>
            </a:pPr>
            <a:endParaRPr lang="en-IN" sz="2800" b="0" strike="noStrike" spc="-1" dirty="0">
              <a:solidFill>
                <a:srgbClr val="000000"/>
              </a:solidFill>
              <a:latin typeface="Times New Roman" panose="02020603050405020304" pitchFamily="18" charset="0"/>
              <a:cs typeface="Times New Roman" panose="02020603050405020304" pitchFamily="18" charset="0"/>
            </a:endParaRPr>
          </a:p>
          <a:p>
            <a:pPr marL="457200" indent="-336600" algn="just">
              <a:lnSpc>
                <a:spcPct val="90000"/>
              </a:lnSpc>
              <a:spcBef>
                <a:spcPts val="1001"/>
              </a:spcBef>
              <a:buClr>
                <a:srgbClr val="000000"/>
              </a:buClr>
              <a:buFont typeface="Arial"/>
              <a:buAutoNum type="arabicPeriod"/>
              <a:tabLst>
                <a:tab pos="0" algn="l"/>
              </a:tabLst>
            </a:pPr>
            <a:r>
              <a:rPr lang="en-US" sz="2800" b="1" u="sng" dirty="0">
                <a:latin typeface="Times New Roman" panose="02020603050405020304" pitchFamily="18" charset="0"/>
                <a:cs typeface="Times New Roman" panose="02020603050405020304" pitchFamily="18" charset="0"/>
              </a:rPr>
              <a:t>Improving Administrative Processes</a:t>
            </a:r>
            <a:r>
              <a:rPr lang="en-US" sz="28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AMBU seeks to simplify administrative processes in hospitals, reducing documentation requirements and enhancing the overall patient experience. By optimizing administrative workflows, AMBU’s aim is to improve efficiency and minimize delays in healthcare services.</a:t>
            </a:r>
            <a:endParaRPr lang="en-IN" sz="26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0097B1F4-5726-863E-727E-B7A6B3F390B1}"/>
              </a:ext>
            </a:extLst>
          </p:cNvPr>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C4FB086-9E99-1760-2CDA-0E192AC4AC8C}"/>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63253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92C5DE-9FCB-9BEF-BB03-160E4757A5A0}"/>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6" name="TextBox 5">
            <a:extLst>
              <a:ext uri="{FF2B5EF4-FFF2-40B4-BE49-F238E27FC236}">
                <a16:creationId xmlns:a16="http://schemas.microsoft.com/office/drawing/2014/main" id="{F4EAD55F-A85F-0CD4-B4BD-A57FA3459BEE}"/>
              </a:ext>
            </a:extLst>
          </p:cNvPr>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348B2E9-1ADF-4030-45B7-A8C79E6460B0}"/>
              </a:ext>
            </a:extLst>
          </p:cNvPr>
          <p:cNvSpPr txBox="1"/>
          <p:nvPr/>
        </p:nvSpPr>
        <p:spPr>
          <a:xfrm>
            <a:off x="404261" y="1809549"/>
            <a:ext cx="11625007" cy="5386090"/>
          </a:xfrm>
          <a:prstGeom prst="rect">
            <a:avLst/>
          </a:prstGeom>
          <a:noFill/>
        </p:spPr>
        <p:txBody>
          <a:bodyPr wrap="square">
            <a:spAutoFit/>
          </a:bodyPr>
          <a:lstStyle/>
          <a:p>
            <a:pPr algn="just"/>
            <a:r>
              <a:rPr lang="en-US" sz="2800" b="1" dirty="0">
                <a:latin typeface="Times New Roman" panose="02020603050405020304" pitchFamily="18" charset="0"/>
                <a:cs typeface="Times New Roman" panose="02020603050405020304" pitchFamily="18" charset="0"/>
              </a:rPr>
              <a:t>3. </a:t>
            </a:r>
            <a:r>
              <a:rPr lang="en-US" sz="2800" b="1" u="sng" dirty="0">
                <a:latin typeface="Times New Roman" panose="02020603050405020304" pitchFamily="18" charset="0"/>
                <a:cs typeface="Times New Roman" panose="02020603050405020304" pitchFamily="18" charset="0"/>
              </a:rPr>
              <a:t>Enhancing Medicine Supply Chain</a:t>
            </a:r>
            <a:r>
              <a:rPr lang="en-US" sz="28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AMBU focuses on optimizing the supply chain of medicines to ensure timely availability and reduce wastage. By collaborating with hospitals, pharmacies, and drug manufacturers, AMBU’s aim is to provide patients with uninterrupted access to essential medications.</a:t>
            </a:r>
          </a:p>
          <a:p>
            <a:endParaRPr lang="en-US" sz="2600" dirty="0">
              <a:latin typeface="Times New Roman" panose="02020603050405020304" pitchFamily="18" charset="0"/>
              <a:cs typeface="Times New Roman" panose="02020603050405020304" pitchFamily="18" charset="0"/>
            </a:endParaRPr>
          </a:p>
          <a:p>
            <a:r>
              <a:rPr lang="en-IN" sz="2800" b="1" kern="0" dirty="0">
                <a:solidFill>
                  <a:srgbClr val="000000"/>
                </a:solidFill>
                <a:effectLst/>
                <a:latin typeface="Times New Roman" panose="02020603050405020304" pitchFamily="18" charset="0"/>
                <a:ea typeface="Times New Roman" panose="02020603050405020304" pitchFamily="18" charset="0"/>
              </a:rPr>
              <a:t>4. </a:t>
            </a:r>
            <a:r>
              <a:rPr lang="en-IN" sz="2800" b="1" u="sng" kern="0" dirty="0">
                <a:solidFill>
                  <a:srgbClr val="000000"/>
                </a:solidFill>
                <a:effectLst/>
                <a:latin typeface="Times New Roman" panose="02020603050405020304" pitchFamily="18" charset="0"/>
                <a:ea typeface="Times New Roman" panose="02020603050405020304" pitchFamily="18" charset="0"/>
              </a:rPr>
              <a:t>Simplified Hospital Queuing</a:t>
            </a:r>
            <a:r>
              <a:rPr lang="en-IN" sz="2800" b="1" kern="0" dirty="0">
                <a:solidFill>
                  <a:srgbClr val="000000"/>
                </a:solidFill>
                <a:effectLst/>
                <a:latin typeface="Times New Roman" panose="02020603050405020304" pitchFamily="18" charset="0"/>
                <a:ea typeface="Times New Roman" panose="02020603050405020304" pitchFamily="18" charset="0"/>
              </a:rPr>
              <a:t>: </a:t>
            </a:r>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 a centralized portal for patients and hospitals to pre-submit necessary details, reducing the need for extensive paperwork upon arrival. This solution will alleviate queues and crowd congestion during admission and AMBU have many more solutions for this problem like online doctor  </a:t>
            </a:r>
          </a:p>
          <a:p>
            <a: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Consultancy with AR/VR technologies.</a:t>
            </a:r>
            <a:br>
              <a:rPr lang="en-IN" sz="26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br>
            <a:endParaRPr lang="en-IN" sz="26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sz="2800" b="1" kern="100" dirty="0">
              <a:solidFill>
                <a:srgbClr val="000000"/>
              </a:solidFill>
              <a:effectLst/>
              <a:latin typeface="Times New Roman" panose="02020603050405020304" pitchFamily="18" charset="0"/>
              <a:ea typeface="Times New Roman" panose="02020603050405020304" pitchFamily="18" charset="0"/>
            </a:endParaRPr>
          </a:p>
          <a:p>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7317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40820-A341-AA60-5220-F47B8D2126C9}"/>
            </a:ext>
          </a:extLst>
        </p:cNvPr>
        <p:cNvGrpSpPr/>
        <p:nvPr/>
      </p:nvGrpSpPr>
      <p:grpSpPr>
        <a:xfrm>
          <a:off x="0" y="0"/>
          <a:ext cx="0" cy="0"/>
          <a:chOff x="0" y="0"/>
          <a:chExt cx="0" cy="0"/>
        </a:xfrm>
      </p:grpSpPr>
      <p:sp>
        <p:nvSpPr>
          <p:cNvPr id="122" name="Rectangle 121">
            <a:extLst>
              <a:ext uri="{FF2B5EF4-FFF2-40B4-BE49-F238E27FC236}">
                <a16:creationId xmlns:a16="http://schemas.microsoft.com/office/drawing/2014/main" id="{FC222162-E077-9E49-0F85-2765C5EBCA22}"/>
              </a:ext>
            </a:extLst>
          </p:cNvPr>
          <p:cNvSpPr/>
          <p:nvPr/>
        </p:nvSpPr>
        <p:spPr>
          <a:xfrm>
            <a:off x="4199571" y="725224"/>
            <a:ext cx="5350680"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Times New Roman" panose="02020603050405020304" pitchFamily="18" charset="0"/>
                <a:cs typeface="Times New Roman" panose="02020603050405020304" pitchFamily="18" charset="0"/>
              </a:rPr>
              <a:t>Tech Stack</a:t>
            </a:r>
            <a:endParaRPr lang="en-IN" sz="3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23" name="CustomShape 1_1">
            <a:extLst>
              <a:ext uri="{FF2B5EF4-FFF2-40B4-BE49-F238E27FC236}">
                <a16:creationId xmlns:a16="http://schemas.microsoft.com/office/drawing/2014/main" id="{0FDF6A1C-B08E-06AC-976B-AF47C2A47C60}"/>
              </a:ext>
            </a:extLst>
          </p:cNvPr>
          <p:cNvSpPr/>
          <p:nvPr/>
        </p:nvSpPr>
        <p:spPr>
          <a:xfrm>
            <a:off x="291146" y="1264006"/>
            <a:ext cx="11738121" cy="55939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89D8A65C-1A45-7FFB-E16E-9AB966F4D159}"/>
              </a:ext>
            </a:extLst>
          </p:cNvPr>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16735CEA-5EED-B421-838E-08A07E011EE9}"/>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a:extLst>
              <a:ext uri="{FF2B5EF4-FFF2-40B4-BE49-F238E27FC236}">
                <a16:creationId xmlns:a16="http://schemas.microsoft.com/office/drawing/2014/main" id="{7807B13B-D2D3-F4A0-4E6F-11463CC73AE4}"/>
              </a:ext>
            </a:extLst>
          </p:cNvPr>
          <p:cNvSpPr txBox="1"/>
          <p:nvPr/>
        </p:nvSpPr>
        <p:spPr>
          <a:xfrm>
            <a:off x="1151571" y="1646728"/>
            <a:ext cx="6096000" cy="369332"/>
          </a:xfrm>
          <a:prstGeom prst="rect">
            <a:avLst/>
          </a:prstGeom>
          <a:noFill/>
        </p:spPr>
        <p:txBody>
          <a:bodyPr wrap="square">
            <a:spAutoFit/>
          </a:bodyPr>
          <a:lstStyle/>
          <a:p>
            <a:pPr>
              <a:lnSpc>
                <a:spcPct val="100000"/>
              </a:lnSpc>
            </a:pPr>
            <a:r>
              <a:rPr lang="en-US" sz="1800" b="1" strike="noStrike" spc="-1" dirty="0">
                <a:solidFill>
                  <a:srgbClr val="000000"/>
                </a:solidFill>
                <a:latin typeface="Times New Roman" panose="02020603050405020304" pitchFamily="18" charset="0"/>
                <a:cs typeface="Times New Roman" panose="02020603050405020304" pitchFamily="18" charset="0"/>
              </a:rPr>
              <a:t>1.Front-end Development</a:t>
            </a:r>
            <a:endParaRPr lang="en-IN" sz="18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4534D265-54BE-9EFE-29C3-162794FDADE8}"/>
              </a:ext>
            </a:extLst>
          </p:cNvPr>
          <p:cNvSpPr txBox="1"/>
          <p:nvPr/>
        </p:nvSpPr>
        <p:spPr>
          <a:xfrm>
            <a:off x="1184228" y="2507471"/>
            <a:ext cx="6096000" cy="369332"/>
          </a:xfrm>
          <a:prstGeom prst="rect">
            <a:avLst/>
          </a:prstGeom>
          <a:noFill/>
        </p:spPr>
        <p:txBody>
          <a:bodyPr wrap="square">
            <a:spAutoFit/>
          </a:bodyPr>
          <a:lstStyle/>
          <a:p>
            <a:pPr>
              <a:lnSpc>
                <a:spcPct val="100000"/>
              </a:lnSpc>
            </a:pPr>
            <a:r>
              <a:rPr lang="en-US" b="1" spc="-1" dirty="0">
                <a:solidFill>
                  <a:srgbClr val="000000"/>
                </a:solidFill>
                <a:latin typeface="Times New Roman" panose="02020603050405020304" pitchFamily="18" charset="0"/>
                <a:cs typeface="Times New Roman" panose="02020603050405020304" pitchFamily="18" charset="0"/>
              </a:rPr>
              <a:t>2</a:t>
            </a:r>
            <a:r>
              <a:rPr lang="en-US" sz="1800" b="1" strike="noStrike" spc="-1" dirty="0">
                <a:solidFill>
                  <a:srgbClr val="000000"/>
                </a:solidFill>
                <a:latin typeface="Times New Roman" panose="02020603050405020304" pitchFamily="18" charset="0"/>
                <a:cs typeface="Times New Roman" panose="02020603050405020304" pitchFamily="18" charset="0"/>
              </a:rPr>
              <a:t>.Back-end Development</a:t>
            </a:r>
            <a:endParaRPr lang="en-IN" sz="18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B6D6929-C7E8-24D1-DA98-BF580618D8E0}"/>
              </a:ext>
            </a:extLst>
          </p:cNvPr>
          <p:cNvSpPr txBox="1"/>
          <p:nvPr/>
        </p:nvSpPr>
        <p:spPr>
          <a:xfrm>
            <a:off x="1315199" y="2016060"/>
            <a:ext cx="7273629" cy="369332"/>
          </a:xfrm>
          <a:prstGeom prst="rect">
            <a:avLst/>
          </a:prstGeom>
          <a:noFill/>
        </p:spPr>
        <p:txBody>
          <a:bodyPr wrap="square">
            <a:spAutoFit/>
          </a:bodyPr>
          <a:lstStyle/>
          <a:p>
            <a:r>
              <a:rPr lang="en-US" dirty="0"/>
              <a:t>ReactJS (for web interface), React Native (for mobile application) </a:t>
            </a:r>
            <a:endParaRPr lang="en-IN" dirty="0"/>
          </a:p>
        </p:txBody>
      </p:sp>
      <p:sp>
        <p:nvSpPr>
          <p:cNvPr id="10" name="TextBox 9">
            <a:extLst>
              <a:ext uri="{FF2B5EF4-FFF2-40B4-BE49-F238E27FC236}">
                <a16:creationId xmlns:a16="http://schemas.microsoft.com/office/drawing/2014/main" id="{D3F38DC1-84A0-7911-ED01-A6922EC47432}"/>
              </a:ext>
            </a:extLst>
          </p:cNvPr>
          <p:cNvSpPr txBox="1"/>
          <p:nvPr/>
        </p:nvSpPr>
        <p:spPr>
          <a:xfrm>
            <a:off x="1292095" y="2876803"/>
            <a:ext cx="10670768" cy="646331"/>
          </a:xfrm>
          <a:prstGeom prst="rect">
            <a:avLst/>
          </a:prstGeom>
          <a:noFill/>
        </p:spPr>
        <p:txBody>
          <a:bodyPr wrap="square">
            <a:spAutoFit/>
          </a:bodyPr>
          <a:lstStyle/>
          <a:p>
            <a:r>
              <a:rPr lang="en-US" dirty="0"/>
              <a:t>Node.js with Express.js for handling APIs and server-side operations. MongoDB, a NoSQL database for scalable and flexible data storage </a:t>
            </a:r>
            <a:endParaRPr lang="en-IN" dirty="0"/>
          </a:p>
        </p:txBody>
      </p:sp>
      <p:sp>
        <p:nvSpPr>
          <p:cNvPr id="12" name="TextBox 11">
            <a:extLst>
              <a:ext uri="{FF2B5EF4-FFF2-40B4-BE49-F238E27FC236}">
                <a16:creationId xmlns:a16="http://schemas.microsoft.com/office/drawing/2014/main" id="{E49322B9-77DE-2D6D-72A3-B5621271B8BD}"/>
              </a:ext>
            </a:extLst>
          </p:cNvPr>
          <p:cNvSpPr txBox="1"/>
          <p:nvPr/>
        </p:nvSpPr>
        <p:spPr>
          <a:xfrm>
            <a:off x="1228753" y="4087625"/>
            <a:ext cx="10585654" cy="646331"/>
          </a:xfrm>
          <a:prstGeom prst="rect">
            <a:avLst/>
          </a:prstGeom>
          <a:noFill/>
        </p:spPr>
        <p:txBody>
          <a:bodyPr wrap="square">
            <a:spAutoFit/>
          </a:bodyPr>
          <a:lstStyle/>
          <a:p>
            <a:r>
              <a:rPr lang="en-US" dirty="0"/>
              <a:t>Python (using libraries such as Pandas and Scikit-learn) for analysis, and Power BI for creating interactive dashboards and visualizations</a:t>
            </a:r>
            <a:endParaRPr lang="en-IN" dirty="0"/>
          </a:p>
        </p:txBody>
      </p:sp>
      <p:sp>
        <p:nvSpPr>
          <p:cNvPr id="14" name="TextBox 13">
            <a:extLst>
              <a:ext uri="{FF2B5EF4-FFF2-40B4-BE49-F238E27FC236}">
                <a16:creationId xmlns:a16="http://schemas.microsoft.com/office/drawing/2014/main" id="{AA9D2CE7-5B08-9C8D-3776-CEB2ACB90427}"/>
              </a:ext>
            </a:extLst>
          </p:cNvPr>
          <p:cNvSpPr txBox="1"/>
          <p:nvPr/>
        </p:nvSpPr>
        <p:spPr>
          <a:xfrm>
            <a:off x="1151571" y="3611866"/>
            <a:ext cx="6096000" cy="369332"/>
          </a:xfrm>
          <a:prstGeom prst="rect">
            <a:avLst/>
          </a:prstGeom>
          <a:noFill/>
        </p:spPr>
        <p:txBody>
          <a:bodyPr wrap="square">
            <a:spAutoFit/>
          </a:bodyPr>
          <a:lstStyle/>
          <a:p>
            <a:pPr>
              <a:lnSpc>
                <a:spcPct val="100000"/>
              </a:lnSpc>
            </a:pPr>
            <a:r>
              <a:rPr lang="en-US" sz="1800" b="1" strike="noStrike" spc="-1" dirty="0">
                <a:solidFill>
                  <a:srgbClr val="000000"/>
                </a:solidFill>
                <a:latin typeface="Times New Roman" panose="02020603050405020304" pitchFamily="18" charset="0"/>
                <a:cs typeface="Times New Roman" panose="02020603050405020304" pitchFamily="18" charset="0"/>
              </a:rPr>
              <a:t>3.Data Analysis and Business Intelligence</a:t>
            </a:r>
            <a:endParaRPr lang="en-IN" sz="1800" b="1" strike="noStrike" spc="-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649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7FE1F-566E-BEDA-A2FE-E1825B5C4EA6}"/>
              </a:ext>
            </a:extLst>
          </p:cNvPr>
          <p:cNvSpPr>
            <a:spLocks noGrp="1"/>
          </p:cNvSpPr>
          <p:nvPr>
            <p:ph type="title"/>
          </p:nvPr>
        </p:nvSpPr>
        <p:spPr/>
        <p:txBody>
          <a:bodyPr/>
          <a:lstStyle/>
          <a:p>
            <a:r>
              <a:rPr lang="en-IN" sz="3000" b="1" dirty="0"/>
              <a:t>Course Outcome &amp; Project Outcome</a:t>
            </a:r>
          </a:p>
        </p:txBody>
      </p:sp>
      <p:sp>
        <p:nvSpPr>
          <p:cNvPr id="3" name="Subtitle 2">
            <a:extLst>
              <a:ext uri="{FF2B5EF4-FFF2-40B4-BE49-F238E27FC236}">
                <a16:creationId xmlns:a16="http://schemas.microsoft.com/office/drawing/2014/main" id="{F57AD3B2-3623-540A-AB67-F3FB3C2528F3}"/>
              </a:ext>
            </a:extLst>
          </p:cNvPr>
          <p:cNvSpPr>
            <a:spLocks noGrp="1"/>
          </p:cNvSpPr>
          <p:nvPr>
            <p:ph type="subTitle"/>
          </p:nvPr>
        </p:nvSpPr>
        <p:spPr/>
        <p:txBody>
          <a:bodyPr/>
          <a:lstStyle/>
          <a:p>
            <a:pPr algn="just"/>
            <a:r>
              <a:rPr lang="en-US" dirty="0"/>
              <a:t>Understand principle of Web page design and about types of websites.</a:t>
            </a:r>
          </a:p>
          <a:p>
            <a:pPr algn="just"/>
            <a:r>
              <a:rPr lang="en-US" dirty="0"/>
              <a:t>Understand the basic concept of Java Script and its application. </a:t>
            </a:r>
          </a:p>
          <a:p>
            <a:pPr algn="just"/>
            <a:r>
              <a:rPr lang="en-US" dirty="0"/>
              <a:t>Use the techniques of SQL or No SQL data manipulation language to create and query a sample data.</a:t>
            </a:r>
          </a:p>
          <a:p>
            <a:pPr algn="just"/>
            <a:r>
              <a:rPr lang="en-US" dirty="0"/>
              <a:t>Understand basics of embedded system and different IoT boards. </a:t>
            </a:r>
            <a:endParaRPr lang="en-IN" dirty="0"/>
          </a:p>
        </p:txBody>
      </p:sp>
    </p:spTree>
    <p:extLst>
      <p:ext uri="{BB962C8B-B14F-4D97-AF65-F5344CB8AC3E}">
        <p14:creationId xmlns:p14="http://schemas.microsoft.com/office/powerpoint/2010/main" val="3086580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5D99B-65D1-2894-2A68-1FB17301A034}"/>
            </a:ext>
          </a:extLst>
        </p:cNvPr>
        <p:cNvGrpSpPr/>
        <p:nvPr/>
      </p:nvGrpSpPr>
      <p:grpSpPr>
        <a:xfrm>
          <a:off x="0" y="0"/>
          <a:ext cx="0" cy="0"/>
          <a:chOff x="0" y="0"/>
          <a:chExt cx="0" cy="0"/>
        </a:xfrm>
      </p:grpSpPr>
      <p:sp>
        <p:nvSpPr>
          <p:cNvPr id="122" name="Rectangle 121">
            <a:extLst>
              <a:ext uri="{FF2B5EF4-FFF2-40B4-BE49-F238E27FC236}">
                <a16:creationId xmlns:a16="http://schemas.microsoft.com/office/drawing/2014/main" id="{E51777CB-8AE8-0C62-F367-E8E9F854FC7A}"/>
              </a:ext>
            </a:extLst>
          </p:cNvPr>
          <p:cNvSpPr/>
          <p:nvPr/>
        </p:nvSpPr>
        <p:spPr>
          <a:xfrm>
            <a:off x="701020" y="1141426"/>
            <a:ext cx="10918371" cy="49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3200" b="1" strike="noStrike" spc="-1" dirty="0">
                <a:solidFill>
                  <a:srgbClr val="000000"/>
                </a:solidFill>
                <a:latin typeface="Times New Roman" panose="02020603050405020304" pitchFamily="18" charset="0"/>
                <a:cs typeface="Times New Roman" panose="02020603050405020304" pitchFamily="18" charset="0"/>
              </a:rPr>
              <a:t>Alignment with UN Sustainable Development Goals(SDGs)</a:t>
            </a:r>
            <a:endParaRPr lang="en-IN" sz="3200" b="1" strike="noStrike" spc="-1" dirty="0">
              <a:solidFill>
                <a:srgbClr val="000000"/>
              </a:solidFill>
              <a:latin typeface="Times New Roman" panose="02020603050405020304" pitchFamily="18" charset="0"/>
              <a:cs typeface="Times New Roman" panose="02020603050405020304" pitchFamily="18" charset="0"/>
            </a:endParaRPr>
          </a:p>
        </p:txBody>
      </p:sp>
      <p:sp>
        <p:nvSpPr>
          <p:cNvPr id="123" name="CustomShape 1_1">
            <a:extLst>
              <a:ext uri="{FF2B5EF4-FFF2-40B4-BE49-F238E27FC236}">
                <a16:creationId xmlns:a16="http://schemas.microsoft.com/office/drawing/2014/main" id="{0335D7D6-4807-FC43-F2CA-B16F72B2C8C2}"/>
              </a:ext>
            </a:extLst>
          </p:cNvPr>
          <p:cNvSpPr/>
          <p:nvPr/>
        </p:nvSpPr>
        <p:spPr>
          <a:xfrm>
            <a:off x="291146" y="1264006"/>
            <a:ext cx="11738121" cy="559399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br>
              <a:rPr lang="en-US" sz="2800" b="0" strike="noStrike" spc="-1" dirty="0">
                <a:solidFill>
                  <a:srgbClr val="000000"/>
                </a:solidFill>
                <a:latin typeface="Times New Roman" panose="02020603050405020304" pitchFamily="18" charset="0"/>
                <a:ea typeface="Calibri"/>
                <a:cs typeface="Times New Roman" panose="02020603050405020304" pitchFamily="18" charset="0"/>
              </a:rPr>
            </a:br>
            <a:endParaRPr lang="en-IN" sz="2800" b="0" strike="noStrike" spc="-1" dirty="0">
              <a:solidFill>
                <a:srgbClr val="000000"/>
              </a:solidFill>
              <a:latin typeface="Times New Roman" panose="02020603050405020304" pitchFamily="18" charset="0"/>
              <a:cs typeface="Times New Roman" panose="02020603050405020304" pitchFamily="18" charset="0"/>
            </a:endParaRPr>
          </a:p>
        </p:txBody>
      </p:sp>
      <p:sp>
        <p:nvSpPr>
          <p:cNvPr id="124" name="TextBox 123">
            <a:extLst>
              <a:ext uri="{FF2B5EF4-FFF2-40B4-BE49-F238E27FC236}">
                <a16:creationId xmlns:a16="http://schemas.microsoft.com/office/drawing/2014/main" id="{401744C5-39EC-8C8F-7BC3-41FCF1FD5AD5}"/>
              </a:ext>
            </a:extLst>
          </p:cNvPr>
          <p:cNvSpPr txBox="1"/>
          <p:nvPr/>
        </p:nvSpPr>
        <p:spPr>
          <a:xfrm>
            <a:off x="4363200" y="84922"/>
            <a:ext cx="4316760" cy="346680"/>
          </a:xfrm>
          <a:prstGeom prst="rect">
            <a:avLst/>
          </a:prstGeom>
          <a:noFill/>
          <a:ln w="0">
            <a:noFill/>
          </a:ln>
        </p:spPr>
        <p:txBody>
          <a:bodyPr lIns="90000" tIns="45000" rIns="90000" bIns="45000" anchor="t">
            <a:noAutofit/>
          </a:bodyPr>
          <a:lstStyle/>
          <a:p>
            <a:r>
              <a:rPr lang="en-US" sz="1800" b="1" strike="noStrike" spc="-1" dirty="0">
                <a:solidFill>
                  <a:srgbClr val="1C4587"/>
                </a:solidFill>
                <a:latin typeface="Times New Roman" panose="02020603050405020304" pitchFamily="18" charset="0"/>
                <a:ea typeface="Arial"/>
                <a:cs typeface="Times New Roman" panose="02020603050405020304" pitchFamily="18" charset="0"/>
              </a:rPr>
              <a:t>KIET Group of Institutions, Ghaziabad</a:t>
            </a:r>
            <a:endParaRPr lang="en-IN" sz="1800" b="0" strike="noStrike" spc="-1" dirty="0">
              <a:solidFill>
                <a:srgbClr val="000000"/>
              </a:solidFill>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09F241D6-CC4C-1DEB-5561-ED2BBA11A122}"/>
              </a:ext>
            </a:extLst>
          </p:cNvPr>
          <p:cNvPicPr>
            <a:picLocks noChangeAspect="1"/>
          </p:cNvPicPr>
          <p:nvPr/>
        </p:nvPicPr>
        <p:blipFill rotWithShape="1">
          <a:blip r:embed="rId2"/>
          <a:srcRect l="1856" t="21724" b="31711"/>
          <a:stretch/>
        </p:blipFill>
        <p:spPr>
          <a:xfrm>
            <a:off x="9974227" y="55796"/>
            <a:ext cx="2055041" cy="9145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3" name="Diagram 2">
            <a:extLst>
              <a:ext uri="{FF2B5EF4-FFF2-40B4-BE49-F238E27FC236}">
                <a16:creationId xmlns:a16="http://schemas.microsoft.com/office/drawing/2014/main" id="{21DFD072-9D4D-080D-15C6-B311A6950114}"/>
              </a:ext>
            </a:extLst>
          </p:cNvPr>
          <p:cNvGraphicFramePr/>
          <p:nvPr>
            <p:extLst>
              <p:ext uri="{D42A27DB-BD31-4B8C-83A1-F6EECF244321}">
                <p14:modId xmlns:p14="http://schemas.microsoft.com/office/powerpoint/2010/main" val="554370099"/>
              </p:ext>
            </p:extLst>
          </p:nvPr>
        </p:nvGraphicFramePr>
        <p:xfrm>
          <a:off x="2032000" y="1631746"/>
          <a:ext cx="8625114" cy="49432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26445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4228</TotalTime>
  <Words>719</Words>
  <Application>Microsoft Office PowerPoint</Application>
  <PresentationFormat>Widescreen</PresentationFormat>
  <Paragraphs>62</Paragraphs>
  <Slides>10</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10</vt:i4>
      </vt:variant>
    </vt:vector>
  </HeadingPairs>
  <TitlesOfParts>
    <vt:vector size="18" baseType="lpstr">
      <vt:lpstr>Arial</vt:lpstr>
      <vt:lpstr>Calibri</vt:lpstr>
      <vt:lpstr>Symbol</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Course Outcome &amp; Project Outcome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Jalaj Pateria</dc:creator>
  <dc:description/>
  <cp:lastModifiedBy>Yash Kumar Goel</cp:lastModifiedBy>
  <cp:revision>239</cp:revision>
  <dcterms:created xsi:type="dcterms:W3CDTF">2020-11-28T07:11:42Z</dcterms:created>
  <dcterms:modified xsi:type="dcterms:W3CDTF">2025-05-24T05:00:55Z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false</vt:bool>
  </property>
  <property fmtid="{D5CDD505-2E9C-101B-9397-08002B2CF9AE}" pid="4" name="LinksUpToDate">
    <vt:bool>false</vt:bool>
  </property>
  <property fmtid="{D5CDD505-2E9C-101B-9397-08002B2CF9AE}" pid="5" name="MMClips">
    <vt:i4>0</vt:i4>
  </property>
  <property fmtid="{D5CDD505-2E9C-101B-9397-08002B2CF9AE}" pid="6" name="Notes">
    <vt:i4>0</vt:i4>
  </property>
  <property fmtid="{D5CDD505-2E9C-101B-9397-08002B2CF9AE}" pid="7" name="PresentationFormat">
    <vt:lpwstr>Widescreen</vt:lpwstr>
  </property>
  <property fmtid="{D5CDD505-2E9C-101B-9397-08002B2CF9AE}" pid="8" name="ScaleCrop">
    <vt:bool>false</vt:bool>
  </property>
  <property fmtid="{D5CDD505-2E9C-101B-9397-08002B2CF9AE}" pid="9" name="ShareDoc">
    <vt:bool>false</vt:bool>
  </property>
  <property fmtid="{D5CDD505-2E9C-101B-9397-08002B2CF9AE}" pid="10" name="Slides">
    <vt:i4>13</vt:i4>
  </property>
</Properties>
</file>