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51" r:id="rId2"/>
    <p:sldId id="477" r:id="rId3"/>
    <p:sldId id="478" r:id="rId4"/>
    <p:sldId id="479" r:id="rId5"/>
    <p:sldId id="480" r:id="rId6"/>
    <p:sldId id="481" r:id="rId7"/>
    <p:sldId id="482" r:id="rId8"/>
    <p:sldId id="473" r:id="rId9"/>
    <p:sldId id="461" r:id="rId10"/>
    <p:sldId id="462" r:id="rId11"/>
    <p:sldId id="463" r:id="rId12"/>
    <p:sldId id="464" r:id="rId13"/>
    <p:sldId id="465" r:id="rId14"/>
  </p:sldIdLst>
  <p:sldSz cx="9144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D4"/>
    <a:srgbClr val="664892"/>
    <a:srgbClr val="955078"/>
    <a:srgbClr val="FF6FCF"/>
    <a:srgbClr val="8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4" autoAdjust="0"/>
    <p:restoredTop sz="94720"/>
  </p:normalViewPr>
  <p:slideViewPr>
    <p:cSldViewPr snapToObjects="1">
      <p:cViewPr>
        <p:scale>
          <a:sx n="180" d="100"/>
          <a:sy n="180" d="100"/>
        </p:scale>
        <p:origin x="3280" y="-4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E2C59-C3ED-4E17-B731-E48C7A2B1690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EA4AA-3FED-4767-B519-88BA55D74F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0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46C0-EE1B-0A12-9F91-CF6E1ACC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9554C-7F6F-6E0A-162A-6463AF888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D8239-6C2B-C518-33FE-F596D7D21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CBC0F-B661-E38E-7404-AAB7E4020B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052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8F8D-BB5E-E2E1-5039-A7A6A2A9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864AC-3B7B-C409-19E2-4AB49C357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20150-92F9-256D-A1BF-ABC080BB9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5AA3-EE0E-CAA8-1AE0-CF8F3BB98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5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15E19-498D-2D83-8A1E-FFE95F72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0A2B14-88C2-54C1-3B51-D85690D2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A7435-5AA6-BFDC-FD6C-E4B546D34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FE6E1-761E-94CB-E715-288AF8D45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6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5B580-871B-B04F-1624-66406681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8C0BF-2993-A8E7-7E4E-238853C4D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F5B42-96F7-C721-6C99-0243854C3A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20F55-AE93-377D-35F5-D1B7F1E26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41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83E9-9C57-70C2-222F-DBDE22C60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D55EE-F1A0-D150-47FE-8C6EBEF94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C9A58-9232-A1A7-B9D3-43843AB5C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ECB18-B975-E2E9-3B28-0612021DE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54F4-09F5-6F70-18EB-17783E80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68DF9-1544-CC91-26B9-76FC5703A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1FDED-06F1-1CB5-B1E7-5376BA405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30B64-D058-4B22-23B4-58A032B50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13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88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EA4AA-3FED-4767-B519-88BA55D74F08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8"/>
            <a:ext cx="77724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88951"/>
            <a:ext cx="2057400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88951"/>
            <a:ext cx="6019800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18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44800"/>
            <a:ext cx="4038600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67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913467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0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1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1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14891-D153-4131-BDDD-C1CE75A7CC3C}" type="datetimeFigureOut">
              <a:rPr lang="en-US" smtClean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4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4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87BDC-FA79-4A07-922B-BD00E4F60C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1535" y="-182827"/>
            <a:ext cx="10515535" cy="9326827"/>
            <a:chOff x="-1371535" y="-182828"/>
            <a:chExt cx="10515535" cy="9326827"/>
          </a:xfrm>
        </p:grpSpPr>
        <p:sp>
          <p:nvSpPr>
            <p:cNvPr id="82" name="Rectangle 81"/>
            <p:cNvSpPr/>
            <p:nvPr/>
          </p:nvSpPr>
          <p:spPr>
            <a:xfrm>
              <a:off x="5029178" y="1"/>
              <a:ext cx="4114822" cy="24689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332398" y="2468903"/>
              <a:ext cx="38116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0" y="0"/>
              <a:ext cx="4114816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08443" y="-182828"/>
              <a:ext cx="920736" cy="1737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-1371535" y="4801572"/>
              <a:ext cx="5179931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3210" y="1559413"/>
              <a:ext cx="914381" cy="40360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08395" y="1559411"/>
              <a:ext cx="304815" cy="3761748"/>
            </a:xfrm>
            <a:prstGeom prst="rect">
              <a:avLst/>
            </a:prstGeom>
            <a:solidFill>
              <a:srgbClr val="FF99D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27583" y="1559411"/>
              <a:ext cx="304815" cy="1641004"/>
            </a:xfrm>
            <a:prstGeom prst="rect">
              <a:avLst/>
            </a:prstGeom>
            <a:solidFill>
              <a:srgbClr val="FF99D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29179" y="3200414"/>
              <a:ext cx="2375839" cy="274318"/>
            </a:xfrm>
            <a:prstGeom prst="rect">
              <a:avLst/>
            </a:prstGeom>
            <a:solidFill>
              <a:srgbClr val="FF99D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735774" y="5321158"/>
              <a:ext cx="2377435" cy="274318"/>
            </a:xfrm>
            <a:prstGeom prst="rect">
              <a:avLst/>
            </a:prstGeom>
            <a:solidFill>
              <a:srgbClr val="FF99D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6484182"/>
            <a:ext cx="3017488" cy="170426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Interior Horizontal Insulation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8520" y="428246"/>
            <a:ext cx="3017488" cy="225290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1F497D"/>
                </a:solidFill>
              </a:rPr>
              <a:t>Interior Vertical Insulation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96274" y="216001"/>
            <a:ext cx="3017488" cy="225290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1F497D"/>
                </a:solidFill>
              </a:rPr>
              <a:t>Exterior Vertical Insulation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96274" y="4206109"/>
            <a:ext cx="3017488" cy="225290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1F497D"/>
                </a:solidFill>
              </a:rPr>
              <a:t>Exterior Horizontal Insulation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443930" y="3293705"/>
            <a:ext cx="462333" cy="1005695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168900" y="1737391"/>
            <a:ext cx="1043864" cy="897859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256443" y="5452535"/>
            <a:ext cx="520624" cy="1100609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444750" y="2590800"/>
            <a:ext cx="1517650" cy="97155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40013" y="5595477"/>
            <a:ext cx="1879308" cy="80530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698521" y="5601455"/>
            <a:ext cx="1746957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Footing</a:t>
            </a:r>
          </a:p>
        </p:txBody>
      </p:sp>
      <p:sp>
        <p:nvSpPr>
          <p:cNvPr id="33" name="Rectangle 32"/>
          <p:cNvSpPr/>
          <p:nvPr/>
        </p:nvSpPr>
        <p:spPr>
          <a:xfrm rot="16200000">
            <a:off x="2552370" y="3223500"/>
            <a:ext cx="4036064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Footing Wall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0738" y="4664832"/>
            <a:ext cx="1746957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Slab</a:t>
            </a:r>
          </a:p>
        </p:txBody>
      </p:sp>
    </p:spTree>
    <p:extLst>
      <p:ext uri="{BB962C8B-B14F-4D97-AF65-F5344CB8AC3E}">
        <p14:creationId xmlns:p14="http://schemas.microsoft.com/office/powerpoint/2010/main" val="3559305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5029178" y="2"/>
            <a:ext cx="4114822" cy="246890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0" y="2468904"/>
            <a:ext cx="9144000" cy="6675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178" y="2468904"/>
            <a:ext cx="4114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0" y="1"/>
            <a:ext cx="4114816" cy="4801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4108441" y="-182826"/>
            <a:ext cx="920738" cy="173751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-1371535" y="4801573"/>
            <a:ext cx="5479978" cy="51958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113210" y="1559414"/>
            <a:ext cx="914381" cy="3761745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4708906" y="2789177"/>
            <a:ext cx="3658051" cy="3017504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640013" y="5321649"/>
            <a:ext cx="1879308" cy="80530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16200000">
            <a:off x="4707319" y="2789178"/>
            <a:ext cx="3658051" cy="301750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686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565477" y="1415394"/>
            <a:ext cx="3156709" cy="31206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Zone B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302047" y="4536080"/>
            <a:ext cx="1976239" cy="31925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Zone C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420772" y="3517971"/>
            <a:ext cx="3168360" cy="210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Zone 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722187" y="1278234"/>
            <a:ext cx="137160" cy="3395006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 rot="16200000">
            <a:off x="6083366" y="-365944"/>
            <a:ext cx="137160" cy="3425516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433831" y="1278235"/>
            <a:ext cx="137160" cy="2239736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 rot="16200000">
            <a:off x="2861427" y="1813919"/>
            <a:ext cx="131749" cy="3276354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 rot="16200000">
            <a:off x="6997534" y="3811425"/>
            <a:ext cx="137160" cy="1586472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272878" y="4536080"/>
            <a:ext cx="137160" cy="3329684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289124" y="3386222"/>
            <a:ext cx="137160" cy="2371491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 rot="16200000">
            <a:off x="5221552" y="6677280"/>
            <a:ext cx="137160" cy="2239812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170226" y="5620552"/>
            <a:ext cx="137160" cy="2245212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rot="16200000">
            <a:off x="2729675" y="4180002"/>
            <a:ext cx="137160" cy="3018262"/>
          </a:xfrm>
          <a:prstGeom prst="rect">
            <a:avLst/>
          </a:prstGeom>
          <a:solidFill>
            <a:srgbClr val="7F7F7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/>
          <p:cNvCxnSpPr/>
          <p:nvPr/>
        </p:nvCxnSpPr>
        <p:spPr>
          <a:xfrm>
            <a:off x="1426284" y="5620552"/>
            <a:ext cx="2881102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420771" y="3523382"/>
            <a:ext cx="3144707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72878" y="4536080"/>
            <a:ext cx="1449309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302047" y="7728540"/>
            <a:ext cx="1970831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89130" y="1415394"/>
            <a:ext cx="3133057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433831" y="1284535"/>
            <a:ext cx="3425516" cy="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289124" y="5764012"/>
            <a:ext cx="2881102" cy="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410038" y="4688874"/>
            <a:ext cx="1449309" cy="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89124" y="3386222"/>
            <a:ext cx="3144707" cy="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70226" y="7865764"/>
            <a:ext cx="2239812" cy="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589130" y="1415394"/>
            <a:ext cx="0" cy="2107988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33831" y="1284535"/>
            <a:ext cx="0" cy="2107988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722187" y="1415394"/>
            <a:ext cx="0" cy="3120686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272878" y="4536080"/>
            <a:ext cx="0" cy="3192523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10038" y="4703718"/>
            <a:ext cx="0" cy="3162046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07386" y="5620552"/>
            <a:ext cx="0" cy="2107988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284650" y="3392523"/>
            <a:ext cx="0" cy="236519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859351" y="1278234"/>
            <a:ext cx="0" cy="3410640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426284" y="3523382"/>
            <a:ext cx="0" cy="209717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170226" y="5757713"/>
            <a:ext cx="0" cy="2108051"/>
          </a:xfrm>
          <a:prstGeom prst="line">
            <a:avLst/>
          </a:prstGeom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397355" y="2011708"/>
            <a:ext cx="2532847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Exterior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589130" y="3553238"/>
            <a:ext cx="1" cy="982842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307386" y="4536080"/>
            <a:ext cx="1970900" cy="0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302047" y="4536080"/>
            <a:ext cx="5341" cy="1084472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31562" y="6583658"/>
            <a:ext cx="3017488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Exposed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V="1">
            <a:off x="2930202" y="5757714"/>
            <a:ext cx="648136" cy="1008822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5577830" y="4536080"/>
            <a:ext cx="1554462" cy="1221633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279085" y="5456236"/>
            <a:ext cx="2590548" cy="132343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Not Exposed</a:t>
            </a:r>
          </a:p>
        </p:txBody>
      </p:sp>
    </p:spTree>
    <p:extLst>
      <p:ext uri="{BB962C8B-B14F-4D97-AF65-F5344CB8AC3E}">
        <p14:creationId xmlns:p14="http://schemas.microsoft.com/office/powerpoint/2010/main" val="50376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0" y="0"/>
            <a:ext cx="9144000" cy="9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1771681" y="1771681"/>
            <a:ext cx="5600639" cy="56006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91672" y="1691672"/>
            <a:ext cx="5760657" cy="5760657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91672" y="1691672"/>
            <a:ext cx="5760657" cy="5760657"/>
          </a:xfrm>
          <a:prstGeom prst="line">
            <a:avLst/>
          </a:prstGeom>
          <a:ln w="38100" cap="rnd">
            <a:solidFill>
              <a:srgbClr val="0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2806084" y="2806084"/>
            <a:ext cx="3531832" cy="3531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0000"/>
                </a:solidFill>
              </a:ln>
            </a:endParaRPr>
          </a:p>
        </p:txBody>
      </p:sp>
      <p:sp>
        <p:nvSpPr>
          <p:cNvPr id="2" name="Frame 1"/>
          <p:cNvSpPr/>
          <p:nvPr/>
        </p:nvSpPr>
        <p:spPr>
          <a:xfrm>
            <a:off x="1691672" y="1691672"/>
            <a:ext cx="5760657" cy="5760657"/>
          </a:xfrm>
          <a:prstGeom prst="frame">
            <a:avLst>
              <a:gd name="adj1" fmla="val 2954"/>
            </a:avLst>
          </a:prstGeom>
          <a:solidFill>
            <a:schemeClr val="bg1">
              <a:lumMod val="50000"/>
            </a:schemeClr>
          </a:solidFill>
          <a:ln w="3810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63256" y="4218057"/>
            <a:ext cx="3017488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Core Zone</a:t>
            </a:r>
          </a:p>
        </p:txBody>
      </p:sp>
    </p:spTree>
    <p:extLst>
      <p:ext uri="{BB962C8B-B14F-4D97-AF65-F5344CB8AC3E}">
        <p14:creationId xmlns:p14="http://schemas.microsoft.com/office/powerpoint/2010/main" val="349623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1536" y="1"/>
            <a:ext cx="12161387" cy="9143999"/>
            <a:chOff x="-1371536" y="0"/>
            <a:chExt cx="12161387" cy="9143999"/>
          </a:xfrm>
        </p:grpSpPr>
        <p:sp>
          <p:nvSpPr>
            <p:cNvPr id="79" name="Rectangle 78"/>
            <p:cNvSpPr/>
            <p:nvPr/>
          </p:nvSpPr>
          <p:spPr>
            <a:xfrm>
              <a:off x="0" y="4480561"/>
              <a:ext cx="9144000" cy="466343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-1" y="0"/>
              <a:ext cx="9235389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32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-1371536" y="4312206"/>
              <a:ext cx="12161387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>
            <a:off x="0" y="9143950"/>
            <a:ext cx="9203517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572000" y="8147955"/>
            <a:ext cx="731512" cy="996044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97683" y="7334056"/>
            <a:ext cx="310892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Deep Ground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98522" y="4218057"/>
            <a:ext cx="1746957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</a:rPr>
              <a:t>Slab</a:t>
            </a:r>
          </a:p>
        </p:txBody>
      </p:sp>
    </p:spTree>
    <p:extLst>
      <p:ext uri="{BB962C8B-B14F-4D97-AF65-F5344CB8AC3E}">
        <p14:creationId xmlns:p14="http://schemas.microsoft.com/office/powerpoint/2010/main" val="395150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9EFB7-24B7-EC84-1B76-03340524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5F056-F313-169D-5440-D99E401DDB90}"/>
              </a:ext>
            </a:extLst>
          </p:cNvPr>
          <p:cNvGrpSpPr/>
          <p:nvPr/>
        </p:nvGrpSpPr>
        <p:grpSpPr>
          <a:xfrm>
            <a:off x="-1371535" y="0"/>
            <a:ext cx="10515535" cy="10424145"/>
            <a:chOff x="-1371535" y="-1280146"/>
            <a:chExt cx="10515535" cy="1042414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81EAB8-834D-6CC3-235F-F25A659CE332}"/>
                </a:ext>
              </a:extLst>
            </p:cNvPr>
            <p:cNvSpPr/>
            <p:nvPr/>
          </p:nvSpPr>
          <p:spPr>
            <a:xfrm>
              <a:off x="5029178" y="-1280146"/>
              <a:ext cx="4114822" cy="37490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785617D-DA52-79A1-ED96-48FF25B0A5FC}"/>
                </a:ext>
              </a:extLst>
            </p:cNvPr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03D12E-3A90-F5E5-9D48-DD9061A88BFB}"/>
                </a:ext>
              </a:extLst>
            </p:cNvPr>
            <p:cNvCxnSpPr/>
            <p:nvPr/>
          </p:nvCxnSpPr>
          <p:spPr>
            <a:xfrm>
              <a:off x="5029178" y="2468903"/>
              <a:ext cx="41148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C333C77-BA21-EAEE-594F-AB9BB32159D8}"/>
                </a:ext>
              </a:extLst>
            </p:cNvPr>
            <p:cNvSpPr/>
            <p:nvPr/>
          </p:nvSpPr>
          <p:spPr>
            <a:xfrm>
              <a:off x="0" y="-1280146"/>
              <a:ext cx="4114816" cy="60817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4CCD2C4-AC0B-F740-53D7-E7FB39080FF9}"/>
                </a:ext>
              </a:extLst>
            </p:cNvPr>
            <p:cNvSpPr/>
            <p:nvPr/>
          </p:nvSpPr>
          <p:spPr>
            <a:xfrm>
              <a:off x="4108443" y="-1280146"/>
              <a:ext cx="920736" cy="2834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43CED3-3A44-93F2-12A9-BD02B5C4D65A}"/>
                </a:ext>
              </a:extLst>
            </p:cNvPr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A22AD9-8D51-B8FF-C47B-58F05100325A}"/>
                </a:ext>
              </a:extLst>
            </p:cNvPr>
            <p:cNvSpPr/>
            <p:nvPr/>
          </p:nvSpPr>
          <p:spPr>
            <a:xfrm>
              <a:off x="4113210" y="1559413"/>
              <a:ext cx="914381" cy="4345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098E22B-099B-31A1-08D3-E79C7BB3C759}"/>
              </a:ext>
            </a:extLst>
          </p:cNvPr>
          <p:cNvSpPr/>
          <p:nvPr/>
        </p:nvSpPr>
        <p:spPr>
          <a:xfrm>
            <a:off x="3657560" y="2834843"/>
            <a:ext cx="434567" cy="321983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B3D28-585B-D537-D4DC-D98EF48B8852}"/>
              </a:ext>
            </a:extLst>
          </p:cNvPr>
          <p:cNvSpPr/>
          <p:nvPr/>
        </p:nvSpPr>
        <p:spPr>
          <a:xfrm>
            <a:off x="3684572" y="2864097"/>
            <a:ext cx="80100" cy="317272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4D71A-C0A3-817C-1591-C4A5250474F7}"/>
              </a:ext>
            </a:extLst>
          </p:cNvPr>
          <p:cNvSpPr/>
          <p:nvPr/>
        </p:nvSpPr>
        <p:spPr>
          <a:xfrm>
            <a:off x="3751856" y="2864097"/>
            <a:ext cx="336644" cy="3172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6E62AD-2132-810B-E514-0E4A5856A3B4}"/>
              </a:ext>
            </a:extLst>
          </p:cNvPr>
          <p:cNvCxnSpPr/>
          <p:nvPr/>
        </p:nvCxnSpPr>
        <p:spPr>
          <a:xfrm flipV="1">
            <a:off x="4114816" y="2834842"/>
            <a:ext cx="1" cy="3246875"/>
          </a:xfrm>
          <a:prstGeom prst="straightConnector1">
            <a:avLst/>
          </a:prstGeom>
          <a:ln w="57150" cmpd="sng">
            <a:solidFill>
              <a:srgbClr val="00B0F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FDA338-01AF-AF98-C6CC-A4CB5A1E47AB}"/>
              </a:ext>
            </a:extLst>
          </p:cNvPr>
          <p:cNvSpPr/>
          <p:nvPr/>
        </p:nvSpPr>
        <p:spPr>
          <a:xfrm>
            <a:off x="-8028" y="972136"/>
            <a:ext cx="4054660" cy="230832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SURFACE “</a:t>
            </a:r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Wall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sfType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=WALL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sfExCnd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=GROUND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sfFndFloor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Floor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sfHeight</a:t>
            </a:r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4378EE-B723-2DC7-7798-06609B6FC98D}"/>
              </a:ext>
            </a:extLst>
          </p:cNvPr>
          <p:cNvCxnSpPr/>
          <p:nvPr/>
        </p:nvCxnSpPr>
        <p:spPr>
          <a:xfrm>
            <a:off x="0" y="6081717"/>
            <a:ext cx="4108443" cy="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D6571-7392-8EBF-430B-EB8364416061}"/>
              </a:ext>
            </a:extLst>
          </p:cNvPr>
          <p:cNvSpPr/>
          <p:nvPr/>
        </p:nvSpPr>
        <p:spPr>
          <a:xfrm>
            <a:off x="-33901" y="3902611"/>
            <a:ext cx="3640013" cy="156966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SURFACE “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Floor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sfType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=FLOOR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sfExCnd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=GROUND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B77A4B-D52D-6573-A0BD-468C9CE8FC1D}"/>
              </a:ext>
            </a:extLst>
          </p:cNvPr>
          <p:cNvSpPr/>
          <p:nvPr/>
        </p:nvSpPr>
        <p:spPr>
          <a:xfrm>
            <a:off x="4139719" y="2871201"/>
            <a:ext cx="201328" cy="4298997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13B33F-67C8-9A62-E476-6B79569C5931}"/>
              </a:ext>
            </a:extLst>
          </p:cNvPr>
          <p:cNvSpPr/>
          <p:nvPr/>
        </p:nvSpPr>
        <p:spPr>
          <a:xfrm>
            <a:off x="4801533" y="2871201"/>
            <a:ext cx="201328" cy="4298997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1B5097-FCC5-EDB0-BE78-F420AB85DC1B}"/>
              </a:ext>
            </a:extLst>
          </p:cNvPr>
          <p:cNvSpPr/>
          <p:nvPr/>
        </p:nvSpPr>
        <p:spPr>
          <a:xfrm rot="16200000">
            <a:off x="2420903" y="4758221"/>
            <a:ext cx="4298997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fdWlCon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4BE489-879E-7EE9-AB3E-F9E6BDF9BE19}"/>
              </a:ext>
            </a:extLst>
          </p:cNvPr>
          <p:cNvSpPr/>
          <p:nvPr/>
        </p:nvSpPr>
        <p:spPr>
          <a:xfrm rot="5400000">
            <a:off x="1248961" y="3747252"/>
            <a:ext cx="206511" cy="5447503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8983D-D882-A35C-086B-49B8E9C136C5}"/>
              </a:ext>
            </a:extLst>
          </p:cNvPr>
          <p:cNvSpPr/>
          <p:nvPr/>
        </p:nvSpPr>
        <p:spPr>
          <a:xfrm>
            <a:off x="0" y="6068088"/>
            <a:ext cx="4108443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Floor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sfCon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D53BC7-0E14-1864-8619-1C3E22A1F96A}"/>
              </a:ext>
            </a:extLst>
          </p:cNvPr>
          <p:cNvSpPr/>
          <p:nvPr/>
        </p:nvSpPr>
        <p:spPr>
          <a:xfrm>
            <a:off x="5228265" y="556932"/>
            <a:ext cx="3368547" cy="156966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SURFACE “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Wall A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sfType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=WALL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sfExCnd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=AMBIENT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(not part of 2D context)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4012D8-9285-BE41-D810-9D1CA3C6C8E4}"/>
              </a:ext>
            </a:extLst>
          </p:cNvPr>
          <p:cNvCxnSpPr>
            <a:cxnSpLocks/>
          </p:cNvCxnSpPr>
          <p:nvPr/>
        </p:nvCxnSpPr>
        <p:spPr>
          <a:xfrm flipV="1">
            <a:off x="4114816" y="0"/>
            <a:ext cx="0" cy="2809241"/>
          </a:xfrm>
          <a:prstGeom prst="straightConnector1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791FF2-7813-1C14-A59A-184A36FFCE59}"/>
              </a:ext>
            </a:extLst>
          </p:cNvPr>
          <p:cNvSpPr/>
          <p:nvPr/>
        </p:nvSpPr>
        <p:spPr>
          <a:xfrm rot="16200000">
            <a:off x="2374913" y="4158288"/>
            <a:ext cx="2926048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“</a:t>
            </a:r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Wall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sfCon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1BBBA4-EAB8-F51B-0C54-42DA6AABE32F}"/>
              </a:ext>
            </a:extLst>
          </p:cNvPr>
          <p:cNvSpPr/>
          <p:nvPr/>
        </p:nvSpPr>
        <p:spPr>
          <a:xfrm>
            <a:off x="5894917" y="5030220"/>
            <a:ext cx="3561913" cy="120032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FOUNDATION 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fdWlHtAbvGrd</a:t>
            </a:r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fdWlDpBlSlb</a:t>
            </a:r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0B61A5-4F3D-B198-90E7-95A562DC4F12}"/>
              </a:ext>
            </a:extLst>
          </p:cNvPr>
          <p:cNvCxnSpPr/>
          <p:nvPr/>
        </p:nvCxnSpPr>
        <p:spPr>
          <a:xfrm flipV="1">
            <a:off x="5394950" y="2845211"/>
            <a:ext cx="0" cy="90383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906FA6-B6FA-F7F4-5C7D-5CA29F85DD73}"/>
              </a:ext>
            </a:extLst>
          </p:cNvPr>
          <p:cNvCxnSpPr/>
          <p:nvPr/>
        </p:nvCxnSpPr>
        <p:spPr>
          <a:xfrm>
            <a:off x="5120634" y="2850851"/>
            <a:ext cx="486496" cy="0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69DED9-A736-6537-FDC3-22B2C159F88C}"/>
              </a:ext>
            </a:extLst>
          </p:cNvPr>
          <p:cNvCxnSpPr>
            <a:cxnSpLocks/>
          </p:cNvCxnSpPr>
          <p:nvPr/>
        </p:nvCxnSpPr>
        <p:spPr>
          <a:xfrm flipV="1">
            <a:off x="3684572" y="6126463"/>
            <a:ext cx="0" cy="1058156"/>
          </a:xfrm>
          <a:prstGeom prst="straightConnector1">
            <a:avLst/>
          </a:prstGeom>
          <a:ln w="57150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F9363F-B336-5E14-C229-978228441883}"/>
              </a:ext>
            </a:extLst>
          </p:cNvPr>
          <p:cNvCxnSpPr/>
          <p:nvPr/>
        </p:nvCxnSpPr>
        <p:spPr>
          <a:xfrm>
            <a:off x="3445431" y="7184619"/>
            <a:ext cx="486496" cy="0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6E85F35C-1287-C5C4-59BD-145C4B614661}"/>
              </a:ext>
            </a:extLst>
          </p:cNvPr>
          <p:cNvSpPr/>
          <p:nvPr/>
        </p:nvSpPr>
        <p:spPr>
          <a:xfrm>
            <a:off x="5458510" y="3265020"/>
            <a:ext cx="928370" cy="2364603"/>
          </a:xfrm>
          <a:custGeom>
            <a:avLst/>
            <a:gdLst>
              <a:gd name="connsiteX0" fmla="*/ 377608 w 1133517"/>
              <a:gd name="connsiteY0" fmla="*/ 0 h 2464625"/>
              <a:gd name="connsiteX1" fmla="*/ 1127251 w 1133517"/>
              <a:gd name="connsiteY1" fmla="*/ 411892 h 2464625"/>
              <a:gd name="connsiteX2" fmla="*/ 6905 w 1133517"/>
              <a:gd name="connsiteY2" fmla="*/ 2199503 h 2464625"/>
              <a:gd name="connsiteX3" fmla="*/ 740073 w 1133517"/>
              <a:gd name="connsiteY3" fmla="*/ 2421924 h 2464625"/>
              <a:gd name="connsiteX0" fmla="*/ 176992 w 928068"/>
              <a:gd name="connsiteY0" fmla="*/ 0 h 2443894"/>
              <a:gd name="connsiteX1" fmla="*/ 926635 w 928068"/>
              <a:gd name="connsiteY1" fmla="*/ 411892 h 2443894"/>
              <a:gd name="connsiteX2" fmla="*/ 12235 w 928068"/>
              <a:gd name="connsiteY2" fmla="*/ 2108887 h 2443894"/>
              <a:gd name="connsiteX3" fmla="*/ 539457 w 928068"/>
              <a:gd name="connsiteY3" fmla="*/ 2421924 h 2443894"/>
              <a:gd name="connsiteX0" fmla="*/ 177366 w 928442"/>
              <a:gd name="connsiteY0" fmla="*/ 0 h 2495020"/>
              <a:gd name="connsiteX1" fmla="*/ 927009 w 928442"/>
              <a:gd name="connsiteY1" fmla="*/ 411892 h 2495020"/>
              <a:gd name="connsiteX2" fmla="*/ 12609 w 928442"/>
              <a:gd name="connsiteY2" fmla="*/ 2108887 h 2495020"/>
              <a:gd name="connsiteX3" fmla="*/ 531593 w 928442"/>
              <a:gd name="connsiteY3" fmla="*/ 2479588 h 2495020"/>
              <a:gd name="connsiteX0" fmla="*/ 177743 w 928819"/>
              <a:gd name="connsiteY0" fmla="*/ 0 h 2479588"/>
              <a:gd name="connsiteX1" fmla="*/ 927386 w 928819"/>
              <a:gd name="connsiteY1" fmla="*/ 411892 h 2479588"/>
              <a:gd name="connsiteX2" fmla="*/ 12986 w 928819"/>
              <a:gd name="connsiteY2" fmla="*/ 2108887 h 2479588"/>
              <a:gd name="connsiteX3" fmla="*/ 531970 w 928819"/>
              <a:gd name="connsiteY3" fmla="*/ 2479588 h 2479588"/>
              <a:gd name="connsiteX0" fmla="*/ 176287 w 927363"/>
              <a:gd name="connsiteY0" fmla="*/ 0 h 2364259"/>
              <a:gd name="connsiteX1" fmla="*/ 925930 w 927363"/>
              <a:gd name="connsiteY1" fmla="*/ 411892 h 2364259"/>
              <a:gd name="connsiteX2" fmla="*/ 11530 w 927363"/>
              <a:gd name="connsiteY2" fmla="*/ 2108887 h 2364259"/>
              <a:gd name="connsiteX3" fmla="*/ 563466 w 927363"/>
              <a:gd name="connsiteY3" fmla="*/ 2364259 h 2364259"/>
              <a:gd name="connsiteX0" fmla="*/ 177294 w 928370"/>
              <a:gd name="connsiteY0" fmla="*/ 0 h 2364603"/>
              <a:gd name="connsiteX1" fmla="*/ 926937 w 928370"/>
              <a:gd name="connsiteY1" fmla="*/ 411892 h 2364603"/>
              <a:gd name="connsiteX2" fmla="*/ 12537 w 928370"/>
              <a:gd name="connsiteY2" fmla="*/ 2108887 h 2364603"/>
              <a:gd name="connsiteX3" fmla="*/ 564473 w 928370"/>
              <a:gd name="connsiteY3" fmla="*/ 2364259 h 236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370" h="2364603">
                <a:moveTo>
                  <a:pt x="177294" y="0"/>
                </a:moveTo>
                <a:cubicBezTo>
                  <a:pt x="583007" y="22654"/>
                  <a:pt x="954397" y="60411"/>
                  <a:pt x="926937" y="411892"/>
                </a:cubicBezTo>
                <a:cubicBezTo>
                  <a:pt x="899477" y="763373"/>
                  <a:pt x="77067" y="1773882"/>
                  <a:pt x="12537" y="2108887"/>
                </a:cubicBezTo>
                <a:cubicBezTo>
                  <a:pt x="-51993" y="2443892"/>
                  <a:pt x="132672" y="2346411"/>
                  <a:pt x="564473" y="2364259"/>
                </a:cubicBezTo>
              </a:path>
            </a:pathLst>
          </a:custGeom>
          <a:ln w="28575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2EB63AC5-22EA-509E-C52D-7936014703E2}"/>
              </a:ext>
            </a:extLst>
          </p:cNvPr>
          <p:cNvSpPr/>
          <p:nvPr/>
        </p:nvSpPr>
        <p:spPr>
          <a:xfrm>
            <a:off x="2834659" y="5979776"/>
            <a:ext cx="3198601" cy="1736281"/>
          </a:xfrm>
          <a:custGeom>
            <a:avLst/>
            <a:gdLst>
              <a:gd name="connsiteX0" fmla="*/ 496590 w 3198601"/>
              <a:gd name="connsiteY0" fmla="*/ 1024979 h 1813468"/>
              <a:gd name="connsiteX1" fmla="*/ 142363 w 3198601"/>
              <a:gd name="connsiteY1" fmla="*/ 1609866 h 1813468"/>
              <a:gd name="connsiteX2" fmla="*/ 2572525 w 3198601"/>
              <a:gd name="connsiteY2" fmla="*/ 1708720 h 1813468"/>
              <a:gd name="connsiteX3" fmla="*/ 2654904 w 3198601"/>
              <a:gd name="connsiteY3" fmla="*/ 192958 h 1813468"/>
              <a:gd name="connsiteX4" fmla="*/ 3198601 w 3198601"/>
              <a:gd name="connsiteY4" fmla="*/ 69390 h 1813468"/>
              <a:gd name="connsiteX0" fmla="*/ 496590 w 3198601"/>
              <a:gd name="connsiteY0" fmla="*/ 999706 h 1788195"/>
              <a:gd name="connsiteX1" fmla="*/ 142363 w 3198601"/>
              <a:gd name="connsiteY1" fmla="*/ 1584593 h 1788195"/>
              <a:gd name="connsiteX2" fmla="*/ 2572525 w 3198601"/>
              <a:gd name="connsiteY2" fmla="*/ 1683447 h 1788195"/>
              <a:gd name="connsiteX3" fmla="*/ 2654904 w 3198601"/>
              <a:gd name="connsiteY3" fmla="*/ 167685 h 1788195"/>
              <a:gd name="connsiteX4" fmla="*/ 3198601 w 3198601"/>
              <a:gd name="connsiteY4" fmla="*/ 44117 h 1788195"/>
              <a:gd name="connsiteX0" fmla="*/ 496590 w 3198601"/>
              <a:gd name="connsiteY0" fmla="*/ 958156 h 1736281"/>
              <a:gd name="connsiteX1" fmla="*/ 142363 w 3198601"/>
              <a:gd name="connsiteY1" fmla="*/ 1543043 h 1736281"/>
              <a:gd name="connsiteX2" fmla="*/ 2572525 w 3198601"/>
              <a:gd name="connsiteY2" fmla="*/ 1641897 h 1736281"/>
              <a:gd name="connsiteX3" fmla="*/ 2712569 w 3198601"/>
              <a:gd name="connsiteY3" fmla="*/ 266178 h 1736281"/>
              <a:gd name="connsiteX4" fmla="*/ 3198601 w 3198601"/>
              <a:gd name="connsiteY4" fmla="*/ 2567 h 1736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8601" h="1736281">
                <a:moveTo>
                  <a:pt x="496590" y="958156"/>
                </a:moveTo>
                <a:cubicBezTo>
                  <a:pt x="146482" y="1193621"/>
                  <a:pt x="-203626" y="1429086"/>
                  <a:pt x="142363" y="1543043"/>
                </a:cubicBezTo>
                <a:cubicBezTo>
                  <a:pt x="488352" y="1657000"/>
                  <a:pt x="2144157" y="1854708"/>
                  <a:pt x="2572525" y="1641897"/>
                </a:cubicBezTo>
                <a:cubicBezTo>
                  <a:pt x="3000893" y="1429086"/>
                  <a:pt x="2608223" y="539400"/>
                  <a:pt x="2712569" y="266178"/>
                </a:cubicBezTo>
                <a:cubicBezTo>
                  <a:pt x="2816915" y="-7044"/>
                  <a:pt x="2830643" y="-6357"/>
                  <a:pt x="3198601" y="2567"/>
                </a:cubicBezTo>
              </a:path>
            </a:pathLst>
          </a:custGeom>
          <a:ln w="28575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805316-39D6-8D69-98F7-A2142EF32A78}"/>
              </a:ext>
            </a:extLst>
          </p:cNvPr>
          <p:cNvCxnSpPr>
            <a:cxnSpLocks/>
          </p:cNvCxnSpPr>
          <p:nvPr/>
        </p:nvCxnSpPr>
        <p:spPr>
          <a:xfrm>
            <a:off x="3200415" y="2834842"/>
            <a:ext cx="303618" cy="0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25C90C-4030-B2CE-F5CA-D6E806F5B4A4}"/>
              </a:ext>
            </a:extLst>
          </p:cNvPr>
          <p:cNvCxnSpPr>
            <a:cxnSpLocks/>
          </p:cNvCxnSpPr>
          <p:nvPr/>
        </p:nvCxnSpPr>
        <p:spPr>
          <a:xfrm flipV="1">
            <a:off x="3383293" y="2845211"/>
            <a:ext cx="0" cy="3209462"/>
          </a:xfrm>
          <a:prstGeom prst="straightConnector1">
            <a:avLst/>
          </a:prstGeom>
          <a:ln w="57150" cmpd="sng">
            <a:solidFill>
              <a:schemeClr val="tx2"/>
            </a:solidFill>
            <a:headEnd type="stealth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CAF326F7-E03A-7A74-C7A1-339B43ABCF81}"/>
              </a:ext>
            </a:extLst>
          </p:cNvPr>
          <p:cNvSpPr/>
          <p:nvPr/>
        </p:nvSpPr>
        <p:spPr>
          <a:xfrm>
            <a:off x="1802868" y="2663058"/>
            <a:ext cx="1449860" cy="1008070"/>
          </a:xfrm>
          <a:custGeom>
            <a:avLst/>
            <a:gdLst>
              <a:gd name="connsiteX0" fmla="*/ 0 w 1449860"/>
              <a:gd name="connsiteY0" fmla="*/ 74512 h 1063052"/>
              <a:gd name="connsiteX1" fmla="*/ 370703 w 1449860"/>
              <a:gd name="connsiteY1" fmla="*/ 74512 h 1063052"/>
              <a:gd name="connsiteX2" fmla="*/ 691979 w 1449860"/>
              <a:gd name="connsiteY2" fmla="*/ 848868 h 1063052"/>
              <a:gd name="connsiteX3" fmla="*/ 1449860 w 1449860"/>
              <a:gd name="connsiteY3" fmla="*/ 1063052 h 1063052"/>
              <a:gd name="connsiteX0" fmla="*/ 0 w 1449860"/>
              <a:gd name="connsiteY0" fmla="*/ 62908 h 1051448"/>
              <a:gd name="connsiteX1" fmla="*/ 370703 w 1449860"/>
              <a:gd name="connsiteY1" fmla="*/ 62908 h 1051448"/>
              <a:gd name="connsiteX2" fmla="*/ 691979 w 1449860"/>
              <a:gd name="connsiteY2" fmla="*/ 837264 h 1051448"/>
              <a:gd name="connsiteX3" fmla="*/ 1449860 w 1449860"/>
              <a:gd name="connsiteY3" fmla="*/ 1051448 h 1051448"/>
              <a:gd name="connsiteX0" fmla="*/ 0 w 1449860"/>
              <a:gd name="connsiteY0" fmla="*/ 6805 h 995345"/>
              <a:gd name="connsiteX1" fmla="*/ 453081 w 1449860"/>
              <a:gd name="connsiteY1" fmla="*/ 146849 h 995345"/>
              <a:gd name="connsiteX2" fmla="*/ 691979 w 1449860"/>
              <a:gd name="connsiteY2" fmla="*/ 781161 h 995345"/>
              <a:gd name="connsiteX3" fmla="*/ 1449860 w 1449860"/>
              <a:gd name="connsiteY3" fmla="*/ 995345 h 995345"/>
              <a:gd name="connsiteX0" fmla="*/ 0 w 1449860"/>
              <a:gd name="connsiteY0" fmla="*/ 19530 h 1008070"/>
              <a:gd name="connsiteX1" fmla="*/ 453081 w 1449860"/>
              <a:gd name="connsiteY1" fmla="*/ 159574 h 1008070"/>
              <a:gd name="connsiteX2" fmla="*/ 691979 w 1449860"/>
              <a:gd name="connsiteY2" fmla="*/ 793886 h 1008070"/>
              <a:gd name="connsiteX3" fmla="*/ 1449860 w 1449860"/>
              <a:gd name="connsiteY3" fmla="*/ 1008070 h 100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60" h="1008070">
                <a:moveTo>
                  <a:pt x="0" y="19530"/>
                </a:moveTo>
                <a:cubicBezTo>
                  <a:pt x="210065" y="-3810"/>
                  <a:pt x="362464" y="-43626"/>
                  <a:pt x="453081" y="159574"/>
                </a:cubicBezTo>
                <a:cubicBezTo>
                  <a:pt x="543698" y="362774"/>
                  <a:pt x="512120" y="629129"/>
                  <a:pt x="691979" y="793886"/>
                </a:cubicBezTo>
                <a:cubicBezTo>
                  <a:pt x="871838" y="958643"/>
                  <a:pt x="1327666" y="977865"/>
                  <a:pt x="1449860" y="1008070"/>
                </a:cubicBezTo>
              </a:path>
            </a:pathLst>
          </a:custGeom>
          <a:ln w="28575" cmpd="sng">
            <a:solidFill>
              <a:schemeClr val="tx2"/>
            </a:solidFill>
            <a:headEnd type="none" w="lg" len="lg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2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0D620-F008-2062-6E1F-7BCC8AC8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3621F5-697C-4443-B7E8-C323D1AF511B}"/>
              </a:ext>
            </a:extLst>
          </p:cNvPr>
          <p:cNvSpPr/>
          <p:nvPr/>
        </p:nvSpPr>
        <p:spPr>
          <a:xfrm>
            <a:off x="0" y="4004870"/>
            <a:ext cx="4108443" cy="685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36A53E-9563-29E6-03A6-A0F1AA4AFFA6}"/>
              </a:ext>
            </a:extLst>
          </p:cNvPr>
          <p:cNvSpPr/>
          <p:nvPr/>
        </p:nvSpPr>
        <p:spPr>
          <a:xfrm>
            <a:off x="5029178" y="1"/>
            <a:ext cx="4114822" cy="438912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B40491-37CD-D1B7-2328-E49167565A9E}"/>
              </a:ext>
            </a:extLst>
          </p:cNvPr>
          <p:cNvSpPr/>
          <p:nvPr/>
        </p:nvSpPr>
        <p:spPr>
          <a:xfrm>
            <a:off x="0" y="4389122"/>
            <a:ext cx="9144000" cy="6675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044EB1-34FB-008A-983E-8767262DBF07}"/>
              </a:ext>
            </a:extLst>
          </p:cNvPr>
          <p:cNvSpPr/>
          <p:nvPr/>
        </p:nvSpPr>
        <p:spPr>
          <a:xfrm>
            <a:off x="4108443" y="-44506"/>
            <a:ext cx="920736" cy="351942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0EE20-DB8E-F894-6D33-AA64D9BC6283}"/>
              </a:ext>
            </a:extLst>
          </p:cNvPr>
          <p:cNvSpPr/>
          <p:nvPr/>
        </p:nvSpPr>
        <p:spPr>
          <a:xfrm>
            <a:off x="4113210" y="3479632"/>
            <a:ext cx="914381" cy="220040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C3E695-56B2-B572-1672-E49984C89335}"/>
              </a:ext>
            </a:extLst>
          </p:cNvPr>
          <p:cNvCxnSpPr/>
          <p:nvPr/>
        </p:nvCxnSpPr>
        <p:spPr>
          <a:xfrm>
            <a:off x="5029178" y="4389122"/>
            <a:ext cx="4114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2AEFEB9B-15F0-E8DF-D5E6-04AA62A6BD0F}"/>
              </a:ext>
            </a:extLst>
          </p:cNvPr>
          <p:cNvSpPr/>
          <p:nvPr/>
        </p:nvSpPr>
        <p:spPr>
          <a:xfrm>
            <a:off x="0" y="1"/>
            <a:ext cx="4114816" cy="349092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0DFB97-6310-0D20-FF6A-A5A61C29E292}"/>
              </a:ext>
            </a:extLst>
          </p:cNvPr>
          <p:cNvSpPr/>
          <p:nvPr/>
        </p:nvSpPr>
        <p:spPr>
          <a:xfrm>
            <a:off x="-1357390" y="3485284"/>
            <a:ext cx="5479978" cy="51958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C7450-9FA7-4564-5791-CF78FA81FAC8}"/>
              </a:ext>
            </a:extLst>
          </p:cNvPr>
          <p:cNvCxnSpPr/>
          <p:nvPr/>
        </p:nvCxnSpPr>
        <p:spPr>
          <a:xfrm>
            <a:off x="14145" y="3485283"/>
            <a:ext cx="4108443" cy="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16930E5-E574-7573-33E6-02EF6ACC4D0C}"/>
              </a:ext>
            </a:extLst>
          </p:cNvPr>
          <p:cNvSpPr/>
          <p:nvPr/>
        </p:nvSpPr>
        <p:spPr>
          <a:xfrm>
            <a:off x="501803" y="1238244"/>
            <a:ext cx="3640013" cy="156966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SURFACE “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Floor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sfType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=FLOOR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sfExCnd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=GROUND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5ECC2A-C688-1EAE-4B29-3A49B476F501}"/>
              </a:ext>
            </a:extLst>
          </p:cNvPr>
          <p:cNvSpPr/>
          <p:nvPr/>
        </p:nvSpPr>
        <p:spPr>
          <a:xfrm>
            <a:off x="4139719" y="3511274"/>
            <a:ext cx="201328" cy="2145642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8F7539-EAFC-6B55-1F9F-362E3C183A8F}"/>
              </a:ext>
            </a:extLst>
          </p:cNvPr>
          <p:cNvSpPr/>
          <p:nvPr/>
        </p:nvSpPr>
        <p:spPr>
          <a:xfrm>
            <a:off x="4801533" y="3511274"/>
            <a:ext cx="201328" cy="2145642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C0AE1E-4659-7048-AAF0-435E8C1314EE}"/>
              </a:ext>
            </a:extLst>
          </p:cNvPr>
          <p:cNvSpPr/>
          <p:nvPr/>
        </p:nvSpPr>
        <p:spPr>
          <a:xfrm rot="16200000">
            <a:off x="3481863" y="4152668"/>
            <a:ext cx="2177078" cy="830997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fdWlCon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D29B37-D08C-405E-2B23-88B4638BD7DD}"/>
              </a:ext>
            </a:extLst>
          </p:cNvPr>
          <p:cNvSpPr/>
          <p:nvPr/>
        </p:nvSpPr>
        <p:spPr>
          <a:xfrm rot="5400000">
            <a:off x="1263106" y="1150818"/>
            <a:ext cx="206511" cy="5447503"/>
          </a:xfrm>
          <a:prstGeom prst="rect">
            <a:avLst/>
          </a:prstGeom>
          <a:solidFill>
            <a:srgbClr val="BFBFB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49D9CC-3067-2A39-EDF2-FCC0CB8492EE}"/>
              </a:ext>
            </a:extLst>
          </p:cNvPr>
          <p:cNvSpPr/>
          <p:nvPr/>
        </p:nvSpPr>
        <p:spPr>
          <a:xfrm>
            <a:off x="14145" y="3471654"/>
            <a:ext cx="4108443" cy="46166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Floor B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sfCon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902FB-CBF4-3141-8D63-633D15404767}"/>
              </a:ext>
            </a:extLst>
          </p:cNvPr>
          <p:cNvSpPr/>
          <p:nvPr/>
        </p:nvSpPr>
        <p:spPr>
          <a:xfrm>
            <a:off x="5228265" y="1197005"/>
            <a:ext cx="3368547" cy="156966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SURFACE “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urier" pitchFamily="2" charset="0"/>
              </a:rPr>
              <a:t>Wall A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sfType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=WALL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sfExCnd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=AMBIENT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(not part of 2D context)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BAA3231-ECAB-FA1D-9EC4-46AF3F7DA999}"/>
              </a:ext>
            </a:extLst>
          </p:cNvPr>
          <p:cNvCxnSpPr>
            <a:cxnSpLocks/>
          </p:cNvCxnSpPr>
          <p:nvPr/>
        </p:nvCxnSpPr>
        <p:spPr>
          <a:xfrm flipV="1">
            <a:off x="4114816" y="0"/>
            <a:ext cx="0" cy="3449314"/>
          </a:xfrm>
          <a:prstGeom prst="straightConnector1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26B05A6-121C-8F9D-096D-2F23B414AF31}"/>
              </a:ext>
            </a:extLst>
          </p:cNvPr>
          <p:cNvSpPr/>
          <p:nvPr/>
        </p:nvSpPr>
        <p:spPr>
          <a:xfrm>
            <a:off x="5894917" y="5670293"/>
            <a:ext cx="3561913" cy="1200329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FOUNDATION “</a:t>
            </a:r>
            <a:r>
              <a:rPr lang="en-US" sz="2400" dirty="0" err="1">
                <a:solidFill>
                  <a:srgbClr val="00B050"/>
                </a:solidFill>
                <a:latin typeface="Courier" pitchFamily="2" charset="0"/>
              </a:rPr>
              <a:t>Fnd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fdWlHtAbvGrd</a:t>
            </a:r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fdWlDpBlSlb</a:t>
            </a:r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ED418C-F685-7A47-2CE9-23B7E233217D}"/>
              </a:ext>
            </a:extLst>
          </p:cNvPr>
          <p:cNvCxnSpPr/>
          <p:nvPr/>
        </p:nvCxnSpPr>
        <p:spPr>
          <a:xfrm flipV="1">
            <a:off x="5394950" y="3485284"/>
            <a:ext cx="0" cy="903838"/>
          </a:xfrm>
          <a:prstGeom prst="straightConnector1">
            <a:avLst/>
          </a:prstGeom>
          <a:ln w="57150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7A1592-9420-2717-1784-05581FAD9F77}"/>
              </a:ext>
            </a:extLst>
          </p:cNvPr>
          <p:cNvCxnSpPr/>
          <p:nvPr/>
        </p:nvCxnSpPr>
        <p:spPr>
          <a:xfrm>
            <a:off x="5120634" y="3490924"/>
            <a:ext cx="486496" cy="0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E34211-7DE7-7F5B-8832-1C7B46C53884}"/>
              </a:ext>
            </a:extLst>
          </p:cNvPr>
          <p:cNvCxnSpPr>
            <a:cxnSpLocks/>
          </p:cNvCxnSpPr>
          <p:nvPr/>
        </p:nvCxnSpPr>
        <p:spPr>
          <a:xfrm flipV="1">
            <a:off x="3749049" y="4013606"/>
            <a:ext cx="0" cy="1642832"/>
          </a:xfrm>
          <a:prstGeom prst="straightConnector1">
            <a:avLst/>
          </a:prstGeom>
          <a:ln w="57150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E8BA70-5AD5-8D8F-672B-3CB83150F4B9}"/>
              </a:ext>
            </a:extLst>
          </p:cNvPr>
          <p:cNvCxnSpPr/>
          <p:nvPr/>
        </p:nvCxnSpPr>
        <p:spPr>
          <a:xfrm>
            <a:off x="3505801" y="5656438"/>
            <a:ext cx="486496" cy="0"/>
          </a:xfrm>
          <a:prstGeom prst="straightConnector1">
            <a:avLst/>
          </a:prstGeom>
          <a:ln w="57150" cmpd="sng">
            <a:solidFill>
              <a:schemeClr val="tx2"/>
            </a:solidFill>
            <a:headEnd type="none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065BCF77-7401-0A66-E0A4-BF4637B37DE1}"/>
              </a:ext>
            </a:extLst>
          </p:cNvPr>
          <p:cNvSpPr/>
          <p:nvPr/>
        </p:nvSpPr>
        <p:spPr>
          <a:xfrm>
            <a:off x="5458510" y="3905093"/>
            <a:ext cx="928370" cy="2364603"/>
          </a:xfrm>
          <a:custGeom>
            <a:avLst/>
            <a:gdLst>
              <a:gd name="connsiteX0" fmla="*/ 377608 w 1133517"/>
              <a:gd name="connsiteY0" fmla="*/ 0 h 2464625"/>
              <a:gd name="connsiteX1" fmla="*/ 1127251 w 1133517"/>
              <a:gd name="connsiteY1" fmla="*/ 411892 h 2464625"/>
              <a:gd name="connsiteX2" fmla="*/ 6905 w 1133517"/>
              <a:gd name="connsiteY2" fmla="*/ 2199503 h 2464625"/>
              <a:gd name="connsiteX3" fmla="*/ 740073 w 1133517"/>
              <a:gd name="connsiteY3" fmla="*/ 2421924 h 2464625"/>
              <a:gd name="connsiteX0" fmla="*/ 176992 w 928068"/>
              <a:gd name="connsiteY0" fmla="*/ 0 h 2443894"/>
              <a:gd name="connsiteX1" fmla="*/ 926635 w 928068"/>
              <a:gd name="connsiteY1" fmla="*/ 411892 h 2443894"/>
              <a:gd name="connsiteX2" fmla="*/ 12235 w 928068"/>
              <a:gd name="connsiteY2" fmla="*/ 2108887 h 2443894"/>
              <a:gd name="connsiteX3" fmla="*/ 539457 w 928068"/>
              <a:gd name="connsiteY3" fmla="*/ 2421924 h 2443894"/>
              <a:gd name="connsiteX0" fmla="*/ 177366 w 928442"/>
              <a:gd name="connsiteY0" fmla="*/ 0 h 2495020"/>
              <a:gd name="connsiteX1" fmla="*/ 927009 w 928442"/>
              <a:gd name="connsiteY1" fmla="*/ 411892 h 2495020"/>
              <a:gd name="connsiteX2" fmla="*/ 12609 w 928442"/>
              <a:gd name="connsiteY2" fmla="*/ 2108887 h 2495020"/>
              <a:gd name="connsiteX3" fmla="*/ 531593 w 928442"/>
              <a:gd name="connsiteY3" fmla="*/ 2479588 h 2495020"/>
              <a:gd name="connsiteX0" fmla="*/ 177743 w 928819"/>
              <a:gd name="connsiteY0" fmla="*/ 0 h 2479588"/>
              <a:gd name="connsiteX1" fmla="*/ 927386 w 928819"/>
              <a:gd name="connsiteY1" fmla="*/ 411892 h 2479588"/>
              <a:gd name="connsiteX2" fmla="*/ 12986 w 928819"/>
              <a:gd name="connsiteY2" fmla="*/ 2108887 h 2479588"/>
              <a:gd name="connsiteX3" fmla="*/ 531970 w 928819"/>
              <a:gd name="connsiteY3" fmla="*/ 2479588 h 2479588"/>
              <a:gd name="connsiteX0" fmla="*/ 176287 w 927363"/>
              <a:gd name="connsiteY0" fmla="*/ 0 h 2364259"/>
              <a:gd name="connsiteX1" fmla="*/ 925930 w 927363"/>
              <a:gd name="connsiteY1" fmla="*/ 411892 h 2364259"/>
              <a:gd name="connsiteX2" fmla="*/ 11530 w 927363"/>
              <a:gd name="connsiteY2" fmla="*/ 2108887 h 2364259"/>
              <a:gd name="connsiteX3" fmla="*/ 563466 w 927363"/>
              <a:gd name="connsiteY3" fmla="*/ 2364259 h 2364259"/>
              <a:gd name="connsiteX0" fmla="*/ 177294 w 928370"/>
              <a:gd name="connsiteY0" fmla="*/ 0 h 2364603"/>
              <a:gd name="connsiteX1" fmla="*/ 926937 w 928370"/>
              <a:gd name="connsiteY1" fmla="*/ 411892 h 2364603"/>
              <a:gd name="connsiteX2" fmla="*/ 12537 w 928370"/>
              <a:gd name="connsiteY2" fmla="*/ 2108887 h 2364603"/>
              <a:gd name="connsiteX3" fmla="*/ 564473 w 928370"/>
              <a:gd name="connsiteY3" fmla="*/ 2364259 h 2364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370" h="2364603">
                <a:moveTo>
                  <a:pt x="177294" y="0"/>
                </a:moveTo>
                <a:cubicBezTo>
                  <a:pt x="583007" y="22654"/>
                  <a:pt x="954397" y="60411"/>
                  <a:pt x="926937" y="411892"/>
                </a:cubicBezTo>
                <a:cubicBezTo>
                  <a:pt x="899477" y="763373"/>
                  <a:pt x="77067" y="1773882"/>
                  <a:pt x="12537" y="2108887"/>
                </a:cubicBezTo>
                <a:cubicBezTo>
                  <a:pt x="-51993" y="2443892"/>
                  <a:pt x="132672" y="2346411"/>
                  <a:pt x="564473" y="2364259"/>
                </a:cubicBezTo>
              </a:path>
            </a:pathLst>
          </a:custGeom>
          <a:ln w="28575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95DC766-8C1F-ABB2-1D19-A9A464863C8A}"/>
              </a:ext>
            </a:extLst>
          </p:cNvPr>
          <p:cNvSpPr/>
          <p:nvPr/>
        </p:nvSpPr>
        <p:spPr>
          <a:xfrm>
            <a:off x="2514778" y="4681578"/>
            <a:ext cx="3500161" cy="2072147"/>
          </a:xfrm>
          <a:custGeom>
            <a:avLst/>
            <a:gdLst>
              <a:gd name="connsiteX0" fmla="*/ 951882 w 3497374"/>
              <a:gd name="connsiteY0" fmla="*/ 0 h 2098379"/>
              <a:gd name="connsiteX1" fmla="*/ 4531 w 3497374"/>
              <a:gd name="connsiteY1" fmla="*/ 1112108 h 2098379"/>
              <a:gd name="connsiteX2" fmla="*/ 1297871 w 3497374"/>
              <a:gd name="connsiteY2" fmla="*/ 2034746 h 2098379"/>
              <a:gd name="connsiteX3" fmla="*/ 3497374 w 3497374"/>
              <a:gd name="connsiteY3" fmla="*/ 1944130 h 2098379"/>
              <a:gd name="connsiteX0" fmla="*/ 954669 w 3500161"/>
              <a:gd name="connsiteY0" fmla="*/ 0 h 2098379"/>
              <a:gd name="connsiteX1" fmla="*/ 7318 w 3500161"/>
              <a:gd name="connsiteY1" fmla="*/ 1112108 h 2098379"/>
              <a:gd name="connsiteX2" fmla="*/ 1300658 w 3500161"/>
              <a:gd name="connsiteY2" fmla="*/ 2034746 h 2098379"/>
              <a:gd name="connsiteX3" fmla="*/ 3500161 w 3500161"/>
              <a:gd name="connsiteY3" fmla="*/ 1944130 h 2098379"/>
              <a:gd name="connsiteX0" fmla="*/ 954669 w 3500161"/>
              <a:gd name="connsiteY0" fmla="*/ 0 h 2082468"/>
              <a:gd name="connsiteX1" fmla="*/ 7318 w 3500161"/>
              <a:gd name="connsiteY1" fmla="*/ 1112108 h 2082468"/>
              <a:gd name="connsiteX2" fmla="*/ 1300658 w 3500161"/>
              <a:gd name="connsiteY2" fmla="*/ 2034746 h 2082468"/>
              <a:gd name="connsiteX3" fmla="*/ 3500161 w 3500161"/>
              <a:gd name="connsiteY3" fmla="*/ 1944130 h 2082468"/>
              <a:gd name="connsiteX0" fmla="*/ 954669 w 3500161"/>
              <a:gd name="connsiteY0" fmla="*/ 0 h 2034746"/>
              <a:gd name="connsiteX1" fmla="*/ 7318 w 3500161"/>
              <a:gd name="connsiteY1" fmla="*/ 1112108 h 2034746"/>
              <a:gd name="connsiteX2" fmla="*/ 1300658 w 3500161"/>
              <a:gd name="connsiteY2" fmla="*/ 2034746 h 2034746"/>
              <a:gd name="connsiteX3" fmla="*/ 3500161 w 3500161"/>
              <a:gd name="connsiteY3" fmla="*/ 1944130 h 2034746"/>
              <a:gd name="connsiteX0" fmla="*/ 954669 w 3500161"/>
              <a:gd name="connsiteY0" fmla="*/ 0 h 2072147"/>
              <a:gd name="connsiteX1" fmla="*/ 7318 w 3500161"/>
              <a:gd name="connsiteY1" fmla="*/ 1112108 h 2072147"/>
              <a:gd name="connsiteX2" fmla="*/ 1300658 w 3500161"/>
              <a:gd name="connsiteY2" fmla="*/ 2034746 h 2072147"/>
              <a:gd name="connsiteX3" fmla="*/ 3500161 w 3500161"/>
              <a:gd name="connsiteY3" fmla="*/ 1944130 h 207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161" h="2072147">
                <a:moveTo>
                  <a:pt x="954669" y="0"/>
                </a:moveTo>
                <a:cubicBezTo>
                  <a:pt x="229739" y="73454"/>
                  <a:pt x="-50347" y="772984"/>
                  <a:pt x="7318" y="1112108"/>
                </a:cubicBezTo>
                <a:cubicBezTo>
                  <a:pt x="64983" y="1451232"/>
                  <a:pt x="718518" y="1896076"/>
                  <a:pt x="1300658" y="2034746"/>
                </a:cubicBezTo>
                <a:cubicBezTo>
                  <a:pt x="2113457" y="2148702"/>
                  <a:pt x="2584387" y="1968157"/>
                  <a:pt x="3500161" y="1944130"/>
                </a:cubicBezTo>
              </a:path>
            </a:pathLst>
          </a:custGeom>
          <a:ln w="28575" cmpd="sng">
            <a:solidFill>
              <a:schemeClr val="tx2"/>
            </a:solidFill>
            <a:headEnd type="stealth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0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6ADC-03A8-3749-4F95-4EB0963E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5CADD1-14E9-414A-B535-EAB9AD8AB649}"/>
              </a:ext>
            </a:extLst>
          </p:cNvPr>
          <p:cNvGrpSpPr/>
          <p:nvPr/>
        </p:nvGrpSpPr>
        <p:grpSpPr>
          <a:xfrm>
            <a:off x="-1371535" y="0"/>
            <a:ext cx="10515535" cy="10424145"/>
            <a:chOff x="-1371535" y="-1280146"/>
            <a:chExt cx="10515535" cy="1042414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9BDAA1F-6A1A-FD35-FA39-9CE0545E5BB6}"/>
                </a:ext>
              </a:extLst>
            </p:cNvPr>
            <p:cNvSpPr/>
            <p:nvPr/>
          </p:nvSpPr>
          <p:spPr>
            <a:xfrm>
              <a:off x="5029178" y="-1280146"/>
              <a:ext cx="4114822" cy="374904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02D00A-BF84-63FC-C841-0F0DD8ACBD96}"/>
                </a:ext>
              </a:extLst>
            </p:cNvPr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04A6B2-7C25-3F7E-3D79-A2FC5C53C970}"/>
                </a:ext>
              </a:extLst>
            </p:cNvPr>
            <p:cNvCxnSpPr/>
            <p:nvPr/>
          </p:nvCxnSpPr>
          <p:spPr>
            <a:xfrm>
              <a:off x="5029178" y="2468903"/>
              <a:ext cx="41148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31F321-F9CE-1790-7856-96C5493A0BCB}"/>
                </a:ext>
              </a:extLst>
            </p:cNvPr>
            <p:cNvSpPr/>
            <p:nvPr/>
          </p:nvSpPr>
          <p:spPr>
            <a:xfrm>
              <a:off x="0" y="-1280146"/>
              <a:ext cx="4114816" cy="608171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83E0FB-1DA7-417E-BE37-316FA18761E2}"/>
                </a:ext>
              </a:extLst>
            </p:cNvPr>
            <p:cNvSpPr/>
            <p:nvPr/>
          </p:nvSpPr>
          <p:spPr>
            <a:xfrm>
              <a:off x="4108443" y="-1280146"/>
              <a:ext cx="920736" cy="28348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D597EE-BE44-D59D-4D14-7E0ADE2F07A2}"/>
                </a:ext>
              </a:extLst>
            </p:cNvPr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C2E38E-1C66-AF49-6F86-F96FD3865A1D}"/>
                </a:ext>
              </a:extLst>
            </p:cNvPr>
            <p:cNvSpPr/>
            <p:nvPr/>
          </p:nvSpPr>
          <p:spPr>
            <a:xfrm>
              <a:off x="4113210" y="1559413"/>
              <a:ext cx="914381" cy="43450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A0ACB3-7AB4-21FB-8937-3690292DD5E4}"/>
              </a:ext>
            </a:extLst>
          </p:cNvPr>
          <p:cNvCxnSpPr>
            <a:cxnSpLocks/>
          </p:cNvCxnSpPr>
          <p:nvPr/>
        </p:nvCxnSpPr>
        <p:spPr>
          <a:xfrm flipV="1">
            <a:off x="4114816" y="0"/>
            <a:ext cx="0" cy="2809241"/>
          </a:xfrm>
          <a:prstGeom prst="straightConnector1">
            <a:avLst/>
          </a:prstGeom>
          <a:ln w="57150" cmpd="sng">
            <a:solidFill>
              <a:schemeClr val="tx1">
                <a:lumMod val="65000"/>
                <a:lumOff val="35000"/>
              </a:schemeClr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67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0BB24-05D7-303C-0CE8-8A4E52BD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D53E35-20E1-4C9F-2597-8729DADD9710}"/>
              </a:ext>
            </a:extLst>
          </p:cNvPr>
          <p:cNvGrpSpPr/>
          <p:nvPr/>
        </p:nvGrpSpPr>
        <p:grpSpPr>
          <a:xfrm>
            <a:off x="-1371535" y="-173056"/>
            <a:ext cx="10515535" cy="9326827"/>
            <a:chOff x="-1371535" y="-182828"/>
            <a:chExt cx="10515535" cy="932682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97E193C-6DBA-4CD0-D7DA-91A5D77A5E0B}"/>
                </a:ext>
              </a:extLst>
            </p:cNvPr>
            <p:cNvSpPr/>
            <p:nvPr/>
          </p:nvSpPr>
          <p:spPr>
            <a:xfrm>
              <a:off x="5029178" y="1"/>
              <a:ext cx="4114822" cy="24689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D9C75A4-3E0F-FBDC-3652-685ED51D2E88}"/>
                </a:ext>
              </a:extLst>
            </p:cNvPr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24F959-AC75-E81C-6F49-3DCC02F4F033}"/>
                </a:ext>
              </a:extLst>
            </p:cNvPr>
            <p:cNvCxnSpPr/>
            <p:nvPr/>
          </p:nvCxnSpPr>
          <p:spPr>
            <a:xfrm>
              <a:off x="5029178" y="2468903"/>
              <a:ext cx="41148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D497117-5BA3-02E1-4AAC-837171BEE91D}"/>
                </a:ext>
              </a:extLst>
            </p:cNvPr>
            <p:cNvSpPr/>
            <p:nvPr/>
          </p:nvSpPr>
          <p:spPr>
            <a:xfrm>
              <a:off x="0" y="0"/>
              <a:ext cx="4114816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9E69EE-796E-8F7F-804F-01CC6CD51785}"/>
                </a:ext>
              </a:extLst>
            </p:cNvPr>
            <p:cNvSpPr/>
            <p:nvPr/>
          </p:nvSpPr>
          <p:spPr>
            <a:xfrm>
              <a:off x="4108443" y="-182828"/>
              <a:ext cx="920736" cy="1737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8B2060-08FF-0FD1-C1C5-0CF5ECB3C8DF}"/>
                </a:ext>
              </a:extLst>
            </p:cNvPr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3F1ACD-2A48-79AD-AE09-C76E6745D664}"/>
                </a:ext>
              </a:extLst>
            </p:cNvPr>
            <p:cNvSpPr/>
            <p:nvPr/>
          </p:nvSpPr>
          <p:spPr>
            <a:xfrm>
              <a:off x="4113210" y="1559413"/>
              <a:ext cx="914381" cy="37617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EC2718F-1314-FD43-0938-EFAF5E930E16}"/>
              </a:ext>
            </a:extLst>
          </p:cNvPr>
          <p:cNvSpPr/>
          <p:nvPr/>
        </p:nvSpPr>
        <p:spPr>
          <a:xfrm rot="16200000">
            <a:off x="2766386" y="2489769"/>
            <a:ext cx="2269737" cy="439592"/>
          </a:xfrm>
          <a:prstGeom prst="rect">
            <a:avLst/>
          </a:prstGeom>
          <a:solidFill>
            <a:srgbClr val="FF99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FNDBLOCK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9FCB32-F857-548E-CD39-728BAD498827}"/>
              </a:ext>
            </a:extLst>
          </p:cNvPr>
          <p:cNvSpPr/>
          <p:nvPr/>
        </p:nvSpPr>
        <p:spPr>
          <a:xfrm>
            <a:off x="5555916" y="2701846"/>
            <a:ext cx="3315428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fcX1=0.0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3F097-88F9-EFC3-E9DA-070EB9840A5E}"/>
              </a:ext>
            </a:extLst>
          </p:cNvPr>
          <p:cNvSpPr/>
          <p:nvPr/>
        </p:nvSpPr>
        <p:spPr>
          <a:xfrm>
            <a:off x="4165511" y="754476"/>
            <a:ext cx="4911833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fcZ1Ref=WALLTOP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F667B-254C-A524-D2D2-39A798430307}"/>
              </a:ext>
            </a:extLst>
          </p:cNvPr>
          <p:cNvSpPr/>
          <p:nvPr/>
        </p:nvSpPr>
        <p:spPr>
          <a:xfrm>
            <a:off x="4121052" y="215495"/>
            <a:ext cx="4956292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fcX1Ref=WALLINT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B127A1-4D0F-8092-4D9D-0F1F5A27FD32}"/>
              </a:ext>
            </a:extLst>
          </p:cNvPr>
          <p:cNvSpPr/>
          <p:nvPr/>
        </p:nvSpPr>
        <p:spPr>
          <a:xfrm>
            <a:off x="163519" y="7040853"/>
            <a:ext cx="4977277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fcZ2Ref=SLABTOP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AC30CA-4718-166D-A957-2D78B84AC28D}"/>
              </a:ext>
            </a:extLst>
          </p:cNvPr>
          <p:cNvSpPr/>
          <p:nvPr/>
        </p:nvSpPr>
        <p:spPr>
          <a:xfrm>
            <a:off x="163238" y="6545476"/>
            <a:ext cx="5140273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fcX2Ref=WALLINT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6D1193-6861-5E29-A15D-4BDC1A60E5D0}"/>
              </a:ext>
            </a:extLst>
          </p:cNvPr>
          <p:cNvSpPr/>
          <p:nvPr/>
        </p:nvSpPr>
        <p:spPr>
          <a:xfrm>
            <a:off x="5555636" y="3259658"/>
            <a:ext cx="3315428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fcZ1=0.0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E4061C2-F685-3391-C20C-F2C1378A7EFE}"/>
              </a:ext>
            </a:extLst>
          </p:cNvPr>
          <p:cNvSpPr/>
          <p:nvPr/>
        </p:nvSpPr>
        <p:spPr>
          <a:xfrm>
            <a:off x="39118" y="3206079"/>
            <a:ext cx="3393629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fcZ2=0.0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D01AE7-7A5D-9270-F0BB-2B3F0CFA0D5B}"/>
              </a:ext>
            </a:extLst>
          </p:cNvPr>
          <p:cNvSpPr/>
          <p:nvPr/>
        </p:nvSpPr>
        <p:spPr>
          <a:xfrm>
            <a:off x="45355" y="2709877"/>
            <a:ext cx="3629867" cy="5847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Courier" pitchFamily="2" charset="0"/>
              </a:rPr>
              <a:t>fcX2=-0.167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9272D4-4BC3-DE90-6D2A-FDE18540AD12}"/>
              </a:ext>
            </a:extLst>
          </p:cNvPr>
          <p:cNvSpPr>
            <a:spLocks noChangeAspect="1"/>
          </p:cNvSpPr>
          <p:nvPr/>
        </p:nvSpPr>
        <p:spPr>
          <a:xfrm>
            <a:off x="3974658" y="3790210"/>
            <a:ext cx="194148" cy="194148"/>
          </a:xfrm>
          <a:prstGeom prst="ellipse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03BCBB7-B24D-5D5E-670A-68FE28E16F76}"/>
              </a:ext>
            </a:extLst>
          </p:cNvPr>
          <p:cNvSpPr>
            <a:spLocks noChangeAspect="1"/>
          </p:cNvSpPr>
          <p:nvPr/>
        </p:nvSpPr>
        <p:spPr>
          <a:xfrm>
            <a:off x="4012096" y="1463074"/>
            <a:ext cx="194148" cy="194148"/>
          </a:xfrm>
          <a:prstGeom prst="ellipse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0268099-E0C3-E62B-8D8E-B70DCFFA61F9}"/>
              </a:ext>
            </a:extLst>
          </p:cNvPr>
          <p:cNvSpPr>
            <a:spLocks noChangeAspect="1"/>
          </p:cNvSpPr>
          <p:nvPr/>
        </p:nvSpPr>
        <p:spPr>
          <a:xfrm>
            <a:off x="3557209" y="3790210"/>
            <a:ext cx="194148" cy="194148"/>
          </a:xfrm>
          <a:prstGeom prst="ellipse">
            <a:avLst/>
          </a:prstGeom>
          <a:solidFill>
            <a:schemeClr val="tx1"/>
          </a:solidFill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863FE5-B72B-D1BE-9567-0AE9F6DD08C2}"/>
              </a:ext>
            </a:extLst>
          </p:cNvPr>
          <p:cNvSpPr/>
          <p:nvPr/>
        </p:nvSpPr>
        <p:spPr>
          <a:xfrm>
            <a:off x="5948053" y="1570741"/>
            <a:ext cx="2675357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Ref1 = P1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C0AD72-251E-1BE2-11CB-01050D307E9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864753" y="3887284"/>
            <a:ext cx="692456" cy="11588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5AF73C7-1894-EFA3-9785-1473A18295A3}"/>
              </a:ext>
            </a:extLst>
          </p:cNvPr>
          <p:cNvSpPr/>
          <p:nvPr/>
        </p:nvSpPr>
        <p:spPr>
          <a:xfrm>
            <a:off x="2539917" y="4217583"/>
            <a:ext cx="1152710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762E9C-EFAB-5ADF-E3AE-AFDB6E3023F7}"/>
              </a:ext>
            </a:extLst>
          </p:cNvPr>
          <p:cNvSpPr/>
          <p:nvPr/>
        </p:nvSpPr>
        <p:spPr>
          <a:xfrm>
            <a:off x="2116409" y="3747522"/>
            <a:ext cx="896090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P2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171430-4C06-0245-0391-9F8D2655BEC9}"/>
              </a:ext>
            </a:extLst>
          </p:cNvPr>
          <p:cNvCxnSpPr>
            <a:cxnSpLocks/>
            <a:endCxn id="43" idx="3"/>
          </p:cNvCxnSpPr>
          <p:nvPr/>
        </p:nvCxnSpPr>
        <p:spPr>
          <a:xfrm flipV="1">
            <a:off x="3550972" y="3955926"/>
            <a:ext cx="452118" cy="58348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C0CD7-FBA5-1CF9-60E5-F61D24550891}"/>
              </a:ext>
            </a:extLst>
          </p:cNvPr>
          <p:cNvCxnSpPr>
            <a:cxnSpLocks/>
            <a:endCxn id="44" idx="6"/>
          </p:cNvCxnSpPr>
          <p:nvPr/>
        </p:nvCxnSpPr>
        <p:spPr>
          <a:xfrm flipH="1" flipV="1">
            <a:off x="4206244" y="1560148"/>
            <a:ext cx="1742772" cy="317677"/>
          </a:xfrm>
          <a:prstGeom prst="straightConnector1">
            <a:avLst/>
          </a:prstGeom>
          <a:ln w="57150" cmpd="sng">
            <a:solidFill>
              <a:schemeClr val="tx1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1A44F5D-F290-11C8-C9ED-E314335FA510}"/>
              </a:ext>
            </a:extLst>
          </p:cNvPr>
          <p:cNvSpPr/>
          <p:nvPr/>
        </p:nvSpPr>
        <p:spPr>
          <a:xfrm>
            <a:off x="3717516" y="5330931"/>
            <a:ext cx="1762462" cy="89934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</a:t>
            </a:r>
          </a:p>
        </p:txBody>
      </p:sp>
    </p:spTree>
    <p:extLst>
      <p:ext uri="{BB962C8B-B14F-4D97-AF65-F5344CB8AC3E}">
        <p14:creationId xmlns:p14="http://schemas.microsoft.com/office/powerpoint/2010/main" val="135870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CEB24-8EE0-1D4E-6DC4-95549F19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BC113B-5F0C-4B4A-CCAB-62E4AB63BD4A}"/>
              </a:ext>
            </a:extLst>
          </p:cNvPr>
          <p:cNvGrpSpPr/>
          <p:nvPr/>
        </p:nvGrpSpPr>
        <p:grpSpPr>
          <a:xfrm>
            <a:off x="-1371535" y="-173056"/>
            <a:ext cx="10515535" cy="9326827"/>
            <a:chOff x="-1371535" y="-182828"/>
            <a:chExt cx="10515535" cy="9326827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3895190-3329-AEAB-DD5F-3CC6C98FCED5}"/>
                </a:ext>
              </a:extLst>
            </p:cNvPr>
            <p:cNvSpPr/>
            <p:nvPr/>
          </p:nvSpPr>
          <p:spPr>
            <a:xfrm>
              <a:off x="5029178" y="1"/>
              <a:ext cx="4114822" cy="24689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401A23-A9E6-3272-895E-DAA2BE3BB779}"/>
                </a:ext>
              </a:extLst>
            </p:cNvPr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719190-5129-2319-A753-01A4D906F2C4}"/>
                </a:ext>
              </a:extLst>
            </p:cNvPr>
            <p:cNvCxnSpPr/>
            <p:nvPr/>
          </p:nvCxnSpPr>
          <p:spPr>
            <a:xfrm>
              <a:off x="5029178" y="2468903"/>
              <a:ext cx="41148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AD15960-E565-F27C-BFDE-31E84762F0B0}"/>
                </a:ext>
              </a:extLst>
            </p:cNvPr>
            <p:cNvSpPr/>
            <p:nvPr/>
          </p:nvSpPr>
          <p:spPr>
            <a:xfrm>
              <a:off x="0" y="0"/>
              <a:ext cx="4114816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1772261-1EA7-B654-316A-2C91D5CDB370}"/>
                </a:ext>
              </a:extLst>
            </p:cNvPr>
            <p:cNvSpPr/>
            <p:nvPr/>
          </p:nvSpPr>
          <p:spPr>
            <a:xfrm>
              <a:off x="4108443" y="-182828"/>
              <a:ext cx="920736" cy="1737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FB89AD-936E-D12F-CA04-3003C62688B5}"/>
                </a:ext>
              </a:extLst>
            </p:cNvPr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2177F-CE0A-6F7F-9263-C790001E18CD}"/>
                </a:ext>
              </a:extLst>
            </p:cNvPr>
            <p:cNvSpPr/>
            <p:nvPr/>
          </p:nvSpPr>
          <p:spPr>
            <a:xfrm>
              <a:off x="4113210" y="1559413"/>
              <a:ext cx="914381" cy="37617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D9A4A-4716-F5C3-3D1E-F6C2C6ED0897}"/>
              </a:ext>
            </a:extLst>
          </p:cNvPr>
          <p:cNvSpPr/>
          <p:nvPr/>
        </p:nvSpPr>
        <p:spPr>
          <a:xfrm rot="16200000">
            <a:off x="2845901" y="2569284"/>
            <a:ext cx="2269737" cy="280561"/>
          </a:xfrm>
          <a:prstGeom prst="rect">
            <a:avLst/>
          </a:prstGeom>
          <a:solidFill>
            <a:srgbClr val="FF99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C15970-265E-8DB6-67AA-3F894D08D21C}"/>
              </a:ext>
            </a:extLst>
          </p:cNvPr>
          <p:cNvSpPr/>
          <p:nvPr/>
        </p:nvSpPr>
        <p:spPr>
          <a:xfrm>
            <a:off x="-6377" y="100758"/>
            <a:ext cx="3662434" cy="415498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 “Wall Ins”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fbMat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=“XPS”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fbX1Ref=WALLINT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fbZ1Ref=WALLTOP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fbX1=0.0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fbZ1=0.0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fbX2Ref=WALLINT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fbZ2Ref=WALLTOP</a:t>
            </a:r>
          </a:p>
          <a:p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 fbX2=-0’2</a:t>
            </a:r>
          </a:p>
          <a:p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 fbZ2=4.0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063D65-FBC3-C530-8FCF-B497F1FFFA66}"/>
              </a:ext>
            </a:extLst>
          </p:cNvPr>
          <p:cNvSpPr>
            <a:spLocks noChangeAspect="1"/>
          </p:cNvSpPr>
          <p:nvPr/>
        </p:nvSpPr>
        <p:spPr>
          <a:xfrm>
            <a:off x="4060267" y="1523090"/>
            <a:ext cx="109098" cy="109098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5B4E1D0-87CE-0082-F049-1CE15CA1EA30}"/>
              </a:ext>
            </a:extLst>
          </p:cNvPr>
          <p:cNvSpPr>
            <a:spLocks noChangeAspect="1"/>
          </p:cNvSpPr>
          <p:nvPr/>
        </p:nvSpPr>
        <p:spPr>
          <a:xfrm>
            <a:off x="3785940" y="3789885"/>
            <a:ext cx="109098" cy="109098"/>
          </a:xfrm>
          <a:prstGeom prst="ellipse">
            <a:avLst/>
          </a:prstGeom>
          <a:solidFill>
            <a:srgbClr val="00B0F0"/>
          </a:solidFill>
          <a:ln w="3810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771D7-FE00-28E5-F5AF-2C4C4F169464}"/>
              </a:ext>
            </a:extLst>
          </p:cNvPr>
          <p:cNvSpPr/>
          <p:nvPr/>
        </p:nvSpPr>
        <p:spPr>
          <a:xfrm>
            <a:off x="3717516" y="5330931"/>
            <a:ext cx="1762462" cy="89934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75A0E2-EEE9-79C8-DF56-652E954416AE}"/>
              </a:ext>
            </a:extLst>
          </p:cNvPr>
          <p:cNvSpPr/>
          <p:nvPr/>
        </p:nvSpPr>
        <p:spPr>
          <a:xfrm>
            <a:off x="5408943" y="4436791"/>
            <a:ext cx="3788000" cy="4154984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 “Footing”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fbMat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=“Concrete”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fbX1Ref=WALLCENTER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fbZ1Ref=WALLBOTTOM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fbX1=-0’8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fbZ1=0.0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fbX2Ref=WALLCENTER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fbZ2Ref=WALLBOTTOM</a:t>
            </a:r>
          </a:p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 fbX2=0’8</a:t>
            </a:r>
          </a:p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 fbZ2=0’8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B2ABAE9-C459-322D-44B2-33A2CBB16E08}"/>
              </a:ext>
            </a:extLst>
          </p:cNvPr>
          <p:cNvSpPr>
            <a:spLocks noChangeAspect="1"/>
          </p:cNvSpPr>
          <p:nvPr/>
        </p:nvSpPr>
        <p:spPr>
          <a:xfrm>
            <a:off x="3657574" y="5271430"/>
            <a:ext cx="109098" cy="109098"/>
          </a:xfrm>
          <a:prstGeom prst="ellipse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B4886B-6907-BB40-7CE6-198D4A3280E6}"/>
              </a:ext>
            </a:extLst>
          </p:cNvPr>
          <p:cNvSpPr>
            <a:spLocks noChangeAspect="1"/>
          </p:cNvSpPr>
          <p:nvPr/>
        </p:nvSpPr>
        <p:spPr>
          <a:xfrm>
            <a:off x="5425429" y="6175729"/>
            <a:ext cx="109098" cy="109098"/>
          </a:xfrm>
          <a:prstGeom prst="ellipse">
            <a:avLst/>
          </a:prstGeom>
          <a:solidFill>
            <a:srgbClr val="7030A0"/>
          </a:solidFill>
          <a:ln w="38100" cmpd="sng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CEC05A-6D00-1737-E6DA-622F918E144F}"/>
              </a:ext>
            </a:extLst>
          </p:cNvPr>
          <p:cNvSpPr>
            <a:spLocks noChangeAspect="1"/>
          </p:cNvSpPr>
          <p:nvPr/>
        </p:nvSpPr>
        <p:spPr>
          <a:xfrm>
            <a:off x="4517441" y="5271430"/>
            <a:ext cx="109098" cy="109098"/>
          </a:xfrm>
          <a:prstGeom prst="ellipse">
            <a:avLst/>
          </a:prstGeom>
          <a:solidFill>
            <a:srgbClr val="00B050"/>
          </a:solidFill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37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730E1-205B-1F95-ED17-40B0CBCE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749D30-AEAB-F04F-6736-023CCCECC95E}"/>
              </a:ext>
            </a:extLst>
          </p:cNvPr>
          <p:cNvSpPr/>
          <p:nvPr/>
        </p:nvSpPr>
        <p:spPr>
          <a:xfrm>
            <a:off x="-8770" y="3193944"/>
            <a:ext cx="4526211" cy="5414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8A005AB-FBDF-AC87-3C17-3F2E1347341B}"/>
              </a:ext>
            </a:extLst>
          </p:cNvPr>
          <p:cNvSpPr/>
          <p:nvPr/>
        </p:nvSpPr>
        <p:spPr>
          <a:xfrm>
            <a:off x="5029178" y="0"/>
            <a:ext cx="4114822" cy="356617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9178196-91BE-EADE-CF7E-26FAAC1DCF11}"/>
              </a:ext>
            </a:extLst>
          </p:cNvPr>
          <p:cNvSpPr/>
          <p:nvPr/>
        </p:nvSpPr>
        <p:spPr>
          <a:xfrm>
            <a:off x="0" y="3566171"/>
            <a:ext cx="9144000" cy="66750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E99AA68-14CF-B9E1-EA61-0A32A9418728}"/>
              </a:ext>
            </a:extLst>
          </p:cNvPr>
          <p:cNvCxnSpPr/>
          <p:nvPr/>
        </p:nvCxnSpPr>
        <p:spPr>
          <a:xfrm>
            <a:off x="5029178" y="3566171"/>
            <a:ext cx="41148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A63832A-757B-245C-BD57-1AF45CFC275D}"/>
              </a:ext>
            </a:extLst>
          </p:cNvPr>
          <p:cNvSpPr/>
          <p:nvPr/>
        </p:nvSpPr>
        <p:spPr>
          <a:xfrm>
            <a:off x="0" y="0"/>
            <a:ext cx="4114816" cy="26621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135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C5E112-3D53-1092-2577-DC7A048CD306}"/>
              </a:ext>
            </a:extLst>
          </p:cNvPr>
          <p:cNvSpPr/>
          <p:nvPr/>
        </p:nvSpPr>
        <p:spPr>
          <a:xfrm>
            <a:off x="4108443" y="-182828"/>
            <a:ext cx="920736" cy="283479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52750BD-B9AA-934B-6E1B-69268B07B5E7}"/>
              </a:ext>
            </a:extLst>
          </p:cNvPr>
          <p:cNvSpPr/>
          <p:nvPr/>
        </p:nvSpPr>
        <p:spPr>
          <a:xfrm>
            <a:off x="-1414777" y="2656681"/>
            <a:ext cx="5479978" cy="51958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B2A6D6-FB12-BE39-4532-CE75BE53231E}"/>
              </a:ext>
            </a:extLst>
          </p:cNvPr>
          <p:cNvSpPr/>
          <p:nvPr/>
        </p:nvSpPr>
        <p:spPr>
          <a:xfrm>
            <a:off x="4113210" y="2656682"/>
            <a:ext cx="914381" cy="218963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128DF6-FB43-ECF5-EDE0-E7BEF6ECF214}"/>
              </a:ext>
            </a:extLst>
          </p:cNvPr>
          <p:cNvSpPr/>
          <p:nvPr/>
        </p:nvSpPr>
        <p:spPr>
          <a:xfrm rot="16200000">
            <a:off x="3714607" y="2776194"/>
            <a:ext cx="519584" cy="280561"/>
          </a:xfrm>
          <a:prstGeom prst="rect">
            <a:avLst/>
          </a:prstGeom>
          <a:solidFill>
            <a:srgbClr val="FF99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304F07-BF68-10F3-0B20-A7573C973CD2}"/>
              </a:ext>
            </a:extLst>
          </p:cNvPr>
          <p:cNvSpPr/>
          <p:nvPr/>
        </p:nvSpPr>
        <p:spPr>
          <a:xfrm>
            <a:off x="178055" y="395816"/>
            <a:ext cx="3662434" cy="156966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 “Gap Ins”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fbMat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=“XPS”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fbZ2Ref=SLABBOTTOM</a:t>
            </a:r>
          </a:p>
          <a:p>
            <a:r>
              <a:rPr lang="en-US" sz="2400" dirty="0">
                <a:solidFill>
                  <a:srgbClr val="00B0F0"/>
                </a:solidFill>
                <a:latin typeface="Courier" pitchFamily="2" charset="0"/>
              </a:rPr>
              <a:t> fbX2=-0’2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A572ED-D30C-5B89-F28C-107E5FE62672}"/>
              </a:ext>
            </a:extLst>
          </p:cNvPr>
          <p:cNvSpPr/>
          <p:nvPr/>
        </p:nvSpPr>
        <p:spPr>
          <a:xfrm>
            <a:off x="3735058" y="4844099"/>
            <a:ext cx="1762462" cy="89934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47D644A-639C-042D-D3B7-C9C53B5EB973}"/>
              </a:ext>
            </a:extLst>
          </p:cNvPr>
          <p:cNvSpPr/>
          <p:nvPr/>
        </p:nvSpPr>
        <p:spPr>
          <a:xfrm>
            <a:off x="5442971" y="5783525"/>
            <a:ext cx="3788000" cy="3046988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 “Footing”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fbMat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=“Concrete”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fbX1Ref=WALLCENTER</a:t>
            </a:r>
          </a:p>
          <a:p>
            <a:r>
              <a:rPr lang="en-US" sz="2400" dirty="0">
                <a:solidFill>
                  <a:srgbClr val="00B050"/>
                </a:solidFill>
                <a:latin typeface="Courier" pitchFamily="2" charset="0"/>
              </a:rPr>
              <a:t> fbZ1Ref=WALLBOTTOM</a:t>
            </a:r>
          </a:p>
          <a:p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 fbX1=-0’8</a:t>
            </a:r>
          </a:p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 fbX2=0’8</a:t>
            </a:r>
          </a:p>
          <a:p>
            <a:r>
              <a:rPr lang="en-US" sz="2400" dirty="0">
                <a:solidFill>
                  <a:srgbClr val="7030A0"/>
                </a:solidFill>
                <a:latin typeface="Courier" pitchFamily="2" charset="0"/>
              </a:rPr>
              <a:t> fbZ2=0’8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47BE02-2DE3-45A9-99C3-026FCD3B797D}"/>
              </a:ext>
            </a:extLst>
          </p:cNvPr>
          <p:cNvSpPr>
            <a:spLocks noChangeAspect="1"/>
          </p:cNvSpPr>
          <p:nvPr/>
        </p:nvSpPr>
        <p:spPr>
          <a:xfrm>
            <a:off x="3675116" y="4784598"/>
            <a:ext cx="109098" cy="109098"/>
          </a:xfrm>
          <a:prstGeom prst="ellipse">
            <a:avLst/>
          </a:prstGeom>
          <a:solidFill>
            <a:srgbClr val="0070C0"/>
          </a:solidFill>
          <a:ln w="38100" cmpd="sng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6B6D64D-F0AD-C722-A5C6-EBBA2D9DE344}"/>
              </a:ext>
            </a:extLst>
          </p:cNvPr>
          <p:cNvSpPr>
            <a:spLocks noChangeAspect="1"/>
          </p:cNvSpPr>
          <p:nvPr/>
        </p:nvSpPr>
        <p:spPr>
          <a:xfrm>
            <a:off x="5442971" y="5688897"/>
            <a:ext cx="109098" cy="109098"/>
          </a:xfrm>
          <a:prstGeom prst="ellipse">
            <a:avLst/>
          </a:prstGeom>
          <a:solidFill>
            <a:srgbClr val="7030A0"/>
          </a:solidFill>
          <a:ln w="38100" cmpd="sng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536F810-273A-46AC-40F0-F7BA58EB0007}"/>
              </a:ext>
            </a:extLst>
          </p:cNvPr>
          <p:cNvSpPr>
            <a:spLocks noChangeAspect="1"/>
          </p:cNvSpPr>
          <p:nvPr/>
        </p:nvSpPr>
        <p:spPr>
          <a:xfrm>
            <a:off x="4534983" y="4784598"/>
            <a:ext cx="109098" cy="109098"/>
          </a:xfrm>
          <a:prstGeom prst="ellipse">
            <a:avLst/>
          </a:prstGeom>
          <a:solidFill>
            <a:srgbClr val="00B050"/>
          </a:solidFill>
          <a:ln w="38100" cmpd="sng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C298C-87F6-C530-1078-14FAF933EAEE}"/>
              </a:ext>
            </a:extLst>
          </p:cNvPr>
          <p:cNvSpPr/>
          <p:nvPr/>
        </p:nvSpPr>
        <p:spPr>
          <a:xfrm rot="16200000">
            <a:off x="2729394" y="2092827"/>
            <a:ext cx="298465" cy="2465345"/>
          </a:xfrm>
          <a:prstGeom prst="rect">
            <a:avLst/>
          </a:prstGeom>
          <a:solidFill>
            <a:srgbClr val="FF99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2"/>
              </a:solidFill>
              <a:latin typeface="Courier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3B0677A-C483-37F0-5C0D-557F8F5FB75D}"/>
              </a:ext>
            </a:extLst>
          </p:cNvPr>
          <p:cNvSpPr>
            <a:spLocks noChangeAspect="1"/>
          </p:cNvSpPr>
          <p:nvPr/>
        </p:nvSpPr>
        <p:spPr>
          <a:xfrm>
            <a:off x="4047354" y="3104136"/>
            <a:ext cx="109098" cy="109098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AE178D-6441-6180-7C2E-62E48695BA3C}"/>
              </a:ext>
            </a:extLst>
          </p:cNvPr>
          <p:cNvSpPr>
            <a:spLocks noChangeAspect="1"/>
          </p:cNvSpPr>
          <p:nvPr/>
        </p:nvSpPr>
        <p:spPr>
          <a:xfrm>
            <a:off x="3771440" y="3104136"/>
            <a:ext cx="109098" cy="109098"/>
          </a:xfrm>
          <a:prstGeom prst="ellipse">
            <a:avLst/>
          </a:prstGeom>
          <a:solidFill>
            <a:srgbClr val="00B0F0"/>
          </a:solidFill>
          <a:ln w="38100" cmpd="sng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EFCF1E-E3A5-7228-5D6B-54019741FE3D}"/>
              </a:ext>
            </a:extLst>
          </p:cNvPr>
          <p:cNvSpPr/>
          <p:nvPr/>
        </p:nvSpPr>
        <p:spPr>
          <a:xfrm>
            <a:off x="-21207" y="3761802"/>
            <a:ext cx="4047446" cy="19389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FNDBLOCK “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Perim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Ins”</a:t>
            </a:r>
          </a:p>
          <a:p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urier" pitchFamily="2" charset="0"/>
              </a:rPr>
              <a:t>fbMat</a:t>
            </a:r>
            <a:r>
              <a:rPr lang="en-US" sz="2400" dirty="0">
                <a:solidFill>
                  <a:schemeClr val="tx2"/>
                </a:solidFill>
                <a:latin typeface="Courier" pitchFamily="2" charset="0"/>
              </a:rPr>
              <a:t>=“XPS”</a:t>
            </a:r>
          </a:p>
          <a:p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fbZ1Ref=SLABBOTTOM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fbX2=2.0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" pitchFamily="2" charset="0"/>
              </a:rPr>
              <a:t> fbZ2=0’2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6DB63B-A1E4-78BC-3813-B04451F7EA14}"/>
              </a:ext>
            </a:extLst>
          </p:cNvPr>
          <p:cNvSpPr>
            <a:spLocks noChangeAspect="1"/>
          </p:cNvSpPr>
          <p:nvPr/>
        </p:nvSpPr>
        <p:spPr>
          <a:xfrm>
            <a:off x="1590302" y="3420106"/>
            <a:ext cx="109098" cy="10909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38100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47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1535" y="-182828"/>
            <a:ext cx="10515535" cy="9326827"/>
            <a:chOff x="-1371535" y="-182828"/>
            <a:chExt cx="10515535" cy="9326827"/>
          </a:xfrm>
        </p:grpSpPr>
        <p:sp>
          <p:nvSpPr>
            <p:cNvPr id="82" name="Rectangle 81"/>
            <p:cNvSpPr/>
            <p:nvPr/>
          </p:nvSpPr>
          <p:spPr>
            <a:xfrm>
              <a:off x="5029178" y="1"/>
              <a:ext cx="4114822" cy="24689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027591" y="2468903"/>
              <a:ext cx="41164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0" y="0"/>
              <a:ext cx="4114816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108443" y="-182828"/>
              <a:ext cx="920736" cy="17375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3210" y="1559413"/>
              <a:ext cx="914381" cy="45219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urier" pitchFamily="2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V="1">
            <a:off x="4114816" y="1554697"/>
            <a:ext cx="1" cy="3246875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59277" y="1754341"/>
            <a:ext cx="3017488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WALLINT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37391" y="3920114"/>
            <a:ext cx="548634" cy="881459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0" y="4801572"/>
            <a:ext cx="4108443" cy="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35557" y="2464104"/>
            <a:ext cx="4108443" cy="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37687" y="514777"/>
            <a:ext cx="402331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GRADE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04446" y="1189024"/>
            <a:ext cx="601188" cy="1311848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-198862" y="3212228"/>
            <a:ext cx="3124960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SLABTOP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2878802" y="2397144"/>
            <a:ext cx="1236016" cy="894711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114817" y="1559413"/>
            <a:ext cx="912774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3107676" y="797187"/>
            <a:ext cx="1265611" cy="75751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31087" y="204008"/>
            <a:ext cx="310892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WALLTOP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0" y="9143950"/>
            <a:ext cx="9203517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/>
            <a:endCxn id="79" idx="2"/>
          </p:cNvCxnSpPr>
          <p:nvPr/>
        </p:nvCxnSpPr>
        <p:spPr>
          <a:xfrm flipH="1">
            <a:off x="4572000" y="8349718"/>
            <a:ext cx="744342" cy="794281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186608" y="7768308"/>
            <a:ext cx="3383231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DEEPGROUND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879" y="4775821"/>
            <a:ext cx="1" cy="4368129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143950" y="2464104"/>
            <a:ext cx="1" cy="6705599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027590" y="1554698"/>
            <a:ext cx="1" cy="909406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1" y="7334056"/>
            <a:ext cx="1097317" cy="346870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31562" y="7641832"/>
            <a:ext cx="310892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SYMMETRY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8392670" y="5486391"/>
            <a:ext cx="751330" cy="527833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94578" y="5788863"/>
            <a:ext cx="310892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FARFIELD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>
          <a:xfrm flipH="1" flipV="1">
            <a:off x="5027591" y="2011709"/>
            <a:ext cx="1181126" cy="724222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436250" y="2782708"/>
            <a:ext cx="3108926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WALLEXT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B86C74-08AB-A248-9F9B-CEFA3D367D22}"/>
              </a:ext>
            </a:extLst>
          </p:cNvPr>
          <p:cNvCxnSpPr>
            <a:cxnSpLocks/>
            <a:stCxn id="21" idx="2"/>
            <a:endCxn id="72" idx="2"/>
          </p:cNvCxnSpPr>
          <p:nvPr/>
        </p:nvCxnSpPr>
        <p:spPr>
          <a:xfrm flipH="1" flipV="1">
            <a:off x="4568811" y="1554697"/>
            <a:ext cx="1590" cy="452666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210739-81C3-CB44-B17A-3CE9EA00179F}"/>
              </a:ext>
            </a:extLst>
          </p:cNvPr>
          <p:cNvCxnSpPr>
            <a:cxnSpLocks/>
          </p:cNvCxnSpPr>
          <p:nvPr/>
        </p:nvCxnSpPr>
        <p:spPr>
          <a:xfrm flipH="1" flipV="1">
            <a:off x="4598636" y="3403688"/>
            <a:ext cx="1027729" cy="806023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77B1DF7-7845-A040-8D0F-261C66AD916D}"/>
              </a:ext>
            </a:extLst>
          </p:cNvPr>
          <p:cNvSpPr/>
          <p:nvPr/>
        </p:nvSpPr>
        <p:spPr>
          <a:xfrm>
            <a:off x="5458266" y="4212715"/>
            <a:ext cx="3262435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WALLCENTER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BA6BCF-56CF-2A48-98BB-FAA92567EAA0}"/>
              </a:ext>
            </a:extLst>
          </p:cNvPr>
          <p:cNvCxnSpPr>
            <a:cxnSpLocks/>
          </p:cNvCxnSpPr>
          <p:nvPr/>
        </p:nvCxnSpPr>
        <p:spPr>
          <a:xfrm>
            <a:off x="4108443" y="6091800"/>
            <a:ext cx="927114" cy="0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FBEE8C-D0B3-B34F-BEB1-A1E239AE1F34}"/>
              </a:ext>
            </a:extLst>
          </p:cNvPr>
          <p:cNvCxnSpPr>
            <a:cxnSpLocks/>
          </p:cNvCxnSpPr>
          <p:nvPr/>
        </p:nvCxnSpPr>
        <p:spPr>
          <a:xfrm flipH="1" flipV="1">
            <a:off x="4373287" y="6089359"/>
            <a:ext cx="535050" cy="826509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ED785-A6E4-3345-88F9-F8F2CB573F74}"/>
              </a:ext>
            </a:extLst>
          </p:cNvPr>
          <p:cNvSpPr/>
          <p:nvPr/>
        </p:nvSpPr>
        <p:spPr>
          <a:xfrm>
            <a:off x="3819813" y="6788595"/>
            <a:ext cx="3262435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WALLBOTTOM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BAC818-0CA1-7F46-8506-3EB151ACE4CA}"/>
              </a:ext>
            </a:extLst>
          </p:cNvPr>
          <p:cNvCxnSpPr/>
          <p:nvPr/>
        </p:nvCxnSpPr>
        <p:spPr>
          <a:xfrm>
            <a:off x="-3199" y="5331244"/>
            <a:ext cx="4108443" cy="1"/>
          </a:xfrm>
          <a:prstGeom prst="straightConnector1">
            <a:avLst/>
          </a:prstGeom>
          <a:ln w="57150" cmpd="sng">
            <a:solidFill>
              <a:srgbClr val="FF0000"/>
            </a:solidFill>
            <a:prstDash val="dash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94B937-7CE8-F144-A72B-8524C58CEB43}"/>
              </a:ext>
            </a:extLst>
          </p:cNvPr>
          <p:cNvCxnSpPr>
            <a:cxnSpLocks/>
          </p:cNvCxnSpPr>
          <p:nvPr/>
        </p:nvCxnSpPr>
        <p:spPr>
          <a:xfrm flipV="1">
            <a:off x="1109428" y="5342878"/>
            <a:ext cx="745099" cy="699892"/>
          </a:xfrm>
          <a:prstGeom prst="straightConnector1">
            <a:avLst/>
          </a:prstGeom>
          <a:ln w="57150" cmpd="sng">
            <a:solidFill>
              <a:schemeClr val="tx2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A18A2AD-651F-764A-8C38-9300DA46CCCD}"/>
              </a:ext>
            </a:extLst>
          </p:cNvPr>
          <p:cNvSpPr/>
          <p:nvPr/>
        </p:nvSpPr>
        <p:spPr>
          <a:xfrm>
            <a:off x="274367" y="6014224"/>
            <a:ext cx="3262435" cy="70788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ourier" pitchFamily="2" charset="0"/>
              </a:rPr>
              <a:t>SLABBOTTOM</a:t>
            </a:r>
          </a:p>
        </p:txBody>
      </p:sp>
    </p:spTree>
    <p:extLst>
      <p:ext uri="{BB962C8B-B14F-4D97-AF65-F5344CB8AC3E}">
        <p14:creationId xmlns:p14="http://schemas.microsoft.com/office/powerpoint/2010/main" val="333822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371535" y="-182826"/>
            <a:ext cx="10515535" cy="9326826"/>
            <a:chOff x="-1371535" y="-182827"/>
            <a:chExt cx="10515535" cy="9326826"/>
          </a:xfrm>
        </p:grpSpPr>
        <p:sp>
          <p:nvSpPr>
            <p:cNvPr id="82" name="Rectangle 81"/>
            <p:cNvSpPr/>
            <p:nvPr/>
          </p:nvSpPr>
          <p:spPr>
            <a:xfrm>
              <a:off x="5029178" y="1"/>
              <a:ext cx="4114822" cy="24689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81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0" y="2468903"/>
              <a:ext cx="9144000" cy="66750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5029178" y="2468903"/>
              <a:ext cx="411482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0" y="0"/>
              <a:ext cx="4114816" cy="480157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13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657609" y="-182827"/>
              <a:ext cx="1371570" cy="17375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-1371535" y="4801572"/>
              <a:ext cx="5479978" cy="5195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3210" y="1559413"/>
              <a:ext cx="914381" cy="37617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3640013" y="5321649"/>
            <a:ext cx="1879308" cy="80530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rot="16200000">
            <a:off x="2305307" y="2998434"/>
            <a:ext cx="3246875" cy="359392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16200000">
            <a:off x="2079891" y="3132410"/>
            <a:ext cx="3246875" cy="9143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60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81286</TotalTime>
  <Words>353</Words>
  <Application>Microsoft Macintosh PowerPoint</Application>
  <PresentationFormat>Custom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NREL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Neal Kruis</dc:creator>
  <cp:lastModifiedBy>Neal Kruis</cp:lastModifiedBy>
  <cp:revision>404</cp:revision>
  <cp:lastPrinted>2016-04-04T18:51:50Z</cp:lastPrinted>
  <dcterms:created xsi:type="dcterms:W3CDTF">2010-08-18T20:15:16Z</dcterms:created>
  <dcterms:modified xsi:type="dcterms:W3CDTF">2025-03-12T15:42:44Z</dcterms:modified>
</cp:coreProperties>
</file>