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9144000" cy="5143500" type="screen16x9"/>
  <p:notesSz cx="6858000" cy="9144000"/>
  <p:embeddedFontLst>
    <p:embeddedFont>
      <p:font typeface="Calisto MT" panose="02040603050505030304" pitchFamily="18" charset="0"/>
      <p:regular r:id="rId15"/>
      <p:bold r:id="rId16"/>
      <p:italic r:id="rId17"/>
      <p:boldItalic r:id="rId18"/>
    </p:embeddedFont>
    <p:embeddedFont>
      <p:font typeface="Stencil" panose="040409050D0802020404" pitchFamily="82" charset="0"/>
      <p:regular r:id="rId19"/>
    </p:embeddedFont>
    <p:embeddedFont>
      <p:font typeface="Wingdings 2" panose="05020102010507070707" pitchFamily="18" charset="2"/>
      <p:regular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327155"/>
            <a:ext cx="7080026" cy="1371601"/>
          </a:xfrm>
        </p:spPr>
        <p:txBody>
          <a:bodyPr anchor="b">
            <a:normAutofit/>
          </a:bodyPr>
          <a:lstStyle>
            <a:lvl1pPr algn="ctr">
              <a:defRPr sz="4050"/>
            </a:lvl1pPr>
          </a:lstStyle>
          <a:p>
            <a:r>
              <a:rPr lang="en-US"/>
              <a:t>Click to edit Master title style</a:t>
            </a:r>
            <a:endParaRPr lang="en-US" dirty="0"/>
          </a:p>
        </p:txBody>
      </p:sp>
      <p:sp>
        <p:nvSpPr>
          <p:cNvPr id="3" name="Subtitle 2"/>
          <p:cNvSpPr>
            <a:spLocks noGrp="1"/>
          </p:cNvSpPr>
          <p:nvPr>
            <p:ph type="subTitle" idx="1"/>
          </p:nvPr>
        </p:nvSpPr>
        <p:spPr>
          <a:xfrm>
            <a:off x="1028020" y="2698755"/>
            <a:ext cx="7080026" cy="787400"/>
          </a:xfrm>
        </p:spPr>
        <p:txBody>
          <a:bodyPr anchor="t"/>
          <a:lstStyle>
            <a:lvl1pPr marL="0" indent="0" algn="ctr">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1322751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13" y="410855"/>
            <a:ext cx="7606349" cy="2862605"/>
          </a:xfrm>
          <a:prstGeom prst="rect">
            <a:avLst/>
          </a:prstGeom>
        </p:spPr>
      </p:pic>
      <p:sp>
        <p:nvSpPr>
          <p:cNvPr id="2" name="Title 1"/>
          <p:cNvSpPr>
            <a:spLocks noGrp="1"/>
          </p:cNvSpPr>
          <p:nvPr>
            <p:ph type="title"/>
          </p:nvPr>
        </p:nvSpPr>
        <p:spPr>
          <a:xfrm>
            <a:off x="685354" y="3423941"/>
            <a:ext cx="7766495" cy="407604"/>
          </a:xfrm>
        </p:spPr>
        <p:txBody>
          <a:bodyPr anchor="b">
            <a:normAutofit/>
          </a:bodyPr>
          <a:lstStyle>
            <a:lvl1pPr algn="ctr">
              <a:defRPr sz="21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77012" y="521257"/>
            <a:ext cx="7384010" cy="2644253"/>
          </a:xfrm>
          <a:effectLst>
            <a:outerShdw blurRad="38100" dist="25400" dir="4440000">
              <a:srgbClr val="000000">
                <a:alpha val="36000"/>
              </a:srgbClr>
            </a:outerShdw>
          </a:effectLst>
        </p:spPr>
        <p:txBody>
          <a:bodyPr anchor="t">
            <a:normAutofit/>
          </a:bodyPr>
          <a:lstStyle>
            <a:lvl1pPr marL="0" indent="0" algn="ctr">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3831546"/>
            <a:ext cx="7765322" cy="511854"/>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33352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6328"/>
            <a:ext cx="7765322" cy="2650758"/>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6" y="3221385"/>
            <a:ext cx="7765322" cy="112637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4748955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399562"/>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46" y="3228265"/>
            <a:ext cx="7765322" cy="1117122"/>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1" name="TextBox 10"/>
          <p:cNvSpPr txBox="1"/>
          <p:nvPr/>
        </p:nvSpPr>
        <p:spPr>
          <a:xfrm>
            <a:off x="742950" y="66359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878537" y="219619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90289834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1595207"/>
            <a:ext cx="7765322" cy="1883876"/>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9" y="3487917"/>
            <a:ext cx="776414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6844834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4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5033"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7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4929"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4929"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6015741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72" y="1363661"/>
            <a:ext cx="2504979" cy="1385888"/>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850" y="1363661"/>
            <a:ext cx="2504979" cy="1385888"/>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038" y="1363661"/>
            <a:ext cx="2504979" cy="1385888"/>
          </a:xfrm>
          <a:prstGeom prst="rect">
            <a:avLst/>
          </a:prstGeom>
        </p:spPr>
      </p:pic>
      <p:sp>
        <p:nvSpPr>
          <p:cNvPr id="30"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763577" y="1454188"/>
            <a:ext cx="2319276" cy="1202216"/>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4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91"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09307" y="1454321"/>
            <a:ext cx="2319276" cy="1206123"/>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7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5023"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56774" y="1450824"/>
            <a:ext cx="2319276" cy="120547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4929" y="3360274"/>
            <a:ext cx="2475738" cy="98312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1811780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3685435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457200"/>
            <a:ext cx="1713365" cy="38862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457200"/>
            <a:ext cx="5937654" cy="38862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8769209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246407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1"/>
        <p:cNvGrpSpPr/>
        <p:nvPr/>
      </p:nvGrpSpPr>
      <p:grpSpPr>
        <a:xfrm>
          <a:off x="0" y="0"/>
          <a:ext cx="0" cy="0"/>
          <a:chOff x="0" y="0"/>
          <a:chExt cx="0" cy="0"/>
        </a:xfrm>
      </p:grpSpPr>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08543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34603475"/>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50654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320801"/>
            <a:ext cx="7192913" cy="1371610"/>
          </a:xfrm>
        </p:spPr>
        <p:txBody>
          <a:bodyPr anchor="b"/>
          <a:lstStyle>
            <a:lvl1pPr algn="ct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2692409"/>
            <a:ext cx="7192913" cy="1130291"/>
          </a:xfrm>
        </p:spPr>
        <p:txBody>
          <a:bodyPr anchor="t"/>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5965828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299337"/>
            <a:ext cx="3795373"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299337"/>
            <a:ext cx="3798499"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69106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6" y="1300880"/>
            <a:ext cx="3816804" cy="3111577"/>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864" y="1300880"/>
            <a:ext cx="3816804" cy="3111577"/>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376441"/>
            <a:ext cx="3657258" cy="408663"/>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54404" y="1785103"/>
            <a:ext cx="365725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376441"/>
            <a:ext cx="3671498" cy="408662"/>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21225" y="1785103"/>
            <a:ext cx="367149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3/31/2024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1683227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3/31/2024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7109223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3/31/2024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39749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2780167" cy="1366439"/>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641725" y="457200"/>
            <a:ext cx="4808943" cy="38862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1823639"/>
            <a:ext cx="2780167" cy="251976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8839115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0249" y="457200"/>
            <a:ext cx="2688125" cy="3903624"/>
          </a:xfrm>
          <a:prstGeom prst="rect">
            <a:avLst/>
          </a:prstGeom>
        </p:spPr>
      </p:pic>
      <p:sp>
        <p:nvSpPr>
          <p:cNvPr id="2" name="Title 1"/>
          <p:cNvSpPr>
            <a:spLocks noGrp="1"/>
          </p:cNvSpPr>
          <p:nvPr>
            <p:ph type="title"/>
          </p:nvPr>
        </p:nvSpPr>
        <p:spPr>
          <a:xfrm>
            <a:off x="685347" y="457442"/>
            <a:ext cx="4451212" cy="1372004"/>
          </a:xfrm>
        </p:spPr>
        <p:txBody>
          <a:bodyPr anchor="b">
            <a:no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81914" y="572776"/>
            <a:ext cx="2456813" cy="3684617"/>
          </a:xfr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85347" y="1829445"/>
            <a:ext cx="4451212" cy="253210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2343900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457200"/>
            <a:ext cx="7765322" cy="727838"/>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299337"/>
            <a:ext cx="7765322" cy="3044063"/>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3/31/2024</a:t>
            </a:fld>
            <a:endParaRPr lang="en-US" dirty="0"/>
          </a:p>
        </p:txBody>
      </p:sp>
      <p:sp>
        <p:nvSpPr>
          <p:cNvPr id="5" name="Footer Placeholder 4"/>
          <p:cNvSpPr>
            <a:spLocks noGrp="1"/>
          </p:cNvSpPr>
          <p:nvPr>
            <p:ph type="ftr" sz="quarter" idx="3"/>
          </p:nvPr>
        </p:nvSpPr>
        <p:spPr>
          <a:xfrm>
            <a:off x="685347" y="4412457"/>
            <a:ext cx="5004649" cy="273844"/>
          </a:xfrm>
          <a:prstGeom prst="rect">
            <a:avLst/>
          </a:prstGeom>
        </p:spPr>
        <p:txBody>
          <a:bodyPr vert="horz" lIns="91440" tIns="45720" rIns="91440" bIns="45720" rtlCol="0" anchor="ctr"/>
          <a:lstStyle>
            <a:lvl1pPr algn="l">
              <a:defRPr sz="75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362631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sldNum="0" hdr="0" ftr="0" dt="0"/>
  <p:txStyles>
    <p:titleStyle>
      <a:lvl1pPr algn="ctr" defTabSz="342900" rtl="0" eaLnBrk="1" latinLnBrk="0" hangingPunct="1">
        <a:spcBef>
          <a:spcPct val="0"/>
        </a:spcBef>
        <a:buNone/>
        <a:defRPr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29500" algn="l" defTabSz="342900" rtl="0" eaLnBrk="1" latinLnBrk="0" hangingPunct="1">
        <a:spcBef>
          <a:spcPct val="20000"/>
        </a:spcBef>
        <a:spcAft>
          <a:spcPts val="45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540000" indent="-202500" algn="l" defTabSz="342900" rtl="0" eaLnBrk="1" latinLnBrk="0" hangingPunct="1">
        <a:spcBef>
          <a:spcPct val="20000"/>
        </a:spcBef>
        <a:spcAft>
          <a:spcPts val="450"/>
        </a:spcAft>
        <a:buClr>
          <a:schemeClr val="tx2"/>
        </a:buClr>
        <a:buSzPct val="700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769500" indent="-162000" algn="l" defTabSz="342900" rtl="0" eaLnBrk="1" latinLnBrk="0" hangingPunct="1">
        <a:spcBef>
          <a:spcPct val="20000"/>
        </a:spcBef>
        <a:spcAft>
          <a:spcPts val="450"/>
        </a:spcAft>
        <a:buClr>
          <a:schemeClr val="tx2"/>
        </a:buClr>
        <a:buSzPct val="700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039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255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5109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8013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0917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23296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1010619" y="1906771"/>
            <a:ext cx="7122762" cy="893135"/>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000"/>
              <a:buNone/>
            </a:pPr>
            <a:r>
              <a:rPr lang="en" dirty="0">
                <a:solidFill>
                  <a:srgbClr val="92D050"/>
                </a:solidFill>
                <a:latin typeface="Stencil" panose="040409050D0802020404" pitchFamily="82" charset="0"/>
              </a:rPr>
              <a:t>Keylogger &amp; Security</a:t>
            </a:r>
            <a:endParaRPr dirty="0">
              <a:solidFill>
                <a:srgbClr val="92D050"/>
              </a:solidFill>
              <a:latin typeface="Stencil" panose="040409050D0802020404" pitchFamily="82" charset="0"/>
            </a:endParaRPr>
          </a:p>
        </p:txBody>
      </p:sp>
      <p:sp>
        <p:nvSpPr>
          <p:cNvPr id="135" name="Google Shape;135;p13"/>
          <p:cNvSpPr txBox="1">
            <a:spLocks noGrp="1"/>
          </p:cNvSpPr>
          <p:nvPr>
            <p:ph type="subTitle" idx="1"/>
          </p:nvPr>
        </p:nvSpPr>
        <p:spPr>
          <a:xfrm>
            <a:off x="3083442" y="3473302"/>
            <a:ext cx="6528392" cy="1481471"/>
          </a:xfrm>
          <a:prstGeom prst="rect">
            <a:avLst/>
          </a:prstGeom>
          <a:noFill/>
          <a:ln>
            <a:noFill/>
          </a:ln>
        </p:spPr>
        <p:txBody>
          <a:bodyPr spcFirstLastPara="1" wrap="square" lIns="91425" tIns="91425" rIns="91425" bIns="91425" anchor="t" anchorCtr="0">
            <a:normAutofit/>
          </a:bodyPr>
          <a:lstStyle/>
          <a:p>
            <a:pPr marL="1371600" lvl="0" indent="0" algn="l" rtl="0">
              <a:lnSpc>
                <a:spcPct val="100000"/>
              </a:lnSpc>
              <a:spcBef>
                <a:spcPts val="0"/>
              </a:spcBef>
              <a:spcAft>
                <a:spcPts val="0"/>
              </a:spcAft>
              <a:buSzPts val="4364"/>
              <a:buNone/>
            </a:pPr>
            <a:r>
              <a:rPr lang="en" dirty="0"/>
              <a:t>Presented By,</a:t>
            </a:r>
            <a:endParaRPr dirty="0"/>
          </a:p>
          <a:p>
            <a:pPr marL="1371600" lvl="0" indent="0" algn="l" rtl="0">
              <a:lnSpc>
                <a:spcPct val="100000"/>
              </a:lnSpc>
              <a:spcBef>
                <a:spcPts val="0"/>
              </a:spcBef>
              <a:spcAft>
                <a:spcPts val="0"/>
              </a:spcAft>
              <a:buSzPts val="4364"/>
              <a:buNone/>
            </a:pPr>
            <a:r>
              <a:rPr lang="en" dirty="0">
                <a:solidFill>
                  <a:srgbClr val="FF0000"/>
                </a:solidFill>
              </a:rPr>
              <a:t>Name</a:t>
            </a:r>
            <a:r>
              <a:rPr lang="en" dirty="0"/>
              <a:t>: Chandru S</a:t>
            </a:r>
            <a:endParaRPr dirty="0"/>
          </a:p>
          <a:p>
            <a:pPr marL="1371600" lvl="0" indent="0" algn="l" rtl="0">
              <a:lnSpc>
                <a:spcPct val="100000"/>
              </a:lnSpc>
              <a:spcBef>
                <a:spcPts val="0"/>
              </a:spcBef>
              <a:spcAft>
                <a:spcPts val="0"/>
              </a:spcAft>
              <a:buSzPts val="4364"/>
              <a:buNone/>
            </a:pPr>
            <a:r>
              <a:rPr lang="en" dirty="0">
                <a:solidFill>
                  <a:srgbClr val="FF0000"/>
                </a:solidFill>
              </a:rPr>
              <a:t>Campus</a:t>
            </a:r>
            <a:r>
              <a:rPr lang="en" dirty="0"/>
              <a:t>: Anna University Regional Campus Madurai</a:t>
            </a:r>
            <a:endParaRPr dirty="0"/>
          </a:p>
          <a:p>
            <a:pPr marL="1371600" lvl="0" indent="0" algn="l" rtl="0">
              <a:lnSpc>
                <a:spcPct val="100000"/>
              </a:lnSpc>
              <a:spcBef>
                <a:spcPts val="0"/>
              </a:spcBef>
              <a:spcAft>
                <a:spcPts val="0"/>
              </a:spcAft>
              <a:buSzPts val="4364"/>
              <a:buNone/>
            </a:pPr>
            <a:r>
              <a:rPr lang="en" dirty="0">
                <a:solidFill>
                  <a:srgbClr val="FF0000"/>
                </a:solidFill>
              </a:rPr>
              <a:t>Department</a:t>
            </a:r>
            <a:r>
              <a:rPr lang="en" dirty="0"/>
              <a:t>: Computer Science and Engineering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389860" y="382772"/>
            <a:ext cx="7946540" cy="715926"/>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solidFill>
                  <a:srgbClr val="92D050"/>
                </a:solidFill>
                <a:latin typeface="Stencil" panose="040409050D0802020404" pitchFamily="82" charset="0"/>
              </a:rPr>
              <a:t>Conclusion :</a:t>
            </a:r>
            <a:endParaRPr dirty="0">
              <a:solidFill>
                <a:srgbClr val="92D050"/>
              </a:solidFill>
              <a:latin typeface="Stencil" panose="040409050D0802020404" pitchFamily="82" charset="0"/>
            </a:endParaRPr>
          </a:p>
        </p:txBody>
      </p:sp>
      <p:sp>
        <p:nvSpPr>
          <p:cNvPr id="184" name="Google Shape;184;p21"/>
          <p:cNvSpPr txBox="1">
            <a:spLocks noGrp="1"/>
          </p:cNvSpPr>
          <p:nvPr>
            <p:ph type="body" idx="1"/>
          </p:nvPr>
        </p:nvSpPr>
        <p:spPr>
          <a:xfrm>
            <a:off x="978195" y="1226288"/>
            <a:ext cx="7358205" cy="3252462"/>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sz="1600" dirty="0">
                <a:latin typeface="Times New Roman" panose="02020603050405020304" pitchFamily="18" charset="0"/>
                <a:cs typeface="Times New Roman" panose="02020603050405020304" pitchFamily="18" charset="0"/>
              </a:rPr>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411126" y="170121"/>
            <a:ext cx="7684268" cy="616688"/>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solidFill>
                  <a:srgbClr val="92D050"/>
                </a:solidFill>
                <a:latin typeface="Stencil" panose="040409050D0802020404" pitchFamily="82" charset="0"/>
              </a:rPr>
              <a:t>References :</a:t>
            </a:r>
            <a:endParaRPr dirty="0">
              <a:solidFill>
                <a:srgbClr val="92D050"/>
              </a:solidFill>
              <a:latin typeface="Stencil" panose="040409050D0802020404" pitchFamily="82" charset="0"/>
            </a:endParaRPr>
          </a:p>
        </p:txBody>
      </p:sp>
      <p:sp>
        <p:nvSpPr>
          <p:cNvPr id="196" name="Google Shape;196;p23"/>
          <p:cNvSpPr txBox="1">
            <a:spLocks noGrp="1"/>
          </p:cNvSpPr>
          <p:nvPr>
            <p:ph type="body" idx="1"/>
          </p:nvPr>
        </p:nvSpPr>
        <p:spPr>
          <a:xfrm>
            <a:off x="850605" y="942753"/>
            <a:ext cx="7485795" cy="3535997"/>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Font typeface="Wingdings" panose="05000000000000000000" pitchFamily="2" charset="2"/>
              <a:buChar char="Ø"/>
            </a:pPr>
            <a:r>
              <a:rPr lang="en" dirty="0"/>
              <a:t>Smith, J. et al. (20XX). "Advanced Techniques for Keylogger Detection and Prevention." Journal of Cybersecurity, 10(2), 123-140. </a:t>
            </a:r>
            <a:endParaRPr dirty="0"/>
          </a:p>
          <a:p>
            <a:pPr marL="457200" lvl="0" indent="-342900" algn="l" rtl="0">
              <a:lnSpc>
                <a:spcPct val="115000"/>
              </a:lnSpc>
              <a:spcBef>
                <a:spcPts val="0"/>
              </a:spcBef>
              <a:spcAft>
                <a:spcPts val="0"/>
              </a:spcAft>
              <a:buSzPts val="1800"/>
              <a:buFont typeface="Wingdings" panose="05000000000000000000" pitchFamily="2" charset="2"/>
              <a:buChar char="Ø"/>
            </a:pPr>
            <a:r>
              <a:rPr lang="en" dirty="0"/>
              <a:t>Johnson, A. (20XX). "Machine Learning Approaches for Keystroke Anomaly Detection." Conference on Information Security, Proceedings, 55-67. </a:t>
            </a:r>
            <a:endParaRPr dirty="0"/>
          </a:p>
          <a:p>
            <a:pPr marL="457200" lvl="0" indent="-342900" algn="l" rtl="0">
              <a:lnSpc>
                <a:spcPct val="115000"/>
              </a:lnSpc>
              <a:spcBef>
                <a:spcPts val="0"/>
              </a:spcBef>
              <a:spcAft>
                <a:spcPts val="0"/>
              </a:spcAft>
              <a:buSzPts val="1800"/>
              <a:buFont typeface="Wingdings" panose="05000000000000000000" pitchFamily="2" charset="2"/>
              <a:buChar char="Ø"/>
            </a:pPr>
            <a:r>
              <a:rPr lang="en" dirty="0"/>
              <a:t>Patel, R. (20XX). "Practical Python Programming for Security Applications." O'Reilly Media.</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p:nvPr/>
        </p:nvSpPr>
        <p:spPr>
          <a:xfrm>
            <a:off x="971300" y="1714850"/>
            <a:ext cx="6786900" cy="139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500" dirty="0">
                <a:solidFill>
                  <a:srgbClr val="92D050"/>
                </a:solidFill>
                <a:latin typeface="Stencil" panose="040409050D0802020404" pitchFamily="82" charset="0"/>
                <a:ea typeface="Lato"/>
                <a:cs typeface="Lato"/>
                <a:sym typeface="Lato"/>
              </a:rPr>
              <a:t>Thank you</a:t>
            </a:r>
            <a:endParaRPr sz="7500" dirty="0">
              <a:solidFill>
                <a:srgbClr val="92D050"/>
              </a:solidFill>
              <a:latin typeface="Stencil" panose="040409050D0802020404" pitchFamily="82" charset="0"/>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10611" y="517452"/>
            <a:ext cx="9222447" cy="6096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solidFill>
                  <a:srgbClr val="92D050"/>
                </a:solidFill>
                <a:latin typeface="Stencil" panose="040409050D0802020404" pitchFamily="82" charset="0"/>
              </a:rPr>
              <a:t>Problem Statement :</a:t>
            </a:r>
            <a:endParaRPr dirty="0">
              <a:solidFill>
                <a:srgbClr val="92D050"/>
              </a:solidFill>
              <a:latin typeface="Stencil" panose="040409050D0802020404" pitchFamily="82" charset="0"/>
            </a:endParaRPr>
          </a:p>
        </p:txBody>
      </p:sp>
      <p:sp>
        <p:nvSpPr>
          <p:cNvPr id="141" name="Google Shape;141;p14"/>
          <p:cNvSpPr txBox="1">
            <a:spLocks noGrp="1"/>
          </p:cNvSpPr>
          <p:nvPr>
            <p:ph type="body" idx="1"/>
          </p:nvPr>
        </p:nvSpPr>
        <p:spPr>
          <a:xfrm>
            <a:off x="687572" y="1006549"/>
            <a:ext cx="8068527" cy="355045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SzPts val="1800"/>
              <a:buNone/>
            </a:pPr>
            <a:endParaRPr dirty="0"/>
          </a:p>
          <a:p>
            <a:pPr marL="0" lvl="0" indent="0" algn="just" rtl="0">
              <a:lnSpc>
                <a:spcPct val="115000"/>
              </a:lnSpc>
              <a:spcBef>
                <a:spcPts val="1200"/>
              </a:spcBef>
              <a:spcAft>
                <a:spcPts val="0"/>
              </a:spcAft>
              <a:buSzPts val="1800"/>
              <a:buNone/>
            </a:pPr>
            <a:r>
              <a:rPr lang="en" dirty="0"/>
              <a:t>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a:t>
            </a:r>
            <a:endParaRPr dirty="0"/>
          </a:p>
          <a:p>
            <a:pPr marL="0" lvl="0" indent="0" algn="just" rtl="0">
              <a:lnSpc>
                <a:spcPct val="115000"/>
              </a:lnSpc>
              <a:spcBef>
                <a:spcPts val="1200"/>
              </a:spcBef>
              <a:spcAft>
                <a:spcPts val="1200"/>
              </a:spcAft>
              <a:buSzPts val="18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212652" y="122444"/>
            <a:ext cx="6259505" cy="669895"/>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solidFill>
                  <a:srgbClr val="92D050"/>
                </a:solidFill>
                <a:latin typeface="Stencil" panose="040409050D0802020404" pitchFamily="82" charset="0"/>
              </a:rPr>
              <a:t>Solution :</a:t>
            </a:r>
            <a:endParaRPr dirty="0">
              <a:solidFill>
                <a:srgbClr val="92D050"/>
              </a:solidFill>
              <a:latin typeface="Stencil" panose="040409050D0802020404" pitchFamily="82" charset="0"/>
            </a:endParaRPr>
          </a:p>
        </p:txBody>
      </p:sp>
      <p:sp>
        <p:nvSpPr>
          <p:cNvPr id="147" name="Google Shape;147;p15"/>
          <p:cNvSpPr txBox="1">
            <a:spLocks noGrp="1"/>
          </p:cNvSpPr>
          <p:nvPr>
            <p:ph type="body" idx="1"/>
          </p:nvPr>
        </p:nvSpPr>
        <p:spPr>
          <a:xfrm>
            <a:off x="609600" y="792339"/>
            <a:ext cx="7481851" cy="3558822"/>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Font typeface="Wingdings" panose="05000000000000000000" pitchFamily="2" charset="2"/>
              <a:buChar char="Ø"/>
            </a:pPr>
            <a:r>
              <a:rPr lang="en" sz="1400" b="1" dirty="0">
                <a:solidFill>
                  <a:srgbClr val="FF0000"/>
                </a:solidFill>
                <a:latin typeface="Times New Roman" panose="02020603050405020304" pitchFamily="18" charset="0"/>
                <a:cs typeface="Times New Roman" panose="02020603050405020304" pitchFamily="18" charset="0"/>
              </a:rPr>
              <a:t>Cryptographic Encryption</a:t>
            </a:r>
            <a:r>
              <a:rPr lang="en" sz="1400" dirty="0">
                <a:solidFill>
                  <a:srgbClr val="FF0000"/>
                </a:solidFill>
                <a:latin typeface="Times New Roman" panose="02020603050405020304" pitchFamily="18" charset="0"/>
                <a:cs typeface="Times New Roman" panose="02020603050405020304" pitchFamily="18" charset="0"/>
              </a:rPr>
              <a:t> : </a:t>
            </a:r>
            <a:r>
              <a:rPr lang="en" sz="1400" dirty="0">
                <a:latin typeface="Times New Roman" panose="02020603050405020304" pitchFamily="18" charset="0"/>
                <a:cs typeface="Times New Roman" panose="02020603050405020304" pitchFamily="18" charset="0"/>
              </a:rPr>
              <a:t>Implement robust encryption algorithms like AES (Advanced Encryption Standard) to encrypt all logged keystrokes and sensitive data, ensuring that even if the data is intercepted, it remains secure and unreadable without the decryption key.</a:t>
            </a:r>
            <a:endParaRPr sz="1400" dirty="0">
              <a:latin typeface="Times New Roman" panose="02020603050405020304" pitchFamily="18" charset="0"/>
              <a:cs typeface="Times New Roman" panose="02020603050405020304" pitchFamily="18" charset="0"/>
            </a:endParaRPr>
          </a:p>
          <a:p>
            <a:pPr marL="457200" lvl="0" indent="-304800" algn="l" rtl="0">
              <a:lnSpc>
                <a:spcPct val="115000"/>
              </a:lnSpc>
              <a:spcBef>
                <a:spcPts val="0"/>
              </a:spcBef>
              <a:spcAft>
                <a:spcPts val="0"/>
              </a:spcAft>
              <a:buSzPts val="1200"/>
              <a:buFont typeface="Wingdings" panose="05000000000000000000" pitchFamily="2" charset="2"/>
              <a:buChar char="Ø"/>
            </a:pPr>
            <a:r>
              <a:rPr lang="en" sz="1400" b="1" dirty="0">
                <a:solidFill>
                  <a:srgbClr val="FF0000"/>
                </a:solidFill>
                <a:latin typeface="Times New Roman" panose="02020603050405020304" pitchFamily="18" charset="0"/>
                <a:cs typeface="Times New Roman" panose="02020603050405020304" pitchFamily="18" charset="0"/>
              </a:rPr>
              <a:t>Secure Storage Mechanism</a:t>
            </a:r>
            <a:r>
              <a:rPr lang="en" sz="1400" dirty="0">
                <a:solidFill>
                  <a:srgbClr val="FF0000"/>
                </a:solidFill>
                <a:latin typeface="Times New Roman" panose="02020603050405020304" pitchFamily="18" charset="0"/>
                <a:cs typeface="Times New Roman" panose="02020603050405020304" pitchFamily="18" charset="0"/>
              </a:rPr>
              <a:t> : </a:t>
            </a:r>
            <a:r>
              <a:rPr lang="en" sz="1400" dirty="0">
                <a:latin typeface="Times New Roman" panose="02020603050405020304" pitchFamily="18" charset="0"/>
                <a:cs typeface="Times New Roman" panose="02020603050405020304" pitchFamily="18" charset="0"/>
              </a:rPr>
              <a:t>Utilize secure storage methods, such as encrypted databases or files, to store logged keystrokes locally on the target device. Employ access controls and permission settings to restrict unauthorized access to the stored data.</a:t>
            </a:r>
            <a:endParaRPr sz="1400" dirty="0">
              <a:latin typeface="Times New Roman" panose="02020603050405020304" pitchFamily="18" charset="0"/>
              <a:cs typeface="Times New Roman" panose="02020603050405020304" pitchFamily="18" charset="0"/>
            </a:endParaRPr>
          </a:p>
          <a:p>
            <a:pPr marL="457200" lvl="0" indent="-304800" algn="l" rtl="0">
              <a:lnSpc>
                <a:spcPct val="115000"/>
              </a:lnSpc>
              <a:spcBef>
                <a:spcPts val="0"/>
              </a:spcBef>
              <a:spcAft>
                <a:spcPts val="0"/>
              </a:spcAft>
              <a:buSzPts val="1200"/>
              <a:buFont typeface="Wingdings" panose="05000000000000000000" pitchFamily="2" charset="2"/>
              <a:buChar char="Ø"/>
            </a:pPr>
            <a:r>
              <a:rPr lang="en" sz="1400" b="1" dirty="0">
                <a:solidFill>
                  <a:srgbClr val="FF0000"/>
                </a:solidFill>
                <a:latin typeface="Times New Roman" panose="02020603050405020304" pitchFamily="18" charset="0"/>
                <a:cs typeface="Times New Roman" panose="02020603050405020304" pitchFamily="18" charset="0"/>
              </a:rPr>
              <a:t>Stealth Mode Functionality</a:t>
            </a:r>
            <a:r>
              <a:rPr lang="en" sz="1400" dirty="0">
                <a:solidFill>
                  <a:srgbClr val="FF0000"/>
                </a:solidFill>
                <a:latin typeface="Times New Roman" panose="02020603050405020304" pitchFamily="18" charset="0"/>
                <a:cs typeface="Times New Roman" panose="02020603050405020304" pitchFamily="18" charset="0"/>
              </a:rPr>
              <a:t> : </a:t>
            </a:r>
            <a:r>
              <a:rPr lang="en" sz="1400" dirty="0">
                <a:latin typeface="Times New Roman" panose="02020603050405020304" pitchFamily="18" charset="0"/>
                <a:cs typeface="Times New Roman" panose="02020603050405020304" pitchFamily="18" charset="0"/>
              </a:rPr>
              <a:t>Develop stealth mode capabilities to make the keylogger invisible to the user and antivirus software. This involves minimizing resource usage, masking the keylogger’s presence in system processes, and avoiding detection by system monitoring tools.</a:t>
            </a:r>
            <a:endParaRPr sz="1400" dirty="0">
              <a:latin typeface="Times New Roman" panose="02020603050405020304" pitchFamily="18" charset="0"/>
              <a:cs typeface="Times New Roman" panose="02020603050405020304" pitchFamily="18" charset="0"/>
            </a:endParaRPr>
          </a:p>
          <a:p>
            <a:pPr marL="457200" lvl="0" indent="-304800" algn="l" rtl="0">
              <a:lnSpc>
                <a:spcPct val="115000"/>
              </a:lnSpc>
              <a:spcBef>
                <a:spcPts val="0"/>
              </a:spcBef>
              <a:spcAft>
                <a:spcPts val="0"/>
              </a:spcAft>
              <a:buSzPts val="1200"/>
              <a:buFont typeface="Wingdings" panose="05000000000000000000" pitchFamily="2" charset="2"/>
              <a:buChar char="Ø"/>
            </a:pPr>
            <a:r>
              <a:rPr lang="en" sz="1400" b="1" dirty="0">
                <a:solidFill>
                  <a:srgbClr val="FF0000"/>
                </a:solidFill>
                <a:latin typeface="Times New Roman" panose="02020603050405020304" pitchFamily="18" charset="0"/>
                <a:cs typeface="Times New Roman" panose="02020603050405020304" pitchFamily="18" charset="0"/>
              </a:rPr>
              <a:t>Anti-Tampering Measures</a:t>
            </a:r>
            <a:r>
              <a:rPr lang="en" sz="1400" dirty="0">
                <a:solidFill>
                  <a:srgbClr val="FF0000"/>
                </a:solidFill>
                <a:latin typeface="Times New Roman" panose="02020603050405020304" pitchFamily="18" charset="0"/>
                <a:cs typeface="Times New Roman" panose="02020603050405020304" pitchFamily="18" charset="0"/>
              </a:rPr>
              <a:t> : </a:t>
            </a:r>
            <a:r>
              <a:rPr lang="en" sz="1400" dirty="0">
                <a:latin typeface="Times New Roman" panose="02020603050405020304" pitchFamily="18" charset="0"/>
                <a:cs typeface="Times New Roman" panose="02020603050405020304" pitchFamily="18" charset="0"/>
              </a:rPr>
              <a:t>Implement techniques to detect and prevent tampering attempts, such as code obfuscation, integrity checks, and sandboxing. Regularly update the keylogger to address any identified vulnerabilities and maintain its resilience against evolving threats.</a:t>
            </a:r>
            <a:endParaRPr sz="1400" dirty="0">
              <a:latin typeface="Times New Roman" panose="02020603050405020304" pitchFamily="18" charset="0"/>
              <a:cs typeface="Times New Roman" panose="02020603050405020304" pitchFamily="18" charset="0"/>
            </a:endParaRPr>
          </a:p>
          <a:p>
            <a:pPr marL="457200" lvl="0" indent="-304800" algn="l" rtl="0">
              <a:lnSpc>
                <a:spcPct val="115000"/>
              </a:lnSpc>
              <a:spcBef>
                <a:spcPts val="0"/>
              </a:spcBef>
              <a:spcAft>
                <a:spcPts val="0"/>
              </a:spcAft>
              <a:buSzPts val="1200"/>
              <a:buFont typeface="Wingdings" panose="05000000000000000000" pitchFamily="2" charset="2"/>
              <a:buChar char="Ø"/>
            </a:pPr>
            <a:r>
              <a:rPr lang="en" sz="1400" b="1" dirty="0">
                <a:solidFill>
                  <a:srgbClr val="FF0000"/>
                </a:solidFill>
                <a:latin typeface="Times New Roman" panose="02020603050405020304" pitchFamily="18" charset="0"/>
                <a:cs typeface="Times New Roman" panose="02020603050405020304" pitchFamily="18" charset="0"/>
              </a:rPr>
              <a:t>Authentication and Access Control </a:t>
            </a:r>
            <a:r>
              <a:rPr lang="en" sz="1400" dirty="0">
                <a:solidFill>
                  <a:srgbClr val="FF0000"/>
                </a:solidFill>
                <a:latin typeface="Times New Roman" panose="02020603050405020304" pitchFamily="18" charset="0"/>
                <a:cs typeface="Times New Roman" panose="02020603050405020304" pitchFamily="18" charset="0"/>
              </a:rPr>
              <a:t>: </a:t>
            </a:r>
            <a:r>
              <a:rPr lang="en" sz="1400" dirty="0">
                <a:latin typeface="Times New Roman" panose="02020603050405020304" pitchFamily="18" charset="0"/>
                <a:cs typeface="Times New Roman" panose="02020603050405020304" pitchFamily="18" charset="0"/>
              </a:rPr>
              <a:t>Incorporate strong authentication mechanisms to control access to the keylogger's settings and  recorded data. This includes password protection, biometric authentication, and role-based access control (RBAC) to define different levels of access for administrators and users.</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91387" y="333154"/>
            <a:ext cx="8145014" cy="602512"/>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solidFill>
                  <a:srgbClr val="92D050"/>
                </a:solidFill>
                <a:latin typeface="Stencil" panose="040409050D0802020404" pitchFamily="82" charset="0"/>
              </a:rPr>
              <a:t>System Development Approach :</a:t>
            </a:r>
            <a:endParaRPr dirty="0">
              <a:solidFill>
                <a:srgbClr val="92D050"/>
              </a:solidFill>
              <a:latin typeface="Stencil" panose="040409050D0802020404" pitchFamily="82" charset="0"/>
            </a:endParaRPr>
          </a:p>
        </p:txBody>
      </p:sp>
      <p:sp>
        <p:nvSpPr>
          <p:cNvPr id="153" name="Google Shape;153;p16"/>
          <p:cNvSpPr txBox="1">
            <a:spLocks noGrp="1"/>
          </p:cNvSpPr>
          <p:nvPr>
            <p:ph type="body" idx="1"/>
          </p:nvPr>
        </p:nvSpPr>
        <p:spPr>
          <a:xfrm>
            <a:off x="907312" y="1049079"/>
            <a:ext cx="7429088" cy="3429671"/>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1500"/>
              </a:spcBef>
              <a:spcAft>
                <a:spcPts val="0"/>
              </a:spcAft>
              <a:buSzPts val="1800"/>
              <a:buFont typeface="Wingdings" panose="05000000000000000000" pitchFamily="2" charset="2"/>
              <a:buChar char="Ø"/>
            </a:pPr>
            <a:r>
              <a:rPr lang="en" sz="1400" b="1" dirty="0">
                <a:solidFill>
                  <a:srgbClr val="FF0000"/>
                </a:solidFill>
                <a:latin typeface="Times New Roman" panose="02020603050405020304" pitchFamily="18" charset="0"/>
                <a:cs typeface="Times New Roman" panose="02020603050405020304" pitchFamily="18" charset="0"/>
              </a:rPr>
              <a:t>Requirement Analysis</a:t>
            </a:r>
            <a:r>
              <a:rPr lang="en" sz="1400" dirty="0">
                <a:solidFill>
                  <a:srgbClr val="FF0000"/>
                </a:solidFill>
                <a:latin typeface="Times New Roman" panose="02020603050405020304" pitchFamily="18" charset="0"/>
                <a:cs typeface="Times New Roman" panose="02020603050405020304" pitchFamily="18" charset="0"/>
              </a:rPr>
              <a:t> : </a:t>
            </a:r>
            <a:r>
              <a:rPr lang="en" sz="1400" dirty="0">
                <a:latin typeface="Times New Roman" panose="02020603050405020304" pitchFamily="18" charset="0"/>
                <a:cs typeface="Times New Roman" panose="02020603050405020304" pitchFamily="18" charset="0"/>
              </a:rPr>
              <a:t>Gather and analyze requirements for the keylogger, including features, security needs, and user expectations.</a:t>
            </a:r>
            <a:endParaRPr sz="1400" dirty="0">
              <a:latin typeface="Times New Roman" panose="02020603050405020304" pitchFamily="18" charset="0"/>
              <a:cs typeface="Times New Roman" panose="02020603050405020304" pitchFamily="18" charset="0"/>
            </a:endParaRPr>
          </a:p>
          <a:p>
            <a:pPr marL="457200" lvl="0" indent="-342900" algn="l" rtl="0">
              <a:lnSpc>
                <a:spcPct val="115000"/>
              </a:lnSpc>
              <a:spcBef>
                <a:spcPts val="0"/>
              </a:spcBef>
              <a:spcAft>
                <a:spcPts val="0"/>
              </a:spcAft>
              <a:buSzPts val="1800"/>
              <a:buFont typeface="Wingdings" panose="05000000000000000000" pitchFamily="2" charset="2"/>
              <a:buChar char="Ø"/>
            </a:pPr>
            <a:r>
              <a:rPr lang="en" sz="1400" b="1" dirty="0">
                <a:solidFill>
                  <a:srgbClr val="FF0000"/>
                </a:solidFill>
                <a:latin typeface="Times New Roman" panose="02020603050405020304" pitchFamily="18" charset="0"/>
                <a:cs typeface="Times New Roman" panose="02020603050405020304" pitchFamily="18" charset="0"/>
              </a:rPr>
              <a:t>Design Phase</a:t>
            </a:r>
            <a:r>
              <a:rPr lang="en" sz="1400" dirty="0">
                <a:solidFill>
                  <a:srgbClr val="FF0000"/>
                </a:solidFill>
                <a:latin typeface="Times New Roman" panose="02020603050405020304" pitchFamily="18" charset="0"/>
                <a:cs typeface="Times New Roman" panose="02020603050405020304" pitchFamily="18" charset="0"/>
              </a:rPr>
              <a:t> :</a:t>
            </a:r>
            <a:endParaRPr sz="1400" dirty="0">
              <a:solidFill>
                <a:srgbClr val="FF0000"/>
              </a:solidFill>
              <a:latin typeface="Times New Roman" panose="02020603050405020304" pitchFamily="18" charset="0"/>
              <a:cs typeface="Times New Roman" panose="02020603050405020304" pitchFamily="18" charset="0"/>
            </a:endParaRPr>
          </a:p>
          <a:p>
            <a:pPr marL="914400" lvl="1" indent="-323850" algn="l" rtl="0">
              <a:lnSpc>
                <a:spcPct val="115000"/>
              </a:lnSpc>
              <a:spcBef>
                <a:spcPts val="0"/>
              </a:spcBef>
              <a:spcAft>
                <a:spcPts val="0"/>
              </a:spcAft>
              <a:buSzPts val="1500"/>
              <a:buFont typeface="Wingdings" panose="05000000000000000000" pitchFamily="2" charset="2"/>
              <a:buChar char="Ø"/>
            </a:pPr>
            <a:r>
              <a:rPr lang="en" sz="1400" dirty="0">
                <a:solidFill>
                  <a:srgbClr val="FFFF00"/>
                </a:solidFill>
                <a:latin typeface="Times New Roman" panose="02020603050405020304" pitchFamily="18" charset="0"/>
                <a:cs typeface="Times New Roman" panose="02020603050405020304" pitchFamily="18" charset="0"/>
              </a:rPr>
              <a:t>Architecture Design : </a:t>
            </a:r>
            <a:r>
              <a:rPr lang="en" sz="1400" dirty="0">
                <a:latin typeface="Times New Roman" panose="02020603050405020304" pitchFamily="18" charset="0"/>
                <a:cs typeface="Times New Roman" panose="02020603050405020304" pitchFamily="18" charset="0"/>
              </a:rPr>
              <a:t>Define the overall system architecture, including components, modules, and their interactions.</a:t>
            </a:r>
            <a:endParaRPr sz="1400" dirty="0">
              <a:latin typeface="Times New Roman" panose="02020603050405020304" pitchFamily="18" charset="0"/>
              <a:cs typeface="Times New Roman" panose="02020603050405020304" pitchFamily="18" charset="0"/>
            </a:endParaRPr>
          </a:p>
          <a:p>
            <a:pPr marL="914400" lvl="1" indent="-323850" algn="l" rtl="0">
              <a:lnSpc>
                <a:spcPct val="115000"/>
              </a:lnSpc>
              <a:spcBef>
                <a:spcPts val="0"/>
              </a:spcBef>
              <a:spcAft>
                <a:spcPts val="0"/>
              </a:spcAft>
              <a:buSzPts val="1500"/>
              <a:buFont typeface="Wingdings" panose="05000000000000000000" pitchFamily="2" charset="2"/>
              <a:buChar char="Ø"/>
            </a:pPr>
            <a:r>
              <a:rPr lang="en" sz="1400" dirty="0">
                <a:solidFill>
                  <a:srgbClr val="FFFF00"/>
                </a:solidFill>
                <a:latin typeface="Times New Roman" panose="02020603050405020304" pitchFamily="18" charset="0"/>
                <a:cs typeface="Times New Roman" panose="02020603050405020304" pitchFamily="18" charset="0"/>
              </a:rPr>
              <a:t>Database Design : </a:t>
            </a:r>
            <a:r>
              <a:rPr lang="en" sz="1400" dirty="0">
                <a:latin typeface="Times New Roman" panose="02020603050405020304" pitchFamily="18" charset="0"/>
                <a:cs typeface="Times New Roman" panose="02020603050405020304" pitchFamily="18" charset="0"/>
              </a:rPr>
              <a:t>Design the database schema for storing encrypted data securely.</a:t>
            </a:r>
            <a:endParaRPr sz="1400" dirty="0">
              <a:latin typeface="Times New Roman" panose="02020603050405020304" pitchFamily="18" charset="0"/>
              <a:cs typeface="Times New Roman" panose="02020603050405020304" pitchFamily="18" charset="0"/>
            </a:endParaRPr>
          </a:p>
          <a:p>
            <a:pPr marL="914400" lvl="1" indent="-323850" algn="l" rtl="0">
              <a:lnSpc>
                <a:spcPct val="115000"/>
              </a:lnSpc>
              <a:spcBef>
                <a:spcPts val="0"/>
              </a:spcBef>
              <a:spcAft>
                <a:spcPts val="0"/>
              </a:spcAft>
              <a:buSzPts val="1500"/>
              <a:buFont typeface="Wingdings" panose="05000000000000000000" pitchFamily="2" charset="2"/>
              <a:buChar char="Ø"/>
            </a:pPr>
            <a:r>
              <a:rPr lang="en" sz="1400" dirty="0">
                <a:solidFill>
                  <a:srgbClr val="FFFF00"/>
                </a:solidFill>
                <a:latin typeface="Times New Roman" panose="02020603050405020304" pitchFamily="18" charset="0"/>
                <a:cs typeface="Times New Roman" panose="02020603050405020304" pitchFamily="18" charset="0"/>
              </a:rPr>
              <a:t>UI/UX Design : </a:t>
            </a:r>
            <a:r>
              <a:rPr lang="en" sz="1400" dirty="0">
                <a:latin typeface="Times New Roman" panose="02020603050405020304" pitchFamily="18" charset="0"/>
                <a:cs typeface="Times New Roman" panose="02020603050405020304" pitchFamily="18" charset="0"/>
              </a:rPr>
              <a:t>Create mockups and designs for the user interface, focusing on usability and intuitiveness.</a:t>
            </a:r>
            <a:endParaRPr sz="1400" dirty="0">
              <a:latin typeface="Times New Roman" panose="02020603050405020304" pitchFamily="18" charset="0"/>
              <a:cs typeface="Times New Roman" panose="02020603050405020304" pitchFamily="18" charset="0"/>
            </a:endParaRPr>
          </a:p>
          <a:p>
            <a:pPr marL="285750" lvl="0" indent="-285750" algn="l" rtl="0">
              <a:lnSpc>
                <a:spcPct val="115000"/>
              </a:lnSpc>
              <a:spcBef>
                <a:spcPts val="1500"/>
              </a:spcBef>
              <a:spcAft>
                <a:spcPts val="1200"/>
              </a:spcAft>
              <a:buSzPts val="1800"/>
              <a:buFont typeface="Wingdings" panose="05000000000000000000" pitchFamily="2" charset="2"/>
              <a:buChar char="Ø"/>
            </a:pP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85060" y="184297"/>
            <a:ext cx="8251340" cy="637953"/>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solidFill>
                  <a:srgbClr val="92D050"/>
                </a:solidFill>
                <a:latin typeface="Stencil" panose="040409050D0802020404" pitchFamily="82" charset="0"/>
              </a:rPr>
              <a:t>System Development Approach :</a:t>
            </a:r>
            <a:endParaRPr dirty="0">
              <a:solidFill>
                <a:srgbClr val="92D050"/>
              </a:solidFill>
              <a:latin typeface="Stencil" panose="040409050D0802020404" pitchFamily="82" charset="0"/>
            </a:endParaRPr>
          </a:p>
        </p:txBody>
      </p:sp>
      <p:sp>
        <p:nvSpPr>
          <p:cNvPr id="159" name="Google Shape;159;p17"/>
          <p:cNvSpPr txBox="1">
            <a:spLocks noGrp="1"/>
          </p:cNvSpPr>
          <p:nvPr>
            <p:ph type="body" idx="1"/>
          </p:nvPr>
        </p:nvSpPr>
        <p:spPr>
          <a:xfrm>
            <a:off x="1020726" y="999460"/>
            <a:ext cx="7315674" cy="3500555"/>
          </a:xfrm>
          <a:prstGeom prst="rect">
            <a:avLst/>
          </a:prstGeom>
          <a:noFill/>
          <a:ln>
            <a:noFill/>
          </a:ln>
        </p:spPr>
        <p:txBody>
          <a:bodyPr spcFirstLastPara="1" wrap="square" lIns="91425" tIns="91425" rIns="91425" bIns="91425" anchor="t" anchorCtr="0">
            <a:normAutofit fontScale="92500" lnSpcReduction="20000"/>
          </a:bodyPr>
          <a:lstStyle/>
          <a:p>
            <a:pPr marL="477965" lvl="0" indent="-342900" algn="l" rtl="0">
              <a:lnSpc>
                <a:spcPct val="115000"/>
              </a:lnSpc>
              <a:spcBef>
                <a:spcPts val="0"/>
              </a:spcBef>
              <a:spcAft>
                <a:spcPts val="0"/>
              </a:spcAft>
              <a:buSzPct val="100000"/>
              <a:buFont typeface="Wingdings" panose="05000000000000000000" pitchFamily="2" charset="2"/>
              <a:buChar char="§"/>
            </a:pPr>
            <a:r>
              <a:rPr lang="en" sz="2100" b="1" dirty="0">
                <a:solidFill>
                  <a:srgbClr val="FF0000"/>
                </a:solidFill>
                <a:latin typeface="Times New Roman" panose="02020603050405020304" pitchFamily="18" charset="0"/>
                <a:cs typeface="Times New Roman" panose="02020603050405020304" pitchFamily="18" charset="0"/>
              </a:rPr>
              <a:t>Implementation</a:t>
            </a:r>
            <a:r>
              <a:rPr lang="en" sz="2100" dirty="0">
                <a:solidFill>
                  <a:srgbClr val="FF0000"/>
                </a:solidFill>
                <a:latin typeface="Times New Roman" panose="02020603050405020304" pitchFamily="18" charset="0"/>
                <a:cs typeface="Times New Roman" panose="02020603050405020304" pitchFamily="18" charset="0"/>
              </a:rPr>
              <a:t> :</a:t>
            </a:r>
          </a:p>
          <a:p>
            <a:pPr marL="477965" lvl="0" indent="-342900" algn="l" rtl="0">
              <a:lnSpc>
                <a:spcPct val="115000"/>
              </a:lnSpc>
              <a:spcBef>
                <a:spcPts val="0"/>
              </a:spcBef>
              <a:spcAft>
                <a:spcPts val="0"/>
              </a:spcAft>
              <a:buSzPct val="100000"/>
              <a:buFont typeface="Wingdings" panose="05000000000000000000" pitchFamily="2" charset="2"/>
              <a:buChar char="Ø"/>
            </a:pPr>
            <a:endParaRPr sz="1900" dirty="0"/>
          </a:p>
          <a:p>
            <a:pPr marL="914400" lvl="1" indent="-312292" algn="l" rtl="0">
              <a:lnSpc>
                <a:spcPct val="115000"/>
              </a:lnSpc>
              <a:spcBef>
                <a:spcPts val="0"/>
              </a:spcBef>
              <a:spcAft>
                <a:spcPts val="0"/>
              </a:spcAft>
              <a:buSzPct val="100000"/>
              <a:buFont typeface="Wingdings" panose="05000000000000000000" pitchFamily="2" charset="2"/>
              <a:buChar char="Ø"/>
            </a:pPr>
            <a:r>
              <a:rPr lang="en" sz="1700" dirty="0">
                <a:solidFill>
                  <a:srgbClr val="FFFF00"/>
                </a:solidFill>
              </a:rPr>
              <a:t>Keylogging Module : </a:t>
            </a:r>
            <a:r>
              <a:rPr lang="en" sz="1700" dirty="0"/>
              <a:t>Develop the module to capture keystrokes using platform-specific libraries.</a:t>
            </a:r>
            <a:endParaRPr sz="1700" dirty="0"/>
          </a:p>
          <a:p>
            <a:pPr marL="914400" lvl="1" indent="-312292" algn="l" rtl="0">
              <a:lnSpc>
                <a:spcPct val="115000"/>
              </a:lnSpc>
              <a:spcBef>
                <a:spcPts val="0"/>
              </a:spcBef>
              <a:spcAft>
                <a:spcPts val="0"/>
              </a:spcAft>
              <a:buSzPct val="100000"/>
              <a:buFont typeface="Wingdings" panose="05000000000000000000" pitchFamily="2" charset="2"/>
              <a:buChar char="Ø"/>
            </a:pPr>
            <a:r>
              <a:rPr lang="en" sz="1700" dirty="0">
                <a:solidFill>
                  <a:srgbClr val="FFFF00"/>
                </a:solidFill>
              </a:rPr>
              <a:t>Encryption Module :</a:t>
            </a:r>
            <a:r>
              <a:rPr lang="en" sz="1700" dirty="0"/>
              <a:t> Implement encryption algorithms for securing logged data and communication.</a:t>
            </a:r>
            <a:endParaRPr sz="1700" dirty="0"/>
          </a:p>
          <a:p>
            <a:pPr marL="914400" lvl="1" indent="-312292" algn="l" rtl="0">
              <a:lnSpc>
                <a:spcPct val="115000"/>
              </a:lnSpc>
              <a:spcBef>
                <a:spcPts val="0"/>
              </a:spcBef>
              <a:spcAft>
                <a:spcPts val="0"/>
              </a:spcAft>
              <a:buSzPct val="100000"/>
              <a:buFont typeface="Wingdings" panose="05000000000000000000" pitchFamily="2" charset="2"/>
              <a:buChar char="Ø"/>
            </a:pPr>
            <a:r>
              <a:rPr lang="en" sz="1700" dirty="0">
                <a:solidFill>
                  <a:srgbClr val="FFFF00"/>
                </a:solidFill>
              </a:rPr>
              <a:t>Stealth Mode : </a:t>
            </a:r>
            <a:r>
              <a:rPr lang="en" sz="1700" dirty="0"/>
              <a:t>Code the functionality to make the keylogger undetectable to users and antivirus software.</a:t>
            </a:r>
            <a:endParaRPr sz="1700" dirty="0"/>
          </a:p>
          <a:p>
            <a:pPr marL="914400" lvl="1" indent="-312292" algn="l" rtl="0">
              <a:lnSpc>
                <a:spcPct val="115000"/>
              </a:lnSpc>
              <a:spcBef>
                <a:spcPts val="0"/>
              </a:spcBef>
              <a:spcAft>
                <a:spcPts val="0"/>
              </a:spcAft>
              <a:buSzPct val="100000"/>
              <a:buFont typeface="Wingdings" panose="05000000000000000000" pitchFamily="2" charset="2"/>
              <a:buChar char="Ø"/>
            </a:pPr>
            <a:r>
              <a:rPr lang="en" sz="1700" dirty="0">
                <a:solidFill>
                  <a:srgbClr val="FFFF00"/>
                </a:solidFill>
              </a:rPr>
              <a:t>Access Control : </a:t>
            </a:r>
            <a:r>
              <a:rPr lang="en" sz="1700" dirty="0"/>
              <a:t>Develop authentication mechanisms and access control features.</a:t>
            </a:r>
            <a:endParaRPr sz="1700" dirty="0"/>
          </a:p>
          <a:p>
            <a:pPr marL="914400" lvl="1" indent="-312292" algn="l" rtl="0">
              <a:lnSpc>
                <a:spcPct val="115000"/>
              </a:lnSpc>
              <a:spcBef>
                <a:spcPts val="0"/>
              </a:spcBef>
              <a:spcAft>
                <a:spcPts val="0"/>
              </a:spcAft>
              <a:buSzPct val="100000"/>
              <a:buFont typeface="Wingdings" panose="05000000000000000000" pitchFamily="2" charset="2"/>
              <a:buChar char="Ø"/>
            </a:pPr>
            <a:r>
              <a:rPr lang="en" sz="1700" dirty="0">
                <a:solidFill>
                  <a:srgbClr val="FFFF00"/>
                </a:solidFill>
              </a:rPr>
              <a:t>User Interface : </a:t>
            </a:r>
            <a:r>
              <a:rPr lang="en" sz="1700" dirty="0"/>
              <a:t>Build the graphical interface for configuration and monitoring.</a:t>
            </a:r>
            <a:endParaRPr sz="1700" dirty="0"/>
          </a:p>
          <a:p>
            <a:pPr marL="914400" lvl="1" indent="-312292" algn="l" rtl="0">
              <a:lnSpc>
                <a:spcPct val="115000"/>
              </a:lnSpc>
              <a:spcBef>
                <a:spcPts val="0"/>
              </a:spcBef>
              <a:spcAft>
                <a:spcPts val="0"/>
              </a:spcAft>
              <a:buSzPct val="100000"/>
              <a:buFont typeface="Wingdings" panose="05000000000000000000" pitchFamily="2" charset="2"/>
              <a:buChar char="Ø"/>
            </a:pPr>
            <a:r>
              <a:rPr lang="en" sz="1700" dirty="0">
                <a:solidFill>
                  <a:srgbClr val="FFFF00"/>
                </a:solidFill>
              </a:rPr>
              <a:t>Compatibility : </a:t>
            </a:r>
            <a:r>
              <a:rPr lang="en" sz="1700" dirty="0"/>
              <a:t>Ensure compatibility across different operating systems and input methods.</a:t>
            </a:r>
            <a:endParaRPr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99237" y="137676"/>
            <a:ext cx="7580413" cy="642046"/>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solidFill>
                  <a:srgbClr val="92D050"/>
                </a:solidFill>
                <a:latin typeface="Stencil" panose="040409050D0802020404" pitchFamily="82" charset="0"/>
              </a:rPr>
              <a:t>System Development Approach :</a:t>
            </a:r>
            <a:endParaRPr dirty="0">
              <a:solidFill>
                <a:srgbClr val="92D050"/>
              </a:solidFill>
              <a:latin typeface="Stencil" panose="040409050D0802020404" pitchFamily="82" charset="0"/>
            </a:endParaRPr>
          </a:p>
        </p:txBody>
      </p:sp>
      <p:sp>
        <p:nvSpPr>
          <p:cNvPr id="165" name="Google Shape;165;p18"/>
          <p:cNvSpPr txBox="1">
            <a:spLocks noGrp="1"/>
          </p:cNvSpPr>
          <p:nvPr>
            <p:ph type="body" idx="1"/>
          </p:nvPr>
        </p:nvSpPr>
        <p:spPr>
          <a:xfrm>
            <a:off x="786808" y="779722"/>
            <a:ext cx="7969291" cy="4226103"/>
          </a:xfrm>
          <a:prstGeom prst="rect">
            <a:avLst/>
          </a:prstGeom>
          <a:noFill/>
          <a:ln>
            <a:noFill/>
          </a:ln>
        </p:spPr>
        <p:txBody>
          <a:bodyPr spcFirstLastPara="1" wrap="square" lIns="91425" tIns="91425" rIns="91425" bIns="91425" anchor="t" anchorCtr="0">
            <a:normAutofit/>
          </a:bodyPr>
          <a:lstStyle/>
          <a:p>
            <a:pPr marL="457200" lvl="0" indent="-349250" algn="l" rtl="0">
              <a:lnSpc>
                <a:spcPct val="115000"/>
              </a:lnSpc>
              <a:spcBef>
                <a:spcPts val="1500"/>
              </a:spcBef>
              <a:spcAft>
                <a:spcPts val="0"/>
              </a:spcAft>
              <a:buSzPts val="1900"/>
              <a:buFont typeface="Wingdings" panose="05000000000000000000" pitchFamily="2" charset="2"/>
              <a:buChar char="§"/>
            </a:pPr>
            <a:r>
              <a:rPr lang="en" sz="1800" b="1" dirty="0">
                <a:solidFill>
                  <a:srgbClr val="FF0000"/>
                </a:solidFill>
                <a:latin typeface="Times New Roman" panose="02020603050405020304" pitchFamily="18" charset="0"/>
                <a:cs typeface="Times New Roman" panose="02020603050405020304" pitchFamily="18" charset="0"/>
              </a:rPr>
              <a:t>Testing :</a:t>
            </a:r>
            <a:endParaRPr sz="1800" b="1" dirty="0">
              <a:solidFill>
                <a:srgbClr val="FF0000"/>
              </a:solidFill>
              <a:latin typeface="Times New Roman" panose="02020603050405020304" pitchFamily="18" charset="0"/>
              <a:cs typeface="Times New Roman" panose="02020603050405020304" pitchFamily="18" charset="0"/>
            </a:endParaRPr>
          </a:p>
          <a:p>
            <a:pPr marL="914400" lvl="1" indent="-327025" algn="l" rtl="0">
              <a:lnSpc>
                <a:spcPct val="115000"/>
              </a:lnSpc>
              <a:spcBef>
                <a:spcPts val="0"/>
              </a:spcBef>
              <a:spcAft>
                <a:spcPts val="0"/>
              </a:spcAft>
              <a:buSzPts val="1550"/>
              <a:buFont typeface="Wingdings" panose="05000000000000000000" pitchFamily="2" charset="2"/>
              <a:buChar char="Ø"/>
            </a:pPr>
            <a:r>
              <a:rPr lang="en" sz="1550" dirty="0">
                <a:solidFill>
                  <a:srgbClr val="FFFF00"/>
                </a:solidFill>
              </a:rPr>
              <a:t>Unit Testing : </a:t>
            </a:r>
            <a:r>
              <a:rPr lang="en" sz="1550" dirty="0"/>
              <a:t>Test individual modules to ensure they function correctly.</a:t>
            </a:r>
            <a:endParaRPr sz="1550" dirty="0"/>
          </a:p>
          <a:p>
            <a:pPr marL="914400" lvl="1" indent="-327025" algn="l" rtl="0">
              <a:lnSpc>
                <a:spcPct val="115000"/>
              </a:lnSpc>
              <a:spcBef>
                <a:spcPts val="0"/>
              </a:spcBef>
              <a:spcAft>
                <a:spcPts val="0"/>
              </a:spcAft>
              <a:buSzPts val="1550"/>
              <a:buFont typeface="Wingdings" panose="05000000000000000000" pitchFamily="2" charset="2"/>
              <a:buChar char="Ø"/>
            </a:pPr>
            <a:r>
              <a:rPr lang="en" sz="1550" dirty="0">
                <a:solidFill>
                  <a:srgbClr val="FFFF00"/>
                </a:solidFill>
              </a:rPr>
              <a:t>Integration Testing : </a:t>
            </a:r>
            <a:r>
              <a:rPr lang="en" sz="1550" dirty="0"/>
              <a:t>Verify that modules work together seamlessly.</a:t>
            </a:r>
            <a:endParaRPr sz="1550" dirty="0"/>
          </a:p>
          <a:p>
            <a:pPr marL="914400" lvl="1" indent="-327025" algn="l" rtl="0">
              <a:lnSpc>
                <a:spcPct val="115000"/>
              </a:lnSpc>
              <a:spcBef>
                <a:spcPts val="0"/>
              </a:spcBef>
              <a:spcAft>
                <a:spcPts val="0"/>
              </a:spcAft>
              <a:buSzPts val="1550"/>
              <a:buFont typeface="Wingdings" panose="05000000000000000000" pitchFamily="2" charset="2"/>
              <a:buChar char="Ø"/>
            </a:pPr>
            <a:r>
              <a:rPr lang="en" sz="1550" dirty="0">
                <a:solidFill>
                  <a:srgbClr val="FFFF00"/>
                </a:solidFill>
              </a:rPr>
              <a:t>Security Testing :</a:t>
            </a:r>
            <a:r>
              <a:rPr lang="en" sz="1550" dirty="0"/>
              <a:t> Perform penetration testing and vulnerability assessments to identify and fix security flaws.</a:t>
            </a:r>
            <a:endParaRPr sz="1550" dirty="0"/>
          </a:p>
          <a:p>
            <a:pPr marL="914400" lvl="1" indent="-327025" algn="l" rtl="0">
              <a:lnSpc>
                <a:spcPct val="115000"/>
              </a:lnSpc>
              <a:spcBef>
                <a:spcPts val="0"/>
              </a:spcBef>
              <a:spcAft>
                <a:spcPts val="0"/>
              </a:spcAft>
              <a:buSzPts val="1550"/>
              <a:buFont typeface="Wingdings" panose="05000000000000000000" pitchFamily="2" charset="2"/>
              <a:buChar char="Ø"/>
            </a:pPr>
            <a:r>
              <a:rPr lang="en" sz="1550" dirty="0">
                <a:solidFill>
                  <a:srgbClr val="FFFF00"/>
                </a:solidFill>
              </a:rPr>
              <a:t>Compatibility Testing : </a:t>
            </a:r>
            <a:r>
              <a:rPr lang="en" sz="1550" dirty="0"/>
              <a:t>Test the keylogger on various platforms and applications to ensure compatibility.</a:t>
            </a:r>
            <a:endParaRPr sz="1550" dirty="0"/>
          </a:p>
          <a:p>
            <a:pPr marL="457200" lvl="0" indent="-342900" algn="l" rtl="0">
              <a:lnSpc>
                <a:spcPct val="115000"/>
              </a:lnSpc>
              <a:spcBef>
                <a:spcPts val="0"/>
              </a:spcBef>
              <a:spcAft>
                <a:spcPts val="0"/>
              </a:spcAft>
              <a:buSzPts val="1800"/>
              <a:buFont typeface="Wingdings" panose="05000000000000000000" pitchFamily="2" charset="2"/>
              <a:buChar char="§"/>
            </a:pPr>
            <a:r>
              <a:rPr lang="en" sz="1800" b="1" dirty="0">
                <a:solidFill>
                  <a:srgbClr val="FF0000"/>
                </a:solidFill>
                <a:latin typeface="Times New Roman" panose="02020603050405020304" pitchFamily="18" charset="0"/>
                <a:cs typeface="Times New Roman" panose="02020603050405020304" pitchFamily="18" charset="0"/>
              </a:rPr>
              <a:t>Deployment :</a:t>
            </a:r>
            <a:endParaRPr sz="1800" b="1" dirty="0">
              <a:solidFill>
                <a:srgbClr val="FF0000"/>
              </a:solidFill>
              <a:latin typeface="Times New Roman" panose="02020603050405020304" pitchFamily="18" charset="0"/>
              <a:cs typeface="Times New Roman" panose="02020603050405020304" pitchFamily="18" charset="0"/>
            </a:endParaRPr>
          </a:p>
          <a:p>
            <a:pPr marL="914400" lvl="1" indent="-327025" algn="l" rtl="0">
              <a:lnSpc>
                <a:spcPct val="115000"/>
              </a:lnSpc>
              <a:spcBef>
                <a:spcPts val="0"/>
              </a:spcBef>
              <a:spcAft>
                <a:spcPts val="0"/>
              </a:spcAft>
              <a:buSzPts val="1550"/>
              <a:buFont typeface="Wingdings" panose="05000000000000000000" pitchFamily="2" charset="2"/>
              <a:buChar char="Ø"/>
            </a:pPr>
            <a:r>
              <a:rPr lang="en" sz="1550" dirty="0"/>
              <a:t>Prepare installation packages for different operating systems.</a:t>
            </a:r>
            <a:endParaRPr sz="1550" dirty="0"/>
          </a:p>
          <a:p>
            <a:pPr marL="914400" lvl="1" indent="-327025" algn="l" rtl="0">
              <a:lnSpc>
                <a:spcPct val="115000"/>
              </a:lnSpc>
              <a:spcBef>
                <a:spcPts val="0"/>
              </a:spcBef>
              <a:spcAft>
                <a:spcPts val="0"/>
              </a:spcAft>
              <a:buSzPts val="1550"/>
              <a:buFont typeface="Wingdings" panose="05000000000000000000" pitchFamily="2" charset="2"/>
              <a:buChar char="Ø"/>
            </a:pPr>
            <a:r>
              <a:rPr lang="en" sz="1550" dirty="0"/>
              <a:t>Provide clear instructions for installation and configuration.</a:t>
            </a:r>
            <a:endParaRPr sz="1550" dirty="0"/>
          </a:p>
          <a:p>
            <a:pPr marL="914400" lvl="1" indent="-327025" algn="l" rtl="0">
              <a:lnSpc>
                <a:spcPct val="115000"/>
              </a:lnSpc>
              <a:spcBef>
                <a:spcPts val="0"/>
              </a:spcBef>
              <a:spcAft>
                <a:spcPts val="0"/>
              </a:spcAft>
              <a:buSzPts val="1550"/>
              <a:buFont typeface="Wingdings" panose="05000000000000000000" pitchFamily="2" charset="2"/>
              <a:buChar char="Ø"/>
            </a:pPr>
            <a:r>
              <a:rPr lang="en" sz="1550" dirty="0"/>
              <a:t>Deploy the keylogger in controlled environments for initial use and feedback gathering.</a:t>
            </a:r>
            <a:endParaRPr sz="15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70121" y="149426"/>
            <a:ext cx="8166279" cy="736622"/>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solidFill>
                  <a:srgbClr val="92D050"/>
                </a:solidFill>
                <a:latin typeface="Stencil" panose="040409050D0802020404" pitchFamily="82" charset="0"/>
              </a:rPr>
              <a:t>Deployment</a:t>
            </a:r>
            <a:r>
              <a:rPr lang="en" dirty="0"/>
              <a:t> :</a:t>
            </a:r>
            <a:endParaRPr dirty="0"/>
          </a:p>
        </p:txBody>
      </p:sp>
      <p:sp>
        <p:nvSpPr>
          <p:cNvPr id="171" name="Google Shape;171;p19"/>
          <p:cNvSpPr txBox="1">
            <a:spLocks noGrp="1"/>
          </p:cNvSpPr>
          <p:nvPr>
            <p:ph type="body" idx="1"/>
          </p:nvPr>
        </p:nvSpPr>
        <p:spPr>
          <a:xfrm>
            <a:off x="538716" y="886048"/>
            <a:ext cx="8217384" cy="4108027"/>
          </a:xfrm>
          <a:prstGeom prst="rect">
            <a:avLst/>
          </a:prstGeom>
          <a:noFill/>
          <a:ln>
            <a:noFill/>
          </a:ln>
        </p:spPr>
        <p:txBody>
          <a:bodyPr spcFirstLastPara="1" wrap="square" lIns="91425" tIns="91425" rIns="91425" bIns="91425" anchor="t" anchorCtr="0">
            <a:noAutofit/>
          </a:bodyPr>
          <a:lstStyle/>
          <a:p>
            <a:pPr lvl="0" indent="-317500">
              <a:lnSpc>
                <a:spcPct val="115000"/>
              </a:lnSpc>
              <a:spcBef>
                <a:spcPts val="1500"/>
              </a:spcBef>
              <a:buSzPts val="1400"/>
              <a:buFont typeface="Wingdings" panose="05000000000000000000" pitchFamily="2" charset="2"/>
              <a:buChar char="Ø"/>
            </a:pPr>
            <a:r>
              <a:rPr lang="en" sz="1400" b="1" dirty="0">
                <a:solidFill>
                  <a:srgbClr val="FF0000"/>
                </a:solidFill>
                <a:latin typeface="Times New Roman" panose="02020603050405020304" pitchFamily="18" charset="0"/>
                <a:cs typeface="Times New Roman" panose="02020603050405020304" pitchFamily="18" charset="0"/>
              </a:rPr>
              <a:t>Tetinsg</a:t>
            </a:r>
            <a:r>
              <a:rPr lang="en" sz="1400" dirty="0">
                <a:solidFill>
                  <a:srgbClr val="FF0000"/>
                </a:solidFill>
                <a:latin typeface="Times New Roman" panose="02020603050405020304" pitchFamily="18" charset="0"/>
                <a:cs typeface="Times New Roman" panose="02020603050405020304" pitchFamily="18" charset="0"/>
              </a:rPr>
              <a:t> : </a:t>
            </a:r>
            <a:r>
              <a:rPr lang="en" sz="1400" dirty="0"/>
              <a:t>Thoroughly test the keylogger for functionality, security, and compatibility before deployment.</a:t>
            </a:r>
            <a:endParaRPr sz="1400" dirty="0"/>
          </a:p>
          <a:p>
            <a:pPr marL="457200" lvl="0" indent="-317500" algn="l" rtl="0">
              <a:lnSpc>
                <a:spcPct val="115000"/>
              </a:lnSpc>
              <a:spcBef>
                <a:spcPts val="0"/>
              </a:spcBef>
              <a:spcAft>
                <a:spcPts val="0"/>
              </a:spcAft>
              <a:buSzPts val="1400"/>
              <a:buFont typeface="Wingdings" panose="05000000000000000000" pitchFamily="2" charset="2"/>
              <a:buChar char="Ø"/>
            </a:pPr>
            <a:r>
              <a:rPr lang="en" sz="1400" b="1" dirty="0">
                <a:solidFill>
                  <a:srgbClr val="FF0000"/>
                </a:solidFill>
                <a:latin typeface="Times New Roman" panose="02020603050405020304" pitchFamily="18" charset="0"/>
                <a:cs typeface="Times New Roman" panose="02020603050405020304" pitchFamily="18" charset="0"/>
              </a:rPr>
              <a:t>Packaging </a:t>
            </a:r>
            <a:r>
              <a:rPr lang="en" sz="1400" dirty="0">
                <a:solidFill>
                  <a:srgbClr val="FF0000"/>
                </a:solidFill>
                <a:latin typeface="Times New Roman" panose="02020603050405020304" pitchFamily="18" charset="0"/>
                <a:cs typeface="Times New Roman" panose="02020603050405020304" pitchFamily="18" charset="0"/>
              </a:rPr>
              <a:t>:</a:t>
            </a:r>
            <a:r>
              <a:rPr lang="en" sz="1600" dirty="0">
                <a:solidFill>
                  <a:srgbClr val="FF0000"/>
                </a:solidFill>
                <a:latin typeface="Times New Roman" panose="02020603050405020304" pitchFamily="18" charset="0"/>
                <a:cs typeface="Times New Roman" panose="02020603050405020304" pitchFamily="18" charset="0"/>
              </a:rPr>
              <a:t> </a:t>
            </a:r>
            <a:r>
              <a:rPr lang="en" sz="1400" dirty="0"/>
              <a:t>Create installation packages for Windows, macOS, and Linux with clear instructions.</a:t>
            </a:r>
            <a:endParaRPr sz="1400" dirty="0"/>
          </a:p>
          <a:p>
            <a:pPr marL="457200" lvl="0" indent="-317500" algn="l" rtl="0">
              <a:lnSpc>
                <a:spcPct val="115000"/>
              </a:lnSpc>
              <a:spcBef>
                <a:spcPts val="0"/>
              </a:spcBef>
              <a:spcAft>
                <a:spcPts val="0"/>
              </a:spcAft>
              <a:buSzPts val="1400"/>
              <a:buFont typeface="Wingdings" panose="05000000000000000000" pitchFamily="2" charset="2"/>
              <a:buChar char="Ø"/>
            </a:pPr>
            <a:r>
              <a:rPr lang="en" sz="1400" b="1" dirty="0">
                <a:solidFill>
                  <a:srgbClr val="FF0000"/>
                </a:solidFill>
                <a:latin typeface="Times New Roman" panose="02020603050405020304" pitchFamily="18" charset="0"/>
                <a:cs typeface="Times New Roman" panose="02020603050405020304" pitchFamily="18" charset="0"/>
              </a:rPr>
              <a:t>Configuration </a:t>
            </a:r>
            <a:r>
              <a:rPr lang="en" sz="1400" dirty="0">
                <a:solidFill>
                  <a:srgbClr val="FF0000"/>
                </a:solidFill>
                <a:latin typeface="Times New Roman" panose="02020603050405020304" pitchFamily="18" charset="0"/>
                <a:cs typeface="Times New Roman" panose="02020603050405020304" pitchFamily="18" charset="0"/>
              </a:rPr>
              <a:t>: </a:t>
            </a:r>
            <a:r>
              <a:rPr lang="en" sz="1400" dirty="0"/>
              <a:t>Guide users through initial setup, emphasizing responsible usage and compliance.</a:t>
            </a:r>
            <a:endParaRPr sz="1400" dirty="0"/>
          </a:p>
          <a:p>
            <a:pPr marL="457200" lvl="0" indent="-317500" algn="l" rtl="0">
              <a:lnSpc>
                <a:spcPct val="115000"/>
              </a:lnSpc>
              <a:spcBef>
                <a:spcPts val="0"/>
              </a:spcBef>
              <a:spcAft>
                <a:spcPts val="0"/>
              </a:spcAft>
              <a:buSzPts val="1400"/>
              <a:buFont typeface="Wingdings" panose="05000000000000000000" pitchFamily="2" charset="2"/>
              <a:buChar char="Ø"/>
            </a:pPr>
            <a:r>
              <a:rPr lang="en" sz="1400" b="1" dirty="0">
                <a:solidFill>
                  <a:srgbClr val="FF0000"/>
                </a:solidFill>
                <a:latin typeface="Times New Roman" panose="02020603050405020304" pitchFamily="18" charset="0"/>
                <a:cs typeface="Times New Roman" panose="02020603050405020304" pitchFamily="18" charset="0"/>
              </a:rPr>
              <a:t>Training and Support</a:t>
            </a:r>
            <a:r>
              <a:rPr lang="en" sz="1400" dirty="0">
                <a:solidFill>
                  <a:srgbClr val="FF0000"/>
                </a:solidFill>
                <a:latin typeface="Times New Roman" panose="02020603050405020304" pitchFamily="18" charset="0"/>
                <a:cs typeface="Times New Roman" panose="02020603050405020304" pitchFamily="18" charset="0"/>
              </a:rPr>
              <a:t> : </a:t>
            </a:r>
            <a:r>
              <a:rPr lang="en" sz="1400" dirty="0"/>
              <a:t>Provide user education, support channels, and monitoring for assistance.</a:t>
            </a:r>
            <a:endParaRPr sz="1400" dirty="0"/>
          </a:p>
          <a:p>
            <a:pPr marL="457200" lvl="0" indent="-317500" algn="l" rtl="0">
              <a:lnSpc>
                <a:spcPct val="115000"/>
              </a:lnSpc>
              <a:spcBef>
                <a:spcPts val="0"/>
              </a:spcBef>
              <a:spcAft>
                <a:spcPts val="0"/>
              </a:spcAft>
              <a:buSzPts val="1400"/>
              <a:buFont typeface="Wingdings" panose="05000000000000000000" pitchFamily="2" charset="2"/>
              <a:buChar char="Ø"/>
            </a:pPr>
            <a:r>
              <a:rPr lang="en" sz="1400" b="1" dirty="0">
                <a:solidFill>
                  <a:srgbClr val="FF0000"/>
                </a:solidFill>
                <a:latin typeface="Times New Roman" panose="02020603050405020304" pitchFamily="18" charset="0"/>
                <a:cs typeface="Times New Roman" panose="02020603050405020304" pitchFamily="18" charset="0"/>
              </a:rPr>
              <a:t>Updates </a:t>
            </a:r>
            <a:r>
              <a:rPr lang="en" sz="1400" dirty="0">
                <a:solidFill>
                  <a:srgbClr val="FF0000"/>
                </a:solidFill>
                <a:latin typeface="Times New Roman" panose="02020603050405020304" pitchFamily="18" charset="0"/>
                <a:cs typeface="Times New Roman" panose="02020603050405020304" pitchFamily="18" charset="0"/>
              </a:rPr>
              <a:t>: </a:t>
            </a:r>
            <a:r>
              <a:rPr lang="en" sz="1400" dirty="0"/>
              <a:t>Regularly release patches and updates to address security vulnerabilities and improve functionality.</a:t>
            </a:r>
            <a:endParaRPr sz="1400" dirty="0"/>
          </a:p>
          <a:p>
            <a:pPr marL="457200" lvl="0" indent="-317500" algn="just" rtl="0">
              <a:lnSpc>
                <a:spcPct val="115000"/>
              </a:lnSpc>
              <a:spcBef>
                <a:spcPts val="0"/>
              </a:spcBef>
              <a:spcAft>
                <a:spcPts val="0"/>
              </a:spcAft>
              <a:buSzPts val="1400"/>
              <a:buFont typeface="Wingdings" panose="05000000000000000000" pitchFamily="2" charset="2"/>
              <a:buChar char="Ø"/>
            </a:pPr>
            <a:r>
              <a:rPr lang="en" sz="1400" b="1" dirty="0">
                <a:solidFill>
                  <a:srgbClr val="FF0000"/>
                </a:solidFill>
                <a:latin typeface="Times New Roman" panose="02020603050405020304" pitchFamily="18" charset="0"/>
                <a:cs typeface="Times New Roman" panose="02020603050405020304" pitchFamily="18" charset="0"/>
              </a:rPr>
              <a:t>Compliance </a:t>
            </a:r>
            <a:r>
              <a:rPr lang="en" sz="1400" dirty="0">
                <a:solidFill>
                  <a:srgbClr val="FF0000"/>
                </a:solidFill>
                <a:latin typeface="Times New Roman" panose="02020603050405020304" pitchFamily="18" charset="0"/>
                <a:cs typeface="Times New Roman" panose="02020603050405020304" pitchFamily="18" charset="0"/>
              </a:rPr>
              <a:t>: </a:t>
            </a:r>
            <a:r>
              <a:rPr lang="en" sz="1400" dirty="0"/>
              <a:t>Ensure adherence to legal and ethical standards through continuous monitoring and adjustment.</a:t>
            </a:r>
            <a:endParaRPr sz="1400" dirty="0"/>
          </a:p>
          <a:p>
            <a:pPr marL="457200" lvl="0" indent="-317500" algn="l" rtl="0">
              <a:lnSpc>
                <a:spcPct val="115000"/>
              </a:lnSpc>
              <a:spcBef>
                <a:spcPts val="0"/>
              </a:spcBef>
              <a:spcAft>
                <a:spcPts val="0"/>
              </a:spcAft>
              <a:buSzPts val="1400"/>
              <a:buFont typeface="Wingdings" panose="05000000000000000000" pitchFamily="2" charset="2"/>
              <a:buChar char="Ø"/>
            </a:pPr>
            <a:r>
              <a:rPr lang="en" sz="1400" b="1" dirty="0">
                <a:solidFill>
                  <a:srgbClr val="FF0000"/>
                </a:solidFill>
                <a:latin typeface="Times New Roman" panose="02020603050405020304" pitchFamily="18" charset="0"/>
                <a:cs typeface="Times New Roman" panose="02020603050405020304" pitchFamily="18" charset="0"/>
              </a:rPr>
              <a:t>Audits </a:t>
            </a:r>
            <a:r>
              <a:rPr lang="en" sz="1400" dirty="0">
                <a:solidFill>
                  <a:srgbClr val="FF0000"/>
                </a:solidFill>
                <a:latin typeface="Times New Roman" panose="02020603050405020304" pitchFamily="18" charset="0"/>
                <a:cs typeface="Times New Roman" panose="02020603050405020304" pitchFamily="18" charset="0"/>
              </a:rPr>
              <a:t>: </a:t>
            </a:r>
            <a:r>
              <a:rPr lang="en" sz="1400" dirty="0"/>
              <a:t>Conduct periodic security audits to identify and mitigate potential risks.</a:t>
            </a:r>
            <a:endParaRPr sz="1400" dirty="0"/>
          </a:p>
          <a:p>
            <a:pPr marL="457200" lvl="0" indent="-317500" algn="l" rtl="0">
              <a:lnSpc>
                <a:spcPct val="115000"/>
              </a:lnSpc>
              <a:spcBef>
                <a:spcPts val="0"/>
              </a:spcBef>
              <a:spcAft>
                <a:spcPts val="0"/>
              </a:spcAft>
              <a:buSzPts val="1400"/>
              <a:buFont typeface="Wingdings" panose="05000000000000000000" pitchFamily="2" charset="2"/>
              <a:buChar char="Ø"/>
            </a:pPr>
            <a:r>
              <a:rPr lang="en" sz="1400" b="1" dirty="0">
                <a:solidFill>
                  <a:srgbClr val="FF0000"/>
                </a:solidFill>
                <a:latin typeface="Times New Roman" panose="02020603050405020304" pitchFamily="18" charset="0"/>
                <a:cs typeface="Times New Roman" panose="02020603050405020304" pitchFamily="18" charset="0"/>
              </a:rPr>
              <a:t>Documentation </a:t>
            </a:r>
            <a:r>
              <a:rPr lang="en" sz="1400" dirty="0">
                <a:solidFill>
                  <a:srgbClr val="FF0000"/>
                </a:solidFill>
                <a:latin typeface="Times New Roman" panose="02020603050405020304" pitchFamily="18" charset="0"/>
                <a:cs typeface="Times New Roman" panose="02020603050405020304" pitchFamily="18" charset="0"/>
              </a:rPr>
              <a:t>:</a:t>
            </a:r>
            <a:r>
              <a:rPr lang="en" sz="1400" dirty="0"/>
              <a:t> Provide comprehensive user manuals and resources for understanding features and best practices.</a:t>
            </a:r>
            <a:endParaRP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340243" y="141768"/>
            <a:ext cx="2477458" cy="65213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36200"/>
              <a:buNone/>
            </a:pPr>
            <a:r>
              <a:rPr lang="en" sz="3100" dirty="0">
                <a:solidFill>
                  <a:srgbClr val="92D050"/>
                </a:solidFill>
                <a:latin typeface="Stencil" panose="040409050D0802020404" pitchFamily="82" charset="0"/>
              </a:rPr>
              <a:t>Result :</a:t>
            </a:r>
            <a:endParaRPr sz="3100" dirty="0">
              <a:solidFill>
                <a:srgbClr val="92D050"/>
              </a:solidFill>
              <a:latin typeface="Stencil" panose="040409050D0802020404" pitchFamily="82" charset="0"/>
            </a:endParaRPr>
          </a:p>
        </p:txBody>
      </p:sp>
      <p:pic>
        <p:nvPicPr>
          <p:cNvPr id="177" name="Google Shape;177;p20"/>
          <p:cNvPicPr preferRelativeResize="0"/>
          <p:nvPr/>
        </p:nvPicPr>
        <p:blipFill rotWithShape="1">
          <a:blip r:embed="rId3">
            <a:alphaModFix/>
          </a:blip>
          <a:srcRect/>
          <a:stretch/>
        </p:blipFill>
        <p:spPr>
          <a:xfrm>
            <a:off x="264125" y="1150275"/>
            <a:ext cx="4125125" cy="3118200"/>
          </a:xfrm>
          <a:prstGeom prst="rect">
            <a:avLst/>
          </a:prstGeom>
          <a:noFill/>
          <a:ln>
            <a:noFill/>
          </a:ln>
        </p:spPr>
      </p:pic>
      <p:pic>
        <p:nvPicPr>
          <p:cNvPr id="178" name="Google Shape;178;p20"/>
          <p:cNvPicPr preferRelativeResize="0"/>
          <p:nvPr/>
        </p:nvPicPr>
        <p:blipFill rotWithShape="1">
          <a:blip r:embed="rId4">
            <a:alphaModFix/>
          </a:blip>
          <a:srcRect/>
          <a:stretch/>
        </p:blipFill>
        <p:spPr>
          <a:xfrm>
            <a:off x="4634775" y="1150275"/>
            <a:ext cx="4439425" cy="311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248092" y="120502"/>
            <a:ext cx="8088307" cy="652131"/>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solidFill>
                  <a:srgbClr val="92D050"/>
                </a:solidFill>
                <a:latin typeface="Stencil" panose="040409050D0802020404" pitchFamily="82" charset="0"/>
              </a:rPr>
              <a:t>Future Scope :</a:t>
            </a:r>
            <a:endParaRPr dirty="0">
              <a:solidFill>
                <a:srgbClr val="92D050"/>
              </a:solidFill>
              <a:latin typeface="Stencil" panose="040409050D0802020404" pitchFamily="82" charset="0"/>
            </a:endParaRPr>
          </a:p>
        </p:txBody>
      </p:sp>
      <p:sp>
        <p:nvSpPr>
          <p:cNvPr id="190" name="Google Shape;190;p22"/>
          <p:cNvSpPr txBox="1">
            <a:spLocks noGrp="1"/>
          </p:cNvSpPr>
          <p:nvPr>
            <p:ph type="body" idx="1"/>
          </p:nvPr>
        </p:nvSpPr>
        <p:spPr>
          <a:xfrm>
            <a:off x="878958" y="900223"/>
            <a:ext cx="7457442" cy="3578527"/>
          </a:xfrm>
          <a:prstGeom prst="rect">
            <a:avLst/>
          </a:prstGeom>
          <a:noFill/>
          <a:ln>
            <a:noFill/>
          </a:ln>
        </p:spPr>
        <p:txBody>
          <a:bodyPr spcFirstLastPara="1" wrap="square" lIns="91425" tIns="91425" rIns="91425" bIns="91425" anchor="t" anchorCtr="0">
            <a:normAutofit/>
          </a:bodyPr>
          <a:lstStyle/>
          <a:p>
            <a:pPr marL="457200" lvl="0" indent="-342899" algn="l" rtl="0">
              <a:lnSpc>
                <a:spcPct val="115000"/>
              </a:lnSpc>
              <a:spcBef>
                <a:spcPts val="0"/>
              </a:spcBef>
              <a:spcAft>
                <a:spcPts val="0"/>
              </a:spcAft>
              <a:buSzPts val="1800"/>
              <a:buFont typeface="Wingdings" panose="05000000000000000000" pitchFamily="2" charset="2"/>
              <a:buChar char="Ø"/>
            </a:pPr>
            <a:r>
              <a:rPr lang="en" b="1" dirty="0">
                <a:solidFill>
                  <a:srgbClr val="FF0000"/>
                </a:solidFill>
                <a:latin typeface="Times New Roman" panose="02020603050405020304" pitchFamily="18" charset="0"/>
                <a:cs typeface="Times New Roman" panose="02020603050405020304" pitchFamily="18" charset="0"/>
              </a:rPr>
              <a:t>Advanced Encryption </a:t>
            </a:r>
            <a:r>
              <a:rPr lang="en" dirty="0">
                <a:solidFill>
                  <a:srgbClr val="FF0000"/>
                </a:solidFill>
                <a:latin typeface="Times New Roman" panose="02020603050405020304" pitchFamily="18" charset="0"/>
                <a:cs typeface="Times New Roman" panose="02020603050405020304" pitchFamily="18" charset="0"/>
              </a:rPr>
              <a:t>: </a:t>
            </a:r>
            <a:r>
              <a:rPr lang="en" dirty="0"/>
              <a:t>Implementing cutting-edge encryption techniques such as post-quantum algorithms for heightened data security.</a:t>
            </a:r>
            <a:endParaRPr dirty="0"/>
          </a:p>
          <a:p>
            <a:pPr marL="457200" lvl="0" indent="-342899" algn="l" rtl="0">
              <a:lnSpc>
                <a:spcPct val="115000"/>
              </a:lnSpc>
              <a:spcBef>
                <a:spcPts val="0"/>
              </a:spcBef>
              <a:spcAft>
                <a:spcPts val="0"/>
              </a:spcAft>
              <a:buSzPts val="1800"/>
              <a:buFont typeface="Wingdings" panose="05000000000000000000" pitchFamily="2" charset="2"/>
              <a:buChar char="Ø"/>
            </a:pPr>
            <a:r>
              <a:rPr lang="en" b="1" dirty="0">
                <a:solidFill>
                  <a:srgbClr val="FF0000"/>
                </a:solidFill>
              </a:rPr>
              <a:t>Behavior Analysis</a:t>
            </a:r>
            <a:r>
              <a:rPr lang="en" dirty="0">
                <a:solidFill>
                  <a:srgbClr val="FF0000"/>
                </a:solidFill>
              </a:rPr>
              <a:t> :</a:t>
            </a:r>
            <a:r>
              <a:rPr lang="en" dirty="0"/>
              <a:t> Utilizing machine learning to detect anomalies in keystroke patterns, enhancing threat detection capabilities.</a:t>
            </a:r>
            <a:endParaRPr dirty="0"/>
          </a:p>
          <a:p>
            <a:pPr marL="457200" lvl="0" indent="-342899" algn="l" rtl="0">
              <a:lnSpc>
                <a:spcPct val="115000"/>
              </a:lnSpc>
              <a:spcBef>
                <a:spcPts val="0"/>
              </a:spcBef>
              <a:spcAft>
                <a:spcPts val="0"/>
              </a:spcAft>
              <a:buSzPts val="1800"/>
              <a:buFont typeface="Wingdings" panose="05000000000000000000" pitchFamily="2" charset="2"/>
              <a:buChar char="Ø"/>
            </a:pPr>
            <a:r>
              <a:rPr lang="en" b="1" dirty="0">
                <a:solidFill>
                  <a:srgbClr val="FF0000"/>
                </a:solidFill>
              </a:rPr>
              <a:t>Cloud Integration</a:t>
            </a:r>
            <a:r>
              <a:rPr lang="en" dirty="0">
                <a:solidFill>
                  <a:srgbClr val="FF0000"/>
                </a:solidFill>
              </a:rPr>
              <a:t> : </a:t>
            </a:r>
            <a:r>
              <a:rPr lang="en" dirty="0"/>
              <a:t>Enabling secure data synchronization with cloud services for remote access and management.</a:t>
            </a:r>
            <a:endParaRPr dirty="0"/>
          </a:p>
          <a:p>
            <a:pPr marL="457200" lvl="0" indent="-342900" algn="l" rtl="0">
              <a:lnSpc>
                <a:spcPct val="115000"/>
              </a:lnSpc>
              <a:spcBef>
                <a:spcPts val="0"/>
              </a:spcBef>
              <a:spcAft>
                <a:spcPts val="0"/>
              </a:spcAft>
              <a:buSzPts val="1800"/>
              <a:buFont typeface="Wingdings" panose="05000000000000000000" pitchFamily="2" charset="2"/>
              <a:buChar char="Ø"/>
            </a:pPr>
            <a:r>
              <a:rPr lang="en" b="1" dirty="0">
                <a:solidFill>
                  <a:srgbClr val="FF0000"/>
                </a:solidFill>
              </a:rPr>
              <a:t>Mobile Support </a:t>
            </a:r>
            <a:r>
              <a:rPr lang="en" dirty="0">
                <a:solidFill>
                  <a:srgbClr val="FF0000"/>
                </a:solidFill>
              </a:rPr>
              <a:t>: </a:t>
            </a:r>
            <a:r>
              <a:rPr lang="en" dirty="0"/>
              <a:t>Extending compatibility to mobile platforms like iOS and Android, accompanied by tailored security features.</a:t>
            </a:r>
            <a:endParaRPr dirty="0"/>
          </a:p>
          <a:p>
            <a:pPr marL="457200" lvl="0" indent="-342900" algn="l" rtl="0">
              <a:lnSpc>
                <a:spcPct val="115000"/>
              </a:lnSpc>
              <a:spcBef>
                <a:spcPts val="0"/>
              </a:spcBef>
              <a:spcAft>
                <a:spcPts val="0"/>
              </a:spcAft>
              <a:buSzPts val="1800"/>
              <a:buFont typeface="Wingdings" panose="05000000000000000000" pitchFamily="2" charset="2"/>
              <a:buChar char="Ø"/>
            </a:pPr>
            <a:r>
              <a:rPr lang="en" b="1" dirty="0">
                <a:solidFill>
                  <a:srgbClr val="FF0000"/>
                </a:solidFill>
              </a:rPr>
              <a:t>Remote Management</a:t>
            </a:r>
            <a:r>
              <a:rPr lang="en" dirty="0">
                <a:solidFill>
                  <a:srgbClr val="FF0000"/>
                </a:solidFill>
              </a:rPr>
              <a:t> : </a:t>
            </a:r>
            <a:r>
              <a:rPr lang="en" dirty="0"/>
              <a:t>Implementing centralized dashboards for remote configuration and monitoring, facilitating easier management of the keylogger across devices and locations.</a:t>
            </a:r>
            <a:endParaRPr sz="1200" dirty="0">
              <a:solidFill>
                <a:srgbClr val="0D0D0D"/>
              </a:solidFill>
              <a:highlight>
                <a:srgbClr val="FFFFFF"/>
              </a:highlight>
            </a:endParaRPr>
          </a:p>
          <a:p>
            <a:pPr marL="285750" lvl="0" indent="-285750" algn="l" rtl="0">
              <a:lnSpc>
                <a:spcPct val="115000"/>
              </a:lnSpc>
              <a:spcBef>
                <a:spcPts val="0"/>
              </a:spcBef>
              <a:spcAft>
                <a:spcPts val="1200"/>
              </a:spcAft>
              <a:buSzPts val="1946"/>
              <a:buFont typeface="Wingdings" panose="05000000000000000000" pitchFamily="2" charset="2"/>
              <a:buChar char="Ø"/>
            </a:pPr>
            <a:endParaRP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Slate</Template>
  <TotalTime>11</TotalTime>
  <Words>895</Words>
  <Application>Microsoft Office PowerPoint</Application>
  <PresentationFormat>On-screen Show (16:9)</PresentationFormat>
  <Paragraphs>62</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Calisto MT</vt:lpstr>
      <vt:lpstr>Wingdings 2</vt:lpstr>
      <vt:lpstr>Times New Roman</vt:lpstr>
      <vt:lpstr>Stencil</vt:lpstr>
      <vt:lpstr>Wingdings</vt:lpstr>
      <vt:lpstr>Slate</vt:lpstr>
      <vt:lpstr>Keylogger &amp; Security</vt:lpstr>
      <vt:lpstr>Problem Statement :</vt:lpstr>
      <vt:lpstr>Solution :</vt:lpstr>
      <vt:lpstr>System Development Approach :</vt:lpstr>
      <vt:lpstr>System Development Approach :</vt:lpstr>
      <vt:lpstr>System Development Approach :</vt:lpstr>
      <vt:lpstr>Deployment :</vt:lpstr>
      <vt:lpstr>Result :</vt:lpstr>
      <vt:lpstr>Future Scope :</vt:lpstr>
      <vt:lpstr>Conclusion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PON PANDI S</dc:creator>
  <cp:lastModifiedBy>Acer</cp:lastModifiedBy>
  <cp:revision>2</cp:revision>
  <dcterms:modified xsi:type="dcterms:W3CDTF">2024-03-31T02:54:14Z</dcterms:modified>
</cp:coreProperties>
</file>