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57" r:id="rId4"/>
    <p:sldId id="258" r:id="rId5"/>
    <p:sldId id="260" r:id="rId6"/>
    <p:sldId id="262" r:id="rId7"/>
    <p:sldId id="263" r:id="rId8"/>
    <p:sldId id="264" r:id="rId9"/>
    <p:sldId id="271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6" r:id="rId19"/>
    <p:sldId id="274" r:id="rId20"/>
    <p:sldId id="275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78" y="-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5FA5C-C587-4E6C-920E-3646D55163BB}" type="datetimeFigureOut">
              <a:rPr lang="en-IN" smtClean="0"/>
              <a:pPr/>
              <a:t>18-04-2018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8EDDE-9C72-47ED-BDF4-3BD67741207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8E5E860B-EE33-43AA-914C-F06DA15A66CA}" type="slidenum">
              <a:rPr lang="en-US" altLang="en-US" smtClean="0">
                <a:latin typeface="Helvetica" pitchFamily="-84" charset="0"/>
              </a:rPr>
              <a:pPr defTabSz="913674"/>
              <a:t>6</a:t>
            </a:fld>
            <a:endParaRPr lang="en-US" altLang="en-US" dirty="0" smtClean="0">
              <a:latin typeface="Helvetica" pitchFamily="-8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6278-0D3B-45C6-9663-9CF905FCFD6D}" type="datetimeFigureOut">
              <a:rPr lang="en-IN" smtClean="0"/>
              <a:pPr/>
              <a:t>18-04-2018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6EED-52F4-4FF6-9841-8A01A159A14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6278-0D3B-45C6-9663-9CF905FCFD6D}" type="datetimeFigureOut">
              <a:rPr lang="en-IN" smtClean="0"/>
              <a:pPr/>
              <a:t>18-04-2018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6EED-52F4-4FF6-9841-8A01A159A14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6278-0D3B-45C6-9663-9CF905FCFD6D}" type="datetimeFigureOut">
              <a:rPr lang="en-IN" smtClean="0"/>
              <a:pPr/>
              <a:t>18-04-2018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6EED-52F4-4FF6-9841-8A01A159A14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6278-0D3B-45C6-9663-9CF905FCFD6D}" type="datetimeFigureOut">
              <a:rPr lang="en-IN" smtClean="0"/>
              <a:pPr/>
              <a:t>18-04-2018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6EED-52F4-4FF6-9841-8A01A159A14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6278-0D3B-45C6-9663-9CF905FCFD6D}" type="datetimeFigureOut">
              <a:rPr lang="en-IN" smtClean="0"/>
              <a:pPr/>
              <a:t>18-04-2018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6EED-52F4-4FF6-9841-8A01A159A14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6278-0D3B-45C6-9663-9CF905FCFD6D}" type="datetimeFigureOut">
              <a:rPr lang="en-IN" smtClean="0"/>
              <a:pPr/>
              <a:t>18-04-2018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6EED-52F4-4FF6-9841-8A01A159A14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6278-0D3B-45C6-9663-9CF905FCFD6D}" type="datetimeFigureOut">
              <a:rPr lang="en-IN" smtClean="0"/>
              <a:pPr/>
              <a:t>18-04-2018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6EED-52F4-4FF6-9841-8A01A159A14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6278-0D3B-45C6-9663-9CF905FCFD6D}" type="datetimeFigureOut">
              <a:rPr lang="en-IN" smtClean="0"/>
              <a:pPr/>
              <a:t>18-04-2018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6EED-52F4-4FF6-9841-8A01A159A14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6278-0D3B-45C6-9663-9CF905FCFD6D}" type="datetimeFigureOut">
              <a:rPr lang="en-IN" smtClean="0"/>
              <a:pPr/>
              <a:t>18-04-2018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6EED-52F4-4FF6-9841-8A01A159A14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6278-0D3B-45C6-9663-9CF905FCFD6D}" type="datetimeFigureOut">
              <a:rPr lang="en-IN" smtClean="0"/>
              <a:pPr/>
              <a:t>18-04-2018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6EED-52F4-4FF6-9841-8A01A159A14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6278-0D3B-45C6-9663-9CF905FCFD6D}" type="datetimeFigureOut">
              <a:rPr lang="en-IN" smtClean="0"/>
              <a:pPr/>
              <a:t>18-04-2018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6EED-52F4-4FF6-9841-8A01A159A14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36278-0D3B-45C6-9663-9CF905FCFD6D}" type="datetimeFigureOut">
              <a:rPr lang="en-IN" smtClean="0"/>
              <a:pPr/>
              <a:t>18-04-2018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86EED-52F4-4FF6-9841-8A01A159A14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1470025"/>
          </a:xfrm>
        </p:spPr>
        <p:txBody>
          <a:bodyPr/>
          <a:lstStyle/>
          <a:p>
            <a:r>
              <a:rPr lang="en-IN" dirty="0" smtClean="0"/>
              <a:t>DMA(Direct Memory Access)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2132856"/>
            <a:ext cx="6400800" cy="3744416"/>
          </a:xfrm>
        </p:spPr>
        <p:txBody>
          <a:bodyPr>
            <a:normAutofit fontScale="550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Need For DMA</a:t>
            </a:r>
          </a:p>
          <a:p>
            <a:pPr lvl="1"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Avoid Using General-purpose processor</a:t>
            </a:r>
          </a:p>
          <a:p>
            <a:pPr lvl="1"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Programmed I/O (</a:t>
            </a:r>
            <a:r>
              <a:rPr lang="en-IN" dirty="0" err="1" smtClean="0">
                <a:solidFill>
                  <a:schemeClr val="tx1"/>
                </a:solidFill>
              </a:rPr>
              <a:t>pio</a:t>
            </a:r>
            <a:r>
              <a:rPr lang="en-IN" dirty="0" smtClean="0">
                <a:solidFill>
                  <a:schemeClr val="tx1"/>
                </a:solidFill>
              </a:rPr>
              <a:t>)</a:t>
            </a:r>
          </a:p>
          <a:p>
            <a:pPr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DMA controller</a:t>
            </a:r>
          </a:p>
          <a:p>
            <a:pPr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Direct data transaction b/w I/O device and Memory</a:t>
            </a:r>
          </a:p>
          <a:p>
            <a:pPr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 Host write DMA Command block</a:t>
            </a:r>
          </a:p>
          <a:p>
            <a:pPr lvl="1"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Address Pointer to Source &amp; Destination      Address</a:t>
            </a:r>
          </a:p>
          <a:p>
            <a:pPr lvl="1"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Count</a:t>
            </a:r>
          </a:p>
          <a:p>
            <a:pPr algn="l">
              <a:buFont typeface="Arial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Handshaking b/w DMA controller and device controller</a:t>
            </a:r>
          </a:p>
          <a:p>
            <a:pPr lvl="1"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DMA-request</a:t>
            </a:r>
          </a:p>
          <a:p>
            <a:pPr lvl="1"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DMA-</a:t>
            </a:r>
            <a:r>
              <a:rPr lang="en-IN" dirty="0" err="1" smtClean="0">
                <a:solidFill>
                  <a:schemeClr val="tx1"/>
                </a:solidFill>
              </a:rPr>
              <a:t>Ack</a:t>
            </a:r>
            <a:endParaRPr lang="en-IN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CPU relinquishes BUS control</a:t>
            </a:r>
          </a:p>
          <a:p>
            <a:pPr lvl="1"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Cycle Stealing (CPU HOLD  ,   HOLDA)</a:t>
            </a:r>
          </a:p>
          <a:p>
            <a:pPr lvl="1" algn="l">
              <a:buFont typeface="Wingdings" pitchFamily="2" charset="2"/>
              <a:buChar char="v"/>
            </a:pP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772400" cy="792087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Block and Character Devices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547664" y="1859340"/>
            <a:ext cx="633670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en-US" sz="2200" dirty="0" smtClean="0"/>
              <a:t>Block devices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 dirty="0" smtClean="0"/>
              <a:t>Commands present :read, write, seek(Random access) 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 b="1" dirty="0" smtClean="0"/>
              <a:t>Raw I/O</a:t>
            </a:r>
            <a:r>
              <a:rPr lang="en-US" altLang="en-US" sz="2200" dirty="0" smtClean="0"/>
              <a:t>,</a:t>
            </a:r>
            <a:r>
              <a:rPr lang="en-US" altLang="en-US" sz="2200" b="1" dirty="0" smtClean="0"/>
              <a:t> direct I/O</a:t>
            </a:r>
            <a:r>
              <a:rPr lang="en-US" altLang="en-US" sz="2200" dirty="0" smtClean="0"/>
              <a:t>(w/o lock &amp; buffering)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 dirty="0" smtClean="0"/>
              <a:t>Memory-mapped file access can be layered</a:t>
            </a:r>
          </a:p>
          <a:p>
            <a:pPr lvl="2">
              <a:buFont typeface="Arial" pitchFamily="34" charset="0"/>
              <a:buChar char="•"/>
            </a:pPr>
            <a:r>
              <a:rPr lang="en-US" altLang="en-US" sz="2200" dirty="0" smtClean="0"/>
              <a:t>File mapped to virtual memory(Demand Paging)</a:t>
            </a:r>
          </a:p>
          <a:p>
            <a:pPr lvl="1"/>
            <a:r>
              <a:rPr lang="en-US" altLang="en-US" sz="2200" dirty="0" err="1" smtClean="0"/>
              <a:t>Eg</a:t>
            </a:r>
            <a:r>
              <a:rPr lang="en-US" altLang="en-US" sz="2200" dirty="0" smtClean="0"/>
              <a:t> : Hard Drives</a:t>
            </a:r>
          </a:p>
          <a:p>
            <a:pPr lvl="1"/>
            <a:endParaRPr lang="en-US" alt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altLang="en-US" sz="2200" dirty="0" smtClean="0"/>
              <a:t>Character devices 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 dirty="0" smtClean="0"/>
              <a:t>Commands present: </a:t>
            </a:r>
            <a:r>
              <a:rPr lang="en-US" altLang="en-US" sz="2200" b="1" dirty="0" smtClean="0">
                <a:latin typeface="Courier New" pitchFamily="49" charset="0"/>
              </a:rPr>
              <a:t>get()</a:t>
            </a:r>
            <a:r>
              <a:rPr lang="en-US" altLang="en-US" sz="2200" dirty="0" smtClean="0">
                <a:latin typeface="Courier New" pitchFamily="49" charset="0"/>
              </a:rPr>
              <a:t>, </a:t>
            </a:r>
            <a:r>
              <a:rPr lang="en-US" altLang="en-US" sz="2200" b="1" dirty="0" smtClean="0">
                <a:latin typeface="Courier New" pitchFamily="49" charset="0"/>
              </a:rPr>
              <a:t>put()</a:t>
            </a:r>
            <a:endParaRPr lang="en-US" altLang="en-US" sz="2200" b="1" dirty="0" smtClean="0"/>
          </a:p>
          <a:p>
            <a:pPr lvl="1"/>
            <a:r>
              <a:rPr lang="en-US" altLang="en-US" sz="2200" dirty="0" err="1" smtClean="0"/>
              <a:t>Eg</a:t>
            </a:r>
            <a:r>
              <a:rPr lang="en-US" altLang="en-US" sz="2200" dirty="0" smtClean="0"/>
              <a:t>: keyboards, mice, serial ports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Image result for block devi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4896544" cy="2996952"/>
          </a:xfrm>
          <a:prstGeom prst="rect">
            <a:avLst/>
          </a:prstGeom>
          <a:noFill/>
        </p:spPr>
      </p:pic>
      <p:pic>
        <p:nvPicPr>
          <p:cNvPr id="23556" name="Picture 4" descr="Image result for keyboard interrup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212976"/>
            <a:ext cx="8388424" cy="3645024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>
          <a:xfrm>
            <a:off x="0" y="306896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80112" y="548680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Block Device</a:t>
            </a:r>
            <a:endParaRPr lang="en-IN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987824" y="6093296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Character Device</a:t>
            </a:r>
            <a:endParaRPr lang="en-IN" sz="28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Network Device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Different from Block/character Devices</a:t>
            </a:r>
          </a:p>
          <a:p>
            <a:endParaRPr lang="en-IN" dirty="0" smtClean="0"/>
          </a:p>
          <a:p>
            <a:r>
              <a:rPr lang="en-IN" dirty="0" smtClean="0"/>
              <a:t>Provides Network SOCKET interface</a:t>
            </a:r>
          </a:p>
          <a:p>
            <a:endParaRPr lang="en-IN" dirty="0" smtClean="0"/>
          </a:p>
          <a:p>
            <a:r>
              <a:rPr lang="en-IN" dirty="0" smtClean="0"/>
              <a:t>Server Implementation: select()</a:t>
            </a:r>
          </a:p>
          <a:p>
            <a:endParaRPr lang="en-IN" dirty="0" smtClean="0"/>
          </a:p>
          <a:p>
            <a:r>
              <a:rPr lang="en-IN" dirty="0" smtClean="0"/>
              <a:t>UNIX provides </a:t>
            </a:r>
            <a:r>
              <a:rPr lang="en-US" altLang="en-US" dirty="0" smtClean="0"/>
              <a:t>pipes, FIFOs, streams, </a:t>
            </a:r>
            <a:r>
              <a:rPr lang="en-US" altLang="en-US" dirty="0" err="1" smtClean="0"/>
              <a:t>queues,sockets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Clocks and Timers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Provides Current Time, elapsed Time</a:t>
            </a:r>
            <a:r>
              <a:rPr lang="en-IN" dirty="0"/>
              <a:t> </a:t>
            </a:r>
            <a:r>
              <a:rPr lang="en-IN" dirty="0" smtClean="0"/>
              <a:t>, Set timer</a:t>
            </a:r>
          </a:p>
          <a:p>
            <a:r>
              <a:rPr lang="en-US" altLang="en-US" b="1" dirty="0" smtClean="0"/>
              <a:t>Programmable interval timer</a:t>
            </a:r>
            <a:r>
              <a:rPr lang="en-US" altLang="en-US" dirty="0" smtClean="0"/>
              <a:t> used for generating periodic interrupts</a:t>
            </a:r>
          </a:p>
          <a:p>
            <a:r>
              <a:rPr lang="en-US" altLang="en-US" dirty="0" smtClean="0"/>
              <a:t>Uses: Scheduling time-sliced preemptions , flush dirty cache buffers to disks, cancel operations  during N/W congestions</a:t>
            </a:r>
          </a:p>
          <a:p>
            <a:r>
              <a:rPr lang="en-US" altLang="en-US" dirty="0" smtClean="0"/>
              <a:t>Generally 18 to 60 ticks per second</a:t>
            </a:r>
          </a:p>
          <a:p>
            <a:r>
              <a:rPr lang="en-US" altLang="en-US" dirty="0" smtClean="0"/>
              <a:t>Hardware clock constructed from High Frequency counter</a:t>
            </a:r>
          </a:p>
          <a:p>
            <a:r>
              <a:rPr lang="en-US" altLang="en-US" dirty="0" smtClean="0"/>
              <a:t>Eg:8155 timer  (14bit counter &amp; 2bit mode selection)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Blocking and Non-Blocking I/O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Blocking: Execution of process Suspended</a:t>
            </a:r>
          </a:p>
          <a:p>
            <a:pPr lvl="1"/>
            <a:r>
              <a:rPr lang="en-IN" dirty="0" smtClean="0"/>
              <a:t>Moved from Run to wait queue</a:t>
            </a:r>
          </a:p>
          <a:p>
            <a:pPr lvl="1"/>
            <a:r>
              <a:rPr lang="en-IN" dirty="0" smtClean="0"/>
              <a:t>Resumes after I/O completion</a:t>
            </a:r>
          </a:p>
          <a:p>
            <a:pPr lvl="1"/>
            <a:r>
              <a:rPr lang="en-IN" dirty="0" smtClean="0"/>
              <a:t>Asynchronous(varying time)</a:t>
            </a:r>
          </a:p>
          <a:p>
            <a:pPr lvl="1"/>
            <a:r>
              <a:rPr lang="en-IN" dirty="0" smtClean="0"/>
              <a:t>Easier</a:t>
            </a:r>
          </a:p>
          <a:p>
            <a:r>
              <a:rPr lang="en-IN" dirty="0" smtClean="0"/>
              <a:t>Non Blocking: Calling process is not halted</a:t>
            </a:r>
          </a:p>
          <a:p>
            <a:pPr lvl="1"/>
            <a:r>
              <a:rPr lang="en-IN" dirty="0" err="1" smtClean="0"/>
              <a:t>Eg</a:t>
            </a:r>
            <a:r>
              <a:rPr lang="en-IN" dirty="0" smtClean="0"/>
              <a:t>: Keyboard , Mouse</a:t>
            </a:r>
          </a:p>
          <a:p>
            <a:pPr lvl="1"/>
            <a:r>
              <a:rPr lang="en-IN" dirty="0" smtClean="0"/>
              <a:t>Returns count of bytes transferred</a:t>
            </a:r>
          </a:p>
          <a:p>
            <a:r>
              <a:rPr lang="en-IN" dirty="0" smtClean="0"/>
              <a:t>Asynchronous Call: Returns immediately, I/O communicates after completion</a:t>
            </a:r>
          </a:p>
          <a:p>
            <a:r>
              <a:rPr lang="en-IN" dirty="0" smtClean="0"/>
              <a:t>Difference b/w Non-blocking &amp; Asynchronous :read()</a:t>
            </a:r>
          </a:p>
          <a:p>
            <a:pPr lvl="1"/>
            <a:endParaRPr lang="en-IN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I/O Methods</a:t>
            </a:r>
            <a:endParaRPr lang="en-IN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916832"/>
            <a:ext cx="6768752" cy="377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691680" y="5805264"/>
            <a:ext cx="2311201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latin typeface="Helvetica" pitchFamily="-84" charset="0"/>
              </a:rPr>
              <a:t>Synchronous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48064" y="5805264"/>
            <a:ext cx="2592288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 smtClean="0">
                <a:latin typeface="Helvetica" pitchFamily="-84" charset="0"/>
              </a:rPr>
              <a:t>Asynchronous</a:t>
            </a:r>
            <a:endParaRPr lang="en-US" altLang="en-US" dirty="0">
              <a:latin typeface="Helvetica" pitchFamily="-8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Kernel I/O subsystem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Provides services related to I/O</a:t>
            </a:r>
          </a:p>
          <a:p>
            <a:pPr lvl="1"/>
            <a:r>
              <a:rPr lang="en-IN" dirty="0" smtClean="0"/>
              <a:t>Scheduling</a:t>
            </a:r>
          </a:p>
          <a:p>
            <a:pPr lvl="1"/>
            <a:r>
              <a:rPr lang="en-IN" dirty="0" smtClean="0"/>
              <a:t>Buffering</a:t>
            </a:r>
          </a:p>
          <a:p>
            <a:pPr lvl="1"/>
            <a:r>
              <a:rPr lang="en-IN" dirty="0" smtClean="0"/>
              <a:t>Caching</a:t>
            </a:r>
          </a:p>
          <a:p>
            <a:pPr lvl="1"/>
            <a:r>
              <a:rPr lang="en-IN" dirty="0" smtClean="0"/>
              <a:t>Spooling</a:t>
            </a:r>
          </a:p>
          <a:p>
            <a:pPr lvl="1"/>
            <a:r>
              <a:rPr lang="en-IN" dirty="0" smtClean="0"/>
              <a:t>Device Reservation</a:t>
            </a:r>
          </a:p>
          <a:p>
            <a:pPr lvl="1"/>
            <a:r>
              <a:rPr lang="en-IN" dirty="0" smtClean="0"/>
              <a:t>Error Handling</a:t>
            </a:r>
          </a:p>
          <a:p>
            <a:r>
              <a:rPr lang="en-IN" dirty="0" smtClean="0"/>
              <a:t>Responsible for self protection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I/O Scheduling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Determine a good I/O order</a:t>
            </a:r>
          </a:p>
          <a:p>
            <a:r>
              <a:rPr lang="en-IN" dirty="0" smtClean="0"/>
              <a:t>Increase System performance</a:t>
            </a:r>
          </a:p>
          <a:p>
            <a:r>
              <a:rPr lang="en-IN" dirty="0" smtClean="0"/>
              <a:t>Wait request queue for each device</a:t>
            </a:r>
          </a:p>
          <a:p>
            <a:r>
              <a:rPr lang="en-IN" dirty="0" smtClean="0"/>
              <a:t>For Asynchronous I/O support , device-status table is used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Device-status Table</a:t>
            </a:r>
            <a:endParaRPr lang="en-IN" dirty="0"/>
          </a:p>
        </p:txBody>
      </p:sp>
      <p:pic>
        <p:nvPicPr>
          <p:cNvPr id="4" name="Picture 4" descr="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844824"/>
            <a:ext cx="7105907" cy="3923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Buffering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Temporary space to store data</a:t>
            </a:r>
          </a:p>
          <a:p>
            <a:r>
              <a:rPr lang="en-IN" dirty="0" smtClean="0"/>
              <a:t>Mainly 3 use:</a:t>
            </a:r>
          </a:p>
          <a:p>
            <a:pPr lvl="1"/>
            <a:r>
              <a:rPr lang="en-IN" dirty="0" smtClean="0"/>
              <a:t>Speed Mismatch</a:t>
            </a:r>
          </a:p>
          <a:p>
            <a:pPr lvl="2"/>
            <a:r>
              <a:rPr lang="en-IN" dirty="0" smtClean="0"/>
              <a:t>Double Buffering</a:t>
            </a:r>
          </a:p>
          <a:p>
            <a:pPr lvl="1"/>
            <a:r>
              <a:rPr lang="en-IN" dirty="0" smtClean="0"/>
              <a:t>Data Size Mismatch</a:t>
            </a:r>
          </a:p>
          <a:p>
            <a:pPr lvl="1"/>
            <a:r>
              <a:rPr lang="en-IN" dirty="0" smtClean="0"/>
              <a:t>Copy Semantics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DMA Working</a:t>
            </a:r>
            <a:endParaRPr lang="en-IN" dirty="0"/>
          </a:p>
        </p:txBody>
      </p:sp>
      <p:pic>
        <p:nvPicPr>
          <p:cNvPr id="1026" name="Picture 2" descr="Image result for dm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28800"/>
            <a:ext cx="7036742" cy="49685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Caching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Fast memory region that holds copies of data</a:t>
            </a:r>
          </a:p>
          <a:p>
            <a:r>
              <a:rPr lang="en-IN" dirty="0" smtClean="0"/>
              <a:t>Cache and Buffer are different</a:t>
            </a:r>
          </a:p>
          <a:p>
            <a:r>
              <a:rPr lang="en-IN" dirty="0" smtClean="0"/>
              <a:t>A memory can be used for both:</a:t>
            </a:r>
          </a:p>
          <a:p>
            <a:pPr lvl="1"/>
            <a:r>
              <a:rPr lang="en-IN" dirty="0" smtClean="0"/>
              <a:t>Buffer disk data For I/O scheduling</a:t>
            </a:r>
          </a:p>
          <a:p>
            <a:pPr lvl="1"/>
            <a:r>
              <a:rPr lang="en-IN" dirty="0" smtClean="0"/>
              <a:t>Use same buffer used as cache for shared files 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Spooling and Device Reservation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Buffer ;holds O/P for devices that can’t be interleaved</a:t>
            </a:r>
          </a:p>
          <a:p>
            <a:r>
              <a:rPr lang="en-IN" dirty="0" smtClean="0"/>
              <a:t>Spool files and queues are used ; </a:t>
            </a:r>
            <a:r>
              <a:rPr lang="en-IN" dirty="0" err="1" smtClean="0"/>
              <a:t>eg</a:t>
            </a:r>
            <a:r>
              <a:rPr lang="en-IN" dirty="0" smtClean="0"/>
              <a:t> : Printer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Another solution is to provide exclusive access</a:t>
            </a:r>
          </a:p>
          <a:p>
            <a:pPr lvl="1"/>
            <a:r>
              <a:rPr lang="en-IN" dirty="0" smtClean="0"/>
              <a:t>Idle device allocated or de-allocated</a:t>
            </a:r>
          </a:p>
          <a:p>
            <a:pPr lvl="1"/>
            <a:r>
              <a:rPr lang="en-IN" dirty="0" smtClean="0"/>
              <a:t>Deadlock has to be prevented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Error Handling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OS can recover from disk read, device unavailable, transient write failures</a:t>
            </a:r>
          </a:p>
          <a:p>
            <a:pPr lvl="1"/>
            <a:r>
              <a:rPr lang="en-IN" dirty="0" smtClean="0"/>
              <a:t>Read() failure results in read() retry</a:t>
            </a:r>
          </a:p>
          <a:p>
            <a:pPr lvl="1"/>
            <a:r>
              <a:rPr lang="en-IN" dirty="0" smtClean="0"/>
              <a:t>Send()  “    “       “ “         resend()</a:t>
            </a:r>
          </a:p>
          <a:p>
            <a:r>
              <a:rPr lang="en-IN" dirty="0" smtClean="0"/>
              <a:t>Permanent failure like , disk controller failure :generally unrecoverable</a:t>
            </a:r>
          </a:p>
          <a:p>
            <a:r>
              <a:rPr lang="en-IN" dirty="0" smtClean="0"/>
              <a:t>I/O system calls return 1 bit info.</a:t>
            </a:r>
          </a:p>
          <a:p>
            <a:r>
              <a:rPr lang="en-IN" dirty="0" smtClean="0"/>
              <a:t>UNIX additionally used </a:t>
            </a:r>
            <a:r>
              <a:rPr lang="en-IN" dirty="0" err="1" smtClean="0"/>
              <a:t>errno</a:t>
            </a: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I/O Protection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Accidental/Purposeful use of illegal I/O </a:t>
            </a:r>
            <a:r>
              <a:rPr lang="en-US" altLang="en-US" dirty="0" err="1" smtClean="0"/>
              <a:t>instr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I/O </a:t>
            </a:r>
            <a:r>
              <a:rPr lang="en-US" altLang="en-US" dirty="0" err="1" smtClean="0"/>
              <a:t>instr</a:t>
            </a:r>
            <a:r>
              <a:rPr lang="en-US" altLang="en-US" dirty="0" smtClean="0"/>
              <a:t> are defined privileged</a:t>
            </a:r>
          </a:p>
          <a:p>
            <a:pPr lvl="1"/>
            <a:r>
              <a:rPr lang="en-US" altLang="en-US" dirty="0" smtClean="0"/>
              <a:t>System calls initiate I/O operations</a:t>
            </a:r>
            <a:endParaRPr lang="en-IN" altLang="en-US" dirty="0" smtClean="0"/>
          </a:p>
          <a:p>
            <a:pPr lvl="1"/>
            <a:r>
              <a:rPr lang="en-IN" altLang="en-US" dirty="0" smtClean="0"/>
              <a:t>Memory-mapped and I/O port memory locations</a:t>
            </a:r>
            <a:r>
              <a:rPr lang="en-US" altLang="en-US" dirty="0" smtClean="0"/>
              <a:t>	must be protected</a:t>
            </a:r>
            <a:endParaRPr lang="en-IN" alt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Use of a System Call to Perform I/O</a:t>
            </a:r>
            <a:endParaRPr lang="en-IN" dirty="0"/>
          </a:p>
        </p:txBody>
      </p:sp>
      <p:pic>
        <p:nvPicPr>
          <p:cNvPr id="4" name="Picture 1" descr="13_11.pd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628800"/>
            <a:ext cx="3811364" cy="5071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DMA Transfer Process</a:t>
            </a:r>
            <a:endParaRPr lang="en-IN" dirty="0"/>
          </a:p>
        </p:txBody>
      </p:sp>
      <p:pic>
        <p:nvPicPr>
          <p:cNvPr id="4" name="Picture 1" descr="13_05.pd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56792"/>
            <a:ext cx="7428431" cy="4981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 I/O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Provide </a:t>
            </a:r>
            <a:r>
              <a:rPr lang="en-IN" dirty="0"/>
              <a:t>User application access to a wide variety of different </a:t>
            </a:r>
            <a:r>
              <a:rPr lang="en-IN" dirty="0" smtClean="0"/>
              <a:t>devices.</a:t>
            </a:r>
          </a:p>
          <a:p>
            <a:r>
              <a:rPr lang="en-IN" dirty="0" smtClean="0"/>
              <a:t>Abstraction , Encapsulation and software layering- Ensures Implementation independence.</a:t>
            </a:r>
          </a:p>
          <a:p>
            <a:r>
              <a:rPr lang="en-IN" dirty="0" smtClean="0"/>
              <a:t>Standardized set of functions-Interface</a:t>
            </a:r>
          </a:p>
          <a:p>
            <a:r>
              <a:rPr lang="en-US" altLang="en-US" dirty="0" smtClean="0"/>
              <a:t>Device-driver layer hides differences among I/O controllers from kernel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Various Device Dimensions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altLang="en-US" dirty="0" smtClean="0"/>
              <a:t>Character-stream or block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dirty="0" smtClean="0"/>
              <a:t>Sequential or random-access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dirty="0" smtClean="0"/>
              <a:t>Synchronous or asynchronous (or both)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dirty="0" smtClean="0"/>
              <a:t>Sharable or dedicated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dirty="0" smtClean="0"/>
              <a:t>Speed of operation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dirty="0" smtClean="0"/>
              <a:t>Read-Write, read only, or write only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8275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Kernel I/O Structure</a:t>
            </a:r>
            <a:endParaRPr lang="en-US" altLang="en-US" sz="2400" dirty="0" smtClean="0"/>
          </a:p>
        </p:txBody>
      </p:sp>
      <p:pic>
        <p:nvPicPr>
          <p:cNvPr id="1945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9440" y="1351057"/>
            <a:ext cx="5738812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Image result for device dri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700808"/>
            <a:ext cx="7620000" cy="447675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115616" y="476672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          Simplified I/O Structure</a:t>
            </a:r>
            <a:endParaRPr lang="en-IN" sz="4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I/O Device Classification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755576" y="1340768"/>
            <a:ext cx="838842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en-US" sz="2800" dirty="0" smtClean="0"/>
              <a:t>Broadly I/O devices can be grouped by the OS into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800" dirty="0" smtClean="0"/>
              <a:t>Block I/O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800" dirty="0" smtClean="0"/>
              <a:t>Character I/O (Stream)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800" dirty="0" smtClean="0"/>
              <a:t>Memory-mapped file access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800" dirty="0" smtClean="0"/>
              <a:t>Network sockets</a:t>
            </a:r>
          </a:p>
        </p:txBody>
      </p:sp>
      <p:sp>
        <p:nvSpPr>
          <p:cNvPr id="4" name="Rectangle 3"/>
          <p:cNvSpPr/>
          <p:nvPr/>
        </p:nvSpPr>
        <p:spPr>
          <a:xfrm>
            <a:off x="899592" y="3789040"/>
            <a:ext cx="777686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en-US" sz="2800" dirty="0" smtClean="0"/>
              <a:t>For direct manipulation of I/O device specific characteristics, usually an escape / back door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800" dirty="0" smtClean="0"/>
              <a:t>UNIX </a:t>
            </a:r>
            <a:r>
              <a:rPr lang="en-US" altLang="en-US" sz="2800" dirty="0" err="1" smtClean="0"/>
              <a:t>ioctl</a:t>
            </a:r>
            <a:r>
              <a:rPr lang="en-US" altLang="en-US" sz="2800" dirty="0" smtClean="0"/>
              <a:t>() [I/O control]  </a:t>
            </a:r>
          </a:p>
          <a:p>
            <a:pPr lvl="2">
              <a:buFont typeface="Arial" pitchFamily="34" charset="0"/>
              <a:buChar char="•"/>
            </a:pPr>
            <a:r>
              <a:rPr lang="en-US" altLang="en-US" sz="2800" dirty="0" smtClean="0"/>
              <a:t>3 parameters: File </a:t>
            </a:r>
            <a:r>
              <a:rPr lang="en-US" altLang="en-US" sz="2800" dirty="0" err="1" smtClean="0"/>
              <a:t>Descripter,Driver</a:t>
            </a:r>
            <a:r>
              <a:rPr lang="en-US" altLang="en-US" sz="2800" dirty="0" smtClean="0"/>
              <a:t> Command select, arbitrary Data Structure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16632"/>
            <a:ext cx="5814070" cy="6576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123728" y="6309320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Linux Dev Files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647</Words>
  <Application>Microsoft Office PowerPoint</Application>
  <PresentationFormat>On-screen Show (4:3)</PresentationFormat>
  <Paragraphs>131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DMA(Direct Memory Access)</vt:lpstr>
      <vt:lpstr>DMA Working</vt:lpstr>
      <vt:lpstr>DMA Transfer Process</vt:lpstr>
      <vt:lpstr>Application I/O Interface</vt:lpstr>
      <vt:lpstr>Various Device Dimensions</vt:lpstr>
      <vt:lpstr>Kernel I/O Structure</vt:lpstr>
      <vt:lpstr>Slide 7</vt:lpstr>
      <vt:lpstr>I/O Device Classification</vt:lpstr>
      <vt:lpstr>Slide 9</vt:lpstr>
      <vt:lpstr>Block and Character Devices</vt:lpstr>
      <vt:lpstr>Slide 11</vt:lpstr>
      <vt:lpstr>Network Device</vt:lpstr>
      <vt:lpstr>Clocks and Timers</vt:lpstr>
      <vt:lpstr>Blocking and Non-Blocking I/O</vt:lpstr>
      <vt:lpstr>I/O Methods</vt:lpstr>
      <vt:lpstr>Kernel I/O subsystem</vt:lpstr>
      <vt:lpstr>I/O Scheduling</vt:lpstr>
      <vt:lpstr>Device-status Table</vt:lpstr>
      <vt:lpstr> Buffering</vt:lpstr>
      <vt:lpstr>Caching</vt:lpstr>
      <vt:lpstr>Spooling and Device Reservation</vt:lpstr>
      <vt:lpstr>Error Handling</vt:lpstr>
      <vt:lpstr>I/O Protection</vt:lpstr>
      <vt:lpstr>Use of a System Call to Perform I/O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DMA(Direct Memory Access)</dc:title>
  <dc:creator>Samrat Dutta</dc:creator>
  <cp:lastModifiedBy>Samrat Dutta</cp:lastModifiedBy>
  <cp:revision>130</cp:revision>
  <dcterms:created xsi:type="dcterms:W3CDTF">2018-04-16T09:29:04Z</dcterms:created>
  <dcterms:modified xsi:type="dcterms:W3CDTF">2018-04-18T16:55:33Z</dcterms:modified>
</cp:coreProperties>
</file>