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3.xml" ContentType="application/vnd.openxmlformats-officedocument.presentationml.notesSlide+xml"/>
  <Override PartName="/ppt/charts/chart3.xml" ContentType="application/vnd.openxmlformats-officedocument.drawingml.chart+xml"/>
  <Override PartName="/ppt/drawings/drawing1.xml" ContentType="application/vnd.openxmlformats-officedocument.drawingml.chartshapes+xml"/>
  <Override PartName="/ppt/charts/chart4.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6" r:id="rId141"/>
    <p:sldId id="397" r:id="rId142"/>
    <p:sldId id="398" r:id="rId143"/>
    <p:sldId id="399" r:id="rId144"/>
    <p:sldId id="400" r:id="rId145"/>
    <p:sldId id="401" r:id="rId146"/>
    <p:sldId id="402" r:id="rId147"/>
    <p:sldId id="403" r:id="rId148"/>
    <p:sldId id="404" r:id="rId149"/>
    <p:sldId id="405" r:id="rId150"/>
    <p:sldId id="406" r:id="rId151"/>
    <p:sldId id="407" r:id="rId152"/>
    <p:sldId id="408" r:id="rId153"/>
    <p:sldId id="409" r:id="rId154"/>
    <p:sldId id="410" r:id="rId155"/>
    <p:sldId id="411" r:id="rId156"/>
    <p:sldId id="412" r:id="rId157"/>
    <p:sldId id="413" r:id="rId158"/>
    <p:sldId id="414" r:id="rId159"/>
    <p:sldId id="415" r:id="rId160"/>
    <p:sldId id="416" r:id="rId161"/>
    <p:sldId id="417" r:id="rId162"/>
    <p:sldId id="418" r:id="rId163"/>
    <p:sldId id="419" r:id="rId164"/>
    <p:sldId id="420" r:id="rId165"/>
    <p:sldId id="421" r:id="rId166"/>
    <p:sldId id="422" r:id="rId167"/>
    <p:sldId id="423" r:id="rId168"/>
    <p:sldId id="424" r:id="rId169"/>
    <p:sldId id="425" r:id="rId170"/>
    <p:sldId id="426" r:id="rId171"/>
    <p:sldId id="427" r:id="rId172"/>
    <p:sldId id="428" r:id="rId173"/>
    <p:sldId id="429" r:id="rId1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notesMaster" Target="notesMasters/notesMaster1.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177"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cked"/>
        <c:varyColors val="0"/>
        <c:ser>
          <c:idx val="0"/>
          <c:order val="0"/>
          <c:val>
            <c:numRef>
              <c:f>Sheet1!$H$3:$H$12</c:f>
              <c:numCache>
                <c:formatCode>0.00</c:formatCode>
                <c:ptCount val="10"/>
                <c:pt idx="0">
                  <c:v>25.01</c:v>
                </c:pt>
                <c:pt idx="1">
                  <c:v>25.02</c:v>
                </c:pt>
                <c:pt idx="2">
                  <c:v>25.02</c:v>
                </c:pt>
                <c:pt idx="3">
                  <c:v>25.02</c:v>
                </c:pt>
                <c:pt idx="4">
                  <c:v>25.02</c:v>
                </c:pt>
                <c:pt idx="5">
                  <c:v>25.02</c:v>
                </c:pt>
                <c:pt idx="6">
                  <c:v>24.999999999999996</c:v>
                </c:pt>
                <c:pt idx="7">
                  <c:v>25.009999999999998</c:v>
                </c:pt>
                <c:pt idx="8">
                  <c:v>25.01</c:v>
                </c:pt>
                <c:pt idx="9">
                  <c:v>24.990000000000002</c:v>
                </c:pt>
              </c:numCache>
            </c:numRef>
          </c:val>
          <c:smooth val="0"/>
        </c:ser>
        <c:dLbls>
          <c:showLegendKey val="0"/>
          <c:showVal val="0"/>
          <c:showCatName val="0"/>
          <c:showSerName val="0"/>
          <c:showPercent val="0"/>
          <c:showBubbleSize val="0"/>
        </c:dLbls>
        <c:marker val="1"/>
        <c:smooth val="0"/>
        <c:axId val="90277376"/>
        <c:axId val="90278912"/>
      </c:lineChart>
      <c:catAx>
        <c:axId val="90277376"/>
        <c:scaling>
          <c:orientation val="minMax"/>
        </c:scaling>
        <c:delete val="0"/>
        <c:axPos val="b"/>
        <c:majorTickMark val="out"/>
        <c:minorTickMark val="none"/>
        <c:tickLblPos val="nextTo"/>
        <c:crossAx val="90278912"/>
        <c:crosses val="autoZero"/>
        <c:auto val="1"/>
        <c:lblAlgn val="ctr"/>
        <c:lblOffset val="100"/>
        <c:noMultiLvlLbl val="0"/>
      </c:catAx>
      <c:valAx>
        <c:axId val="90278912"/>
        <c:scaling>
          <c:orientation val="minMax"/>
        </c:scaling>
        <c:delete val="0"/>
        <c:axPos val="l"/>
        <c:majorGridlines/>
        <c:numFmt formatCode="0.00" sourceLinked="1"/>
        <c:majorTickMark val="out"/>
        <c:minorTickMark val="none"/>
        <c:tickLblPos val="nextTo"/>
        <c:crossAx val="90277376"/>
        <c:crosses val="autoZero"/>
        <c:crossBetween val="between"/>
      </c:valAx>
    </c:plotArea>
    <c:legend>
      <c:legendPos val="r"/>
      <c:overlay val="0"/>
    </c:legend>
    <c:plotVisOnly val="1"/>
    <c:dispBlanksAs val="zero"/>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cked"/>
        <c:varyColors val="0"/>
        <c:ser>
          <c:idx val="0"/>
          <c:order val="0"/>
          <c:val>
            <c:numRef>
              <c:f>Sheet1!$A$1:$A$10</c:f>
              <c:numCache>
                <c:formatCode>General</c:formatCode>
                <c:ptCount val="10"/>
                <c:pt idx="0">
                  <c:v>0.03</c:v>
                </c:pt>
                <c:pt idx="1">
                  <c:v>0.04</c:v>
                </c:pt>
                <c:pt idx="2">
                  <c:v>0.02</c:v>
                </c:pt>
                <c:pt idx="3">
                  <c:v>0.03</c:v>
                </c:pt>
                <c:pt idx="4">
                  <c:v>0.03</c:v>
                </c:pt>
                <c:pt idx="5">
                  <c:v>7.0000000000000007E-2</c:v>
                </c:pt>
                <c:pt idx="6">
                  <c:v>0.04</c:v>
                </c:pt>
                <c:pt idx="7">
                  <c:v>0.03</c:v>
                </c:pt>
                <c:pt idx="8">
                  <c:v>0.06</c:v>
                </c:pt>
                <c:pt idx="9">
                  <c:v>0.05</c:v>
                </c:pt>
              </c:numCache>
            </c:numRef>
          </c:val>
          <c:smooth val="0"/>
        </c:ser>
        <c:dLbls>
          <c:showLegendKey val="0"/>
          <c:showVal val="0"/>
          <c:showCatName val="0"/>
          <c:showSerName val="0"/>
          <c:showPercent val="0"/>
          <c:showBubbleSize val="0"/>
        </c:dLbls>
        <c:marker val="1"/>
        <c:smooth val="0"/>
        <c:axId val="90901888"/>
        <c:axId val="90961024"/>
      </c:lineChart>
      <c:catAx>
        <c:axId val="90901888"/>
        <c:scaling>
          <c:orientation val="minMax"/>
        </c:scaling>
        <c:delete val="0"/>
        <c:axPos val="b"/>
        <c:majorTickMark val="out"/>
        <c:minorTickMark val="none"/>
        <c:tickLblPos val="nextTo"/>
        <c:crossAx val="90961024"/>
        <c:crosses val="autoZero"/>
        <c:auto val="1"/>
        <c:lblAlgn val="ctr"/>
        <c:lblOffset val="100"/>
        <c:noMultiLvlLbl val="0"/>
      </c:catAx>
      <c:valAx>
        <c:axId val="90961024"/>
        <c:scaling>
          <c:orientation val="minMax"/>
        </c:scaling>
        <c:delete val="0"/>
        <c:axPos val="l"/>
        <c:majorGridlines/>
        <c:numFmt formatCode="General" sourceLinked="1"/>
        <c:majorTickMark val="out"/>
        <c:minorTickMark val="none"/>
        <c:tickLblPos val="nextTo"/>
        <c:crossAx val="90901888"/>
        <c:crosses val="autoZero"/>
        <c:crossBetween val="between"/>
      </c:valAx>
    </c:plotArea>
    <c:legend>
      <c:legendPos val="r"/>
      <c:overlay val="0"/>
    </c:legend>
    <c:plotVisOnly val="1"/>
    <c:dispBlanksAs val="zero"/>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5141907261592306"/>
          <c:y val="5.1400554097404488E-2"/>
          <c:w val="0.69495538057742778"/>
          <c:h val="0.8326195683872849"/>
        </c:manualLayout>
      </c:layout>
      <c:lineChart>
        <c:grouping val="stacked"/>
        <c:varyColors val="0"/>
        <c:ser>
          <c:idx val="0"/>
          <c:order val="0"/>
          <c:val>
            <c:numRef>
              <c:f>Sheet1!$E$2:$E$6</c:f>
              <c:numCache>
                <c:formatCode>General</c:formatCode>
                <c:ptCount val="5"/>
                <c:pt idx="0">
                  <c:v>0.15</c:v>
                </c:pt>
                <c:pt idx="1">
                  <c:v>0.1</c:v>
                </c:pt>
                <c:pt idx="2">
                  <c:v>0.05</c:v>
                </c:pt>
                <c:pt idx="3">
                  <c:v>0.05</c:v>
                </c:pt>
                <c:pt idx="4">
                  <c:v>0.1</c:v>
                </c:pt>
              </c:numCache>
            </c:numRef>
          </c:val>
          <c:smooth val="0"/>
        </c:ser>
        <c:dLbls>
          <c:showLegendKey val="0"/>
          <c:showVal val="0"/>
          <c:showCatName val="0"/>
          <c:showSerName val="0"/>
          <c:showPercent val="0"/>
          <c:showBubbleSize val="0"/>
        </c:dLbls>
        <c:marker val="1"/>
        <c:smooth val="0"/>
        <c:axId val="151984768"/>
        <c:axId val="151990656"/>
      </c:lineChart>
      <c:catAx>
        <c:axId val="151984768"/>
        <c:scaling>
          <c:orientation val="minMax"/>
        </c:scaling>
        <c:delete val="0"/>
        <c:axPos val="b"/>
        <c:majorTickMark val="out"/>
        <c:minorTickMark val="none"/>
        <c:tickLblPos val="nextTo"/>
        <c:crossAx val="151990656"/>
        <c:crosses val="autoZero"/>
        <c:auto val="1"/>
        <c:lblAlgn val="ctr"/>
        <c:lblOffset val="100"/>
        <c:noMultiLvlLbl val="0"/>
      </c:catAx>
      <c:valAx>
        <c:axId val="151990656"/>
        <c:scaling>
          <c:orientation val="minMax"/>
        </c:scaling>
        <c:delete val="0"/>
        <c:axPos val="l"/>
        <c:majorGridlines/>
        <c:numFmt formatCode="General" sourceLinked="1"/>
        <c:majorTickMark val="out"/>
        <c:minorTickMark val="none"/>
        <c:tickLblPos val="nextTo"/>
        <c:crossAx val="151984768"/>
        <c:crosses val="autoZero"/>
        <c:crossBetween val="between"/>
      </c:valAx>
    </c:plotArea>
    <c:legend>
      <c:legendPos val="r"/>
      <c:overlay val="0"/>
    </c:legend>
    <c:plotVisOnly val="1"/>
    <c:dispBlanksAs val="zero"/>
    <c:showDLblsOverMax val="0"/>
  </c:chart>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cked"/>
        <c:varyColors val="0"/>
        <c:ser>
          <c:idx val="0"/>
          <c:order val="0"/>
          <c:val>
            <c:numRef>
              <c:f>Sheet1!$B$3:$K$3</c:f>
              <c:numCache>
                <c:formatCode>General</c:formatCode>
                <c:ptCount val="10"/>
                <c:pt idx="0">
                  <c:v>2</c:v>
                </c:pt>
                <c:pt idx="1">
                  <c:v>4</c:v>
                </c:pt>
                <c:pt idx="2">
                  <c:v>3</c:v>
                </c:pt>
                <c:pt idx="3">
                  <c:v>5</c:v>
                </c:pt>
                <c:pt idx="4">
                  <c:v>1</c:v>
                </c:pt>
                <c:pt idx="5">
                  <c:v>3</c:v>
                </c:pt>
                <c:pt idx="6">
                  <c:v>2</c:v>
                </c:pt>
                <c:pt idx="7">
                  <c:v>3</c:v>
                </c:pt>
                <c:pt idx="8">
                  <c:v>4</c:v>
                </c:pt>
                <c:pt idx="9">
                  <c:v>3</c:v>
                </c:pt>
              </c:numCache>
            </c:numRef>
          </c:val>
          <c:smooth val="0"/>
        </c:ser>
        <c:dLbls>
          <c:showLegendKey val="0"/>
          <c:showVal val="0"/>
          <c:showCatName val="0"/>
          <c:showSerName val="0"/>
          <c:showPercent val="0"/>
          <c:showBubbleSize val="0"/>
        </c:dLbls>
        <c:marker val="1"/>
        <c:smooth val="0"/>
        <c:axId val="152076288"/>
        <c:axId val="152077824"/>
      </c:lineChart>
      <c:catAx>
        <c:axId val="152076288"/>
        <c:scaling>
          <c:orientation val="minMax"/>
        </c:scaling>
        <c:delete val="0"/>
        <c:axPos val="b"/>
        <c:majorTickMark val="out"/>
        <c:minorTickMark val="none"/>
        <c:tickLblPos val="nextTo"/>
        <c:crossAx val="152077824"/>
        <c:crosses val="autoZero"/>
        <c:auto val="1"/>
        <c:lblAlgn val="ctr"/>
        <c:lblOffset val="100"/>
        <c:noMultiLvlLbl val="0"/>
      </c:catAx>
      <c:valAx>
        <c:axId val="152077824"/>
        <c:scaling>
          <c:orientation val="minMax"/>
        </c:scaling>
        <c:delete val="0"/>
        <c:axPos val="l"/>
        <c:majorGridlines/>
        <c:numFmt formatCode="General" sourceLinked="1"/>
        <c:majorTickMark val="out"/>
        <c:minorTickMark val="none"/>
        <c:tickLblPos val="nextTo"/>
        <c:crossAx val="152076288"/>
        <c:crosses val="autoZero"/>
        <c:crossBetween val="between"/>
      </c:valAx>
    </c:plotArea>
    <c:legend>
      <c:legendPos val="r"/>
      <c:overlay val="0"/>
    </c:legend>
    <c:plotVisOnly val="1"/>
    <c:dispBlanksAs val="zero"/>
    <c:showDLblsOverMax val="0"/>
  </c:chart>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drawing1.xml><?xml version="1.0" encoding="utf-8"?>
<c:userShapes xmlns:c="http://schemas.openxmlformats.org/drawingml/2006/chart">
  <cdr:relSizeAnchor xmlns:cdr="http://schemas.openxmlformats.org/drawingml/2006/chartDrawing">
    <cdr:from>
      <cdr:x>0.07609</cdr:x>
      <cdr:y>0.10606</cdr:y>
    </cdr:from>
    <cdr:to>
      <cdr:x>0.20652</cdr:x>
      <cdr:y>0.62121</cdr:y>
    </cdr:to>
    <cdr:sp macro="" textlink="">
      <cdr:nvSpPr>
        <cdr:cNvPr id="2" name="TextBox 1"/>
        <cdr:cNvSpPr txBox="1"/>
      </cdr:nvSpPr>
      <cdr:spPr>
        <a:xfrm xmlns:a="http://schemas.openxmlformats.org/drawingml/2006/main">
          <a:off x="533400" y="533400"/>
          <a:ext cx="914400" cy="2590800"/>
        </a:xfrm>
        <a:prstGeom xmlns:a="http://schemas.openxmlformats.org/drawingml/2006/main" prst="rect">
          <a:avLst/>
        </a:prstGeom>
      </cdr:spPr>
      <cdr:txBody>
        <a:bodyPr xmlns:a="http://schemas.openxmlformats.org/drawingml/2006/main" vertOverflow="clip" vert="vert270" wrap="none" rtlCol="0"/>
        <a:lstStyle xmlns:a="http://schemas.openxmlformats.org/drawingml/2006/main"/>
        <a:p xmlns:a="http://schemas.openxmlformats.org/drawingml/2006/main">
          <a:r>
            <a:rPr lang="en-US" sz="2000" b="1" dirty="0" smtClean="0"/>
            <a:t>Fraction Defective (p</a:t>
          </a:r>
          <a:r>
            <a:rPr lang="en-US" sz="1100" b="1" dirty="0" smtClean="0"/>
            <a:t>)</a:t>
          </a:r>
          <a:endParaRPr lang="en-US" sz="1100" b="1"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123A69-E307-4EBE-AFB0-848BF2D9CB0A}" type="datetimeFigureOut">
              <a:rPr lang="en-US" smtClean="0"/>
              <a:t>3/1/2018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3E9747-0E67-41AB-BB67-3E6E9D6488B5}" type="slidenum">
              <a:rPr lang="en-US" smtClean="0"/>
              <a:t>‹#›</a:t>
            </a:fld>
            <a:endParaRPr lang="en-US"/>
          </a:p>
        </p:txBody>
      </p:sp>
    </p:spTree>
    <p:extLst>
      <p:ext uri="{BB962C8B-B14F-4D97-AF65-F5344CB8AC3E}">
        <p14:creationId xmlns:p14="http://schemas.microsoft.com/office/powerpoint/2010/main" val="4039964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businessdictionary.com/definition/chain-of-command.html" TargetMode="External"/><Relationship Id="rId2" Type="http://schemas.openxmlformats.org/officeDocument/2006/relationships/slide" Target="../slides/slide67.xml"/><Relationship Id="rId1" Type="http://schemas.openxmlformats.org/officeDocument/2006/relationships/notesMaster" Target="../notesMasters/notesMaster1.xml"/><Relationship Id="rId4" Type="http://schemas.openxmlformats.org/officeDocument/2006/relationships/hyperlink" Target="http://www.businessdictionary.com/definition/officer.htm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gn="l" eaLnBrk="1" hangingPunct="1">
              <a:lnSpc>
                <a:spcPct val="90000"/>
              </a:lnSpc>
              <a:spcBef>
                <a:spcPct val="20000"/>
              </a:spcBef>
              <a:buClr>
                <a:schemeClr val="tx2"/>
              </a:buClr>
              <a:buSzPct val="90000"/>
              <a:buFont typeface="Symbol" pitchFamily="18" charset="2"/>
              <a:buChar char="¨"/>
            </a:pPr>
            <a:r>
              <a:rPr lang="en-GB" sz="1200" i="1" dirty="0" smtClean="0">
                <a:solidFill>
                  <a:schemeClr val="folHlink"/>
                </a:solidFill>
                <a:effectLst>
                  <a:outerShdw blurRad="38100" dist="38100" dir="2700000" algn="tl">
                    <a:srgbClr val="000000"/>
                  </a:outerShdw>
                </a:effectLst>
              </a:rPr>
              <a:t>Management is  </a:t>
            </a:r>
            <a:r>
              <a:rPr lang="en-US" sz="2600" dirty="0" smtClean="0"/>
              <a:t>concerned with </a:t>
            </a:r>
            <a:r>
              <a:rPr lang="en-GB" sz="2600" b="1" i="1" u="sng" dirty="0" smtClean="0">
                <a:solidFill>
                  <a:srgbClr val="FF0000"/>
                </a:solidFill>
              </a:rPr>
              <a:t>“Doing the right things right </a:t>
            </a:r>
            <a:r>
              <a:rPr lang="en-US" sz="2600" b="1" i="1" u="sng" dirty="0" smtClean="0">
                <a:solidFill>
                  <a:srgbClr val="FF0000"/>
                </a:solidFill>
              </a:rPr>
              <a:t>at all times”</a:t>
            </a:r>
            <a:r>
              <a:rPr lang="en-GB" sz="2600" b="1" u="sng" dirty="0" smtClean="0">
                <a:solidFill>
                  <a:srgbClr val="FF0000"/>
                </a:solidFill>
              </a:rPr>
              <a:t>:</a:t>
            </a:r>
          </a:p>
          <a:p>
            <a:pPr marL="914400" lvl="1" indent="-457200" algn="l" eaLnBrk="1" hangingPunct="1">
              <a:lnSpc>
                <a:spcPct val="90000"/>
              </a:lnSpc>
              <a:spcBef>
                <a:spcPct val="20000"/>
              </a:spcBef>
              <a:buClr>
                <a:schemeClr val="tx2"/>
              </a:buClr>
              <a:buSzPct val="90000"/>
              <a:buFont typeface="Script MT Bold" pitchFamily="66" charset="0"/>
              <a:buAutoNum type="arabicPeriod"/>
            </a:pPr>
            <a:r>
              <a:rPr lang="en-US" sz="2400" b="1" u="sng" dirty="0" smtClean="0"/>
              <a:t>Effectiveness:</a:t>
            </a:r>
            <a:r>
              <a:rPr lang="en-US" sz="2400" dirty="0" smtClean="0"/>
              <a:t> Achievement of objectives (</a:t>
            </a:r>
            <a:r>
              <a:rPr lang="en-US" sz="2400" i="1" dirty="0" smtClean="0">
                <a:solidFill>
                  <a:schemeClr val="folHlink"/>
                </a:solidFill>
              </a:rPr>
              <a:t>Right Things</a:t>
            </a:r>
            <a:r>
              <a:rPr lang="en-US" sz="2400" dirty="0" smtClean="0"/>
              <a:t>);</a:t>
            </a:r>
          </a:p>
          <a:p>
            <a:pPr marL="914400" lvl="1" indent="-457200" algn="l" eaLnBrk="1" hangingPunct="1">
              <a:lnSpc>
                <a:spcPct val="90000"/>
              </a:lnSpc>
              <a:spcBef>
                <a:spcPct val="20000"/>
              </a:spcBef>
              <a:buClr>
                <a:schemeClr val="tx2"/>
              </a:buClr>
              <a:buSzPct val="90000"/>
              <a:buFont typeface="Script MT Bold" pitchFamily="66" charset="0"/>
              <a:buAutoNum type="arabicPeriod"/>
            </a:pPr>
            <a:r>
              <a:rPr lang="en-US" sz="2400" b="1" u="sng" dirty="0" smtClean="0"/>
              <a:t>Efficiency:</a:t>
            </a:r>
            <a:r>
              <a:rPr lang="en-US" sz="2400" dirty="0" smtClean="0"/>
              <a:t> Achieving </a:t>
            </a:r>
            <a:r>
              <a:rPr lang="en-GB" sz="2400" dirty="0" smtClean="0"/>
              <a:t>those </a:t>
            </a:r>
            <a:r>
              <a:rPr lang="en-US" sz="2400" dirty="0" smtClean="0"/>
              <a:t>objectives with least amount/ sacrifice of resources (</a:t>
            </a:r>
            <a:r>
              <a:rPr lang="en-US" sz="2400" i="1" dirty="0" smtClean="0">
                <a:solidFill>
                  <a:schemeClr val="folHlink"/>
                </a:solidFill>
              </a:rPr>
              <a:t>Things Right</a:t>
            </a:r>
            <a:r>
              <a:rPr lang="en-US" sz="2400" dirty="0" smtClean="0"/>
              <a:t>); </a:t>
            </a:r>
            <a:r>
              <a:rPr lang="en-GB" sz="2400" dirty="0" smtClean="0"/>
              <a:t>	</a:t>
            </a:r>
          </a:p>
          <a:p>
            <a:pPr marL="914400" lvl="1" indent="-457200" algn="l" eaLnBrk="1" hangingPunct="1">
              <a:lnSpc>
                <a:spcPct val="90000"/>
              </a:lnSpc>
              <a:spcBef>
                <a:spcPct val="20000"/>
              </a:spcBef>
              <a:buClr>
                <a:schemeClr val="tx2"/>
              </a:buClr>
              <a:buSzPct val="90000"/>
              <a:buFont typeface="Script MT Bold" pitchFamily="66" charset="0"/>
              <a:buAutoNum type="arabicPeriod"/>
            </a:pPr>
            <a:r>
              <a:rPr lang="en-GB" sz="2400" b="1" u="sng" dirty="0" smtClean="0"/>
              <a:t>Continuous Improvement:</a:t>
            </a:r>
            <a:r>
              <a:rPr lang="en-GB" sz="2400" dirty="0" smtClean="0"/>
              <a:t> in creating increasing ‘surplus’ (</a:t>
            </a:r>
            <a:r>
              <a:rPr lang="en-GB" sz="2400" i="1" dirty="0" smtClean="0">
                <a:solidFill>
                  <a:schemeClr val="folHlink"/>
                </a:solidFill>
              </a:rPr>
              <a:t>at all times</a:t>
            </a:r>
            <a:r>
              <a:rPr lang="en-GB" sz="2400" dirty="0" smtClean="0"/>
              <a:t>);</a:t>
            </a:r>
          </a:p>
          <a:p>
            <a:pPr marL="1371600" lvl="2" indent="-457200" algn="l" eaLnBrk="1" hangingPunct="1">
              <a:lnSpc>
                <a:spcPct val="90000"/>
              </a:lnSpc>
              <a:spcBef>
                <a:spcPct val="20000"/>
              </a:spcBef>
              <a:buFontTx/>
              <a:buChar char="–"/>
            </a:pPr>
            <a:r>
              <a:rPr lang="en-GB" sz="2400" i="1" dirty="0" smtClean="0"/>
              <a:t>“Improve or die” = </a:t>
            </a:r>
            <a:r>
              <a:rPr lang="en-GB" sz="2400" dirty="0" smtClean="0"/>
              <a:t>survival of the fittest</a:t>
            </a:r>
          </a:p>
          <a:p>
            <a:pPr marL="1371600" lvl="2" indent="-457200" algn="l" eaLnBrk="1" hangingPunct="1">
              <a:lnSpc>
                <a:spcPct val="90000"/>
              </a:lnSpc>
              <a:spcBef>
                <a:spcPct val="20000"/>
              </a:spcBef>
              <a:buFontTx/>
              <a:buChar char="–"/>
            </a:pPr>
            <a:endParaRPr lang="en-GB" sz="2400" i="1" dirty="0" smtClean="0"/>
          </a:p>
          <a:p>
            <a:pPr marL="1371600" lvl="2" indent="-457200" algn="l" eaLnBrk="1" hangingPunct="1">
              <a:lnSpc>
                <a:spcPct val="90000"/>
              </a:lnSpc>
              <a:spcBef>
                <a:spcPct val="20000"/>
              </a:spcBef>
              <a:buFontTx/>
              <a:buChar char="–"/>
            </a:pPr>
            <a:r>
              <a:rPr lang="en-GB" sz="2400" i="1" dirty="0" smtClean="0"/>
              <a:t>“what gets </a:t>
            </a:r>
            <a:r>
              <a:rPr lang="en-GB" sz="2400" i="1" u="sng" dirty="0" smtClean="0"/>
              <a:t>measured</a:t>
            </a:r>
            <a:r>
              <a:rPr lang="en-GB" sz="2400" i="1" dirty="0" smtClean="0"/>
              <a:t>, gets managed and improved” e.g. 		</a:t>
            </a:r>
            <a:r>
              <a:rPr lang="en-US" sz="2400" dirty="0" smtClean="0">
                <a:solidFill>
                  <a:srgbClr val="66FF99"/>
                </a:solidFill>
              </a:rPr>
              <a:t>Productivity=</a:t>
            </a:r>
            <a:r>
              <a:rPr lang="en-US" sz="2400" dirty="0" smtClean="0"/>
              <a:t> </a:t>
            </a:r>
            <a:r>
              <a:rPr lang="en-US" sz="2400" dirty="0" smtClean="0">
                <a:solidFill>
                  <a:srgbClr val="66FF99"/>
                </a:solidFill>
              </a:rPr>
              <a:t>Output / Input</a:t>
            </a:r>
            <a:r>
              <a:rPr lang="en-US" sz="2400" dirty="0" smtClean="0"/>
              <a:t> ratio</a:t>
            </a:r>
            <a:endParaRPr lang="en-GB" sz="3200" i="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i="1" dirty="0" smtClean="0">
              <a:solidFill>
                <a:schemeClr val="folHlink"/>
              </a:solidFill>
              <a:effectLst>
                <a:outerShdw blurRad="38100" dist="38100" dir="2700000" algn="tl">
                  <a:srgbClr val="000000"/>
                </a:outerShdw>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i="1" dirty="0" smtClean="0">
                <a:solidFill>
                  <a:schemeClr val="folHlink"/>
                </a:solidFill>
                <a:effectLst>
                  <a:outerShdw blurRad="38100" dist="38100" dir="2700000" algn="tl">
                    <a:srgbClr val="000000"/>
                  </a:outerShdw>
                </a:effectLst>
              </a:rPr>
              <a:t>“Management is the </a:t>
            </a:r>
            <a:r>
              <a:rPr lang="en-GB" sz="1200" i="1" u="sng" dirty="0" smtClean="0">
                <a:solidFill>
                  <a:schemeClr val="folHlink"/>
                </a:solidFill>
                <a:effectLst>
                  <a:outerShdw blurRad="38100" dist="38100" dir="2700000" algn="tl">
                    <a:srgbClr val="000000"/>
                  </a:outerShdw>
                </a:effectLst>
              </a:rPr>
              <a:t>process</a:t>
            </a:r>
            <a:r>
              <a:rPr lang="en-GB" sz="1200" i="1" dirty="0" smtClean="0">
                <a:solidFill>
                  <a:schemeClr val="folHlink"/>
                </a:solidFill>
                <a:effectLst>
                  <a:outerShdw blurRad="38100" dist="38100" dir="2700000" algn="tl">
                    <a:srgbClr val="000000"/>
                  </a:outerShdw>
                </a:effectLst>
              </a:rPr>
              <a:t> of designing and maintaining an </a:t>
            </a:r>
            <a:r>
              <a:rPr lang="en-GB" sz="1200" i="1" u="sng" dirty="0" smtClean="0">
                <a:solidFill>
                  <a:schemeClr val="folHlink"/>
                </a:solidFill>
                <a:effectLst>
                  <a:outerShdw blurRad="38100" dist="38100" dir="2700000" algn="tl">
                    <a:srgbClr val="000000"/>
                  </a:outerShdw>
                </a:effectLst>
              </a:rPr>
              <a:t>environment </a:t>
            </a:r>
            <a:r>
              <a:rPr lang="en-GB" sz="1200" i="1" dirty="0" smtClean="0">
                <a:solidFill>
                  <a:schemeClr val="folHlink"/>
                </a:solidFill>
                <a:effectLst>
                  <a:outerShdw blurRad="38100" dist="38100" dir="2700000" algn="tl">
                    <a:srgbClr val="000000"/>
                  </a:outerShdw>
                </a:effectLst>
              </a:rPr>
              <a:t>in which individuals, </a:t>
            </a:r>
            <a:r>
              <a:rPr lang="en-GB" sz="1200" i="1" u="sng" dirty="0" smtClean="0">
                <a:solidFill>
                  <a:schemeClr val="folHlink"/>
                </a:solidFill>
                <a:effectLst>
                  <a:outerShdw blurRad="38100" dist="38100" dir="2700000" algn="tl">
                    <a:srgbClr val="000000"/>
                  </a:outerShdw>
                </a:effectLst>
              </a:rPr>
              <a:t>working together in groups</a:t>
            </a:r>
            <a:r>
              <a:rPr lang="en-GB" sz="1200" i="1" dirty="0" smtClean="0">
                <a:solidFill>
                  <a:schemeClr val="folHlink"/>
                </a:solidFill>
                <a:effectLst>
                  <a:outerShdw blurRad="38100" dist="38100" dir="2700000" algn="tl">
                    <a:srgbClr val="000000"/>
                  </a:outerShdw>
                </a:effectLst>
              </a:rPr>
              <a:t>, efficiently accomplish </a:t>
            </a:r>
            <a:r>
              <a:rPr lang="en-GB" sz="1200" i="1" u="sng" dirty="0" smtClean="0">
                <a:solidFill>
                  <a:schemeClr val="folHlink"/>
                </a:solidFill>
                <a:effectLst>
                  <a:outerShdw blurRad="38100" dist="38100" dir="2700000" algn="tl">
                    <a:srgbClr val="000000"/>
                  </a:outerShdw>
                </a:effectLst>
              </a:rPr>
              <a:t>selected aim(s)</a:t>
            </a:r>
            <a:r>
              <a:rPr lang="en-GB" sz="1200" i="1" dirty="0" smtClean="0">
                <a:solidFill>
                  <a:schemeClr val="folHlink"/>
                </a:solidFill>
                <a:effectLst>
                  <a:outerShdw blurRad="38100" dist="38100" dir="2700000" algn="tl">
                    <a:srgbClr val="000000"/>
                  </a:outerShdw>
                </a:effectLst>
              </a:rPr>
              <a:t> viz. to create a surplus(s).” ….</a:t>
            </a:r>
            <a:r>
              <a:rPr lang="en-GB" sz="1200" i="1" dirty="0" smtClean="0">
                <a:solidFill>
                  <a:srgbClr val="FFFF66"/>
                </a:solidFill>
                <a:effectLst>
                  <a:outerShdw blurRad="38100" dist="38100" dir="2700000" algn="tl">
                    <a:srgbClr val="000000"/>
                  </a:outerShdw>
                </a:effectLst>
              </a:rPr>
              <a:t> </a:t>
            </a:r>
            <a:r>
              <a:rPr lang="en-GB" sz="1100" i="1" dirty="0" err="1" smtClean="0">
                <a:solidFill>
                  <a:srgbClr val="CCECFF"/>
                </a:solidFill>
                <a:effectLst>
                  <a:outerShdw blurRad="38100" dist="38100" dir="2700000" algn="tl">
                    <a:srgbClr val="000000"/>
                  </a:outerShdw>
                </a:effectLst>
              </a:rPr>
              <a:t>Weihrich</a:t>
            </a:r>
            <a:r>
              <a:rPr lang="en-GB" sz="1100" i="1" dirty="0" smtClean="0">
                <a:solidFill>
                  <a:srgbClr val="CCECFF"/>
                </a:solidFill>
                <a:effectLst>
                  <a:outerShdw blurRad="38100" dist="38100" dir="2700000" algn="tl">
                    <a:srgbClr val="000000"/>
                  </a:outerShdw>
                </a:effectLst>
              </a:rPr>
              <a:t> &amp; Koontz</a:t>
            </a:r>
          </a:p>
          <a:p>
            <a:endParaRPr lang="en-US" dirty="0"/>
          </a:p>
        </p:txBody>
      </p:sp>
      <p:sp>
        <p:nvSpPr>
          <p:cNvPr id="4" name="Slide Number Placeholder 3"/>
          <p:cNvSpPr>
            <a:spLocks noGrp="1"/>
          </p:cNvSpPr>
          <p:nvPr>
            <p:ph type="sldNum" sz="quarter" idx="10"/>
          </p:nvPr>
        </p:nvSpPr>
        <p:spPr/>
        <p:txBody>
          <a:bodyPr/>
          <a:lstStyle/>
          <a:p>
            <a:fld id="{91F8F39C-831A-4B3E-988C-A76A9CDAEEBB}" type="slidenum">
              <a:rPr lang="en-US" smtClean="0"/>
              <a:t>2</a:t>
            </a:fld>
            <a:endParaRPr lang="en-US"/>
          </a:p>
        </p:txBody>
      </p:sp>
    </p:spTree>
    <p:extLst>
      <p:ext uri="{BB962C8B-B14F-4D97-AF65-F5344CB8AC3E}">
        <p14:creationId xmlns:p14="http://schemas.microsoft.com/office/powerpoint/2010/main" val="11586800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Scalar chain</a:t>
            </a:r>
            <a:r>
              <a:rPr lang="en-US" sz="1200" i="0" kern="1200" dirty="0" smtClean="0">
                <a:solidFill>
                  <a:schemeClr val="tx1"/>
                </a:solidFill>
                <a:effectLst/>
                <a:latin typeface="+mn-lt"/>
                <a:ea typeface="+mn-ea"/>
                <a:cs typeface="+mn-cs"/>
              </a:rPr>
              <a:t> is the formal line of authority which moves from highest to lowest rank in a straight line. This chain specifies the route through which the information is to be communicated to the desired location/person. </a:t>
            </a:r>
            <a:r>
              <a:rPr lang="en-US" sz="1200" u="none" strike="noStrike" kern="1200" dirty="0" smtClean="0">
                <a:solidFill>
                  <a:schemeClr val="tx1"/>
                </a:solidFill>
                <a:effectLst/>
                <a:latin typeface="+mn-lt"/>
                <a:ea typeface="+mn-ea"/>
                <a:cs typeface="+mn-cs"/>
              </a:rPr>
              <a:t>Straight </a:t>
            </a:r>
            <a:r>
              <a:rPr lang="en-US" sz="1200" u="none" strike="noStrike" kern="1200" dirty="0" smtClean="0">
                <a:solidFill>
                  <a:schemeClr val="tx1"/>
                </a:solidFill>
                <a:effectLst/>
                <a:latin typeface="+mn-lt"/>
                <a:ea typeface="+mn-ea"/>
                <a:cs typeface="+mn-cs"/>
                <a:hlinkClick r:id="rId3"/>
              </a:rPr>
              <a:t>chain of command</a:t>
            </a:r>
            <a:r>
              <a:rPr lang="en-US" sz="1200" u="none" strike="noStrike" kern="1200" dirty="0" smtClean="0">
                <a:solidFill>
                  <a:schemeClr val="tx1"/>
                </a:solidFill>
                <a:effectLst/>
                <a:latin typeface="+mn-lt"/>
                <a:ea typeface="+mn-ea"/>
                <a:cs typeface="+mn-cs"/>
              </a:rPr>
              <a:t> that extents unbroken from the ultimate </a:t>
            </a:r>
            <a:r>
              <a:rPr lang="en-US" sz="1200" u="none" strike="noStrike" kern="1200" dirty="0" smtClean="0">
                <a:solidFill>
                  <a:schemeClr val="tx1"/>
                </a:solidFill>
                <a:effectLst/>
                <a:latin typeface="+mn-lt"/>
                <a:ea typeface="+mn-ea"/>
                <a:cs typeface="+mn-cs"/>
                <a:hlinkClick r:id="rId4"/>
              </a:rPr>
              <a:t>officer</a:t>
            </a:r>
            <a:r>
              <a:rPr lang="en-US" sz="1200" u="none" strike="noStrike" kern="1200" dirty="0" smtClean="0">
                <a:solidFill>
                  <a:schemeClr val="tx1"/>
                </a:solidFill>
                <a:effectLst/>
                <a:latin typeface="+mn-lt"/>
                <a:ea typeface="+mn-ea"/>
                <a:cs typeface="+mn-cs"/>
              </a:rPr>
              <a:t> to the lowest ranks.</a:t>
            </a:r>
            <a:br>
              <a:rPr lang="en-US" sz="1200" u="none" strike="noStrike" kern="1200" dirty="0" smtClean="0">
                <a:solidFill>
                  <a:schemeClr val="tx1"/>
                </a:solidFill>
                <a:effectLst/>
                <a:latin typeface="+mn-lt"/>
                <a:ea typeface="+mn-ea"/>
                <a:cs typeface="+mn-cs"/>
              </a:rPr>
            </a:br>
            <a:r>
              <a:rPr lang="en-US" sz="1200" u="none" strike="noStrike" kern="1200" dirty="0" smtClean="0">
                <a:solidFill>
                  <a:schemeClr val="tx1"/>
                </a:solidFill>
                <a:effectLst/>
                <a:latin typeface="+mn-lt"/>
                <a:ea typeface="+mn-ea"/>
                <a:cs typeface="+mn-cs"/>
              </a:rPr>
              <a:t/>
            </a:r>
            <a:br>
              <a:rPr lang="en-US" sz="1200" u="none" strike="noStrike"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0771F533-2E32-41E9-8F85-2A7D273B5F06}" type="slidenum">
              <a:rPr lang="en-US" smtClean="0"/>
              <a:t>67</a:t>
            </a:fld>
            <a:endParaRPr lang="en-US"/>
          </a:p>
        </p:txBody>
      </p:sp>
    </p:spTree>
    <p:extLst>
      <p:ext uri="{BB962C8B-B14F-4D97-AF65-F5344CB8AC3E}">
        <p14:creationId xmlns:p14="http://schemas.microsoft.com/office/powerpoint/2010/main" val="1304037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E857C20C-D9E3-49EF-89D9-EF4DA8F64715}" type="slidenum">
              <a:rPr lang="en-US"/>
              <a:pPr>
                <a:defRPr/>
              </a:pPr>
              <a:t>88</a:t>
            </a:fld>
            <a:endParaRPr lang="en-US"/>
          </a:p>
        </p:txBody>
      </p:sp>
      <p:sp>
        <p:nvSpPr>
          <p:cNvPr id="226307" name="Rectangle 2"/>
          <p:cNvSpPr>
            <a:spLocks noGrp="1" noRot="1" noChangeAspect="1" noChangeArrowheads="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63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EFD857-5847-4AD5-A629-636387B0F1E7}" type="slidenum">
              <a:rPr lang="en-US" smtClean="0"/>
              <a:t>99</a:t>
            </a:fld>
            <a:endParaRPr lang="en-US"/>
          </a:p>
        </p:txBody>
      </p:sp>
    </p:spTree>
    <p:extLst>
      <p:ext uri="{BB962C8B-B14F-4D97-AF65-F5344CB8AC3E}">
        <p14:creationId xmlns:p14="http://schemas.microsoft.com/office/powerpoint/2010/main" val="156178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4A1835C7-579E-4DEF-8532-FE5E59785D10}" type="slidenum">
              <a:rPr lang="en-US"/>
              <a:pPr>
                <a:defRPr/>
              </a:pPr>
              <a:t>105</a:t>
            </a:fld>
            <a:endParaRPr lang="en-US"/>
          </a:p>
        </p:txBody>
      </p:sp>
      <p:sp>
        <p:nvSpPr>
          <p:cNvPr id="176131" name="Rectangle 2"/>
          <p:cNvSpPr>
            <a:spLocks noGrp="1" noRot="1" noChangeAspect="1" noChangeArrowheads="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4ACAF867-48E1-46FE-A4A4-2023D1A71591}" type="slidenum">
              <a:rPr lang="en-US"/>
              <a:pPr>
                <a:defRPr/>
              </a:pPr>
              <a:t>116</a:t>
            </a:fld>
            <a:endParaRPr lang="en-US"/>
          </a:p>
        </p:txBody>
      </p:sp>
      <p:sp>
        <p:nvSpPr>
          <p:cNvPr id="238595" name="Rectangle 2"/>
          <p:cNvSpPr>
            <a:spLocks noGrp="1" noRot="1" noChangeAspect="1" noChangeArrowheads="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85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type of business or industrial activity, or simply any productive activity </a:t>
            </a:r>
          </a:p>
          <a:p>
            <a:r>
              <a:rPr lang="en-US" dirty="0" smtClean="0"/>
              <a:t>(a productive activity is one that combines production factors with the objective of obtaining </a:t>
            </a:r>
          </a:p>
          <a:p>
            <a:r>
              <a:rPr lang="en-US" dirty="0" smtClean="0"/>
              <a:t>a result in the form of goods or services) will have a different production function.</a:t>
            </a:r>
          </a:p>
          <a:p>
            <a:endParaRPr lang="en-US" dirty="0"/>
          </a:p>
        </p:txBody>
      </p:sp>
      <p:sp>
        <p:nvSpPr>
          <p:cNvPr id="4" name="Slide Number Placeholder 3"/>
          <p:cNvSpPr>
            <a:spLocks noGrp="1"/>
          </p:cNvSpPr>
          <p:nvPr>
            <p:ph type="sldNum" sz="quarter" idx="10"/>
          </p:nvPr>
        </p:nvSpPr>
        <p:spPr/>
        <p:txBody>
          <a:bodyPr/>
          <a:lstStyle/>
          <a:p>
            <a:fld id="{0771F533-2E32-41E9-8F85-2A7D273B5F06}" type="slidenum">
              <a:rPr lang="en-US" smtClean="0"/>
              <a:t>117</a:t>
            </a:fld>
            <a:endParaRPr lang="en-US" dirty="0"/>
          </a:p>
        </p:txBody>
      </p:sp>
    </p:spTree>
    <p:extLst>
      <p:ext uri="{BB962C8B-B14F-4D97-AF65-F5344CB8AC3E}">
        <p14:creationId xmlns:p14="http://schemas.microsoft.com/office/powerpoint/2010/main" val="3444025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630FC2F8-91E2-4C90-A9DE-43BBB027F0C4}" type="slidenum">
              <a:rPr lang="en-US" altLang="en-US"/>
              <a:pPr fontAlgn="base">
                <a:spcBef>
                  <a:spcPct val="0"/>
                </a:spcBef>
                <a:spcAft>
                  <a:spcPct val="0"/>
                </a:spcAft>
              </a:pPr>
              <a:t>128</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A4B64F58-31C4-4DC8-A87E-5D9EA4B9DDDA}" type="slidenum">
              <a:rPr lang="en-US" altLang="en-US"/>
              <a:pPr fontAlgn="base">
                <a:spcBef>
                  <a:spcPct val="0"/>
                </a:spcBef>
                <a:spcAft>
                  <a:spcPct val="0"/>
                </a:spcAft>
              </a:pPr>
              <a:t>129</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DDBC3325-DE6F-46A5-BF47-A3571D1983CE}" type="slidenum">
              <a:rPr lang="en-US" altLang="en-US"/>
              <a:pPr fontAlgn="base">
                <a:spcBef>
                  <a:spcPct val="0"/>
                </a:spcBef>
                <a:spcAft>
                  <a:spcPct val="0"/>
                </a:spcAft>
              </a:pPr>
              <a:t>130</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8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252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4275799-3861-4BA0-AC13-A9947456CBE0}" type="slidenum">
              <a:rPr lang="en-US" smtClean="0"/>
              <a:pPr fontAlgn="base">
                <a:spcBef>
                  <a:spcPct val="0"/>
                </a:spcBef>
                <a:spcAft>
                  <a:spcPct val="0"/>
                </a:spcAft>
                <a:defRPr/>
              </a:pPr>
              <a:t>16</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7963380E-82B8-40D3-B6B5-29370A4F2A29}" type="slidenum">
              <a:rPr lang="en-US" altLang="en-US"/>
              <a:pPr fontAlgn="base">
                <a:spcBef>
                  <a:spcPct val="0"/>
                </a:spcBef>
                <a:spcAft>
                  <a:spcPct val="0"/>
                </a:spcAft>
              </a:pPr>
              <a:t>131</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EC8B8011-522D-45AF-9C09-796A32D9B4C0}" type="slidenum">
              <a:rPr lang="en-US" altLang="en-US"/>
              <a:pPr fontAlgn="base">
                <a:spcBef>
                  <a:spcPct val="0"/>
                </a:spcBef>
                <a:spcAft>
                  <a:spcPct val="0"/>
                </a:spcAft>
              </a:pPr>
              <a:t>133</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2FD11F47-DEF8-4812-8D6E-15A7470DEA77}" type="slidenum">
              <a:rPr lang="en-US" altLang="en-US"/>
              <a:pPr fontAlgn="base">
                <a:spcBef>
                  <a:spcPct val="0"/>
                </a:spcBef>
                <a:spcAft>
                  <a:spcPct val="0"/>
                </a:spcAft>
              </a:pPr>
              <a:t>134</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816AF519-77D7-4AC5-86D6-3D72E6F9B39E}" type="slidenum">
              <a:rPr lang="en-US" altLang="en-US"/>
              <a:pPr fontAlgn="base">
                <a:spcBef>
                  <a:spcPct val="0"/>
                </a:spcBef>
                <a:spcAft>
                  <a:spcPct val="0"/>
                </a:spcAft>
              </a:pPr>
              <a:t>135</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C40E1C66-68D8-4B2A-8FC6-4D87F22489BD}" type="slidenum">
              <a:rPr lang="en-US" altLang="en-US"/>
              <a:pPr fontAlgn="base">
                <a:spcBef>
                  <a:spcPct val="0"/>
                </a:spcBef>
                <a:spcAft>
                  <a:spcPct val="0"/>
                </a:spcAft>
              </a:pPr>
              <a:t>136</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Grp="1" noChangeArrowheads="1"/>
          </p:cNvSpPr>
          <p:nvPr>
            <p:ph type="sldNum" sz="quarter" idx="5"/>
          </p:nvPr>
        </p:nvSpPr>
        <p:spPr/>
        <p:txBody>
          <a:bodyPr/>
          <a:lstStyle/>
          <a:p>
            <a:pPr>
              <a:defRPr/>
            </a:pPr>
            <a:fld id="{5E1A6124-9B75-4AF8-9342-68C1C47BAB77}" type="slidenum">
              <a:rPr lang="en-US"/>
              <a:pPr>
                <a:defRPr/>
              </a:pPr>
              <a:t>147</a:t>
            </a:fld>
            <a:endParaRPr lang="en-US"/>
          </a:p>
        </p:txBody>
      </p:sp>
      <p:sp>
        <p:nvSpPr>
          <p:cNvPr id="271363"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71364"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p>
            <a:pPr algn="r"/>
            <a:r>
              <a:rPr lang="en-US" sz="1000">
                <a:latin typeface="Times New Roman" pitchFamily="18" charset="0"/>
              </a:rPr>
              <a:t>30</a:t>
            </a:r>
          </a:p>
        </p:txBody>
      </p:sp>
      <p:sp>
        <p:nvSpPr>
          <p:cNvPr id="271365"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71366"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71367" name="Rectangle 6"/>
          <p:cNvSpPr>
            <a:spLocks noGrp="1" noChangeArrowheads="1"/>
          </p:cNvSpPr>
          <p:nvPr>
            <p:ph type="body" idx="1"/>
          </p:nvPr>
        </p:nvSpPr>
        <p:spPr bwMode="auto">
          <a:xfrm>
            <a:off x="457200" y="4192588"/>
            <a:ext cx="5715000" cy="42656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endParaRPr lang="en-US" smtClean="0"/>
          </a:p>
        </p:txBody>
      </p:sp>
      <p:sp>
        <p:nvSpPr>
          <p:cNvPr id="271368" name="Rectangle 7"/>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BF5A46-479C-48F8-B3DD-560C9B06D438}" type="slidenum">
              <a:rPr lang="en-US" altLang="en-US"/>
              <a:pPr/>
              <a:t>156</a:t>
            </a:fld>
            <a:endParaRPr lang="en-US" alt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EA3762-AA5E-477F-BFCD-49E92CCB35DE}" type="slidenum">
              <a:rPr lang="en-US" altLang="en-US"/>
              <a:pPr/>
              <a:t>157</a:t>
            </a:fld>
            <a:endParaRPr lang="en-US" alt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Students should be asked to consider the degree to which each of these assumptions is accurate.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293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Note that this slide suggest holding costs are, on average, about 26% of the inventory value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fld id="{497AB17F-B88D-48A2-AB65-9614DFF33BD1}" type="slidenum">
              <a:rPr lang="ar-SA">
                <a:latin typeface="Arial" charset="0"/>
              </a:rPr>
              <a:pPr eaLnBrk="1" hangingPunct="1"/>
              <a:t>33</a:t>
            </a:fld>
            <a:endParaRPr lang="en-US">
              <a:latin typeface="Arial"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914400" y="4343400"/>
            <a:ext cx="5029200" cy="4114800"/>
          </a:xfrm>
          <a:noFill/>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050"/>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Rectangle 2051"/>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One should link this model to the assumptions.  You should also explore, at least briefly,  how this picture would change if the assumptions were not met.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EOQ=</a:t>
                </a:r>
                <a:r>
                  <a:rPr lang="en-US" b="0" dirty="0" smtClean="0"/>
                  <a:t> Q = </a:t>
                </a:r>
                <a14:m>
                  <m:oMath xmlns:m="http://schemas.openxmlformats.org/officeDocument/2006/math">
                    <m:r>
                      <a:rPr lang="en-US" b="0" i="1" smtClean="0">
                        <a:latin typeface="Cambria Math"/>
                        <a:ea typeface="Cambria Math"/>
                      </a:rPr>
                      <m:t>√</m:t>
                    </m:r>
                  </m:oMath>
                </a14:m>
                <a:r>
                  <a:rPr lang="en-US" b="0" dirty="0" smtClean="0"/>
                  <a:t> 2DS/H  </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D =</a:t>
                </a:r>
                <a:r>
                  <a:rPr lang="en-US" b="1" dirty="0" smtClean="0"/>
                  <a:t> </a:t>
                </a:r>
                <a:r>
                  <a:rPr lang="en-US" b="0" dirty="0" smtClean="0"/>
                  <a:t>Annual Demand</a:t>
                </a:r>
                <a:r>
                  <a:rPr lang="en-US" b="0" baseline="0" dirty="0" smtClean="0"/>
                  <a:t> = 12X1000= 12,000</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S= Ordering cost or Set Up cost = 500</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H = Inventory Carrying Cost = 20% of average inventory investment cost =20% of </a:t>
                </a:r>
                <a:r>
                  <a:rPr lang="en-US" b="0" baseline="0" dirty="0" err="1" smtClean="0"/>
                  <a:t>Rs</a:t>
                </a:r>
                <a:r>
                  <a:rPr lang="en-US" b="0" baseline="0" dirty="0" smtClean="0"/>
                  <a:t> 50= </a:t>
                </a:r>
                <a:r>
                  <a:rPr lang="en-US" b="0" baseline="0" dirty="0" err="1" smtClean="0"/>
                  <a:t>Rs</a:t>
                </a:r>
                <a:r>
                  <a:rPr lang="en-US" b="0" baseline="0" dirty="0" smtClean="0"/>
                  <a:t> 10</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So, Q = </a:t>
                </a:r>
                <a14:m>
                  <m:oMath xmlns:m="http://schemas.openxmlformats.org/officeDocument/2006/math">
                    <m:f>
                      <m:fPr>
                        <m:ctrlPr>
                          <a:rPr lang="en-US" b="0" i="1" baseline="0" smtClean="0">
                            <a:latin typeface="Cambria Math"/>
                            <a:ea typeface="Cambria Math"/>
                          </a:rPr>
                        </m:ctrlPr>
                      </m:fPr>
                      <m:num>
                        <m:rad>
                          <m:radPr>
                            <m:degHide m:val="on"/>
                            <m:ctrlPr>
                              <a:rPr lang="en-US" b="0" i="1" baseline="0" smtClean="0">
                                <a:latin typeface="Cambria Math"/>
                                <a:ea typeface="Cambria Math"/>
                              </a:rPr>
                            </m:ctrlPr>
                          </m:radPr>
                          <m:deg/>
                          <m:e>
                            <m:r>
                              <a:rPr lang="en-US" b="0" i="1" baseline="0" smtClean="0">
                                <a:latin typeface="Cambria Math"/>
                                <a:ea typeface="Cambria Math"/>
                              </a:rPr>
                              <m:t>2</m:t>
                            </m:r>
                            <m:r>
                              <a:rPr lang="en-US" b="0" i="1" baseline="0" smtClean="0">
                                <a:latin typeface="Cambria Math"/>
                                <a:ea typeface="Cambria Math"/>
                              </a:rPr>
                              <m:t>𝑥</m:t>
                            </m:r>
                            <m:r>
                              <a:rPr lang="en-US" b="0" i="1" baseline="0" smtClean="0">
                                <a:latin typeface="Cambria Math"/>
                                <a:ea typeface="Cambria Math"/>
                              </a:rPr>
                              <m:t>12000</m:t>
                            </m:r>
                            <m:r>
                              <a:rPr lang="en-US" b="0" i="1" baseline="0" smtClean="0">
                                <a:latin typeface="Cambria Math"/>
                                <a:ea typeface="Cambria Math"/>
                              </a:rPr>
                              <m:t>𝑥</m:t>
                            </m:r>
                            <m:r>
                              <a:rPr lang="en-US" b="0" i="1" baseline="0" smtClean="0">
                                <a:latin typeface="Cambria Math"/>
                                <a:ea typeface="Cambria Math"/>
                              </a:rPr>
                              <m:t>500</m:t>
                            </m:r>
                          </m:e>
                        </m:rad>
                      </m:num>
                      <m:den>
                        <m:rad>
                          <m:radPr>
                            <m:degHide m:val="on"/>
                            <m:ctrlPr>
                              <a:rPr lang="en-US" b="0" i="1" baseline="0" smtClean="0">
                                <a:latin typeface="Cambria Math"/>
                                <a:ea typeface="Cambria Math"/>
                              </a:rPr>
                            </m:ctrlPr>
                          </m:radPr>
                          <m:deg/>
                          <m:e>
                            <m:r>
                              <a:rPr lang="en-US" b="0" i="1" baseline="0" smtClean="0">
                                <a:latin typeface="Cambria Math"/>
                                <a:ea typeface="Cambria Math"/>
                              </a:rPr>
                              <m:t>10</m:t>
                            </m:r>
                          </m:e>
                        </m:rad>
                      </m:den>
                    </m:f>
                  </m:oMath>
                </a14:m>
                <a:r>
                  <a:rPr lang="en-US" b="0" i="1" baseline="0" dirty="0" smtClean="0">
                    <a:latin typeface="Cambria Math"/>
                    <a:ea typeface="Cambria Math"/>
                  </a:rPr>
                  <a:t> = 1095</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Optimum no. of orders per annum = 12000/1095 = 10.96 i.e. 11</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Minimum</a:t>
                </a:r>
                <a:r>
                  <a:rPr lang="en-US" b="0" baseline="0" dirty="0" smtClean="0"/>
                  <a:t> Total Cost of inventory per annum, </a:t>
                </a:r>
                <a:r>
                  <a:rPr lang="en-US" b="0" dirty="0" smtClean="0"/>
                  <a:t>TC=DC+(D/Q)*S+(Q/2)*H</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	= 12000x50</a:t>
                </a:r>
                <a:r>
                  <a:rPr lang="en-US" b="0" baseline="0" dirty="0" smtClean="0"/>
                  <a:t> + (12000/1095) 500 + (1095/2) x10</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	= 600,000 + 10.96x500 + 1095x5 = 600,000 + 5480 + 5475 = </a:t>
                </a:r>
                <a:r>
                  <a:rPr lang="en-US" b="0" baseline="0" dirty="0" err="1" smtClean="0"/>
                  <a:t>Rs</a:t>
                </a:r>
                <a:r>
                  <a:rPr lang="en-US" b="0" baseline="0" dirty="0" smtClean="0"/>
                  <a:t>. 610955</a:t>
                </a: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r>
                  <a:rPr lang="en-US" dirty="0" smtClean="0"/>
                  <a:t> </a:t>
                </a:r>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EOQ=</a:t>
                </a:r>
                <a:r>
                  <a:rPr lang="en-US" b="0" dirty="0" smtClean="0"/>
                  <a:t> </a:t>
                </a:r>
                <a:r>
                  <a:rPr lang="en-US" b="0" dirty="0" smtClean="0"/>
                  <a:t>Q = </a:t>
                </a:r>
                <a:r>
                  <a:rPr lang="en-US" b="0" i="0" smtClean="0">
                    <a:latin typeface="Cambria Math"/>
                    <a:ea typeface="Cambria Math"/>
                  </a:rPr>
                  <a:t>√</a:t>
                </a:r>
                <a:r>
                  <a:rPr lang="en-US" b="0" dirty="0" smtClean="0"/>
                  <a:t> 2DS/H  </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D =</a:t>
                </a:r>
                <a:r>
                  <a:rPr lang="en-US" b="1" dirty="0" smtClean="0"/>
                  <a:t> </a:t>
                </a:r>
                <a:r>
                  <a:rPr lang="en-US" b="0" dirty="0" smtClean="0"/>
                  <a:t>Annual Demand</a:t>
                </a:r>
                <a:r>
                  <a:rPr lang="en-US" b="0" baseline="0" dirty="0" smtClean="0"/>
                  <a:t> = 12X1000= 12,000</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S= Ordering cost or Set Up cost = 500</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H = Inventory Carrying Cost = 20% of average inventory investment cost =20% of </a:t>
                </a:r>
                <a:r>
                  <a:rPr lang="en-US" b="0" baseline="0" dirty="0" err="1" smtClean="0"/>
                  <a:t>Rs</a:t>
                </a:r>
                <a:r>
                  <a:rPr lang="en-US" b="0" baseline="0" dirty="0" smtClean="0"/>
                  <a:t> 50= </a:t>
                </a:r>
                <a:r>
                  <a:rPr lang="en-US" b="0" baseline="0" dirty="0" err="1" smtClean="0"/>
                  <a:t>Rs</a:t>
                </a:r>
                <a:r>
                  <a:rPr lang="en-US" b="0" baseline="0" dirty="0" smtClean="0"/>
                  <a:t> 10</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So, Q = </a:t>
                </a:r>
                <a:r>
                  <a:rPr lang="en-US" b="0" i="0" baseline="0" smtClean="0">
                    <a:latin typeface="Cambria Math"/>
                    <a:ea typeface="Cambria Math"/>
                  </a:rPr>
                  <a:t>√2𝑥12000𝑥500/10=1095 𝑢𝑛𝑖𝑡𝑠</a:t>
                </a:r>
                <a:endParaRPr lang="en-US" b="0" baseline="0" dirty="0" smtClean="0">
                  <a:ea typeface="Cambria Math"/>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Optimum no. of orders per annum = 12000/1095 = 10.96 i.e. 11</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Minimum</a:t>
                </a:r>
                <a:r>
                  <a:rPr lang="en-US" b="0" baseline="0" dirty="0" smtClean="0"/>
                  <a:t> Total Cost of inventory per annum, </a:t>
                </a:r>
                <a:r>
                  <a:rPr lang="en-US" b="0" dirty="0" smtClean="0"/>
                  <a:t>TC=DC+(D/Q)*S+(Q/2)*H</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	= 12000x50</a:t>
                </a:r>
                <a:r>
                  <a:rPr lang="en-US" b="0" baseline="0" dirty="0" smtClean="0"/>
                  <a:t> + (12000/1095) 500 + (1095/2) x10</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	= 600,000 + 10.96x500 + 1095x5 = 600,000 + 5480 + 5475 = </a:t>
                </a:r>
                <a:r>
                  <a:rPr lang="en-US" b="0" baseline="0" dirty="0" err="1" smtClean="0"/>
                  <a:t>Rs</a:t>
                </a:r>
                <a:r>
                  <a:rPr lang="en-US" b="0" baseline="0" dirty="0" smtClean="0"/>
                  <a:t>. 610955</a:t>
                </a: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r>
                  <a:rPr lang="en-US" dirty="0" smtClean="0"/>
                  <a:t> </a:t>
                </a:r>
                <a:endParaRPr lang="en-US" dirty="0"/>
              </a:p>
            </p:txBody>
          </p:sp>
        </mc:Fallback>
      </mc:AlternateContent>
      <p:sp>
        <p:nvSpPr>
          <p:cNvPr id="4" name="Slide Number Placeholder 3"/>
          <p:cNvSpPr>
            <a:spLocks noGrp="1"/>
          </p:cNvSpPr>
          <p:nvPr>
            <p:ph type="sldNum" sz="quarter" idx="10"/>
          </p:nvPr>
        </p:nvSpPr>
        <p:spPr/>
        <p:txBody>
          <a:bodyPr/>
          <a:lstStyle/>
          <a:p>
            <a:fld id="{0771F533-2E32-41E9-8F85-2A7D273B5F06}" type="slidenum">
              <a:rPr lang="en-US" smtClean="0"/>
              <a:t>169</a:t>
            </a:fld>
            <a:endParaRPr lang="en-US" dirty="0"/>
          </a:p>
        </p:txBody>
      </p:sp>
    </p:spTree>
    <p:extLst>
      <p:ext uri="{BB962C8B-B14F-4D97-AF65-F5344CB8AC3E}">
        <p14:creationId xmlns:p14="http://schemas.microsoft.com/office/powerpoint/2010/main" val="4206906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i="1" baseline="0" dirty="0" smtClean="0">
              <a:latin typeface="Cambria Math"/>
              <a:ea typeface="Cambria Math"/>
            </a:endParaRPr>
          </a:p>
          <a:p>
            <a:endParaRPr lang="en-US" dirty="0"/>
          </a:p>
        </p:txBody>
      </p:sp>
      <p:sp>
        <p:nvSpPr>
          <p:cNvPr id="4" name="Slide Number Placeholder 3"/>
          <p:cNvSpPr>
            <a:spLocks noGrp="1"/>
          </p:cNvSpPr>
          <p:nvPr>
            <p:ph type="sldNum" sz="quarter" idx="10"/>
          </p:nvPr>
        </p:nvSpPr>
        <p:spPr/>
        <p:txBody>
          <a:bodyPr/>
          <a:lstStyle/>
          <a:p>
            <a:fld id="{0771F533-2E32-41E9-8F85-2A7D273B5F06}" type="slidenum">
              <a:rPr lang="en-US" smtClean="0"/>
              <a:t>172</a:t>
            </a:fld>
            <a:endParaRPr lang="en-US" dirty="0"/>
          </a:p>
        </p:txBody>
      </p:sp>
    </p:spTree>
    <p:extLst>
      <p:ext uri="{BB962C8B-B14F-4D97-AF65-F5344CB8AC3E}">
        <p14:creationId xmlns:p14="http://schemas.microsoft.com/office/powerpoint/2010/main" val="3694695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INTERPERSONAL ROLE</a:t>
            </a:r>
          </a:p>
          <a:p>
            <a:pPr eaLnBrk="1" hangingPunct="1"/>
            <a:r>
              <a:rPr lang="en-US" sz="1200" b="1" dirty="0" smtClean="0">
                <a:solidFill>
                  <a:srgbClr val="C00000"/>
                </a:solidFill>
              </a:rPr>
              <a:t>Figurehead-</a:t>
            </a:r>
            <a:r>
              <a:rPr lang="en-US" sz="1200" dirty="0" smtClean="0"/>
              <a:t> ethical guidelines and the principles of behavior employees are to follow in their dealings with customers and suppliers</a:t>
            </a:r>
          </a:p>
          <a:p>
            <a:pPr eaLnBrk="1" hangingPunct="1"/>
            <a:r>
              <a:rPr lang="en-US" sz="1200" b="1" dirty="0" smtClean="0">
                <a:solidFill>
                  <a:srgbClr val="C00000"/>
                </a:solidFill>
              </a:rPr>
              <a:t>Leader</a:t>
            </a:r>
            <a:r>
              <a:rPr lang="en-US" sz="1200" dirty="0" smtClean="0">
                <a:solidFill>
                  <a:srgbClr val="C00000"/>
                </a:solidFill>
              </a:rPr>
              <a:t>- </a:t>
            </a:r>
            <a:r>
              <a:rPr lang="en-US" sz="1200" dirty="0" smtClean="0"/>
              <a:t>give direct commands and orders to subordinates and make decisions</a:t>
            </a:r>
          </a:p>
          <a:p>
            <a:pPr eaLnBrk="1" hangingPunct="1"/>
            <a:r>
              <a:rPr lang="en-US" sz="1200" b="1" dirty="0" smtClean="0">
                <a:solidFill>
                  <a:srgbClr val="C00000"/>
                </a:solidFill>
              </a:rPr>
              <a:t>Liaison</a:t>
            </a:r>
            <a:r>
              <a:rPr lang="en-US" sz="1200" dirty="0" smtClean="0">
                <a:solidFill>
                  <a:srgbClr val="C00000"/>
                </a:solidFill>
              </a:rPr>
              <a:t>-</a:t>
            </a:r>
            <a:r>
              <a:rPr lang="en-US" sz="1200" dirty="0" smtClean="0"/>
              <a:t>coordinate between different departments and establish alliances between different organizations</a:t>
            </a:r>
          </a:p>
          <a:p>
            <a:endParaRPr lang="en-US" dirty="0" smtClean="0"/>
          </a:p>
          <a:p>
            <a:r>
              <a:rPr lang="en-US" dirty="0" smtClean="0"/>
              <a:t>INFORMATIONAL ROLE</a:t>
            </a:r>
          </a:p>
          <a:p>
            <a:pPr eaLnBrk="1" hangingPunct="1"/>
            <a:r>
              <a:rPr lang="en-US" sz="1200" b="1" dirty="0" smtClean="0">
                <a:solidFill>
                  <a:srgbClr val="C00000"/>
                </a:solidFill>
              </a:rPr>
              <a:t>Monitor</a:t>
            </a:r>
            <a:r>
              <a:rPr lang="en-US" sz="1200" dirty="0" smtClean="0">
                <a:solidFill>
                  <a:srgbClr val="C00000"/>
                </a:solidFill>
              </a:rPr>
              <a:t>- </a:t>
            </a:r>
            <a:r>
              <a:rPr lang="en-US" sz="1200" dirty="0" smtClean="0"/>
              <a:t>evaluate the performance of managers in different functions</a:t>
            </a:r>
          </a:p>
          <a:p>
            <a:pPr eaLnBrk="1" hangingPunct="1"/>
            <a:r>
              <a:rPr lang="en-US" sz="1200" b="1" dirty="0" smtClean="0">
                <a:solidFill>
                  <a:srgbClr val="C00000"/>
                </a:solidFill>
              </a:rPr>
              <a:t>Disseminator</a:t>
            </a:r>
            <a:r>
              <a:rPr lang="en-US" sz="1200" dirty="0" smtClean="0">
                <a:solidFill>
                  <a:srgbClr val="C00000"/>
                </a:solidFill>
              </a:rPr>
              <a:t>-</a:t>
            </a:r>
            <a:r>
              <a:rPr lang="en-US" sz="1200" dirty="0" smtClean="0"/>
              <a:t>communicate to employees the organization’s vision and purpose</a:t>
            </a:r>
          </a:p>
          <a:p>
            <a:pPr eaLnBrk="1" hangingPunct="1"/>
            <a:r>
              <a:rPr lang="en-US" sz="1200" b="1" dirty="0" smtClean="0">
                <a:solidFill>
                  <a:srgbClr val="C00000"/>
                </a:solidFill>
              </a:rPr>
              <a:t>Spokesperson</a:t>
            </a:r>
            <a:r>
              <a:rPr lang="en-US" sz="1200" dirty="0" smtClean="0">
                <a:solidFill>
                  <a:srgbClr val="C00000"/>
                </a:solidFill>
              </a:rPr>
              <a:t>-</a:t>
            </a:r>
            <a:r>
              <a:rPr lang="en-US" sz="1200" dirty="0" smtClean="0"/>
              <a:t> give a speech to inform the local community about the organization’s future intentions</a:t>
            </a:r>
          </a:p>
          <a:p>
            <a:endParaRPr lang="en-US" dirty="0" smtClean="0"/>
          </a:p>
          <a:p>
            <a:r>
              <a:rPr lang="en-US" dirty="0" smtClean="0"/>
              <a:t>DECISIONAL ROLE</a:t>
            </a:r>
          </a:p>
          <a:p>
            <a:pPr eaLnBrk="1" hangingPunct="1"/>
            <a:r>
              <a:rPr lang="en-US" sz="1200" b="1" dirty="0" smtClean="0">
                <a:solidFill>
                  <a:srgbClr val="C00000"/>
                </a:solidFill>
              </a:rPr>
              <a:t>Entrepreneur-</a:t>
            </a:r>
            <a:r>
              <a:rPr lang="en-US" sz="1200" dirty="0" smtClean="0">
                <a:solidFill>
                  <a:srgbClr val="C00000"/>
                </a:solidFill>
              </a:rPr>
              <a:t> </a:t>
            </a:r>
            <a:r>
              <a:rPr lang="en-US" sz="1200" dirty="0" smtClean="0"/>
              <a:t>commit organization resources to develop innovative goods and services. Takes unchartered routes.</a:t>
            </a:r>
          </a:p>
          <a:p>
            <a:pPr eaLnBrk="1" hangingPunct="1"/>
            <a:r>
              <a:rPr lang="en-US" sz="1200" b="1" dirty="0" smtClean="0">
                <a:solidFill>
                  <a:srgbClr val="C00000"/>
                </a:solidFill>
              </a:rPr>
              <a:t>Disturbance handler</a:t>
            </a:r>
            <a:r>
              <a:rPr lang="en-US" sz="1200" dirty="0" smtClean="0">
                <a:solidFill>
                  <a:srgbClr val="C00000"/>
                </a:solidFill>
              </a:rPr>
              <a:t>- </a:t>
            </a:r>
            <a:r>
              <a:rPr lang="en-US" sz="1200" dirty="0" smtClean="0"/>
              <a:t>to take corrective action to deal with unexpected problems facing the organization from the external as well as internal environment</a:t>
            </a:r>
          </a:p>
          <a:p>
            <a:pPr eaLnBrk="1" hangingPunct="1"/>
            <a:r>
              <a:rPr lang="en-US" sz="1200" b="1" dirty="0" smtClean="0">
                <a:solidFill>
                  <a:srgbClr val="C00000"/>
                </a:solidFill>
              </a:rPr>
              <a:t>Resource allocator</a:t>
            </a:r>
            <a:r>
              <a:rPr lang="en-US" sz="1200" dirty="0" smtClean="0">
                <a:solidFill>
                  <a:srgbClr val="C00000"/>
                </a:solidFill>
              </a:rPr>
              <a:t>- </a:t>
            </a:r>
            <a:r>
              <a:rPr lang="en-US" sz="1200" dirty="0" smtClean="0"/>
              <a:t>allocate existing resources among different functions and departments</a:t>
            </a:r>
          </a:p>
          <a:p>
            <a:pPr eaLnBrk="1" hangingPunct="1"/>
            <a:r>
              <a:rPr lang="en-US" sz="1200" b="1" dirty="0" smtClean="0">
                <a:solidFill>
                  <a:srgbClr val="C00000"/>
                </a:solidFill>
              </a:rPr>
              <a:t>Negotiator</a:t>
            </a:r>
            <a:r>
              <a:rPr lang="en-US" sz="1200" dirty="0" smtClean="0">
                <a:solidFill>
                  <a:srgbClr val="C00000"/>
                </a:solidFill>
              </a:rPr>
              <a:t>- </a:t>
            </a:r>
            <a:r>
              <a:rPr lang="en-US" sz="1200" dirty="0" smtClean="0"/>
              <a:t>work with suppliers, distributors and labor unions</a:t>
            </a:r>
          </a:p>
          <a:p>
            <a:endParaRPr lang="en-US" dirty="0"/>
          </a:p>
        </p:txBody>
      </p:sp>
      <p:sp>
        <p:nvSpPr>
          <p:cNvPr id="4" name="Slide Number Placeholder 3"/>
          <p:cNvSpPr>
            <a:spLocks noGrp="1"/>
          </p:cNvSpPr>
          <p:nvPr>
            <p:ph type="sldNum" sz="quarter" idx="10"/>
          </p:nvPr>
        </p:nvSpPr>
        <p:spPr/>
        <p:txBody>
          <a:bodyPr/>
          <a:lstStyle/>
          <a:p>
            <a:fld id="{91F8F39C-831A-4B3E-988C-A76A9CDAEEBB}" type="slidenum">
              <a:rPr lang="en-US" smtClean="0"/>
              <a:t>41</a:t>
            </a:fld>
            <a:endParaRPr lang="en-US"/>
          </a:p>
        </p:txBody>
      </p:sp>
    </p:spTree>
    <p:extLst>
      <p:ext uri="{BB962C8B-B14F-4D97-AF65-F5344CB8AC3E}">
        <p14:creationId xmlns:p14="http://schemas.microsoft.com/office/powerpoint/2010/main" val="427138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F8F39C-831A-4B3E-988C-A76A9CDAEEBB}" type="slidenum">
              <a:rPr lang="en-US" smtClean="0"/>
              <a:t>46</a:t>
            </a:fld>
            <a:endParaRPr lang="en-US"/>
          </a:p>
        </p:txBody>
      </p:sp>
    </p:spTree>
    <p:extLst>
      <p:ext uri="{BB962C8B-B14F-4D97-AF65-F5344CB8AC3E}">
        <p14:creationId xmlns:p14="http://schemas.microsoft.com/office/powerpoint/2010/main" val="691329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EAE5854-C009-4EDE-B9F8-37CB1618BED9}" type="slidenum">
              <a:rPr lang="en-US"/>
              <a:pPr>
                <a:defRPr/>
              </a:pPr>
              <a:t>54</a:t>
            </a:fld>
            <a:endParaRPr lang="en-US"/>
          </a:p>
        </p:txBody>
      </p:sp>
      <p:sp>
        <p:nvSpPr>
          <p:cNvPr id="2273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73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fld id="{34F6B20B-4B13-4AE3-B366-2CAADAB9E114}" type="slidenum">
              <a:rPr lang="ar-SA">
                <a:latin typeface="Arial" charset="0"/>
              </a:rPr>
              <a:pPr eaLnBrk="1" hangingPunct="1"/>
              <a:t>59</a:t>
            </a:fld>
            <a:endParaRPr lang="en-US">
              <a:latin typeface="Arial"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914400" y="4343400"/>
            <a:ext cx="5029200" cy="4114800"/>
          </a:xfrm>
          <a:noFill/>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1F8F39C-831A-4B3E-988C-A76A9CDAEEBB}" type="slidenum">
              <a:rPr lang="en-US" smtClean="0"/>
              <a:t>62</a:t>
            </a:fld>
            <a:endParaRPr lang="en-US"/>
          </a:p>
        </p:txBody>
      </p:sp>
    </p:spTree>
    <p:extLst>
      <p:ext uri="{BB962C8B-B14F-4D97-AF65-F5344CB8AC3E}">
        <p14:creationId xmlns:p14="http://schemas.microsoft.com/office/powerpoint/2010/main" val="3884088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b="1" dirty="0" smtClean="0"/>
              <a:t>Functional organization</a:t>
            </a:r>
            <a:r>
              <a:rPr lang="en-US" dirty="0" smtClean="0"/>
              <a:t> </a:t>
            </a:r>
            <a:r>
              <a:rPr lang="en-US" altLang="en-US" dirty="0" smtClean="0">
                <a:cs typeface="Times New Roman" pitchFamily="18" charset="0"/>
              </a:rPr>
              <a:t>the tasks, people, and technologies necessary to do the work of the business are divided into separate “functional” groups (such as marketing, operations, and finance).</a:t>
            </a:r>
            <a:endParaRPr lang="en-US" dirty="0"/>
          </a:p>
        </p:txBody>
      </p:sp>
      <p:sp>
        <p:nvSpPr>
          <p:cNvPr id="4" name="Slide Number Placeholder 3"/>
          <p:cNvSpPr>
            <a:spLocks noGrp="1"/>
          </p:cNvSpPr>
          <p:nvPr>
            <p:ph type="sldNum" sz="quarter" idx="10"/>
          </p:nvPr>
        </p:nvSpPr>
        <p:spPr/>
        <p:txBody>
          <a:bodyPr/>
          <a:lstStyle/>
          <a:p>
            <a:fld id="{0771F533-2E32-41E9-8F85-2A7D273B5F06}" type="slidenum">
              <a:rPr lang="en-US" smtClean="0"/>
              <a:t>63</a:t>
            </a:fld>
            <a:endParaRPr lang="en-US"/>
          </a:p>
        </p:txBody>
      </p:sp>
    </p:spTree>
    <p:extLst>
      <p:ext uri="{BB962C8B-B14F-4D97-AF65-F5344CB8AC3E}">
        <p14:creationId xmlns:p14="http://schemas.microsoft.com/office/powerpoint/2010/main" val="4271827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57B6F8-3206-496F-AAF7-A3AD66EAEC0A}"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55088-AF22-4384-95C6-2EFEA0D7EFF7}" type="slidenum">
              <a:rPr lang="en-US" smtClean="0"/>
              <a:t>‹#›</a:t>
            </a:fld>
            <a:endParaRPr lang="en-US"/>
          </a:p>
        </p:txBody>
      </p:sp>
    </p:spTree>
    <p:extLst>
      <p:ext uri="{BB962C8B-B14F-4D97-AF65-F5344CB8AC3E}">
        <p14:creationId xmlns:p14="http://schemas.microsoft.com/office/powerpoint/2010/main" val="2010081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57B6F8-3206-496F-AAF7-A3AD66EAEC0A}"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55088-AF22-4384-95C6-2EFEA0D7EFF7}" type="slidenum">
              <a:rPr lang="en-US" smtClean="0"/>
              <a:t>‹#›</a:t>
            </a:fld>
            <a:endParaRPr lang="en-US"/>
          </a:p>
        </p:txBody>
      </p:sp>
    </p:spTree>
    <p:extLst>
      <p:ext uri="{BB962C8B-B14F-4D97-AF65-F5344CB8AC3E}">
        <p14:creationId xmlns:p14="http://schemas.microsoft.com/office/powerpoint/2010/main" val="1130970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57B6F8-3206-496F-AAF7-A3AD66EAEC0A}"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55088-AF22-4384-95C6-2EFEA0D7EFF7}" type="slidenum">
              <a:rPr lang="en-US" smtClean="0"/>
              <a:t>‹#›</a:t>
            </a:fld>
            <a:endParaRPr lang="en-US"/>
          </a:p>
        </p:txBody>
      </p:sp>
    </p:spTree>
    <p:extLst>
      <p:ext uri="{BB962C8B-B14F-4D97-AF65-F5344CB8AC3E}">
        <p14:creationId xmlns:p14="http://schemas.microsoft.com/office/powerpoint/2010/main" val="308648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381000"/>
            <a:ext cx="82296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p:txBody>
          <a:bodyPr/>
          <a:lstStyle>
            <a:lvl1pPr>
              <a:defRPr smtClean="0"/>
            </a:lvl1pPr>
          </a:lstStyle>
          <a:p>
            <a:pPr>
              <a:defRPr/>
            </a:pPr>
            <a:endParaRPr lang="en-US" altLang="ja-JP" dirty="0"/>
          </a:p>
        </p:txBody>
      </p:sp>
      <p:sp>
        <p:nvSpPr>
          <p:cNvPr id="4" name="Slide Number Placeholder 3"/>
          <p:cNvSpPr>
            <a:spLocks noGrp="1"/>
          </p:cNvSpPr>
          <p:nvPr>
            <p:ph type="sldNum" sz="quarter" idx="11"/>
          </p:nvPr>
        </p:nvSpPr>
        <p:spPr/>
        <p:txBody>
          <a:bodyPr/>
          <a:lstStyle>
            <a:lvl1pPr>
              <a:defRPr smtClean="0"/>
            </a:lvl1pPr>
          </a:lstStyle>
          <a:p>
            <a:pPr>
              <a:defRPr/>
            </a:pPr>
            <a:fld id="{75379D39-82A2-4EF2-AFC9-B830A69954C6}" type="slidenum">
              <a:rPr lang="ar-SA" altLang="ja-JP"/>
              <a:pPr>
                <a:defRPr/>
              </a:pPr>
              <a:t>‹#›</a:t>
            </a:fld>
            <a:endParaRPr lang="en-US" altLang="ja-JP" dirty="0"/>
          </a:p>
        </p:txBody>
      </p:sp>
    </p:spTree>
    <p:extLst>
      <p:ext uri="{BB962C8B-B14F-4D97-AF65-F5344CB8AC3E}">
        <p14:creationId xmlns:p14="http://schemas.microsoft.com/office/powerpoint/2010/main" val="3441778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457200" y="1981200"/>
            <a:ext cx="8229600" cy="4114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vikramthadeshvar@hotmail.com</a:t>
            </a:r>
          </a:p>
        </p:txBody>
      </p:sp>
      <p:sp>
        <p:nvSpPr>
          <p:cNvPr id="6" name="Rectangle 6"/>
          <p:cNvSpPr>
            <a:spLocks noGrp="1" noChangeArrowheads="1"/>
          </p:cNvSpPr>
          <p:nvPr>
            <p:ph type="sldNum" sz="quarter" idx="12"/>
          </p:nvPr>
        </p:nvSpPr>
        <p:spPr>
          <a:ln/>
        </p:spPr>
        <p:txBody>
          <a:bodyPr/>
          <a:lstStyle>
            <a:lvl1pPr>
              <a:defRPr/>
            </a:lvl1pPr>
          </a:lstStyle>
          <a:p>
            <a:pPr>
              <a:defRPr/>
            </a:pPr>
            <a:fld id="{69EA1066-5DCE-44F0-803D-11DC2ED732BB}" type="slidenum">
              <a:rPr lang="en-US"/>
              <a:pPr>
                <a:defRPr/>
              </a:pPr>
              <a:t>‹#›</a:t>
            </a:fld>
            <a:endParaRPr lang="en-US" dirty="0"/>
          </a:p>
        </p:txBody>
      </p:sp>
    </p:spTree>
    <p:extLst>
      <p:ext uri="{BB962C8B-B14F-4D97-AF65-F5344CB8AC3E}">
        <p14:creationId xmlns:p14="http://schemas.microsoft.com/office/powerpoint/2010/main" val="2975574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7848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38200" y="1600200"/>
            <a:ext cx="7848600" cy="47244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US" dirty="0"/>
              <a:t>April 6,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LIS580- Spring 2006</a:t>
            </a:r>
          </a:p>
        </p:txBody>
      </p:sp>
      <p:sp>
        <p:nvSpPr>
          <p:cNvPr id="6" name="Rectangle 6"/>
          <p:cNvSpPr>
            <a:spLocks noGrp="1" noChangeArrowheads="1"/>
          </p:cNvSpPr>
          <p:nvPr>
            <p:ph type="sldNum" sz="quarter" idx="12"/>
          </p:nvPr>
        </p:nvSpPr>
        <p:spPr>
          <a:ln/>
        </p:spPr>
        <p:txBody>
          <a:bodyPr/>
          <a:lstStyle>
            <a:lvl1pPr>
              <a:defRPr/>
            </a:lvl1pPr>
          </a:lstStyle>
          <a:p>
            <a:pPr>
              <a:defRPr/>
            </a:pPr>
            <a:fld id="{240F1CB7-7E27-42D0-BA37-7D6CBDB2B271}" type="slidenum">
              <a:rPr lang="en-US"/>
              <a:pPr>
                <a:defRPr/>
              </a:pPr>
              <a:t>‹#›</a:t>
            </a:fld>
            <a:endParaRPr lang="en-US" dirty="0"/>
          </a:p>
        </p:txBody>
      </p:sp>
    </p:spTree>
    <p:extLst>
      <p:ext uri="{BB962C8B-B14F-4D97-AF65-F5344CB8AC3E}">
        <p14:creationId xmlns:p14="http://schemas.microsoft.com/office/powerpoint/2010/main" val="4236914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smtClean="0"/>
            </a:lvl1pPr>
          </a:lstStyle>
          <a:p>
            <a:pPr>
              <a:defRPr/>
            </a:pPr>
            <a:endParaRPr lang="en-US" altLang="ja-JP" dirty="0"/>
          </a:p>
        </p:txBody>
      </p:sp>
      <p:sp>
        <p:nvSpPr>
          <p:cNvPr id="6" name="Slide Number Placeholder 5"/>
          <p:cNvSpPr>
            <a:spLocks noGrp="1"/>
          </p:cNvSpPr>
          <p:nvPr>
            <p:ph type="sldNum" sz="quarter" idx="11"/>
          </p:nvPr>
        </p:nvSpPr>
        <p:spPr/>
        <p:txBody>
          <a:bodyPr/>
          <a:lstStyle>
            <a:lvl1pPr>
              <a:defRPr smtClean="0"/>
            </a:lvl1pPr>
          </a:lstStyle>
          <a:p>
            <a:pPr>
              <a:defRPr/>
            </a:pPr>
            <a:fld id="{3FFD4BE4-AD2E-4233-96A0-344CEB75B902}" type="slidenum">
              <a:rPr lang="ar-SA" altLang="ja-JP"/>
              <a:pPr>
                <a:defRPr/>
              </a:pPr>
              <a:t>‹#›</a:t>
            </a:fld>
            <a:endParaRPr lang="en-US" altLang="ja-JP" dirty="0"/>
          </a:p>
        </p:txBody>
      </p:sp>
    </p:spTree>
    <p:extLst>
      <p:ext uri="{BB962C8B-B14F-4D97-AF65-F5344CB8AC3E}">
        <p14:creationId xmlns:p14="http://schemas.microsoft.com/office/powerpoint/2010/main" val="1380459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57B6F8-3206-496F-AAF7-A3AD66EAEC0A}"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55088-AF22-4384-95C6-2EFEA0D7EFF7}" type="slidenum">
              <a:rPr lang="en-US" smtClean="0"/>
              <a:t>‹#›</a:t>
            </a:fld>
            <a:endParaRPr lang="en-US"/>
          </a:p>
        </p:txBody>
      </p:sp>
    </p:spTree>
    <p:extLst>
      <p:ext uri="{BB962C8B-B14F-4D97-AF65-F5344CB8AC3E}">
        <p14:creationId xmlns:p14="http://schemas.microsoft.com/office/powerpoint/2010/main" val="1434384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57B6F8-3206-496F-AAF7-A3AD66EAEC0A}"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55088-AF22-4384-95C6-2EFEA0D7EFF7}" type="slidenum">
              <a:rPr lang="en-US" smtClean="0"/>
              <a:t>‹#›</a:t>
            </a:fld>
            <a:endParaRPr lang="en-US"/>
          </a:p>
        </p:txBody>
      </p:sp>
    </p:spTree>
    <p:extLst>
      <p:ext uri="{BB962C8B-B14F-4D97-AF65-F5344CB8AC3E}">
        <p14:creationId xmlns:p14="http://schemas.microsoft.com/office/powerpoint/2010/main" val="2345203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57B6F8-3206-496F-AAF7-A3AD66EAEC0A}" type="datetimeFigureOut">
              <a:rPr lang="en-US" smtClean="0"/>
              <a:t>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C55088-AF22-4384-95C6-2EFEA0D7EFF7}" type="slidenum">
              <a:rPr lang="en-US" smtClean="0"/>
              <a:t>‹#›</a:t>
            </a:fld>
            <a:endParaRPr lang="en-US"/>
          </a:p>
        </p:txBody>
      </p:sp>
    </p:spTree>
    <p:extLst>
      <p:ext uri="{BB962C8B-B14F-4D97-AF65-F5344CB8AC3E}">
        <p14:creationId xmlns:p14="http://schemas.microsoft.com/office/powerpoint/2010/main" val="4057151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57B6F8-3206-496F-AAF7-A3AD66EAEC0A}" type="datetimeFigureOut">
              <a:rPr lang="en-US" smtClean="0"/>
              <a:t>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C55088-AF22-4384-95C6-2EFEA0D7EFF7}" type="slidenum">
              <a:rPr lang="en-US" smtClean="0"/>
              <a:t>‹#›</a:t>
            </a:fld>
            <a:endParaRPr lang="en-US"/>
          </a:p>
        </p:txBody>
      </p:sp>
    </p:spTree>
    <p:extLst>
      <p:ext uri="{BB962C8B-B14F-4D97-AF65-F5344CB8AC3E}">
        <p14:creationId xmlns:p14="http://schemas.microsoft.com/office/powerpoint/2010/main" val="4009636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57B6F8-3206-496F-AAF7-A3AD66EAEC0A}" type="datetimeFigureOut">
              <a:rPr lang="en-US" smtClean="0"/>
              <a:t>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C55088-AF22-4384-95C6-2EFEA0D7EFF7}" type="slidenum">
              <a:rPr lang="en-US" smtClean="0"/>
              <a:t>‹#›</a:t>
            </a:fld>
            <a:endParaRPr lang="en-US"/>
          </a:p>
        </p:txBody>
      </p:sp>
    </p:spTree>
    <p:extLst>
      <p:ext uri="{BB962C8B-B14F-4D97-AF65-F5344CB8AC3E}">
        <p14:creationId xmlns:p14="http://schemas.microsoft.com/office/powerpoint/2010/main" val="38246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57B6F8-3206-496F-AAF7-A3AD66EAEC0A}" type="datetimeFigureOut">
              <a:rPr lang="en-US" smtClean="0"/>
              <a:t>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C55088-AF22-4384-95C6-2EFEA0D7EFF7}" type="slidenum">
              <a:rPr lang="en-US" smtClean="0"/>
              <a:t>‹#›</a:t>
            </a:fld>
            <a:endParaRPr lang="en-US"/>
          </a:p>
        </p:txBody>
      </p:sp>
    </p:spTree>
    <p:extLst>
      <p:ext uri="{BB962C8B-B14F-4D97-AF65-F5344CB8AC3E}">
        <p14:creationId xmlns:p14="http://schemas.microsoft.com/office/powerpoint/2010/main" val="3022500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57B6F8-3206-496F-AAF7-A3AD66EAEC0A}" type="datetimeFigureOut">
              <a:rPr lang="en-US" smtClean="0"/>
              <a:t>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C55088-AF22-4384-95C6-2EFEA0D7EFF7}" type="slidenum">
              <a:rPr lang="en-US" smtClean="0"/>
              <a:t>‹#›</a:t>
            </a:fld>
            <a:endParaRPr lang="en-US"/>
          </a:p>
        </p:txBody>
      </p:sp>
    </p:spTree>
    <p:extLst>
      <p:ext uri="{BB962C8B-B14F-4D97-AF65-F5344CB8AC3E}">
        <p14:creationId xmlns:p14="http://schemas.microsoft.com/office/powerpoint/2010/main" val="2269216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57B6F8-3206-496F-AAF7-A3AD66EAEC0A}" type="datetimeFigureOut">
              <a:rPr lang="en-US" smtClean="0"/>
              <a:t>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C55088-AF22-4384-95C6-2EFEA0D7EFF7}" type="slidenum">
              <a:rPr lang="en-US" smtClean="0"/>
              <a:t>‹#›</a:t>
            </a:fld>
            <a:endParaRPr lang="en-US"/>
          </a:p>
        </p:txBody>
      </p:sp>
    </p:spTree>
    <p:extLst>
      <p:ext uri="{BB962C8B-B14F-4D97-AF65-F5344CB8AC3E}">
        <p14:creationId xmlns:p14="http://schemas.microsoft.com/office/powerpoint/2010/main" val="111984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57B6F8-3206-496F-AAF7-A3AD66EAEC0A}" type="datetimeFigureOut">
              <a:rPr lang="en-US" smtClean="0"/>
              <a:t>3/1/2018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C55088-AF22-4384-95C6-2EFEA0D7EFF7}" type="slidenum">
              <a:rPr lang="en-US" smtClean="0"/>
              <a:t>‹#›</a:t>
            </a:fld>
            <a:endParaRPr lang="en-US"/>
          </a:p>
        </p:txBody>
      </p:sp>
    </p:spTree>
    <p:extLst>
      <p:ext uri="{BB962C8B-B14F-4D97-AF65-F5344CB8AC3E}">
        <p14:creationId xmlns:p14="http://schemas.microsoft.com/office/powerpoint/2010/main" val="2159455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6.wmf"/><Relationship Id="rId5" Type="http://schemas.openxmlformats.org/officeDocument/2006/relationships/oleObject" Target="../embeddings/oleObject5.bin"/><Relationship Id="rId4" Type="http://schemas.openxmlformats.org/officeDocument/2006/relationships/image" Target="../media/image200.png"/></Relationships>
</file>

<file path=ppt/slides/_rels/slide106.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6.wmf"/><Relationship Id="rId4" Type="http://schemas.openxmlformats.org/officeDocument/2006/relationships/oleObject" Target="../embeddings/oleObject6.bin"/></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7.wmf"/><Relationship Id="rId4" Type="http://schemas.openxmlformats.org/officeDocument/2006/relationships/oleObject" Target="../embeddings/oleObject7.bin"/></Relationships>
</file>

<file path=ppt/slides/_rels/slide117.xml.rels><?xml version="1.0" encoding="UTF-8" standalone="yes"?>
<Relationships xmlns="http://schemas.openxmlformats.org/package/2006/relationships"><Relationship Id="rId3" Type="http://schemas.openxmlformats.org/officeDocument/2006/relationships/hyperlink" Target="http://www.economicpoint.com/production-function"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hyperlink" Target="http://www.realisation.com.au/site1/Articles/PDCA%20cycle%20diagram.htm" TargetMode="Externa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6.wmf"/><Relationship Id="rId4" Type="http://schemas.openxmlformats.org/officeDocument/2006/relationships/oleObject" Target="../embeddings/oleObject8.bin"/></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hyperlink" Target="http://www.1000ventures.com/business_guide/mgmt_setting_objectives.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www.1000ventures.com/business_guide/crosscuttings/feedback.html" TargetMode="External"/><Relationship Id="rId4" Type="http://schemas.openxmlformats.org/officeDocument/2006/relationships/hyperlink" Target="http://www.1000ventures.com/business_guide/mgmt_measurement-system.html" TargetMode="External"/></Relationships>
</file>

<file path=ppt/slides/_rels/slide55.xml.rels><?xml version="1.0" encoding="UTF-8" standalone="yes"?>
<Relationships xmlns="http://schemas.openxmlformats.org/package/2006/relationships"><Relationship Id="rId2" Type="http://schemas.openxmlformats.org/officeDocument/2006/relationships/hyperlink" Target="http://www.businessdictionary.com/definition/planning.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en.wikipedia.org/wiki/File:Matrix_organisation_scheme.svg"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3.wmf"/><Relationship Id="rId5" Type="http://schemas.openxmlformats.org/officeDocument/2006/relationships/oleObject" Target="../embeddings/oleObject2.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4.bin"/></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FF0000"/>
                </a:solidFill>
              </a:rPr>
              <a:t>Principles of Management</a:t>
            </a:r>
            <a:endParaRPr lang="en-US" b="1" dirty="0">
              <a:solidFill>
                <a:srgbClr val="FF0000"/>
              </a:solidFill>
            </a:endParaRPr>
          </a:p>
        </p:txBody>
      </p:sp>
      <p:sp>
        <p:nvSpPr>
          <p:cNvPr id="3" name="Subtitle 2"/>
          <p:cNvSpPr>
            <a:spLocks noGrp="1"/>
          </p:cNvSpPr>
          <p:nvPr>
            <p:ph type="subTitle" idx="1"/>
          </p:nvPr>
        </p:nvSpPr>
        <p:spPr/>
        <p:txBody>
          <a:bodyPr/>
          <a:lstStyle/>
          <a:p>
            <a:r>
              <a:rPr lang="en-US" b="1" dirty="0" smtClean="0">
                <a:solidFill>
                  <a:schemeClr val="tx1"/>
                </a:solidFill>
              </a:rPr>
              <a:t>1</a:t>
            </a:r>
            <a:r>
              <a:rPr lang="en-US" b="1" baseline="30000" dirty="0" smtClean="0">
                <a:solidFill>
                  <a:schemeClr val="tx1"/>
                </a:solidFill>
              </a:rPr>
              <a:t>st</a:t>
            </a:r>
            <a:r>
              <a:rPr lang="en-US" b="1" dirty="0" smtClean="0">
                <a:solidFill>
                  <a:schemeClr val="tx1"/>
                </a:solidFill>
              </a:rPr>
              <a:t> Internal  2018</a:t>
            </a:r>
            <a:endParaRPr lang="en-US" b="1" dirty="0">
              <a:solidFill>
                <a:schemeClr val="tx1"/>
              </a:solidFill>
            </a:endParaRPr>
          </a:p>
        </p:txBody>
      </p:sp>
    </p:spTree>
    <p:extLst>
      <p:ext uri="{BB962C8B-B14F-4D97-AF65-F5344CB8AC3E}">
        <p14:creationId xmlns:p14="http://schemas.microsoft.com/office/powerpoint/2010/main" val="663767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7" name="Rectangle 5"/>
          <p:cNvSpPr>
            <a:spLocks noChangeArrowheads="1"/>
          </p:cNvSpPr>
          <p:nvPr/>
        </p:nvSpPr>
        <p:spPr bwMode="auto">
          <a:xfrm>
            <a:off x="512618" y="1283854"/>
            <a:ext cx="82296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eaLnBrk="1" hangingPunct="1">
              <a:spcBef>
                <a:spcPct val="20000"/>
              </a:spcBef>
              <a:buClr>
                <a:schemeClr val="tx2"/>
              </a:buClr>
              <a:buSzPct val="90000"/>
              <a:buFont typeface="Symbol" pitchFamily="18" charset="2"/>
              <a:buChar char="¨"/>
            </a:pPr>
            <a:r>
              <a:rPr lang="en-US" sz="3200" b="1" dirty="0" smtClean="0"/>
              <a:t>Henry </a:t>
            </a:r>
            <a:r>
              <a:rPr lang="en-US" sz="3200" b="1" dirty="0" err="1" smtClean="0"/>
              <a:t>Fayol</a:t>
            </a:r>
            <a:r>
              <a:rPr lang="en-US" sz="3200" b="1" dirty="0" smtClean="0"/>
              <a:t> has identified the following         5 functions of management.</a:t>
            </a:r>
            <a:endParaRPr lang="en-US" sz="3200" b="1" dirty="0"/>
          </a:p>
          <a:p>
            <a:pPr marL="742950" lvl="1" indent="-285750" algn="l" eaLnBrk="1" hangingPunct="1">
              <a:spcBef>
                <a:spcPct val="20000"/>
              </a:spcBef>
            </a:pPr>
            <a:r>
              <a:rPr lang="en-US" sz="2800" b="1" dirty="0" smtClean="0">
                <a:solidFill>
                  <a:srgbClr val="FF0000"/>
                </a:solidFill>
              </a:rPr>
              <a:t>   Planning </a:t>
            </a:r>
            <a:endParaRPr lang="en-US" sz="2800" b="1" dirty="0">
              <a:solidFill>
                <a:srgbClr val="FF0000"/>
              </a:solidFill>
            </a:endParaRPr>
          </a:p>
          <a:p>
            <a:pPr marL="1143000" lvl="2" indent="-228600" algn="l" eaLnBrk="1" hangingPunct="1">
              <a:spcBef>
                <a:spcPct val="20000"/>
              </a:spcBef>
            </a:pPr>
            <a:r>
              <a:rPr lang="en-US" sz="2800" b="1" dirty="0">
                <a:solidFill>
                  <a:srgbClr val="FF0000"/>
                </a:solidFill>
              </a:rPr>
              <a:t>    + Organizing </a:t>
            </a:r>
          </a:p>
          <a:p>
            <a:pPr marL="1600200" lvl="3" indent="-228600" algn="l" eaLnBrk="1" hangingPunct="1">
              <a:spcBef>
                <a:spcPct val="20000"/>
              </a:spcBef>
            </a:pPr>
            <a:r>
              <a:rPr lang="en-US" sz="2800" b="1" dirty="0">
                <a:solidFill>
                  <a:srgbClr val="FF0000"/>
                </a:solidFill>
              </a:rPr>
              <a:t>          + Staffing</a:t>
            </a:r>
          </a:p>
          <a:p>
            <a:pPr marL="2057400" lvl="4" indent="-228600" algn="l" eaLnBrk="1" hangingPunct="1">
              <a:spcBef>
                <a:spcPct val="20000"/>
              </a:spcBef>
            </a:pPr>
            <a:r>
              <a:rPr lang="en-US" sz="2800" b="1" dirty="0">
                <a:solidFill>
                  <a:srgbClr val="FF0000"/>
                </a:solidFill>
              </a:rPr>
              <a:t>               + Leading</a:t>
            </a:r>
          </a:p>
          <a:p>
            <a:pPr marL="2057400" lvl="4" indent="-228600" algn="l" eaLnBrk="1" hangingPunct="1">
              <a:spcBef>
                <a:spcPct val="20000"/>
              </a:spcBef>
            </a:pPr>
            <a:r>
              <a:rPr lang="en-US" sz="2800" b="1" dirty="0">
                <a:solidFill>
                  <a:srgbClr val="FF0000"/>
                </a:solidFill>
              </a:rPr>
              <a:t>				+ Controlling</a:t>
            </a:r>
          </a:p>
          <a:p>
            <a:pPr marL="342900" indent="-342900" algn="l" eaLnBrk="1" hangingPunct="1">
              <a:spcBef>
                <a:spcPct val="20000"/>
              </a:spcBef>
              <a:buClr>
                <a:schemeClr val="tx2"/>
              </a:buClr>
              <a:buSzPct val="90000"/>
              <a:buFont typeface="Symbol" pitchFamily="18" charset="2"/>
              <a:buNone/>
            </a:pPr>
            <a:r>
              <a:rPr lang="en-US" sz="3200" b="1" dirty="0" smtClean="0"/>
              <a:t>    to </a:t>
            </a:r>
            <a:r>
              <a:rPr lang="en-US" sz="3200" b="1" dirty="0"/>
              <a:t>accomplish certain</a:t>
            </a:r>
            <a:r>
              <a:rPr lang="en-GB" sz="3200" b="1" dirty="0"/>
              <a:t> </a:t>
            </a:r>
            <a:r>
              <a:rPr lang="en-GB" sz="3200" b="1" u="sng" dirty="0">
                <a:solidFill>
                  <a:srgbClr val="FF0000"/>
                </a:solidFill>
              </a:rPr>
              <a:t>pre-determined</a:t>
            </a:r>
            <a:r>
              <a:rPr lang="en-GB" sz="3200" b="1" u="sng" dirty="0"/>
              <a:t>,</a:t>
            </a:r>
            <a:r>
              <a:rPr lang="en-GB" sz="3200" b="1" dirty="0"/>
              <a:t> (as derived from stakeholder needs) </a:t>
            </a:r>
            <a:r>
              <a:rPr lang="en-US" sz="3200" b="1" dirty="0">
                <a:solidFill>
                  <a:srgbClr val="FF0000"/>
                </a:solidFill>
              </a:rPr>
              <a:t>goals</a:t>
            </a:r>
            <a:r>
              <a:rPr lang="en-US" sz="3200" b="1" dirty="0"/>
              <a:t> or objectives</a:t>
            </a:r>
          </a:p>
        </p:txBody>
      </p:sp>
      <p:sp>
        <p:nvSpPr>
          <p:cNvPr id="100364" name="Rectangle 12"/>
          <p:cNvSpPr>
            <a:spLocks noChangeArrowheads="1"/>
          </p:cNvSpPr>
          <p:nvPr/>
        </p:nvSpPr>
        <p:spPr bwMode="auto">
          <a:xfrm>
            <a:off x="76200" y="91209"/>
            <a:ext cx="8839200"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3600" b="1" dirty="0" smtClean="0">
                <a:solidFill>
                  <a:srgbClr val="FF0000"/>
                </a:solidFill>
              </a:rPr>
              <a:t>5 Functions of Management Process </a:t>
            </a:r>
          </a:p>
          <a:p>
            <a:pPr algn="ctr" eaLnBrk="1" hangingPunct="1">
              <a:defRPr/>
            </a:pPr>
            <a:r>
              <a:rPr lang="en-US" sz="3600" b="1" dirty="0">
                <a:solidFill>
                  <a:srgbClr val="FF0000"/>
                </a:solidFill>
              </a:rPr>
              <a:t>	</a:t>
            </a:r>
            <a:r>
              <a:rPr lang="en-US" sz="3600" b="1" dirty="0" smtClean="0">
                <a:solidFill>
                  <a:srgbClr val="FF0000"/>
                </a:solidFill>
              </a:rPr>
              <a:t>		</a:t>
            </a:r>
            <a:r>
              <a:rPr lang="en-US" sz="3600" b="1" dirty="0" smtClean="0"/>
              <a:t>as defined by Henry </a:t>
            </a:r>
            <a:r>
              <a:rPr lang="en-US" sz="3600" b="1" dirty="0" err="1" smtClean="0"/>
              <a:t>Fayol</a:t>
            </a:r>
            <a:endParaRPr lang="en-US" sz="3600" b="1" dirty="0"/>
          </a:p>
        </p:txBody>
      </p:sp>
      <p:sp>
        <p:nvSpPr>
          <p:cNvPr id="23557" name="Rectangle 13"/>
          <p:cNvSpPr>
            <a:spLocks noChangeArrowheads="1"/>
          </p:cNvSpPr>
          <p:nvPr/>
        </p:nvSpPr>
        <p:spPr bwMode="auto">
          <a:xfrm>
            <a:off x="0" y="762000"/>
            <a:ext cx="45719"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endParaRPr lang="en-GB" sz="3200" dirty="0">
              <a:solidFill>
                <a:schemeClr val="tx2"/>
              </a:solidFill>
            </a:endParaRPr>
          </a:p>
        </p:txBody>
      </p:sp>
    </p:spTree>
    <p:extLst>
      <p:ext uri="{BB962C8B-B14F-4D97-AF65-F5344CB8AC3E}">
        <p14:creationId xmlns:p14="http://schemas.microsoft.com/office/powerpoint/2010/main" val="176472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357">
                                            <p:txEl>
                                              <p:pRg st="0" end="0"/>
                                            </p:txEl>
                                          </p:spTgt>
                                        </p:tgtEl>
                                        <p:attrNameLst>
                                          <p:attrName>style.visibility</p:attrName>
                                        </p:attrNameLst>
                                      </p:cBhvr>
                                      <p:to>
                                        <p:strVal val="visible"/>
                                      </p:to>
                                    </p:set>
                                    <p:animEffect transition="in" filter="blinds(horizontal)">
                                      <p:cBhvr>
                                        <p:cTn id="7" dur="500"/>
                                        <p:tgtEl>
                                          <p:spTgt spid="10035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0357">
                                            <p:txEl>
                                              <p:pRg st="1" end="1"/>
                                            </p:txEl>
                                          </p:spTgt>
                                        </p:tgtEl>
                                        <p:attrNameLst>
                                          <p:attrName>style.visibility</p:attrName>
                                        </p:attrNameLst>
                                      </p:cBhvr>
                                      <p:to>
                                        <p:strVal val="visible"/>
                                      </p:to>
                                    </p:set>
                                    <p:animEffect transition="in" filter="blinds(horizontal)">
                                      <p:cBhvr>
                                        <p:cTn id="12" dur="500"/>
                                        <p:tgtEl>
                                          <p:spTgt spid="100357">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0357">
                                            <p:txEl>
                                              <p:pRg st="2" end="2"/>
                                            </p:txEl>
                                          </p:spTgt>
                                        </p:tgtEl>
                                        <p:attrNameLst>
                                          <p:attrName>style.visibility</p:attrName>
                                        </p:attrNameLst>
                                      </p:cBhvr>
                                      <p:to>
                                        <p:strVal val="visible"/>
                                      </p:to>
                                    </p:set>
                                    <p:animEffect transition="in" filter="blinds(horizontal)">
                                      <p:cBhvr>
                                        <p:cTn id="15" dur="500"/>
                                        <p:tgtEl>
                                          <p:spTgt spid="10035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0357">
                                            <p:txEl>
                                              <p:pRg st="3" end="3"/>
                                            </p:txEl>
                                          </p:spTgt>
                                        </p:tgtEl>
                                        <p:attrNameLst>
                                          <p:attrName>style.visibility</p:attrName>
                                        </p:attrNameLst>
                                      </p:cBhvr>
                                      <p:to>
                                        <p:strVal val="visible"/>
                                      </p:to>
                                    </p:set>
                                    <p:animEffect transition="in" filter="blinds(horizontal)">
                                      <p:cBhvr>
                                        <p:cTn id="18" dur="500"/>
                                        <p:tgtEl>
                                          <p:spTgt spid="100357">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0357">
                                            <p:txEl>
                                              <p:pRg st="4" end="4"/>
                                            </p:txEl>
                                          </p:spTgt>
                                        </p:tgtEl>
                                        <p:attrNameLst>
                                          <p:attrName>style.visibility</p:attrName>
                                        </p:attrNameLst>
                                      </p:cBhvr>
                                      <p:to>
                                        <p:strVal val="visible"/>
                                      </p:to>
                                    </p:set>
                                    <p:animEffect transition="in" filter="blinds(horizontal)">
                                      <p:cBhvr>
                                        <p:cTn id="21" dur="500"/>
                                        <p:tgtEl>
                                          <p:spTgt spid="100357">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0357">
                                            <p:txEl>
                                              <p:pRg st="5" end="5"/>
                                            </p:txEl>
                                          </p:spTgt>
                                        </p:tgtEl>
                                        <p:attrNameLst>
                                          <p:attrName>style.visibility</p:attrName>
                                        </p:attrNameLst>
                                      </p:cBhvr>
                                      <p:to>
                                        <p:strVal val="visible"/>
                                      </p:to>
                                    </p:set>
                                    <p:animEffect transition="in" filter="blinds(horizontal)">
                                      <p:cBhvr>
                                        <p:cTn id="24" dur="500"/>
                                        <p:tgtEl>
                                          <p:spTgt spid="100357">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00357">
                                            <p:txEl>
                                              <p:pRg st="6" end="6"/>
                                            </p:txEl>
                                          </p:spTgt>
                                        </p:tgtEl>
                                        <p:attrNameLst>
                                          <p:attrName>style.visibility</p:attrName>
                                        </p:attrNameLst>
                                      </p:cBhvr>
                                      <p:to>
                                        <p:strVal val="visible"/>
                                      </p:to>
                                    </p:set>
                                    <p:animEffect transition="in" filter="blinds(horizontal)">
                                      <p:cBhvr>
                                        <p:cTn id="29" dur="500"/>
                                        <p:tgtEl>
                                          <p:spTgt spid="10035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7" grpId="0" build="p" bldLvl="2"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784327612"/>
              </p:ext>
            </p:extLst>
          </p:nvPr>
        </p:nvGraphicFramePr>
        <p:xfrm>
          <a:off x="914400" y="457200"/>
          <a:ext cx="7239000" cy="277090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781683714"/>
              </p:ext>
            </p:extLst>
          </p:nvPr>
        </p:nvGraphicFramePr>
        <p:xfrm>
          <a:off x="838200" y="3810000"/>
          <a:ext cx="7315200" cy="2667000"/>
        </p:xfrm>
        <a:graphic>
          <a:graphicData uri="http://schemas.openxmlformats.org/drawingml/2006/table">
            <a:tbl>
              <a:tblPr>
                <a:tableStyleId>{5C22544A-7EE6-4342-B048-85BDC9FD1C3A}</a:tableStyleId>
              </a:tblPr>
              <a:tblGrid>
                <a:gridCol w="7315200"/>
              </a:tblGrid>
              <a:tr h="2667000">
                <a:tc>
                  <a:txBody>
                    <a:bodyPr/>
                    <a:lstStyle/>
                    <a:p>
                      <a:pPr algn="l" fontAlgn="t"/>
                      <a:r>
                        <a:rPr lang="en-US" sz="2000" b="1" u="none" strike="noStrike" dirty="0" smtClean="0">
                          <a:solidFill>
                            <a:srgbClr val="FF0000"/>
                          </a:solidFill>
                          <a:effectLst/>
                        </a:rPr>
                        <a:t>Computations:</a:t>
                      </a:r>
                      <a:r>
                        <a:rPr lang="en-US" sz="2000" b="1" u="none" strike="noStrike" baseline="0" dirty="0" smtClean="0">
                          <a:solidFill>
                            <a:srgbClr val="FF0000"/>
                          </a:solidFill>
                          <a:effectLst/>
                        </a:rPr>
                        <a:t> -</a:t>
                      </a:r>
                      <a:endParaRPr lang="en-US" sz="2000" b="1" u="none" strike="noStrike" dirty="0" smtClean="0">
                        <a:solidFill>
                          <a:srgbClr val="FF0000"/>
                        </a:solidFill>
                        <a:effectLst/>
                      </a:endParaRPr>
                    </a:p>
                    <a:p>
                      <a:pPr algn="l" fontAlgn="t"/>
                      <a:r>
                        <a:rPr lang="en-US" sz="2000" b="1" u="none" strike="noStrike" dirty="0" smtClean="0">
                          <a:effectLst/>
                        </a:rPr>
                        <a:t>Central </a:t>
                      </a:r>
                      <a:r>
                        <a:rPr lang="en-US" sz="2000" b="1" u="none" strike="noStrike" dirty="0">
                          <a:effectLst/>
                        </a:rPr>
                        <a:t>Line = </a:t>
                      </a:r>
                      <a:r>
                        <a:rPr lang="en-US" sz="2000" b="1" u="none" strike="noStrike" dirty="0" err="1">
                          <a:effectLst/>
                        </a:rPr>
                        <a:t>CLx</a:t>
                      </a:r>
                      <a:r>
                        <a:rPr lang="en-US" sz="2000" b="1" u="none" strike="noStrike" dirty="0">
                          <a:effectLst/>
                        </a:rPr>
                        <a:t>̄ = X̿ = 25.01    </a:t>
                      </a:r>
                      <a:br>
                        <a:rPr lang="en-US" sz="2000" b="1" u="none" strike="noStrike" dirty="0">
                          <a:effectLst/>
                        </a:rPr>
                      </a:br>
                      <a:r>
                        <a:rPr lang="en-US" sz="2000" b="1" u="none" strike="noStrike" dirty="0">
                          <a:effectLst/>
                        </a:rPr>
                        <a:t>Upper Control Limit </a:t>
                      </a:r>
                      <a:r>
                        <a:rPr lang="en-US" sz="2000" b="1" u="none" strike="noStrike" dirty="0" err="1">
                          <a:effectLst/>
                        </a:rPr>
                        <a:t>UCLx</a:t>
                      </a:r>
                      <a:r>
                        <a:rPr lang="en-US" sz="2000" b="1" u="none" strike="noStrike" dirty="0">
                          <a:effectLst/>
                        </a:rPr>
                        <a:t>̄ = X̿ + A2R̄ </a:t>
                      </a:r>
                      <a:br>
                        <a:rPr lang="en-US" sz="2000" b="1" u="none" strike="noStrike" dirty="0">
                          <a:effectLst/>
                        </a:rPr>
                      </a:br>
                      <a:r>
                        <a:rPr lang="en-US" sz="2000" b="1" u="none" strike="noStrike" dirty="0">
                          <a:effectLst/>
                        </a:rPr>
                        <a:t>                                                    = 25.01+ .5768X.04 = 25.03</a:t>
                      </a:r>
                      <a:br>
                        <a:rPr lang="en-US" sz="2000" b="1" u="none" strike="noStrike" dirty="0">
                          <a:effectLst/>
                        </a:rPr>
                      </a:br>
                      <a:r>
                        <a:rPr lang="en-US" sz="2000" b="1" u="none" strike="noStrike" dirty="0">
                          <a:effectLst/>
                        </a:rPr>
                        <a:t>Lower Control Limit </a:t>
                      </a:r>
                      <a:r>
                        <a:rPr lang="en-US" sz="2000" b="1" u="none" strike="noStrike" dirty="0" err="1">
                          <a:effectLst/>
                        </a:rPr>
                        <a:t>LCLx</a:t>
                      </a:r>
                      <a:r>
                        <a:rPr lang="en-US" sz="2000" b="1" u="none" strike="noStrike" dirty="0">
                          <a:effectLst/>
                        </a:rPr>
                        <a:t>̄ = X̿ - A2R̄ </a:t>
                      </a:r>
                      <a:br>
                        <a:rPr lang="en-US" sz="2000" b="1" u="none" strike="noStrike" dirty="0">
                          <a:effectLst/>
                        </a:rPr>
                      </a:br>
                      <a:r>
                        <a:rPr lang="en-US" sz="2000" b="1" u="none" strike="noStrike" dirty="0">
                          <a:effectLst/>
                        </a:rPr>
                        <a:t>                                                    = 25.01- .5768X .04 = 24.99 </a:t>
                      </a:r>
                      <a:br>
                        <a:rPr lang="en-US" sz="2000" b="1" u="none" strike="noStrike" dirty="0">
                          <a:effectLst/>
                        </a:rPr>
                      </a:br>
                      <a:endParaRPr lang="en-US" sz="2000" b="1" i="0" u="none" strike="noStrike" dirty="0">
                        <a:solidFill>
                          <a:srgbClr val="000000"/>
                        </a:solidFill>
                        <a:effectLst/>
                        <a:latin typeface="Calibri"/>
                      </a:endParaRPr>
                    </a:p>
                  </a:txBody>
                  <a:tcPr marL="9525" marR="9525" marT="9525" marB="0"/>
                </a:tc>
              </a:tr>
            </a:tbl>
          </a:graphicData>
        </a:graphic>
      </p:graphicFrame>
      <p:sp>
        <p:nvSpPr>
          <p:cNvPr id="4" name="TextBox 3"/>
          <p:cNvSpPr txBox="1"/>
          <p:nvPr/>
        </p:nvSpPr>
        <p:spPr>
          <a:xfrm>
            <a:off x="2867890" y="3320534"/>
            <a:ext cx="1326004" cy="369332"/>
          </a:xfrm>
          <a:prstGeom prst="rect">
            <a:avLst/>
          </a:prstGeom>
          <a:noFill/>
        </p:spPr>
        <p:txBody>
          <a:bodyPr wrap="none" rtlCol="0">
            <a:spAutoFit/>
          </a:bodyPr>
          <a:lstStyle/>
          <a:p>
            <a:r>
              <a:rPr lang="en-US" b="1" dirty="0" smtClean="0">
                <a:solidFill>
                  <a:srgbClr val="FF0000"/>
                </a:solidFill>
              </a:rPr>
              <a:t>Sample N0. </a:t>
            </a:r>
            <a:endParaRPr lang="en-US" b="1" dirty="0">
              <a:solidFill>
                <a:srgbClr val="FF0000"/>
              </a:solidFill>
            </a:endParaRPr>
          </a:p>
        </p:txBody>
      </p:sp>
      <p:sp>
        <p:nvSpPr>
          <p:cNvPr id="5" name="Right Arrow 4"/>
          <p:cNvSpPr/>
          <p:nvPr/>
        </p:nvSpPr>
        <p:spPr>
          <a:xfrm>
            <a:off x="4343400" y="322810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693" y="571384"/>
            <a:ext cx="461665" cy="2381934"/>
          </a:xfrm>
          <a:prstGeom prst="rect">
            <a:avLst/>
          </a:prstGeom>
          <a:noFill/>
        </p:spPr>
        <p:txBody>
          <a:bodyPr vert="vert270" wrap="none" rtlCol="0">
            <a:spAutoFit/>
          </a:bodyPr>
          <a:lstStyle/>
          <a:p>
            <a:r>
              <a:rPr lang="en-US" b="1" dirty="0" smtClean="0">
                <a:solidFill>
                  <a:srgbClr val="FF0000"/>
                </a:solidFill>
              </a:rPr>
              <a:t>Diameter Measurement</a:t>
            </a:r>
            <a:endParaRPr lang="en-US" b="1" dirty="0">
              <a:solidFill>
                <a:srgbClr val="FF0000"/>
              </a:solidFill>
            </a:endParaRPr>
          </a:p>
        </p:txBody>
      </p:sp>
      <p:sp>
        <p:nvSpPr>
          <p:cNvPr id="8" name="Up Arrow 7"/>
          <p:cNvSpPr/>
          <p:nvPr/>
        </p:nvSpPr>
        <p:spPr>
          <a:xfrm>
            <a:off x="466358" y="1292255"/>
            <a:ext cx="484632" cy="9784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892007" y="120134"/>
            <a:ext cx="885179" cy="369332"/>
          </a:xfrm>
          <a:prstGeom prst="rect">
            <a:avLst/>
          </a:prstGeom>
          <a:noFill/>
        </p:spPr>
        <p:txBody>
          <a:bodyPr wrap="none" rtlCol="0">
            <a:spAutoFit/>
          </a:bodyPr>
          <a:lstStyle/>
          <a:p>
            <a:r>
              <a:rPr lang="en-US" b="1" dirty="0" smtClean="0">
                <a:solidFill>
                  <a:srgbClr val="FF0000"/>
                </a:solidFill>
              </a:rPr>
              <a:t>X̄ Chart</a:t>
            </a:r>
            <a:endParaRPr lang="en-US" b="1" dirty="0">
              <a:solidFill>
                <a:srgbClr val="FF0000"/>
              </a:solidFill>
            </a:endParaRPr>
          </a:p>
        </p:txBody>
      </p:sp>
      <p:cxnSp>
        <p:nvCxnSpPr>
          <p:cNvPr id="10" name="Straight Connector 9"/>
          <p:cNvCxnSpPr/>
          <p:nvPr/>
        </p:nvCxnSpPr>
        <p:spPr>
          <a:xfrm>
            <a:off x="1447800" y="571384"/>
            <a:ext cx="61722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848600" y="571384"/>
            <a:ext cx="553357" cy="369332"/>
          </a:xfrm>
          <a:prstGeom prst="rect">
            <a:avLst/>
          </a:prstGeom>
          <a:noFill/>
        </p:spPr>
        <p:txBody>
          <a:bodyPr wrap="none" rtlCol="0">
            <a:spAutoFit/>
          </a:bodyPr>
          <a:lstStyle/>
          <a:p>
            <a:r>
              <a:rPr lang="en-US" dirty="0" smtClean="0">
                <a:solidFill>
                  <a:srgbClr val="FF0000"/>
                </a:solidFill>
              </a:rPr>
              <a:t>UCL</a:t>
            </a:r>
            <a:endParaRPr lang="en-US" dirty="0">
              <a:solidFill>
                <a:srgbClr val="FF0000"/>
              </a:solidFill>
            </a:endParaRPr>
          </a:p>
        </p:txBody>
      </p:sp>
      <p:cxnSp>
        <p:nvCxnSpPr>
          <p:cNvPr id="13" name="Straight Connector 12"/>
          <p:cNvCxnSpPr/>
          <p:nvPr/>
        </p:nvCxnSpPr>
        <p:spPr>
          <a:xfrm>
            <a:off x="1447800" y="1524000"/>
            <a:ext cx="59436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620000" y="1524000"/>
            <a:ext cx="405880" cy="369332"/>
          </a:xfrm>
          <a:prstGeom prst="rect">
            <a:avLst/>
          </a:prstGeom>
          <a:noFill/>
        </p:spPr>
        <p:txBody>
          <a:bodyPr wrap="none" rtlCol="0">
            <a:spAutoFit/>
          </a:bodyPr>
          <a:lstStyle/>
          <a:p>
            <a:r>
              <a:rPr lang="en-US" dirty="0" smtClean="0">
                <a:solidFill>
                  <a:srgbClr val="FF0000"/>
                </a:solidFill>
              </a:rPr>
              <a:t>CL</a:t>
            </a:r>
            <a:endParaRPr lang="en-US" dirty="0">
              <a:solidFill>
                <a:srgbClr val="FF0000"/>
              </a:solidFill>
            </a:endParaRPr>
          </a:p>
        </p:txBody>
      </p:sp>
      <p:cxnSp>
        <p:nvCxnSpPr>
          <p:cNvPr id="16" name="Straight Connector 15"/>
          <p:cNvCxnSpPr/>
          <p:nvPr/>
        </p:nvCxnSpPr>
        <p:spPr>
          <a:xfrm flipV="1">
            <a:off x="1447800" y="2202131"/>
            <a:ext cx="5943600"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20000" y="2270663"/>
            <a:ext cx="501163" cy="369332"/>
          </a:xfrm>
          <a:prstGeom prst="rect">
            <a:avLst/>
          </a:prstGeom>
          <a:noFill/>
        </p:spPr>
        <p:txBody>
          <a:bodyPr wrap="none" rtlCol="0">
            <a:spAutoFit/>
          </a:bodyPr>
          <a:lstStyle/>
          <a:p>
            <a:r>
              <a:rPr lang="en-US" dirty="0" smtClean="0">
                <a:solidFill>
                  <a:srgbClr val="FF0000"/>
                </a:solidFill>
              </a:rPr>
              <a:t>LCL</a:t>
            </a:r>
            <a:endParaRPr lang="en-US" dirty="0">
              <a:solidFill>
                <a:srgbClr val="FF0000"/>
              </a:solidFill>
            </a:endParaRPr>
          </a:p>
        </p:txBody>
      </p:sp>
    </p:spTree>
    <p:extLst>
      <p:ext uri="{BB962C8B-B14F-4D97-AF65-F5344CB8AC3E}">
        <p14:creationId xmlns:p14="http://schemas.microsoft.com/office/powerpoint/2010/main" val="7462131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3911687776"/>
              </p:ext>
            </p:extLst>
          </p:nvPr>
        </p:nvGraphicFramePr>
        <p:xfrm>
          <a:off x="1600200" y="1371600"/>
          <a:ext cx="6172200" cy="35814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4267200" y="838200"/>
            <a:ext cx="906017" cy="369332"/>
          </a:xfrm>
          <a:prstGeom prst="rect">
            <a:avLst/>
          </a:prstGeom>
          <a:noFill/>
        </p:spPr>
        <p:txBody>
          <a:bodyPr wrap="none" rtlCol="0">
            <a:spAutoFit/>
          </a:bodyPr>
          <a:lstStyle/>
          <a:p>
            <a:r>
              <a:rPr lang="en-US" b="1" dirty="0" smtClean="0">
                <a:solidFill>
                  <a:srgbClr val="FF0000"/>
                </a:solidFill>
              </a:rPr>
              <a:t>R-Chart</a:t>
            </a:r>
            <a:endParaRPr lang="en-US" b="1" dirty="0">
              <a:solidFill>
                <a:srgbClr val="FF0000"/>
              </a:solidFill>
            </a:endParaRPr>
          </a:p>
        </p:txBody>
      </p:sp>
      <p:sp>
        <p:nvSpPr>
          <p:cNvPr id="4" name="TextBox 3"/>
          <p:cNvSpPr txBox="1"/>
          <p:nvPr/>
        </p:nvSpPr>
        <p:spPr>
          <a:xfrm>
            <a:off x="990600" y="3065231"/>
            <a:ext cx="461665" cy="1266501"/>
          </a:xfrm>
          <a:prstGeom prst="rect">
            <a:avLst/>
          </a:prstGeom>
          <a:noFill/>
        </p:spPr>
        <p:txBody>
          <a:bodyPr vert="vert270" wrap="none" rtlCol="0">
            <a:spAutoFit/>
          </a:bodyPr>
          <a:lstStyle/>
          <a:p>
            <a:r>
              <a:rPr lang="en-US" b="1" dirty="0" smtClean="0">
                <a:solidFill>
                  <a:srgbClr val="FF0000"/>
                </a:solidFill>
              </a:rPr>
              <a:t>Range Value</a:t>
            </a:r>
            <a:endParaRPr lang="en-US" b="1" dirty="0">
              <a:solidFill>
                <a:srgbClr val="FF0000"/>
              </a:solidFill>
            </a:endParaRPr>
          </a:p>
        </p:txBody>
      </p:sp>
      <p:sp>
        <p:nvSpPr>
          <p:cNvPr id="5" name="Up Arrow 4"/>
          <p:cNvSpPr/>
          <p:nvPr/>
        </p:nvSpPr>
        <p:spPr>
          <a:xfrm>
            <a:off x="1126740" y="1828800"/>
            <a:ext cx="189384" cy="9784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440691" y="4953000"/>
            <a:ext cx="1279517" cy="369332"/>
          </a:xfrm>
          <a:prstGeom prst="rect">
            <a:avLst/>
          </a:prstGeom>
          <a:noFill/>
        </p:spPr>
        <p:txBody>
          <a:bodyPr wrap="none" rtlCol="0">
            <a:spAutoFit/>
          </a:bodyPr>
          <a:lstStyle/>
          <a:p>
            <a:r>
              <a:rPr lang="en-US" b="1" dirty="0" smtClean="0">
                <a:solidFill>
                  <a:srgbClr val="FF0000"/>
                </a:solidFill>
              </a:rPr>
              <a:t>Sample No.</a:t>
            </a:r>
            <a:endParaRPr lang="en-US" b="1" dirty="0">
              <a:solidFill>
                <a:srgbClr val="FF0000"/>
              </a:solidFill>
            </a:endParaRPr>
          </a:p>
        </p:txBody>
      </p:sp>
      <p:sp>
        <p:nvSpPr>
          <p:cNvPr id="7" name="Right Arrow 6"/>
          <p:cNvSpPr/>
          <p:nvPr/>
        </p:nvSpPr>
        <p:spPr>
          <a:xfrm>
            <a:off x="4844796" y="5077087"/>
            <a:ext cx="978408" cy="1211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209799" y="5468034"/>
            <a:ext cx="3376245" cy="1200329"/>
          </a:xfrm>
          <a:prstGeom prst="rect">
            <a:avLst/>
          </a:prstGeom>
          <a:noFill/>
        </p:spPr>
        <p:txBody>
          <a:bodyPr wrap="none" rtlCol="0">
            <a:spAutoFit/>
          </a:bodyPr>
          <a:lstStyle/>
          <a:p>
            <a:r>
              <a:rPr lang="en-US" b="1" dirty="0" smtClean="0">
                <a:solidFill>
                  <a:srgbClr val="FF0000"/>
                </a:solidFill>
              </a:rPr>
              <a:t>Computation</a:t>
            </a:r>
          </a:p>
          <a:p>
            <a:r>
              <a:rPr lang="en-US" dirty="0" smtClean="0"/>
              <a:t>CL</a:t>
            </a:r>
            <a:r>
              <a:rPr lang="en-US" sz="1200" dirty="0" smtClean="0"/>
              <a:t>R</a:t>
            </a:r>
            <a:r>
              <a:rPr lang="en-US" dirty="0" smtClean="0"/>
              <a:t> = 0.04</a:t>
            </a:r>
          </a:p>
          <a:p>
            <a:r>
              <a:rPr lang="en-US" dirty="0" smtClean="0"/>
              <a:t>UCL</a:t>
            </a:r>
            <a:r>
              <a:rPr lang="en-US" sz="1200" dirty="0" smtClean="0"/>
              <a:t>R  </a:t>
            </a:r>
            <a:r>
              <a:rPr lang="en-US" dirty="0" smtClean="0"/>
              <a:t>= D</a:t>
            </a:r>
            <a:r>
              <a:rPr lang="en-US" sz="1200" dirty="0" smtClean="0"/>
              <a:t>4</a:t>
            </a:r>
            <a:r>
              <a:rPr lang="en-US" dirty="0" smtClean="0"/>
              <a:t>xR̄ = 2.114x 0.04 = 0.085</a:t>
            </a:r>
          </a:p>
          <a:p>
            <a:r>
              <a:rPr lang="en-US" dirty="0" smtClean="0"/>
              <a:t>LCL</a:t>
            </a:r>
            <a:r>
              <a:rPr lang="en-US" sz="1200" dirty="0" smtClean="0"/>
              <a:t>R</a:t>
            </a:r>
            <a:r>
              <a:rPr lang="en-US" dirty="0" smtClean="0"/>
              <a:t> = D</a:t>
            </a:r>
            <a:r>
              <a:rPr lang="en-US" sz="1200" dirty="0" smtClean="0"/>
              <a:t>3</a:t>
            </a:r>
            <a:r>
              <a:rPr lang="en-US" dirty="0" smtClean="0"/>
              <a:t>xR̄ = 0</a:t>
            </a:r>
            <a:endParaRPr lang="en-US" dirty="0"/>
          </a:p>
        </p:txBody>
      </p:sp>
      <p:cxnSp>
        <p:nvCxnSpPr>
          <p:cNvPr id="10" name="Straight Connector 9"/>
          <p:cNvCxnSpPr/>
          <p:nvPr/>
        </p:nvCxnSpPr>
        <p:spPr>
          <a:xfrm>
            <a:off x="1981200" y="1371600"/>
            <a:ext cx="4953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239000" y="1371600"/>
            <a:ext cx="553357" cy="369332"/>
          </a:xfrm>
          <a:prstGeom prst="rect">
            <a:avLst/>
          </a:prstGeom>
          <a:noFill/>
        </p:spPr>
        <p:txBody>
          <a:bodyPr wrap="none" rtlCol="0">
            <a:spAutoFit/>
          </a:bodyPr>
          <a:lstStyle/>
          <a:p>
            <a:r>
              <a:rPr lang="en-US" dirty="0" smtClean="0">
                <a:solidFill>
                  <a:srgbClr val="FF0000"/>
                </a:solidFill>
              </a:rPr>
              <a:t>UCL</a:t>
            </a:r>
            <a:endParaRPr lang="en-US" dirty="0">
              <a:solidFill>
                <a:srgbClr val="FF0000"/>
              </a:solidFill>
            </a:endParaRPr>
          </a:p>
        </p:txBody>
      </p:sp>
      <p:cxnSp>
        <p:nvCxnSpPr>
          <p:cNvPr id="13" name="Straight Connector 12"/>
          <p:cNvCxnSpPr/>
          <p:nvPr/>
        </p:nvCxnSpPr>
        <p:spPr>
          <a:xfrm>
            <a:off x="1981200" y="3065231"/>
            <a:ext cx="52578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515678" y="3065231"/>
            <a:ext cx="405880" cy="369332"/>
          </a:xfrm>
          <a:prstGeom prst="rect">
            <a:avLst/>
          </a:prstGeom>
          <a:noFill/>
        </p:spPr>
        <p:txBody>
          <a:bodyPr wrap="none" rtlCol="0">
            <a:spAutoFit/>
          </a:bodyPr>
          <a:lstStyle/>
          <a:p>
            <a:r>
              <a:rPr lang="en-US" dirty="0" smtClean="0">
                <a:solidFill>
                  <a:srgbClr val="FF0000"/>
                </a:solidFill>
              </a:rPr>
              <a:t>CL</a:t>
            </a:r>
            <a:endParaRPr lang="en-US" dirty="0">
              <a:solidFill>
                <a:srgbClr val="FF0000"/>
              </a:solidFill>
            </a:endParaRPr>
          </a:p>
        </p:txBody>
      </p:sp>
      <p:sp>
        <p:nvSpPr>
          <p:cNvPr id="17" name="TextBox 16"/>
          <p:cNvSpPr txBox="1"/>
          <p:nvPr/>
        </p:nvSpPr>
        <p:spPr>
          <a:xfrm>
            <a:off x="6934200" y="4648200"/>
            <a:ext cx="501163" cy="369332"/>
          </a:xfrm>
          <a:prstGeom prst="rect">
            <a:avLst/>
          </a:prstGeom>
          <a:noFill/>
        </p:spPr>
        <p:txBody>
          <a:bodyPr wrap="none" rtlCol="0">
            <a:spAutoFit/>
          </a:bodyPr>
          <a:lstStyle/>
          <a:p>
            <a:r>
              <a:rPr lang="en-US" dirty="0" smtClean="0">
                <a:solidFill>
                  <a:srgbClr val="FF0000"/>
                </a:solidFill>
              </a:rPr>
              <a:t>LCL</a:t>
            </a:r>
            <a:endParaRPr lang="en-US" dirty="0">
              <a:solidFill>
                <a:srgbClr val="FF0000"/>
              </a:solidFill>
            </a:endParaRPr>
          </a:p>
        </p:txBody>
      </p:sp>
    </p:spTree>
    <p:extLst>
      <p:ext uri="{BB962C8B-B14F-4D97-AF65-F5344CB8AC3E}">
        <p14:creationId xmlns:p14="http://schemas.microsoft.com/office/powerpoint/2010/main" val="151471544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b="1" smtClean="0">
                <a:solidFill>
                  <a:srgbClr val="FF0000"/>
                </a:solidFill>
              </a:rPr>
              <a:t>Control Charts by Attributes</a:t>
            </a:r>
          </a:p>
        </p:txBody>
      </p:sp>
      <p:sp>
        <p:nvSpPr>
          <p:cNvPr id="37891" name="Content Placeholder 2"/>
          <p:cNvSpPr>
            <a:spLocks noGrp="1"/>
          </p:cNvSpPr>
          <p:nvPr>
            <p:ph idx="1"/>
          </p:nvPr>
        </p:nvSpPr>
        <p:spPr/>
        <p:txBody>
          <a:bodyPr>
            <a:normAutofit fontScale="92500" lnSpcReduction="10000"/>
          </a:bodyPr>
          <a:lstStyle/>
          <a:p>
            <a:r>
              <a:rPr lang="en-US" b="1" smtClean="0"/>
              <a:t>This form of inspection is where </a:t>
            </a:r>
            <a:r>
              <a:rPr lang="en-US" b="1" smtClean="0">
                <a:solidFill>
                  <a:srgbClr val="FF0000"/>
                </a:solidFill>
              </a:rPr>
              <a:t>the items comprising the sample are classified into two factions </a:t>
            </a:r>
            <a:r>
              <a:rPr lang="en-US" b="1" smtClean="0"/>
              <a:t>:</a:t>
            </a:r>
          </a:p>
          <a:p>
            <a:pPr lvl="2"/>
            <a:r>
              <a:rPr lang="en-US" b="1" smtClean="0"/>
              <a:t>Acceptable “ and</a:t>
            </a:r>
          </a:p>
          <a:p>
            <a:pPr lvl="2"/>
            <a:r>
              <a:rPr lang="en-US" b="1" smtClean="0"/>
              <a:t> “Non-acceptable”. </a:t>
            </a:r>
          </a:p>
          <a:p>
            <a:r>
              <a:rPr lang="en-US" sz="2400" b="1" smtClean="0">
                <a:solidFill>
                  <a:srgbClr val="FF0000"/>
                </a:solidFill>
              </a:rPr>
              <a:t>Such an inspection is termed as “Inspection by attributes”. </a:t>
            </a:r>
            <a:r>
              <a:rPr lang="en-US" sz="2400" b="1" smtClean="0"/>
              <a:t>This includes</a:t>
            </a:r>
          </a:p>
          <a:p>
            <a:pPr lvl="4"/>
            <a:r>
              <a:rPr lang="en-US" b="1" smtClean="0"/>
              <a:t>Quantitative measurements are not possible as with the inspection for damages, matching of color against a standard shades, presence of bars, etc.</a:t>
            </a:r>
          </a:p>
          <a:p>
            <a:pPr lvl="4"/>
            <a:r>
              <a:rPr lang="en-US" b="1" smtClean="0"/>
              <a:t>Quantitative measurements consume too much time with the inspection of p.c.d. of drilled holes etc. ( uses GO or NOGO gauge) </a:t>
            </a:r>
          </a:p>
        </p:txBody>
      </p:sp>
    </p:spTree>
    <p:extLst>
      <p:ext uri="{BB962C8B-B14F-4D97-AF65-F5344CB8AC3E}">
        <p14:creationId xmlns:p14="http://schemas.microsoft.com/office/powerpoint/2010/main" val="26250982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r>
              <a:rPr lang="en-US" b="1" smtClean="0">
                <a:solidFill>
                  <a:srgbClr val="FF0000"/>
                </a:solidFill>
              </a:rPr>
              <a:t>Control Charts by Attributes</a:t>
            </a:r>
          </a:p>
        </p:txBody>
      </p:sp>
      <p:sp>
        <p:nvSpPr>
          <p:cNvPr id="102403" name="Content Placeholder 2"/>
          <p:cNvSpPr>
            <a:spLocks noGrp="1"/>
          </p:cNvSpPr>
          <p:nvPr>
            <p:ph idx="1"/>
          </p:nvPr>
        </p:nvSpPr>
        <p:spPr/>
        <p:txBody>
          <a:bodyPr/>
          <a:lstStyle/>
          <a:p>
            <a:r>
              <a:rPr lang="en-US" b="1" dirty="0" smtClean="0"/>
              <a:t>The Control Charts by Attributes are basically the followings.</a:t>
            </a:r>
          </a:p>
          <a:p>
            <a:pPr lvl="2"/>
            <a:endParaRPr lang="en-US" b="1" dirty="0" smtClean="0"/>
          </a:p>
          <a:p>
            <a:pPr lvl="2"/>
            <a:r>
              <a:rPr lang="en-US" b="1" dirty="0" smtClean="0">
                <a:solidFill>
                  <a:srgbClr val="FF0000"/>
                </a:solidFill>
              </a:rPr>
              <a:t>The Fraction Defective Chart  (p-Chart)</a:t>
            </a:r>
            <a:r>
              <a:rPr lang="en-US" b="1" dirty="0" smtClean="0"/>
              <a:t> which records the proportion of defective items in a sample</a:t>
            </a:r>
          </a:p>
          <a:p>
            <a:pPr lvl="2"/>
            <a:r>
              <a:rPr lang="en-US" b="1" dirty="0" smtClean="0">
                <a:solidFill>
                  <a:srgbClr val="FF0000"/>
                </a:solidFill>
              </a:rPr>
              <a:t>The Number Defective Chart (np-Chart) </a:t>
            </a:r>
            <a:r>
              <a:rPr lang="en-US" b="1" dirty="0" smtClean="0"/>
              <a:t>which records the number of defective items in a sample</a:t>
            </a:r>
          </a:p>
          <a:p>
            <a:pPr lvl="2"/>
            <a:r>
              <a:rPr lang="en-US" b="1" dirty="0" smtClean="0">
                <a:solidFill>
                  <a:srgbClr val="FF0000"/>
                </a:solidFill>
              </a:rPr>
              <a:t>The Defects Chart (C- Chart)</a:t>
            </a:r>
            <a:r>
              <a:rPr lang="en-US" b="1" dirty="0" smtClean="0"/>
              <a:t> which records the number  of defects in a component/ product</a:t>
            </a:r>
          </a:p>
        </p:txBody>
      </p:sp>
    </p:spTree>
    <p:extLst>
      <p:ext uri="{BB962C8B-B14F-4D97-AF65-F5344CB8AC3E}">
        <p14:creationId xmlns:p14="http://schemas.microsoft.com/office/powerpoint/2010/main" val="4345221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z="4000" b="1" smtClean="0">
                <a:solidFill>
                  <a:srgbClr val="FF0000"/>
                </a:solidFill>
              </a:rPr>
              <a:t>Control chart for Fraction Defectives</a:t>
            </a:r>
          </a:p>
        </p:txBody>
      </p:sp>
      <p:sp>
        <p:nvSpPr>
          <p:cNvPr id="3" name="Content Placeholder 2"/>
          <p:cNvSpPr>
            <a:spLocks noGrp="1"/>
          </p:cNvSpPr>
          <p:nvPr>
            <p:ph idx="1"/>
          </p:nvPr>
        </p:nvSpPr>
        <p:spPr/>
        <p:txBody>
          <a:bodyPr/>
          <a:lstStyle/>
          <a:p>
            <a:pPr marL="914400" lvl="2" indent="0">
              <a:buFont typeface="Arial" pitchFamily="34" charset="0"/>
              <a:buNone/>
              <a:defRPr/>
            </a:pPr>
            <a:r>
              <a:rPr lang="en-US" b="1" dirty="0" smtClean="0"/>
              <a:t>The control charts for fraction defectives is used where the products manufactured in the shops or products received from vendors are inspected and classified as either accepted or rejected.</a:t>
            </a:r>
          </a:p>
          <a:p>
            <a:pPr marL="914400" lvl="2" indent="0">
              <a:buFont typeface="Arial" pitchFamily="34" charset="0"/>
              <a:buNone/>
              <a:defRPr/>
            </a:pPr>
            <a:r>
              <a:rPr lang="en-US" b="1" dirty="0" smtClean="0">
                <a:solidFill>
                  <a:srgbClr val="FF0000"/>
                </a:solidFill>
              </a:rPr>
              <a:t>This two way classification naturally leads to a binomial description of the standard error of the mean. </a:t>
            </a:r>
          </a:p>
          <a:p>
            <a:pPr lvl="2">
              <a:defRPr/>
            </a:pPr>
            <a:endParaRPr lang="en-US" b="1" dirty="0">
              <a:solidFill>
                <a:srgbClr val="FF0000"/>
              </a:solidFill>
            </a:endParaRPr>
          </a:p>
          <a:p>
            <a:pPr lvl="2">
              <a:defRPr/>
            </a:pPr>
            <a:r>
              <a:rPr lang="en-US" b="1" dirty="0" smtClean="0">
                <a:solidFill>
                  <a:srgbClr val="FF0000"/>
                </a:solidFill>
              </a:rPr>
              <a:t>The Fraction Defective Chart  (p-Chart)</a:t>
            </a:r>
            <a:r>
              <a:rPr lang="en-US" b="1" dirty="0" smtClean="0"/>
              <a:t> which records the proportion of defective items in a sample</a:t>
            </a:r>
          </a:p>
          <a:p>
            <a:pPr lvl="2">
              <a:defRPr/>
            </a:pPr>
            <a:r>
              <a:rPr lang="en-US" b="1" dirty="0" smtClean="0">
                <a:solidFill>
                  <a:srgbClr val="FF0000"/>
                </a:solidFill>
              </a:rPr>
              <a:t>The Number Defective Chart (</a:t>
            </a:r>
            <a:r>
              <a:rPr lang="en-US" b="1" dirty="0" err="1" smtClean="0">
                <a:solidFill>
                  <a:srgbClr val="FF0000"/>
                </a:solidFill>
              </a:rPr>
              <a:t>np</a:t>
            </a:r>
            <a:r>
              <a:rPr lang="en-US" b="1" dirty="0" smtClean="0">
                <a:solidFill>
                  <a:srgbClr val="FF0000"/>
                </a:solidFill>
              </a:rPr>
              <a:t>-Chart) </a:t>
            </a:r>
            <a:r>
              <a:rPr lang="en-US" b="1" dirty="0" smtClean="0"/>
              <a:t>which records the number of defective items in a sample</a:t>
            </a:r>
          </a:p>
          <a:p>
            <a:pPr>
              <a:defRPr/>
            </a:pPr>
            <a:endParaRPr lang="en-US" dirty="0"/>
          </a:p>
        </p:txBody>
      </p:sp>
    </p:spTree>
    <p:extLst>
      <p:ext uri="{BB962C8B-B14F-4D97-AF65-F5344CB8AC3E}">
        <p14:creationId xmlns:p14="http://schemas.microsoft.com/office/powerpoint/2010/main" val="150957989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0"/>
            <a:ext cx="8229600" cy="990600"/>
          </a:xfrm>
        </p:spPr>
        <p:txBody>
          <a:bodyPr>
            <a:normAutofit/>
          </a:bodyPr>
          <a:lstStyle/>
          <a:p>
            <a:r>
              <a:rPr lang="en-US" b="1" dirty="0" smtClean="0">
                <a:solidFill>
                  <a:srgbClr val="FF0000"/>
                </a:solidFill>
              </a:rPr>
              <a:t>p-Chart</a:t>
            </a:r>
          </a:p>
        </p:txBody>
      </p:sp>
      <mc:AlternateContent xmlns:mc="http://schemas.openxmlformats.org/markup-compatibility/2006" xmlns:a14="http://schemas.microsoft.com/office/drawing/2010/main">
        <mc:Choice Requires="a14">
          <p:sp>
            <p:nvSpPr>
              <p:cNvPr id="50179" name="Rectangle 3"/>
              <p:cNvSpPr>
                <a:spLocks noGrp="1" noChangeArrowheads="1"/>
              </p:cNvSpPr>
              <p:nvPr>
                <p:ph type="body" idx="1"/>
              </p:nvPr>
            </p:nvSpPr>
            <p:spPr>
              <a:xfrm>
                <a:off x="914400" y="990600"/>
                <a:ext cx="7924800" cy="5638800"/>
              </a:xfrm>
            </p:spPr>
            <p:txBody>
              <a:bodyPr>
                <a:normAutofit fontScale="92500" lnSpcReduction="10000"/>
              </a:bodyPr>
              <a:lstStyle/>
              <a:p>
                <a:pPr marL="457200" indent="-457200"/>
                <a:r>
                  <a:rPr lang="en-US" b="1" dirty="0" smtClean="0">
                    <a:solidFill>
                      <a:srgbClr val="FF0000"/>
                    </a:solidFill>
                  </a:rPr>
                  <a:t> Attributes: </a:t>
                </a:r>
              </a:p>
              <a:p>
                <a:pPr marL="1257300" lvl="2" indent="-457200"/>
                <a:r>
                  <a:rPr lang="en-US" b="1" dirty="0" smtClean="0"/>
                  <a:t>(Binary; Yes/No; Go/No-go information)</a:t>
                </a:r>
              </a:p>
              <a:p>
                <a:pPr marL="838200" lvl="1" indent="-381000">
                  <a:buSzPct val="75000"/>
                </a:pPr>
                <a:r>
                  <a:rPr lang="en-US" b="1" dirty="0" smtClean="0"/>
                  <a:t>The products under the p-chart are divided into two factions</a:t>
                </a:r>
                <a:r>
                  <a:rPr lang="en-US" b="1" dirty="0" smtClean="0">
                    <a:solidFill>
                      <a:srgbClr val="FF0000"/>
                    </a:solidFill>
                  </a:rPr>
                  <a:t>-</a:t>
                </a:r>
                <a:r>
                  <a:rPr lang="en-US" b="1" dirty="0">
                    <a:solidFill>
                      <a:srgbClr val="FF0000"/>
                    </a:solidFill>
                  </a:rPr>
                  <a:t> </a:t>
                </a:r>
                <a:endParaRPr lang="en-US" b="1" dirty="0" smtClean="0">
                  <a:solidFill>
                    <a:srgbClr val="FF0000"/>
                  </a:solidFill>
                </a:endParaRPr>
              </a:p>
              <a:p>
                <a:pPr marL="1238250" lvl="2" indent="-381000">
                  <a:buSzPct val="75000"/>
                </a:pPr>
                <a:r>
                  <a:rPr lang="en-US" b="1" dirty="0" smtClean="0">
                    <a:solidFill>
                      <a:srgbClr val="FF0000"/>
                    </a:solidFill>
                  </a:rPr>
                  <a:t>“acceptable” and “non-acceptable” </a:t>
                </a:r>
              </a:p>
              <a:p>
                <a:pPr marL="838200" lvl="1" indent="-381000">
                  <a:buSzPct val="75000"/>
                </a:pPr>
                <a:r>
                  <a:rPr lang="en-US" b="1" dirty="0" smtClean="0"/>
                  <a:t>This two way classification naturally leads to a binomial description of the Standard Error of the mean</a:t>
                </a:r>
              </a:p>
              <a:p>
                <a:pPr marL="838200" lvl="1" indent="-381000">
                  <a:buSzPct val="75000"/>
                </a:pPr>
                <a:r>
                  <a:rPr lang="en-US" sz="2400" b="1" dirty="0"/>
                  <a:t>C</a:t>
                </a:r>
                <a:r>
                  <a:rPr lang="en-US" sz="2400" b="1" dirty="0" smtClean="0"/>
                  <a:t>entral line of the fraction defectives</a:t>
                </a:r>
                <a:r>
                  <a:rPr lang="en-US" sz="2400" b="1" dirty="0" smtClean="0">
                    <a:solidFill>
                      <a:srgbClr val="FF0000"/>
                    </a:solidFill>
                  </a:rPr>
                  <a:t> </a:t>
                </a:r>
                <a:r>
                  <a:rPr lang="en-US" sz="2400" b="1" dirty="0" smtClean="0"/>
                  <a:t>is determined by</a:t>
                </a:r>
              </a:p>
              <a:p>
                <a:pPr marL="857250" lvl="2" indent="0">
                  <a:buSzPct val="75000"/>
                  <a:buNone/>
                </a:pPr>
                <a:r>
                  <a:rPr lang="en-US" b="1" dirty="0" smtClean="0">
                    <a:solidFill>
                      <a:srgbClr val="FF0000"/>
                    </a:solidFill>
                  </a:rPr>
                  <a:t>  Average fraction defectives  p̄</a:t>
                </a:r>
                <a:r>
                  <a:rPr lang="en-US" b="1" dirty="0" smtClean="0"/>
                  <a:t> </a:t>
                </a:r>
              </a:p>
              <a:p>
                <a:pPr marL="857250" lvl="2" indent="0">
                  <a:buSzPct val="75000"/>
                  <a:buNone/>
                </a:pPr>
                <a:r>
                  <a:rPr lang="en-US" b="1" dirty="0" smtClean="0">
                    <a:solidFill>
                      <a:srgbClr val="FF0000"/>
                    </a:solidFill>
                  </a:rPr>
                  <a:t>and</a:t>
                </a:r>
              </a:p>
              <a:p>
                <a:pPr marL="838200" lvl="1" indent="-381000">
                  <a:buSzPct val="75000"/>
                </a:pPr>
                <a:r>
                  <a:rPr lang="en-US" sz="2400" b="1" dirty="0" smtClean="0"/>
                  <a:t>Limits of the percentage defectives are obtained from the following formula:- </a:t>
                </a:r>
              </a:p>
              <a:p>
                <a:pPr marL="457200" lvl="1" indent="0">
                  <a:buSzPct val="75000"/>
                  <a:buNone/>
                </a:pPr>
                <a:r>
                  <a:rPr lang="en-US" b="1" dirty="0" smtClean="0">
                    <a:solidFill>
                      <a:srgbClr val="FF0000"/>
                    </a:solidFill>
                  </a:rPr>
                  <a:t>	Control Limits: p̄</a:t>
                </a:r>
                <a:r>
                  <a:rPr lang="en-US" b="1" dirty="0">
                    <a:solidFill>
                      <a:srgbClr val="FF0000"/>
                    </a:solidFill>
                  </a:rPr>
                  <a:t> </a:t>
                </a:r>
                <a14:m>
                  <m:oMath xmlns:m="http://schemas.openxmlformats.org/officeDocument/2006/math">
                    <m:r>
                      <a:rPr lang="en-US" i="1">
                        <a:latin typeface="Cambria Math"/>
                        <a:ea typeface="Cambria Math"/>
                      </a:rPr>
                      <m:t>± </m:t>
                    </m:r>
                  </m:oMath>
                </a14:m>
                <a:r>
                  <a:rPr lang="en-US" b="1" dirty="0" smtClean="0">
                    <a:solidFill>
                      <a:srgbClr val="FF0000"/>
                    </a:solidFill>
                  </a:rPr>
                  <a:t>3 </a:t>
                </a:r>
              </a:p>
            </p:txBody>
          </p:sp>
        </mc:Choice>
        <mc:Fallback xmlns="">
          <p:sp>
            <p:nvSpPr>
              <p:cNvPr id="50179" name="Rectangle 3"/>
              <p:cNvSpPr>
                <a:spLocks noGrp="1" noRot="1" noChangeAspect="1" noMove="1" noResize="1" noEditPoints="1" noAdjustHandles="1" noChangeArrowheads="1" noChangeShapeType="1" noTextEdit="1"/>
              </p:cNvSpPr>
              <p:nvPr>
                <p:ph type="body" idx="1"/>
              </p:nvPr>
            </p:nvSpPr>
            <p:spPr>
              <a:xfrm>
                <a:off x="914400" y="990600"/>
                <a:ext cx="7924800" cy="5638800"/>
              </a:xfrm>
              <a:blipFill rotWithShape="1">
                <a:blip r:embed="rId4"/>
                <a:stretch>
                  <a:fillRect l="-1538" t="-2162"/>
                </a:stretch>
              </a:blipFill>
            </p:spPr>
            <p:txBody>
              <a:bodyPr/>
              <a:lstStyle/>
              <a:p>
                <a:r>
                  <a:rPr lang="en-US">
                    <a:noFill/>
                  </a:rPr>
                  <a:t> </a:t>
                </a:r>
              </a:p>
            </p:txBody>
          </p:sp>
        </mc:Fallback>
      </mc:AlternateContent>
      <p:graphicFrame>
        <p:nvGraphicFramePr>
          <p:cNvPr id="39941" name="Object 2"/>
          <p:cNvGraphicFramePr>
            <a:graphicFrameLocks noChangeAspect="1"/>
          </p:cNvGraphicFramePr>
          <p:nvPr>
            <p:extLst>
              <p:ext uri="{D42A27DB-BD31-4B8C-83A1-F6EECF244321}">
                <p14:modId xmlns:p14="http://schemas.microsoft.com/office/powerpoint/2010/main" val="2632324261"/>
              </p:ext>
            </p:extLst>
          </p:nvPr>
        </p:nvGraphicFramePr>
        <p:xfrm>
          <a:off x="4884008" y="5729194"/>
          <a:ext cx="1135792" cy="824006"/>
        </p:xfrm>
        <a:graphic>
          <a:graphicData uri="http://schemas.openxmlformats.org/presentationml/2006/ole">
            <mc:AlternateContent xmlns:mc="http://schemas.openxmlformats.org/markup-compatibility/2006">
              <mc:Choice xmlns:v="urn:schemas-microsoft-com:vml" Requires="v">
                <p:oleObj spid="_x0000_s2050" name="Equation" r:id="rId5" imgW="647700" imgH="469900" progId="Equation.3">
                  <p:embed/>
                </p:oleObj>
              </mc:Choice>
              <mc:Fallback>
                <p:oleObj name="Equation" r:id="rId5" imgW="647700" imgH="4699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84008" y="5729194"/>
                        <a:ext cx="1135792" cy="824006"/>
                      </a:xfrm>
                      <a:prstGeom prst="rect">
                        <a:avLst/>
                      </a:prstGeom>
                      <a:noFill/>
                      <a:ln>
                        <a:noFill/>
                      </a:ln>
                      <a:extLst/>
                    </p:spPr>
                  </p:pic>
                </p:oleObj>
              </mc:Fallback>
            </mc:AlternateContent>
          </a:graphicData>
        </a:graphic>
      </p:graphicFrame>
      <p:sp>
        <p:nvSpPr>
          <p:cNvPr id="2" name="TextBox 1"/>
          <p:cNvSpPr txBox="1"/>
          <p:nvPr/>
        </p:nvSpPr>
        <p:spPr>
          <a:xfrm>
            <a:off x="5369747" y="6107668"/>
            <a:ext cx="255198"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30102657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1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1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17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17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17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17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17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17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17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0"/>
            <a:ext cx="8229600" cy="762000"/>
          </a:xfrm>
        </p:spPr>
        <p:txBody>
          <a:bodyPr/>
          <a:lstStyle/>
          <a:p>
            <a:r>
              <a:rPr lang="en-US" b="1" dirty="0" smtClean="0">
                <a:solidFill>
                  <a:srgbClr val="FF0000"/>
                </a:solidFill>
              </a:rPr>
              <a:t>Steps to Construct p-Chart</a:t>
            </a:r>
          </a:p>
        </p:txBody>
      </p:sp>
      <mc:AlternateContent xmlns:mc="http://schemas.openxmlformats.org/markup-compatibility/2006" xmlns:a14="http://schemas.microsoft.com/office/drawing/2010/main">
        <mc:Choice Requires="a14">
          <p:sp>
            <p:nvSpPr>
              <p:cNvPr id="44035" name="Content Placeholder 2"/>
              <p:cNvSpPr>
                <a:spLocks noGrp="1"/>
              </p:cNvSpPr>
              <p:nvPr>
                <p:ph idx="1"/>
              </p:nvPr>
            </p:nvSpPr>
            <p:spPr>
              <a:xfrm>
                <a:off x="457200" y="685800"/>
                <a:ext cx="8229600" cy="6019800"/>
              </a:xfrm>
            </p:spPr>
            <p:txBody>
              <a:bodyPr>
                <a:normAutofit fontScale="92500" lnSpcReduction="10000"/>
              </a:bodyPr>
              <a:lstStyle/>
              <a:p>
                <a:pPr>
                  <a:defRPr/>
                </a:pPr>
                <a:r>
                  <a:rPr lang="en-US" sz="2400" b="1" dirty="0" smtClean="0"/>
                  <a:t>Step-1: The data on sample-wise number of defectives are collected, entered in a data sheet and checked for its consistency.</a:t>
                </a:r>
              </a:p>
              <a:p>
                <a:pPr>
                  <a:defRPr/>
                </a:pPr>
                <a:r>
                  <a:rPr lang="en-US" sz="2400" b="1" dirty="0" smtClean="0"/>
                  <a:t>Step –2 : The Average Proportion defective p̄ for all the samples together is calculated as </a:t>
                </a:r>
              </a:p>
              <a:p>
                <a:pPr marL="0" indent="0">
                  <a:buFont typeface="Arial" pitchFamily="34" charset="0"/>
                  <a:buNone/>
                  <a:defRPr/>
                </a:pPr>
                <a:r>
                  <a:rPr lang="en-US" sz="2400" b="1" dirty="0">
                    <a:cs typeface="Arial" pitchFamily="34" charset="0"/>
                  </a:rPr>
                  <a:t>	</a:t>
                </a:r>
                <a:r>
                  <a:rPr lang="en-US" sz="2400" b="1" dirty="0" smtClean="0">
                    <a:cs typeface="Arial" pitchFamily="34" charset="0"/>
                  </a:rPr>
                  <a:t> : p̄ = Total no of defectives/Total no of pcs of inspected 	           samples</a:t>
                </a:r>
              </a:p>
              <a:p>
                <a:pPr>
                  <a:buFont typeface="Arial" pitchFamily="34" charset="0"/>
                  <a:buNone/>
                  <a:defRPr/>
                </a:pPr>
                <a:r>
                  <a:rPr lang="en-US" sz="2400" b="1" dirty="0" smtClean="0">
                    <a:cs typeface="Arial" pitchFamily="34" charset="0"/>
                  </a:rPr>
                  <a:t> 	Step 3:  Find n̄ from ∑</a:t>
                </a:r>
                <a:r>
                  <a:rPr lang="en-US" sz="2400" b="1" dirty="0" err="1" smtClean="0">
                    <a:cs typeface="Arial" pitchFamily="34" charset="0"/>
                  </a:rPr>
                  <a:t>ni</a:t>
                </a:r>
                <a:r>
                  <a:rPr lang="en-US" sz="2400" b="1" dirty="0" smtClean="0"/>
                  <a:t> / Total no of samples and replace n  by n̄ in the 3 </a:t>
                </a:r>
                <a:r>
                  <a:rPr lang="el-GR" sz="2400" b="1" dirty="0" smtClean="0"/>
                  <a:t>σ</a:t>
                </a:r>
                <a:r>
                  <a:rPr lang="en-US" sz="2400" b="1" dirty="0" smtClean="0"/>
                  <a:t> formula.</a:t>
                </a:r>
              </a:p>
              <a:p>
                <a:pPr>
                  <a:defRPr/>
                </a:pPr>
                <a:endParaRPr lang="en-US" sz="2400" b="1" dirty="0" smtClean="0"/>
              </a:p>
              <a:p>
                <a:pPr>
                  <a:defRPr/>
                </a:pPr>
                <a:r>
                  <a:rPr lang="en-US" sz="2400" b="1" dirty="0" smtClean="0"/>
                  <a:t>Step 4:  Find </a:t>
                </a:r>
                <a:r>
                  <a:rPr lang="en-US" sz="2400" b="1" dirty="0" err="1" smtClean="0"/>
                  <a:t>CLp</a:t>
                </a:r>
                <a:r>
                  <a:rPr lang="en-US" sz="2400" b="1" dirty="0" smtClean="0"/>
                  <a:t> = p̄</a:t>
                </a:r>
                <a:endParaRPr lang="en-US" sz="2400" b="1" dirty="0" smtClean="0">
                  <a:cs typeface="Arial" pitchFamily="34" charset="0"/>
                </a:endParaRPr>
              </a:p>
              <a:p>
                <a:pPr>
                  <a:defRPr/>
                </a:pPr>
                <a:r>
                  <a:rPr lang="en-US" sz="2400" b="1" dirty="0" smtClean="0">
                    <a:cs typeface="Arial" pitchFamily="34" charset="0"/>
                  </a:rPr>
                  <a:t>Step 5 :  Find  </a:t>
                </a:r>
                <a:r>
                  <a:rPr lang="en-US" sz="2400" b="1" dirty="0" err="1" smtClean="0">
                    <a:cs typeface="Arial" pitchFamily="34" charset="0"/>
                  </a:rPr>
                  <a:t>UCLp</a:t>
                </a:r>
                <a:r>
                  <a:rPr lang="en-US" sz="2400" b="1" dirty="0" smtClean="0">
                    <a:cs typeface="Arial" pitchFamily="34" charset="0"/>
                  </a:rPr>
                  <a:t> &amp; </a:t>
                </a:r>
                <a:r>
                  <a:rPr lang="en-US" sz="2400" b="1" dirty="0" err="1" smtClean="0">
                    <a:cs typeface="Arial" pitchFamily="34" charset="0"/>
                  </a:rPr>
                  <a:t>LCLp</a:t>
                </a:r>
                <a:r>
                  <a:rPr lang="en-US" sz="2400" b="1" dirty="0" smtClean="0">
                    <a:cs typeface="Arial" pitchFamily="34" charset="0"/>
                  </a:rPr>
                  <a:t> with  3 </a:t>
                </a:r>
                <a:r>
                  <a:rPr lang="el-GR" sz="2400" b="1" dirty="0" smtClean="0">
                    <a:cs typeface="Arial" pitchFamily="34" charset="0"/>
                  </a:rPr>
                  <a:t>σ</a:t>
                </a:r>
                <a:r>
                  <a:rPr lang="en-US" sz="2400" b="1" dirty="0" smtClean="0">
                    <a:cs typeface="Arial" pitchFamily="34" charset="0"/>
                  </a:rPr>
                  <a:t> Standard Deviations  as </a:t>
                </a:r>
              </a:p>
              <a:p>
                <a:pPr marL="0" indent="0">
                  <a:buFont typeface="Arial" pitchFamily="34" charset="0"/>
                  <a:buNone/>
                  <a:defRPr/>
                </a:pPr>
                <a:r>
                  <a:rPr lang="en-US" sz="2400" b="1" dirty="0" smtClean="0"/>
                  <a:t>	     </a:t>
                </a:r>
              </a:p>
              <a:p>
                <a:pPr marL="0" lvl="1" indent="0">
                  <a:buFont typeface="Arial" pitchFamily="34" charset="0"/>
                  <a:buNone/>
                  <a:defRPr/>
                </a:pPr>
                <a:r>
                  <a:rPr lang="en-US" sz="2400" b="1" dirty="0"/>
                  <a:t> </a:t>
                </a:r>
                <a:r>
                  <a:rPr lang="en-US" sz="2400" b="1" dirty="0" smtClean="0"/>
                  <a:t>                       </a:t>
                </a:r>
                <a:r>
                  <a:rPr lang="en-US" sz="2400" b="1" dirty="0" smtClean="0">
                    <a:solidFill>
                      <a:srgbClr val="FF0000"/>
                    </a:solidFill>
                  </a:rPr>
                  <a:t>P̄ </a:t>
                </a:r>
                <a14:m>
                  <m:oMath xmlns:m="http://schemas.openxmlformats.org/officeDocument/2006/math">
                    <m:r>
                      <a:rPr lang="en-US" sz="2400" b="1" i="1" smtClean="0">
                        <a:solidFill>
                          <a:srgbClr val="FF0000"/>
                        </a:solidFill>
                        <a:latin typeface="Cambria Math"/>
                        <a:ea typeface="Cambria Math"/>
                      </a:rPr>
                      <m:t>± </m:t>
                    </m:r>
                  </m:oMath>
                </a14:m>
                <a:r>
                  <a:rPr lang="en-US" sz="2400" b="1" dirty="0" smtClean="0">
                    <a:solidFill>
                      <a:srgbClr val="FF0000"/>
                    </a:solidFill>
                  </a:rPr>
                  <a:t>3 </a:t>
                </a:r>
              </a:p>
              <a:p>
                <a:pPr marL="0" indent="0">
                  <a:buFont typeface="Arial" pitchFamily="34" charset="0"/>
                  <a:buNone/>
                  <a:defRPr/>
                </a:pPr>
                <a:endParaRPr lang="en-US" sz="2400" b="1" dirty="0" smtClean="0"/>
              </a:p>
              <a:p>
                <a:pPr marL="0" indent="0">
                  <a:buFont typeface="Arial" pitchFamily="34" charset="0"/>
                  <a:buNone/>
                  <a:defRPr/>
                </a:pPr>
                <a:endParaRPr lang="en-US" sz="2400" b="1" dirty="0" smtClean="0"/>
              </a:p>
              <a:p>
                <a:pPr marL="0" indent="0">
                  <a:buFont typeface="Arial" pitchFamily="34" charset="0"/>
                  <a:buNone/>
                  <a:defRPr/>
                </a:pPr>
                <a:r>
                  <a:rPr lang="en-US" sz="2400" b="1" dirty="0" smtClean="0"/>
                  <a:t>Step 6 : Calculate p1, p2, p3… and plot in the p-Chart to assess the consistency of the product quality. </a:t>
                </a:r>
              </a:p>
            </p:txBody>
          </p:sp>
        </mc:Choice>
        <mc:Fallback xmlns="">
          <p:sp>
            <p:nvSpPr>
              <p:cNvPr id="44035" name="Content Placeholder 2"/>
              <p:cNvSpPr>
                <a:spLocks noGrp="1" noRot="1" noChangeAspect="1" noMove="1" noResize="1" noEditPoints="1" noAdjustHandles="1" noChangeArrowheads="1" noChangeShapeType="1" noTextEdit="1"/>
              </p:cNvSpPr>
              <p:nvPr>
                <p:ph idx="1"/>
              </p:nvPr>
            </p:nvSpPr>
            <p:spPr>
              <a:xfrm>
                <a:off x="457200" y="685800"/>
                <a:ext cx="8229600" cy="6019800"/>
              </a:xfrm>
              <a:blipFill rotWithShape="1">
                <a:blip r:embed="rId3"/>
                <a:stretch>
                  <a:fillRect l="-889" t="-1216" b="-912"/>
                </a:stretch>
              </a:blipFill>
            </p:spPr>
            <p:txBody>
              <a:bodyPr/>
              <a:lstStyle/>
              <a:p>
                <a:r>
                  <a:rPr lang="en-US">
                    <a:noFill/>
                  </a:rPr>
                  <a:t> </a:t>
                </a:r>
              </a:p>
            </p:txBody>
          </p:sp>
        </mc:Fallback>
      </mc:AlternateContent>
      <p:graphicFrame>
        <p:nvGraphicFramePr>
          <p:cNvPr id="44036" name="Object 1"/>
          <p:cNvGraphicFramePr>
            <a:graphicFrameLocks noChangeAspect="1"/>
          </p:cNvGraphicFramePr>
          <p:nvPr>
            <p:extLst>
              <p:ext uri="{D42A27DB-BD31-4B8C-83A1-F6EECF244321}">
                <p14:modId xmlns:p14="http://schemas.microsoft.com/office/powerpoint/2010/main" val="2229599068"/>
              </p:ext>
            </p:extLst>
          </p:nvPr>
        </p:nvGraphicFramePr>
        <p:xfrm>
          <a:off x="2895600" y="4495800"/>
          <a:ext cx="1381125" cy="1003300"/>
        </p:xfrm>
        <a:graphic>
          <a:graphicData uri="http://schemas.openxmlformats.org/presentationml/2006/ole">
            <mc:AlternateContent xmlns:mc="http://schemas.openxmlformats.org/markup-compatibility/2006">
              <mc:Choice xmlns:v="urn:schemas-microsoft-com:vml" Requires="v">
                <p:oleObj spid="_x0000_s3074" name="Equation" r:id="rId4" imgW="647700" imgH="469900" progId="Equation.3">
                  <p:embed/>
                </p:oleObj>
              </mc:Choice>
              <mc:Fallback>
                <p:oleObj name="Equation" r:id="rId4" imgW="647700" imgH="4699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4495800"/>
                        <a:ext cx="1381125"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p:cNvSpPr txBox="1"/>
          <p:nvPr/>
        </p:nvSpPr>
        <p:spPr>
          <a:xfrm>
            <a:off x="3581400" y="4996934"/>
            <a:ext cx="255198"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381738808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b="1" smtClean="0">
                <a:solidFill>
                  <a:srgbClr val="FF0000"/>
                </a:solidFill>
              </a:rPr>
              <a:t>Problem Example</a:t>
            </a:r>
          </a:p>
        </p:txBody>
      </p:sp>
      <p:sp>
        <p:nvSpPr>
          <p:cNvPr id="40963" name="Content Placeholder 2"/>
          <p:cNvSpPr>
            <a:spLocks noGrp="1"/>
          </p:cNvSpPr>
          <p:nvPr>
            <p:ph idx="1"/>
          </p:nvPr>
        </p:nvSpPr>
        <p:spPr/>
        <p:txBody>
          <a:bodyPr/>
          <a:lstStyle/>
          <a:p>
            <a:r>
              <a:rPr lang="en-US" dirty="0" smtClean="0"/>
              <a:t>Sample	Number of 	No of item in each </a:t>
            </a:r>
          </a:p>
          <a:p>
            <a:pPr>
              <a:buFont typeface="Arial" pitchFamily="34" charset="0"/>
              <a:buNone/>
            </a:pPr>
            <a:r>
              <a:rPr lang="en-US" dirty="0" smtClean="0"/>
              <a:t>			Defective		Sample</a:t>
            </a:r>
          </a:p>
          <a:p>
            <a:pPr>
              <a:buFont typeface="Arial" pitchFamily="34" charset="0"/>
              <a:buNone/>
            </a:pPr>
            <a:r>
              <a:rPr lang="en-US" dirty="0" smtClean="0"/>
              <a:t>	1			3			20</a:t>
            </a:r>
          </a:p>
          <a:p>
            <a:pPr>
              <a:buFont typeface="Arial" pitchFamily="34" charset="0"/>
              <a:buNone/>
            </a:pPr>
            <a:r>
              <a:rPr lang="en-US" dirty="0" smtClean="0"/>
              <a:t>	2			2			20</a:t>
            </a:r>
          </a:p>
          <a:p>
            <a:pPr>
              <a:buFont typeface="Arial" pitchFamily="34" charset="0"/>
              <a:buNone/>
            </a:pPr>
            <a:r>
              <a:rPr lang="en-US" dirty="0" smtClean="0"/>
              <a:t>	3			1			20</a:t>
            </a:r>
          </a:p>
          <a:p>
            <a:pPr>
              <a:buFont typeface="Arial" pitchFamily="34" charset="0"/>
              <a:buNone/>
            </a:pPr>
            <a:r>
              <a:rPr lang="en-US" dirty="0" smtClean="0"/>
              <a:t>	4			1			20</a:t>
            </a:r>
          </a:p>
          <a:p>
            <a:pPr>
              <a:buFont typeface="Arial" pitchFamily="34" charset="0"/>
              <a:buNone/>
            </a:pPr>
            <a:r>
              <a:rPr lang="en-US" dirty="0" smtClean="0"/>
              <a:t>	5			2			20</a:t>
            </a:r>
          </a:p>
        </p:txBody>
      </p:sp>
    </p:spTree>
    <p:extLst>
      <p:ext uri="{BB962C8B-B14F-4D97-AF65-F5344CB8AC3E}">
        <p14:creationId xmlns:p14="http://schemas.microsoft.com/office/powerpoint/2010/main" val="362473664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247635273"/>
              </p:ext>
            </p:extLst>
          </p:nvPr>
        </p:nvGraphicFramePr>
        <p:xfrm>
          <a:off x="381001" y="838198"/>
          <a:ext cx="8534400" cy="5779169"/>
        </p:xfrm>
        <a:graphic>
          <a:graphicData uri="http://schemas.openxmlformats.org/drawingml/2006/table">
            <a:tbl>
              <a:tblPr>
                <a:tableStyleId>{5C22544A-7EE6-4342-B048-85BDC9FD1C3A}</a:tableStyleId>
              </a:tblPr>
              <a:tblGrid>
                <a:gridCol w="1109414"/>
                <a:gridCol w="1854802"/>
                <a:gridCol w="2445983"/>
                <a:gridCol w="905372"/>
                <a:gridCol w="2218829"/>
              </a:tblGrid>
              <a:tr h="902369">
                <a:tc>
                  <a:txBody>
                    <a:bodyPr/>
                    <a:lstStyle/>
                    <a:p>
                      <a:pPr algn="l" fontAlgn="b"/>
                      <a:r>
                        <a:rPr lang="en-US" sz="2000" u="none" strike="noStrike" dirty="0" smtClean="0">
                          <a:effectLst/>
                        </a:rPr>
                        <a:t>Sample No.</a:t>
                      </a:r>
                      <a:endParaRPr lang="en-US" sz="2000" b="0" i="0" u="none" strike="noStrike" dirty="0">
                        <a:solidFill>
                          <a:srgbClr val="000000"/>
                        </a:solidFill>
                        <a:effectLst/>
                        <a:latin typeface="Calibri"/>
                      </a:endParaRPr>
                    </a:p>
                  </a:txBody>
                  <a:tcPr marL="0" marR="0" marT="0" marB="0" anchor="b"/>
                </a:tc>
                <a:tc>
                  <a:txBody>
                    <a:bodyPr/>
                    <a:lstStyle/>
                    <a:p>
                      <a:pPr algn="r" fontAlgn="b"/>
                      <a:r>
                        <a:rPr lang="en-US" sz="2000" u="none" strike="noStrike" dirty="0">
                          <a:effectLst/>
                        </a:rPr>
                        <a:t>No of Defectives</a:t>
                      </a:r>
                      <a:br>
                        <a:rPr lang="en-US" sz="2000" u="none" strike="noStrike" dirty="0">
                          <a:effectLst/>
                        </a:rPr>
                      </a:br>
                      <a:r>
                        <a:rPr lang="en-US" sz="2000" u="none" strike="noStrike" dirty="0">
                          <a:effectLst/>
                        </a:rPr>
                        <a:t> in each sample</a:t>
                      </a:r>
                      <a:endParaRPr lang="en-US" sz="2000" b="0" i="0" u="none" strike="noStrike" dirty="0">
                        <a:solidFill>
                          <a:srgbClr val="000000"/>
                        </a:solidFill>
                        <a:effectLst/>
                        <a:latin typeface="Calibri"/>
                      </a:endParaRPr>
                    </a:p>
                  </a:txBody>
                  <a:tcPr marL="0" marR="0" marT="0" marB="0" anchor="b"/>
                </a:tc>
                <a:tc>
                  <a:txBody>
                    <a:bodyPr/>
                    <a:lstStyle/>
                    <a:p>
                      <a:pPr algn="ctr" fontAlgn="t"/>
                      <a:r>
                        <a:rPr lang="en-US" sz="2000" u="none" strike="noStrike" dirty="0">
                          <a:effectLst/>
                        </a:rPr>
                        <a:t>No of items</a:t>
                      </a:r>
                      <a:br>
                        <a:rPr lang="en-US" sz="2000" u="none" strike="noStrike" dirty="0">
                          <a:effectLst/>
                        </a:rPr>
                      </a:br>
                      <a:r>
                        <a:rPr lang="en-US" sz="2000" u="none" strike="noStrike" dirty="0">
                          <a:effectLst/>
                        </a:rPr>
                        <a:t> in each sample</a:t>
                      </a:r>
                      <a:endParaRPr lang="en-US" sz="2000" b="0" i="0" u="none" strike="noStrike" dirty="0">
                        <a:solidFill>
                          <a:srgbClr val="000000"/>
                        </a:solidFill>
                        <a:effectLst/>
                        <a:latin typeface="Calibri"/>
                      </a:endParaRPr>
                    </a:p>
                  </a:txBody>
                  <a:tcPr marL="0" marR="0" marT="0" marB="0"/>
                </a:tc>
                <a:tc>
                  <a:txBody>
                    <a:bodyPr/>
                    <a:lstStyle/>
                    <a:p>
                      <a:pPr algn="r" fontAlgn="b"/>
                      <a:endParaRPr lang="en-US" sz="2000" b="0" i="0" u="none" strike="noStrike" dirty="0">
                        <a:solidFill>
                          <a:srgbClr val="000000"/>
                        </a:solidFill>
                        <a:effectLst/>
                        <a:latin typeface="Calibri"/>
                      </a:endParaRPr>
                    </a:p>
                  </a:txBody>
                  <a:tcPr marL="0" marR="0" marT="0" marB="0" anchor="b"/>
                </a:tc>
                <a:tc>
                  <a:txBody>
                    <a:bodyPr/>
                    <a:lstStyle/>
                    <a:p>
                      <a:pPr algn="l" fontAlgn="t"/>
                      <a:r>
                        <a:rPr lang="en-US" sz="2000" u="none" strike="noStrike">
                          <a:effectLst/>
                        </a:rPr>
                        <a:t>Fraction Defective</a:t>
                      </a:r>
                      <a:endParaRPr lang="en-US" sz="2000" b="0" i="0" u="none" strike="noStrike">
                        <a:solidFill>
                          <a:srgbClr val="000000"/>
                        </a:solidFill>
                        <a:effectLst/>
                        <a:latin typeface="Calibri"/>
                      </a:endParaRPr>
                    </a:p>
                  </a:txBody>
                  <a:tcPr marL="0" marR="0" marT="0" marB="0"/>
                </a:tc>
              </a:tr>
              <a:tr h="300790">
                <a:tc>
                  <a:txBody>
                    <a:bodyPr/>
                    <a:lstStyle/>
                    <a:p>
                      <a:pPr algn="ctr" fontAlgn="b"/>
                      <a:r>
                        <a:rPr lang="en-US" sz="2000" u="none" strike="noStrike" dirty="0">
                          <a:effectLst/>
                        </a:rPr>
                        <a:t>1</a:t>
                      </a:r>
                      <a:endParaRPr lang="en-US" sz="2000" b="0" i="0" u="none" strike="noStrike" dirty="0">
                        <a:solidFill>
                          <a:srgbClr val="000000"/>
                        </a:solidFill>
                        <a:effectLst/>
                        <a:latin typeface="Calibri"/>
                      </a:endParaRPr>
                    </a:p>
                  </a:txBody>
                  <a:tcPr marL="0" marR="0" marT="0" marB="0" anchor="b"/>
                </a:tc>
                <a:tc>
                  <a:txBody>
                    <a:bodyPr/>
                    <a:lstStyle/>
                    <a:p>
                      <a:pPr algn="ctr" fontAlgn="b"/>
                      <a:r>
                        <a:rPr lang="en-US" sz="2000" u="none" strike="noStrike" dirty="0">
                          <a:effectLst/>
                        </a:rPr>
                        <a:t>3</a:t>
                      </a:r>
                      <a:endParaRPr lang="en-US" sz="2000" b="0" i="0" u="none" strike="noStrike" dirty="0">
                        <a:solidFill>
                          <a:srgbClr val="000000"/>
                        </a:solidFill>
                        <a:effectLst/>
                        <a:latin typeface="Calibri"/>
                      </a:endParaRPr>
                    </a:p>
                  </a:txBody>
                  <a:tcPr marL="0" marR="0" marT="0" marB="0" anchor="b"/>
                </a:tc>
                <a:tc>
                  <a:txBody>
                    <a:bodyPr/>
                    <a:lstStyle/>
                    <a:p>
                      <a:pPr algn="ctr" fontAlgn="b"/>
                      <a:r>
                        <a:rPr lang="en-US" sz="2000" u="none" strike="noStrike" dirty="0">
                          <a:effectLst/>
                        </a:rPr>
                        <a:t>20</a:t>
                      </a:r>
                      <a:endParaRPr lang="en-US" sz="2000" b="0" i="0" u="none" strike="noStrike" dirty="0">
                        <a:solidFill>
                          <a:srgbClr val="000000"/>
                        </a:solidFill>
                        <a:effectLst/>
                        <a:latin typeface="Calibri"/>
                      </a:endParaRPr>
                    </a:p>
                  </a:txBody>
                  <a:tcPr marL="0" marR="0" marT="0" marB="0" anchor="b"/>
                </a:tc>
                <a:tc>
                  <a:txBody>
                    <a:bodyPr/>
                    <a:lstStyle/>
                    <a:p>
                      <a:pPr algn="l" fontAlgn="b"/>
                      <a:endParaRPr lang="en-US" sz="2000" b="0" i="0" u="none" strike="noStrike">
                        <a:solidFill>
                          <a:srgbClr val="000000"/>
                        </a:solidFill>
                        <a:effectLst/>
                        <a:latin typeface="Calibri"/>
                      </a:endParaRPr>
                    </a:p>
                  </a:txBody>
                  <a:tcPr marL="0" marR="0" marT="0" marB="0" anchor="b"/>
                </a:tc>
                <a:tc>
                  <a:txBody>
                    <a:bodyPr/>
                    <a:lstStyle/>
                    <a:p>
                      <a:pPr algn="ctr" fontAlgn="b"/>
                      <a:r>
                        <a:rPr lang="en-US" sz="2000" u="none" strike="noStrike" dirty="0">
                          <a:effectLst/>
                        </a:rPr>
                        <a:t>0.15</a:t>
                      </a:r>
                      <a:endParaRPr lang="en-US" sz="2000" b="0" i="0" u="none" strike="noStrike" dirty="0">
                        <a:solidFill>
                          <a:srgbClr val="000000"/>
                        </a:solidFill>
                        <a:effectLst/>
                        <a:latin typeface="Calibri"/>
                      </a:endParaRPr>
                    </a:p>
                  </a:txBody>
                  <a:tcPr marL="0" marR="0" marT="0" marB="0" anchor="b"/>
                </a:tc>
              </a:tr>
              <a:tr h="300790">
                <a:tc>
                  <a:txBody>
                    <a:bodyPr/>
                    <a:lstStyle/>
                    <a:p>
                      <a:pPr algn="ctr" fontAlgn="b"/>
                      <a:r>
                        <a:rPr lang="en-US" sz="2000" u="none" strike="noStrike" dirty="0">
                          <a:effectLst/>
                        </a:rPr>
                        <a:t>2</a:t>
                      </a:r>
                      <a:endParaRPr lang="en-US" sz="2000" b="0" i="0" u="none" strike="noStrike" dirty="0">
                        <a:solidFill>
                          <a:srgbClr val="000000"/>
                        </a:solidFill>
                        <a:effectLst/>
                        <a:latin typeface="Calibri"/>
                      </a:endParaRPr>
                    </a:p>
                  </a:txBody>
                  <a:tcPr marL="0" marR="0" marT="0" marB="0" anchor="b"/>
                </a:tc>
                <a:tc>
                  <a:txBody>
                    <a:bodyPr/>
                    <a:lstStyle/>
                    <a:p>
                      <a:pPr algn="ctr" fontAlgn="b"/>
                      <a:r>
                        <a:rPr lang="en-US" sz="2000" u="none" strike="noStrike" dirty="0">
                          <a:effectLst/>
                        </a:rPr>
                        <a:t>2</a:t>
                      </a:r>
                      <a:endParaRPr lang="en-US" sz="2000" b="0" i="0" u="none" strike="noStrike" dirty="0">
                        <a:solidFill>
                          <a:srgbClr val="000000"/>
                        </a:solidFill>
                        <a:effectLst/>
                        <a:latin typeface="Calibri"/>
                      </a:endParaRPr>
                    </a:p>
                  </a:txBody>
                  <a:tcPr marL="0" marR="0" marT="0" marB="0" anchor="b"/>
                </a:tc>
                <a:tc>
                  <a:txBody>
                    <a:bodyPr/>
                    <a:lstStyle/>
                    <a:p>
                      <a:pPr algn="ctr" fontAlgn="b"/>
                      <a:r>
                        <a:rPr lang="en-US" sz="2000" u="none" strike="noStrike" dirty="0">
                          <a:effectLst/>
                        </a:rPr>
                        <a:t>20</a:t>
                      </a:r>
                      <a:endParaRPr lang="en-US" sz="2000" b="0" i="0" u="none" strike="noStrike" dirty="0">
                        <a:solidFill>
                          <a:srgbClr val="000000"/>
                        </a:solidFill>
                        <a:effectLst/>
                        <a:latin typeface="Calibri"/>
                      </a:endParaRPr>
                    </a:p>
                  </a:txBody>
                  <a:tcPr marL="0" marR="0" marT="0" marB="0" anchor="b"/>
                </a:tc>
                <a:tc>
                  <a:txBody>
                    <a:bodyPr/>
                    <a:lstStyle/>
                    <a:p>
                      <a:pPr algn="l" fontAlgn="b"/>
                      <a:endParaRPr lang="en-US" sz="2000" b="0" i="0" u="none" strike="noStrike">
                        <a:solidFill>
                          <a:srgbClr val="000000"/>
                        </a:solidFill>
                        <a:effectLst/>
                        <a:latin typeface="Calibri"/>
                      </a:endParaRPr>
                    </a:p>
                  </a:txBody>
                  <a:tcPr marL="0" marR="0" marT="0" marB="0" anchor="b"/>
                </a:tc>
                <a:tc>
                  <a:txBody>
                    <a:bodyPr/>
                    <a:lstStyle/>
                    <a:p>
                      <a:pPr algn="ctr" fontAlgn="b"/>
                      <a:r>
                        <a:rPr lang="en-US" sz="2000" u="none" strike="noStrike" dirty="0">
                          <a:effectLst/>
                        </a:rPr>
                        <a:t>0.1</a:t>
                      </a:r>
                      <a:endParaRPr lang="en-US" sz="2000" b="0" i="0" u="none" strike="noStrike" dirty="0">
                        <a:solidFill>
                          <a:srgbClr val="000000"/>
                        </a:solidFill>
                        <a:effectLst/>
                        <a:latin typeface="Calibri"/>
                      </a:endParaRPr>
                    </a:p>
                  </a:txBody>
                  <a:tcPr marL="0" marR="0" marT="0" marB="0" anchor="b"/>
                </a:tc>
              </a:tr>
              <a:tr h="300790">
                <a:tc>
                  <a:txBody>
                    <a:bodyPr/>
                    <a:lstStyle/>
                    <a:p>
                      <a:pPr algn="ctr" fontAlgn="b"/>
                      <a:r>
                        <a:rPr lang="en-US" sz="2000" u="none" strike="noStrike" dirty="0">
                          <a:effectLst/>
                        </a:rPr>
                        <a:t>3</a:t>
                      </a:r>
                      <a:endParaRPr lang="en-US" sz="2000" b="0" i="0" u="none" strike="noStrike" dirty="0">
                        <a:solidFill>
                          <a:srgbClr val="000000"/>
                        </a:solidFill>
                        <a:effectLst/>
                        <a:latin typeface="Calibri"/>
                      </a:endParaRPr>
                    </a:p>
                  </a:txBody>
                  <a:tcPr marL="0" marR="0" marT="0" marB="0" anchor="b"/>
                </a:tc>
                <a:tc>
                  <a:txBody>
                    <a:bodyPr/>
                    <a:lstStyle/>
                    <a:p>
                      <a:pPr algn="ctr" fontAlgn="b"/>
                      <a:r>
                        <a:rPr lang="en-US" sz="2000" u="none" strike="noStrike" dirty="0">
                          <a:effectLst/>
                        </a:rPr>
                        <a:t>1</a:t>
                      </a:r>
                      <a:endParaRPr lang="en-US" sz="2000" b="0" i="0" u="none" strike="noStrike" dirty="0">
                        <a:solidFill>
                          <a:srgbClr val="000000"/>
                        </a:solidFill>
                        <a:effectLst/>
                        <a:latin typeface="Calibri"/>
                      </a:endParaRPr>
                    </a:p>
                  </a:txBody>
                  <a:tcPr marL="0" marR="0" marT="0" marB="0" anchor="b"/>
                </a:tc>
                <a:tc>
                  <a:txBody>
                    <a:bodyPr/>
                    <a:lstStyle/>
                    <a:p>
                      <a:pPr algn="ctr" fontAlgn="b"/>
                      <a:r>
                        <a:rPr lang="en-US" sz="2000" u="none" strike="noStrike" dirty="0">
                          <a:effectLst/>
                        </a:rPr>
                        <a:t>20</a:t>
                      </a:r>
                      <a:endParaRPr lang="en-US" sz="2000" b="0" i="0" u="none" strike="noStrike" dirty="0">
                        <a:solidFill>
                          <a:srgbClr val="000000"/>
                        </a:solidFill>
                        <a:effectLst/>
                        <a:latin typeface="Calibri"/>
                      </a:endParaRPr>
                    </a:p>
                  </a:txBody>
                  <a:tcPr marL="0" marR="0" marT="0" marB="0" anchor="b"/>
                </a:tc>
                <a:tc>
                  <a:txBody>
                    <a:bodyPr/>
                    <a:lstStyle/>
                    <a:p>
                      <a:pPr algn="l" fontAlgn="b"/>
                      <a:endParaRPr lang="en-US" sz="2000" b="0" i="0" u="none" strike="noStrike">
                        <a:solidFill>
                          <a:srgbClr val="000000"/>
                        </a:solidFill>
                        <a:effectLst/>
                        <a:latin typeface="Calibri"/>
                      </a:endParaRPr>
                    </a:p>
                  </a:txBody>
                  <a:tcPr marL="0" marR="0" marT="0" marB="0" anchor="b"/>
                </a:tc>
                <a:tc>
                  <a:txBody>
                    <a:bodyPr/>
                    <a:lstStyle/>
                    <a:p>
                      <a:pPr algn="ctr" fontAlgn="b"/>
                      <a:r>
                        <a:rPr lang="en-US" sz="2000" u="none" strike="noStrike" dirty="0">
                          <a:effectLst/>
                        </a:rPr>
                        <a:t>0.05</a:t>
                      </a:r>
                      <a:endParaRPr lang="en-US" sz="2000" b="0" i="0" u="none" strike="noStrike" dirty="0">
                        <a:solidFill>
                          <a:srgbClr val="000000"/>
                        </a:solidFill>
                        <a:effectLst/>
                        <a:latin typeface="Calibri"/>
                      </a:endParaRPr>
                    </a:p>
                  </a:txBody>
                  <a:tcPr marL="0" marR="0" marT="0" marB="0" anchor="b"/>
                </a:tc>
              </a:tr>
              <a:tr h="300790">
                <a:tc>
                  <a:txBody>
                    <a:bodyPr/>
                    <a:lstStyle/>
                    <a:p>
                      <a:pPr algn="ctr" fontAlgn="b"/>
                      <a:r>
                        <a:rPr lang="en-US" sz="2000" u="none" strike="noStrike" dirty="0">
                          <a:effectLst/>
                        </a:rPr>
                        <a:t>4</a:t>
                      </a:r>
                      <a:endParaRPr lang="en-US" sz="2000" b="0" i="0" u="none" strike="noStrike" dirty="0">
                        <a:solidFill>
                          <a:srgbClr val="000000"/>
                        </a:solidFill>
                        <a:effectLst/>
                        <a:latin typeface="Calibri"/>
                      </a:endParaRPr>
                    </a:p>
                  </a:txBody>
                  <a:tcPr marL="0" marR="0" marT="0" marB="0" anchor="b"/>
                </a:tc>
                <a:tc>
                  <a:txBody>
                    <a:bodyPr/>
                    <a:lstStyle/>
                    <a:p>
                      <a:pPr algn="ctr" fontAlgn="b"/>
                      <a:r>
                        <a:rPr lang="en-US" sz="2000" u="none" strike="noStrike" dirty="0">
                          <a:effectLst/>
                        </a:rPr>
                        <a:t>1</a:t>
                      </a:r>
                      <a:endParaRPr lang="en-US" sz="2000" b="0" i="0" u="none" strike="noStrike" dirty="0">
                        <a:solidFill>
                          <a:srgbClr val="000000"/>
                        </a:solidFill>
                        <a:effectLst/>
                        <a:latin typeface="Calibri"/>
                      </a:endParaRPr>
                    </a:p>
                  </a:txBody>
                  <a:tcPr marL="0" marR="0" marT="0" marB="0" anchor="b"/>
                </a:tc>
                <a:tc>
                  <a:txBody>
                    <a:bodyPr/>
                    <a:lstStyle/>
                    <a:p>
                      <a:pPr algn="ctr" fontAlgn="b"/>
                      <a:r>
                        <a:rPr lang="en-US" sz="2000" u="none" strike="noStrike" dirty="0">
                          <a:effectLst/>
                        </a:rPr>
                        <a:t>20</a:t>
                      </a:r>
                      <a:endParaRPr lang="en-US" sz="2000" b="0" i="0" u="none" strike="noStrike" dirty="0">
                        <a:solidFill>
                          <a:srgbClr val="000000"/>
                        </a:solidFill>
                        <a:effectLst/>
                        <a:latin typeface="Calibri"/>
                      </a:endParaRPr>
                    </a:p>
                  </a:txBody>
                  <a:tcPr marL="0" marR="0" marT="0" marB="0" anchor="b"/>
                </a:tc>
                <a:tc>
                  <a:txBody>
                    <a:bodyPr/>
                    <a:lstStyle/>
                    <a:p>
                      <a:pPr algn="l" fontAlgn="b"/>
                      <a:endParaRPr lang="en-US" sz="2000" b="0" i="0" u="none" strike="noStrike">
                        <a:solidFill>
                          <a:srgbClr val="000000"/>
                        </a:solidFill>
                        <a:effectLst/>
                        <a:latin typeface="Calibri"/>
                      </a:endParaRPr>
                    </a:p>
                  </a:txBody>
                  <a:tcPr marL="0" marR="0" marT="0" marB="0" anchor="b"/>
                </a:tc>
                <a:tc>
                  <a:txBody>
                    <a:bodyPr/>
                    <a:lstStyle/>
                    <a:p>
                      <a:pPr algn="ctr" fontAlgn="b"/>
                      <a:r>
                        <a:rPr lang="en-US" sz="2000" u="none" strike="noStrike" dirty="0">
                          <a:effectLst/>
                        </a:rPr>
                        <a:t>0.05</a:t>
                      </a:r>
                      <a:endParaRPr lang="en-US" sz="2000" b="0" i="0" u="none" strike="noStrike" dirty="0">
                        <a:solidFill>
                          <a:srgbClr val="000000"/>
                        </a:solidFill>
                        <a:effectLst/>
                        <a:latin typeface="Calibri"/>
                      </a:endParaRPr>
                    </a:p>
                  </a:txBody>
                  <a:tcPr marL="0" marR="0" marT="0" marB="0" anchor="b"/>
                </a:tc>
              </a:tr>
              <a:tr h="300790">
                <a:tc>
                  <a:txBody>
                    <a:bodyPr/>
                    <a:lstStyle/>
                    <a:p>
                      <a:pPr algn="ctr" fontAlgn="b"/>
                      <a:r>
                        <a:rPr lang="en-US" sz="2000" u="none" strike="noStrike" dirty="0">
                          <a:effectLst/>
                        </a:rPr>
                        <a:t>5</a:t>
                      </a:r>
                      <a:endParaRPr lang="en-US" sz="2000" b="0" i="0" u="none" strike="noStrike" dirty="0">
                        <a:solidFill>
                          <a:srgbClr val="000000"/>
                        </a:solidFill>
                        <a:effectLst/>
                        <a:latin typeface="Calibri"/>
                      </a:endParaRPr>
                    </a:p>
                  </a:txBody>
                  <a:tcPr marL="0" marR="0" marT="0" marB="0" anchor="b"/>
                </a:tc>
                <a:tc>
                  <a:txBody>
                    <a:bodyPr/>
                    <a:lstStyle/>
                    <a:p>
                      <a:pPr algn="ctr" fontAlgn="b"/>
                      <a:r>
                        <a:rPr lang="en-US" sz="2000" u="none" strike="noStrike" dirty="0">
                          <a:effectLst/>
                        </a:rPr>
                        <a:t>2</a:t>
                      </a:r>
                      <a:endParaRPr lang="en-US" sz="2000" b="0" i="0" u="none" strike="noStrike" dirty="0">
                        <a:solidFill>
                          <a:srgbClr val="000000"/>
                        </a:solidFill>
                        <a:effectLst/>
                        <a:latin typeface="Calibri"/>
                      </a:endParaRPr>
                    </a:p>
                  </a:txBody>
                  <a:tcPr marL="0" marR="0" marT="0" marB="0" anchor="b"/>
                </a:tc>
                <a:tc>
                  <a:txBody>
                    <a:bodyPr/>
                    <a:lstStyle/>
                    <a:p>
                      <a:pPr algn="ctr" fontAlgn="b"/>
                      <a:r>
                        <a:rPr lang="en-US" sz="2000" u="none" strike="noStrike" dirty="0">
                          <a:effectLst/>
                        </a:rPr>
                        <a:t>20</a:t>
                      </a:r>
                      <a:endParaRPr lang="en-US" sz="2000" b="0" i="0" u="none" strike="noStrike" dirty="0">
                        <a:solidFill>
                          <a:srgbClr val="000000"/>
                        </a:solidFill>
                        <a:effectLst/>
                        <a:latin typeface="Calibri"/>
                      </a:endParaRPr>
                    </a:p>
                  </a:txBody>
                  <a:tcPr marL="0" marR="0" marT="0" marB="0" anchor="b"/>
                </a:tc>
                <a:tc>
                  <a:txBody>
                    <a:bodyPr/>
                    <a:lstStyle/>
                    <a:p>
                      <a:pPr algn="l" fontAlgn="b"/>
                      <a:endParaRPr lang="en-US" sz="2000" b="0" i="0" u="none" strike="noStrike">
                        <a:solidFill>
                          <a:srgbClr val="000000"/>
                        </a:solidFill>
                        <a:effectLst/>
                        <a:latin typeface="Calibri"/>
                      </a:endParaRPr>
                    </a:p>
                  </a:txBody>
                  <a:tcPr marL="0" marR="0" marT="0" marB="0" anchor="b"/>
                </a:tc>
                <a:tc>
                  <a:txBody>
                    <a:bodyPr/>
                    <a:lstStyle/>
                    <a:p>
                      <a:pPr algn="ctr" fontAlgn="b"/>
                      <a:r>
                        <a:rPr lang="en-US" sz="2000" u="none" strike="noStrike" dirty="0">
                          <a:effectLst/>
                        </a:rPr>
                        <a:t>0.1</a:t>
                      </a:r>
                      <a:endParaRPr lang="en-US" sz="2000" b="0" i="0" u="none" strike="noStrike" dirty="0">
                        <a:solidFill>
                          <a:srgbClr val="000000"/>
                        </a:solidFill>
                        <a:effectLst/>
                        <a:latin typeface="Calibri"/>
                      </a:endParaRPr>
                    </a:p>
                  </a:txBody>
                  <a:tcPr marL="0" marR="0" marT="0" marB="0" anchor="b"/>
                </a:tc>
              </a:tr>
              <a:tr h="300790">
                <a:tc>
                  <a:txBody>
                    <a:bodyPr/>
                    <a:lstStyle/>
                    <a:p>
                      <a:pPr algn="l" fontAlgn="b"/>
                      <a:endParaRPr lang="en-US" sz="2000" b="0" i="0" u="none" strike="noStrike">
                        <a:solidFill>
                          <a:srgbClr val="000000"/>
                        </a:solidFill>
                        <a:effectLst/>
                        <a:latin typeface="Calibri"/>
                      </a:endParaRPr>
                    </a:p>
                  </a:txBody>
                  <a:tcPr marL="0" marR="0" marT="0" marB="0" anchor="b"/>
                </a:tc>
                <a:tc>
                  <a:txBody>
                    <a:bodyPr/>
                    <a:lstStyle/>
                    <a:p>
                      <a:pPr algn="l" fontAlgn="b"/>
                      <a:endParaRPr lang="en-US" sz="2000" b="0" i="0" u="none" strike="noStrike">
                        <a:solidFill>
                          <a:srgbClr val="000000"/>
                        </a:solidFill>
                        <a:effectLst/>
                        <a:latin typeface="Calibri"/>
                      </a:endParaRPr>
                    </a:p>
                  </a:txBody>
                  <a:tcPr marL="0" marR="0" marT="0" marB="0" anchor="b"/>
                </a:tc>
                <a:tc>
                  <a:txBody>
                    <a:bodyPr/>
                    <a:lstStyle/>
                    <a:p>
                      <a:pPr algn="l" fontAlgn="b"/>
                      <a:endParaRPr lang="en-US" sz="2000" b="0" i="0" u="none" strike="noStrike">
                        <a:solidFill>
                          <a:srgbClr val="000000"/>
                        </a:solidFill>
                        <a:effectLst/>
                        <a:latin typeface="Calibri"/>
                      </a:endParaRPr>
                    </a:p>
                  </a:txBody>
                  <a:tcPr marL="0" marR="0" marT="0" marB="0" anchor="b"/>
                </a:tc>
                <a:tc>
                  <a:txBody>
                    <a:bodyPr/>
                    <a:lstStyle/>
                    <a:p>
                      <a:pPr algn="l" fontAlgn="b"/>
                      <a:endParaRPr lang="en-US" sz="2000" b="0" i="0" u="none" strike="noStrike">
                        <a:solidFill>
                          <a:srgbClr val="000000"/>
                        </a:solidFill>
                        <a:effectLst/>
                        <a:latin typeface="Calibri"/>
                      </a:endParaRPr>
                    </a:p>
                  </a:txBody>
                  <a:tcPr marL="0" marR="0" marT="0" marB="0" anchor="b"/>
                </a:tc>
                <a:tc>
                  <a:txBody>
                    <a:bodyPr/>
                    <a:lstStyle/>
                    <a:p>
                      <a:pPr algn="l" fontAlgn="b"/>
                      <a:endParaRPr lang="en-US" sz="2000" b="0" i="0" u="none" strike="noStrike">
                        <a:solidFill>
                          <a:srgbClr val="000000"/>
                        </a:solidFill>
                        <a:effectLst/>
                        <a:latin typeface="Calibri"/>
                      </a:endParaRPr>
                    </a:p>
                  </a:txBody>
                  <a:tcPr marL="0" marR="0" marT="0" marB="0" anchor="b"/>
                </a:tc>
              </a:tr>
              <a:tr h="300790">
                <a:tc>
                  <a:txBody>
                    <a:bodyPr/>
                    <a:lstStyle/>
                    <a:p>
                      <a:pPr algn="l" fontAlgn="b"/>
                      <a:endParaRPr lang="en-US" sz="2000" b="0" i="0" u="none" strike="noStrike">
                        <a:solidFill>
                          <a:srgbClr val="000000"/>
                        </a:solidFill>
                        <a:effectLst/>
                        <a:latin typeface="Calibri"/>
                      </a:endParaRPr>
                    </a:p>
                  </a:txBody>
                  <a:tcPr marL="0" marR="0" marT="0" marB="0" anchor="b"/>
                </a:tc>
                <a:tc rowSpan="10" gridSpan="4">
                  <a:txBody>
                    <a:bodyPr/>
                    <a:lstStyle/>
                    <a:p>
                      <a:pPr algn="l" fontAlgn="b"/>
                      <a:endParaRPr lang="en-US" sz="2000" b="0" i="0" u="none" strike="noStrike" dirty="0">
                        <a:solidFill>
                          <a:srgbClr val="000000"/>
                        </a:solidFill>
                        <a:effectLst/>
                        <a:latin typeface="Calibri"/>
                      </a:endParaRPr>
                    </a:p>
                  </a:txBody>
                  <a:tcPr marL="0" marR="0" marT="0" marB="0"/>
                </a:tc>
                <a:tc rowSpan="10" hMerge="1">
                  <a:txBody>
                    <a:bodyPr/>
                    <a:lstStyle/>
                    <a:p>
                      <a:endParaRPr lang="en-US"/>
                    </a:p>
                  </a:txBody>
                  <a:tcPr/>
                </a:tc>
                <a:tc rowSpan="10" hMerge="1">
                  <a:txBody>
                    <a:bodyPr/>
                    <a:lstStyle/>
                    <a:p>
                      <a:endParaRPr lang="en-US"/>
                    </a:p>
                  </a:txBody>
                  <a:tcPr/>
                </a:tc>
                <a:tc rowSpan="10" hMerge="1">
                  <a:txBody>
                    <a:bodyPr/>
                    <a:lstStyle/>
                    <a:p>
                      <a:endParaRPr lang="en-US"/>
                    </a:p>
                  </a:txBody>
                  <a:tcPr/>
                </a:tc>
              </a:tr>
              <a:tr h="300790">
                <a:tc>
                  <a:txBody>
                    <a:bodyPr/>
                    <a:lstStyle/>
                    <a:p>
                      <a:pPr algn="l" fontAlgn="b"/>
                      <a:endParaRPr lang="en-US" sz="2000" b="0" i="0" u="none" strike="noStrike">
                        <a:solidFill>
                          <a:srgbClr val="000000"/>
                        </a:solidFill>
                        <a:effectLst/>
                        <a:latin typeface="Calibri"/>
                      </a:endParaRPr>
                    </a:p>
                  </a:txBody>
                  <a:tcPr marL="0" marR="0" marT="0" marB="0" anchor="b"/>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300790">
                <a:tc>
                  <a:txBody>
                    <a:bodyPr/>
                    <a:lstStyle/>
                    <a:p>
                      <a:pPr algn="l" fontAlgn="t"/>
                      <a:endParaRPr lang="en-US" sz="2000" b="0" i="0" u="none" strike="noStrike">
                        <a:solidFill>
                          <a:srgbClr val="000000"/>
                        </a:solidFill>
                        <a:effectLst/>
                        <a:latin typeface="Calibri"/>
                      </a:endParaRPr>
                    </a:p>
                  </a:txBody>
                  <a:tcPr marL="0" marR="0" marT="0" marB="0"/>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300790">
                <a:tc>
                  <a:txBody>
                    <a:bodyPr/>
                    <a:lstStyle/>
                    <a:p>
                      <a:pPr algn="l" fontAlgn="b"/>
                      <a:endParaRPr lang="en-US" sz="2000" b="0" i="0" u="none" strike="noStrike">
                        <a:solidFill>
                          <a:srgbClr val="000000"/>
                        </a:solidFill>
                        <a:effectLst/>
                        <a:latin typeface="Calibri"/>
                      </a:endParaRPr>
                    </a:p>
                  </a:txBody>
                  <a:tcPr marL="0" marR="0" marT="0" marB="0" anchor="b"/>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300790">
                <a:tc>
                  <a:txBody>
                    <a:bodyPr/>
                    <a:lstStyle/>
                    <a:p>
                      <a:pPr algn="l" fontAlgn="b"/>
                      <a:endParaRPr lang="en-US" sz="2000" b="0" i="0" u="none" strike="noStrike">
                        <a:solidFill>
                          <a:srgbClr val="000000"/>
                        </a:solidFill>
                        <a:effectLst/>
                        <a:latin typeface="Calibri"/>
                      </a:endParaRPr>
                    </a:p>
                  </a:txBody>
                  <a:tcPr marL="0" marR="0" marT="0" marB="0" anchor="b"/>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300790">
                <a:tc>
                  <a:txBody>
                    <a:bodyPr/>
                    <a:lstStyle/>
                    <a:p>
                      <a:pPr algn="l" fontAlgn="b"/>
                      <a:endParaRPr lang="en-US" sz="2000" b="0" i="0" u="none" strike="noStrike">
                        <a:solidFill>
                          <a:srgbClr val="000000"/>
                        </a:solidFill>
                        <a:effectLst/>
                        <a:latin typeface="Calibri"/>
                      </a:endParaRPr>
                    </a:p>
                  </a:txBody>
                  <a:tcPr marL="0" marR="0" marT="0" marB="0" anchor="b"/>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300790">
                <a:tc>
                  <a:txBody>
                    <a:bodyPr/>
                    <a:lstStyle/>
                    <a:p>
                      <a:pPr algn="l" fontAlgn="b"/>
                      <a:endParaRPr lang="en-US" sz="2000" b="0" i="0" u="none" strike="noStrike">
                        <a:solidFill>
                          <a:srgbClr val="000000"/>
                        </a:solidFill>
                        <a:effectLst/>
                        <a:latin typeface="Calibri"/>
                      </a:endParaRPr>
                    </a:p>
                  </a:txBody>
                  <a:tcPr marL="0" marR="0" marT="0" marB="0" anchor="b"/>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300790">
                <a:tc>
                  <a:txBody>
                    <a:bodyPr/>
                    <a:lstStyle/>
                    <a:p>
                      <a:pPr algn="l" fontAlgn="b"/>
                      <a:endParaRPr lang="en-US" sz="2000" b="0" i="0" u="none" strike="noStrike">
                        <a:solidFill>
                          <a:srgbClr val="000000"/>
                        </a:solidFill>
                        <a:effectLst/>
                        <a:latin typeface="Calibri"/>
                      </a:endParaRPr>
                    </a:p>
                  </a:txBody>
                  <a:tcPr marL="0" marR="0" marT="0" marB="0" anchor="b"/>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300790">
                <a:tc>
                  <a:txBody>
                    <a:bodyPr/>
                    <a:lstStyle/>
                    <a:p>
                      <a:pPr algn="l" fontAlgn="b"/>
                      <a:endParaRPr lang="en-US" sz="2000" b="0" i="0" u="none" strike="noStrike">
                        <a:solidFill>
                          <a:srgbClr val="000000"/>
                        </a:solidFill>
                        <a:effectLst/>
                        <a:latin typeface="Calibri"/>
                      </a:endParaRPr>
                    </a:p>
                  </a:txBody>
                  <a:tcPr marL="0" marR="0" marT="0" marB="0" anchor="b"/>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r h="300790">
                <a:tc>
                  <a:txBody>
                    <a:bodyPr/>
                    <a:lstStyle/>
                    <a:p>
                      <a:pPr algn="l" fontAlgn="b"/>
                      <a:endParaRPr lang="en-US" sz="2000" b="0" i="0" u="none" strike="noStrike" dirty="0">
                        <a:solidFill>
                          <a:srgbClr val="000000"/>
                        </a:solidFill>
                        <a:effectLst/>
                        <a:latin typeface="Calibri"/>
                      </a:endParaRPr>
                    </a:p>
                  </a:txBody>
                  <a:tcPr marL="0" marR="0" marT="0" marB="0" anchor="b"/>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r>
            </a:tbl>
          </a:graphicData>
        </a:graphic>
      </p:graphicFrame>
      <mc:AlternateContent xmlns:mc="http://schemas.openxmlformats.org/markup-compatibility/2006" xmlns:a14="http://schemas.microsoft.com/office/drawing/2010/main">
        <mc:Choice Requires="a14">
          <p:sp>
            <p:nvSpPr>
              <p:cNvPr id="3" name="TextBox 2"/>
              <p:cNvSpPr txBox="1"/>
              <p:nvPr/>
            </p:nvSpPr>
            <p:spPr>
              <a:xfrm>
                <a:off x="2092036" y="3683299"/>
                <a:ext cx="5410200" cy="2718949"/>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600" dirty="0"/>
                  <a:t>Average Fraction Defective = p̄ =   </a:t>
                </a:r>
                <a14:m>
                  <m:oMath xmlns:m="http://schemas.openxmlformats.org/officeDocument/2006/math">
                    <m:f>
                      <m:fPr>
                        <m:ctrlPr>
                          <a:rPr lang="en-US" sz="1600" i="1">
                            <a:latin typeface="Cambria Math"/>
                          </a:rPr>
                        </m:ctrlPr>
                      </m:fPr>
                      <m:num>
                        <m:r>
                          <a:rPr lang="en-US" sz="1600" b="0" i="1">
                            <a:latin typeface="Cambria Math"/>
                          </a:rPr>
                          <m:t>𝑇𝑜𝑡𝑎𝑙</m:t>
                        </m:r>
                        <m:r>
                          <a:rPr lang="en-US" sz="1600" b="0" i="1">
                            <a:latin typeface="Cambria Math"/>
                          </a:rPr>
                          <m:t> </m:t>
                        </m:r>
                        <m:r>
                          <a:rPr lang="en-US" sz="1600" b="0" i="1">
                            <a:latin typeface="Cambria Math"/>
                          </a:rPr>
                          <m:t>𝑁𝑜</m:t>
                        </m:r>
                        <m:r>
                          <a:rPr lang="en-US" sz="1600" b="0" i="1">
                            <a:latin typeface="Cambria Math"/>
                          </a:rPr>
                          <m:t> </m:t>
                        </m:r>
                        <m:r>
                          <a:rPr lang="en-US" sz="1600" b="0" i="1">
                            <a:latin typeface="Cambria Math"/>
                          </a:rPr>
                          <m:t>𝑜𝑓</m:t>
                        </m:r>
                        <m:r>
                          <a:rPr lang="en-US" sz="1600" b="0" i="1">
                            <a:latin typeface="Cambria Math"/>
                          </a:rPr>
                          <m:t> </m:t>
                        </m:r>
                        <m:r>
                          <a:rPr lang="en-US" sz="1600" b="0" i="1">
                            <a:latin typeface="Cambria Math"/>
                          </a:rPr>
                          <m:t>𝐷𝑒𝑓𝑒𝑐𝑡𝑖𝑣𝑒</m:t>
                        </m:r>
                      </m:num>
                      <m:den>
                        <m:r>
                          <a:rPr lang="en-US" sz="1600" b="0" i="1">
                            <a:latin typeface="Cambria Math"/>
                          </a:rPr>
                          <m:t>𝑇𝑜𝑡𝑎𝑙</m:t>
                        </m:r>
                        <m:r>
                          <a:rPr lang="en-US" sz="1600" b="0" i="1">
                            <a:latin typeface="Cambria Math"/>
                          </a:rPr>
                          <m:t>  </m:t>
                        </m:r>
                        <m:r>
                          <a:rPr lang="en-US" sz="1600" b="0" i="1">
                            <a:latin typeface="Cambria Math"/>
                          </a:rPr>
                          <m:t>𝑖𝑡𝑒𝑚𝑠</m:t>
                        </m:r>
                        <m:r>
                          <a:rPr lang="en-US" sz="1600" b="0" i="1">
                            <a:latin typeface="Cambria Math"/>
                          </a:rPr>
                          <m:t> </m:t>
                        </m:r>
                        <m:r>
                          <a:rPr lang="en-US" sz="1600" b="0" i="1">
                            <a:latin typeface="Cambria Math"/>
                          </a:rPr>
                          <m:t>𝑖𝑛𝑠𝑝𝑒𝑐𝑡𝑒𝑑</m:t>
                        </m:r>
                      </m:den>
                    </m:f>
                  </m:oMath>
                </a14:m>
                <a:endParaRPr lang="en-US" sz="1600" dirty="0"/>
              </a:p>
              <a:p>
                <a:r>
                  <a:rPr lang="en-US" sz="1600" dirty="0"/>
                  <a:t>		= </a:t>
                </a:r>
                <a:r>
                  <a:rPr lang="en-US" sz="1600" dirty="0" smtClean="0"/>
                  <a:t>9/100 </a:t>
                </a:r>
                <a:r>
                  <a:rPr lang="en-US" sz="1600" dirty="0"/>
                  <a:t>= </a:t>
                </a:r>
                <a:r>
                  <a:rPr lang="en-US" sz="1600" dirty="0" smtClean="0"/>
                  <a:t>0.09</a:t>
                </a:r>
                <a:endParaRPr lang="en-US" sz="1600" dirty="0"/>
              </a:p>
              <a:p>
                <a:r>
                  <a:rPr lang="en-US" sz="1600" dirty="0" smtClean="0"/>
                  <a:t>Average no. per sample, n = 5x20/5= 20</a:t>
                </a:r>
              </a:p>
              <a:p>
                <a:endParaRPr lang="en-US" sz="1600" dirty="0" smtClean="0"/>
              </a:p>
              <a:p>
                <a:r>
                  <a:rPr lang="en-US" sz="1600" dirty="0" smtClean="0"/>
                  <a:t>Upper </a:t>
                </a:r>
                <a:r>
                  <a:rPr lang="en-US" sz="1600" dirty="0"/>
                  <a:t>Control Limit = p̄ +</a:t>
                </a:r>
                <a:r>
                  <a:rPr lang="en-US" sz="1600" baseline="0" dirty="0"/>
                  <a:t> 3 </a:t>
                </a:r>
                <a14:m>
                  <m:oMath xmlns:m="http://schemas.openxmlformats.org/officeDocument/2006/math">
                    <m:r>
                      <a:rPr lang="en-US" sz="1600" i="1" baseline="0">
                        <a:latin typeface="Cambria Math"/>
                        <a:ea typeface="Cambria Math"/>
                      </a:rPr>
                      <m:t>√</m:t>
                    </m:r>
                  </m:oMath>
                </a14:m>
                <a:r>
                  <a:rPr lang="en-US" sz="1600" dirty="0"/>
                  <a:t>p̄( 1-p̄)/n</a:t>
                </a:r>
                <a:r>
                  <a:rPr lang="en-US" sz="1600" baseline="0" dirty="0"/>
                  <a:t>  = </a:t>
                </a:r>
                <a:r>
                  <a:rPr lang="en-US" sz="1600" baseline="0" dirty="0" smtClean="0"/>
                  <a:t>0.09 </a:t>
                </a:r>
                <a:r>
                  <a:rPr lang="en-US" sz="1600" baseline="0" dirty="0"/>
                  <a:t>+ </a:t>
                </a:r>
                <a:r>
                  <a:rPr lang="en-US" sz="1600" baseline="0" dirty="0" smtClean="0"/>
                  <a:t>0.192 </a:t>
                </a:r>
                <a:r>
                  <a:rPr lang="en-US" sz="1600" baseline="0" dirty="0"/>
                  <a:t>= </a:t>
                </a:r>
                <a:r>
                  <a:rPr lang="en-US" sz="1600" baseline="0" dirty="0" smtClean="0"/>
                  <a:t>0.282</a:t>
                </a:r>
                <a:endParaRPr lang="en-US" sz="1600" baseline="0" dirty="0"/>
              </a:p>
              <a:p>
                <a:endParaRPr lang="en-US" sz="1600" baseline="0" dirty="0"/>
              </a:p>
              <a:p>
                <a:r>
                  <a:rPr lang="en-US" sz="1600" baseline="0" dirty="0"/>
                  <a:t>Lower Control Limit = p̄ - 3 </a:t>
                </a:r>
                <a14:m>
                  <m:oMath xmlns:m="http://schemas.openxmlformats.org/officeDocument/2006/math">
                    <m:rad>
                      <m:radPr>
                        <m:degHide m:val="on"/>
                        <m:ctrlPr>
                          <a:rPr lang="en-US" sz="1600" b="0" i="1" baseline="0">
                            <a:latin typeface="Cambria Math"/>
                            <a:ea typeface="Cambria Math"/>
                          </a:rPr>
                        </m:ctrlPr>
                      </m:radPr>
                      <m:deg/>
                      <m:e>
                        <m:r>
                          <a:rPr lang="en-US" sz="1600" b="0" i="1" baseline="0">
                            <a:latin typeface="Cambria Math"/>
                            <a:ea typeface="Cambria Math"/>
                          </a:rPr>
                          <m:t>𝑝</m:t>
                        </m:r>
                      </m:e>
                    </m:rad>
                    <m:r>
                      <a:rPr lang="en-US" sz="1600" b="0" i="1" baseline="0">
                        <a:latin typeface="Cambria Math"/>
                        <a:ea typeface="Cambria Math"/>
                      </a:rPr>
                      <m:t>̄̄(</m:t>
                    </m:r>
                    <m:r>
                      <a:rPr lang="en-US" sz="1600" b="0" i="1" baseline="0">
                        <a:latin typeface="Cambria Math"/>
                        <a:ea typeface="Cambria Math"/>
                      </a:rPr>
                      <m:t>1</m:t>
                    </m:r>
                    <m:r>
                      <a:rPr lang="en-US" sz="1600" b="0" i="1" baseline="0">
                        <a:latin typeface="Cambria Math"/>
                        <a:ea typeface="Cambria Math"/>
                      </a:rPr>
                      <m:t>−</m:t>
                    </m:r>
                    <m:r>
                      <a:rPr lang="en-US" sz="1600" b="0" i="1" baseline="0">
                        <a:latin typeface="Cambria Math"/>
                        <a:ea typeface="Cambria Math"/>
                      </a:rPr>
                      <m:t>𝑝</m:t>
                    </m:r>
                    <m:r>
                      <a:rPr lang="en-US" sz="1600" b="0" i="1" baseline="0">
                        <a:latin typeface="Cambria Math"/>
                        <a:ea typeface="Cambria Math"/>
                      </a:rPr>
                      <m:t>̄</m:t>
                    </m:r>
                    <m:r>
                      <a:rPr lang="en-US" sz="1600" b="0" i="1" baseline="0">
                        <a:latin typeface="Cambria Math"/>
                        <a:ea typeface="Cambria Math"/>
                      </a:rPr>
                      <m:t>)/</m:t>
                    </m:r>
                    <m:r>
                      <a:rPr lang="en-US" sz="1600" b="0" i="1" baseline="0">
                        <a:latin typeface="Cambria Math"/>
                        <a:ea typeface="Cambria Math"/>
                      </a:rPr>
                      <m:t>𝑛</m:t>
                    </m:r>
                  </m:oMath>
                </a14:m>
                <a:r>
                  <a:rPr lang="en-US" sz="1600" dirty="0"/>
                  <a:t>  = </a:t>
                </a:r>
                <a:r>
                  <a:rPr lang="en-US" sz="1600" dirty="0" smtClean="0"/>
                  <a:t>0.09-</a:t>
                </a:r>
                <a:r>
                  <a:rPr lang="en-US" sz="1600" baseline="0" dirty="0" smtClean="0"/>
                  <a:t> 0.192 </a:t>
                </a:r>
              </a:p>
              <a:p>
                <a:r>
                  <a:rPr lang="en-US" sz="1600" baseline="0" dirty="0" smtClean="0"/>
                  <a:t>= -0.102=0</a:t>
                </a:r>
                <a:endParaRPr lang="en-US" sz="1600" baseline="0" dirty="0"/>
              </a:p>
              <a:p>
                <a:r>
                  <a:rPr lang="en-US" sz="1600" baseline="0" dirty="0"/>
                  <a:t>(Since the negative control limits are always taken as zero.)</a:t>
                </a:r>
                <a:endParaRPr lang="en-US" sz="1600" dirty="0"/>
              </a:p>
              <a:p>
                <a:endParaRPr lang="en-US" sz="1600" dirty="0"/>
              </a:p>
            </p:txBody>
          </p:sp>
        </mc:Choice>
        <mc:Fallback xmlns="">
          <p:sp>
            <p:nvSpPr>
              <p:cNvPr id="3" name="TextBox 2"/>
              <p:cNvSpPr txBox="1">
                <a:spLocks noRot="1" noChangeAspect="1" noMove="1" noResize="1" noEditPoints="1" noAdjustHandles="1" noChangeArrowheads="1" noChangeShapeType="1" noTextEdit="1"/>
              </p:cNvSpPr>
              <p:nvPr/>
            </p:nvSpPr>
            <p:spPr>
              <a:xfrm>
                <a:off x="2092036" y="3683299"/>
                <a:ext cx="5410200" cy="2718949"/>
              </a:xfrm>
              <a:prstGeom prst="rect">
                <a:avLst/>
              </a:prstGeom>
              <a:blipFill rotWithShape="1">
                <a:blip r:embed="rId2"/>
                <a:stretch>
                  <a:fillRect l="-563"/>
                </a:stretch>
              </a:blipFill>
            </p:spPr>
            <p:txBody>
              <a:bodyPr/>
              <a:lstStyle/>
              <a:p>
                <a:r>
                  <a:rPr lang="en-US">
                    <a:noFill/>
                  </a:rPr>
                  <a:t> </a:t>
                </a:r>
              </a:p>
            </p:txBody>
          </p:sp>
        </mc:Fallback>
      </mc:AlternateContent>
      <p:cxnSp>
        <p:nvCxnSpPr>
          <p:cNvPr id="4" name="Straight Connector 3"/>
          <p:cNvCxnSpPr/>
          <p:nvPr/>
        </p:nvCxnSpPr>
        <p:spPr>
          <a:xfrm>
            <a:off x="4616161" y="5290294"/>
            <a:ext cx="8191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4660633" y="4750174"/>
            <a:ext cx="104775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4495800" y="4919663"/>
            <a:ext cx="95250" cy="185737"/>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667000" y="76200"/>
            <a:ext cx="4208660" cy="461665"/>
          </a:xfrm>
          <a:prstGeom prst="rect">
            <a:avLst/>
          </a:prstGeom>
          <a:noFill/>
        </p:spPr>
        <p:txBody>
          <a:bodyPr wrap="square" rtlCol="0">
            <a:spAutoFit/>
          </a:bodyPr>
          <a:lstStyle/>
          <a:p>
            <a:r>
              <a:rPr lang="en-US" sz="2400" b="1" dirty="0" smtClean="0">
                <a:solidFill>
                  <a:srgbClr val="FF0000"/>
                </a:solidFill>
              </a:rPr>
              <a:t>Computation of p-Chart</a:t>
            </a:r>
            <a:endParaRPr lang="en-US" sz="2400" b="1" dirty="0">
              <a:solidFill>
                <a:srgbClr val="FF0000"/>
              </a:solidFill>
            </a:endParaRPr>
          </a:p>
        </p:txBody>
      </p:sp>
      <p:sp>
        <p:nvSpPr>
          <p:cNvPr id="6" name="TextBox 5"/>
          <p:cNvSpPr txBox="1"/>
          <p:nvPr/>
        </p:nvSpPr>
        <p:spPr>
          <a:xfrm>
            <a:off x="5190300" y="4734997"/>
            <a:ext cx="255198" cy="369332"/>
          </a:xfrm>
          <a:prstGeom prst="rect">
            <a:avLst/>
          </a:prstGeom>
          <a:noFill/>
        </p:spPr>
        <p:txBody>
          <a:bodyPr wrap="none" rtlCol="0">
            <a:spAutoFit/>
          </a:bodyPr>
          <a:lstStyle/>
          <a:p>
            <a:r>
              <a:rPr lang="en-US" dirty="0" smtClean="0"/>
              <a:t>-</a:t>
            </a:r>
            <a:endParaRPr lang="en-US" dirty="0"/>
          </a:p>
        </p:txBody>
      </p:sp>
      <p:sp>
        <p:nvSpPr>
          <p:cNvPr id="8" name="TextBox 7"/>
          <p:cNvSpPr txBox="1"/>
          <p:nvPr/>
        </p:nvSpPr>
        <p:spPr>
          <a:xfrm>
            <a:off x="5317899" y="5205024"/>
            <a:ext cx="325730" cy="369332"/>
          </a:xfrm>
          <a:prstGeom prst="rect">
            <a:avLst/>
          </a:prstGeom>
          <a:noFill/>
        </p:spPr>
        <p:txBody>
          <a:bodyPr wrap="none" rtlCol="0">
            <a:spAutoFit/>
          </a:bodyPr>
          <a:lstStyle/>
          <a:p>
            <a:r>
              <a:rPr lang="en-US" dirty="0" smtClean="0"/>
              <a:t>--</a:t>
            </a:r>
            <a:endParaRPr lang="en-US" dirty="0"/>
          </a:p>
        </p:txBody>
      </p:sp>
      <p:sp>
        <p:nvSpPr>
          <p:cNvPr id="9" name="TextBox 8"/>
          <p:cNvSpPr txBox="1"/>
          <p:nvPr/>
        </p:nvSpPr>
        <p:spPr>
          <a:xfrm>
            <a:off x="4139600" y="4217714"/>
            <a:ext cx="255198"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407400547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3788813491"/>
              </p:ext>
            </p:extLst>
          </p:nvPr>
        </p:nvGraphicFramePr>
        <p:xfrm>
          <a:off x="1143000" y="1143000"/>
          <a:ext cx="7010400" cy="5029199"/>
        </p:xfrm>
        <a:graphic>
          <a:graphicData uri="http://schemas.openxmlformats.org/drawingml/2006/chart">
            <c:chart xmlns:c="http://schemas.openxmlformats.org/drawingml/2006/chart" xmlns:r="http://schemas.openxmlformats.org/officeDocument/2006/relationships" r:id="rId2"/>
          </a:graphicData>
        </a:graphic>
      </p:graphicFrame>
      <p:sp>
        <p:nvSpPr>
          <p:cNvPr id="3" name="Up Arrow 2"/>
          <p:cNvSpPr/>
          <p:nvPr/>
        </p:nvSpPr>
        <p:spPr>
          <a:xfrm>
            <a:off x="2164842" y="2514600"/>
            <a:ext cx="121158" cy="9784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962400" y="6324600"/>
            <a:ext cx="1279517" cy="369332"/>
          </a:xfrm>
          <a:prstGeom prst="rect">
            <a:avLst/>
          </a:prstGeom>
          <a:noFill/>
        </p:spPr>
        <p:txBody>
          <a:bodyPr wrap="none" rtlCol="0">
            <a:spAutoFit/>
          </a:bodyPr>
          <a:lstStyle/>
          <a:p>
            <a:r>
              <a:rPr lang="en-US" b="1" dirty="0" smtClean="0"/>
              <a:t>Sample No.</a:t>
            </a:r>
            <a:endParaRPr lang="en-US" b="1" dirty="0"/>
          </a:p>
        </p:txBody>
      </p:sp>
      <p:sp>
        <p:nvSpPr>
          <p:cNvPr id="5" name="Right Arrow 4"/>
          <p:cNvSpPr/>
          <p:nvPr/>
        </p:nvSpPr>
        <p:spPr>
          <a:xfrm>
            <a:off x="5283308" y="6441725"/>
            <a:ext cx="978408" cy="1350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200400" y="411079"/>
            <a:ext cx="4710200" cy="461665"/>
          </a:xfrm>
          <a:prstGeom prst="rect">
            <a:avLst/>
          </a:prstGeom>
          <a:noFill/>
        </p:spPr>
        <p:txBody>
          <a:bodyPr wrap="none" rtlCol="0">
            <a:spAutoFit/>
          </a:bodyPr>
          <a:lstStyle/>
          <a:p>
            <a:r>
              <a:rPr lang="en-US" sz="2400" b="1" dirty="0" smtClean="0">
                <a:solidFill>
                  <a:srgbClr val="FF0000"/>
                </a:solidFill>
              </a:rPr>
              <a:t>Control Chart for Fraction Defective</a:t>
            </a:r>
            <a:endParaRPr lang="en-US" sz="2400" b="1" dirty="0">
              <a:solidFill>
                <a:srgbClr val="FF0000"/>
              </a:solidFill>
            </a:endParaRPr>
          </a:p>
        </p:txBody>
      </p:sp>
      <p:cxnSp>
        <p:nvCxnSpPr>
          <p:cNvPr id="8" name="Straight Connector 7"/>
          <p:cNvCxnSpPr/>
          <p:nvPr/>
        </p:nvCxnSpPr>
        <p:spPr>
          <a:xfrm>
            <a:off x="2895600" y="872744"/>
            <a:ext cx="48768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001000" y="872744"/>
            <a:ext cx="553357" cy="369332"/>
          </a:xfrm>
          <a:prstGeom prst="rect">
            <a:avLst/>
          </a:prstGeom>
          <a:noFill/>
        </p:spPr>
        <p:txBody>
          <a:bodyPr wrap="none" rtlCol="0">
            <a:spAutoFit/>
          </a:bodyPr>
          <a:lstStyle/>
          <a:p>
            <a:r>
              <a:rPr lang="en-US" dirty="0" smtClean="0">
                <a:solidFill>
                  <a:srgbClr val="FF0000"/>
                </a:solidFill>
              </a:rPr>
              <a:t>UCL</a:t>
            </a:r>
            <a:endParaRPr lang="en-US" dirty="0">
              <a:solidFill>
                <a:srgbClr val="FF0000"/>
              </a:solidFill>
            </a:endParaRPr>
          </a:p>
        </p:txBody>
      </p:sp>
      <p:cxnSp>
        <p:nvCxnSpPr>
          <p:cNvPr id="11" name="Straight Connector 10"/>
          <p:cNvCxnSpPr/>
          <p:nvPr/>
        </p:nvCxnSpPr>
        <p:spPr>
          <a:xfrm>
            <a:off x="2895600" y="3276600"/>
            <a:ext cx="51054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277678" y="3276600"/>
            <a:ext cx="405880" cy="369332"/>
          </a:xfrm>
          <a:prstGeom prst="rect">
            <a:avLst/>
          </a:prstGeom>
          <a:noFill/>
        </p:spPr>
        <p:txBody>
          <a:bodyPr wrap="none" rtlCol="0">
            <a:spAutoFit/>
          </a:bodyPr>
          <a:lstStyle/>
          <a:p>
            <a:r>
              <a:rPr lang="en-US" dirty="0" smtClean="0">
                <a:solidFill>
                  <a:srgbClr val="FF0000"/>
                </a:solidFill>
              </a:rPr>
              <a:t>CL</a:t>
            </a:r>
            <a:endParaRPr lang="en-US" dirty="0">
              <a:solidFill>
                <a:srgbClr val="FF0000"/>
              </a:solidFill>
            </a:endParaRPr>
          </a:p>
        </p:txBody>
      </p:sp>
      <p:sp>
        <p:nvSpPr>
          <p:cNvPr id="13" name="TextBox 12"/>
          <p:cNvSpPr txBox="1"/>
          <p:nvPr/>
        </p:nvSpPr>
        <p:spPr>
          <a:xfrm>
            <a:off x="8077200" y="5638800"/>
            <a:ext cx="501163" cy="369332"/>
          </a:xfrm>
          <a:prstGeom prst="rect">
            <a:avLst/>
          </a:prstGeom>
          <a:noFill/>
        </p:spPr>
        <p:txBody>
          <a:bodyPr wrap="none" rtlCol="0">
            <a:spAutoFit/>
          </a:bodyPr>
          <a:lstStyle/>
          <a:p>
            <a:r>
              <a:rPr lang="en-US" dirty="0" smtClean="0">
                <a:solidFill>
                  <a:srgbClr val="FF0000"/>
                </a:solidFill>
              </a:rPr>
              <a:t>LCL</a:t>
            </a:r>
            <a:endParaRPr lang="en-US" dirty="0">
              <a:solidFill>
                <a:srgbClr val="FF0000"/>
              </a:solidFill>
            </a:endParaRPr>
          </a:p>
        </p:txBody>
      </p:sp>
    </p:spTree>
    <p:extLst>
      <p:ext uri="{BB962C8B-B14F-4D97-AF65-F5344CB8AC3E}">
        <p14:creationId xmlns:p14="http://schemas.microsoft.com/office/powerpoint/2010/main" val="26188724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Human Resource Approach</a:t>
            </a:r>
            <a:endParaRPr lang="en-US" b="1" dirty="0">
              <a:solidFill>
                <a:srgbClr val="FF0000"/>
              </a:solidFill>
            </a:endParaRPr>
          </a:p>
        </p:txBody>
      </p:sp>
      <p:sp>
        <p:nvSpPr>
          <p:cNvPr id="3" name="Content Placeholder 2"/>
          <p:cNvSpPr>
            <a:spLocks noGrp="1"/>
          </p:cNvSpPr>
          <p:nvPr>
            <p:ph idx="1"/>
          </p:nvPr>
        </p:nvSpPr>
        <p:spPr/>
        <p:txBody>
          <a:bodyPr/>
          <a:lstStyle/>
          <a:p>
            <a:pPr marL="0" indent="0" algn="ctr">
              <a:buNone/>
            </a:pPr>
            <a:endParaRPr lang="en-US" b="1" dirty="0" smtClean="0"/>
          </a:p>
          <a:p>
            <a:pPr marL="0" indent="0" algn="ctr">
              <a:buNone/>
            </a:pPr>
            <a:endParaRPr lang="en-US" b="1" dirty="0"/>
          </a:p>
          <a:p>
            <a:pPr marL="0" indent="0" algn="ctr">
              <a:buNone/>
            </a:pPr>
            <a:endParaRPr lang="en-US" b="1" dirty="0" smtClean="0"/>
          </a:p>
          <a:p>
            <a:pPr marL="0" indent="0" algn="ctr">
              <a:buNone/>
            </a:pPr>
            <a:r>
              <a:rPr lang="en-US" b="1" dirty="0" smtClean="0"/>
              <a:t>Motivation</a:t>
            </a:r>
            <a:endParaRPr lang="en-US" b="1" dirty="0"/>
          </a:p>
        </p:txBody>
      </p:sp>
    </p:spTree>
    <p:extLst>
      <p:ext uri="{BB962C8B-B14F-4D97-AF65-F5344CB8AC3E}">
        <p14:creationId xmlns:p14="http://schemas.microsoft.com/office/powerpoint/2010/main" val="10455892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b="1" smtClean="0">
                <a:solidFill>
                  <a:srgbClr val="FF0000"/>
                </a:solidFill>
              </a:rPr>
              <a:t>Problem Sum on p-chart</a:t>
            </a:r>
          </a:p>
        </p:txBody>
      </p:sp>
      <p:sp>
        <p:nvSpPr>
          <p:cNvPr id="44035" name="Content Placeholder 2"/>
          <p:cNvSpPr>
            <a:spLocks noGrp="1"/>
          </p:cNvSpPr>
          <p:nvPr>
            <p:ph idx="1"/>
          </p:nvPr>
        </p:nvSpPr>
        <p:spPr/>
        <p:txBody>
          <a:bodyPr/>
          <a:lstStyle/>
          <a:p>
            <a:r>
              <a:rPr lang="en-US" sz="1800" dirty="0" smtClean="0"/>
              <a:t>Six consecutive lots received from a vendor were inspected by sampling process In-coming Inspection of the buyer. Sample lot was varying as per the variation in the lot size. The inspection results are as follows :-</a:t>
            </a:r>
          </a:p>
          <a:p>
            <a:r>
              <a:rPr lang="en-US" sz="1800" dirty="0" smtClean="0"/>
              <a:t> Construct a control chart for fraction defective and no of defectives.</a:t>
            </a:r>
          </a:p>
        </p:txBody>
      </p:sp>
      <p:graphicFrame>
        <p:nvGraphicFramePr>
          <p:cNvPr id="4" name="Table 3"/>
          <p:cNvGraphicFramePr>
            <a:graphicFrameLocks noGrp="1"/>
          </p:cNvGraphicFramePr>
          <p:nvPr>
            <p:extLst>
              <p:ext uri="{D42A27DB-BD31-4B8C-83A1-F6EECF244321}">
                <p14:modId xmlns:p14="http://schemas.microsoft.com/office/powerpoint/2010/main" val="430994742"/>
              </p:ext>
            </p:extLst>
          </p:nvPr>
        </p:nvGraphicFramePr>
        <p:xfrm>
          <a:off x="1219200" y="3127664"/>
          <a:ext cx="6095999" cy="3429000"/>
        </p:xfrm>
        <a:graphic>
          <a:graphicData uri="http://schemas.openxmlformats.org/drawingml/2006/table">
            <a:tbl>
              <a:tblPr firstRow="1" bandRow="1">
                <a:tableStyleId>{5C22544A-7EE6-4342-B048-85BDC9FD1C3A}</a:tableStyleId>
              </a:tblPr>
              <a:tblGrid>
                <a:gridCol w="1219200"/>
                <a:gridCol w="762000"/>
                <a:gridCol w="838200"/>
                <a:gridCol w="762000"/>
                <a:gridCol w="772885"/>
                <a:gridCol w="870857"/>
                <a:gridCol w="870857"/>
              </a:tblGrid>
              <a:tr h="857250">
                <a:tc>
                  <a:txBody>
                    <a:bodyPr/>
                    <a:lstStyle/>
                    <a:p>
                      <a:r>
                        <a:rPr lang="en-US" dirty="0" smtClean="0"/>
                        <a:t>Sample No</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r>
              <a:tr h="857250">
                <a:tc>
                  <a:txBody>
                    <a:bodyPr/>
                    <a:lstStyle/>
                    <a:p>
                      <a:r>
                        <a:rPr lang="en-US" dirty="0" smtClean="0"/>
                        <a:t>Lot Size</a:t>
                      </a:r>
                      <a:endParaRPr lang="en-US" dirty="0"/>
                    </a:p>
                  </a:txBody>
                  <a:tcPr/>
                </a:tc>
                <a:tc>
                  <a:txBody>
                    <a:bodyPr/>
                    <a:lstStyle/>
                    <a:p>
                      <a:r>
                        <a:rPr lang="en-US" dirty="0" smtClean="0"/>
                        <a:t>2850</a:t>
                      </a:r>
                      <a:endParaRPr lang="en-US" dirty="0"/>
                    </a:p>
                  </a:txBody>
                  <a:tcPr/>
                </a:tc>
                <a:tc>
                  <a:txBody>
                    <a:bodyPr/>
                    <a:lstStyle/>
                    <a:p>
                      <a:r>
                        <a:rPr lang="en-US" dirty="0" smtClean="0"/>
                        <a:t>1860</a:t>
                      </a:r>
                      <a:endParaRPr lang="en-US" dirty="0"/>
                    </a:p>
                  </a:txBody>
                  <a:tcPr/>
                </a:tc>
                <a:tc>
                  <a:txBody>
                    <a:bodyPr/>
                    <a:lstStyle/>
                    <a:p>
                      <a:r>
                        <a:rPr lang="en-US" dirty="0" smtClean="0"/>
                        <a:t>480</a:t>
                      </a:r>
                      <a:endParaRPr lang="en-US" dirty="0"/>
                    </a:p>
                  </a:txBody>
                  <a:tcPr/>
                </a:tc>
                <a:tc>
                  <a:txBody>
                    <a:bodyPr/>
                    <a:lstStyle/>
                    <a:p>
                      <a:r>
                        <a:rPr lang="en-US" dirty="0" smtClean="0"/>
                        <a:t>970</a:t>
                      </a:r>
                      <a:endParaRPr lang="en-US" dirty="0"/>
                    </a:p>
                  </a:txBody>
                  <a:tcPr/>
                </a:tc>
                <a:tc>
                  <a:txBody>
                    <a:bodyPr/>
                    <a:lstStyle/>
                    <a:p>
                      <a:r>
                        <a:rPr lang="en-US" dirty="0" smtClean="0"/>
                        <a:t>4385</a:t>
                      </a:r>
                      <a:endParaRPr lang="en-US" dirty="0"/>
                    </a:p>
                  </a:txBody>
                  <a:tcPr/>
                </a:tc>
                <a:tc>
                  <a:txBody>
                    <a:bodyPr/>
                    <a:lstStyle/>
                    <a:p>
                      <a:r>
                        <a:rPr lang="en-US" dirty="0" smtClean="0"/>
                        <a:t>2568</a:t>
                      </a:r>
                      <a:endParaRPr lang="en-US" dirty="0"/>
                    </a:p>
                  </a:txBody>
                  <a:tcPr/>
                </a:tc>
              </a:tr>
              <a:tr h="857250">
                <a:tc>
                  <a:txBody>
                    <a:bodyPr/>
                    <a:lstStyle/>
                    <a:p>
                      <a:r>
                        <a:rPr lang="en-US" dirty="0" smtClean="0"/>
                        <a:t>Sample Size</a:t>
                      </a:r>
                      <a:endParaRPr lang="en-US" dirty="0"/>
                    </a:p>
                  </a:txBody>
                  <a:tcPr/>
                </a:tc>
                <a:tc>
                  <a:txBody>
                    <a:bodyPr/>
                    <a:lstStyle/>
                    <a:p>
                      <a:r>
                        <a:rPr lang="en-US" dirty="0" smtClean="0"/>
                        <a:t>125</a:t>
                      </a:r>
                      <a:endParaRPr lang="en-US" dirty="0"/>
                    </a:p>
                  </a:txBody>
                  <a:tcPr/>
                </a:tc>
                <a:tc>
                  <a:txBody>
                    <a:bodyPr/>
                    <a:lstStyle/>
                    <a:p>
                      <a:r>
                        <a:rPr lang="en-US" dirty="0" smtClean="0"/>
                        <a:t>125</a:t>
                      </a:r>
                      <a:endParaRPr lang="en-US" dirty="0"/>
                    </a:p>
                  </a:txBody>
                  <a:tcPr/>
                </a:tc>
                <a:tc>
                  <a:txBody>
                    <a:bodyPr/>
                    <a:lstStyle/>
                    <a:p>
                      <a:r>
                        <a:rPr lang="en-US" dirty="0" smtClean="0"/>
                        <a:t>50</a:t>
                      </a:r>
                      <a:endParaRPr lang="en-US" dirty="0"/>
                    </a:p>
                  </a:txBody>
                  <a:tcPr/>
                </a:tc>
                <a:tc>
                  <a:txBody>
                    <a:bodyPr/>
                    <a:lstStyle/>
                    <a:p>
                      <a:r>
                        <a:rPr lang="en-US" dirty="0" smtClean="0"/>
                        <a:t>80</a:t>
                      </a:r>
                      <a:endParaRPr lang="en-US" dirty="0"/>
                    </a:p>
                  </a:txBody>
                  <a:tcPr/>
                </a:tc>
                <a:tc>
                  <a:txBody>
                    <a:bodyPr/>
                    <a:lstStyle/>
                    <a:p>
                      <a:r>
                        <a:rPr lang="en-US" dirty="0" smtClean="0"/>
                        <a:t>200</a:t>
                      </a:r>
                      <a:endParaRPr lang="en-US" dirty="0"/>
                    </a:p>
                  </a:txBody>
                  <a:tcPr/>
                </a:tc>
                <a:tc>
                  <a:txBody>
                    <a:bodyPr/>
                    <a:lstStyle/>
                    <a:p>
                      <a:r>
                        <a:rPr lang="en-US" dirty="0" smtClean="0"/>
                        <a:t>125</a:t>
                      </a:r>
                      <a:endParaRPr lang="en-US" dirty="0"/>
                    </a:p>
                  </a:txBody>
                  <a:tcPr/>
                </a:tc>
              </a:tr>
              <a:tr h="857250">
                <a:tc>
                  <a:txBody>
                    <a:bodyPr/>
                    <a:lstStyle/>
                    <a:p>
                      <a:r>
                        <a:rPr lang="en-US" dirty="0" smtClean="0"/>
                        <a:t>No. of Defectives</a:t>
                      </a:r>
                      <a:endParaRPr lang="en-US" dirty="0"/>
                    </a:p>
                  </a:txBody>
                  <a:tcPr/>
                </a:tc>
                <a:tc>
                  <a:txBody>
                    <a:bodyPr/>
                    <a:lstStyle/>
                    <a:p>
                      <a:r>
                        <a:rPr lang="en-US" dirty="0" smtClean="0"/>
                        <a:t>1</a:t>
                      </a:r>
                      <a:endParaRPr lang="en-US" dirty="0"/>
                    </a:p>
                  </a:txBody>
                  <a:tcPr/>
                </a:tc>
                <a:tc>
                  <a:txBody>
                    <a:bodyPr/>
                    <a:lstStyle/>
                    <a:p>
                      <a:r>
                        <a:rPr lang="en-US" dirty="0" smtClean="0"/>
                        <a:t>3</a:t>
                      </a:r>
                      <a:endParaRPr lang="en-US" dirty="0"/>
                    </a:p>
                  </a:txBody>
                  <a:tcPr/>
                </a:tc>
                <a:tc>
                  <a:txBody>
                    <a:bodyPr/>
                    <a:lstStyle/>
                    <a:p>
                      <a:r>
                        <a:rPr lang="en-US" dirty="0" smtClean="0"/>
                        <a:t>-</a:t>
                      </a:r>
                      <a:endParaRPr lang="en-US" dirty="0"/>
                    </a:p>
                  </a:txBody>
                  <a:tcPr/>
                </a:tc>
                <a:tc>
                  <a:txBody>
                    <a:bodyPr/>
                    <a:lstStyle/>
                    <a:p>
                      <a:r>
                        <a:rPr lang="en-US" dirty="0" smtClean="0"/>
                        <a:t>2</a:t>
                      </a:r>
                      <a:endParaRPr lang="en-US" dirty="0"/>
                    </a:p>
                  </a:txBody>
                  <a:tcPr/>
                </a:tc>
                <a:tc>
                  <a:txBody>
                    <a:bodyPr/>
                    <a:lstStyle/>
                    <a:p>
                      <a:r>
                        <a:rPr lang="en-US" dirty="0" smtClean="0"/>
                        <a:t>4</a:t>
                      </a:r>
                      <a:endParaRPr lang="en-US" dirty="0"/>
                    </a:p>
                  </a:txBody>
                  <a:tcPr/>
                </a:tc>
                <a:tc>
                  <a:txBody>
                    <a:bodyPr/>
                    <a:lstStyle/>
                    <a:p>
                      <a:r>
                        <a:rPr lang="en-US" dirty="0" smtClean="0"/>
                        <a:t>1</a:t>
                      </a:r>
                      <a:endParaRPr lang="en-US" dirty="0"/>
                    </a:p>
                  </a:txBody>
                  <a:tcPr/>
                </a:tc>
              </a:tr>
            </a:tbl>
          </a:graphicData>
        </a:graphic>
      </p:graphicFrame>
    </p:spTree>
    <p:extLst>
      <p:ext uri="{BB962C8B-B14F-4D97-AF65-F5344CB8AC3E}">
        <p14:creationId xmlns:p14="http://schemas.microsoft.com/office/powerpoint/2010/main" val="363201102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b="1" smtClean="0">
                <a:solidFill>
                  <a:srgbClr val="FF0000"/>
                </a:solidFill>
              </a:rPr>
              <a:t>Solution</a:t>
            </a:r>
          </a:p>
        </p:txBody>
      </p:sp>
      <p:sp>
        <p:nvSpPr>
          <p:cNvPr id="3" name="Content Placeholder 2"/>
          <p:cNvSpPr>
            <a:spLocks noGrp="1"/>
          </p:cNvSpPr>
          <p:nvPr>
            <p:ph idx="1"/>
          </p:nvPr>
        </p:nvSpPr>
        <p:spPr>
          <a:xfrm>
            <a:off x="457200" y="1600200"/>
            <a:ext cx="8229600" cy="4800600"/>
          </a:xfrm>
        </p:spPr>
        <p:txBody>
          <a:bodyPr/>
          <a:lstStyle/>
          <a:p>
            <a:pPr>
              <a:defRPr/>
            </a:pPr>
            <a:r>
              <a:rPr lang="en-US" sz="2000" dirty="0" smtClean="0"/>
              <a:t>p̅ = Total No of defective items/ Total no. of items inspected</a:t>
            </a:r>
          </a:p>
          <a:p>
            <a:pPr marL="0" indent="0">
              <a:buFont typeface="Arial" pitchFamily="34" charset="0"/>
              <a:buNone/>
              <a:defRPr/>
            </a:pPr>
            <a:r>
              <a:rPr lang="en-US" sz="2000" dirty="0"/>
              <a:t>	</a:t>
            </a:r>
            <a:r>
              <a:rPr lang="en-US" sz="2000" dirty="0" smtClean="0"/>
              <a:t>= (1+3+0+2+4+1)/125+125+50+80+200+125)=11/705= 0.016</a:t>
            </a:r>
          </a:p>
          <a:p>
            <a:pPr marL="0" indent="0">
              <a:buFont typeface="Arial" pitchFamily="34" charset="0"/>
              <a:buNone/>
              <a:defRPr/>
            </a:pPr>
            <a:endParaRPr lang="en-US" sz="2000" dirty="0"/>
          </a:p>
          <a:p>
            <a:pPr marL="0" indent="0">
              <a:buFont typeface="Arial" pitchFamily="34" charset="0"/>
              <a:buNone/>
              <a:defRPr/>
            </a:pPr>
            <a:r>
              <a:rPr lang="en-US" sz="2000" dirty="0" smtClean="0"/>
              <a:t>Since the sample size is varying, find out avg. no. of pcs inspected n̅=705/6=117.5</a:t>
            </a:r>
          </a:p>
          <a:p>
            <a:pPr marL="0" indent="0">
              <a:buFont typeface="Arial" pitchFamily="34" charset="0"/>
              <a:buNone/>
              <a:defRPr/>
            </a:pPr>
            <a:endParaRPr lang="en-US" sz="2000" dirty="0"/>
          </a:p>
          <a:p>
            <a:pPr marL="0" indent="0">
              <a:buFont typeface="Arial" pitchFamily="34" charset="0"/>
              <a:buNone/>
              <a:defRPr/>
            </a:pPr>
            <a:r>
              <a:rPr lang="en-US" sz="2000" dirty="0" smtClean="0"/>
              <a:t>Then </a:t>
            </a:r>
            <a:r>
              <a:rPr lang="en-US" sz="2000" dirty="0" err="1" smtClean="0"/>
              <a:t>UCLp</a:t>
            </a:r>
            <a:r>
              <a:rPr lang="en-US" sz="2000" dirty="0" smtClean="0"/>
              <a:t>= p̅+ √ p̅(1- p̅)/n̅ =.016+3X00116= 0.051</a:t>
            </a:r>
          </a:p>
          <a:p>
            <a:pPr marL="0" indent="0">
              <a:buFont typeface="Arial" pitchFamily="34" charset="0"/>
              <a:buNone/>
              <a:defRPr/>
            </a:pPr>
            <a:endParaRPr lang="en-US" sz="2000" dirty="0" smtClean="0"/>
          </a:p>
          <a:p>
            <a:pPr marL="0" indent="0">
              <a:buFont typeface="Arial" pitchFamily="34" charset="0"/>
              <a:buNone/>
              <a:defRPr/>
            </a:pPr>
            <a:r>
              <a:rPr lang="en-US" sz="2000" dirty="0" err="1" smtClean="0"/>
              <a:t>LCLp</a:t>
            </a:r>
            <a:r>
              <a:rPr lang="en-US" sz="2000" dirty="0" smtClean="0"/>
              <a:t>=-0.019=0</a:t>
            </a:r>
          </a:p>
          <a:p>
            <a:pPr marL="0" indent="0">
              <a:buFont typeface="Arial" pitchFamily="34" charset="0"/>
              <a:buNone/>
              <a:defRPr/>
            </a:pPr>
            <a:r>
              <a:rPr lang="en-US" sz="2000" dirty="0" err="1" smtClean="0">
                <a:solidFill>
                  <a:srgbClr val="FF0000"/>
                </a:solidFill>
              </a:rPr>
              <a:t>np</a:t>
            </a:r>
            <a:r>
              <a:rPr lang="en-US" sz="2000" dirty="0" smtClean="0">
                <a:solidFill>
                  <a:srgbClr val="FF0000"/>
                </a:solidFill>
              </a:rPr>
              <a:t>-chart</a:t>
            </a:r>
          </a:p>
          <a:p>
            <a:pPr marL="0" indent="0">
              <a:buFont typeface="Arial" pitchFamily="34" charset="0"/>
              <a:buNone/>
              <a:defRPr/>
            </a:pPr>
            <a:r>
              <a:rPr lang="en-US" sz="2000" dirty="0" err="1" smtClean="0">
                <a:solidFill>
                  <a:srgbClr val="FF0000"/>
                </a:solidFill>
              </a:rPr>
              <a:t>CLnp</a:t>
            </a:r>
            <a:r>
              <a:rPr lang="en-US" sz="2000" dirty="0" smtClean="0">
                <a:solidFill>
                  <a:srgbClr val="FF0000"/>
                </a:solidFill>
              </a:rPr>
              <a:t>=</a:t>
            </a:r>
            <a:r>
              <a:rPr lang="en-US" sz="2000" dirty="0" smtClean="0"/>
              <a:t> n̅. p̅=0.016X117.5=1.88</a:t>
            </a:r>
          </a:p>
          <a:p>
            <a:pPr marL="0" indent="0">
              <a:buFont typeface="Arial" pitchFamily="34" charset="0"/>
              <a:buNone/>
              <a:defRPr/>
            </a:pPr>
            <a:r>
              <a:rPr lang="en-US" sz="2000" dirty="0" err="1" smtClean="0">
                <a:solidFill>
                  <a:srgbClr val="FF0000"/>
                </a:solidFill>
              </a:rPr>
              <a:t>UCLnp</a:t>
            </a:r>
            <a:r>
              <a:rPr lang="en-US" sz="2000" dirty="0" smtClean="0">
                <a:solidFill>
                  <a:srgbClr val="FF0000"/>
                </a:solidFill>
              </a:rPr>
              <a:t>=</a:t>
            </a:r>
            <a:r>
              <a:rPr lang="en-US" sz="2000" dirty="0" smtClean="0"/>
              <a:t> n̅. p̅+ 3</a:t>
            </a:r>
            <a:r>
              <a:rPr lang="en-US" sz="2000" dirty="0" smtClean="0">
                <a:solidFill>
                  <a:srgbClr val="FF0000"/>
                </a:solidFill>
              </a:rPr>
              <a:t> √</a:t>
            </a:r>
            <a:r>
              <a:rPr lang="en-US" sz="2000" dirty="0" smtClean="0"/>
              <a:t> n̅. p̅ (1- p̅)=1.88+3</a:t>
            </a:r>
            <a:r>
              <a:rPr lang="en-US" sz="2000" dirty="0" smtClean="0">
                <a:solidFill>
                  <a:srgbClr val="FF0000"/>
                </a:solidFill>
              </a:rPr>
              <a:t> √.016X117.5 (1.0X.016)=1.88+4.08=5.96</a:t>
            </a:r>
          </a:p>
          <a:p>
            <a:pPr marL="0" indent="0">
              <a:buFont typeface="Arial" pitchFamily="34" charset="0"/>
              <a:buNone/>
              <a:defRPr/>
            </a:pPr>
            <a:r>
              <a:rPr lang="en-US" sz="2000" dirty="0" err="1" smtClean="0">
                <a:solidFill>
                  <a:srgbClr val="FF0000"/>
                </a:solidFill>
              </a:rPr>
              <a:t>LCLnp</a:t>
            </a:r>
            <a:r>
              <a:rPr lang="en-US" sz="2000" dirty="0" smtClean="0">
                <a:solidFill>
                  <a:srgbClr val="FF0000"/>
                </a:solidFill>
              </a:rPr>
              <a:t>= 1.88-4.08=0</a:t>
            </a:r>
            <a:endParaRPr lang="en-US" sz="2000" dirty="0">
              <a:solidFill>
                <a:srgbClr val="FF0000"/>
              </a:solidFill>
            </a:endParaRPr>
          </a:p>
        </p:txBody>
      </p:sp>
      <p:cxnSp>
        <p:nvCxnSpPr>
          <p:cNvPr id="5" name="Straight Connector 4"/>
          <p:cNvCxnSpPr/>
          <p:nvPr/>
        </p:nvCxnSpPr>
        <p:spPr>
          <a:xfrm>
            <a:off x="2286000" y="3856038"/>
            <a:ext cx="1066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343400" y="563880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286000" y="5638800"/>
            <a:ext cx="1066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091698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b="1" smtClean="0">
                <a:solidFill>
                  <a:srgbClr val="FF0000"/>
                </a:solidFill>
              </a:rPr>
              <a:t>Defect Chart</a:t>
            </a:r>
          </a:p>
        </p:txBody>
      </p:sp>
      <p:sp>
        <p:nvSpPr>
          <p:cNvPr id="46083" name="Content Placeholder 2"/>
          <p:cNvSpPr>
            <a:spLocks noGrp="1"/>
          </p:cNvSpPr>
          <p:nvPr>
            <p:ph idx="1"/>
          </p:nvPr>
        </p:nvSpPr>
        <p:spPr/>
        <p:txBody>
          <a:bodyPr/>
          <a:lstStyle/>
          <a:p>
            <a:pPr marL="342900" lvl="2" indent="-342900"/>
            <a:r>
              <a:rPr lang="en-US" b="1" smtClean="0">
                <a:solidFill>
                  <a:srgbClr val="FF0000"/>
                </a:solidFill>
              </a:rPr>
              <a:t>The Defects Chart (C- Chart)</a:t>
            </a:r>
            <a:r>
              <a:rPr lang="en-US" b="1" smtClean="0"/>
              <a:t> which records the number  of defects in a component/ product. The defects could occur at any spot but the probability of their occurrence at a particular spot is very small whereas the number of spots where the defects can occur are very large.</a:t>
            </a:r>
          </a:p>
          <a:p>
            <a:pPr marL="342900" lvl="2" indent="-342900"/>
            <a:r>
              <a:rPr lang="en-US" b="1" smtClean="0"/>
              <a:t>Such a situation is correctly described by Poission distribution with </a:t>
            </a:r>
          </a:p>
          <a:p>
            <a:pPr marL="800100" lvl="3" indent="-342900"/>
            <a:r>
              <a:rPr lang="en-US" b="1" smtClean="0">
                <a:solidFill>
                  <a:srgbClr val="FF0000"/>
                </a:solidFill>
              </a:rPr>
              <a:t>Mean equal to average number of defects in all samples , say c̅. And </a:t>
            </a:r>
          </a:p>
          <a:p>
            <a:pPr marL="800100" lvl="3" indent="-342900"/>
            <a:r>
              <a:rPr lang="en-US" b="1" smtClean="0">
                <a:solidFill>
                  <a:srgbClr val="FF0000"/>
                </a:solidFill>
              </a:rPr>
              <a:t>Standard deviation equal to √ c̅</a:t>
            </a:r>
          </a:p>
          <a:p>
            <a:pPr marL="342900" lvl="2" indent="-342900"/>
            <a:r>
              <a:rPr lang="en-US" smtClean="0"/>
              <a:t>Eg. Cloth is set by the number of imperfections in a given length.</a:t>
            </a:r>
          </a:p>
        </p:txBody>
      </p:sp>
      <p:cxnSp>
        <p:nvCxnSpPr>
          <p:cNvPr id="3" name="Straight Connector 2"/>
          <p:cNvCxnSpPr/>
          <p:nvPr/>
        </p:nvCxnSpPr>
        <p:spPr>
          <a:xfrm>
            <a:off x="4572000" y="5257800"/>
            <a:ext cx="457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10578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b="1" smtClean="0">
                <a:solidFill>
                  <a:srgbClr val="FF0000"/>
                </a:solidFill>
              </a:rPr>
              <a:t>Control Limits of c-Chart</a:t>
            </a:r>
          </a:p>
        </p:txBody>
      </p:sp>
      <p:sp>
        <p:nvSpPr>
          <p:cNvPr id="3" name="Content Placeholder 2"/>
          <p:cNvSpPr>
            <a:spLocks noGrp="1"/>
          </p:cNvSpPr>
          <p:nvPr>
            <p:ph idx="1"/>
          </p:nvPr>
        </p:nvSpPr>
        <p:spPr/>
        <p:txBody>
          <a:bodyPr/>
          <a:lstStyle/>
          <a:p>
            <a:pPr>
              <a:defRPr/>
            </a:pPr>
            <a:r>
              <a:rPr lang="en-US" dirty="0" smtClean="0"/>
              <a:t>Central Line , </a:t>
            </a:r>
            <a:r>
              <a:rPr lang="en-US" dirty="0" err="1" smtClean="0"/>
              <a:t>CLc</a:t>
            </a:r>
            <a:r>
              <a:rPr lang="en-US" dirty="0" smtClean="0"/>
              <a:t> = c̅</a:t>
            </a:r>
          </a:p>
          <a:p>
            <a:pPr>
              <a:defRPr/>
            </a:pPr>
            <a:r>
              <a:rPr lang="en-US" dirty="0" smtClean="0"/>
              <a:t>Since value of c can never be negative hence if the lower control limit (</a:t>
            </a:r>
            <a:r>
              <a:rPr lang="en-US" dirty="0" err="1" smtClean="0"/>
              <a:t>LCLc</a:t>
            </a:r>
            <a:r>
              <a:rPr lang="en-US" dirty="0" smtClean="0"/>
              <a:t>) works out to be negative, then it taken equal to zero. </a:t>
            </a:r>
          </a:p>
          <a:p>
            <a:pPr lvl="1">
              <a:defRPr/>
            </a:pPr>
            <a:r>
              <a:rPr lang="en-US" dirty="0" smtClean="0"/>
              <a:t>Upper Control Limit, </a:t>
            </a:r>
            <a:r>
              <a:rPr lang="en-US" dirty="0" err="1" smtClean="0"/>
              <a:t>UCLc</a:t>
            </a:r>
            <a:r>
              <a:rPr lang="en-US" dirty="0" smtClean="0"/>
              <a:t> = c̅ +3√ c̅</a:t>
            </a:r>
          </a:p>
          <a:p>
            <a:pPr lvl="1">
              <a:defRPr/>
            </a:pPr>
            <a:r>
              <a:rPr lang="en-US" dirty="0" smtClean="0"/>
              <a:t>Lower Control Limit </a:t>
            </a:r>
            <a:r>
              <a:rPr lang="en-US" dirty="0" err="1" smtClean="0"/>
              <a:t>LCLc</a:t>
            </a:r>
            <a:r>
              <a:rPr lang="en-US" dirty="0" smtClean="0"/>
              <a:t> =  c̅ - 3√ c̅</a:t>
            </a:r>
          </a:p>
          <a:p>
            <a:pPr marL="457200" lvl="1" indent="0">
              <a:buFont typeface="Arial" pitchFamily="34" charset="0"/>
              <a:buNone/>
              <a:defRPr/>
            </a:pPr>
            <a:endParaRPr lang="en-US" dirty="0"/>
          </a:p>
        </p:txBody>
      </p:sp>
      <p:cxnSp>
        <p:nvCxnSpPr>
          <p:cNvPr id="5" name="Straight Connector 4"/>
          <p:cNvCxnSpPr/>
          <p:nvPr/>
        </p:nvCxnSpPr>
        <p:spPr>
          <a:xfrm>
            <a:off x="6096000" y="38862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019800" y="4419600"/>
            <a:ext cx="457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318279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b="1" smtClean="0">
                <a:solidFill>
                  <a:srgbClr val="FF0000"/>
                </a:solidFill>
              </a:rPr>
              <a:t>Problem Sum on c-Chart</a:t>
            </a:r>
          </a:p>
        </p:txBody>
      </p:sp>
      <p:sp>
        <p:nvSpPr>
          <p:cNvPr id="48131" name="Content Placeholder 2"/>
          <p:cNvSpPr>
            <a:spLocks noGrp="1"/>
          </p:cNvSpPr>
          <p:nvPr>
            <p:ph idx="1"/>
          </p:nvPr>
        </p:nvSpPr>
        <p:spPr/>
        <p:txBody>
          <a:bodyPr/>
          <a:lstStyle/>
          <a:p>
            <a:r>
              <a:rPr lang="en-US" sz="2000" dirty="0" smtClean="0"/>
              <a:t>Ten woolen carpets were studied for total no. of defects in their texture. The details of the number of defects in each carpet are given below.</a:t>
            </a:r>
          </a:p>
          <a:p>
            <a:r>
              <a:rPr lang="en-US" sz="2000" dirty="0" smtClean="0">
                <a:solidFill>
                  <a:srgbClr val="FF0000"/>
                </a:solidFill>
              </a:rPr>
              <a:t>Carpet No.  	          1	   2      3      4       5       6       7        8        9         10</a:t>
            </a:r>
          </a:p>
          <a:p>
            <a:r>
              <a:rPr lang="en-US" sz="2000" dirty="0" smtClean="0">
                <a:solidFill>
                  <a:srgbClr val="FF0000"/>
                </a:solidFill>
              </a:rPr>
              <a:t>No. of defects	          2       4      3       5       1      3       2        3        4          3</a:t>
            </a:r>
          </a:p>
          <a:p>
            <a:endParaRPr lang="en-US" sz="2000" dirty="0" smtClean="0"/>
          </a:p>
          <a:p>
            <a:r>
              <a:rPr lang="en-US" sz="2000" dirty="0" smtClean="0"/>
              <a:t>All ten carpets are however were regarded as acceptable by the QC of the company. Construct a Control Chart for number of defects and comment.</a:t>
            </a:r>
          </a:p>
          <a:p>
            <a:endParaRPr lang="en-US" sz="2000" dirty="0" smtClean="0"/>
          </a:p>
          <a:p>
            <a:r>
              <a:rPr lang="en-US" sz="2000" dirty="0" smtClean="0">
                <a:solidFill>
                  <a:srgbClr val="FF0000"/>
                </a:solidFill>
              </a:rPr>
              <a:t>Central Line-c̅</a:t>
            </a:r>
            <a:r>
              <a:rPr lang="en-US" sz="2000" dirty="0" smtClean="0"/>
              <a:t> = Total no. of defects/ Number of carpets = 30/10 = 3</a:t>
            </a:r>
          </a:p>
          <a:p>
            <a:r>
              <a:rPr lang="en-US" sz="2000" dirty="0" smtClean="0">
                <a:solidFill>
                  <a:srgbClr val="FF0000"/>
                </a:solidFill>
              </a:rPr>
              <a:t>Upper Control Limit (</a:t>
            </a:r>
            <a:r>
              <a:rPr lang="en-US" sz="2000" dirty="0" err="1" smtClean="0">
                <a:solidFill>
                  <a:srgbClr val="FF0000"/>
                </a:solidFill>
              </a:rPr>
              <a:t>UCLc</a:t>
            </a:r>
            <a:r>
              <a:rPr lang="en-US" sz="2000" dirty="0" smtClean="0">
                <a:solidFill>
                  <a:srgbClr val="FF0000"/>
                </a:solidFill>
              </a:rPr>
              <a:t>) = c̅  + 3 √ c̅  </a:t>
            </a:r>
            <a:r>
              <a:rPr lang="en-US" sz="2000" dirty="0" smtClean="0"/>
              <a:t>= 3+ 3 √ 3= 3+5.2=8.2</a:t>
            </a:r>
          </a:p>
          <a:p>
            <a:r>
              <a:rPr lang="en-US" sz="2000" dirty="0" smtClean="0">
                <a:solidFill>
                  <a:srgbClr val="FF0000"/>
                </a:solidFill>
              </a:rPr>
              <a:t>Lower Control Limits (</a:t>
            </a:r>
            <a:r>
              <a:rPr lang="en-US" sz="2000" dirty="0" err="1" smtClean="0">
                <a:solidFill>
                  <a:srgbClr val="FF0000"/>
                </a:solidFill>
              </a:rPr>
              <a:t>LCLc</a:t>
            </a:r>
            <a:r>
              <a:rPr lang="en-US" sz="2000" dirty="0" smtClean="0">
                <a:solidFill>
                  <a:srgbClr val="FF0000"/>
                </a:solidFill>
              </a:rPr>
              <a:t>) = c̅  - 3 √ c̅ </a:t>
            </a:r>
            <a:r>
              <a:rPr lang="en-US" sz="2000" dirty="0" smtClean="0"/>
              <a:t> = 3 - 3 √ 3 = 3-5.2 = -2.2=0</a:t>
            </a:r>
          </a:p>
          <a:p>
            <a:endParaRPr lang="en-US" sz="2000" dirty="0" smtClean="0"/>
          </a:p>
          <a:p>
            <a:endParaRPr lang="en-US" sz="2000" dirty="0" smtClean="0"/>
          </a:p>
        </p:txBody>
      </p:sp>
      <p:cxnSp>
        <p:nvCxnSpPr>
          <p:cNvPr id="3" name="Straight Connector 2"/>
          <p:cNvCxnSpPr/>
          <p:nvPr/>
        </p:nvCxnSpPr>
        <p:spPr>
          <a:xfrm>
            <a:off x="4572000" y="4876800"/>
            <a:ext cx="304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31154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928500585"/>
              </p:ext>
            </p:extLst>
          </p:nvPr>
        </p:nvGraphicFramePr>
        <p:xfrm>
          <a:off x="1524000" y="1447800"/>
          <a:ext cx="6477000"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685800" y="3977463"/>
            <a:ext cx="461665" cy="1497269"/>
          </a:xfrm>
          <a:prstGeom prst="rect">
            <a:avLst/>
          </a:prstGeom>
          <a:noFill/>
        </p:spPr>
        <p:txBody>
          <a:bodyPr vert="vert270" wrap="none" rtlCol="0">
            <a:spAutoFit/>
          </a:bodyPr>
          <a:lstStyle/>
          <a:p>
            <a:r>
              <a:rPr lang="en-US" b="1" dirty="0" smtClean="0"/>
              <a:t>No. of Defects</a:t>
            </a:r>
            <a:r>
              <a:rPr lang="en-US" dirty="0" smtClean="0"/>
              <a:t> </a:t>
            </a:r>
            <a:endParaRPr lang="en-US" dirty="0"/>
          </a:p>
        </p:txBody>
      </p:sp>
      <p:sp>
        <p:nvSpPr>
          <p:cNvPr id="4" name="Up Arrow 3"/>
          <p:cNvSpPr/>
          <p:nvPr/>
        </p:nvSpPr>
        <p:spPr>
          <a:xfrm>
            <a:off x="879672" y="2628069"/>
            <a:ext cx="121158" cy="9784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429000" y="6324600"/>
            <a:ext cx="2553904" cy="369332"/>
          </a:xfrm>
          <a:prstGeom prst="rect">
            <a:avLst/>
          </a:prstGeom>
          <a:noFill/>
        </p:spPr>
        <p:txBody>
          <a:bodyPr wrap="none" rtlCol="0">
            <a:spAutoFit/>
          </a:bodyPr>
          <a:lstStyle/>
          <a:p>
            <a:r>
              <a:rPr lang="en-US" b="1" dirty="0" smtClean="0"/>
              <a:t>Sample No. (Carpet No.)</a:t>
            </a:r>
            <a:r>
              <a:rPr lang="en-US" dirty="0" smtClean="0"/>
              <a:t> </a:t>
            </a:r>
            <a:endParaRPr lang="en-US" dirty="0"/>
          </a:p>
        </p:txBody>
      </p:sp>
      <p:sp>
        <p:nvSpPr>
          <p:cNvPr id="6" name="Right Arrow 5"/>
          <p:cNvSpPr/>
          <p:nvPr/>
        </p:nvSpPr>
        <p:spPr>
          <a:xfrm>
            <a:off x="6096000" y="6483834"/>
            <a:ext cx="978408" cy="923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514600" y="762000"/>
            <a:ext cx="4327082" cy="461665"/>
          </a:xfrm>
          <a:prstGeom prst="rect">
            <a:avLst/>
          </a:prstGeom>
          <a:noFill/>
        </p:spPr>
        <p:txBody>
          <a:bodyPr wrap="none" rtlCol="0">
            <a:spAutoFit/>
          </a:bodyPr>
          <a:lstStyle/>
          <a:p>
            <a:r>
              <a:rPr lang="en-US" sz="2400" b="1" dirty="0" smtClean="0">
                <a:solidFill>
                  <a:srgbClr val="FF0000"/>
                </a:solidFill>
              </a:rPr>
              <a:t>Control Charts for No. of Defects</a:t>
            </a:r>
            <a:endParaRPr lang="en-US" sz="2400" b="1" dirty="0">
              <a:solidFill>
                <a:srgbClr val="FF0000"/>
              </a:solidFill>
            </a:endParaRPr>
          </a:p>
        </p:txBody>
      </p:sp>
      <p:cxnSp>
        <p:nvCxnSpPr>
          <p:cNvPr id="9" name="Straight Connector 8"/>
          <p:cNvCxnSpPr/>
          <p:nvPr/>
        </p:nvCxnSpPr>
        <p:spPr>
          <a:xfrm>
            <a:off x="1752600" y="1223665"/>
            <a:ext cx="5321808"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287491" y="1038999"/>
            <a:ext cx="553357" cy="369332"/>
          </a:xfrm>
          <a:prstGeom prst="rect">
            <a:avLst/>
          </a:prstGeom>
          <a:noFill/>
        </p:spPr>
        <p:txBody>
          <a:bodyPr wrap="none" rtlCol="0">
            <a:spAutoFit/>
          </a:bodyPr>
          <a:lstStyle/>
          <a:p>
            <a:r>
              <a:rPr lang="en-US" dirty="0" smtClean="0">
                <a:solidFill>
                  <a:srgbClr val="FF0000"/>
                </a:solidFill>
              </a:rPr>
              <a:t>UCL</a:t>
            </a:r>
            <a:endParaRPr lang="en-US" dirty="0">
              <a:solidFill>
                <a:srgbClr val="FF0000"/>
              </a:solidFill>
            </a:endParaRPr>
          </a:p>
        </p:txBody>
      </p:sp>
      <p:cxnSp>
        <p:nvCxnSpPr>
          <p:cNvPr id="12" name="Straight Connector 11"/>
          <p:cNvCxnSpPr/>
          <p:nvPr/>
        </p:nvCxnSpPr>
        <p:spPr>
          <a:xfrm>
            <a:off x="1752600" y="3606477"/>
            <a:ext cx="5321808"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287491" y="3342979"/>
            <a:ext cx="405880" cy="369332"/>
          </a:xfrm>
          <a:prstGeom prst="rect">
            <a:avLst/>
          </a:prstGeom>
          <a:noFill/>
        </p:spPr>
        <p:txBody>
          <a:bodyPr wrap="none" rtlCol="0">
            <a:spAutoFit/>
          </a:bodyPr>
          <a:lstStyle/>
          <a:p>
            <a:r>
              <a:rPr lang="en-US" dirty="0" smtClean="0">
                <a:solidFill>
                  <a:srgbClr val="FF0000"/>
                </a:solidFill>
              </a:rPr>
              <a:t>CL</a:t>
            </a:r>
            <a:endParaRPr lang="en-US" dirty="0">
              <a:solidFill>
                <a:srgbClr val="FF0000"/>
              </a:solidFill>
            </a:endParaRPr>
          </a:p>
        </p:txBody>
      </p:sp>
      <p:sp>
        <p:nvSpPr>
          <p:cNvPr id="14" name="TextBox 13"/>
          <p:cNvSpPr txBox="1"/>
          <p:nvPr/>
        </p:nvSpPr>
        <p:spPr>
          <a:xfrm>
            <a:off x="7162800" y="5530334"/>
            <a:ext cx="501163" cy="369332"/>
          </a:xfrm>
          <a:prstGeom prst="rect">
            <a:avLst/>
          </a:prstGeom>
          <a:noFill/>
        </p:spPr>
        <p:txBody>
          <a:bodyPr wrap="none" rtlCol="0">
            <a:spAutoFit/>
          </a:bodyPr>
          <a:lstStyle/>
          <a:p>
            <a:r>
              <a:rPr lang="en-US" dirty="0" smtClean="0">
                <a:solidFill>
                  <a:srgbClr val="FF0000"/>
                </a:solidFill>
              </a:rPr>
              <a:t>LCL</a:t>
            </a:r>
            <a:endParaRPr lang="en-US" dirty="0">
              <a:solidFill>
                <a:srgbClr val="FF0000"/>
              </a:solidFill>
            </a:endParaRPr>
          </a:p>
        </p:txBody>
      </p:sp>
    </p:spTree>
    <p:extLst>
      <p:ext uri="{BB962C8B-B14F-4D97-AF65-F5344CB8AC3E}">
        <p14:creationId xmlns:p14="http://schemas.microsoft.com/office/powerpoint/2010/main" val="341589342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b="1" smtClean="0">
                <a:solidFill>
                  <a:srgbClr val="FF0000"/>
                </a:solidFill>
              </a:rPr>
              <a:t>Process Capability Index Cp/C</a:t>
            </a:r>
            <a:r>
              <a:rPr lang="en-US" b="1" baseline="-25000" smtClean="0">
                <a:solidFill>
                  <a:srgbClr val="FF0000"/>
                </a:solidFill>
              </a:rPr>
              <a:t>pk</a:t>
            </a:r>
          </a:p>
        </p:txBody>
      </p:sp>
      <p:sp>
        <p:nvSpPr>
          <p:cNvPr id="47107" name="Rectangle 3"/>
          <p:cNvSpPr>
            <a:spLocks noGrp="1" noChangeArrowheads="1"/>
          </p:cNvSpPr>
          <p:nvPr>
            <p:ph type="body" idx="1"/>
          </p:nvPr>
        </p:nvSpPr>
        <p:spPr>
          <a:xfrm>
            <a:off x="990600" y="1219200"/>
            <a:ext cx="7315200" cy="5334000"/>
          </a:xfrm>
        </p:spPr>
        <p:txBody>
          <a:bodyPr/>
          <a:lstStyle/>
          <a:p>
            <a:pPr>
              <a:lnSpc>
                <a:spcPct val="80000"/>
              </a:lnSpc>
            </a:pPr>
            <a:endParaRPr lang="en-US" sz="2000" b="1" smtClean="0"/>
          </a:p>
          <a:p>
            <a:r>
              <a:rPr lang="en-US" b="1" smtClean="0"/>
              <a:t>Cp And Cpk are the process capability indices.,</a:t>
            </a:r>
          </a:p>
          <a:p>
            <a:pPr>
              <a:buFont typeface="Arial" pitchFamily="34" charset="0"/>
              <a:buNone/>
            </a:pPr>
            <a:r>
              <a:rPr lang="en-US" b="1" smtClean="0"/>
              <a:t>		</a:t>
            </a:r>
            <a:r>
              <a:rPr lang="en-US" b="1" smtClean="0">
                <a:solidFill>
                  <a:srgbClr val="FF0000"/>
                </a:solidFill>
              </a:rPr>
              <a:t>Cp-Measures the variation.,</a:t>
            </a:r>
          </a:p>
          <a:p>
            <a:pPr lvl="1">
              <a:buFont typeface="Arial" pitchFamily="34" charset="0"/>
              <a:buNone/>
            </a:pPr>
            <a:r>
              <a:rPr lang="en-US" b="1" smtClean="0">
                <a:solidFill>
                  <a:srgbClr val="FF0000"/>
                </a:solidFill>
              </a:rPr>
              <a:t>		</a:t>
            </a:r>
            <a:r>
              <a:rPr lang="en-US" b="1" smtClean="0"/>
              <a:t>	how close the measures readings.,</a:t>
            </a:r>
          </a:p>
          <a:p>
            <a:endParaRPr lang="en-US" b="1" smtClean="0"/>
          </a:p>
          <a:p>
            <a:pPr>
              <a:buFont typeface="Arial" pitchFamily="34" charset="0"/>
              <a:buNone/>
            </a:pPr>
            <a:r>
              <a:rPr lang="en-US" b="1" smtClean="0"/>
              <a:t>		</a:t>
            </a:r>
            <a:r>
              <a:rPr lang="en-US" b="1" smtClean="0">
                <a:solidFill>
                  <a:srgbClr val="FF0000"/>
                </a:solidFill>
              </a:rPr>
              <a:t>Cpk -Measures the central 			         tendency.,</a:t>
            </a:r>
          </a:p>
          <a:p>
            <a:pPr lvl="2">
              <a:buFont typeface="Arial" pitchFamily="34" charset="0"/>
              <a:buNone/>
            </a:pPr>
            <a:r>
              <a:rPr lang="en-US" sz="2800" b="1" smtClean="0"/>
              <a:t>		 how close the measures readings     	to Nominal</a:t>
            </a:r>
          </a:p>
          <a:p>
            <a:pPr>
              <a:lnSpc>
                <a:spcPct val="80000"/>
              </a:lnSpc>
            </a:pPr>
            <a:endParaRPr lang="en-US" sz="2000" b="1" smtClean="0"/>
          </a:p>
        </p:txBody>
      </p:sp>
      <p:graphicFrame>
        <p:nvGraphicFramePr>
          <p:cNvPr id="47108" name="Object 2"/>
          <p:cNvGraphicFramePr>
            <a:graphicFrameLocks/>
          </p:cNvGraphicFramePr>
          <p:nvPr/>
        </p:nvGraphicFramePr>
        <p:xfrm>
          <a:off x="6489700" y="2305050"/>
          <a:ext cx="125413" cy="190500"/>
        </p:xfrm>
        <a:graphic>
          <a:graphicData uri="http://schemas.openxmlformats.org/presentationml/2006/ole">
            <mc:AlternateContent xmlns:mc="http://schemas.openxmlformats.org/markup-compatibility/2006">
              <mc:Choice xmlns:v="urn:schemas-microsoft-com:vml" Requires="v">
                <p:oleObj spid="_x0000_s4098" name="Equation" r:id="rId4" imgW="114151" imgH="215619" progId="Equation.3">
                  <p:embed/>
                </p:oleObj>
              </mc:Choice>
              <mc:Fallback>
                <p:oleObj name="Equation" r:id="rId4" imgW="114151" imgH="215619"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9700" y="2305050"/>
                        <a:ext cx="125413"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413959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710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107">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47108"/>
                                        </p:tgtEl>
                                        <p:attrNameLst>
                                          <p:attrName>style.visibility</p:attrName>
                                        </p:attrNameLst>
                                      </p:cBhvr>
                                      <p:to>
                                        <p:strVal val="visible"/>
                                      </p:to>
                                    </p:set>
                                    <p:anim calcmode="lin" valueType="num">
                                      <p:cBhvr additive="base">
                                        <p:cTn id="23" dur="500" fill="hold"/>
                                        <p:tgtEl>
                                          <p:spTgt spid="47108"/>
                                        </p:tgtEl>
                                        <p:attrNameLst>
                                          <p:attrName>ppt_x</p:attrName>
                                        </p:attrNameLst>
                                      </p:cBhvr>
                                      <p:tavLst>
                                        <p:tav tm="0">
                                          <p:val>
                                            <p:strVal val="0-#ppt_w/2"/>
                                          </p:val>
                                        </p:tav>
                                        <p:tav tm="100000">
                                          <p:val>
                                            <p:strVal val="#ppt_x"/>
                                          </p:val>
                                        </p:tav>
                                      </p:tavLst>
                                    </p:anim>
                                    <p:anim calcmode="lin" valueType="num">
                                      <p:cBhvr additive="base">
                                        <p:cTn id="24" dur="500" fill="hold"/>
                                        <p:tgtEl>
                                          <p:spTgt spid="471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actory">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38200" y="533399"/>
            <a:ext cx="7086600" cy="5562601"/>
          </a:xfrm>
          <a:prstGeom prst="rect">
            <a:avLst/>
          </a:prstGeom>
          <a:noFill/>
          <a:ln>
            <a:noFill/>
          </a:ln>
        </p:spPr>
      </p:pic>
      <p:sp>
        <p:nvSpPr>
          <p:cNvPr id="3" name="TextBox 2"/>
          <p:cNvSpPr txBox="1"/>
          <p:nvPr/>
        </p:nvSpPr>
        <p:spPr>
          <a:xfrm>
            <a:off x="2971800" y="6927"/>
            <a:ext cx="3637342" cy="584775"/>
          </a:xfrm>
          <a:prstGeom prst="rect">
            <a:avLst/>
          </a:prstGeom>
          <a:noFill/>
        </p:spPr>
        <p:txBody>
          <a:bodyPr wrap="none" rtlCol="0">
            <a:spAutoFit/>
          </a:bodyPr>
          <a:lstStyle/>
          <a:p>
            <a:r>
              <a:rPr lang="en-US" sz="3200" b="1" dirty="0" smtClean="0">
                <a:solidFill>
                  <a:srgbClr val="FF0000"/>
                </a:solidFill>
              </a:rPr>
              <a:t>Production Function</a:t>
            </a:r>
            <a:endParaRPr lang="en-US" sz="3200" b="1" dirty="0">
              <a:solidFill>
                <a:srgbClr val="FF0000"/>
              </a:solidFill>
            </a:endParaRPr>
          </a:p>
        </p:txBody>
      </p:sp>
    </p:spTree>
    <p:extLst>
      <p:ext uri="{BB962C8B-B14F-4D97-AF65-F5344CB8AC3E}">
        <p14:creationId xmlns:p14="http://schemas.microsoft.com/office/powerpoint/2010/main" val="291003891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8229600" cy="734291"/>
          </a:xfrm>
        </p:spPr>
        <p:txBody>
          <a:bodyPr>
            <a:normAutofit fontScale="90000"/>
          </a:bodyPr>
          <a:lstStyle/>
          <a:p>
            <a:r>
              <a:rPr lang="en-US" b="1" dirty="0" smtClean="0">
                <a:solidFill>
                  <a:srgbClr val="FF0000"/>
                </a:solidFill>
              </a:rPr>
              <a:t>Cobb- Douglas Production Function</a:t>
            </a:r>
            <a:endParaRPr lang="en-US" b="1" dirty="0">
              <a:solidFill>
                <a:srgbClr val="FF0000"/>
              </a:solidFill>
            </a:endParaRPr>
          </a:p>
        </p:txBody>
      </p:sp>
      <p:sp>
        <p:nvSpPr>
          <p:cNvPr id="3" name="Content Placeholder 2"/>
          <p:cNvSpPr>
            <a:spLocks noGrp="1"/>
          </p:cNvSpPr>
          <p:nvPr>
            <p:ph idx="1"/>
          </p:nvPr>
        </p:nvSpPr>
        <p:spPr>
          <a:xfrm>
            <a:off x="457200" y="762000"/>
            <a:ext cx="8229600" cy="6019800"/>
          </a:xfrm>
        </p:spPr>
        <p:txBody>
          <a:bodyPr>
            <a:normAutofit fontScale="62500" lnSpcReduction="20000"/>
          </a:bodyPr>
          <a:lstStyle/>
          <a:p>
            <a:r>
              <a:rPr lang="en-US" b="1" dirty="0"/>
              <a:t>In economics, a</a:t>
            </a:r>
            <a:r>
              <a:rPr lang="en-US" b="1" dirty="0">
                <a:solidFill>
                  <a:srgbClr val="FF0000"/>
                </a:solidFill>
              </a:rPr>
              <a:t> </a:t>
            </a:r>
            <a:r>
              <a:rPr lang="en-US" b="1" dirty="0" smtClean="0">
                <a:solidFill>
                  <a:srgbClr val="FF0000"/>
                </a:solidFill>
              </a:rPr>
              <a:t>Production Function</a:t>
            </a:r>
            <a:r>
              <a:rPr lang="en-US" b="1" dirty="0" smtClean="0"/>
              <a:t> represents </a:t>
            </a:r>
            <a:r>
              <a:rPr lang="en-US" b="1" dirty="0"/>
              <a:t>the relationship between the output and the combination of factors, or inputs, used to obtain it.</a:t>
            </a:r>
            <a:endParaRPr lang="en-US" dirty="0"/>
          </a:p>
          <a:p>
            <a:pPr marL="0" indent="0">
              <a:buNone/>
            </a:pPr>
            <a:r>
              <a:rPr lang="en-US" b="1" dirty="0" smtClean="0"/>
              <a:t>		</a:t>
            </a:r>
            <a:r>
              <a:rPr lang="en-US" b="1" dirty="0" smtClean="0">
                <a:solidFill>
                  <a:srgbClr val="FF0000"/>
                </a:solidFill>
              </a:rPr>
              <a:t>Q=f(L,K</a:t>
            </a:r>
            <a:r>
              <a:rPr lang="en-US" b="1" dirty="0">
                <a:solidFill>
                  <a:srgbClr val="FF0000"/>
                </a:solidFill>
              </a:rPr>
              <a:t>)</a:t>
            </a:r>
          </a:p>
          <a:p>
            <a:r>
              <a:rPr lang="en-US" dirty="0"/>
              <a:t>Where:</a:t>
            </a:r>
            <a:br>
              <a:rPr lang="en-US" dirty="0"/>
            </a:br>
            <a:r>
              <a:rPr lang="en-US" dirty="0"/>
              <a:t>- Q is the quantity of products</a:t>
            </a:r>
            <a:br>
              <a:rPr lang="en-US" dirty="0"/>
            </a:br>
            <a:r>
              <a:rPr lang="en-US" dirty="0"/>
              <a:t>- L the quantity of labor applied to the production of Q, for example, hours of labor in a month.</a:t>
            </a:r>
            <a:br>
              <a:rPr lang="en-US" dirty="0"/>
            </a:br>
            <a:r>
              <a:rPr lang="en-US" dirty="0"/>
              <a:t>- K the hours of capital applied to the production of Q, for example, hours a machine has been working for the production of Q.</a:t>
            </a:r>
          </a:p>
          <a:p>
            <a:r>
              <a:rPr lang="en-US" dirty="0"/>
              <a:t>There can be other inputs, K and L are just examples.</a:t>
            </a:r>
          </a:p>
          <a:p>
            <a:r>
              <a:rPr lang="en-US" b="1" dirty="0"/>
              <a:t>The Cobb-Douglas production function is a particular form of the production function. It is widely used because it has many attractive characteristics</a:t>
            </a:r>
            <a:r>
              <a:rPr lang="en-US" dirty="0"/>
              <a:t>, as we will see below.</a:t>
            </a:r>
          </a:p>
          <a:p>
            <a:r>
              <a:rPr lang="en-US" dirty="0"/>
              <a:t>The </a:t>
            </a:r>
            <a:r>
              <a:rPr lang="en-US" dirty="0">
                <a:solidFill>
                  <a:srgbClr val="FF0000"/>
                </a:solidFill>
              </a:rPr>
              <a:t>basic form of the Cobb-Douglas production function</a:t>
            </a:r>
            <a:r>
              <a:rPr lang="en-US" dirty="0"/>
              <a:t> is as follows:</a:t>
            </a:r>
          </a:p>
          <a:p>
            <a:pPr marL="0" indent="0">
              <a:buNone/>
            </a:pPr>
            <a:r>
              <a:rPr lang="en-US" dirty="0" smtClean="0"/>
              <a:t>		</a:t>
            </a:r>
            <a:r>
              <a:rPr lang="en-US" b="1" dirty="0" smtClean="0">
                <a:solidFill>
                  <a:srgbClr val="FF0000"/>
                </a:solidFill>
              </a:rPr>
              <a:t>Q(L,K</a:t>
            </a:r>
            <a:r>
              <a:rPr lang="en-US" b="1" dirty="0">
                <a:solidFill>
                  <a:srgbClr val="FF0000"/>
                </a:solidFill>
              </a:rPr>
              <a:t>) = A L^β K^α</a:t>
            </a:r>
          </a:p>
          <a:p>
            <a:r>
              <a:rPr lang="en-US" dirty="0">
                <a:solidFill>
                  <a:srgbClr val="FF0000"/>
                </a:solidFill>
              </a:rPr>
              <a:t>Where:</a:t>
            </a:r>
            <a:r>
              <a:rPr lang="en-US" dirty="0"/>
              <a:t/>
            </a:r>
            <a:br>
              <a:rPr lang="en-US" dirty="0"/>
            </a:br>
            <a:r>
              <a:rPr lang="en-US" dirty="0"/>
              <a:t>- Q is the quantity of products.</a:t>
            </a:r>
            <a:br>
              <a:rPr lang="en-US" dirty="0"/>
            </a:br>
            <a:r>
              <a:rPr lang="en-US" dirty="0"/>
              <a:t>- L is the quantity of labor.</a:t>
            </a:r>
            <a:br>
              <a:rPr lang="en-US" dirty="0"/>
            </a:br>
            <a:r>
              <a:rPr lang="en-US" dirty="0"/>
              <a:t>- K is the quantity of capital.</a:t>
            </a:r>
            <a:br>
              <a:rPr lang="en-US" dirty="0"/>
            </a:br>
            <a:r>
              <a:rPr lang="en-US" dirty="0"/>
              <a:t>- A is a positive constant.</a:t>
            </a:r>
            <a:br>
              <a:rPr lang="en-US" dirty="0"/>
            </a:br>
            <a:r>
              <a:rPr lang="en-US" dirty="0"/>
              <a:t>- β and α are constants between 0 and 1.</a:t>
            </a:r>
          </a:p>
          <a:p>
            <a:endParaRPr lang="en-US" dirty="0"/>
          </a:p>
        </p:txBody>
      </p:sp>
    </p:spTree>
    <p:extLst>
      <p:ext uri="{BB962C8B-B14F-4D97-AF65-F5344CB8AC3E}">
        <p14:creationId xmlns:p14="http://schemas.microsoft.com/office/powerpoint/2010/main" val="5259239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Extension of Cobb-Douglas Production Function</a:t>
            </a:r>
            <a:endParaRPr lang="en-US" b="1" dirty="0">
              <a:solidFill>
                <a:srgbClr val="FF0000"/>
              </a:solidFill>
            </a:endParaRPr>
          </a:p>
        </p:txBody>
      </p:sp>
      <p:sp>
        <p:nvSpPr>
          <p:cNvPr id="3" name="Content Placeholder 2"/>
          <p:cNvSpPr>
            <a:spLocks noGrp="1"/>
          </p:cNvSpPr>
          <p:nvPr>
            <p:ph idx="1"/>
          </p:nvPr>
        </p:nvSpPr>
        <p:spPr>
          <a:xfrm>
            <a:off x="457200" y="1600200"/>
            <a:ext cx="8229600" cy="5181600"/>
          </a:xfrm>
        </p:spPr>
        <p:txBody>
          <a:bodyPr>
            <a:normAutofit fontScale="85000" lnSpcReduction="20000"/>
          </a:bodyPr>
          <a:lstStyle/>
          <a:p>
            <a:r>
              <a:rPr lang="en-US" b="1" dirty="0"/>
              <a:t>The production function is the relationship that exists between the obtained output </a:t>
            </a:r>
            <a:r>
              <a:rPr lang="en-US" b="1" dirty="0" smtClean="0"/>
              <a:t>and </a:t>
            </a:r>
            <a:r>
              <a:rPr lang="en-US" b="1" dirty="0"/>
              <a:t>the combination of factors used to obtain it.</a:t>
            </a:r>
            <a:endParaRPr lang="en-US" dirty="0"/>
          </a:p>
          <a:p>
            <a:endParaRPr lang="en-US" dirty="0" smtClean="0"/>
          </a:p>
          <a:p>
            <a:r>
              <a:rPr lang="en-US" dirty="0" smtClean="0"/>
              <a:t>Given </a:t>
            </a:r>
            <a:r>
              <a:rPr lang="en-US" dirty="0"/>
              <a:t>the state of technology at any given moment in time, the production function shows </a:t>
            </a:r>
            <a:r>
              <a:rPr lang="en-US" dirty="0" smtClean="0"/>
              <a:t>us </a:t>
            </a:r>
            <a:r>
              <a:rPr lang="en-US" dirty="0"/>
              <a:t>that the quantity of product Q that is obtainable by a business is a function of the </a:t>
            </a:r>
            <a:r>
              <a:rPr lang="en-US" dirty="0" smtClean="0"/>
              <a:t>quantities of</a:t>
            </a:r>
          </a:p>
          <a:p>
            <a:pPr lvl="1"/>
            <a:r>
              <a:rPr lang="en-US" dirty="0" smtClean="0">
                <a:solidFill>
                  <a:srgbClr val="FF0000"/>
                </a:solidFill>
              </a:rPr>
              <a:t> </a:t>
            </a:r>
            <a:r>
              <a:rPr lang="en-US" dirty="0">
                <a:solidFill>
                  <a:srgbClr val="FF0000"/>
                </a:solidFill>
              </a:rPr>
              <a:t>capital (K), </a:t>
            </a:r>
            <a:endParaRPr lang="en-US" dirty="0" smtClean="0">
              <a:solidFill>
                <a:srgbClr val="FF0000"/>
              </a:solidFill>
            </a:endParaRPr>
          </a:p>
          <a:p>
            <a:pPr lvl="1"/>
            <a:r>
              <a:rPr lang="en-US" dirty="0" smtClean="0">
                <a:solidFill>
                  <a:srgbClr val="FF0000"/>
                </a:solidFill>
              </a:rPr>
              <a:t>labor </a:t>
            </a:r>
            <a:r>
              <a:rPr lang="en-US" dirty="0">
                <a:solidFill>
                  <a:srgbClr val="FF0000"/>
                </a:solidFill>
              </a:rPr>
              <a:t>(L), </a:t>
            </a:r>
            <a:endParaRPr lang="en-US" dirty="0" smtClean="0">
              <a:solidFill>
                <a:srgbClr val="FF0000"/>
              </a:solidFill>
            </a:endParaRPr>
          </a:p>
          <a:p>
            <a:pPr lvl="1"/>
            <a:r>
              <a:rPr lang="en-US" dirty="0" smtClean="0">
                <a:solidFill>
                  <a:srgbClr val="FF0000"/>
                </a:solidFill>
              </a:rPr>
              <a:t>land </a:t>
            </a:r>
            <a:r>
              <a:rPr lang="en-US" dirty="0">
                <a:solidFill>
                  <a:srgbClr val="FF0000"/>
                </a:solidFill>
              </a:rPr>
              <a:t>(P) and </a:t>
            </a:r>
            <a:endParaRPr lang="en-US" dirty="0" smtClean="0">
              <a:solidFill>
                <a:srgbClr val="FF0000"/>
              </a:solidFill>
            </a:endParaRPr>
          </a:p>
          <a:p>
            <a:pPr lvl="1"/>
            <a:r>
              <a:rPr lang="en-US" dirty="0" smtClean="0">
                <a:solidFill>
                  <a:srgbClr val="FF0000"/>
                </a:solidFill>
              </a:rPr>
              <a:t>business </a:t>
            </a:r>
            <a:r>
              <a:rPr lang="en-US" dirty="0">
                <a:solidFill>
                  <a:srgbClr val="FF0000"/>
                </a:solidFill>
              </a:rPr>
              <a:t>initiative (H), </a:t>
            </a:r>
            <a:endParaRPr lang="en-US" dirty="0" smtClean="0">
              <a:solidFill>
                <a:srgbClr val="FF0000"/>
              </a:solidFill>
            </a:endParaRPr>
          </a:p>
          <a:p>
            <a:pPr marL="0" indent="0">
              <a:buNone/>
            </a:pPr>
            <a:r>
              <a:rPr lang="en-US" dirty="0" smtClean="0">
                <a:solidFill>
                  <a:srgbClr val="FF0000"/>
                </a:solidFill>
              </a:rPr>
              <a:t>	</a:t>
            </a:r>
            <a:r>
              <a:rPr lang="en-US" dirty="0" smtClean="0"/>
              <a:t>so</a:t>
            </a:r>
            <a:r>
              <a:rPr lang="en-US" dirty="0"/>
              <a:t> that:</a:t>
            </a:r>
          </a:p>
          <a:p>
            <a:pPr marL="0" indent="0">
              <a:buNone/>
            </a:pPr>
            <a:r>
              <a:rPr lang="en-US" dirty="0" smtClean="0"/>
              <a:t>			</a:t>
            </a:r>
            <a:r>
              <a:rPr lang="en-US" b="1" dirty="0" smtClean="0">
                <a:solidFill>
                  <a:srgbClr val="FF0000"/>
                </a:solidFill>
              </a:rPr>
              <a:t>Q </a:t>
            </a:r>
            <a:r>
              <a:rPr lang="en-US" b="1" dirty="0">
                <a:solidFill>
                  <a:srgbClr val="FF0000"/>
                </a:solidFill>
              </a:rPr>
              <a:t>= f(K,L,P,H) </a:t>
            </a:r>
            <a:r>
              <a:rPr lang="en-US" b="1" dirty="0" smtClean="0">
                <a:solidFill>
                  <a:srgbClr val="FF0000"/>
                </a:solidFill>
              </a:rPr>
              <a:t>……..</a:t>
            </a:r>
            <a:endParaRPr lang="en-US" b="1" dirty="0">
              <a:solidFill>
                <a:srgbClr val="FF0000"/>
              </a:solidFill>
            </a:endParaRPr>
          </a:p>
          <a:p>
            <a:endParaRPr lang="en-US" dirty="0"/>
          </a:p>
          <a:p>
            <a:endParaRPr lang="en-US" dirty="0"/>
          </a:p>
        </p:txBody>
      </p:sp>
    </p:spTree>
    <p:extLst>
      <p:ext uri="{BB962C8B-B14F-4D97-AF65-F5344CB8AC3E}">
        <p14:creationId xmlns:p14="http://schemas.microsoft.com/office/powerpoint/2010/main" val="38487936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altLang="en-US" b="1" smtClean="0">
                <a:solidFill>
                  <a:srgbClr val="FF0000"/>
                </a:solidFill>
              </a:rPr>
              <a:t>Human Behavior management</a:t>
            </a:r>
          </a:p>
        </p:txBody>
      </p:sp>
      <p:sp>
        <p:nvSpPr>
          <p:cNvPr id="3" name="Content Placeholder 2"/>
          <p:cNvSpPr>
            <a:spLocks noGrp="1"/>
          </p:cNvSpPr>
          <p:nvPr>
            <p:ph idx="1"/>
          </p:nvPr>
        </p:nvSpPr>
        <p:spPr>
          <a:xfrm>
            <a:off x="457200" y="1371600"/>
            <a:ext cx="8229600" cy="5257800"/>
          </a:xfrm>
        </p:spPr>
        <p:txBody>
          <a:bodyPr rtlCol="0">
            <a:normAutofit fontScale="92500" lnSpcReduction="20000"/>
          </a:bodyPr>
          <a:lstStyle/>
          <a:p>
            <a:pPr eaLnBrk="1" fontAlgn="auto" hangingPunct="1">
              <a:spcAft>
                <a:spcPts val="0"/>
              </a:spcAft>
              <a:buFont typeface="Arial" pitchFamily="34" charset="0"/>
              <a:buChar char="•"/>
              <a:defRPr/>
            </a:pPr>
            <a:r>
              <a:rPr lang="en-US" b="1" dirty="0" smtClean="0">
                <a:solidFill>
                  <a:srgbClr val="FF0000"/>
                </a:solidFill>
              </a:rPr>
              <a:t>Elton Mayo-Father of Human Relation approach. </a:t>
            </a:r>
          </a:p>
          <a:p>
            <a:pPr eaLnBrk="1" fontAlgn="auto" hangingPunct="1">
              <a:spcAft>
                <a:spcPts val="0"/>
              </a:spcAft>
              <a:buFont typeface="Arial" pitchFamily="34" charset="0"/>
              <a:buChar char="•"/>
              <a:defRPr/>
            </a:pPr>
            <a:r>
              <a:rPr lang="en-US" dirty="0" smtClean="0"/>
              <a:t>Based on Hawthorne Studies he established –</a:t>
            </a:r>
          </a:p>
          <a:p>
            <a:pPr lvl="2" eaLnBrk="1" fontAlgn="auto" hangingPunct="1">
              <a:spcAft>
                <a:spcPts val="0"/>
              </a:spcAft>
              <a:buFont typeface="Arial" pitchFamily="34" charset="0"/>
              <a:buChar char="•"/>
              <a:defRPr/>
            </a:pPr>
            <a:r>
              <a:rPr lang="en-US" dirty="0" smtClean="0">
                <a:solidFill>
                  <a:srgbClr val="FF0000"/>
                </a:solidFill>
              </a:rPr>
              <a:t>Organization</a:t>
            </a:r>
            <a:r>
              <a:rPr lang="en-US" dirty="0" smtClean="0"/>
              <a:t> not merely a formal structure but </a:t>
            </a:r>
            <a:r>
              <a:rPr lang="en-US" dirty="0" smtClean="0">
                <a:solidFill>
                  <a:srgbClr val="FF0000"/>
                </a:solidFill>
              </a:rPr>
              <a:t>a live and dynamic social system.</a:t>
            </a:r>
          </a:p>
          <a:p>
            <a:pPr lvl="2" eaLnBrk="1" fontAlgn="auto" hangingPunct="1">
              <a:spcAft>
                <a:spcPts val="0"/>
              </a:spcAft>
              <a:buFont typeface="Arial" pitchFamily="34" charset="0"/>
              <a:buChar char="•"/>
              <a:defRPr/>
            </a:pPr>
            <a:r>
              <a:rPr lang="en-US" dirty="0" smtClean="0"/>
              <a:t>Feeling of a </a:t>
            </a:r>
            <a:r>
              <a:rPr lang="en-US" dirty="0" smtClean="0">
                <a:solidFill>
                  <a:srgbClr val="FF0000"/>
                </a:solidFill>
              </a:rPr>
              <a:t>member of a Team</a:t>
            </a:r>
            <a:r>
              <a:rPr lang="en-US" dirty="0" smtClean="0"/>
              <a:t> and a sense of participation is a greater motivating force  than improving working condition</a:t>
            </a:r>
          </a:p>
          <a:p>
            <a:pPr lvl="2" eaLnBrk="1" fontAlgn="auto" hangingPunct="1">
              <a:spcAft>
                <a:spcPts val="0"/>
              </a:spcAft>
              <a:buFont typeface="Arial" pitchFamily="34" charset="0"/>
              <a:buChar char="•"/>
              <a:defRPr/>
            </a:pPr>
            <a:r>
              <a:rPr lang="en-US" dirty="0" smtClean="0">
                <a:solidFill>
                  <a:srgbClr val="FF0000"/>
                </a:solidFill>
              </a:rPr>
              <a:t>Efficiency depends on mental condition</a:t>
            </a:r>
            <a:r>
              <a:rPr lang="en-US" dirty="0" smtClean="0"/>
              <a:t> and his relation with his superiors and colleagues</a:t>
            </a:r>
          </a:p>
          <a:p>
            <a:pPr lvl="2" eaLnBrk="1" fontAlgn="auto" hangingPunct="1">
              <a:spcAft>
                <a:spcPts val="0"/>
              </a:spcAft>
              <a:buFont typeface="Arial" pitchFamily="34" charset="0"/>
              <a:buChar char="•"/>
              <a:defRPr/>
            </a:pPr>
            <a:r>
              <a:rPr lang="en-US" dirty="0" smtClean="0"/>
              <a:t>A </a:t>
            </a:r>
            <a:r>
              <a:rPr lang="en-US" dirty="0" smtClean="0">
                <a:solidFill>
                  <a:srgbClr val="FF0000"/>
                </a:solidFill>
              </a:rPr>
              <a:t>common psychological bond</a:t>
            </a:r>
            <a:r>
              <a:rPr lang="en-US" dirty="0" smtClean="0"/>
              <a:t> that exists among the members of the group influence the conduct of the group.</a:t>
            </a:r>
          </a:p>
          <a:p>
            <a:pPr lvl="2" eaLnBrk="1" fontAlgn="auto" hangingPunct="1">
              <a:spcAft>
                <a:spcPts val="0"/>
              </a:spcAft>
              <a:buFont typeface="Arial" pitchFamily="34" charset="0"/>
              <a:buChar char="•"/>
              <a:defRPr/>
            </a:pPr>
            <a:r>
              <a:rPr lang="en-US" dirty="0" smtClean="0">
                <a:solidFill>
                  <a:srgbClr val="FF0000"/>
                </a:solidFill>
              </a:rPr>
              <a:t>Emotions</a:t>
            </a:r>
            <a:r>
              <a:rPr lang="en-US" dirty="0" smtClean="0"/>
              <a:t> , including prejudices play a major role in shaping the behavior of the group.</a:t>
            </a:r>
          </a:p>
          <a:p>
            <a:pPr lvl="2" eaLnBrk="1" fontAlgn="auto" hangingPunct="1">
              <a:spcAft>
                <a:spcPts val="0"/>
              </a:spcAft>
              <a:buFont typeface="Arial" pitchFamily="34" charset="0"/>
              <a:buChar char="•"/>
              <a:defRPr/>
            </a:pPr>
            <a:r>
              <a:rPr lang="en-US" dirty="0" smtClean="0">
                <a:solidFill>
                  <a:srgbClr val="FF0000"/>
                </a:solidFill>
              </a:rPr>
              <a:t>Group behavior overrides individuals</a:t>
            </a:r>
          </a:p>
          <a:p>
            <a:pPr lvl="2" eaLnBrk="1" fontAlgn="auto" hangingPunct="1">
              <a:spcAft>
                <a:spcPts val="0"/>
              </a:spcAft>
              <a:buFont typeface="Arial" pitchFamily="34" charset="0"/>
              <a:buChar char="•"/>
              <a:defRPr/>
            </a:pPr>
            <a:r>
              <a:rPr lang="en-US" dirty="0" smtClean="0">
                <a:solidFill>
                  <a:srgbClr val="FF0000"/>
                </a:solidFill>
              </a:rPr>
              <a:t>Human and social incentives</a:t>
            </a:r>
            <a:r>
              <a:rPr lang="en-US" dirty="0" smtClean="0"/>
              <a:t> are greater influence than financial.</a:t>
            </a:r>
          </a:p>
          <a:p>
            <a:pPr lvl="2" eaLnBrk="1" fontAlgn="auto" hangingPunct="1">
              <a:spcAft>
                <a:spcPts val="0"/>
              </a:spcAft>
              <a:buFont typeface="Arial" pitchFamily="34" charset="0"/>
              <a:buChar char="•"/>
              <a:defRPr/>
            </a:pPr>
            <a:endParaRPr lang="en-US" dirty="0"/>
          </a:p>
        </p:txBody>
      </p:sp>
    </p:spTree>
    <p:extLst>
      <p:ext uri="{BB962C8B-B14F-4D97-AF65-F5344CB8AC3E}">
        <p14:creationId xmlns:p14="http://schemas.microsoft.com/office/powerpoint/2010/main" val="1781228151"/>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b="1" dirty="0" smtClean="0">
                <a:solidFill>
                  <a:srgbClr val="FF0000"/>
                </a:solidFill>
              </a:rPr>
              <a:t>Production Management</a:t>
            </a:r>
            <a:endParaRPr lang="en-US" b="1" dirty="0">
              <a:solidFill>
                <a:srgbClr val="FF0000"/>
              </a:solidFill>
            </a:endParaRPr>
          </a:p>
        </p:txBody>
      </p:sp>
      <p:sp>
        <p:nvSpPr>
          <p:cNvPr id="3" name="Content Placeholder 2"/>
          <p:cNvSpPr>
            <a:spLocks noGrp="1"/>
          </p:cNvSpPr>
          <p:nvPr>
            <p:ph idx="1"/>
          </p:nvPr>
        </p:nvSpPr>
        <p:spPr>
          <a:xfrm>
            <a:off x="457200" y="838200"/>
            <a:ext cx="8229600" cy="6019800"/>
          </a:xfrm>
        </p:spPr>
        <p:txBody>
          <a:bodyPr>
            <a:normAutofit fontScale="77500" lnSpcReduction="20000"/>
          </a:bodyPr>
          <a:lstStyle/>
          <a:p>
            <a:r>
              <a:rPr lang="en-US" dirty="0" smtClean="0">
                <a:solidFill>
                  <a:srgbClr val="FF0000"/>
                </a:solidFill>
              </a:rPr>
              <a:t>Production Management is defined as</a:t>
            </a:r>
          </a:p>
          <a:p>
            <a:pPr lvl="1"/>
            <a:r>
              <a:rPr lang="en-US" dirty="0" smtClean="0">
                <a:solidFill>
                  <a:srgbClr val="FF0000"/>
                </a:solidFill>
              </a:rPr>
              <a:t>Planning</a:t>
            </a:r>
            <a:r>
              <a:rPr lang="en-US" dirty="0">
                <a:solidFill>
                  <a:srgbClr val="FF0000"/>
                </a:solidFill>
              </a:rPr>
              <a:t>, implementation, and control of </a:t>
            </a:r>
            <a:r>
              <a:rPr lang="en-US" dirty="0"/>
              <a:t>industrial production processes to ensure smooth and efficient operation</a:t>
            </a:r>
            <a:r>
              <a:rPr lang="en-US" dirty="0" smtClean="0"/>
              <a:t>.</a:t>
            </a:r>
          </a:p>
          <a:p>
            <a:pPr marL="0" indent="0">
              <a:buNone/>
            </a:pPr>
            <a:endParaRPr lang="en-US" dirty="0" smtClean="0"/>
          </a:p>
          <a:p>
            <a:r>
              <a:rPr lang="en-US" dirty="0"/>
              <a:t>Production management responsibilities include the traditional</a:t>
            </a:r>
            <a:r>
              <a:rPr lang="en-US" dirty="0">
                <a:solidFill>
                  <a:srgbClr val="FF0000"/>
                </a:solidFill>
              </a:rPr>
              <a:t> “five M's”: </a:t>
            </a:r>
            <a:r>
              <a:rPr lang="en-US" dirty="0" smtClean="0">
                <a:solidFill>
                  <a:srgbClr val="FF0000"/>
                </a:solidFill>
              </a:rPr>
              <a:t>man, machine, method, material </a:t>
            </a:r>
            <a:r>
              <a:rPr lang="en-US" dirty="0">
                <a:solidFill>
                  <a:srgbClr val="FF0000"/>
                </a:solidFill>
              </a:rPr>
              <a:t>and money. </a:t>
            </a:r>
            <a:endParaRPr lang="en-US" dirty="0" smtClean="0">
              <a:solidFill>
                <a:srgbClr val="FF0000"/>
              </a:solidFill>
            </a:endParaRPr>
          </a:p>
          <a:p>
            <a:endParaRPr lang="en-US" dirty="0">
              <a:solidFill>
                <a:srgbClr val="FF0000"/>
              </a:solidFill>
            </a:endParaRPr>
          </a:p>
          <a:p>
            <a:r>
              <a:rPr lang="en-US" dirty="0" smtClean="0"/>
              <a:t>Managers </a:t>
            </a:r>
            <a:r>
              <a:rPr lang="en-US" dirty="0"/>
              <a:t>are expected </a:t>
            </a:r>
            <a:r>
              <a:rPr lang="en-US" dirty="0" smtClean="0"/>
              <a:t>not only</a:t>
            </a:r>
          </a:p>
          <a:p>
            <a:pPr marL="0" indent="0">
              <a:buNone/>
            </a:pPr>
            <a:r>
              <a:rPr lang="en-US" dirty="0"/>
              <a:t>	</a:t>
            </a:r>
            <a:r>
              <a:rPr lang="en-US" dirty="0" smtClean="0"/>
              <a:t> </a:t>
            </a:r>
            <a:r>
              <a:rPr lang="en-US" dirty="0" smtClean="0">
                <a:solidFill>
                  <a:srgbClr val="FF0000"/>
                </a:solidFill>
              </a:rPr>
              <a:t>to get the job done by the workforce</a:t>
            </a:r>
          </a:p>
          <a:p>
            <a:pPr marL="0" indent="0">
              <a:buNone/>
            </a:pPr>
            <a:r>
              <a:rPr lang="en-US" dirty="0">
                <a:solidFill>
                  <a:srgbClr val="FF0000"/>
                </a:solidFill>
              </a:rPr>
              <a:t>	</a:t>
            </a:r>
            <a:r>
              <a:rPr lang="en-US" dirty="0" smtClean="0"/>
              <a:t> but also </a:t>
            </a:r>
          </a:p>
          <a:p>
            <a:pPr marL="0" indent="0">
              <a:buNone/>
            </a:pPr>
            <a:r>
              <a:rPr lang="en-US" dirty="0">
                <a:solidFill>
                  <a:srgbClr val="FF0000"/>
                </a:solidFill>
              </a:rPr>
              <a:t>	</a:t>
            </a:r>
            <a:r>
              <a:rPr lang="en-US" dirty="0" smtClean="0">
                <a:solidFill>
                  <a:srgbClr val="FF0000"/>
                </a:solidFill>
              </a:rPr>
              <a:t>to develop and  </a:t>
            </a:r>
            <a:r>
              <a:rPr lang="en-US" dirty="0">
                <a:solidFill>
                  <a:srgbClr val="FF0000"/>
                </a:solidFill>
              </a:rPr>
              <a:t>maintain an efficient production </a:t>
            </a:r>
            <a:r>
              <a:rPr lang="en-US" dirty="0" smtClean="0">
                <a:solidFill>
                  <a:srgbClr val="FF0000"/>
                </a:solidFill>
              </a:rPr>
              <a:t>	process</a:t>
            </a:r>
            <a:r>
              <a:rPr lang="en-US" dirty="0" smtClean="0">
                <a:solidFill>
                  <a:srgbClr val="0070C0"/>
                </a:solidFill>
              </a:rPr>
              <a:t> by building a learning organization</a:t>
            </a:r>
            <a:r>
              <a:rPr lang="en-US" dirty="0" smtClean="0"/>
              <a:t>,</a:t>
            </a:r>
          </a:p>
          <a:p>
            <a:pPr marL="0" indent="0">
              <a:buNone/>
            </a:pPr>
            <a:r>
              <a:rPr lang="en-US" dirty="0" smtClean="0"/>
              <a:t> where</a:t>
            </a:r>
          </a:p>
          <a:p>
            <a:pPr marL="0" indent="0">
              <a:buNone/>
            </a:pPr>
            <a:r>
              <a:rPr lang="en-US" dirty="0"/>
              <a:t>	</a:t>
            </a:r>
            <a:r>
              <a:rPr lang="en-US" dirty="0" smtClean="0">
                <a:solidFill>
                  <a:srgbClr val="0070C0"/>
                </a:solidFill>
              </a:rPr>
              <a:t>environment is built for the employees to continuously 	learn and adapt new technologies, equipment </a:t>
            </a:r>
            <a:r>
              <a:rPr lang="en-US" dirty="0">
                <a:solidFill>
                  <a:srgbClr val="0070C0"/>
                </a:solidFill>
              </a:rPr>
              <a:t>and </a:t>
            </a:r>
            <a:r>
              <a:rPr lang="en-US" dirty="0" smtClean="0">
                <a:solidFill>
                  <a:srgbClr val="0070C0"/>
                </a:solidFill>
              </a:rPr>
              <a:t>	schedules</a:t>
            </a:r>
            <a:r>
              <a:rPr lang="en-US" dirty="0">
                <a:solidFill>
                  <a:srgbClr val="0070C0"/>
                </a:solidFill>
              </a:rPr>
              <a:t>.</a:t>
            </a:r>
          </a:p>
        </p:txBody>
      </p:sp>
    </p:spTree>
    <p:extLst>
      <p:ext uri="{BB962C8B-B14F-4D97-AF65-F5344CB8AC3E}">
        <p14:creationId xmlns:p14="http://schemas.microsoft.com/office/powerpoint/2010/main" val="199054305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868362"/>
          </a:xfrm>
        </p:spPr>
        <p:txBody>
          <a:bodyPr>
            <a:normAutofit/>
          </a:bodyPr>
          <a:lstStyle/>
          <a:p>
            <a:r>
              <a:rPr lang="en-US" sz="3600" b="1" dirty="0" smtClean="0">
                <a:solidFill>
                  <a:srgbClr val="FF0000"/>
                </a:solidFill>
              </a:rPr>
              <a:t>Production to Operation Management</a:t>
            </a:r>
            <a:endParaRPr lang="en-US" sz="3600" b="1" dirty="0">
              <a:solidFill>
                <a:srgbClr val="FF0000"/>
              </a:solidFill>
            </a:endParaRPr>
          </a:p>
        </p:txBody>
      </p:sp>
      <p:sp>
        <p:nvSpPr>
          <p:cNvPr id="3" name="Content Placeholder 2"/>
          <p:cNvSpPr>
            <a:spLocks noGrp="1"/>
          </p:cNvSpPr>
          <p:nvPr>
            <p:ph idx="1"/>
          </p:nvPr>
        </p:nvSpPr>
        <p:spPr>
          <a:xfrm>
            <a:off x="457200" y="914400"/>
            <a:ext cx="8229600" cy="5715000"/>
          </a:xfrm>
        </p:spPr>
        <p:txBody>
          <a:bodyPr>
            <a:noAutofit/>
          </a:bodyPr>
          <a:lstStyle/>
          <a:p>
            <a:r>
              <a:rPr lang="en-US" sz="2400" dirty="0" smtClean="0"/>
              <a:t>Production </a:t>
            </a:r>
            <a:r>
              <a:rPr lang="en-US" sz="2400" dirty="0"/>
              <a:t>management </a:t>
            </a:r>
            <a:r>
              <a:rPr lang="en-US" sz="2400" dirty="0">
                <a:solidFill>
                  <a:srgbClr val="FF0000"/>
                </a:solidFill>
              </a:rPr>
              <a:t>which was formerly considered as manufacturing management only, now after inclusion of services </a:t>
            </a:r>
            <a:r>
              <a:rPr lang="en-US" sz="2400" dirty="0" smtClean="0">
                <a:solidFill>
                  <a:srgbClr val="FF0000"/>
                </a:solidFill>
              </a:rPr>
              <a:t>into </a:t>
            </a:r>
            <a:r>
              <a:rPr lang="en-US" sz="2400" dirty="0">
                <a:solidFill>
                  <a:srgbClr val="FF0000"/>
                </a:solidFill>
              </a:rPr>
              <a:t>its scope,</a:t>
            </a:r>
            <a:r>
              <a:rPr lang="en-US" sz="2400" dirty="0"/>
              <a:t> is broadly known as operations management. </a:t>
            </a:r>
            <a:endParaRPr lang="en-US" sz="2400" dirty="0" smtClean="0"/>
          </a:p>
          <a:p>
            <a:r>
              <a:rPr lang="en-US" sz="2400" dirty="0" smtClean="0"/>
              <a:t>The </a:t>
            </a:r>
            <a:r>
              <a:rPr lang="en-US" sz="2400" dirty="0"/>
              <a:t>growth of service industry has brought with it the term operations management. It is a general term these days</a:t>
            </a:r>
            <a:r>
              <a:rPr lang="en-US" sz="2400" dirty="0" smtClean="0"/>
              <a:t>.</a:t>
            </a:r>
          </a:p>
          <a:p>
            <a:endParaRPr lang="en-US" sz="2400" dirty="0" smtClean="0">
              <a:solidFill>
                <a:srgbClr val="FF0000"/>
              </a:solidFill>
              <a:latin typeface="Arial" pitchFamily="34" charset="0"/>
              <a:cs typeface="Arial" pitchFamily="34" charset="0"/>
            </a:endParaRPr>
          </a:p>
          <a:p>
            <a:r>
              <a:rPr lang="en-US" sz="2400" dirty="0" smtClean="0">
                <a:solidFill>
                  <a:srgbClr val="FF0000"/>
                </a:solidFill>
                <a:latin typeface="Arial" pitchFamily="34" charset="0"/>
                <a:cs typeface="Arial" pitchFamily="34" charset="0"/>
              </a:rPr>
              <a:t>Operation </a:t>
            </a:r>
            <a:r>
              <a:rPr lang="en-US" sz="2400" dirty="0">
                <a:solidFill>
                  <a:srgbClr val="FF0000"/>
                </a:solidFill>
                <a:latin typeface="Arial" pitchFamily="34" charset="0"/>
                <a:cs typeface="Arial" pitchFamily="34" charset="0"/>
              </a:rPr>
              <a:t>Management deals with</a:t>
            </a:r>
          </a:p>
          <a:p>
            <a:pPr lvl="1"/>
            <a:r>
              <a:rPr lang="en-US" b="1" dirty="0">
                <a:latin typeface="Arial" pitchFamily="34" charset="0"/>
                <a:cs typeface="Arial" pitchFamily="34" charset="0"/>
              </a:rPr>
              <a:t> </a:t>
            </a:r>
            <a:r>
              <a:rPr lang="en-US" sz="2400" i="1" dirty="0">
                <a:cs typeface="Arial" pitchFamily="34" charset="0"/>
              </a:rPr>
              <a:t>managing resources</a:t>
            </a:r>
            <a:r>
              <a:rPr lang="en-US" sz="2400" dirty="0">
                <a:cs typeface="Arial" pitchFamily="34" charset="0"/>
              </a:rPr>
              <a:t> </a:t>
            </a:r>
          </a:p>
          <a:p>
            <a:pPr lvl="2"/>
            <a:r>
              <a:rPr lang="en-US" dirty="0">
                <a:cs typeface="Arial" pitchFamily="34" charset="0"/>
              </a:rPr>
              <a:t> </a:t>
            </a:r>
            <a:r>
              <a:rPr lang="en-US" dirty="0">
                <a:solidFill>
                  <a:srgbClr val="FF0000"/>
                </a:solidFill>
                <a:cs typeface="Arial" pitchFamily="34" charset="0"/>
              </a:rPr>
              <a:t>inputs</a:t>
            </a:r>
            <a:r>
              <a:rPr lang="en-US" dirty="0">
                <a:cs typeface="Arial" pitchFamily="34" charset="0"/>
              </a:rPr>
              <a:t>:</a:t>
            </a:r>
          </a:p>
          <a:p>
            <a:pPr lvl="3"/>
            <a:r>
              <a:rPr lang="en-US" sz="2400" dirty="0">
                <a:cs typeface="Arial" pitchFamily="34" charset="0"/>
              </a:rPr>
              <a:t> machines, raw materials, human skills, etc., </a:t>
            </a:r>
          </a:p>
          <a:p>
            <a:pPr lvl="2"/>
            <a:r>
              <a:rPr lang="en-US" dirty="0">
                <a:solidFill>
                  <a:srgbClr val="FF0000"/>
                </a:solidFill>
                <a:cs typeface="Arial" pitchFamily="34" charset="0"/>
              </a:rPr>
              <a:t>the conversion process, and  </a:t>
            </a:r>
          </a:p>
          <a:p>
            <a:pPr lvl="2"/>
            <a:r>
              <a:rPr lang="en-US" dirty="0"/>
              <a:t> </a:t>
            </a:r>
            <a:r>
              <a:rPr lang="en-US" i="1" dirty="0">
                <a:solidFill>
                  <a:srgbClr val="FF0000"/>
                </a:solidFill>
              </a:rPr>
              <a:t>distribution of finished goods and services</a:t>
            </a:r>
            <a:r>
              <a:rPr lang="en-US" dirty="0">
                <a:solidFill>
                  <a:srgbClr val="FF0000"/>
                </a:solidFill>
              </a:rPr>
              <a:t>  </a:t>
            </a:r>
            <a:r>
              <a:rPr lang="en-US" dirty="0"/>
              <a:t>(outputs</a:t>
            </a:r>
            <a:r>
              <a:rPr lang="en-US" i="1" dirty="0"/>
              <a:t> </a:t>
            </a:r>
            <a:r>
              <a:rPr lang="en-US" dirty="0"/>
              <a:t>to the customers).</a:t>
            </a:r>
          </a:p>
          <a:p>
            <a:pPr marL="0" indent="0">
              <a:buNone/>
            </a:pPr>
            <a:r>
              <a:rPr lang="en-US" sz="2400" dirty="0"/>
              <a:t/>
            </a:r>
            <a:br>
              <a:rPr lang="en-US" sz="2400" dirty="0"/>
            </a:br>
            <a:r>
              <a:rPr lang="en-US" sz="2400" dirty="0"/>
              <a:t/>
            </a:r>
            <a:br>
              <a:rPr lang="en-US" sz="2400" dirty="0"/>
            </a:br>
            <a:r>
              <a:rPr lang="en-US" sz="2400" dirty="0"/>
              <a:t/>
            </a:r>
            <a:br>
              <a:rPr lang="en-US" sz="2400" dirty="0"/>
            </a:br>
            <a:endParaRPr lang="en-US" sz="2400" dirty="0"/>
          </a:p>
        </p:txBody>
      </p:sp>
    </p:spTree>
    <p:extLst>
      <p:ext uri="{BB962C8B-B14F-4D97-AF65-F5344CB8AC3E}">
        <p14:creationId xmlns:p14="http://schemas.microsoft.com/office/powerpoint/2010/main" val="257200464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p:cNvSpPr>
            <a:spLocks noGrp="1" noChangeArrowheads="1"/>
          </p:cNvSpPr>
          <p:nvPr>
            <p:ph type="title"/>
          </p:nvPr>
        </p:nvSpPr>
        <p:spPr>
          <a:xfrm>
            <a:off x="436418" y="31384"/>
            <a:ext cx="8229600" cy="1143000"/>
          </a:xfrm>
        </p:spPr>
        <p:txBody>
          <a:bodyPr/>
          <a:lstStyle/>
          <a:p>
            <a:pPr eaLnBrk="1" hangingPunct="1"/>
            <a:r>
              <a:rPr lang="en-US" b="1" dirty="0" smtClean="0">
                <a:solidFill>
                  <a:srgbClr val="FF0000"/>
                </a:solidFill>
              </a:rPr>
              <a:t>Systems approach to Management</a:t>
            </a:r>
          </a:p>
        </p:txBody>
      </p:sp>
      <p:sp>
        <p:nvSpPr>
          <p:cNvPr id="47122" name="Rectangle 1042"/>
          <p:cNvSpPr>
            <a:spLocks noChangeArrowheads="1"/>
          </p:cNvSpPr>
          <p:nvPr/>
        </p:nvSpPr>
        <p:spPr bwMode="auto">
          <a:xfrm>
            <a:off x="588818" y="1160529"/>
            <a:ext cx="7924800" cy="3810000"/>
          </a:xfrm>
          <a:prstGeom prst="rect">
            <a:avLst/>
          </a:prstGeom>
          <a:gradFill rotWithShape="0">
            <a:gsLst>
              <a:gs pos="0">
                <a:srgbClr val="777777">
                  <a:gamma/>
                  <a:shade val="46275"/>
                  <a:invGamma/>
                </a:srgbClr>
              </a:gs>
              <a:gs pos="50000">
                <a:srgbClr val="777777"/>
              </a:gs>
              <a:gs pos="100000">
                <a:srgbClr val="777777">
                  <a:gamma/>
                  <a:shade val="46275"/>
                  <a:invGamma/>
                </a:srgbClr>
              </a:gs>
            </a:gsLst>
            <a:lin ang="5400000" scaled="1"/>
          </a:gradFill>
          <a:ln w="12700">
            <a:solidFill>
              <a:schemeClr val="tx1"/>
            </a:solidFill>
            <a:miter lim="800000"/>
            <a:headEnd/>
            <a:tailEnd/>
          </a:ln>
          <a:effectLst>
            <a:outerShdw dist="35921" dir="2700000" algn="ctr" rotWithShape="0">
              <a:schemeClr val="bg2"/>
            </a:outerShdw>
          </a:effectLst>
        </p:spPr>
        <p:txBody>
          <a:bodyPr wrap="none" anchor="ctr"/>
          <a:lstStyle/>
          <a:p>
            <a:pPr algn="ctr" fontAlgn="auto">
              <a:spcBef>
                <a:spcPts val="0"/>
              </a:spcBef>
              <a:spcAft>
                <a:spcPts val="0"/>
              </a:spcAft>
              <a:defRPr/>
            </a:pPr>
            <a:endParaRPr lang="en-US" sz="2400" dirty="0">
              <a:latin typeface="Times New Roman" pitchFamily="18" charset="0"/>
              <a:cs typeface="+mn-cs"/>
            </a:endParaRPr>
          </a:p>
        </p:txBody>
      </p:sp>
      <p:sp>
        <p:nvSpPr>
          <p:cNvPr id="47109" name="Oval 1029"/>
          <p:cNvSpPr>
            <a:spLocks noChangeArrowheads="1"/>
          </p:cNvSpPr>
          <p:nvPr/>
        </p:nvSpPr>
        <p:spPr bwMode="auto">
          <a:xfrm>
            <a:off x="762000" y="2514600"/>
            <a:ext cx="1676400" cy="1066800"/>
          </a:xfrm>
          <a:prstGeom prst="ellipse">
            <a:avLst/>
          </a:prstGeom>
          <a:solidFill>
            <a:schemeClr val="bg1"/>
          </a:solidFill>
          <a:ln w="12700">
            <a:solidFill>
              <a:schemeClr val="tx1"/>
            </a:solidFill>
            <a:round/>
            <a:headEnd/>
            <a:tailEnd/>
          </a:ln>
          <a:effectLst>
            <a:outerShdw dist="35921" dir="2700000" algn="ctr" rotWithShape="0">
              <a:schemeClr val="bg2"/>
            </a:outerShdw>
          </a:effectLst>
        </p:spPr>
        <p:txBody>
          <a:bodyPr wrap="none" anchor="ctr"/>
          <a:lstStyle/>
          <a:p>
            <a:pPr algn="ctr" fontAlgn="auto">
              <a:spcBef>
                <a:spcPts val="0"/>
              </a:spcBef>
              <a:spcAft>
                <a:spcPts val="0"/>
              </a:spcAft>
              <a:defRPr/>
            </a:pPr>
            <a:r>
              <a:rPr lang="en-US" sz="2800" dirty="0">
                <a:effectLst>
                  <a:outerShdw blurRad="38100" dist="38100" dir="2700000" algn="tl">
                    <a:srgbClr val="000000"/>
                  </a:outerShdw>
                </a:effectLst>
                <a:latin typeface="Times New Roman" pitchFamily="18" charset="0"/>
                <a:cs typeface="+mn-cs"/>
              </a:rPr>
              <a:t>Inputs</a:t>
            </a:r>
            <a:endParaRPr lang="en-US" sz="2800" dirty="0">
              <a:latin typeface="Times New Roman" pitchFamily="18" charset="0"/>
              <a:cs typeface="+mn-cs"/>
            </a:endParaRPr>
          </a:p>
        </p:txBody>
      </p:sp>
      <p:sp>
        <p:nvSpPr>
          <p:cNvPr id="47110" name="Oval 1030"/>
          <p:cNvSpPr>
            <a:spLocks noChangeArrowheads="1"/>
          </p:cNvSpPr>
          <p:nvPr/>
        </p:nvSpPr>
        <p:spPr bwMode="auto">
          <a:xfrm>
            <a:off x="6705600" y="2514600"/>
            <a:ext cx="1676400" cy="1066800"/>
          </a:xfrm>
          <a:prstGeom prst="ellipse">
            <a:avLst/>
          </a:prstGeom>
          <a:solidFill>
            <a:schemeClr val="bg1"/>
          </a:solidFill>
          <a:ln w="12700">
            <a:solidFill>
              <a:schemeClr val="tx1"/>
            </a:solidFill>
            <a:round/>
            <a:headEnd/>
            <a:tailEnd/>
          </a:ln>
          <a:effectLst>
            <a:outerShdw dist="35921" dir="2700000" algn="ctr" rotWithShape="0">
              <a:schemeClr val="bg2"/>
            </a:outerShdw>
          </a:effectLst>
        </p:spPr>
        <p:txBody>
          <a:bodyPr wrap="none" anchor="ctr"/>
          <a:lstStyle/>
          <a:p>
            <a:pPr algn="ctr" fontAlgn="auto">
              <a:spcBef>
                <a:spcPts val="0"/>
              </a:spcBef>
              <a:spcAft>
                <a:spcPts val="0"/>
              </a:spcAft>
              <a:defRPr/>
            </a:pPr>
            <a:r>
              <a:rPr lang="en-US" sz="2800" dirty="0">
                <a:effectLst>
                  <a:outerShdw blurRad="38100" dist="38100" dir="2700000" algn="tl">
                    <a:srgbClr val="000000"/>
                  </a:outerShdw>
                </a:effectLst>
                <a:latin typeface="Times New Roman" pitchFamily="18" charset="0"/>
                <a:cs typeface="+mn-cs"/>
              </a:rPr>
              <a:t>Outputs</a:t>
            </a:r>
            <a:endParaRPr lang="en-US" sz="2800" dirty="0">
              <a:latin typeface="Times New Roman" pitchFamily="18" charset="0"/>
              <a:cs typeface="+mn-cs"/>
            </a:endParaRPr>
          </a:p>
        </p:txBody>
      </p:sp>
      <p:sp>
        <p:nvSpPr>
          <p:cNvPr id="47111" name="Rectangle 1031"/>
          <p:cNvSpPr>
            <a:spLocks noChangeArrowheads="1"/>
          </p:cNvSpPr>
          <p:nvPr/>
        </p:nvSpPr>
        <p:spPr bwMode="auto">
          <a:xfrm>
            <a:off x="3276600" y="2438400"/>
            <a:ext cx="2590800" cy="12192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fontAlgn="auto">
              <a:spcBef>
                <a:spcPts val="0"/>
              </a:spcBef>
              <a:spcAft>
                <a:spcPts val="0"/>
              </a:spcAft>
              <a:defRPr/>
            </a:pPr>
            <a:r>
              <a:rPr lang="en-US" sz="2800" dirty="0">
                <a:solidFill>
                  <a:srgbClr val="FF0000"/>
                </a:solidFill>
                <a:effectLst>
                  <a:outerShdw blurRad="38100" dist="38100" dir="2700000" algn="tl">
                    <a:srgbClr val="000000"/>
                  </a:outerShdw>
                </a:effectLst>
                <a:latin typeface="Showcard Gothic" pitchFamily="82" charset="0"/>
                <a:cs typeface="+mn-cs"/>
              </a:rPr>
              <a:t>Conversion</a:t>
            </a:r>
          </a:p>
          <a:p>
            <a:pPr algn="ctr" fontAlgn="auto">
              <a:spcBef>
                <a:spcPts val="0"/>
              </a:spcBef>
              <a:spcAft>
                <a:spcPts val="0"/>
              </a:spcAft>
              <a:defRPr/>
            </a:pPr>
            <a:r>
              <a:rPr lang="en-US" sz="2800" dirty="0">
                <a:solidFill>
                  <a:srgbClr val="FF0000"/>
                </a:solidFill>
                <a:effectLst>
                  <a:outerShdw blurRad="38100" dist="38100" dir="2700000" algn="tl">
                    <a:srgbClr val="000000"/>
                  </a:outerShdw>
                </a:effectLst>
                <a:latin typeface="Showcard Gothic" pitchFamily="82" charset="0"/>
                <a:cs typeface="+mn-cs"/>
              </a:rPr>
              <a:t>Subsystem</a:t>
            </a:r>
            <a:endParaRPr lang="en-US" sz="2400" dirty="0">
              <a:solidFill>
                <a:srgbClr val="FF0000"/>
              </a:solidFill>
              <a:latin typeface="Showcard Gothic" pitchFamily="82" charset="0"/>
              <a:cs typeface="+mn-cs"/>
            </a:endParaRPr>
          </a:p>
        </p:txBody>
      </p:sp>
      <p:sp>
        <p:nvSpPr>
          <p:cNvPr id="47112" name="Line 1032"/>
          <p:cNvSpPr>
            <a:spLocks noChangeShapeType="1"/>
          </p:cNvSpPr>
          <p:nvPr/>
        </p:nvSpPr>
        <p:spPr bwMode="auto">
          <a:xfrm>
            <a:off x="2438400" y="3048000"/>
            <a:ext cx="838200" cy="0"/>
          </a:xfrm>
          <a:prstGeom prst="line">
            <a:avLst/>
          </a:prstGeom>
          <a:noFill/>
          <a:ln w="57150">
            <a:solidFill>
              <a:schemeClr val="tx1"/>
            </a:solidFill>
            <a:round/>
            <a:headEnd/>
            <a:tailEnd type="triangle" w="med" len="med"/>
          </a:ln>
          <a:effectLst>
            <a:outerShdw dist="35921" dir="2700000" algn="ctr" rotWithShape="0">
              <a:schemeClr val="bg2"/>
            </a:outerShdw>
          </a:effectLst>
        </p:spPr>
        <p:txBody>
          <a:bodyPr wrap="none" anchor="ctr"/>
          <a:lstStyle/>
          <a:p>
            <a:pPr fontAlgn="auto">
              <a:spcBef>
                <a:spcPts val="0"/>
              </a:spcBef>
              <a:spcAft>
                <a:spcPts val="0"/>
              </a:spcAft>
              <a:defRPr/>
            </a:pPr>
            <a:endParaRPr lang="en-US" dirty="0">
              <a:latin typeface="+mn-lt"/>
              <a:cs typeface="+mn-cs"/>
            </a:endParaRPr>
          </a:p>
        </p:txBody>
      </p:sp>
      <p:sp>
        <p:nvSpPr>
          <p:cNvPr id="47113" name="Line 1033"/>
          <p:cNvSpPr>
            <a:spLocks noChangeShapeType="1"/>
          </p:cNvSpPr>
          <p:nvPr/>
        </p:nvSpPr>
        <p:spPr bwMode="auto">
          <a:xfrm>
            <a:off x="5867400" y="3048000"/>
            <a:ext cx="838200" cy="0"/>
          </a:xfrm>
          <a:prstGeom prst="line">
            <a:avLst/>
          </a:prstGeom>
          <a:noFill/>
          <a:ln w="57150">
            <a:solidFill>
              <a:schemeClr val="tx1"/>
            </a:solidFill>
            <a:round/>
            <a:headEnd/>
            <a:tailEnd type="triangle" w="med" len="med"/>
          </a:ln>
          <a:effectLst>
            <a:outerShdw dist="35921" dir="2700000" algn="ctr" rotWithShape="0">
              <a:schemeClr val="bg2"/>
            </a:outerShdw>
          </a:effectLst>
        </p:spPr>
        <p:txBody>
          <a:bodyPr wrap="none" anchor="ctr"/>
          <a:lstStyle/>
          <a:p>
            <a:pPr fontAlgn="auto">
              <a:spcBef>
                <a:spcPts val="0"/>
              </a:spcBef>
              <a:spcAft>
                <a:spcPts val="0"/>
              </a:spcAft>
              <a:defRPr/>
            </a:pPr>
            <a:endParaRPr lang="en-US" dirty="0">
              <a:latin typeface="+mn-lt"/>
              <a:cs typeface="+mn-cs"/>
            </a:endParaRPr>
          </a:p>
        </p:txBody>
      </p:sp>
      <p:sp>
        <p:nvSpPr>
          <p:cNvPr id="47116" name="Line 1036"/>
          <p:cNvSpPr>
            <a:spLocks noChangeShapeType="1"/>
          </p:cNvSpPr>
          <p:nvPr/>
        </p:nvSpPr>
        <p:spPr bwMode="auto">
          <a:xfrm>
            <a:off x="7543800" y="3581400"/>
            <a:ext cx="0" cy="914400"/>
          </a:xfrm>
          <a:prstGeom prst="line">
            <a:avLst/>
          </a:prstGeom>
          <a:noFill/>
          <a:ln w="28575">
            <a:solidFill>
              <a:schemeClr val="tx1"/>
            </a:solidFill>
            <a:round/>
            <a:headEnd/>
            <a:tailEnd/>
          </a:ln>
          <a:effectLst>
            <a:outerShdw dist="35921" dir="2700000" algn="ctr" rotWithShape="0">
              <a:schemeClr val="bg2"/>
            </a:outerShdw>
          </a:effectLst>
        </p:spPr>
        <p:txBody>
          <a:bodyPr wrap="none" anchor="ctr"/>
          <a:lstStyle/>
          <a:p>
            <a:pPr fontAlgn="auto">
              <a:spcBef>
                <a:spcPts val="0"/>
              </a:spcBef>
              <a:spcAft>
                <a:spcPts val="0"/>
              </a:spcAft>
              <a:defRPr/>
            </a:pPr>
            <a:endParaRPr lang="en-US" dirty="0">
              <a:latin typeface="+mn-lt"/>
              <a:cs typeface="+mn-cs"/>
            </a:endParaRPr>
          </a:p>
        </p:txBody>
      </p:sp>
      <p:sp>
        <p:nvSpPr>
          <p:cNvPr id="47117" name="Line 1037"/>
          <p:cNvSpPr>
            <a:spLocks noChangeShapeType="1"/>
          </p:cNvSpPr>
          <p:nvPr/>
        </p:nvSpPr>
        <p:spPr bwMode="auto">
          <a:xfrm flipH="1">
            <a:off x="5943600" y="4495800"/>
            <a:ext cx="1600200" cy="0"/>
          </a:xfrm>
          <a:prstGeom prst="line">
            <a:avLst/>
          </a:prstGeom>
          <a:noFill/>
          <a:ln w="28575">
            <a:solidFill>
              <a:schemeClr val="tx1"/>
            </a:solidFill>
            <a:round/>
            <a:headEnd/>
            <a:tailEnd type="triangle" w="med" len="med"/>
          </a:ln>
          <a:effectLst>
            <a:outerShdw dist="35921" dir="2700000" algn="ctr" rotWithShape="0">
              <a:schemeClr val="bg2"/>
            </a:outerShdw>
          </a:effectLst>
        </p:spPr>
        <p:txBody>
          <a:bodyPr wrap="none" anchor="ctr"/>
          <a:lstStyle/>
          <a:p>
            <a:pPr fontAlgn="auto">
              <a:spcBef>
                <a:spcPts val="0"/>
              </a:spcBef>
              <a:spcAft>
                <a:spcPts val="0"/>
              </a:spcAft>
              <a:defRPr/>
            </a:pPr>
            <a:endParaRPr lang="en-US" dirty="0">
              <a:latin typeface="+mn-lt"/>
              <a:cs typeface="+mn-cs"/>
            </a:endParaRPr>
          </a:p>
        </p:txBody>
      </p:sp>
      <p:sp>
        <p:nvSpPr>
          <p:cNvPr id="47118" name="Line 1038"/>
          <p:cNvSpPr>
            <a:spLocks noChangeShapeType="1"/>
          </p:cNvSpPr>
          <p:nvPr/>
        </p:nvSpPr>
        <p:spPr bwMode="auto">
          <a:xfrm flipH="1">
            <a:off x="1600200" y="4495800"/>
            <a:ext cx="1676400" cy="0"/>
          </a:xfrm>
          <a:prstGeom prst="line">
            <a:avLst/>
          </a:prstGeom>
          <a:noFill/>
          <a:ln w="28575">
            <a:solidFill>
              <a:schemeClr val="tx1"/>
            </a:solidFill>
            <a:round/>
            <a:headEnd/>
            <a:tailEnd/>
          </a:ln>
          <a:effectLst>
            <a:outerShdw dist="35921" dir="2700000" algn="ctr" rotWithShape="0">
              <a:schemeClr val="bg2"/>
            </a:outerShdw>
          </a:effectLst>
        </p:spPr>
        <p:txBody>
          <a:bodyPr wrap="none" anchor="ctr"/>
          <a:lstStyle/>
          <a:p>
            <a:pPr fontAlgn="auto">
              <a:spcBef>
                <a:spcPts val="0"/>
              </a:spcBef>
              <a:spcAft>
                <a:spcPts val="0"/>
              </a:spcAft>
              <a:defRPr/>
            </a:pPr>
            <a:endParaRPr lang="en-US" dirty="0">
              <a:latin typeface="+mn-lt"/>
              <a:cs typeface="+mn-cs"/>
            </a:endParaRPr>
          </a:p>
        </p:txBody>
      </p:sp>
      <p:sp>
        <p:nvSpPr>
          <p:cNvPr id="47119" name="Line 1039"/>
          <p:cNvSpPr>
            <a:spLocks noChangeShapeType="1"/>
          </p:cNvSpPr>
          <p:nvPr/>
        </p:nvSpPr>
        <p:spPr bwMode="auto">
          <a:xfrm>
            <a:off x="1600200" y="3581400"/>
            <a:ext cx="0" cy="914400"/>
          </a:xfrm>
          <a:prstGeom prst="line">
            <a:avLst/>
          </a:prstGeom>
          <a:noFill/>
          <a:ln w="28575">
            <a:solidFill>
              <a:schemeClr val="tx1"/>
            </a:solidFill>
            <a:round/>
            <a:headEnd type="triangle" w="med" len="med"/>
            <a:tailEnd/>
          </a:ln>
          <a:effectLst>
            <a:outerShdw dist="35921" dir="2700000" algn="ctr" rotWithShape="0">
              <a:schemeClr val="bg2"/>
            </a:outerShdw>
          </a:effectLst>
        </p:spPr>
        <p:txBody>
          <a:bodyPr wrap="none" anchor="ctr"/>
          <a:lstStyle/>
          <a:p>
            <a:pPr fontAlgn="auto">
              <a:spcBef>
                <a:spcPts val="0"/>
              </a:spcBef>
              <a:spcAft>
                <a:spcPts val="0"/>
              </a:spcAft>
              <a:defRPr/>
            </a:pPr>
            <a:endParaRPr lang="en-US" dirty="0">
              <a:latin typeface="+mn-lt"/>
              <a:cs typeface="+mn-cs"/>
            </a:endParaRPr>
          </a:p>
        </p:txBody>
      </p:sp>
      <p:sp>
        <p:nvSpPr>
          <p:cNvPr id="47120" name="Line 1040"/>
          <p:cNvSpPr>
            <a:spLocks noChangeShapeType="1"/>
          </p:cNvSpPr>
          <p:nvPr/>
        </p:nvSpPr>
        <p:spPr bwMode="auto">
          <a:xfrm>
            <a:off x="4953000" y="3657600"/>
            <a:ext cx="0" cy="457200"/>
          </a:xfrm>
          <a:prstGeom prst="line">
            <a:avLst/>
          </a:prstGeom>
          <a:noFill/>
          <a:ln w="28575">
            <a:solidFill>
              <a:schemeClr val="tx1"/>
            </a:solidFill>
            <a:round/>
            <a:headEnd type="triangle" w="med" len="med"/>
            <a:tailEnd/>
          </a:ln>
          <a:effectLst>
            <a:outerShdw dist="35921" dir="2700000" algn="ctr" rotWithShape="0">
              <a:schemeClr val="bg2"/>
            </a:outerShdw>
          </a:effectLst>
        </p:spPr>
        <p:txBody>
          <a:bodyPr wrap="none" anchor="ctr"/>
          <a:lstStyle/>
          <a:p>
            <a:pPr fontAlgn="auto">
              <a:spcBef>
                <a:spcPts val="0"/>
              </a:spcBef>
              <a:spcAft>
                <a:spcPts val="0"/>
              </a:spcAft>
              <a:defRPr/>
            </a:pPr>
            <a:endParaRPr lang="en-US" dirty="0">
              <a:latin typeface="+mn-lt"/>
              <a:cs typeface="+mn-cs"/>
            </a:endParaRPr>
          </a:p>
        </p:txBody>
      </p:sp>
      <p:sp>
        <p:nvSpPr>
          <p:cNvPr id="47121" name="Line 1041"/>
          <p:cNvSpPr>
            <a:spLocks noChangeShapeType="1"/>
          </p:cNvSpPr>
          <p:nvPr/>
        </p:nvSpPr>
        <p:spPr bwMode="auto">
          <a:xfrm>
            <a:off x="4191000" y="3657600"/>
            <a:ext cx="0" cy="457200"/>
          </a:xfrm>
          <a:prstGeom prst="line">
            <a:avLst/>
          </a:prstGeom>
          <a:noFill/>
          <a:ln w="28575">
            <a:solidFill>
              <a:schemeClr val="tx1"/>
            </a:solidFill>
            <a:round/>
            <a:headEnd/>
            <a:tailEnd type="triangle" w="med" len="med"/>
          </a:ln>
          <a:effectLst>
            <a:outerShdw dist="35921" dir="2700000" algn="ctr" rotWithShape="0">
              <a:schemeClr val="bg2"/>
            </a:outerShdw>
          </a:effectLst>
        </p:spPr>
        <p:txBody>
          <a:bodyPr wrap="none" anchor="ctr"/>
          <a:lstStyle/>
          <a:p>
            <a:pPr fontAlgn="auto">
              <a:spcBef>
                <a:spcPts val="0"/>
              </a:spcBef>
              <a:spcAft>
                <a:spcPts val="0"/>
              </a:spcAft>
              <a:defRPr/>
            </a:pPr>
            <a:endParaRPr lang="en-US" dirty="0">
              <a:latin typeface="+mn-lt"/>
              <a:cs typeface="+mn-cs"/>
            </a:endParaRPr>
          </a:p>
        </p:txBody>
      </p:sp>
      <p:sp>
        <p:nvSpPr>
          <p:cNvPr id="47124" name="Text Box 1044"/>
          <p:cNvSpPr txBox="1">
            <a:spLocks noChangeArrowheads="1"/>
          </p:cNvSpPr>
          <p:nvPr/>
        </p:nvSpPr>
        <p:spPr bwMode="auto">
          <a:xfrm>
            <a:off x="2743200" y="1524000"/>
            <a:ext cx="3962401" cy="523220"/>
          </a:xfrm>
          <a:prstGeom prst="rect">
            <a:avLst/>
          </a:prstGeom>
          <a:noFill/>
          <a:ln w="12700">
            <a:noFill/>
            <a:miter lim="800000"/>
            <a:headEnd/>
            <a:tailEnd/>
          </a:ln>
          <a:effectLst/>
        </p:spPr>
        <p:txBody>
          <a:bodyPr wrap="square">
            <a:spAutoFit/>
          </a:bodyPr>
          <a:lstStyle/>
          <a:p>
            <a:pPr fontAlgn="auto">
              <a:spcBef>
                <a:spcPts val="0"/>
              </a:spcBef>
              <a:spcAft>
                <a:spcPts val="0"/>
              </a:spcAft>
              <a:defRPr/>
            </a:pPr>
            <a:r>
              <a:rPr lang="en-US" sz="2800" b="1" dirty="0" smtClean="0">
                <a:solidFill>
                  <a:srgbClr val="FFFFFF"/>
                </a:solidFill>
                <a:effectLst>
                  <a:outerShdw blurRad="38100" dist="38100" dir="2700000" algn="tl">
                    <a:srgbClr val="000000"/>
                  </a:outerShdw>
                </a:effectLst>
                <a:latin typeface="Times New Roman" pitchFamily="18" charset="0"/>
                <a:cs typeface="+mn-cs"/>
              </a:rPr>
              <a:t>Operation Management</a:t>
            </a:r>
            <a:endParaRPr lang="en-US" sz="2800" b="1" dirty="0">
              <a:solidFill>
                <a:srgbClr val="FFFFFF"/>
              </a:solidFill>
              <a:effectLst>
                <a:outerShdw blurRad="38100" dist="38100" dir="2700000" algn="tl">
                  <a:srgbClr val="000000"/>
                </a:outerShdw>
              </a:effectLst>
              <a:latin typeface="Times New Roman" pitchFamily="18" charset="0"/>
              <a:cs typeface="+mn-cs"/>
            </a:endParaRPr>
          </a:p>
        </p:txBody>
      </p:sp>
      <p:sp>
        <p:nvSpPr>
          <p:cNvPr id="47114" name="Rectangle 1034"/>
          <p:cNvSpPr>
            <a:spLocks noChangeArrowheads="1"/>
          </p:cNvSpPr>
          <p:nvPr/>
        </p:nvSpPr>
        <p:spPr bwMode="auto">
          <a:xfrm>
            <a:off x="3276600" y="4114800"/>
            <a:ext cx="2590800" cy="7620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fontAlgn="auto">
              <a:spcBef>
                <a:spcPts val="0"/>
              </a:spcBef>
              <a:spcAft>
                <a:spcPts val="0"/>
              </a:spcAft>
              <a:defRPr/>
            </a:pPr>
            <a:r>
              <a:rPr lang="en-US" sz="2400" dirty="0">
                <a:effectLst>
                  <a:outerShdw blurRad="38100" dist="38100" dir="2700000" algn="tl">
                    <a:srgbClr val="000000"/>
                  </a:outerShdw>
                </a:effectLst>
                <a:latin typeface="Times New Roman" pitchFamily="18" charset="0"/>
                <a:cs typeface="+mn-cs"/>
              </a:rPr>
              <a:t>Control</a:t>
            </a:r>
          </a:p>
          <a:p>
            <a:pPr algn="ctr" fontAlgn="auto">
              <a:spcBef>
                <a:spcPts val="0"/>
              </a:spcBef>
              <a:spcAft>
                <a:spcPts val="0"/>
              </a:spcAft>
              <a:defRPr/>
            </a:pPr>
            <a:r>
              <a:rPr lang="en-US" sz="2400" dirty="0">
                <a:effectLst>
                  <a:outerShdw blurRad="38100" dist="38100" dir="2700000" algn="tl">
                    <a:srgbClr val="000000"/>
                  </a:outerShdw>
                </a:effectLst>
                <a:latin typeface="Times New Roman" pitchFamily="18" charset="0"/>
                <a:cs typeface="+mn-cs"/>
              </a:rPr>
              <a:t>Subsystem</a:t>
            </a:r>
            <a:endParaRPr lang="en-US" sz="2400" dirty="0">
              <a:latin typeface="Times New Roman" pitchFamily="18" charset="0"/>
              <a:cs typeface="+mn-cs"/>
            </a:endParaRPr>
          </a:p>
        </p:txBody>
      </p:sp>
      <p:sp>
        <p:nvSpPr>
          <p:cNvPr id="2" name="TextBox 1"/>
          <p:cNvSpPr txBox="1"/>
          <p:nvPr/>
        </p:nvSpPr>
        <p:spPr>
          <a:xfrm>
            <a:off x="3505200" y="6019800"/>
            <a:ext cx="184731" cy="369332"/>
          </a:xfrm>
          <a:prstGeom prst="rect">
            <a:avLst/>
          </a:prstGeom>
          <a:noFill/>
        </p:spPr>
        <p:txBody>
          <a:bodyPr wrap="none" rtlCol="0">
            <a:spAutoFit/>
          </a:bodyPr>
          <a:lstStyle/>
          <a:p>
            <a:endParaRPr lang="en-US" dirty="0"/>
          </a:p>
        </p:txBody>
      </p:sp>
      <p:sp>
        <p:nvSpPr>
          <p:cNvPr id="18" name="Text Box 5"/>
          <p:cNvSpPr txBox="1">
            <a:spLocks noChangeArrowheads="1"/>
          </p:cNvSpPr>
          <p:nvPr/>
        </p:nvSpPr>
        <p:spPr bwMode="auto">
          <a:xfrm>
            <a:off x="290513" y="5105400"/>
            <a:ext cx="8548687" cy="1569660"/>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algn="l"/>
            <a:r>
              <a:rPr lang="en-US" sz="2400" dirty="0"/>
              <a:t>Organization as a System  receives Input, transforms it through a Process</a:t>
            </a:r>
            <a:r>
              <a:rPr lang="en-GB" sz="2400" dirty="0"/>
              <a:t> for</a:t>
            </a:r>
            <a:r>
              <a:rPr lang="en-US" sz="2400" dirty="0"/>
              <a:t> </a:t>
            </a:r>
            <a:r>
              <a:rPr lang="en-US" sz="2400" dirty="0" smtClean="0"/>
              <a:t>Output, receives feed back from customer for improvements. either at Input stage or at conversion sub-system.</a:t>
            </a:r>
            <a:endParaRPr lang="en-US" sz="2400" dirty="0"/>
          </a:p>
        </p:txBody>
      </p:sp>
    </p:spTree>
    <p:extLst>
      <p:ext uri="{BB962C8B-B14F-4D97-AF65-F5344CB8AC3E}">
        <p14:creationId xmlns:p14="http://schemas.microsoft.com/office/powerpoint/2010/main" val="10123822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itle 1"/>
          <p:cNvSpPr>
            <a:spLocks noGrp="1"/>
          </p:cNvSpPr>
          <p:nvPr>
            <p:ph type="title"/>
          </p:nvPr>
        </p:nvSpPr>
        <p:spPr>
          <a:xfrm>
            <a:off x="457200" y="0"/>
            <a:ext cx="8229600" cy="838200"/>
          </a:xfrm>
        </p:spPr>
        <p:txBody>
          <a:bodyPr>
            <a:normAutofit/>
          </a:bodyPr>
          <a:lstStyle/>
          <a:p>
            <a:r>
              <a:rPr lang="en-US" b="1" dirty="0" smtClean="0">
                <a:solidFill>
                  <a:srgbClr val="FF0000"/>
                </a:solidFill>
              </a:rPr>
              <a:t> </a:t>
            </a:r>
            <a:r>
              <a:rPr lang="en-US" sz="3600" b="1" dirty="0" smtClean="0">
                <a:solidFill>
                  <a:srgbClr val="FF0000"/>
                </a:solidFill>
              </a:rPr>
              <a:t>Functions of Production Management</a:t>
            </a:r>
          </a:p>
        </p:txBody>
      </p:sp>
      <p:sp>
        <p:nvSpPr>
          <p:cNvPr id="183299" name="Content Placeholder 2"/>
          <p:cNvSpPr>
            <a:spLocks noGrp="1"/>
          </p:cNvSpPr>
          <p:nvPr>
            <p:ph idx="1"/>
          </p:nvPr>
        </p:nvSpPr>
        <p:spPr>
          <a:xfrm>
            <a:off x="457200" y="990600"/>
            <a:ext cx="8229600" cy="5638800"/>
          </a:xfrm>
        </p:spPr>
        <p:txBody>
          <a:bodyPr>
            <a:normAutofit fontScale="85000" lnSpcReduction="10000"/>
          </a:bodyPr>
          <a:lstStyle/>
          <a:p>
            <a:r>
              <a:rPr lang="en-US" sz="2400" dirty="0" smtClean="0"/>
              <a:t>Functions of Production and Operation Management are as follows:-</a:t>
            </a:r>
          </a:p>
          <a:p>
            <a:pPr lvl="1"/>
            <a:r>
              <a:rPr lang="en-US" sz="2000" b="1" dirty="0" smtClean="0">
                <a:solidFill>
                  <a:srgbClr val="0070C0"/>
                </a:solidFill>
              </a:rPr>
              <a:t>Planning</a:t>
            </a:r>
          </a:p>
          <a:p>
            <a:pPr lvl="2"/>
            <a:r>
              <a:rPr lang="en-US" sz="1600" dirty="0" smtClean="0">
                <a:solidFill>
                  <a:srgbClr val="FF0000"/>
                </a:solidFill>
              </a:rPr>
              <a:t>Planning conversion system</a:t>
            </a:r>
          </a:p>
          <a:p>
            <a:pPr lvl="3"/>
            <a:r>
              <a:rPr lang="en-US" sz="1200" dirty="0" smtClean="0"/>
              <a:t>Operation strategies</a:t>
            </a:r>
          </a:p>
          <a:p>
            <a:pPr lvl="3"/>
            <a:r>
              <a:rPr lang="en-US" sz="1200" dirty="0" smtClean="0"/>
              <a:t>Forecasting</a:t>
            </a:r>
          </a:p>
          <a:p>
            <a:pPr lvl="3"/>
            <a:r>
              <a:rPr lang="en-US" sz="1200" dirty="0" smtClean="0"/>
              <a:t>Product and process choice</a:t>
            </a:r>
          </a:p>
          <a:p>
            <a:pPr lvl="3"/>
            <a:r>
              <a:rPr lang="en-US" sz="1200" dirty="0" smtClean="0"/>
              <a:t>Operation capacity arrangement</a:t>
            </a:r>
          </a:p>
          <a:p>
            <a:pPr lvl="3"/>
            <a:r>
              <a:rPr lang="en-US" sz="1200" dirty="0" smtClean="0"/>
              <a:t>Facility location planning</a:t>
            </a:r>
          </a:p>
          <a:p>
            <a:pPr lvl="3"/>
            <a:r>
              <a:rPr lang="en-US" sz="1200" dirty="0" smtClean="0"/>
              <a:t>Layout planning</a:t>
            </a:r>
          </a:p>
          <a:p>
            <a:pPr lvl="2"/>
            <a:r>
              <a:rPr lang="en-US" sz="1600" dirty="0" smtClean="0">
                <a:solidFill>
                  <a:srgbClr val="FF0000"/>
                </a:solidFill>
              </a:rPr>
              <a:t>Schedule conversion system</a:t>
            </a:r>
          </a:p>
          <a:p>
            <a:pPr lvl="3"/>
            <a:r>
              <a:rPr lang="en-US" sz="1200" dirty="0" smtClean="0"/>
              <a:t>Scheduling system in aggregate planning</a:t>
            </a:r>
          </a:p>
          <a:p>
            <a:pPr lvl="1"/>
            <a:r>
              <a:rPr lang="en-US" sz="2000" b="1" dirty="0" smtClean="0">
                <a:solidFill>
                  <a:srgbClr val="0070C0"/>
                </a:solidFill>
              </a:rPr>
              <a:t>Execution</a:t>
            </a:r>
          </a:p>
          <a:p>
            <a:pPr lvl="2"/>
            <a:r>
              <a:rPr lang="en-US" sz="1600" dirty="0" smtClean="0">
                <a:solidFill>
                  <a:srgbClr val="FF0000"/>
                </a:solidFill>
              </a:rPr>
              <a:t>Organizing for conversion</a:t>
            </a:r>
          </a:p>
          <a:p>
            <a:pPr lvl="3"/>
            <a:r>
              <a:rPr lang="en-US" sz="1200" dirty="0"/>
              <a:t>Job design , production/operation standards, works management</a:t>
            </a:r>
          </a:p>
          <a:p>
            <a:pPr lvl="2"/>
            <a:r>
              <a:rPr lang="en-US" sz="1600" dirty="0" smtClean="0">
                <a:solidFill>
                  <a:srgbClr val="FF0000"/>
                </a:solidFill>
              </a:rPr>
              <a:t>Executing as per plan</a:t>
            </a:r>
          </a:p>
          <a:p>
            <a:pPr lvl="3"/>
            <a:r>
              <a:rPr lang="en-US" sz="1200" dirty="0" smtClean="0"/>
              <a:t>Implementing the plan efficiently and effectively</a:t>
            </a:r>
          </a:p>
          <a:p>
            <a:pPr lvl="3"/>
            <a:endParaRPr lang="en-US" sz="1200" dirty="0" smtClean="0"/>
          </a:p>
          <a:p>
            <a:pPr lvl="1"/>
            <a:r>
              <a:rPr lang="en-US" sz="2000" b="1" dirty="0" smtClean="0">
                <a:solidFill>
                  <a:srgbClr val="0070C0"/>
                </a:solidFill>
              </a:rPr>
              <a:t>Controlling</a:t>
            </a:r>
            <a:endParaRPr lang="en-US" sz="2000" dirty="0" smtClean="0">
              <a:solidFill>
                <a:srgbClr val="FF0000"/>
              </a:solidFill>
            </a:endParaRPr>
          </a:p>
          <a:p>
            <a:pPr lvl="2"/>
            <a:r>
              <a:rPr lang="en-US" sz="1600" dirty="0" smtClean="0">
                <a:solidFill>
                  <a:srgbClr val="FF0000"/>
                </a:solidFill>
              </a:rPr>
              <a:t>Manage the deviation and improve</a:t>
            </a:r>
            <a:endParaRPr lang="en-US" sz="1600" dirty="0" smtClean="0"/>
          </a:p>
          <a:p>
            <a:pPr lvl="3"/>
            <a:r>
              <a:rPr lang="en-US" sz="1200" dirty="0" smtClean="0"/>
              <a:t>Review the process and product for continuous improvements</a:t>
            </a:r>
          </a:p>
          <a:p>
            <a:pPr lvl="2"/>
            <a:r>
              <a:rPr lang="en-US" sz="1600" dirty="0" smtClean="0">
                <a:solidFill>
                  <a:srgbClr val="FF0000"/>
                </a:solidFill>
              </a:rPr>
              <a:t>Material control</a:t>
            </a:r>
          </a:p>
          <a:p>
            <a:pPr lvl="3"/>
            <a:r>
              <a:rPr lang="en-US" sz="1200" dirty="0" smtClean="0"/>
              <a:t>Inventory control</a:t>
            </a:r>
          </a:p>
          <a:p>
            <a:pPr lvl="3"/>
            <a:r>
              <a:rPr lang="en-US" sz="1200" dirty="0" smtClean="0"/>
              <a:t>Material requirement planning</a:t>
            </a:r>
          </a:p>
          <a:p>
            <a:pPr lvl="2"/>
            <a:r>
              <a:rPr lang="en-US" sz="1600" dirty="0" smtClean="0">
                <a:solidFill>
                  <a:srgbClr val="FF0000"/>
                </a:solidFill>
              </a:rPr>
              <a:t>Managing for world class competition</a:t>
            </a:r>
          </a:p>
          <a:p>
            <a:pPr lvl="3"/>
            <a:r>
              <a:rPr lang="en-US" sz="1200" dirty="0" smtClean="0"/>
              <a:t>Managing for quality</a:t>
            </a:r>
          </a:p>
          <a:p>
            <a:pPr lvl="3"/>
            <a:r>
              <a:rPr lang="en-US" sz="1200" dirty="0" smtClean="0"/>
              <a:t>Quality control and analysis</a:t>
            </a:r>
          </a:p>
          <a:p>
            <a:pPr lvl="3"/>
            <a:r>
              <a:rPr lang="en-US" sz="1200" dirty="0" smtClean="0"/>
              <a:t>Introduction of modern manufacturing system</a:t>
            </a:r>
          </a:p>
          <a:p>
            <a:pPr lvl="3"/>
            <a:endParaRPr lang="en-US" sz="1200" dirty="0" smtClean="0"/>
          </a:p>
          <a:p>
            <a:endParaRPr lang="en-US" sz="2400" dirty="0"/>
          </a:p>
        </p:txBody>
      </p:sp>
    </p:spTree>
    <p:extLst>
      <p:ext uri="{BB962C8B-B14F-4D97-AF65-F5344CB8AC3E}">
        <p14:creationId xmlns:p14="http://schemas.microsoft.com/office/powerpoint/2010/main" val="376982761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p:cNvSpPr>
            <a:spLocks noGrp="1"/>
          </p:cNvSpPr>
          <p:nvPr>
            <p:ph type="title"/>
          </p:nvPr>
        </p:nvSpPr>
        <p:spPr/>
        <p:txBody>
          <a:bodyPr>
            <a:normAutofit fontScale="90000"/>
          </a:bodyPr>
          <a:lstStyle/>
          <a:p>
            <a:pPr eaLnBrk="1" hangingPunct="1"/>
            <a:r>
              <a:rPr lang="en-US" altLang="en-US" b="1" smtClean="0">
                <a:solidFill>
                  <a:srgbClr val="FF0000"/>
                </a:solidFill>
              </a:rPr>
              <a:t>Objectives of Production Management</a:t>
            </a:r>
          </a:p>
        </p:txBody>
      </p:sp>
      <p:sp>
        <p:nvSpPr>
          <p:cNvPr id="129027" name="Content Placeholder 2"/>
          <p:cNvSpPr>
            <a:spLocks noGrp="1"/>
          </p:cNvSpPr>
          <p:nvPr>
            <p:ph idx="1"/>
          </p:nvPr>
        </p:nvSpPr>
        <p:spPr>
          <a:xfrm>
            <a:off x="457200" y="1600200"/>
            <a:ext cx="8229600" cy="5257800"/>
          </a:xfrm>
        </p:spPr>
        <p:txBody>
          <a:bodyPr>
            <a:normAutofit lnSpcReduction="10000"/>
          </a:bodyPr>
          <a:lstStyle/>
          <a:p>
            <a:pPr lvl="2" eaLnBrk="1" hangingPunct="1"/>
            <a:r>
              <a:rPr lang="en-US" altLang="en-US" b="1" smtClean="0"/>
              <a:t>Producing the right kind of goods and services that satisfies customer’s needs –</a:t>
            </a:r>
            <a:r>
              <a:rPr lang="en-US" altLang="en-US" b="1" smtClean="0">
                <a:solidFill>
                  <a:srgbClr val="FF0000"/>
                </a:solidFill>
              </a:rPr>
              <a:t>Effectiveness objective</a:t>
            </a:r>
          </a:p>
          <a:p>
            <a:pPr lvl="2" eaLnBrk="1" hangingPunct="1"/>
            <a:r>
              <a:rPr lang="en-US" altLang="en-US" b="1" smtClean="0"/>
              <a:t>Maximizing output of goods and services with minimum resource inputs– </a:t>
            </a:r>
            <a:r>
              <a:rPr lang="en-US" altLang="en-US" b="1" smtClean="0">
                <a:solidFill>
                  <a:srgbClr val="FF0000"/>
                </a:solidFill>
              </a:rPr>
              <a:t>Efficiency objective</a:t>
            </a:r>
          </a:p>
          <a:p>
            <a:pPr lvl="2" eaLnBrk="1" hangingPunct="1"/>
            <a:r>
              <a:rPr lang="en-US" altLang="en-US" b="1" smtClean="0"/>
              <a:t>Ensuring that goods and services produces that conform to quality needs of the customer</a:t>
            </a:r>
          </a:p>
          <a:p>
            <a:pPr lvl="2" eaLnBrk="1" hangingPunct="1">
              <a:buFont typeface="Arial" pitchFamily="34" charset="0"/>
              <a:buNone/>
            </a:pPr>
            <a:r>
              <a:rPr lang="en-US" altLang="en-US" b="1" smtClean="0"/>
              <a:t>    –</a:t>
            </a:r>
            <a:r>
              <a:rPr lang="en-US" altLang="en-US" b="1" smtClean="0">
                <a:solidFill>
                  <a:srgbClr val="FF0000"/>
                </a:solidFill>
              </a:rPr>
              <a:t>Quality objective</a:t>
            </a:r>
          </a:p>
          <a:p>
            <a:pPr lvl="2" eaLnBrk="1" hangingPunct="1"/>
            <a:r>
              <a:rPr lang="en-US" altLang="en-US" b="1" smtClean="0"/>
              <a:t>Minimizing through put time –time required for conversions-by reducing delays waiting time, idle time etc.– </a:t>
            </a:r>
            <a:r>
              <a:rPr lang="en-US" altLang="en-US" b="1" smtClean="0">
                <a:solidFill>
                  <a:srgbClr val="FF0000"/>
                </a:solidFill>
              </a:rPr>
              <a:t>Lead time objective</a:t>
            </a:r>
          </a:p>
          <a:p>
            <a:pPr lvl="2" eaLnBrk="1" hangingPunct="1"/>
            <a:r>
              <a:rPr lang="en-US" altLang="en-US" b="1" smtClean="0"/>
              <a:t>Minimizing cost of production-</a:t>
            </a:r>
            <a:r>
              <a:rPr lang="en-US" altLang="en-US" b="1" smtClean="0">
                <a:solidFill>
                  <a:srgbClr val="FF0000"/>
                </a:solidFill>
              </a:rPr>
              <a:t>Cost objective</a:t>
            </a:r>
          </a:p>
          <a:p>
            <a:pPr lvl="2" eaLnBrk="1" hangingPunct="1"/>
            <a:r>
              <a:rPr lang="en-US" altLang="en-US" b="1" smtClean="0"/>
              <a:t>Maximizing utilization of machines, manpower, capital etc.– </a:t>
            </a:r>
            <a:r>
              <a:rPr lang="en-US" altLang="en-US" b="1" smtClean="0">
                <a:solidFill>
                  <a:srgbClr val="FF0000"/>
                </a:solidFill>
              </a:rPr>
              <a:t>Capacity utilization objective</a:t>
            </a:r>
          </a:p>
        </p:txBody>
      </p:sp>
    </p:spTree>
    <p:extLst>
      <p:ext uri="{BB962C8B-B14F-4D97-AF65-F5344CB8AC3E}">
        <p14:creationId xmlns:p14="http://schemas.microsoft.com/office/powerpoint/2010/main" val="172929800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p:txBody>
          <a:bodyPr/>
          <a:lstStyle/>
          <a:p>
            <a:r>
              <a:rPr lang="en-US" altLang="en-US" b="1" smtClean="0">
                <a:solidFill>
                  <a:srgbClr val="FF0000"/>
                </a:solidFill>
              </a:rPr>
              <a:t>Types of Production Systems</a:t>
            </a:r>
          </a:p>
        </p:txBody>
      </p:sp>
      <p:sp>
        <p:nvSpPr>
          <p:cNvPr id="132099" name="Content Placeholder 2"/>
          <p:cNvSpPr>
            <a:spLocks noGrp="1"/>
          </p:cNvSpPr>
          <p:nvPr>
            <p:ph idx="1"/>
          </p:nvPr>
        </p:nvSpPr>
        <p:spPr/>
        <p:txBody>
          <a:bodyPr>
            <a:normAutofit lnSpcReduction="10000"/>
          </a:bodyPr>
          <a:lstStyle/>
          <a:p>
            <a:r>
              <a:rPr lang="en-US" altLang="en-US" smtClean="0"/>
              <a:t>On the basis of material flow characteristics the production system can be grouped into the following four categories</a:t>
            </a:r>
          </a:p>
          <a:p>
            <a:pPr lvl="2"/>
            <a:r>
              <a:rPr lang="en-US" altLang="en-US" b="1" smtClean="0">
                <a:solidFill>
                  <a:srgbClr val="FF0000"/>
                </a:solidFill>
              </a:rPr>
              <a:t>Mass Production or Flow line production system</a:t>
            </a:r>
          </a:p>
          <a:p>
            <a:pPr lvl="2"/>
            <a:r>
              <a:rPr lang="en-US" altLang="en-US" b="1" smtClean="0">
                <a:solidFill>
                  <a:srgbClr val="FF0000"/>
                </a:solidFill>
              </a:rPr>
              <a:t>Batch production system</a:t>
            </a:r>
          </a:p>
          <a:p>
            <a:pPr lvl="2"/>
            <a:r>
              <a:rPr lang="en-US" altLang="en-US" b="1" smtClean="0">
                <a:solidFill>
                  <a:srgbClr val="FF0000"/>
                </a:solidFill>
              </a:rPr>
              <a:t>Job shops</a:t>
            </a:r>
          </a:p>
          <a:p>
            <a:pPr lvl="2"/>
            <a:r>
              <a:rPr lang="en-US" altLang="en-US" b="1" smtClean="0">
                <a:solidFill>
                  <a:srgbClr val="FF0000"/>
                </a:solidFill>
              </a:rPr>
              <a:t>Unit manufacture or Project</a:t>
            </a:r>
            <a:r>
              <a:rPr lang="en-US" altLang="en-US" smtClean="0"/>
              <a:t> </a:t>
            </a:r>
          </a:p>
          <a:p>
            <a:r>
              <a:rPr lang="en-US" altLang="en-US" smtClean="0"/>
              <a:t>Depending on the flow characteristics inside the system, the manufacturing system can be simple or complex to manage </a:t>
            </a:r>
          </a:p>
        </p:txBody>
      </p:sp>
    </p:spTree>
    <p:extLst>
      <p:ext uri="{BB962C8B-B14F-4D97-AF65-F5344CB8AC3E}">
        <p14:creationId xmlns:p14="http://schemas.microsoft.com/office/powerpoint/2010/main" val="351977618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1026"/>
          <p:cNvSpPr>
            <a:spLocks noChangeArrowheads="1"/>
          </p:cNvSpPr>
          <p:nvPr/>
        </p:nvSpPr>
        <p:spPr bwMode="auto">
          <a:xfrm>
            <a:off x="0" y="357188"/>
            <a:ext cx="9144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3600" b="1">
                <a:solidFill>
                  <a:srgbClr val="FF0000"/>
                </a:solidFill>
              </a:rPr>
              <a:t>Types of Production System</a:t>
            </a:r>
          </a:p>
        </p:txBody>
      </p:sp>
      <p:sp>
        <p:nvSpPr>
          <p:cNvPr id="59395" name="Rectangle 1027"/>
          <p:cNvSpPr>
            <a:spLocks noChangeArrowheads="1"/>
          </p:cNvSpPr>
          <p:nvPr/>
        </p:nvSpPr>
        <p:spPr bwMode="auto">
          <a:xfrm>
            <a:off x="228600" y="914400"/>
            <a:ext cx="89154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257300" indent="-3429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20000"/>
              </a:spcBef>
              <a:buFontTx/>
              <a:buChar char="•"/>
            </a:pPr>
            <a:r>
              <a:rPr lang="en-US" altLang="en-US" sz="2600" dirty="0">
                <a:solidFill>
                  <a:srgbClr val="CE2700"/>
                </a:solidFill>
              </a:rPr>
              <a:t>Job Shops: </a:t>
            </a:r>
            <a:r>
              <a:rPr lang="en-US" altLang="en-US" sz="2600" dirty="0"/>
              <a:t>Small lots, low volume, general equipment, skilled workers, high-variety.</a:t>
            </a:r>
          </a:p>
          <a:p>
            <a:pPr lvl="2" eaLnBrk="1" hangingPunct="1">
              <a:spcBef>
                <a:spcPct val="20000"/>
              </a:spcBef>
              <a:buFontTx/>
              <a:buChar char="•"/>
            </a:pPr>
            <a:r>
              <a:rPr lang="en-US" altLang="en-US" sz="2600" dirty="0"/>
              <a:t> </a:t>
            </a:r>
            <a:r>
              <a:rPr lang="en-US" altLang="en-US" sz="2000" dirty="0"/>
              <a:t>Ex: tool and die shop, veterinarian’s office </a:t>
            </a:r>
          </a:p>
          <a:p>
            <a:pPr eaLnBrk="1" hangingPunct="1">
              <a:spcBef>
                <a:spcPct val="20000"/>
              </a:spcBef>
              <a:buFontTx/>
              <a:buChar char="•"/>
            </a:pPr>
            <a:r>
              <a:rPr lang="en-US" altLang="en-US" sz="2600" dirty="0">
                <a:solidFill>
                  <a:srgbClr val="CE2700"/>
                </a:solidFill>
              </a:rPr>
              <a:t>Batch Processing: </a:t>
            </a:r>
            <a:r>
              <a:rPr lang="en-US" altLang="en-US" sz="2600" dirty="0"/>
              <a:t>Moderate volume and variety. Variety among batches but not inside.</a:t>
            </a:r>
          </a:p>
          <a:p>
            <a:pPr lvl="2" eaLnBrk="1" hangingPunct="1">
              <a:spcBef>
                <a:spcPct val="20000"/>
              </a:spcBef>
              <a:buFontTx/>
              <a:buChar char="•"/>
            </a:pPr>
            <a:r>
              <a:rPr lang="en-US" altLang="en-US" sz="2000" dirty="0"/>
              <a:t> Ex: paint </a:t>
            </a:r>
            <a:r>
              <a:rPr lang="en-US" altLang="en-US" sz="2000" dirty="0" smtClean="0"/>
              <a:t>production, Cake shop (Mio Amore)</a:t>
            </a:r>
            <a:r>
              <a:rPr lang="en-US" altLang="en-US" sz="2600" dirty="0" smtClean="0"/>
              <a:t>  </a:t>
            </a:r>
            <a:endParaRPr lang="en-US" altLang="en-US" sz="2600" dirty="0"/>
          </a:p>
          <a:p>
            <a:pPr eaLnBrk="1" hangingPunct="1">
              <a:spcBef>
                <a:spcPct val="20000"/>
              </a:spcBef>
              <a:buFontTx/>
              <a:buChar char="•"/>
            </a:pPr>
            <a:r>
              <a:rPr lang="en-US" altLang="en-US" sz="2600" dirty="0">
                <a:solidFill>
                  <a:srgbClr val="CE2700"/>
                </a:solidFill>
              </a:rPr>
              <a:t>Repetitive/Assembly</a:t>
            </a:r>
            <a:r>
              <a:rPr lang="en-US" altLang="en-US" sz="2600" dirty="0">
                <a:solidFill>
                  <a:srgbClr val="B22A92"/>
                </a:solidFill>
              </a:rPr>
              <a:t>:</a:t>
            </a:r>
            <a:r>
              <a:rPr lang="en-US" altLang="en-US" sz="2600" dirty="0"/>
              <a:t> Semi-continuous, high volume of standardized items, limited variety. </a:t>
            </a:r>
          </a:p>
          <a:p>
            <a:pPr lvl="2" eaLnBrk="1" hangingPunct="1">
              <a:spcBef>
                <a:spcPct val="20000"/>
              </a:spcBef>
              <a:buFontTx/>
              <a:buChar char="•"/>
            </a:pPr>
            <a:r>
              <a:rPr lang="en-US" altLang="en-US" sz="2000" dirty="0"/>
              <a:t>Ex: auto </a:t>
            </a:r>
            <a:r>
              <a:rPr lang="en-US" altLang="en-US" sz="2000" dirty="0" smtClean="0"/>
              <a:t>plants (</a:t>
            </a:r>
            <a:r>
              <a:rPr lang="en-US" altLang="en-US" sz="2000" dirty="0" err="1" smtClean="0"/>
              <a:t>Maruti</a:t>
            </a:r>
            <a:r>
              <a:rPr lang="en-US" altLang="en-US" sz="2000" dirty="0" smtClean="0"/>
              <a:t> car manufacturing), </a:t>
            </a:r>
            <a:r>
              <a:rPr lang="en-US" altLang="en-US" sz="2000" dirty="0"/>
              <a:t>cafeteria</a:t>
            </a:r>
          </a:p>
          <a:p>
            <a:pPr eaLnBrk="1" hangingPunct="1">
              <a:spcBef>
                <a:spcPct val="20000"/>
              </a:spcBef>
              <a:buFontTx/>
              <a:buChar char="•"/>
            </a:pPr>
            <a:r>
              <a:rPr lang="en-US" altLang="en-US" sz="2600" dirty="0">
                <a:solidFill>
                  <a:srgbClr val="CE2700"/>
                </a:solidFill>
              </a:rPr>
              <a:t>Continuous Processing:</a:t>
            </a:r>
            <a:r>
              <a:rPr lang="en-US" altLang="en-US" sz="2600" dirty="0"/>
              <a:t> Very high volume </a:t>
            </a:r>
            <a:r>
              <a:rPr lang="en-US" altLang="en-US" sz="2600" dirty="0" smtClean="0"/>
              <a:t>and </a:t>
            </a:r>
            <a:r>
              <a:rPr lang="en-US" altLang="en-US" sz="2600" dirty="0"/>
              <a:t>no variety.</a:t>
            </a:r>
          </a:p>
          <a:p>
            <a:pPr lvl="2" eaLnBrk="1" hangingPunct="1">
              <a:spcBef>
                <a:spcPct val="20000"/>
              </a:spcBef>
              <a:buFontTx/>
              <a:buChar char="•"/>
            </a:pPr>
            <a:r>
              <a:rPr lang="en-US" altLang="en-US" sz="2000" dirty="0"/>
              <a:t> Ex: steel </a:t>
            </a:r>
            <a:r>
              <a:rPr lang="en-US" altLang="en-US" sz="2000" dirty="0" smtClean="0"/>
              <a:t>mill (SAIL), Indian Oil Refinery</a:t>
            </a:r>
            <a:endParaRPr lang="en-US" altLang="en-US" sz="2000" dirty="0"/>
          </a:p>
          <a:p>
            <a:pPr eaLnBrk="1" hangingPunct="1">
              <a:spcBef>
                <a:spcPct val="20000"/>
              </a:spcBef>
              <a:buFontTx/>
              <a:buChar char="•"/>
            </a:pPr>
            <a:r>
              <a:rPr lang="en-US" altLang="en-US" sz="2600" dirty="0">
                <a:solidFill>
                  <a:srgbClr val="CE2700"/>
                </a:solidFill>
              </a:rPr>
              <a:t>Projects: </a:t>
            </a:r>
            <a:r>
              <a:rPr lang="en-US" altLang="en-US" sz="2600" dirty="0"/>
              <a:t>Non-routine jobs. </a:t>
            </a:r>
          </a:p>
          <a:p>
            <a:pPr lvl="2" eaLnBrk="1" hangingPunct="1">
              <a:spcBef>
                <a:spcPct val="20000"/>
              </a:spcBef>
              <a:buFontTx/>
              <a:buChar char="•"/>
            </a:pPr>
            <a:r>
              <a:rPr lang="en-US" altLang="en-US" sz="2000" dirty="0"/>
              <a:t>Ex</a:t>
            </a:r>
            <a:r>
              <a:rPr lang="en-US" altLang="en-US" sz="2000" dirty="0" smtClean="0"/>
              <a:t>: AJC Bose Road Flyover</a:t>
            </a:r>
            <a:endParaRPr lang="en-US" altLang="en-US" sz="2000" dirty="0"/>
          </a:p>
        </p:txBody>
      </p:sp>
    </p:spTree>
    <p:extLst>
      <p:ext uri="{BB962C8B-B14F-4D97-AF65-F5344CB8AC3E}">
        <p14:creationId xmlns:p14="http://schemas.microsoft.com/office/powerpoint/2010/main" val="40926267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wipe(left)">
                                      <p:cBhvr>
                                        <p:cTn id="7" dur="500"/>
                                        <p:tgtEl>
                                          <p:spTgt spid="5939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9395">
                                            <p:txEl>
                                              <p:pRg st="1" end="1"/>
                                            </p:txEl>
                                          </p:spTgt>
                                        </p:tgtEl>
                                        <p:attrNameLst>
                                          <p:attrName>style.visibility</p:attrName>
                                        </p:attrNameLst>
                                      </p:cBhvr>
                                      <p:to>
                                        <p:strVal val="visible"/>
                                      </p:to>
                                    </p:set>
                                    <p:animEffect transition="in" filter="wipe(left)">
                                      <p:cBhvr>
                                        <p:cTn id="10" dur="500"/>
                                        <p:tgtEl>
                                          <p:spTgt spid="5939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animEffect transition="in" filter="wipe(left)">
                                      <p:cBhvr>
                                        <p:cTn id="15" dur="500"/>
                                        <p:tgtEl>
                                          <p:spTgt spid="59395">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9395">
                                            <p:txEl>
                                              <p:pRg st="3" end="3"/>
                                            </p:txEl>
                                          </p:spTgt>
                                        </p:tgtEl>
                                        <p:attrNameLst>
                                          <p:attrName>style.visibility</p:attrName>
                                        </p:attrNameLst>
                                      </p:cBhvr>
                                      <p:to>
                                        <p:strVal val="visible"/>
                                      </p:to>
                                    </p:set>
                                    <p:animEffect transition="in" filter="wipe(left)">
                                      <p:cBhvr>
                                        <p:cTn id="18" dur="500"/>
                                        <p:tgtEl>
                                          <p:spTgt spid="59395">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9395">
                                            <p:txEl>
                                              <p:pRg st="4" end="4"/>
                                            </p:txEl>
                                          </p:spTgt>
                                        </p:tgtEl>
                                        <p:attrNameLst>
                                          <p:attrName>style.visibility</p:attrName>
                                        </p:attrNameLst>
                                      </p:cBhvr>
                                      <p:to>
                                        <p:strVal val="visible"/>
                                      </p:to>
                                    </p:set>
                                    <p:animEffect transition="in" filter="wipe(left)">
                                      <p:cBhvr>
                                        <p:cTn id="23" dur="500"/>
                                        <p:tgtEl>
                                          <p:spTgt spid="59395">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9395">
                                            <p:txEl>
                                              <p:pRg st="5" end="5"/>
                                            </p:txEl>
                                          </p:spTgt>
                                        </p:tgtEl>
                                        <p:attrNameLst>
                                          <p:attrName>style.visibility</p:attrName>
                                        </p:attrNameLst>
                                      </p:cBhvr>
                                      <p:to>
                                        <p:strVal val="visible"/>
                                      </p:to>
                                    </p:set>
                                    <p:animEffect transition="in" filter="wipe(left)">
                                      <p:cBhvr>
                                        <p:cTn id="26" dur="500"/>
                                        <p:tgtEl>
                                          <p:spTgt spid="59395">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9395">
                                            <p:txEl>
                                              <p:pRg st="6" end="6"/>
                                            </p:txEl>
                                          </p:spTgt>
                                        </p:tgtEl>
                                        <p:attrNameLst>
                                          <p:attrName>style.visibility</p:attrName>
                                        </p:attrNameLst>
                                      </p:cBhvr>
                                      <p:to>
                                        <p:strVal val="visible"/>
                                      </p:to>
                                    </p:set>
                                    <p:animEffect transition="in" filter="wipe(left)">
                                      <p:cBhvr>
                                        <p:cTn id="31" dur="500"/>
                                        <p:tgtEl>
                                          <p:spTgt spid="59395">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59395">
                                            <p:txEl>
                                              <p:pRg st="7" end="7"/>
                                            </p:txEl>
                                          </p:spTgt>
                                        </p:tgtEl>
                                        <p:attrNameLst>
                                          <p:attrName>style.visibility</p:attrName>
                                        </p:attrNameLst>
                                      </p:cBhvr>
                                      <p:to>
                                        <p:strVal val="visible"/>
                                      </p:to>
                                    </p:set>
                                    <p:animEffect transition="in" filter="wipe(left)">
                                      <p:cBhvr>
                                        <p:cTn id="34" dur="500"/>
                                        <p:tgtEl>
                                          <p:spTgt spid="59395">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9395">
                                            <p:txEl>
                                              <p:pRg st="8" end="8"/>
                                            </p:txEl>
                                          </p:spTgt>
                                        </p:tgtEl>
                                        <p:attrNameLst>
                                          <p:attrName>style.visibility</p:attrName>
                                        </p:attrNameLst>
                                      </p:cBhvr>
                                      <p:to>
                                        <p:strVal val="visible"/>
                                      </p:to>
                                    </p:set>
                                    <p:animEffect transition="in" filter="wipe(left)">
                                      <p:cBhvr>
                                        <p:cTn id="39" dur="500"/>
                                        <p:tgtEl>
                                          <p:spTgt spid="59395">
                                            <p:txEl>
                                              <p:pRg st="8" end="8"/>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59395">
                                            <p:txEl>
                                              <p:pRg st="9" end="9"/>
                                            </p:txEl>
                                          </p:spTgt>
                                        </p:tgtEl>
                                        <p:attrNameLst>
                                          <p:attrName>style.visibility</p:attrName>
                                        </p:attrNameLst>
                                      </p:cBhvr>
                                      <p:to>
                                        <p:strVal val="visible"/>
                                      </p:to>
                                    </p:set>
                                    <p:animEffect transition="in" filter="wipe(left)">
                                      <p:cBhvr>
                                        <p:cTn id="42" dur="500"/>
                                        <p:tgtEl>
                                          <p:spTgt spid="593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lvl="2" eaLnBrk="1" hangingPunct="1"/>
            <a:fld id="{6730C553-8636-44C0-9E35-5DE4FE0CE14A}" type="slidenum">
              <a:rPr lang="en-US" altLang="en-US" smtClean="0"/>
              <a:pPr lvl="2" eaLnBrk="1" hangingPunct="1"/>
              <a:t>127</a:t>
            </a:fld>
            <a:endParaRPr lang="en-US" altLang="en-US" smtClean="0"/>
          </a:p>
        </p:txBody>
      </p:sp>
      <p:graphicFrame>
        <p:nvGraphicFramePr>
          <p:cNvPr id="143362" name="Group 2"/>
          <p:cNvGraphicFramePr>
            <a:graphicFrameLocks noGrp="1"/>
          </p:cNvGraphicFramePr>
          <p:nvPr>
            <p:ph type="tbl" idx="1"/>
          </p:nvPr>
        </p:nvGraphicFramePr>
        <p:xfrm>
          <a:off x="228600" y="1604963"/>
          <a:ext cx="8739188" cy="3138488"/>
        </p:xfrm>
        <a:graphic>
          <a:graphicData uri="http://schemas.openxmlformats.org/drawingml/2006/table">
            <a:tbl>
              <a:tblPr/>
              <a:tblGrid>
                <a:gridCol w="1747838"/>
                <a:gridCol w="1747837"/>
                <a:gridCol w="1747838"/>
                <a:gridCol w="1747837"/>
                <a:gridCol w="1747838"/>
              </a:tblGrid>
              <a:tr h="438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CE2700"/>
                          </a:solidFill>
                          <a:effectLst/>
                          <a:latin typeface="Arial" charset="0"/>
                        </a:rPr>
                        <a:t>Dimension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FDC5"/>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CE2700"/>
                          </a:solidFill>
                          <a:effectLst/>
                          <a:latin typeface="Arial" charset="0"/>
                          <a:ea typeface="宋体" pitchFamily="2" charset="-122"/>
                        </a:rPr>
                        <a:t>Job Shop</a:t>
                      </a:r>
                      <a:endParaRPr kumimoji="0" lang="en-US" sz="2000" b="0" i="0" u="none" strike="noStrike" cap="none" normalizeH="0" baseline="0" smtClean="0">
                        <a:ln>
                          <a:noFill/>
                        </a:ln>
                        <a:solidFill>
                          <a:srgbClr val="CE27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FDC5"/>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CE2700"/>
                          </a:solidFill>
                          <a:effectLst/>
                          <a:latin typeface="Arial" charset="0"/>
                          <a:ea typeface="宋体" pitchFamily="2" charset="-122"/>
                        </a:rPr>
                        <a:t>Batch</a:t>
                      </a:r>
                      <a:endParaRPr kumimoji="0" lang="en-US" sz="2000" b="0" i="0" u="none" strike="noStrike" cap="none" normalizeH="0" baseline="0" smtClean="0">
                        <a:ln>
                          <a:noFill/>
                        </a:ln>
                        <a:solidFill>
                          <a:srgbClr val="CE27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FDC5"/>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CE2700"/>
                          </a:solidFill>
                          <a:effectLst/>
                          <a:latin typeface="Arial" charset="0"/>
                          <a:ea typeface="宋体" pitchFamily="2" charset="-122"/>
                        </a:rPr>
                        <a:t>Repetitive</a:t>
                      </a:r>
                      <a:endParaRPr kumimoji="0" lang="en-US" sz="2000" b="0" i="0" u="none" strike="noStrike" cap="none" normalizeH="0" baseline="0" smtClean="0">
                        <a:ln>
                          <a:noFill/>
                        </a:ln>
                        <a:solidFill>
                          <a:srgbClr val="CE27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FDC5"/>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CE2700"/>
                          </a:solidFill>
                          <a:effectLst/>
                          <a:latin typeface="Arial" charset="0"/>
                          <a:ea typeface="宋体" pitchFamily="2" charset="-122"/>
                        </a:rPr>
                        <a:t>Continuous</a:t>
                      </a:r>
                      <a:endParaRPr kumimoji="0" lang="en-US" sz="2000" b="0" i="0" u="none" strike="noStrike" cap="none" normalizeH="0" baseline="0" smtClean="0">
                        <a:ln>
                          <a:noFill/>
                        </a:ln>
                        <a:solidFill>
                          <a:srgbClr val="CE27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FDC5"/>
                    </a:solidFill>
                  </a:tcPr>
                </a:tc>
              </a:tr>
              <a:tr h="439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2"/>
                          </a:solidFill>
                          <a:effectLst/>
                          <a:latin typeface="Arial" charset="0"/>
                        </a:rPr>
                        <a:t>Job variety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Very 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Moderate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Very low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5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2"/>
                          </a:solidFill>
                          <a:effectLst/>
                          <a:latin typeface="Arial" charset="0"/>
                        </a:rPr>
                        <a:t>Process flexibility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Very High</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CE27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Moderate</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CE27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Very low</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CE27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2"/>
                          </a:solidFill>
                          <a:effectLst/>
                          <a:latin typeface="Arial" charset="0"/>
                        </a:rPr>
                        <a:t>Unit cost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Very 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Moderate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Very low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87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2"/>
                          </a:solidFill>
                          <a:effectLst/>
                          <a:latin typeface="Arial" charset="0"/>
                        </a:rPr>
                        <a:t>Volume of output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Very </a:t>
                      </a:r>
                      <a:r>
                        <a:rPr kumimoji="0" lang="en-US" altLang="zh-CN" sz="2000" b="0" i="0" u="none" strike="noStrike" cap="none" normalizeH="0" baseline="0" smtClean="0">
                          <a:ln>
                            <a:noFill/>
                          </a:ln>
                          <a:solidFill>
                            <a:srgbClr val="CE2700"/>
                          </a:solidFill>
                          <a:effectLst/>
                          <a:latin typeface="Arial" charset="0"/>
                          <a:ea typeface="宋体" pitchFamily="2" charset="-122"/>
                        </a:rPr>
                        <a:t>low</a:t>
                      </a:r>
                      <a:endParaRPr kumimoji="0" lang="en-US" sz="2000" b="0" i="0" u="none" strike="noStrike" cap="none" normalizeH="0" baseline="0" smtClean="0">
                        <a:ln>
                          <a:noFill/>
                        </a:ln>
                        <a:solidFill>
                          <a:srgbClr val="CE2700"/>
                        </a:solidFill>
                        <a:effectLst/>
                        <a:latin typeface="Arial"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CE27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CE2700"/>
                          </a:solidFill>
                          <a:effectLst/>
                          <a:latin typeface="Arial" charset="0"/>
                        </a:rPr>
                        <a:t>Very </a:t>
                      </a:r>
                      <a:r>
                        <a:rPr kumimoji="0" lang="en-US" altLang="zh-CN" sz="2000" b="0" i="0" u="none" strike="noStrike" cap="none" normalizeH="0" baseline="0" smtClean="0">
                          <a:ln>
                            <a:noFill/>
                          </a:ln>
                          <a:solidFill>
                            <a:srgbClr val="CE2700"/>
                          </a:solidFill>
                          <a:effectLst/>
                          <a:latin typeface="Arial" charset="0"/>
                          <a:ea typeface="宋体" pitchFamily="2" charset="-122"/>
                        </a:rPr>
                        <a:t>high</a:t>
                      </a:r>
                      <a:endParaRPr kumimoji="0" lang="en-US" sz="2000" b="0" i="0" u="none" strike="noStrike" cap="none" normalizeH="0" baseline="0" smtClean="0">
                        <a:ln>
                          <a:noFill/>
                        </a:ln>
                        <a:solidFill>
                          <a:srgbClr val="CE2700"/>
                        </a:solidFill>
                        <a:effectLst/>
                        <a:latin typeface="Arial"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CE27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5209" name="Rectangle 41"/>
          <p:cNvSpPr>
            <a:spLocks noGrp="1" noChangeArrowheads="1"/>
          </p:cNvSpPr>
          <p:nvPr>
            <p:ph type="title"/>
          </p:nvPr>
        </p:nvSpPr>
        <p:spPr>
          <a:xfrm>
            <a:off x="315913" y="577850"/>
            <a:ext cx="7761287" cy="428625"/>
          </a:xfrm>
        </p:spPr>
        <p:txBody>
          <a:bodyPr>
            <a:normAutofit fontScale="90000"/>
          </a:bodyPr>
          <a:lstStyle/>
          <a:p>
            <a:r>
              <a:rPr lang="en-US" altLang="en-US" b="1" smtClean="0">
                <a:solidFill>
                  <a:srgbClr val="FF0000"/>
                </a:solidFill>
              </a:rPr>
              <a:t>Product – Process Matrix</a:t>
            </a:r>
          </a:p>
        </p:txBody>
      </p:sp>
    </p:spTree>
    <p:extLst>
      <p:ext uri="{BB962C8B-B14F-4D97-AF65-F5344CB8AC3E}">
        <p14:creationId xmlns:p14="http://schemas.microsoft.com/office/powerpoint/2010/main" val="124248422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p:txBody>
          <a:bodyPr/>
          <a:lstStyle/>
          <a:p>
            <a:pPr>
              <a:defRPr/>
            </a:pPr>
            <a:fld id="{4681FF0A-A95E-4C09-AEE9-CB104E903330}" type="slidenum">
              <a:rPr lang="en-US"/>
              <a:pPr>
                <a:defRPr/>
              </a:pPr>
              <a:t>128</a:t>
            </a:fld>
            <a:endParaRPr lang="en-US"/>
          </a:p>
        </p:txBody>
      </p:sp>
      <p:sp>
        <p:nvSpPr>
          <p:cNvPr id="22532" name="Rectangle 2"/>
          <p:cNvSpPr>
            <a:spLocks noGrp="1" noChangeArrowheads="1"/>
          </p:cNvSpPr>
          <p:nvPr>
            <p:ph type="title"/>
          </p:nvPr>
        </p:nvSpPr>
        <p:spPr>
          <a:xfrm>
            <a:off x="1143000" y="304800"/>
            <a:ext cx="7793038" cy="1462088"/>
          </a:xfrm>
        </p:spPr>
        <p:txBody>
          <a:bodyPr/>
          <a:lstStyle/>
          <a:p>
            <a:pPr marL="342900" indent="-342900"/>
            <a:r>
              <a:rPr lang="en-US" altLang="en-US" b="1" dirty="0" smtClean="0">
                <a:solidFill>
                  <a:srgbClr val="FF0000"/>
                </a:solidFill>
              </a:rPr>
              <a:t>Product-Process Grid</a:t>
            </a:r>
          </a:p>
        </p:txBody>
      </p:sp>
      <p:pic>
        <p:nvPicPr>
          <p:cNvPr id="22533" name="Picture 14" descr="w0020-n"/>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38200" y="1981200"/>
            <a:ext cx="7543800" cy="4495800"/>
          </a:xfrm>
          <a:noFill/>
        </p:spPr>
      </p:pic>
    </p:spTree>
    <p:extLst>
      <p:ext uri="{BB962C8B-B14F-4D97-AF65-F5344CB8AC3E}">
        <p14:creationId xmlns:p14="http://schemas.microsoft.com/office/powerpoint/2010/main" val="185613983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5"/>
          <p:cNvSpPr>
            <a:spLocks noGrp="1"/>
          </p:cNvSpPr>
          <p:nvPr>
            <p:ph type="sldNum" sz="quarter" idx="12"/>
          </p:nvPr>
        </p:nvSpPr>
        <p:spPr/>
        <p:txBody>
          <a:bodyPr/>
          <a:lstStyle/>
          <a:p>
            <a:pPr>
              <a:defRPr/>
            </a:pPr>
            <a:fld id="{FF446665-5997-4457-B84F-97CD08147A63}" type="slidenum">
              <a:rPr lang="en-US"/>
              <a:pPr>
                <a:defRPr/>
              </a:pPr>
              <a:t>129</a:t>
            </a:fld>
            <a:endParaRPr lang="en-US"/>
          </a:p>
        </p:txBody>
      </p:sp>
      <p:sp>
        <p:nvSpPr>
          <p:cNvPr id="23556" name="Rectangle 2"/>
          <p:cNvSpPr>
            <a:spLocks noGrp="1" noChangeArrowheads="1"/>
          </p:cNvSpPr>
          <p:nvPr>
            <p:ph type="title"/>
          </p:nvPr>
        </p:nvSpPr>
        <p:spPr/>
        <p:txBody>
          <a:bodyPr/>
          <a:lstStyle/>
          <a:p>
            <a:r>
              <a:rPr lang="en-US" altLang="en-US" b="1" dirty="0" smtClean="0">
                <a:solidFill>
                  <a:srgbClr val="FF0000"/>
                </a:solidFill>
              </a:rPr>
              <a:t>Process Types</a:t>
            </a:r>
          </a:p>
        </p:txBody>
      </p:sp>
      <p:sp>
        <p:nvSpPr>
          <p:cNvPr id="23557" name="Rectangle 5"/>
          <p:cNvSpPr>
            <a:spLocks noGrp="1" noChangeArrowheads="1"/>
          </p:cNvSpPr>
          <p:nvPr>
            <p:ph type="body" idx="1"/>
          </p:nvPr>
        </p:nvSpPr>
        <p:spPr/>
        <p:txBody>
          <a:bodyPr/>
          <a:lstStyle/>
          <a:p>
            <a:pPr>
              <a:lnSpc>
                <a:spcPct val="80000"/>
              </a:lnSpc>
            </a:pPr>
            <a:r>
              <a:rPr lang="en-US" altLang="en-US" sz="2800" dirty="0" smtClean="0"/>
              <a:t>Process types can be:</a:t>
            </a:r>
          </a:p>
          <a:p>
            <a:pPr lvl="1">
              <a:lnSpc>
                <a:spcPct val="80000"/>
              </a:lnSpc>
            </a:pPr>
            <a:endParaRPr lang="en-US" altLang="en-US" sz="2400" dirty="0" smtClean="0">
              <a:solidFill>
                <a:srgbClr val="FF0000"/>
              </a:solidFill>
            </a:endParaRPr>
          </a:p>
          <a:p>
            <a:pPr lvl="1">
              <a:lnSpc>
                <a:spcPct val="80000"/>
              </a:lnSpc>
            </a:pPr>
            <a:r>
              <a:rPr lang="en-US" altLang="en-US" sz="2400" b="1" dirty="0" smtClean="0">
                <a:solidFill>
                  <a:srgbClr val="FF0000"/>
                </a:solidFill>
              </a:rPr>
              <a:t>Project process</a:t>
            </a:r>
            <a:r>
              <a:rPr lang="en-US" altLang="en-US" sz="2400" b="1" dirty="0" smtClean="0"/>
              <a:t>  (</a:t>
            </a:r>
            <a:r>
              <a:rPr lang="en-US" altLang="en-US" sz="2400" b="1" dirty="0" smtClean="0">
                <a:solidFill>
                  <a:srgbClr val="FF0000"/>
                </a:solidFill>
              </a:rPr>
              <a:t>Job Shops</a:t>
            </a:r>
            <a:r>
              <a:rPr lang="en-US" altLang="en-US" sz="2400" b="1" dirty="0" smtClean="0"/>
              <a:t>)</a:t>
            </a:r>
            <a:r>
              <a:rPr lang="en-US" altLang="en-US" sz="2400" dirty="0" smtClean="0"/>
              <a:t> – make a one-at-a-time product exactly to customer specifications</a:t>
            </a:r>
          </a:p>
          <a:p>
            <a:pPr lvl="1">
              <a:lnSpc>
                <a:spcPct val="80000"/>
              </a:lnSpc>
            </a:pPr>
            <a:r>
              <a:rPr lang="en-US" altLang="en-US" sz="2400" b="1" dirty="0" smtClean="0">
                <a:solidFill>
                  <a:srgbClr val="FF0000"/>
                </a:solidFill>
              </a:rPr>
              <a:t>Batch process</a:t>
            </a:r>
            <a:r>
              <a:rPr lang="en-US" altLang="en-US" sz="2400" dirty="0" smtClean="0"/>
              <a:t> – small quantities of product in groups or batches based on customer orders or specifications</a:t>
            </a:r>
          </a:p>
          <a:p>
            <a:pPr lvl="1">
              <a:lnSpc>
                <a:spcPct val="80000"/>
              </a:lnSpc>
            </a:pPr>
            <a:r>
              <a:rPr lang="en-US" altLang="en-US" sz="2400" b="1" dirty="0" smtClean="0">
                <a:solidFill>
                  <a:srgbClr val="FF0000"/>
                </a:solidFill>
              </a:rPr>
              <a:t>Line process</a:t>
            </a:r>
            <a:r>
              <a:rPr lang="en-US" altLang="en-US" sz="2400" dirty="0" smtClean="0">
                <a:solidFill>
                  <a:srgbClr val="FF0000"/>
                </a:solidFill>
              </a:rPr>
              <a:t> </a:t>
            </a:r>
            <a:r>
              <a:rPr lang="en-US" altLang="en-US" sz="2400" dirty="0" smtClean="0"/>
              <a:t>(</a:t>
            </a:r>
            <a:r>
              <a:rPr lang="en-US" altLang="en-US" sz="2400" dirty="0" smtClean="0">
                <a:solidFill>
                  <a:srgbClr val="FF0000"/>
                </a:solidFill>
              </a:rPr>
              <a:t>Repetitive Assembly</a:t>
            </a:r>
            <a:r>
              <a:rPr lang="en-US" altLang="en-US" sz="2400" dirty="0" smtClean="0"/>
              <a:t>)– large quantities of a standard product</a:t>
            </a:r>
          </a:p>
          <a:p>
            <a:pPr lvl="1">
              <a:lnSpc>
                <a:spcPct val="80000"/>
              </a:lnSpc>
            </a:pPr>
            <a:r>
              <a:rPr lang="en-US" altLang="en-US" sz="2400" b="1" dirty="0" smtClean="0">
                <a:solidFill>
                  <a:srgbClr val="FF0000"/>
                </a:solidFill>
              </a:rPr>
              <a:t>Continuous process</a:t>
            </a:r>
            <a:r>
              <a:rPr lang="en-US" altLang="en-US" sz="2400" dirty="0" smtClean="0"/>
              <a:t> – very high volumes of a fully standard product</a:t>
            </a:r>
          </a:p>
          <a:p>
            <a:pPr>
              <a:lnSpc>
                <a:spcPct val="80000"/>
              </a:lnSpc>
            </a:pPr>
            <a:endParaRPr lang="en-US" altLang="en-US" sz="2800" dirty="0" smtClean="0"/>
          </a:p>
          <a:p>
            <a:pPr>
              <a:lnSpc>
                <a:spcPct val="80000"/>
              </a:lnSpc>
            </a:pPr>
            <a:r>
              <a:rPr lang="en-US" altLang="en-US" sz="2800" dirty="0" smtClean="0"/>
              <a:t>Process types exist on a continuum</a:t>
            </a:r>
          </a:p>
        </p:txBody>
      </p:sp>
    </p:spTree>
    <p:extLst>
      <p:ext uri="{BB962C8B-B14F-4D97-AF65-F5344CB8AC3E}">
        <p14:creationId xmlns:p14="http://schemas.microsoft.com/office/powerpoint/2010/main" val="35640545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b="1" dirty="0" smtClean="0">
                <a:solidFill>
                  <a:srgbClr val="FF0000"/>
                </a:solidFill>
              </a:rPr>
              <a:t>Maslow’s Theory  of Human’s Needs  </a:t>
            </a:r>
            <a:endParaRPr lang="en-US" b="1" dirty="0">
              <a:solidFill>
                <a:srgbClr val="FF0000"/>
              </a:solidFill>
            </a:endParaRPr>
          </a:p>
        </p:txBody>
      </p:sp>
      <p:sp>
        <p:nvSpPr>
          <p:cNvPr id="3" name="Content Placeholder 2"/>
          <p:cNvSpPr>
            <a:spLocks noGrp="1"/>
          </p:cNvSpPr>
          <p:nvPr>
            <p:ph idx="1"/>
          </p:nvPr>
        </p:nvSpPr>
        <p:spPr/>
        <p:txBody>
          <a:bodyPr rtlCol="0">
            <a:normAutofit fontScale="85000" lnSpcReduction="20000"/>
          </a:bodyPr>
          <a:lstStyle/>
          <a:p>
            <a:pPr eaLnBrk="1" fontAlgn="auto" hangingPunct="1">
              <a:spcAft>
                <a:spcPts val="0"/>
              </a:spcAft>
              <a:buFont typeface="Arial" pitchFamily="34" charset="0"/>
              <a:buChar char="•"/>
              <a:defRPr/>
            </a:pPr>
            <a:r>
              <a:rPr lang="en-US" dirty="0" smtClean="0"/>
              <a:t>Maslow’s hierarchy of needs is a theory of psychology that contends each one of us is </a:t>
            </a:r>
            <a:r>
              <a:rPr lang="en-US" dirty="0" smtClean="0">
                <a:solidFill>
                  <a:srgbClr val="FF0000"/>
                </a:solidFill>
              </a:rPr>
              <a:t>motivated by needs.</a:t>
            </a:r>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r>
              <a:rPr lang="en-US" dirty="0" smtClean="0"/>
              <a:t>Maslow’s Needs states that </a:t>
            </a:r>
            <a:r>
              <a:rPr lang="en-US" dirty="0" smtClean="0">
                <a:solidFill>
                  <a:srgbClr val="FF0000"/>
                </a:solidFill>
              </a:rPr>
              <a:t>we must satisfy each need in order, starting with the first</a:t>
            </a:r>
            <a:r>
              <a:rPr lang="en-US" dirty="0" smtClean="0"/>
              <a:t>, which deals with the most obvious needs of survival, food and shelter first.</a:t>
            </a:r>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r>
              <a:rPr lang="en-US" dirty="0" smtClean="0">
                <a:solidFill>
                  <a:srgbClr val="FF0000"/>
                </a:solidFill>
              </a:rPr>
              <a:t>Only when the lower order needs</a:t>
            </a:r>
            <a:r>
              <a:rPr lang="en-US" dirty="0" smtClean="0"/>
              <a:t> of physical requirements </a:t>
            </a:r>
            <a:r>
              <a:rPr lang="en-US" dirty="0" smtClean="0">
                <a:solidFill>
                  <a:srgbClr val="FF0000"/>
                </a:solidFill>
              </a:rPr>
              <a:t>are met, people looks forward to satisfy the emotional needs</a:t>
            </a:r>
            <a:r>
              <a:rPr lang="en-US" dirty="0" smtClean="0"/>
              <a:t>, which fulfills the esteem and self-actualization needs..</a:t>
            </a:r>
          </a:p>
          <a:p>
            <a:pPr marL="0" indent="0" eaLnBrk="1" fontAlgn="auto" hangingPunct="1">
              <a:spcAft>
                <a:spcPts val="0"/>
              </a:spcAft>
              <a:buFont typeface="Arial" pitchFamily="34" charset="0"/>
              <a:buNone/>
              <a:defRPr/>
            </a:pPr>
            <a:r>
              <a:rPr lang="en-US" dirty="0" smtClean="0"/>
              <a:t>    </a:t>
            </a:r>
            <a:endParaRPr lang="en-US" dirty="0"/>
          </a:p>
        </p:txBody>
      </p:sp>
    </p:spTree>
    <p:extLst>
      <p:ext uri="{BB962C8B-B14F-4D97-AF65-F5344CB8AC3E}">
        <p14:creationId xmlns:p14="http://schemas.microsoft.com/office/powerpoint/2010/main" val="75904305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5"/>
          <p:cNvSpPr>
            <a:spLocks noGrp="1"/>
          </p:cNvSpPr>
          <p:nvPr>
            <p:ph type="sldNum" sz="quarter" idx="12"/>
          </p:nvPr>
        </p:nvSpPr>
        <p:spPr/>
        <p:txBody>
          <a:bodyPr/>
          <a:lstStyle/>
          <a:p>
            <a:pPr>
              <a:defRPr/>
            </a:pPr>
            <a:fld id="{EEFFD526-D699-4A87-9EA5-8D11D675AA37}" type="slidenum">
              <a:rPr lang="en-US"/>
              <a:pPr>
                <a:defRPr/>
              </a:pPr>
              <a:t>130</a:t>
            </a:fld>
            <a:endParaRPr lang="en-US"/>
          </a:p>
        </p:txBody>
      </p:sp>
      <p:sp>
        <p:nvSpPr>
          <p:cNvPr id="24580" name="Rectangle 2"/>
          <p:cNvSpPr>
            <a:spLocks noGrp="1" noChangeArrowheads="1"/>
          </p:cNvSpPr>
          <p:nvPr>
            <p:ph type="title"/>
          </p:nvPr>
        </p:nvSpPr>
        <p:spPr/>
        <p:txBody>
          <a:bodyPr>
            <a:normAutofit fontScale="90000"/>
          </a:bodyPr>
          <a:lstStyle/>
          <a:p>
            <a:r>
              <a:rPr lang="en-US" altLang="en-US" sz="3600" b="1" dirty="0" smtClean="0">
                <a:solidFill>
                  <a:srgbClr val="FF0000"/>
                </a:solidFill>
              </a:rPr>
              <a:t>Intermittent VS. Repetitive Facility Layouts</a:t>
            </a:r>
            <a:r>
              <a:rPr lang="en-US" altLang="en-US" b="1" dirty="0" smtClean="0">
                <a:solidFill>
                  <a:srgbClr val="FF0000"/>
                </a:solidFill>
              </a:rPr>
              <a:t> </a:t>
            </a:r>
          </a:p>
        </p:txBody>
      </p:sp>
      <p:pic>
        <p:nvPicPr>
          <p:cNvPr id="24581" name="Picture 4" descr="w0024-n"/>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762000" y="2057400"/>
            <a:ext cx="7543800" cy="4191000"/>
          </a:xfrm>
          <a:noFill/>
        </p:spPr>
      </p:pic>
    </p:spTree>
    <p:extLst>
      <p:ext uri="{BB962C8B-B14F-4D97-AF65-F5344CB8AC3E}">
        <p14:creationId xmlns:p14="http://schemas.microsoft.com/office/powerpoint/2010/main" val="75109957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p:txBody>
          <a:bodyPr/>
          <a:lstStyle/>
          <a:p>
            <a:pPr>
              <a:defRPr/>
            </a:pPr>
            <a:fld id="{14E0C948-7873-43F6-9189-3F83F42C3F93}" type="slidenum">
              <a:rPr lang="en-US"/>
              <a:pPr>
                <a:defRPr/>
              </a:pPr>
              <a:t>131</a:t>
            </a:fld>
            <a:endParaRPr lang="en-US"/>
          </a:p>
        </p:txBody>
      </p:sp>
      <p:sp>
        <p:nvSpPr>
          <p:cNvPr id="25604" name="Rectangle 2"/>
          <p:cNvSpPr>
            <a:spLocks noGrp="1" noChangeArrowheads="1"/>
          </p:cNvSpPr>
          <p:nvPr>
            <p:ph type="title"/>
          </p:nvPr>
        </p:nvSpPr>
        <p:spPr/>
        <p:txBody>
          <a:bodyPr/>
          <a:lstStyle/>
          <a:p>
            <a:r>
              <a:rPr lang="en-US" altLang="en-US" sz="4000" b="1" dirty="0" smtClean="0">
                <a:solidFill>
                  <a:srgbClr val="FF0000"/>
                </a:solidFill>
              </a:rPr>
              <a:t>Process Selection Considerations</a:t>
            </a:r>
          </a:p>
        </p:txBody>
      </p:sp>
      <p:sp>
        <p:nvSpPr>
          <p:cNvPr id="25605" name="Rectangle 3"/>
          <p:cNvSpPr>
            <a:spLocks noGrp="1" noChangeArrowheads="1"/>
          </p:cNvSpPr>
          <p:nvPr>
            <p:ph type="body" idx="1"/>
          </p:nvPr>
        </p:nvSpPr>
        <p:spPr>
          <a:xfrm>
            <a:off x="762000" y="2017713"/>
            <a:ext cx="8077200" cy="4078287"/>
          </a:xfrm>
        </p:spPr>
        <p:txBody>
          <a:bodyPr/>
          <a:lstStyle/>
          <a:p>
            <a:pPr marL="609600" indent="-609600"/>
            <a:r>
              <a:rPr lang="en-US" altLang="en-US" b="1" smtClean="0">
                <a:solidFill>
                  <a:schemeClr val="folHlink"/>
                </a:solidFill>
              </a:rPr>
              <a:t>Process selection is based on five principal considerations</a:t>
            </a:r>
          </a:p>
          <a:p>
            <a:pPr marL="990600" lvl="1" indent="-533400">
              <a:buSzPct val="85000"/>
              <a:buFont typeface="Wingdings" pitchFamily="2" charset="2"/>
              <a:buAutoNum type="arabicPeriod"/>
            </a:pPr>
            <a:r>
              <a:rPr lang="en-US" altLang="en-US" smtClean="0"/>
              <a:t>Product-Process Grid</a:t>
            </a:r>
          </a:p>
          <a:p>
            <a:pPr marL="990600" lvl="1" indent="-533400">
              <a:buSzPct val="85000"/>
              <a:buFont typeface="Wingdings" pitchFamily="2" charset="2"/>
              <a:buAutoNum type="arabicPeriod"/>
            </a:pPr>
            <a:r>
              <a:rPr lang="en-US" altLang="en-US" smtClean="0"/>
              <a:t>Degree of vertical integration</a:t>
            </a:r>
          </a:p>
          <a:p>
            <a:pPr marL="990600" lvl="1" indent="-533400">
              <a:buSzPct val="85000"/>
              <a:buFont typeface="Wingdings" pitchFamily="2" charset="2"/>
              <a:buAutoNum type="arabicPeriod"/>
            </a:pPr>
            <a:r>
              <a:rPr lang="en-US" altLang="en-US" smtClean="0"/>
              <a:t>Flexibility of resources</a:t>
            </a:r>
          </a:p>
          <a:p>
            <a:pPr marL="990600" lvl="1" indent="-533400">
              <a:buSzPct val="85000"/>
              <a:buFont typeface="Wingdings" pitchFamily="2" charset="2"/>
              <a:buAutoNum type="arabicPeriod"/>
            </a:pPr>
            <a:r>
              <a:rPr lang="en-US" altLang="en-US" smtClean="0"/>
              <a:t>Mix between capital &amp; human resources</a:t>
            </a:r>
          </a:p>
          <a:p>
            <a:pPr marL="990600" lvl="1" indent="-533400">
              <a:buSzPct val="85000"/>
              <a:buFont typeface="Wingdings" pitchFamily="2" charset="2"/>
              <a:buAutoNum type="arabicPeriod"/>
            </a:pPr>
            <a:r>
              <a:rPr lang="en-US" altLang="en-US" smtClean="0"/>
              <a:t>Degree of customer contact</a:t>
            </a:r>
          </a:p>
          <a:p>
            <a:pPr marL="990600" lvl="1" indent="-533400">
              <a:buFont typeface="Wingdings" pitchFamily="2" charset="2"/>
              <a:buNone/>
            </a:pPr>
            <a:endParaRPr lang="en-US" altLang="en-US" smtClean="0"/>
          </a:p>
        </p:txBody>
      </p:sp>
    </p:spTree>
    <p:extLst>
      <p:ext uri="{BB962C8B-B14F-4D97-AF65-F5344CB8AC3E}">
        <p14:creationId xmlns:p14="http://schemas.microsoft.com/office/powerpoint/2010/main" val="303580853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rtlCol="0">
            <a:normAutofit fontScale="90000"/>
          </a:bodyPr>
          <a:lstStyle/>
          <a:p>
            <a:pPr fontAlgn="auto">
              <a:spcAft>
                <a:spcPts val="0"/>
              </a:spcAft>
              <a:defRPr/>
            </a:pPr>
            <a:r>
              <a:rPr lang="en-US" sz="3600" b="1" dirty="0" smtClean="0">
                <a:solidFill>
                  <a:srgbClr val="FF0000"/>
                </a:solidFill>
              </a:rPr>
              <a:t>Process Decisions-Vertical Integration &amp; Make or Buy</a:t>
            </a:r>
          </a:p>
        </p:txBody>
      </p:sp>
      <p:sp>
        <p:nvSpPr>
          <p:cNvPr id="26628" name="Rectangle 3"/>
          <p:cNvSpPr>
            <a:spLocks noGrp="1" noChangeArrowheads="1"/>
          </p:cNvSpPr>
          <p:nvPr>
            <p:ph type="body" idx="1"/>
          </p:nvPr>
        </p:nvSpPr>
        <p:spPr>
          <a:xfrm>
            <a:off x="304800" y="1905000"/>
            <a:ext cx="8650288" cy="4724400"/>
          </a:xfrm>
        </p:spPr>
        <p:txBody>
          <a:bodyPr/>
          <a:lstStyle/>
          <a:p>
            <a:pPr>
              <a:lnSpc>
                <a:spcPct val="90000"/>
              </a:lnSpc>
            </a:pPr>
            <a:r>
              <a:rPr lang="en-US" altLang="en-US" sz="2000" b="1" i="1" u="sng" dirty="0" smtClean="0">
                <a:solidFill>
                  <a:schemeClr val="folHlink"/>
                </a:solidFill>
              </a:rPr>
              <a:t>Vertical integration</a:t>
            </a:r>
            <a:r>
              <a:rPr lang="en-US" altLang="en-US" sz="2000" b="1" dirty="0" smtClean="0">
                <a:solidFill>
                  <a:schemeClr val="folHlink"/>
                </a:solidFill>
              </a:rPr>
              <a:t> refers to the degree a firm chooses to do processes itself- raw material to sales</a:t>
            </a:r>
          </a:p>
          <a:p>
            <a:pPr lvl="1">
              <a:lnSpc>
                <a:spcPct val="90000"/>
              </a:lnSpc>
            </a:pPr>
            <a:r>
              <a:rPr lang="en-US" altLang="en-US" sz="1800" dirty="0" smtClean="0"/>
              <a:t>Backward Integration means moving closer to primary operations</a:t>
            </a:r>
          </a:p>
          <a:p>
            <a:pPr lvl="1">
              <a:lnSpc>
                <a:spcPct val="90000"/>
              </a:lnSpc>
            </a:pPr>
            <a:r>
              <a:rPr lang="en-US" altLang="en-US" sz="1800" dirty="0" smtClean="0"/>
              <a:t>Forward Integration means moving closer to customers</a:t>
            </a:r>
          </a:p>
          <a:p>
            <a:pPr lvl="3">
              <a:lnSpc>
                <a:spcPct val="90000"/>
              </a:lnSpc>
              <a:buFont typeface="Wingdings" pitchFamily="2" charset="2"/>
              <a:buNone/>
            </a:pPr>
            <a:endParaRPr lang="en-US" altLang="en-US" sz="1400" dirty="0" smtClean="0"/>
          </a:p>
          <a:p>
            <a:pPr>
              <a:lnSpc>
                <a:spcPct val="90000"/>
              </a:lnSpc>
            </a:pPr>
            <a:r>
              <a:rPr lang="en-US" altLang="en-US" sz="2400" b="1" dirty="0" smtClean="0">
                <a:solidFill>
                  <a:srgbClr val="FF0000"/>
                </a:solidFill>
              </a:rPr>
              <a:t>A firm’s </a:t>
            </a:r>
            <a:r>
              <a:rPr lang="en-US" altLang="en-US" sz="2400" b="1" i="1" dirty="0" smtClean="0">
                <a:solidFill>
                  <a:srgbClr val="FF0000"/>
                </a:solidFill>
              </a:rPr>
              <a:t>Make-or-Buy</a:t>
            </a:r>
            <a:r>
              <a:rPr lang="en-US" altLang="en-US" sz="2400" b="1" dirty="0" smtClean="0">
                <a:solidFill>
                  <a:srgbClr val="FF0000"/>
                </a:solidFill>
              </a:rPr>
              <a:t> choices should be based on the following considerations:</a:t>
            </a:r>
          </a:p>
          <a:p>
            <a:pPr lvl="1">
              <a:lnSpc>
                <a:spcPct val="90000"/>
              </a:lnSpc>
            </a:pPr>
            <a:r>
              <a:rPr lang="en-US" altLang="en-US" sz="1800" dirty="0" smtClean="0"/>
              <a:t>Strategic impact</a:t>
            </a:r>
          </a:p>
          <a:p>
            <a:pPr lvl="1">
              <a:lnSpc>
                <a:spcPct val="90000"/>
              </a:lnSpc>
            </a:pPr>
            <a:r>
              <a:rPr lang="en-US" altLang="en-US" sz="1800" dirty="0" smtClean="0"/>
              <a:t>Available capacity</a:t>
            </a:r>
          </a:p>
          <a:p>
            <a:pPr lvl="1">
              <a:lnSpc>
                <a:spcPct val="90000"/>
              </a:lnSpc>
            </a:pPr>
            <a:r>
              <a:rPr lang="en-US" altLang="en-US" sz="1800" dirty="0" smtClean="0"/>
              <a:t>Expertise</a:t>
            </a:r>
          </a:p>
          <a:p>
            <a:pPr lvl="1">
              <a:lnSpc>
                <a:spcPct val="90000"/>
              </a:lnSpc>
            </a:pPr>
            <a:r>
              <a:rPr lang="en-US" altLang="en-US" sz="1800" dirty="0" smtClean="0"/>
              <a:t>Quality considerations</a:t>
            </a:r>
          </a:p>
          <a:p>
            <a:pPr lvl="1">
              <a:lnSpc>
                <a:spcPct val="90000"/>
              </a:lnSpc>
            </a:pPr>
            <a:r>
              <a:rPr lang="en-US" altLang="en-US" sz="1800" dirty="0" smtClean="0"/>
              <a:t>Speed</a:t>
            </a:r>
          </a:p>
          <a:p>
            <a:pPr lvl="1">
              <a:lnSpc>
                <a:spcPct val="90000"/>
              </a:lnSpc>
            </a:pPr>
            <a:r>
              <a:rPr lang="en-US" altLang="en-US" sz="1800" dirty="0" smtClean="0"/>
              <a:t>Cost </a:t>
            </a:r>
            <a:r>
              <a:rPr lang="en-US" altLang="en-US" sz="1600" dirty="0" smtClean="0"/>
              <a:t>(fixed cost + variable cost)</a:t>
            </a:r>
            <a:r>
              <a:rPr lang="en-US" altLang="en-US" sz="1000" dirty="0" smtClean="0">
                <a:solidFill>
                  <a:schemeClr val="hlink"/>
                </a:solidFill>
              </a:rPr>
              <a:t>make</a:t>
            </a:r>
            <a:r>
              <a:rPr lang="en-US" altLang="en-US" sz="1600" dirty="0" smtClean="0"/>
              <a:t> = Cost (fixed cost + Variable cost)</a:t>
            </a:r>
            <a:r>
              <a:rPr lang="en-US" altLang="en-US" sz="1000" dirty="0" smtClean="0">
                <a:solidFill>
                  <a:schemeClr val="hlink"/>
                </a:solidFill>
              </a:rPr>
              <a:t>buy</a:t>
            </a:r>
            <a:r>
              <a:rPr lang="en-US" altLang="en-US" sz="1600" dirty="0" smtClean="0">
                <a:solidFill>
                  <a:schemeClr val="hlink"/>
                </a:solidFill>
              </a:rPr>
              <a:t> </a:t>
            </a:r>
          </a:p>
          <a:p>
            <a:pPr marL="457200" lvl="1" indent="0">
              <a:lnSpc>
                <a:spcPct val="90000"/>
              </a:lnSpc>
              <a:buNone/>
            </a:pPr>
            <a:endParaRPr lang="en-US" altLang="en-US" sz="1600" b="1" dirty="0" smtClean="0">
              <a:solidFill>
                <a:srgbClr val="990033"/>
              </a:solidFill>
            </a:endParaRPr>
          </a:p>
          <a:p>
            <a:pPr>
              <a:lnSpc>
                <a:spcPct val="90000"/>
              </a:lnSpc>
            </a:pPr>
            <a:r>
              <a:rPr lang="en-US" altLang="en-US" sz="1800" b="1" dirty="0" smtClean="0">
                <a:solidFill>
                  <a:schemeClr val="folHlink"/>
                </a:solidFill>
              </a:rPr>
              <a:t>Business are trending toward less </a:t>
            </a:r>
            <a:r>
              <a:rPr lang="en-US" altLang="en-US" sz="1800" b="1" i="1" u="sng" dirty="0" smtClean="0">
                <a:solidFill>
                  <a:schemeClr val="folHlink"/>
                </a:solidFill>
              </a:rPr>
              <a:t>backward integration</a:t>
            </a:r>
            <a:r>
              <a:rPr lang="en-US" altLang="en-US" sz="1800" b="1" dirty="0" smtClean="0">
                <a:solidFill>
                  <a:schemeClr val="folHlink"/>
                </a:solidFill>
              </a:rPr>
              <a:t>, more </a:t>
            </a:r>
            <a:r>
              <a:rPr lang="en-US" altLang="en-US" sz="1800" b="1" i="1" u="sng" dirty="0" smtClean="0">
                <a:solidFill>
                  <a:schemeClr val="folHlink"/>
                </a:solidFill>
              </a:rPr>
              <a:t>outsourcing</a:t>
            </a:r>
          </a:p>
        </p:txBody>
      </p:sp>
    </p:spTree>
    <p:extLst>
      <p:ext uri="{BB962C8B-B14F-4D97-AF65-F5344CB8AC3E}">
        <p14:creationId xmlns:p14="http://schemas.microsoft.com/office/powerpoint/2010/main" val="60798901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5"/>
          <p:cNvSpPr>
            <a:spLocks noGrp="1"/>
          </p:cNvSpPr>
          <p:nvPr>
            <p:ph type="ftr" sz="quarter" idx="11"/>
          </p:nvPr>
        </p:nvSpPr>
        <p:spPr/>
        <p:txBody>
          <a:bodyPr/>
          <a:lstStyle/>
          <a:p>
            <a:pPr>
              <a:defRPr/>
            </a:pPr>
            <a:r>
              <a:rPr lang="en-US" smtClean="0"/>
              <a:t>© 2010 Wiley</a:t>
            </a:r>
          </a:p>
        </p:txBody>
      </p:sp>
      <p:sp>
        <p:nvSpPr>
          <p:cNvPr id="27651" name="Slide Number Placeholder 6"/>
          <p:cNvSpPr>
            <a:spLocks noGrp="1"/>
          </p:cNvSpPr>
          <p:nvPr>
            <p:ph type="sldNum" sz="quarter" idx="4294967295"/>
          </p:nvPr>
        </p:nvSpPr>
        <p:spPr>
          <a:xfrm>
            <a:off x="6553200" y="6356350"/>
            <a:ext cx="2133600" cy="365125"/>
          </a:xfrm>
          <a:prstGeom prst="rect">
            <a:avLst/>
          </a:prstGeom>
        </p:spPr>
        <p:txBody>
          <a:bodyPr/>
          <a:lstStyle/>
          <a:p>
            <a:pPr>
              <a:defRPr/>
            </a:pPr>
            <a:fld id="{FAD688D7-8339-495F-B02B-CFFB9624F3A8}" type="slidenum">
              <a:rPr lang="en-US" smtClean="0"/>
              <a:pPr>
                <a:defRPr/>
              </a:pPr>
              <a:t>133</a:t>
            </a:fld>
            <a:endParaRPr lang="en-US" smtClean="0"/>
          </a:p>
        </p:txBody>
      </p:sp>
      <p:sp>
        <p:nvSpPr>
          <p:cNvPr id="27652" name="Rectangle 2"/>
          <p:cNvSpPr>
            <a:spLocks noGrp="1" noChangeArrowheads="1"/>
          </p:cNvSpPr>
          <p:nvPr>
            <p:ph type="title"/>
          </p:nvPr>
        </p:nvSpPr>
        <p:spPr>
          <a:xfrm>
            <a:off x="304800" y="214313"/>
            <a:ext cx="8639175" cy="1462087"/>
          </a:xfrm>
        </p:spPr>
        <p:txBody>
          <a:bodyPr/>
          <a:lstStyle/>
          <a:p>
            <a:r>
              <a:rPr lang="en-US" altLang="en-US" sz="3600" b="1" dirty="0" smtClean="0">
                <a:solidFill>
                  <a:srgbClr val="FF0000"/>
                </a:solidFill>
              </a:rPr>
              <a:t>Product Life Cycle also affects decisions</a:t>
            </a:r>
          </a:p>
        </p:txBody>
      </p:sp>
      <p:sp>
        <p:nvSpPr>
          <p:cNvPr id="27653" name="Rectangle 4"/>
          <p:cNvSpPr>
            <a:spLocks noGrp="1" noChangeArrowheads="1"/>
          </p:cNvSpPr>
          <p:nvPr>
            <p:ph type="body" sz="half" idx="1"/>
          </p:nvPr>
        </p:nvSpPr>
        <p:spPr>
          <a:xfrm>
            <a:off x="381000" y="2017713"/>
            <a:ext cx="3505200" cy="4114800"/>
          </a:xfrm>
        </p:spPr>
        <p:txBody>
          <a:bodyPr/>
          <a:lstStyle/>
          <a:p>
            <a:pPr>
              <a:lnSpc>
                <a:spcPct val="90000"/>
              </a:lnSpc>
            </a:pPr>
            <a:r>
              <a:rPr lang="en-US" altLang="en-US" sz="2000" b="1" smtClean="0">
                <a:solidFill>
                  <a:schemeClr val="folHlink"/>
                </a:solidFill>
              </a:rPr>
              <a:t>Product life cycle – series of changing product demand</a:t>
            </a:r>
          </a:p>
          <a:p>
            <a:pPr>
              <a:lnSpc>
                <a:spcPct val="90000"/>
              </a:lnSpc>
            </a:pPr>
            <a:r>
              <a:rPr lang="en-US" altLang="en-US" sz="2000" b="1" smtClean="0">
                <a:solidFill>
                  <a:schemeClr val="folHlink"/>
                </a:solidFill>
              </a:rPr>
              <a:t>Consider product</a:t>
            </a:r>
          </a:p>
          <a:p>
            <a:pPr>
              <a:lnSpc>
                <a:spcPct val="90000"/>
              </a:lnSpc>
              <a:buFont typeface="Wingdings" pitchFamily="2" charset="2"/>
              <a:buNone/>
            </a:pPr>
            <a:r>
              <a:rPr lang="en-US" altLang="en-US" sz="2000" b="1" smtClean="0">
                <a:solidFill>
                  <a:schemeClr val="folHlink"/>
                </a:solidFill>
              </a:rPr>
              <a:t>    life cycle stages</a:t>
            </a:r>
          </a:p>
          <a:p>
            <a:pPr lvl="1">
              <a:lnSpc>
                <a:spcPct val="90000"/>
              </a:lnSpc>
            </a:pPr>
            <a:r>
              <a:rPr lang="en-US" altLang="en-US" sz="1800" b="1" smtClean="0"/>
              <a:t>Introduction</a:t>
            </a:r>
          </a:p>
          <a:p>
            <a:pPr lvl="1">
              <a:lnSpc>
                <a:spcPct val="90000"/>
              </a:lnSpc>
            </a:pPr>
            <a:r>
              <a:rPr lang="en-US" altLang="en-US" sz="1800" b="1" smtClean="0"/>
              <a:t>Growth</a:t>
            </a:r>
          </a:p>
          <a:p>
            <a:pPr lvl="1">
              <a:lnSpc>
                <a:spcPct val="90000"/>
              </a:lnSpc>
            </a:pPr>
            <a:r>
              <a:rPr lang="en-US" altLang="en-US" sz="1800" b="1" smtClean="0"/>
              <a:t>Maturity</a:t>
            </a:r>
          </a:p>
          <a:p>
            <a:pPr lvl="1">
              <a:lnSpc>
                <a:spcPct val="90000"/>
              </a:lnSpc>
            </a:pPr>
            <a:r>
              <a:rPr lang="en-US" altLang="en-US" sz="1800" b="1" smtClean="0"/>
              <a:t>Decline</a:t>
            </a:r>
          </a:p>
          <a:p>
            <a:pPr>
              <a:lnSpc>
                <a:spcPct val="90000"/>
              </a:lnSpc>
            </a:pPr>
            <a:r>
              <a:rPr lang="en-US" altLang="en-US" sz="2000" b="1" smtClean="0">
                <a:solidFill>
                  <a:schemeClr val="folHlink"/>
                </a:solidFill>
              </a:rPr>
              <a:t>Facility &amp; process investment depends on life cycle</a:t>
            </a:r>
          </a:p>
        </p:txBody>
      </p:sp>
      <p:pic>
        <p:nvPicPr>
          <p:cNvPr id="27654" name="Picture 10" descr="w0018-n"/>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810000" y="2209800"/>
            <a:ext cx="5145088" cy="4648200"/>
          </a:xfrm>
          <a:noFill/>
        </p:spPr>
      </p:pic>
    </p:spTree>
    <p:extLst>
      <p:ext uri="{BB962C8B-B14F-4D97-AF65-F5344CB8AC3E}">
        <p14:creationId xmlns:p14="http://schemas.microsoft.com/office/powerpoint/2010/main" val="2821070042"/>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5"/>
          <p:cNvSpPr>
            <a:spLocks noGrp="1"/>
          </p:cNvSpPr>
          <p:nvPr>
            <p:ph type="sldNum" sz="quarter" idx="12"/>
          </p:nvPr>
        </p:nvSpPr>
        <p:spPr/>
        <p:txBody>
          <a:bodyPr/>
          <a:lstStyle/>
          <a:p>
            <a:pPr>
              <a:defRPr/>
            </a:pPr>
            <a:fld id="{D9A2361B-D173-4987-9740-FDB455A9D1A5}" type="slidenum">
              <a:rPr lang="en-US"/>
              <a:pPr>
                <a:defRPr/>
              </a:pPr>
              <a:t>134</a:t>
            </a:fld>
            <a:endParaRPr lang="en-US"/>
          </a:p>
        </p:txBody>
      </p:sp>
      <p:sp>
        <p:nvSpPr>
          <p:cNvPr id="41988" name="Rectangle 2"/>
          <p:cNvSpPr>
            <a:spLocks noGrp="1" noChangeArrowheads="1"/>
          </p:cNvSpPr>
          <p:nvPr>
            <p:ph type="title"/>
          </p:nvPr>
        </p:nvSpPr>
        <p:spPr/>
        <p:txBody>
          <a:bodyPr/>
          <a:lstStyle/>
          <a:p>
            <a:r>
              <a:rPr lang="en-US" altLang="en-US" b="1" dirty="0" smtClean="0">
                <a:solidFill>
                  <a:srgbClr val="FF0000"/>
                </a:solidFill>
              </a:rPr>
              <a:t>Design of Services</a:t>
            </a:r>
          </a:p>
        </p:txBody>
      </p:sp>
      <p:sp>
        <p:nvSpPr>
          <p:cNvPr id="41989" name="Rectangle 3"/>
          <p:cNvSpPr>
            <a:spLocks noGrp="1" noChangeArrowheads="1"/>
          </p:cNvSpPr>
          <p:nvPr>
            <p:ph type="body" idx="1"/>
          </p:nvPr>
        </p:nvSpPr>
        <p:spPr/>
        <p:txBody>
          <a:bodyPr/>
          <a:lstStyle/>
          <a:p>
            <a:pPr>
              <a:lnSpc>
                <a:spcPct val="115000"/>
              </a:lnSpc>
            </a:pPr>
            <a:r>
              <a:rPr lang="en-US" altLang="en-US" sz="2800" dirty="0" smtClean="0"/>
              <a:t>Service design is unique in that the service and entire service concept are being designed</a:t>
            </a:r>
          </a:p>
          <a:p>
            <a:pPr lvl="1">
              <a:lnSpc>
                <a:spcPct val="115000"/>
              </a:lnSpc>
            </a:pPr>
            <a:r>
              <a:rPr lang="en-US" altLang="en-US" sz="2400" dirty="0" smtClean="0">
                <a:solidFill>
                  <a:srgbClr val="FF0000"/>
                </a:solidFill>
              </a:rPr>
              <a:t>must define both the service and concept</a:t>
            </a:r>
          </a:p>
          <a:p>
            <a:pPr lvl="1">
              <a:lnSpc>
                <a:spcPct val="115000"/>
              </a:lnSpc>
              <a:buFont typeface="Wingdings" pitchFamily="2" charset="2"/>
              <a:buNone/>
            </a:pPr>
            <a:r>
              <a:rPr lang="en-US" altLang="en-US" sz="2400" dirty="0" smtClean="0"/>
              <a:t>        - </a:t>
            </a:r>
            <a:r>
              <a:rPr lang="en-US" altLang="en-US" sz="2400" dirty="0" smtClean="0">
                <a:solidFill>
                  <a:schemeClr val="folHlink"/>
                </a:solidFill>
              </a:rPr>
              <a:t>Physical elements, aesthetic &amp; 				psychological benefits</a:t>
            </a:r>
          </a:p>
          <a:p>
            <a:pPr lvl="1">
              <a:lnSpc>
                <a:spcPct val="115000"/>
              </a:lnSpc>
              <a:buFont typeface="Wingdings" pitchFamily="2" charset="2"/>
              <a:buNone/>
            </a:pPr>
            <a:r>
              <a:rPr lang="en-US" altLang="en-US" sz="2400" dirty="0" smtClean="0">
                <a:solidFill>
                  <a:schemeClr val="folHlink"/>
                </a:solidFill>
              </a:rPr>
              <a:t>          e.g. promptness, friendliness, ambiance </a:t>
            </a:r>
          </a:p>
          <a:p>
            <a:pPr lvl="1">
              <a:lnSpc>
                <a:spcPct val="115000"/>
              </a:lnSpc>
            </a:pPr>
            <a:r>
              <a:rPr lang="en-US" altLang="en-US" sz="2400" dirty="0" smtClean="0">
                <a:solidFill>
                  <a:srgbClr val="FF0000"/>
                </a:solidFill>
              </a:rPr>
              <a:t>Product and service design must match the needs and preferences of the targeted customer group</a:t>
            </a:r>
            <a:endParaRPr lang="en-US" altLang="en-US" sz="2000" dirty="0" smtClean="0">
              <a:solidFill>
                <a:srgbClr val="FF0000"/>
              </a:solidFill>
            </a:endParaRPr>
          </a:p>
        </p:txBody>
      </p:sp>
    </p:spTree>
    <p:extLst>
      <p:ext uri="{BB962C8B-B14F-4D97-AF65-F5344CB8AC3E}">
        <p14:creationId xmlns:p14="http://schemas.microsoft.com/office/powerpoint/2010/main" val="134460041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Slide Number Placeholder 5"/>
          <p:cNvSpPr>
            <a:spLocks noGrp="1"/>
          </p:cNvSpPr>
          <p:nvPr>
            <p:ph type="sldNum" sz="quarter" idx="12"/>
          </p:nvPr>
        </p:nvSpPr>
        <p:spPr/>
        <p:txBody>
          <a:bodyPr/>
          <a:lstStyle/>
          <a:p>
            <a:pPr>
              <a:defRPr/>
            </a:pPr>
            <a:fld id="{8A7345FC-86E1-410A-89A4-1ED254DDE014}" type="slidenum">
              <a:rPr lang="en-US"/>
              <a:pPr>
                <a:defRPr/>
              </a:pPr>
              <a:t>135</a:t>
            </a:fld>
            <a:endParaRPr lang="en-US"/>
          </a:p>
        </p:txBody>
      </p:sp>
      <p:sp>
        <p:nvSpPr>
          <p:cNvPr id="43012" name="Rectangle 2"/>
          <p:cNvSpPr>
            <a:spLocks noGrp="1" noChangeArrowheads="1"/>
          </p:cNvSpPr>
          <p:nvPr>
            <p:ph type="title"/>
          </p:nvPr>
        </p:nvSpPr>
        <p:spPr/>
        <p:txBody>
          <a:bodyPr/>
          <a:lstStyle/>
          <a:p>
            <a:r>
              <a:rPr lang="en-US" altLang="en-US" sz="4000" b="1" dirty="0" smtClean="0">
                <a:solidFill>
                  <a:srgbClr val="FF0000"/>
                </a:solidFill>
              </a:rPr>
              <a:t>Designing Services vs Products</a:t>
            </a:r>
            <a:endParaRPr lang="en-US" altLang="en-US" sz="4000" dirty="0" smtClean="0"/>
          </a:p>
        </p:txBody>
      </p:sp>
      <p:sp>
        <p:nvSpPr>
          <p:cNvPr id="43013" name="Rectangle 3"/>
          <p:cNvSpPr>
            <a:spLocks noGrp="1" noChangeArrowheads="1"/>
          </p:cNvSpPr>
          <p:nvPr>
            <p:ph type="body" idx="1"/>
          </p:nvPr>
        </p:nvSpPr>
        <p:spPr/>
        <p:txBody>
          <a:bodyPr/>
          <a:lstStyle/>
          <a:p>
            <a:r>
              <a:rPr lang="en-US" altLang="en-US" smtClean="0"/>
              <a:t>Services are different from manufacturing as they;</a:t>
            </a:r>
          </a:p>
          <a:p>
            <a:pPr lvl="1"/>
            <a:r>
              <a:rPr lang="en-US" altLang="en-US" smtClean="0"/>
              <a:t>Produce intangible products</a:t>
            </a:r>
          </a:p>
          <a:p>
            <a:pPr lvl="1"/>
            <a:r>
              <a:rPr lang="en-US" altLang="en-US" smtClean="0"/>
              <a:t>Involve a high degree of customer contact</a:t>
            </a:r>
          </a:p>
          <a:p>
            <a:r>
              <a:rPr lang="en-US" altLang="en-US" smtClean="0"/>
              <a:t>Type of service is classified according to degree of customer contact</a:t>
            </a:r>
          </a:p>
        </p:txBody>
      </p:sp>
    </p:spTree>
    <p:extLst>
      <p:ext uri="{BB962C8B-B14F-4D97-AF65-F5344CB8AC3E}">
        <p14:creationId xmlns:p14="http://schemas.microsoft.com/office/powerpoint/2010/main" val="141257728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p:cNvSpPr>
            <a:spLocks noGrp="1" noChangeArrowheads="1"/>
          </p:cNvSpPr>
          <p:nvPr>
            <p:ph type="title"/>
          </p:nvPr>
        </p:nvSpPr>
        <p:spPr/>
        <p:txBody>
          <a:bodyPr/>
          <a:lstStyle/>
          <a:p>
            <a:r>
              <a:rPr lang="en-US" altLang="en-US" b="1" dirty="0" smtClean="0">
                <a:solidFill>
                  <a:srgbClr val="FF0000"/>
                </a:solidFill>
              </a:rPr>
              <a:t>Service Design Matrix</a:t>
            </a:r>
          </a:p>
        </p:txBody>
      </p:sp>
      <p:sp>
        <p:nvSpPr>
          <p:cNvPr id="44037" name="Rectangle 5"/>
          <p:cNvSpPr>
            <a:spLocks noGrp="1" noChangeArrowheads="1"/>
          </p:cNvSpPr>
          <p:nvPr>
            <p:ph type="body" sz="half" idx="1"/>
          </p:nvPr>
        </p:nvSpPr>
        <p:spPr>
          <a:xfrm>
            <a:off x="228600" y="2017713"/>
            <a:ext cx="3886200" cy="4535487"/>
          </a:xfrm>
        </p:spPr>
        <p:txBody>
          <a:bodyPr/>
          <a:lstStyle/>
          <a:p>
            <a:pPr>
              <a:lnSpc>
                <a:spcPct val="90000"/>
              </a:lnSpc>
            </a:pPr>
            <a:r>
              <a:rPr lang="en-US" altLang="en-US" sz="2000" b="1" dirty="0" smtClean="0">
                <a:solidFill>
                  <a:schemeClr val="folHlink"/>
                </a:solidFill>
              </a:rPr>
              <a:t>Service Characteristics</a:t>
            </a:r>
          </a:p>
          <a:p>
            <a:pPr lvl="1">
              <a:lnSpc>
                <a:spcPct val="90000"/>
              </a:lnSpc>
            </a:pPr>
            <a:r>
              <a:rPr lang="en-US" altLang="en-US" sz="2000" dirty="0" smtClean="0"/>
              <a:t>Pure services</a:t>
            </a:r>
          </a:p>
          <a:p>
            <a:pPr lvl="1">
              <a:lnSpc>
                <a:spcPct val="90000"/>
              </a:lnSpc>
            </a:pPr>
            <a:r>
              <a:rPr lang="en-US" altLang="en-US" sz="2000" dirty="0" smtClean="0"/>
              <a:t>Quasi-Manufacturing</a:t>
            </a:r>
          </a:p>
          <a:p>
            <a:pPr lvl="1">
              <a:lnSpc>
                <a:spcPct val="90000"/>
              </a:lnSpc>
            </a:pPr>
            <a:r>
              <a:rPr lang="en-US" altLang="en-US" sz="2000" dirty="0" smtClean="0"/>
              <a:t>Mixed services</a:t>
            </a:r>
          </a:p>
          <a:p>
            <a:pPr>
              <a:lnSpc>
                <a:spcPct val="90000"/>
              </a:lnSpc>
            </a:pPr>
            <a:r>
              <a:rPr lang="en-US" altLang="en-US" sz="2000" b="1" dirty="0" smtClean="0">
                <a:solidFill>
                  <a:schemeClr val="folHlink"/>
                </a:solidFill>
              </a:rPr>
              <a:t>Service Package</a:t>
            </a:r>
          </a:p>
          <a:p>
            <a:pPr lvl="1">
              <a:lnSpc>
                <a:spcPct val="90000"/>
              </a:lnSpc>
            </a:pPr>
            <a:r>
              <a:rPr lang="en-US" altLang="en-US" sz="2000" dirty="0" smtClean="0"/>
              <a:t>The physical goods</a:t>
            </a:r>
          </a:p>
          <a:p>
            <a:pPr lvl="1">
              <a:lnSpc>
                <a:spcPct val="90000"/>
              </a:lnSpc>
            </a:pPr>
            <a:r>
              <a:rPr lang="en-US" altLang="en-US" sz="2000" dirty="0" smtClean="0"/>
              <a:t>The sensual benefits</a:t>
            </a:r>
          </a:p>
          <a:p>
            <a:pPr lvl="1">
              <a:lnSpc>
                <a:spcPct val="90000"/>
              </a:lnSpc>
            </a:pPr>
            <a:r>
              <a:rPr lang="en-US" altLang="en-US" sz="2000" dirty="0" smtClean="0"/>
              <a:t>The psychological</a:t>
            </a:r>
            <a:r>
              <a:rPr lang="en-US" altLang="en-US" sz="2000" b="1" dirty="0" smtClean="0"/>
              <a:t> </a:t>
            </a:r>
            <a:r>
              <a:rPr lang="en-US" altLang="en-US" sz="2000" dirty="0" smtClean="0"/>
              <a:t>benefits</a:t>
            </a:r>
            <a:endParaRPr lang="en-US" altLang="en-US" sz="2400" dirty="0" smtClean="0"/>
          </a:p>
          <a:p>
            <a:pPr>
              <a:lnSpc>
                <a:spcPct val="90000"/>
              </a:lnSpc>
            </a:pPr>
            <a:r>
              <a:rPr lang="en-US" altLang="en-US" sz="2000" b="1" dirty="0" smtClean="0">
                <a:solidFill>
                  <a:schemeClr val="folHlink"/>
                </a:solidFill>
              </a:rPr>
              <a:t>Differing designs</a:t>
            </a:r>
          </a:p>
          <a:p>
            <a:pPr lvl="1">
              <a:lnSpc>
                <a:spcPct val="90000"/>
              </a:lnSpc>
            </a:pPr>
            <a:r>
              <a:rPr lang="en-US" altLang="en-US" sz="2000" dirty="0" smtClean="0"/>
              <a:t>Substitute technology for people</a:t>
            </a:r>
          </a:p>
          <a:p>
            <a:pPr lvl="1">
              <a:lnSpc>
                <a:spcPct val="90000"/>
              </a:lnSpc>
            </a:pPr>
            <a:r>
              <a:rPr lang="en-US" altLang="en-US" sz="2000" dirty="0" smtClean="0"/>
              <a:t>Get customer involved</a:t>
            </a:r>
          </a:p>
          <a:p>
            <a:pPr lvl="1">
              <a:lnSpc>
                <a:spcPct val="90000"/>
              </a:lnSpc>
            </a:pPr>
            <a:r>
              <a:rPr lang="en-US" altLang="en-US" sz="2000" dirty="0" smtClean="0"/>
              <a:t>High customer attention</a:t>
            </a:r>
          </a:p>
        </p:txBody>
      </p:sp>
      <p:pic>
        <p:nvPicPr>
          <p:cNvPr id="44038" name="Picture 7" descr="w0026-n"/>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191000" y="1905000"/>
            <a:ext cx="4648200" cy="4572000"/>
          </a:xfrm>
        </p:spPr>
      </p:pic>
    </p:spTree>
    <p:extLst>
      <p:ext uri="{BB962C8B-B14F-4D97-AF65-F5344CB8AC3E}">
        <p14:creationId xmlns:p14="http://schemas.microsoft.com/office/powerpoint/2010/main" val="217026887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TQM</a:t>
            </a:r>
            <a:endParaRPr lang="en-US" b="1" dirty="0">
              <a:solidFill>
                <a:srgbClr val="FF0000"/>
              </a:solidFill>
            </a:endParaRPr>
          </a:p>
        </p:txBody>
      </p:sp>
      <p:sp>
        <p:nvSpPr>
          <p:cNvPr id="3" name="Content Placeholder 2"/>
          <p:cNvSpPr>
            <a:spLocks noGrp="1"/>
          </p:cNvSpPr>
          <p:nvPr>
            <p:ph idx="1"/>
          </p:nvPr>
        </p:nvSpPr>
        <p:spPr/>
        <p:txBody>
          <a:bodyPr/>
          <a:lstStyle/>
          <a:p>
            <a:pPr algn="ctr"/>
            <a:endParaRPr lang="en-US" dirty="0" smtClean="0"/>
          </a:p>
          <a:p>
            <a:pPr algn="ctr"/>
            <a:endParaRPr lang="en-US" dirty="0"/>
          </a:p>
          <a:p>
            <a:pPr algn="ctr"/>
            <a:endParaRPr lang="en-US" dirty="0" smtClean="0"/>
          </a:p>
          <a:p>
            <a:pPr marL="0" indent="0" algn="ctr">
              <a:buNone/>
            </a:pPr>
            <a:r>
              <a:rPr lang="en-US" b="1" dirty="0" smtClean="0"/>
              <a:t>Total Quality Management</a:t>
            </a:r>
            <a:endParaRPr lang="en-US" b="1" dirty="0"/>
          </a:p>
        </p:txBody>
      </p:sp>
    </p:spTree>
    <p:extLst>
      <p:ext uri="{BB962C8B-B14F-4D97-AF65-F5344CB8AC3E}">
        <p14:creationId xmlns:p14="http://schemas.microsoft.com/office/powerpoint/2010/main" val="383015461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b="1" dirty="0" smtClean="0">
                <a:solidFill>
                  <a:srgbClr val="FF0000"/>
                </a:solidFill>
              </a:rPr>
              <a:t>TQM Definition</a:t>
            </a:r>
            <a:endParaRPr lang="en-US" b="1" dirty="0">
              <a:solidFill>
                <a:srgbClr val="FF0000"/>
              </a:solidFill>
            </a:endParaRPr>
          </a:p>
        </p:txBody>
      </p:sp>
      <p:sp>
        <p:nvSpPr>
          <p:cNvPr id="3" name="Content Placeholder 2"/>
          <p:cNvSpPr>
            <a:spLocks noGrp="1"/>
          </p:cNvSpPr>
          <p:nvPr>
            <p:ph idx="1"/>
          </p:nvPr>
        </p:nvSpPr>
        <p:spPr>
          <a:xfrm>
            <a:off x="457200" y="609600"/>
            <a:ext cx="8229600" cy="6248400"/>
          </a:xfrm>
        </p:spPr>
        <p:txBody>
          <a:bodyPr>
            <a:normAutofit fontScale="77500" lnSpcReduction="20000"/>
          </a:bodyPr>
          <a:lstStyle/>
          <a:p>
            <a:endParaRPr lang="en-US" b="1" i="1" dirty="0" smtClean="0"/>
          </a:p>
          <a:p>
            <a:r>
              <a:rPr lang="en-US" b="1" i="1" dirty="0"/>
              <a:t> </a:t>
            </a:r>
            <a:r>
              <a:rPr lang="en-US" b="1" i="1" dirty="0" smtClean="0"/>
              <a:t>TQM is defined as</a:t>
            </a:r>
            <a:r>
              <a:rPr lang="en-US" b="1" i="1" dirty="0"/>
              <a:t>  “</a:t>
            </a:r>
            <a:r>
              <a:rPr lang="en-US" b="1" i="1" dirty="0">
                <a:solidFill>
                  <a:srgbClr val="FF0000"/>
                </a:solidFill>
              </a:rPr>
              <a:t>a management </a:t>
            </a:r>
            <a:r>
              <a:rPr lang="en-US" b="1" i="1" dirty="0" smtClean="0">
                <a:solidFill>
                  <a:srgbClr val="FF0000"/>
                </a:solidFill>
              </a:rPr>
              <a:t>philosophy”</a:t>
            </a:r>
            <a:r>
              <a:rPr lang="en-US" b="1" i="1" dirty="0" smtClean="0"/>
              <a:t> </a:t>
            </a:r>
            <a:r>
              <a:rPr lang="en-US" b="1" i="1" dirty="0"/>
              <a:t>that </a:t>
            </a:r>
            <a:r>
              <a:rPr lang="en-US" b="1" i="1" dirty="0" smtClean="0"/>
              <a:t>builds</a:t>
            </a:r>
          </a:p>
          <a:p>
            <a:endParaRPr lang="en-US" b="1" i="1" dirty="0"/>
          </a:p>
          <a:p>
            <a:pPr lvl="1"/>
            <a:r>
              <a:rPr lang="en-US" b="1" i="1" dirty="0"/>
              <a:t>a </a:t>
            </a:r>
            <a:r>
              <a:rPr lang="en-US" b="1" i="1" dirty="0">
                <a:solidFill>
                  <a:srgbClr val="FF0000"/>
                </a:solidFill>
              </a:rPr>
              <a:t>customer-driven organization </a:t>
            </a:r>
            <a:r>
              <a:rPr lang="en-US" b="1" i="1" dirty="0"/>
              <a:t>dedicated to total customer satisfaction </a:t>
            </a:r>
          </a:p>
          <a:p>
            <a:pPr marL="457200" lvl="1" indent="0">
              <a:buNone/>
            </a:pPr>
            <a:r>
              <a:rPr lang="en-US" b="1" i="1" dirty="0"/>
              <a:t>	   </a:t>
            </a:r>
            <a:r>
              <a:rPr lang="en-US" b="1" i="1" dirty="0">
                <a:solidFill>
                  <a:srgbClr val="FF0000"/>
                </a:solidFill>
              </a:rPr>
              <a:t>through </a:t>
            </a:r>
          </a:p>
          <a:p>
            <a:pPr lvl="1"/>
            <a:r>
              <a:rPr lang="en-US" b="1" i="1" dirty="0">
                <a:solidFill>
                  <a:srgbClr val="FF0000"/>
                </a:solidFill>
              </a:rPr>
              <a:t>continuous improvement</a:t>
            </a:r>
            <a:r>
              <a:rPr lang="en-US" b="1" i="1" dirty="0"/>
              <a:t> in the effectiveness and efficiency  of  the organization and its </a:t>
            </a:r>
            <a:r>
              <a:rPr lang="en-US" b="1" i="1" dirty="0" smtClean="0"/>
              <a:t>processes.”</a:t>
            </a:r>
          </a:p>
          <a:p>
            <a:pPr lvl="2"/>
            <a:endParaRPr lang="en-US" b="1" i="1" dirty="0" smtClean="0">
              <a:solidFill>
                <a:srgbClr val="FF0000"/>
              </a:solidFill>
            </a:endParaRPr>
          </a:p>
          <a:p>
            <a:pPr lvl="2"/>
            <a:r>
              <a:rPr lang="en-US" b="1" i="1" dirty="0" smtClean="0">
                <a:solidFill>
                  <a:srgbClr val="FF0000"/>
                </a:solidFill>
              </a:rPr>
              <a:t> It uses PDCA Cycle (also Known as Deming Wheel ) as a tool to bring in continuous improvements.</a:t>
            </a:r>
            <a:endParaRPr lang="en-US" b="1" i="1" dirty="0">
              <a:solidFill>
                <a:srgbClr val="FF0000"/>
              </a:solidFill>
            </a:endParaRPr>
          </a:p>
          <a:p>
            <a:pPr marL="0" indent="0">
              <a:buNone/>
            </a:pPr>
            <a:endParaRPr lang="en-US" b="1" i="1" dirty="0" smtClean="0"/>
          </a:p>
          <a:p>
            <a:pPr marL="342900" lvl="1" indent="-342900">
              <a:buFont typeface="Arial" pitchFamily="34" charset="0"/>
              <a:buChar char="•"/>
            </a:pPr>
            <a:r>
              <a:rPr lang="en-US" b="1" i="1" dirty="0">
                <a:solidFill>
                  <a:srgbClr val="FF0000"/>
                </a:solidFill>
              </a:rPr>
              <a:t>Progress in the search for excellence depends largely on the leadership. </a:t>
            </a:r>
            <a:endParaRPr lang="en-US" b="1" i="1" dirty="0" smtClean="0">
              <a:solidFill>
                <a:srgbClr val="FF0000"/>
              </a:solidFill>
            </a:endParaRPr>
          </a:p>
          <a:p>
            <a:pPr marL="742950" lvl="2" indent="-342900"/>
            <a:r>
              <a:rPr lang="en-US" b="1" i="1" dirty="0" smtClean="0"/>
              <a:t>At </a:t>
            </a:r>
            <a:r>
              <a:rPr lang="en-US" b="1" i="1" dirty="0"/>
              <a:t>work, total quality management (TQM) is best promoted when a leader is able to get everyone to be involved in activities designed to increase customer satisfaction.  </a:t>
            </a:r>
            <a:endParaRPr lang="en-US" b="1" i="1" dirty="0" smtClean="0"/>
          </a:p>
          <a:p>
            <a:pPr marL="742950" lvl="2" indent="-342900"/>
            <a:r>
              <a:rPr lang="en-US" b="1" i="1" dirty="0" smtClean="0">
                <a:solidFill>
                  <a:srgbClr val="FF0000"/>
                </a:solidFill>
              </a:rPr>
              <a:t>TQM </a:t>
            </a:r>
            <a:r>
              <a:rPr lang="en-US" b="1" i="1" dirty="0">
                <a:solidFill>
                  <a:srgbClr val="FF0000"/>
                </a:solidFill>
              </a:rPr>
              <a:t>requires continual changes that contribute to quality improvement and the leader is responsible for finding the best avenue to achieve this.</a:t>
            </a:r>
            <a:r>
              <a:rPr lang="en-US" dirty="0"/>
              <a:t> </a:t>
            </a:r>
          </a:p>
        </p:txBody>
      </p:sp>
    </p:spTree>
    <p:extLst>
      <p:ext uri="{BB962C8B-B14F-4D97-AF65-F5344CB8AC3E}">
        <p14:creationId xmlns:p14="http://schemas.microsoft.com/office/powerpoint/2010/main" val="333681029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TQM provides</a:t>
            </a:r>
            <a:r>
              <a:rPr lang="en-US" b="1" dirty="0" smtClean="0"/>
              <a:t> </a:t>
            </a:r>
            <a:br>
              <a:rPr lang="en-US" b="1" dirty="0" smtClean="0"/>
            </a:br>
            <a:r>
              <a:rPr lang="en-US" b="1" dirty="0" smtClean="0"/>
              <a:t>competitive edge to the organization</a:t>
            </a:r>
            <a:endParaRPr lang="en-US" b="1" dirty="0"/>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r>
              <a:rPr lang="en-US" dirty="0" smtClean="0"/>
              <a:t>Customer buys the total experience not only the product alone. It  starts from  pre-selling activities (enquiry/quotation etc.), then the quality of the product or services delivered including the delivery and finally the after sales service including disposal. </a:t>
            </a:r>
          </a:p>
          <a:p>
            <a:pPr lvl="1"/>
            <a:r>
              <a:rPr lang="en-US" dirty="0" smtClean="0">
                <a:solidFill>
                  <a:srgbClr val="FF0000"/>
                </a:solidFill>
              </a:rPr>
              <a:t>TQM focuses on improving the total customer experience and on a continuing basis.</a:t>
            </a:r>
          </a:p>
          <a:p>
            <a:r>
              <a:rPr lang="en-US" dirty="0" smtClean="0"/>
              <a:t>TQM </a:t>
            </a:r>
            <a:r>
              <a:rPr lang="en-US" dirty="0"/>
              <a:t>is both a philosophy and a set of management guiding principles for managing an </a:t>
            </a:r>
            <a:r>
              <a:rPr lang="en-US" dirty="0" smtClean="0"/>
              <a:t>organization</a:t>
            </a:r>
            <a:r>
              <a:rPr lang="en-US" dirty="0"/>
              <a:t>. </a:t>
            </a:r>
            <a:endParaRPr lang="en-US" dirty="0" smtClean="0"/>
          </a:p>
          <a:p>
            <a:endParaRPr lang="en-US" dirty="0"/>
          </a:p>
          <a:p>
            <a:pPr lvl="1"/>
            <a:r>
              <a:rPr lang="en-US" dirty="0" smtClean="0">
                <a:solidFill>
                  <a:srgbClr val="FF0000"/>
                </a:solidFill>
              </a:rPr>
              <a:t>It </a:t>
            </a:r>
            <a:r>
              <a:rPr lang="en-US" dirty="0">
                <a:solidFill>
                  <a:srgbClr val="FF0000"/>
                </a:solidFill>
              </a:rPr>
              <a:t>typically regards customer reaction as the best measure of quality.</a:t>
            </a:r>
          </a:p>
          <a:p>
            <a:pPr lvl="1"/>
            <a:r>
              <a:rPr lang="en-US" dirty="0">
                <a:solidFill>
                  <a:srgbClr val="FF0000"/>
                </a:solidFill>
              </a:rPr>
              <a:t>It uses the idea of internal customers to substitute for external customers in measuring the quality of many of the operations in the organization.</a:t>
            </a:r>
          </a:p>
          <a:p>
            <a:endParaRPr lang="en-US" dirty="0"/>
          </a:p>
          <a:p>
            <a:r>
              <a:rPr lang="en-US" dirty="0"/>
              <a:t>TQM regards focusing on quality as a way to gain competitive advantage. It is argued that if quality is improved, costs will drop and organizations will respond more quickly and effectively to customer requests.      </a:t>
            </a:r>
          </a:p>
          <a:p>
            <a:endParaRPr lang="en-US" dirty="0"/>
          </a:p>
        </p:txBody>
      </p:sp>
    </p:spTree>
    <p:extLst>
      <p:ext uri="{BB962C8B-B14F-4D97-AF65-F5344CB8AC3E}">
        <p14:creationId xmlns:p14="http://schemas.microsoft.com/office/powerpoint/2010/main" val="29927918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152400" y="228600"/>
            <a:ext cx="8229600" cy="1219200"/>
          </a:xfrm>
        </p:spPr>
        <p:txBody>
          <a:bodyPr/>
          <a:lstStyle/>
          <a:p>
            <a:pPr eaLnBrk="1" hangingPunct="1"/>
            <a:r>
              <a:rPr lang="en-US" altLang="en-US" smtClean="0"/>
              <a:t>         Maslow’s Hierarchy of Needs</a:t>
            </a:r>
          </a:p>
        </p:txBody>
      </p:sp>
      <p:graphicFrame>
        <p:nvGraphicFramePr>
          <p:cNvPr id="6" name="Content Placeholder 5"/>
          <p:cNvGraphicFramePr>
            <a:graphicFrameLocks noGrp="1"/>
          </p:cNvGraphicFramePr>
          <p:nvPr>
            <p:ph idx="1"/>
          </p:nvPr>
        </p:nvGraphicFramePr>
        <p:xfrm>
          <a:off x="1905000" y="2362200"/>
          <a:ext cx="5486400" cy="3475039"/>
        </p:xfrm>
        <a:graphic>
          <a:graphicData uri="http://schemas.openxmlformats.org/drawingml/2006/table">
            <a:tbl>
              <a:tblPr firstRow="1" bandRow="1">
                <a:tableStyleId>{5C22544A-7EE6-4342-B048-85BDC9FD1C3A}</a:tableStyleId>
              </a:tblPr>
              <a:tblGrid>
                <a:gridCol w="5486400"/>
              </a:tblGrid>
              <a:tr h="640139">
                <a:tc>
                  <a:txBody>
                    <a:bodyPr/>
                    <a:lstStyle/>
                    <a:p>
                      <a:r>
                        <a:rPr lang="en-US" sz="1800" dirty="0" smtClean="0"/>
                        <a:t>                                   </a:t>
                      </a:r>
                      <a:r>
                        <a:rPr lang="en-US" sz="1800" dirty="0" smtClean="0">
                          <a:solidFill>
                            <a:srgbClr val="FF0000"/>
                          </a:solidFill>
                        </a:rPr>
                        <a:t>Self –Actualization</a:t>
                      </a:r>
                    </a:p>
                    <a:p>
                      <a:r>
                        <a:rPr lang="en-US" sz="1800" dirty="0" smtClean="0"/>
                        <a:t>                       Personal Growth  &amp; Fulfillment</a:t>
                      </a:r>
                      <a:endParaRPr lang="en-US" sz="1800" dirty="0"/>
                    </a:p>
                  </a:txBody>
                  <a:tcPr marT="45724" marB="45724"/>
                </a:tc>
              </a:tr>
              <a:tr h="914483">
                <a:tc>
                  <a:txBody>
                    <a:bodyPr/>
                    <a:lstStyle/>
                    <a:p>
                      <a:r>
                        <a:rPr lang="en-US" sz="1800" dirty="0" smtClean="0"/>
                        <a:t>                                      </a:t>
                      </a:r>
                      <a:r>
                        <a:rPr lang="en-US" sz="1800" b="1" dirty="0" smtClean="0">
                          <a:solidFill>
                            <a:srgbClr val="FF0000"/>
                          </a:solidFill>
                        </a:rPr>
                        <a:t>Esteem Needs</a:t>
                      </a:r>
                    </a:p>
                    <a:p>
                      <a:r>
                        <a:rPr lang="en-US" sz="1800" dirty="0" smtClean="0"/>
                        <a:t>        Achievement, Status, Responsibility, Reputation</a:t>
                      </a:r>
                    </a:p>
                    <a:p>
                      <a:endParaRPr lang="en-US" sz="1800" dirty="0"/>
                    </a:p>
                  </a:txBody>
                  <a:tcPr marT="45724" marB="45724"/>
                </a:tc>
              </a:tr>
              <a:tr h="640139">
                <a:tc>
                  <a:txBody>
                    <a:bodyPr/>
                    <a:lstStyle/>
                    <a:p>
                      <a:r>
                        <a:rPr lang="en-US" sz="1800" dirty="0" smtClean="0"/>
                        <a:t>                        </a:t>
                      </a:r>
                      <a:r>
                        <a:rPr lang="en-US" sz="1800" b="1" dirty="0" smtClean="0">
                          <a:solidFill>
                            <a:srgbClr val="FF0000"/>
                          </a:solidFill>
                        </a:rPr>
                        <a:t>Belongingness and Love needs</a:t>
                      </a:r>
                    </a:p>
                    <a:p>
                      <a:r>
                        <a:rPr lang="en-US" sz="1800" dirty="0" smtClean="0"/>
                        <a:t>                        Family, Affection, Groups, etc.</a:t>
                      </a:r>
                      <a:endParaRPr lang="en-US" sz="1800" dirty="0"/>
                    </a:p>
                  </a:txBody>
                  <a:tcPr marT="45724" marB="45724"/>
                </a:tc>
              </a:tr>
              <a:tr h="640139">
                <a:tc>
                  <a:txBody>
                    <a:bodyPr/>
                    <a:lstStyle/>
                    <a:p>
                      <a:r>
                        <a:rPr lang="en-US" sz="1800" dirty="0" smtClean="0"/>
                        <a:t>                                       </a:t>
                      </a:r>
                      <a:r>
                        <a:rPr lang="en-US" sz="1800" b="1" dirty="0" smtClean="0">
                          <a:solidFill>
                            <a:srgbClr val="FF0000"/>
                          </a:solidFill>
                        </a:rPr>
                        <a:t> Safety Needs</a:t>
                      </a:r>
                    </a:p>
                    <a:p>
                      <a:r>
                        <a:rPr lang="en-US" sz="1800" dirty="0" smtClean="0"/>
                        <a:t>            Protection, Security, Law &amp; Order, Stability etc.</a:t>
                      </a:r>
                      <a:endParaRPr lang="en-US" sz="1800" dirty="0"/>
                    </a:p>
                  </a:txBody>
                  <a:tcPr marT="45724" marB="45724"/>
                </a:tc>
              </a:tr>
              <a:tr h="640139">
                <a:tc>
                  <a:txBody>
                    <a:bodyPr/>
                    <a:lstStyle/>
                    <a:p>
                      <a:r>
                        <a:rPr lang="en-US" sz="1800" dirty="0" smtClean="0"/>
                        <a:t>                       </a:t>
                      </a:r>
                      <a:r>
                        <a:rPr lang="en-US" sz="1800" b="1" dirty="0" smtClean="0">
                          <a:solidFill>
                            <a:srgbClr val="FF0000"/>
                          </a:solidFill>
                        </a:rPr>
                        <a:t>Biological and Physiological Needs</a:t>
                      </a:r>
                    </a:p>
                    <a:p>
                      <a:r>
                        <a:rPr lang="en-US" sz="1800" dirty="0" smtClean="0"/>
                        <a:t>                               Food, Water, Shelter, etc.</a:t>
                      </a:r>
                      <a:endParaRPr lang="en-US" sz="1800" dirty="0"/>
                    </a:p>
                  </a:txBody>
                  <a:tcPr marT="45724" marB="45724"/>
                </a:tc>
              </a:tr>
            </a:tbl>
          </a:graphicData>
        </a:graphic>
      </p:graphicFrame>
      <p:sp>
        <p:nvSpPr>
          <p:cNvPr id="4" name="Flowchart: Extract 3"/>
          <p:cNvSpPr/>
          <p:nvPr/>
        </p:nvSpPr>
        <p:spPr>
          <a:xfrm>
            <a:off x="1778000" y="1752600"/>
            <a:ext cx="5867400" cy="4191000"/>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376950754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solidFill>
                  <a:srgbClr val="FF0000"/>
                </a:solidFill>
              </a:rPr>
              <a:t/>
            </a:r>
            <a:br>
              <a:rPr lang="en-US" b="1" dirty="0" smtClean="0">
                <a:solidFill>
                  <a:srgbClr val="FF0000"/>
                </a:solidFill>
              </a:rPr>
            </a:br>
            <a:r>
              <a:rPr lang="en-US" b="1" dirty="0" smtClean="0">
                <a:solidFill>
                  <a:srgbClr val="FF0000"/>
                </a:solidFill>
              </a:rPr>
              <a:t>Plan-Do-Check-Act </a:t>
            </a:r>
            <a:r>
              <a:rPr lang="en-US" b="1" dirty="0">
                <a:solidFill>
                  <a:srgbClr val="FF0000"/>
                </a:solidFill>
              </a:rPr>
              <a:t>(PDCA) Cycle </a:t>
            </a:r>
            <a:br>
              <a:rPr lang="en-US" b="1" dirty="0">
                <a:solidFill>
                  <a:srgbClr val="FF0000"/>
                </a:solidFill>
              </a:rPr>
            </a:br>
            <a:endParaRPr lang="en-US" b="1" dirty="0">
              <a:solidFill>
                <a:srgbClr val="FF0000"/>
              </a:solidFill>
            </a:endParaRPr>
          </a:p>
        </p:txBody>
      </p:sp>
      <p:sp>
        <p:nvSpPr>
          <p:cNvPr id="5" name="Content Placeholder 4"/>
          <p:cNvSpPr>
            <a:spLocks noGrp="1"/>
          </p:cNvSpPr>
          <p:nvPr>
            <p:ph idx="1"/>
          </p:nvPr>
        </p:nvSpPr>
        <p:spPr>
          <a:xfrm>
            <a:off x="457200" y="1219200"/>
            <a:ext cx="8229600" cy="5638800"/>
          </a:xfrm>
        </p:spPr>
        <p:txBody>
          <a:bodyPr>
            <a:normAutofit fontScale="92500" lnSpcReduction="20000"/>
          </a:bodyPr>
          <a:lstStyle/>
          <a:p>
            <a:r>
              <a:rPr lang="en-US" sz="2400" dirty="0"/>
              <a:t>The </a:t>
            </a:r>
            <a:r>
              <a:rPr lang="en-US" sz="2400" dirty="0">
                <a:solidFill>
                  <a:srgbClr val="FF0000"/>
                </a:solidFill>
              </a:rPr>
              <a:t>PDCA Cycle is a checklist of the four stages</a:t>
            </a:r>
            <a:r>
              <a:rPr lang="en-US" sz="2400" dirty="0"/>
              <a:t> which </a:t>
            </a:r>
            <a:r>
              <a:rPr lang="en-US" sz="2400" dirty="0" smtClean="0"/>
              <a:t>is used to move </a:t>
            </a:r>
            <a:r>
              <a:rPr lang="en-US" sz="2400" dirty="0"/>
              <a:t>from `problem-faced' to `problem </a:t>
            </a:r>
            <a:r>
              <a:rPr lang="en-US" sz="2400" dirty="0" smtClean="0"/>
              <a:t>solved‘ stage. </a:t>
            </a:r>
          </a:p>
          <a:p>
            <a:pPr lvl="1"/>
            <a:r>
              <a:rPr lang="en-US" sz="2000" dirty="0" smtClean="0"/>
              <a:t>It is </a:t>
            </a:r>
            <a:r>
              <a:rPr lang="en-US" sz="2000" dirty="0"/>
              <a:t>a four–step model for carrying out change. Just as a circle has no end, the PDCA cycle should be repeated again and again </a:t>
            </a:r>
            <a:r>
              <a:rPr lang="en-US" sz="2000" dirty="0">
                <a:solidFill>
                  <a:srgbClr val="FF0000"/>
                </a:solidFill>
              </a:rPr>
              <a:t>for continuous improvement.</a:t>
            </a:r>
            <a:r>
              <a:rPr lang="en-US" sz="2000" dirty="0"/>
              <a:t> </a:t>
            </a:r>
            <a:endParaRPr lang="en-US" sz="20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smtClean="0"/>
          </a:p>
          <a:p>
            <a:r>
              <a:rPr lang="en-US" sz="2400" dirty="0" smtClean="0">
                <a:solidFill>
                  <a:srgbClr val="FF0000"/>
                </a:solidFill>
              </a:rPr>
              <a:t>When </a:t>
            </a:r>
            <a:r>
              <a:rPr lang="en-US" sz="2400" dirty="0">
                <a:solidFill>
                  <a:srgbClr val="FF0000"/>
                </a:solidFill>
              </a:rPr>
              <a:t>to Use Plan–Do–Check–Act</a:t>
            </a:r>
          </a:p>
          <a:p>
            <a:pPr lvl="1"/>
            <a:r>
              <a:rPr lang="en-US" sz="2000" dirty="0"/>
              <a:t>As a model for continuous improvement. </a:t>
            </a:r>
          </a:p>
          <a:p>
            <a:pPr lvl="1"/>
            <a:r>
              <a:rPr lang="en-US" sz="2000" dirty="0"/>
              <a:t>When starting a new improvement project. </a:t>
            </a:r>
          </a:p>
          <a:p>
            <a:pPr lvl="1"/>
            <a:r>
              <a:rPr lang="en-US" sz="2000" dirty="0"/>
              <a:t>When developing a new or improved design of a process, product or service. </a:t>
            </a:r>
            <a:endParaRPr lang="en-US" sz="2000" dirty="0" smtClean="0"/>
          </a:p>
          <a:p>
            <a:pPr lvl="1"/>
            <a:r>
              <a:rPr lang="en-US" sz="2000" dirty="0"/>
              <a:t>When implementing any change</a:t>
            </a:r>
            <a:r>
              <a:rPr lang="en-US" sz="2000" dirty="0" smtClean="0"/>
              <a:t>.</a:t>
            </a:r>
          </a:p>
          <a:p>
            <a:pPr lvl="1"/>
            <a:endParaRPr lang="en-US" sz="2000" dirty="0"/>
          </a:p>
          <a:p>
            <a:pPr lvl="1"/>
            <a:endParaRPr lang="en-US" sz="2000" dirty="0"/>
          </a:p>
          <a:p>
            <a:endParaRPr lang="en-US" sz="2400" dirty="0"/>
          </a:p>
          <a:p>
            <a:endParaRPr lang="en-US" dirty="0"/>
          </a:p>
        </p:txBody>
      </p:sp>
      <p:pic>
        <p:nvPicPr>
          <p:cNvPr id="6" name="Picture 5" descr="Figure 1: Plan-do-study-act cycle"/>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355273"/>
            <a:ext cx="2743200" cy="2443163"/>
          </a:xfrm>
          <a:prstGeom prst="rect">
            <a:avLst/>
          </a:prstGeom>
          <a:noFill/>
          <a:ln>
            <a:noFill/>
          </a:ln>
        </p:spPr>
      </p:pic>
      <p:sp>
        <p:nvSpPr>
          <p:cNvPr id="7" name="TextBox 6"/>
          <p:cNvSpPr txBox="1"/>
          <p:nvPr/>
        </p:nvSpPr>
        <p:spPr>
          <a:xfrm>
            <a:off x="6146064" y="2895600"/>
            <a:ext cx="2845536" cy="2308324"/>
          </a:xfrm>
          <a:prstGeom prst="rect">
            <a:avLst/>
          </a:prstGeom>
          <a:noFill/>
        </p:spPr>
        <p:txBody>
          <a:bodyPr wrap="square" rtlCol="0">
            <a:spAutoFit/>
          </a:bodyPr>
          <a:lstStyle/>
          <a:p>
            <a:r>
              <a:rPr lang="en-US" dirty="0" smtClean="0"/>
              <a:t>The concept was  </a:t>
            </a:r>
            <a:r>
              <a:rPr lang="en-US" dirty="0"/>
              <a:t>originally </a:t>
            </a:r>
            <a:r>
              <a:rPr lang="en-US" dirty="0">
                <a:solidFill>
                  <a:srgbClr val="FF0000"/>
                </a:solidFill>
              </a:rPr>
              <a:t>developed </a:t>
            </a:r>
            <a:r>
              <a:rPr lang="en-US" dirty="0" smtClean="0">
                <a:solidFill>
                  <a:srgbClr val="FF0000"/>
                </a:solidFill>
              </a:rPr>
              <a:t>by </a:t>
            </a:r>
            <a:r>
              <a:rPr lang="en-US" dirty="0">
                <a:solidFill>
                  <a:srgbClr val="FF0000"/>
                </a:solidFill>
              </a:rPr>
              <a:t>Walter </a:t>
            </a:r>
            <a:r>
              <a:rPr lang="en-US" dirty="0" err="1" smtClean="0">
                <a:solidFill>
                  <a:srgbClr val="FF0000"/>
                </a:solidFill>
              </a:rPr>
              <a:t>Shewhart</a:t>
            </a:r>
            <a:r>
              <a:rPr lang="en-US" dirty="0" smtClean="0"/>
              <a:t>. But it was popularized by Edward</a:t>
            </a:r>
          </a:p>
          <a:p>
            <a:r>
              <a:rPr lang="en-US" dirty="0" smtClean="0"/>
              <a:t>Deming for organization’s</a:t>
            </a:r>
          </a:p>
          <a:p>
            <a:r>
              <a:rPr lang="en-US" dirty="0" smtClean="0"/>
              <a:t> improvement. </a:t>
            </a:r>
            <a:r>
              <a:rPr lang="en-US" b="1" dirty="0" smtClean="0">
                <a:solidFill>
                  <a:srgbClr val="FF0000"/>
                </a:solidFill>
              </a:rPr>
              <a:t>Because of </a:t>
            </a:r>
          </a:p>
          <a:p>
            <a:r>
              <a:rPr lang="en-US" b="1" dirty="0" smtClean="0">
                <a:solidFill>
                  <a:srgbClr val="FF0000"/>
                </a:solidFill>
              </a:rPr>
              <a:t>this the cycle is also known</a:t>
            </a:r>
          </a:p>
          <a:p>
            <a:r>
              <a:rPr lang="en-US" b="1" dirty="0" smtClean="0">
                <a:solidFill>
                  <a:srgbClr val="FF0000"/>
                </a:solidFill>
              </a:rPr>
              <a:t> as Deming Wheel.</a:t>
            </a:r>
            <a:r>
              <a:rPr lang="en-US" dirty="0" smtClean="0"/>
              <a:t> </a:t>
            </a:r>
            <a:endParaRPr lang="en-US" dirty="0"/>
          </a:p>
        </p:txBody>
      </p:sp>
      <p:sp>
        <p:nvSpPr>
          <p:cNvPr id="8" name="Rectangle 7"/>
          <p:cNvSpPr/>
          <p:nvPr/>
        </p:nvSpPr>
        <p:spPr>
          <a:xfrm>
            <a:off x="6146062" y="2790370"/>
            <a:ext cx="2845537" cy="2413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027935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t/>
            </a:r>
            <a:br>
              <a:rPr lang="en-US" dirty="0" smtClean="0"/>
            </a:br>
            <a:r>
              <a:rPr lang="en-US" b="1" dirty="0" smtClean="0">
                <a:solidFill>
                  <a:srgbClr val="FF0000"/>
                </a:solidFill>
              </a:rPr>
              <a:t>Plan–Do–Check–Act (PDCA)Procedure</a:t>
            </a:r>
            <a:r>
              <a:rPr lang="en-US" b="1" dirty="0">
                <a:solidFill>
                  <a:srgbClr val="FF0000"/>
                </a:solidFill>
              </a:rPr>
              <a:t/>
            </a:r>
            <a:br>
              <a:rPr lang="en-US" b="1" dirty="0">
                <a:solidFill>
                  <a:srgbClr val="FF0000"/>
                </a:solidFill>
              </a:rPr>
            </a:br>
            <a:endParaRPr lang="en-US" b="1" dirty="0">
              <a:solidFill>
                <a:srgbClr val="FF0000"/>
              </a:solidFill>
            </a:endParaRPr>
          </a:p>
        </p:txBody>
      </p:sp>
      <p:sp>
        <p:nvSpPr>
          <p:cNvPr id="3" name="Content Placeholder 2"/>
          <p:cNvSpPr>
            <a:spLocks noGrp="1"/>
          </p:cNvSpPr>
          <p:nvPr>
            <p:ph idx="1"/>
          </p:nvPr>
        </p:nvSpPr>
        <p:spPr>
          <a:xfrm>
            <a:off x="533400" y="1295400"/>
            <a:ext cx="8229600" cy="5410200"/>
          </a:xfrm>
        </p:spPr>
        <p:txBody>
          <a:bodyPr>
            <a:normAutofit fontScale="85000" lnSpcReduction="10000"/>
          </a:bodyPr>
          <a:lstStyle/>
          <a:p>
            <a:pPr lvl="0"/>
            <a:r>
              <a:rPr lang="en-US" b="1" dirty="0" smtClean="0">
                <a:solidFill>
                  <a:srgbClr val="FF0000"/>
                </a:solidFill>
              </a:rPr>
              <a:t>Plan</a:t>
            </a:r>
            <a:r>
              <a:rPr lang="en-US" b="1" dirty="0">
                <a:solidFill>
                  <a:srgbClr val="FF0000"/>
                </a:solidFill>
              </a:rPr>
              <a:t>. </a:t>
            </a:r>
            <a:endParaRPr lang="en-US" b="1" dirty="0" smtClean="0">
              <a:solidFill>
                <a:srgbClr val="FF0000"/>
              </a:solidFill>
            </a:endParaRPr>
          </a:p>
          <a:p>
            <a:pPr lvl="1"/>
            <a:r>
              <a:rPr lang="en-US" dirty="0" smtClean="0"/>
              <a:t>Recognize </a:t>
            </a:r>
            <a:r>
              <a:rPr lang="en-US" dirty="0"/>
              <a:t>an opportunity and plan a change. </a:t>
            </a:r>
          </a:p>
          <a:p>
            <a:pPr lvl="0"/>
            <a:r>
              <a:rPr lang="en-US" b="1" dirty="0">
                <a:solidFill>
                  <a:srgbClr val="FF0000"/>
                </a:solidFill>
              </a:rPr>
              <a:t>Do</a:t>
            </a:r>
            <a:r>
              <a:rPr lang="en-US" dirty="0"/>
              <a:t>. </a:t>
            </a:r>
            <a:endParaRPr lang="en-US" dirty="0" smtClean="0"/>
          </a:p>
          <a:p>
            <a:pPr lvl="1"/>
            <a:r>
              <a:rPr lang="en-US" dirty="0" smtClean="0"/>
              <a:t>Test </a:t>
            </a:r>
            <a:r>
              <a:rPr lang="en-US" dirty="0"/>
              <a:t>the change. Carry out a small-scale study. </a:t>
            </a:r>
          </a:p>
          <a:p>
            <a:pPr lvl="0"/>
            <a:r>
              <a:rPr lang="en-US" b="1" dirty="0">
                <a:solidFill>
                  <a:srgbClr val="FF0000"/>
                </a:solidFill>
              </a:rPr>
              <a:t>Check</a:t>
            </a:r>
            <a:r>
              <a:rPr lang="en-US" b="1" dirty="0" smtClean="0">
                <a:solidFill>
                  <a:srgbClr val="FF0000"/>
                </a:solidFill>
              </a:rPr>
              <a:t>.</a:t>
            </a:r>
          </a:p>
          <a:p>
            <a:pPr lvl="1"/>
            <a:r>
              <a:rPr lang="en-US" dirty="0" smtClean="0"/>
              <a:t> Review </a:t>
            </a:r>
            <a:r>
              <a:rPr lang="en-US" dirty="0"/>
              <a:t>the test, analyze the results and identify </a:t>
            </a:r>
            <a:r>
              <a:rPr lang="en-US" dirty="0" smtClean="0"/>
              <a:t>and record the learning. </a:t>
            </a:r>
            <a:endParaRPr lang="en-US" dirty="0"/>
          </a:p>
          <a:p>
            <a:pPr lvl="0"/>
            <a:r>
              <a:rPr lang="en-US" b="1" dirty="0">
                <a:solidFill>
                  <a:srgbClr val="FF0000"/>
                </a:solidFill>
              </a:rPr>
              <a:t>Act.</a:t>
            </a:r>
            <a:r>
              <a:rPr lang="en-US" dirty="0"/>
              <a:t> </a:t>
            </a:r>
            <a:endParaRPr lang="en-US" dirty="0" smtClean="0"/>
          </a:p>
          <a:p>
            <a:pPr lvl="1"/>
            <a:r>
              <a:rPr lang="en-US" dirty="0" smtClean="0"/>
              <a:t>Take </a:t>
            </a:r>
            <a:r>
              <a:rPr lang="en-US" dirty="0"/>
              <a:t>action based on what </a:t>
            </a:r>
            <a:r>
              <a:rPr lang="en-US" dirty="0" smtClean="0"/>
              <a:t>is learned </a:t>
            </a:r>
            <a:r>
              <a:rPr lang="en-US" dirty="0"/>
              <a:t>in the study step</a:t>
            </a:r>
            <a:r>
              <a:rPr lang="en-US" dirty="0" smtClean="0"/>
              <a:t>:</a:t>
            </a:r>
          </a:p>
          <a:p>
            <a:pPr lvl="2"/>
            <a:r>
              <a:rPr lang="en-US" dirty="0" smtClean="0"/>
              <a:t> </a:t>
            </a:r>
            <a:r>
              <a:rPr lang="en-US" dirty="0">
                <a:solidFill>
                  <a:srgbClr val="FF0000"/>
                </a:solidFill>
              </a:rPr>
              <a:t>If the change did not work, go through the cycle again with a different plan. If you were successful, incorporate what you learned from the test into wider changes. Use what you learned to plan new improvements, beginning the cycle again. </a:t>
            </a:r>
          </a:p>
          <a:p>
            <a:endParaRPr lang="en-US" dirty="0"/>
          </a:p>
        </p:txBody>
      </p:sp>
    </p:spTree>
    <p:extLst>
      <p:ext uri="{BB962C8B-B14F-4D97-AF65-F5344CB8AC3E}">
        <p14:creationId xmlns:p14="http://schemas.microsoft.com/office/powerpoint/2010/main" val="3234170765"/>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www.realisation.com.au/site1/Furniture/images/PDCA%20cycle%20diagram%20thumbnail.gif">
            <a:hlinkClick r:id="rId2" tgtFrame="&quot;_blank&quo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184953"/>
            <a:ext cx="7010400" cy="4648200"/>
          </a:xfrm>
          <a:prstGeom prst="rect">
            <a:avLst/>
          </a:prstGeom>
          <a:noFill/>
          <a:ln>
            <a:noFill/>
          </a:ln>
        </p:spPr>
      </p:pic>
      <p:sp>
        <p:nvSpPr>
          <p:cNvPr id="3" name="TextBox 2"/>
          <p:cNvSpPr txBox="1"/>
          <p:nvPr/>
        </p:nvSpPr>
        <p:spPr>
          <a:xfrm>
            <a:off x="1594896" y="-49611"/>
            <a:ext cx="6106608" cy="1200329"/>
          </a:xfrm>
          <a:prstGeom prst="rect">
            <a:avLst/>
          </a:prstGeom>
          <a:noFill/>
        </p:spPr>
        <p:txBody>
          <a:bodyPr wrap="none" rtlCol="0">
            <a:spAutoFit/>
          </a:bodyPr>
          <a:lstStyle/>
          <a:p>
            <a:pPr algn="ctr"/>
            <a:r>
              <a:rPr lang="en-US" sz="3200" b="1" dirty="0" smtClean="0">
                <a:solidFill>
                  <a:srgbClr val="FF0000"/>
                </a:solidFill>
              </a:rPr>
              <a:t>Common Improvement Tools used</a:t>
            </a:r>
            <a:r>
              <a:rPr lang="en-US" sz="3200" b="1" dirty="0" smtClean="0"/>
              <a:t> </a:t>
            </a:r>
          </a:p>
          <a:p>
            <a:pPr algn="ctr"/>
            <a:r>
              <a:rPr lang="en-US" sz="2400" b="1" dirty="0" smtClean="0">
                <a:solidFill>
                  <a:srgbClr val="FF0000"/>
                </a:solidFill>
              </a:rPr>
              <a:t>in PDCA Cycle</a:t>
            </a:r>
            <a:r>
              <a:rPr lang="en-US" sz="4000" b="1" dirty="0" smtClean="0">
                <a:solidFill>
                  <a:srgbClr val="FF0000"/>
                </a:solidFill>
              </a:rPr>
              <a:t> </a:t>
            </a:r>
            <a:endParaRPr lang="en-US" sz="4000" b="1" dirty="0">
              <a:solidFill>
                <a:srgbClr val="FF0000"/>
              </a:solidFill>
            </a:endParaRPr>
          </a:p>
        </p:txBody>
      </p:sp>
      <p:sp>
        <p:nvSpPr>
          <p:cNvPr id="6" name="TextBox 5"/>
          <p:cNvSpPr txBox="1"/>
          <p:nvPr/>
        </p:nvSpPr>
        <p:spPr>
          <a:xfrm>
            <a:off x="32657" y="1150718"/>
            <a:ext cx="9011378" cy="1477328"/>
          </a:xfrm>
          <a:prstGeom prst="rect">
            <a:avLst/>
          </a:prstGeom>
          <a:noFill/>
        </p:spPr>
        <p:txBody>
          <a:bodyPr wrap="none" rtlCol="0">
            <a:spAutoFit/>
          </a:bodyPr>
          <a:lstStyle/>
          <a:p>
            <a:r>
              <a:rPr lang="en-US" dirty="0"/>
              <a:t>Plan-Do-Check-Act describes the overall stages of improvement activity, </a:t>
            </a:r>
            <a:endParaRPr lang="en-US" dirty="0" smtClean="0"/>
          </a:p>
          <a:p>
            <a:r>
              <a:rPr lang="en-US" dirty="0" smtClean="0">
                <a:solidFill>
                  <a:srgbClr val="FF0000"/>
                </a:solidFill>
              </a:rPr>
              <a:t>where </a:t>
            </a:r>
            <a:r>
              <a:rPr lang="en-US" dirty="0">
                <a:solidFill>
                  <a:srgbClr val="FF0000"/>
                </a:solidFill>
              </a:rPr>
              <a:t>other specific </a:t>
            </a:r>
            <a:r>
              <a:rPr lang="en-US" dirty="0" smtClean="0">
                <a:solidFill>
                  <a:srgbClr val="FF0000"/>
                </a:solidFill>
              </a:rPr>
              <a:t>quality </a:t>
            </a:r>
            <a:r>
              <a:rPr lang="en-US" dirty="0">
                <a:solidFill>
                  <a:srgbClr val="FF0000"/>
                </a:solidFill>
              </a:rPr>
              <a:t>management, or continuous improvement, tools and techniques </a:t>
            </a:r>
            <a:endParaRPr lang="en-US" dirty="0" smtClean="0">
              <a:solidFill>
                <a:srgbClr val="FF0000"/>
              </a:solidFill>
            </a:endParaRPr>
          </a:p>
          <a:p>
            <a:r>
              <a:rPr lang="en-US" dirty="0" smtClean="0">
                <a:solidFill>
                  <a:srgbClr val="FF0000"/>
                </a:solidFill>
              </a:rPr>
              <a:t>are </a:t>
            </a:r>
            <a:r>
              <a:rPr lang="en-US" dirty="0">
                <a:solidFill>
                  <a:srgbClr val="FF0000"/>
                </a:solidFill>
              </a:rPr>
              <a:t>used</a:t>
            </a:r>
            <a:r>
              <a:rPr lang="en-US" dirty="0"/>
              <a:t> </a:t>
            </a:r>
            <a:r>
              <a:rPr lang="en-US" dirty="0" smtClean="0"/>
              <a:t>for </a:t>
            </a:r>
            <a:r>
              <a:rPr lang="en-US" dirty="0"/>
              <a:t>solving </a:t>
            </a:r>
            <a:r>
              <a:rPr lang="en-US" dirty="0" smtClean="0"/>
              <a:t>the </a:t>
            </a:r>
            <a:r>
              <a:rPr lang="en-US" dirty="0"/>
              <a:t>problem. </a:t>
            </a:r>
            <a:r>
              <a:rPr lang="en-US" dirty="0" smtClean="0"/>
              <a:t>Some of the popularly used </a:t>
            </a:r>
            <a:r>
              <a:rPr lang="en-US" dirty="0"/>
              <a:t>tools and </a:t>
            </a:r>
            <a:r>
              <a:rPr lang="en-US" dirty="0" smtClean="0"/>
              <a:t>techniques  are shown</a:t>
            </a:r>
          </a:p>
          <a:p>
            <a:r>
              <a:rPr lang="en-US" dirty="0" smtClean="0"/>
              <a:t> below  which are used at each  stage  </a:t>
            </a:r>
            <a:r>
              <a:rPr lang="en-US" dirty="0"/>
              <a:t>of the PDCA Cycle</a:t>
            </a:r>
            <a:r>
              <a:rPr lang="en-US" dirty="0" smtClean="0"/>
              <a:t>. </a:t>
            </a:r>
          </a:p>
          <a:p>
            <a:endParaRPr lang="en-US" dirty="0"/>
          </a:p>
        </p:txBody>
      </p:sp>
    </p:spTree>
    <p:extLst>
      <p:ext uri="{BB962C8B-B14F-4D97-AF65-F5344CB8AC3E}">
        <p14:creationId xmlns:p14="http://schemas.microsoft.com/office/powerpoint/2010/main" val="129292191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en-US" b="1" smtClean="0">
                <a:solidFill>
                  <a:srgbClr val="FF0000"/>
                </a:solidFill>
              </a:rPr>
              <a:t>KAIZEN-what it means</a:t>
            </a:r>
          </a:p>
        </p:txBody>
      </p:sp>
      <p:sp>
        <p:nvSpPr>
          <p:cNvPr id="3" name="Content Placeholder 2"/>
          <p:cNvSpPr>
            <a:spLocks noGrp="1"/>
          </p:cNvSpPr>
          <p:nvPr>
            <p:ph idx="1"/>
          </p:nvPr>
        </p:nvSpPr>
        <p:spPr>
          <a:ln>
            <a:miter lim="800000"/>
            <a:headEnd/>
            <a:tailEnd/>
          </a:ln>
          <a:extLst/>
        </p:spPr>
        <p:txBody>
          <a:bodyPr rtlCol="0">
            <a:normAutofit/>
          </a:bodyPr>
          <a:lstStyle/>
          <a:p>
            <a:pPr algn="ctr" eaLnBrk="1" fontAlgn="auto" hangingPunct="1">
              <a:spcAft>
                <a:spcPts val="0"/>
              </a:spcAft>
              <a:defRPr/>
            </a:pPr>
            <a:r>
              <a:rPr lang="en-US" b="1" dirty="0" smtClean="0">
                <a:solidFill>
                  <a:srgbClr val="FF0000"/>
                </a:solidFill>
              </a:rPr>
              <a:t>KAI—CONTINUOUS</a:t>
            </a:r>
          </a:p>
          <a:p>
            <a:pPr lvl="5">
              <a:defRPr/>
            </a:pPr>
            <a:r>
              <a:rPr lang="en-US" sz="3200" b="1" dirty="0" smtClean="0">
                <a:solidFill>
                  <a:srgbClr val="FF0000"/>
                </a:solidFill>
              </a:rPr>
              <a:t> ZEN—GOOD</a:t>
            </a:r>
          </a:p>
          <a:p>
            <a:pPr eaLnBrk="1" fontAlgn="auto" hangingPunct="1">
              <a:spcAft>
                <a:spcPts val="0"/>
              </a:spcAft>
              <a:defRPr/>
            </a:pPr>
            <a:endParaRPr lang="en-US" b="1" dirty="0" smtClean="0"/>
          </a:p>
          <a:p>
            <a:pPr eaLnBrk="1" fontAlgn="auto" hangingPunct="1">
              <a:spcAft>
                <a:spcPts val="0"/>
              </a:spcAft>
              <a:defRPr/>
            </a:pPr>
            <a:r>
              <a:rPr lang="en-US" b="1" dirty="0" smtClean="0"/>
              <a:t>It’s a Japanese Management concept </a:t>
            </a:r>
          </a:p>
          <a:p>
            <a:pPr eaLnBrk="1" fontAlgn="auto" hangingPunct="1">
              <a:spcAft>
                <a:spcPts val="0"/>
              </a:spcAft>
              <a:buFont typeface="Arial" pitchFamily="34" charset="0"/>
              <a:buNone/>
              <a:defRPr/>
            </a:pPr>
            <a:r>
              <a:rPr lang="en-US" b="1" dirty="0" smtClean="0"/>
              <a:t>	-believes in </a:t>
            </a:r>
          </a:p>
          <a:p>
            <a:pPr eaLnBrk="1" fontAlgn="auto" hangingPunct="1">
              <a:spcAft>
                <a:spcPts val="0"/>
              </a:spcAft>
              <a:buFont typeface="Arial" pitchFamily="34" charset="0"/>
              <a:buNone/>
              <a:defRPr/>
            </a:pPr>
            <a:r>
              <a:rPr lang="en-US" b="1" dirty="0" smtClean="0"/>
              <a:t>		Incremental (Gradual &amp; Continuous)</a:t>
            </a:r>
          </a:p>
          <a:p>
            <a:pPr eaLnBrk="1" fontAlgn="auto" hangingPunct="1">
              <a:spcAft>
                <a:spcPts val="0"/>
              </a:spcAft>
              <a:buFont typeface="Arial" pitchFamily="34" charset="0"/>
              <a:buNone/>
              <a:defRPr/>
            </a:pPr>
            <a:r>
              <a:rPr lang="en-US" b="1" dirty="0" smtClean="0"/>
              <a:t>		&amp; Change ( for Improvement)</a:t>
            </a:r>
          </a:p>
        </p:txBody>
      </p:sp>
    </p:spTree>
    <p:extLst>
      <p:ext uri="{BB962C8B-B14F-4D97-AF65-F5344CB8AC3E}">
        <p14:creationId xmlns:p14="http://schemas.microsoft.com/office/powerpoint/2010/main" val="116668672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Kaizen Definition</a:t>
            </a:r>
            <a:endParaRPr lang="en-US" b="1"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a:t>Kaizen is defined as improvement</a:t>
            </a:r>
            <a:r>
              <a:rPr lang="en-US" dirty="0" smtClean="0"/>
              <a:t>.</a:t>
            </a:r>
          </a:p>
          <a:p>
            <a:endParaRPr lang="en-US" dirty="0">
              <a:solidFill>
                <a:srgbClr val="FF0000"/>
              </a:solidFill>
            </a:endParaRPr>
          </a:p>
          <a:p>
            <a:r>
              <a:rPr lang="en-US" dirty="0" smtClean="0">
                <a:solidFill>
                  <a:srgbClr val="FF0000"/>
                </a:solidFill>
              </a:rPr>
              <a:t> </a:t>
            </a:r>
            <a:r>
              <a:rPr lang="en-US" dirty="0">
                <a:solidFill>
                  <a:srgbClr val="FF0000"/>
                </a:solidFill>
              </a:rPr>
              <a:t>It is a philosophy of continuing </a:t>
            </a:r>
            <a:r>
              <a:rPr lang="en-US" dirty="0" smtClean="0">
                <a:solidFill>
                  <a:srgbClr val="FF0000"/>
                </a:solidFill>
              </a:rPr>
              <a:t>improvement </a:t>
            </a:r>
            <a:r>
              <a:rPr lang="en-US" dirty="0">
                <a:solidFill>
                  <a:srgbClr val="FF0000"/>
                </a:solidFill>
              </a:rPr>
              <a:t>that should be considered, not only at work, but at home </a:t>
            </a:r>
            <a:r>
              <a:rPr lang="en-US" dirty="0" smtClean="0">
                <a:solidFill>
                  <a:srgbClr val="FF0000"/>
                </a:solidFill>
              </a:rPr>
              <a:t>as </a:t>
            </a:r>
            <a:r>
              <a:rPr lang="en-US" dirty="0">
                <a:solidFill>
                  <a:srgbClr val="FF0000"/>
                </a:solidFill>
              </a:rPr>
              <a:t>well.</a:t>
            </a:r>
            <a:r>
              <a:rPr lang="en-US" dirty="0"/>
              <a:t> </a:t>
            </a:r>
            <a:endParaRPr lang="en-US" dirty="0" smtClean="0"/>
          </a:p>
          <a:p>
            <a:endParaRPr lang="en-US" dirty="0" smtClean="0"/>
          </a:p>
          <a:p>
            <a:r>
              <a:rPr lang="en-US" dirty="0" smtClean="0"/>
              <a:t>When </a:t>
            </a:r>
            <a:r>
              <a:rPr lang="en-US" dirty="0"/>
              <a:t>applied to the workplace Kaizen means </a:t>
            </a:r>
            <a:r>
              <a:rPr lang="en-US" dirty="0" smtClean="0"/>
              <a:t>continuing improvement </a:t>
            </a:r>
            <a:r>
              <a:rPr lang="en-US" dirty="0"/>
              <a:t>that involves all employees - from </a:t>
            </a:r>
            <a:r>
              <a:rPr lang="en-US" dirty="0" smtClean="0"/>
              <a:t>top executives </a:t>
            </a:r>
            <a:r>
              <a:rPr lang="en-US" dirty="0"/>
              <a:t>to laborers, </a:t>
            </a:r>
            <a:r>
              <a:rPr lang="en-US" dirty="0" smtClean="0"/>
              <a:t>and </a:t>
            </a:r>
            <a:r>
              <a:rPr lang="en-US" dirty="0"/>
              <a:t>the managers in between. </a:t>
            </a:r>
          </a:p>
        </p:txBody>
      </p:sp>
    </p:spTree>
    <p:extLst>
      <p:ext uri="{BB962C8B-B14F-4D97-AF65-F5344CB8AC3E}">
        <p14:creationId xmlns:p14="http://schemas.microsoft.com/office/powerpoint/2010/main" val="48450657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p:cNvSpPr>
            <a:spLocks noGrp="1"/>
          </p:cNvSpPr>
          <p:nvPr>
            <p:ph type="sldNum" sz="quarter" idx="12"/>
          </p:nvPr>
        </p:nvSpPr>
        <p:spPr bwMode="auto">
          <a:xfrm>
            <a:off x="7696200" y="6324600"/>
            <a:ext cx="533400" cy="5334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fld id="{D1EE7622-BC7B-43EE-B1C9-01379CB9CF38}" type="slidenum">
              <a:rPr lang="en-US"/>
              <a:pPr>
                <a:defRPr/>
              </a:pPr>
              <a:t>145</a:t>
            </a:fld>
            <a:endParaRPr lang="en-US"/>
          </a:p>
        </p:txBody>
      </p:sp>
      <p:sp>
        <p:nvSpPr>
          <p:cNvPr id="19459" name="Rectangle 2"/>
          <p:cNvSpPr>
            <a:spLocks noChangeArrowheads="1"/>
          </p:cNvSpPr>
          <p:nvPr/>
        </p:nvSpPr>
        <p:spPr bwMode="auto">
          <a:xfrm>
            <a:off x="533400" y="-228600"/>
            <a:ext cx="75438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2800">
                <a:solidFill>
                  <a:schemeClr val="tx2"/>
                </a:solidFill>
                <a:latin typeface="Arial Black" pitchFamily="34" charset="0"/>
              </a:rPr>
              <a:t>Without Change </a:t>
            </a:r>
          </a:p>
          <a:p>
            <a:r>
              <a:rPr lang="en-US" sz="2800">
                <a:solidFill>
                  <a:schemeClr val="tx2"/>
                </a:solidFill>
                <a:latin typeface="Arial Black" pitchFamily="34" charset="0"/>
              </a:rPr>
              <a:t>There Can Be No Improvement</a:t>
            </a:r>
          </a:p>
        </p:txBody>
      </p:sp>
      <p:sp>
        <p:nvSpPr>
          <p:cNvPr id="19460" name="Rectangle 3"/>
          <p:cNvSpPr>
            <a:spLocks noChangeArrowheads="1"/>
          </p:cNvSpPr>
          <p:nvPr/>
        </p:nvSpPr>
        <p:spPr bwMode="auto">
          <a:xfrm>
            <a:off x="838200" y="2286000"/>
            <a:ext cx="4343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3200" b="1">
                <a:latin typeface="Times New Roman" pitchFamily="18" charset="0"/>
              </a:rPr>
              <a:t>“</a:t>
            </a:r>
            <a:r>
              <a:rPr lang="en-US" sz="3200" b="1" i="1">
                <a:solidFill>
                  <a:srgbClr val="FF0000"/>
                </a:solidFill>
                <a:latin typeface="Times New Roman" pitchFamily="18" charset="0"/>
              </a:rPr>
              <a:t>The definition of insanity is doing the same thing over and over and expecting different results</a:t>
            </a:r>
            <a:r>
              <a:rPr lang="en-US" sz="3200" b="1">
                <a:solidFill>
                  <a:srgbClr val="FF0000"/>
                </a:solidFill>
                <a:latin typeface="Times New Roman" pitchFamily="18" charset="0"/>
              </a:rPr>
              <a:t>.”</a:t>
            </a:r>
          </a:p>
          <a:p>
            <a:pPr marL="342900" indent="-342900">
              <a:spcBef>
                <a:spcPct val="20000"/>
              </a:spcBef>
            </a:pPr>
            <a:r>
              <a:rPr lang="en-US" sz="3200" b="1">
                <a:solidFill>
                  <a:srgbClr val="FF0000"/>
                </a:solidFill>
                <a:latin typeface="Times New Roman" pitchFamily="18" charset="0"/>
              </a:rPr>
              <a:t>  </a:t>
            </a:r>
            <a:r>
              <a:rPr lang="en-US" sz="3200" b="1">
                <a:latin typeface="Times New Roman" pitchFamily="18" charset="0"/>
              </a:rPr>
              <a:t>         Albert Einstein</a:t>
            </a:r>
          </a:p>
        </p:txBody>
      </p:sp>
      <p:pic>
        <p:nvPicPr>
          <p:cNvPr id="19461" name="Picture 4" descr="Einstei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286000"/>
            <a:ext cx="3292475" cy="341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5637557"/>
      </p:ext>
    </p:extLst>
  </p:cSld>
  <p:clrMapOvr>
    <a:masterClrMapping/>
  </p:clrMapOvr>
  <p:transition spd="slow"/>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B0B28D9F-1F1C-47DF-84F7-52E28D10C9A1}" type="slidenum">
              <a:rPr lang="en-US"/>
              <a:pPr>
                <a:defRPr/>
              </a:pPr>
              <a:t>146</a:t>
            </a:fld>
            <a:endParaRPr lang="en-US"/>
          </a:p>
        </p:txBody>
      </p:sp>
      <p:sp>
        <p:nvSpPr>
          <p:cNvPr id="24579" name="Rectangle 2"/>
          <p:cNvSpPr>
            <a:spLocks noGrp="1" noChangeArrowheads="1"/>
          </p:cNvSpPr>
          <p:nvPr>
            <p:ph type="title"/>
          </p:nvPr>
        </p:nvSpPr>
        <p:spPr/>
        <p:txBody>
          <a:bodyPr/>
          <a:lstStyle/>
          <a:p>
            <a:pPr eaLnBrk="1" hangingPunct="1"/>
            <a:r>
              <a:rPr lang="en-US" b="1" smtClean="0">
                <a:solidFill>
                  <a:srgbClr val="FF0000"/>
                </a:solidFill>
              </a:rPr>
              <a:t>Kaizen Implementation</a:t>
            </a:r>
          </a:p>
        </p:txBody>
      </p:sp>
      <p:sp>
        <p:nvSpPr>
          <p:cNvPr id="24580" name="Rectangle 3"/>
          <p:cNvSpPr>
            <a:spLocks noGrp="1" noChangeArrowheads="1"/>
          </p:cNvSpPr>
          <p:nvPr>
            <p:ph type="body" idx="1"/>
          </p:nvPr>
        </p:nvSpPr>
        <p:spPr/>
        <p:txBody>
          <a:bodyPr>
            <a:normAutofit lnSpcReduction="10000"/>
          </a:bodyPr>
          <a:lstStyle/>
          <a:p>
            <a:pPr eaLnBrk="1" hangingPunct="1">
              <a:buClr>
                <a:schemeClr val="tx1"/>
              </a:buClr>
            </a:pPr>
            <a:r>
              <a:rPr lang="en-US" sz="2800" dirty="0" smtClean="0"/>
              <a:t>Discard Conventional ideas</a:t>
            </a:r>
          </a:p>
          <a:p>
            <a:pPr eaLnBrk="1" hangingPunct="1">
              <a:buClr>
                <a:schemeClr val="tx1"/>
              </a:buClr>
            </a:pPr>
            <a:r>
              <a:rPr lang="en-US" sz="2800" dirty="0" smtClean="0"/>
              <a:t>Think Positive </a:t>
            </a:r>
          </a:p>
          <a:p>
            <a:pPr eaLnBrk="1" hangingPunct="1">
              <a:buClr>
                <a:schemeClr val="tx1"/>
              </a:buClr>
            </a:pPr>
            <a:r>
              <a:rPr lang="en-US" sz="2800" dirty="0" smtClean="0">
                <a:solidFill>
                  <a:srgbClr val="FF0000"/>
                </a:solidFill>
              </a:rPr>
              <a:t>Question</a:t>
            </a:r>
            <a:r>
              <a:rPr lang="en-US" sz="2800" dirty="0" smtClean="0"/>
              <a:t> Current Practice</a:t>
            </a:r>
          </a:p>
          <a:p>
            <a:pPr eaLnBrk="1" hangingPunct="1">
              <a:buClr>
                <a:schemeClr val="tx1"/>
              </a:buClr>
            </a:pPr>
            <a:r>
              <a:rPr lang="en-US" sz="2800" dirty="0" smtClean="0"/>
              <a:t>Identify </a:t>
            </a:r>
            <a:r>
              <a:rPr lang="en-US" sz="2800" dirty="0" smtClean="0">
                <a:solidFill>
                  <a:srgbClr val="FF0000"/>
                </a:solidFill>
              </a:rPr>
              <a:t>low hanging fruits</a:t>
            </a:r>
            <a:r>
              <a:rPr lang="en-US" sz="2800" dirty="0" smtClean="0"/>
              <a:t> to target first</a:t>
            </a:r>
          </a:p>
          <a:p>
            <a:pPr eaLnBrk="1" hangingPunct="1">
              <a:buClr>
                <a:schemeClr val="tx1"/>
              </a:buClr>
            </a:pPr>
            <a:r>
              <a:rPr lang="en-US" sz="2800" dirty="0" smtClean="0"/>
              <a:t>Find </a:t>
            </a:r>
            <a:r>
              <a:rPr lang="en-US" sz="2800" dirty="0" smtClean="0">
                <a:solidFill>
                  <a:srgbClr val="FF0000"/>
                </a:solidFill>
              </a:rPr>
              <a:t>Root Causes</a:t>
            </a:r>
            <a:r>
              <a:rPr lang="en-US" sz="2800" dirty="0" smtClean="0"/>
              <a:t> </a:t>
            </a:r>
          </a:p>
          <a:p>
            <a:pPr eaLnBrk="1" hangingPunct="1">
              <a:buClr>
                <a:schemeClr val="tx1"/>
              </a:buClr>
            </a:pPr>
            <a:r>
              <a:rPr lang="en-US" sz="2800" dirty="0" smtClean="0"/>
              <a:t>Choose the best among the alternative solutions</a:t>
            </a:r>
          </a:p>
          <a:p>
            <a:pPr eaLnBrk="1" hangingPunct="1">
              <a:buClr>
                <a:schemeClr val="tx1"/>
              </a:buClr>
            </a:pPr>
            <a:r>
              <a:rPr lang="en-US" sz="2800" dirty="0" smtClean="0"/>
              <a:t>Implement</a:t>
            </a:r>
          </a:p>
          <a:p>
            <a:pPr eaLnBrk="1" hangingPunct="1">
              <a:buClr>
                <a:schemeClr val="tx1"/>
              </a:buClr>
            </a:pPr>
            <a:r>
              <a:rPr lang="en-US" sz="2800" dirty="0" smtClean="0"/>
              <a:t> Work  in a </a:t>
            </a:r>
            <a:r>
              <a:rPr lang="en-US" sz="2800" dirty="0" smtClean="0">
                <a:solidFill>
                  <a:srgbClr val="FF0000"/>
                </a:solidFill>
              </a:rPr>
              <a:t>team </a:t>
            </a:r>
            <a:r>
              <a:rPr lang="en-US" sz="2800" dirty="0" smtClean="0"/>
              <a:t>to achieve MAXIMUM</a:t>
            </a:r>
          </a:p>
          <a:p>
            <a:pPr eaLnBrk="1" hangingPunct="1">
              <a:buClr>
                <a:schemeClr val="tx1"/>
              </a:buClr>
            </a:pPr>
            <a:r>
              <a:rPr lang="en-US" sz="2800" dirty="0" smtClean="0"/>
              <a:t>Meeting of Kaizen group once in Month</a:t>
            </a:r>
          </a:p>
          <a:p>
            <a:pPr eaLnBrk="1" hangingPunct="1">
              <a:buFontTx/>
              <a:buNone/>
            </a:pPr>
            <a:endParaRPr lang="en-US" sz="2800" dirty="0" smtClean="0"/>
          </a:p>
        </p:txBody>
      </p:sp>
    </p:spTree>
    <p:extLst>
      <p:ext uri="{BB962C8B-B14F-4D97-AF65-F5344CB8AC3E}">
        <p14:creationId xmlns:p14="http://schemas.microsoft.com/office/powerpoint/2010/main" val="1901852321"/>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ChangeArrowheads="1"/>
          </p:cNvSpPr>
          <p:nvPr/>
        </p:nvSpPr>
        <p:spPr bwMode="auto">
          <a:xfrm>
            <a:off x="0" y="2438400"/>
            <a:ext cx="9144000" cy="411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nchor="ctr"/>
          <a:lstStyle/>
          <a:p>
            <a:endParaRPr lang="en-US"/>
          </a:p>
        </p:txBody>
      </p:sp>
      <p:grpSp>
        <p:nvGrpSpPr>
          <p:cNvPr id="163843" name="Group 4"/>
          <p:cNvGrpSpPr>
            <a:grpSpLocks/>
          </p:cNvGrpSpPr>
          <p:nvPr/>
        </p:nvGrpSpPr>
        <p:grpSpPr bwMode="auto">
          <a:xfrm>
            <a:off x="0" y="2514600"/>
            <a:ext cx="4397375" cy="4133850"/>
            <a:chOff x="6" y="1408"/>
            <a:chExt cx="2770" cy="2604"/>
          </a:xfrm>
        </p:grpSpPr>
        <p:sp>
          <p:nvSpPr>
            <p:cNvPr id="163858" name="Rectangle 5"/>
            <p:cNvSpPr>
              <a:spLocks noChangeArrowheads="1"/>
            </p:cNvSpPr>
            <p:nvPr/>
          </p:nvSpPr>
          <p:spPr bwMode="auto">
            <a:xfrm>
              <a:off x="849" y="1408"/>
              <a:ext cx="1850" cy="164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3859" name="Rectangle 6"/>
            <p:cNvSpPr>
              <a:spLocks noChangeArrowheads="1"/>
            </p:cNvSpPr>
            <p:nvPr/>
          </p:nvSpPr>
          <p:spPr bwMode="auto">
            <a:xfrm>
              <a:off x="6" y="1893"/>
              <a:ext cx="789"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r>
                <a:rPr lang="en-US" sz="1600" b="1">
                  <a:solidFill>
                    <a:srgbClr val="FF0000"/>
                  </a:solidFill>
                  <a:latin typeface="Times New Roman" pitchFamily="18" charset="0"/>
                </a:rPr>
                <a:t>Incremental</a:t>
              </a:r>
            </a:p>
            <a:p>
              <a:r>
                <a:rPr lang="en-US" sz="1600" b="1">
                  <a:solidFill>
                    <a:srgbClr val="FF0000"/>
                  </a:solidFill>
                  <a:latin typeface="Times New Roman" pitchFamily="18" charset="0"/>
                </a:rPr>
                <a:t>Cost of </a:t>
              </a:r>
            </a:p>
            <a:p>
              <a:r>
                <a:rPr lang="en-US" sz="1600" b="1">
                  <a:solidFill>
                    <a:srgbClr val="FF0000"/>
                  </a:solidFill>
                  <a:latin typeface="Times New Roman" pitchFamily="18" charset="0"/>
                </a:rPr>
                <a:t>Variability</a:t>
              </a:r>
            </a:p>
          </p:txBody>
        </p:sp>
        <p:sp>
          <p:nvSpPr>
            <p:cNvPr id="163860" name="Rectangle 7"/>
            <p:cNvSpPr>
              <a:spLocks noChangeArrowheads="1"/>
            </p:cNvSpPr>
            <p:nvPr/>
          </p:nvSpPr>
          <p:spPr bwMode="auto">
            <a:xfrm>
              <a:off x="421" y="1416"/>
              <a:ext cx="40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r>
                <a:rPr lang="en-US">
                  <a:latin typeface="Times New Roman" pitchFamily="18" charset="0"/>
                </a:rPr>
                <a:t>High</a:t>
              </a:r>
            </a:p>
          </p:txBody>
        </p:sp>
        <p:sp>
          <p:nvSpPr>
            <p:cNvPr id="163861" name="Rectangle 8"/>
            <p:cNvSpPr>
              <a:spLocks noChangeArrowheads="1"/>
            </p:cNvSpPr>
            <p:nvPr/>
          </p:nvSpPr>
          <p:spPr bwMode="auto">
            <a:xfrm>
              <a:off x="421" y="2831"/>
              <a:ext cx="3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r>
                <a:rPr lang="en-US">
                  <a:latin typeface="Times New Roman" pitchFamily="18" charset="0"/>
                </a:rPr>
                <a:t>Zero</a:t>
              </a:r>
            </a:p>
          </p:txBody>
        </p:sp>
        <p:sp>
          <p:nvSpPr>
            <p:cNvPr id="163862" name="Rectangle 9"/>
            <p:cNvSpPr>
              <a:spLocks noChangeArrowheads="1"/>
            </p:cNvSpPr>
            <p:nvPr/>
          </p:nvSpPr>
          <p:spPr bwMode="auto">
            <a:xfrm>
              <a:off x="1013" y="3156"/>
              <a:ext cx="49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r>
                <a:rPr lang="en-US">
                  <a:latin typeface="Times New Roman" pitchFamily="18" charset="0"/>
                </a:rPr>
                <a:t>Lower</a:t>
              </a:r>
            </a:p>
            <a:p>
              <a:r>
                <a:rPr lang="en-US">
                  <a:latin typeface="Times New Roman" pitchFamily="18" charset="0"/>
                </a:rPr>
                <a:t>Spec</a:t>
              </a:r>
            </a:p>
          </p:txBody>
        </p:sp>
        <p:sp>
          <p:nvSpPr>
            <p:cNvPr id="163863" name="Rectangle 10"/>
            <p:cNvSpPr>
              <a:spLocks noChangeArrowheads="1"/>
            </p:cNvSpPr>
            <p:nvPr/>
          </p:nvSpPr>
          <p:spPr bwMode="auto">
            <a:xfrm>
              <a:off x="1533" y="3156"/>
              <a:ext cx="49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r>
                <a:rPr lang="en-US">
                  <a:latin typeface="Times New Roman" pitchFamily="18" charset="0"/>
                </a:rPr>
                <a:t>Target</a:t>
              </a:r>
            </a:p>
            <a:p>
              <a:r>
                <a:rPr lang="en-US">
                  <a:latin typeface="Times New Roman" pitchFamily="18" charset="0"/>
                </a:rPr>
                <a:t>Spec</a:t>
              </a:r>
            </a:p>
          </p:txBody>
        </p:sp>
        <p:sp>
          <p:nvSpPr>
            <p:cNvPr id="163864" name="Rectangle 11"/>
            <p:cNvSpPr>
              <a:spLocks noChangeArrowheads="1"/>
            </p:cNvSpPr>
            <p:nvPr/>
          </p:nvSpPr>
          <p:spPr bwMode="auto">
            <a:xfrm>
              <a:off x="2101" y="3156"/>
              <a:ext cx="474"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r>
                <a:rPr lang="en-US">
                  <a:latin typeface="Times New Roman" pitchFamily="18" charset="0"/>
                </a:rPr>
                <a:t>Upper</a:t>
              </a:r>
            </a:p>
            <a:p>
              <a:r>
                <a:rPr lang="en-US">
                  <a:latin typeface="Times New Roman" pitchFamily="18" charset="0"/>
                </a:rPr>
                <a:t>Spec</a:t>
              </a:r>
            </a:p>
          </p:txBody>
        </p:sp>
        <p:sp>
          <p:nvSpPr>
            <p:cNvPr id="163865" name="Rectangle 12"/>
            <p:cNvSpPr>
              <a:spLocks noChangeArrowheads="1"/>
            </p:cNvSpPr>
            <p:nvPr/>
          </p:nvSpPr>
          <p:spPr bwMode="auto">
            <a:xfrm>
              <a:off x="848" y="1430"/>
              <a:ext cx="429" cy="162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3866" name="Rectangle 13"/>
            <p:cNvSpPr>
              <a:spLocks noChangeArrowheads="1"/>
            </p:cNvSpPr>
            <p:nvPr/>
          </p:nvSpPr>
          <p:spPr bwMode="auto">
            <a:xfrm>
              <a:off x="2278" y="1430"/>
              <a:ext cx="418" cy="162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3867" name="Rectangle 14"/>
            <p:cNvSpPr>
              <a:spLocks noChangeArrowheads="1"/>
            </p:cNvSpPr>
            <p:nvPr/>
          </p:nvSpPr>
          <p:spPr bwMode="auto">
            <a:xfrm>
              <a:off x="944" y="3687"/>
              <a:ext cx="183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r>
                <a:rPr lang="en-US" sz="2800" b="1">
                  <a:solidFill>
                    <a:srgbClr val="FF0000"/>
                  </a:solidFill>
                </a:rPr>
                <a:t>Traditional View</a:t>
              </a:r>
              <a:endParaRPr lang="en-US" sz="2800" b="1">
                <a:solidFill>
                  <a:srgbClr val="FF0000"/>
                </a:solidFill>
                <a:latin typeface="Times New Roman" pitchFamily="18" charset="0"/>
              </a:endParaRPr>
            </a:p>
          </p:txBody>
        </p:sp>
      </p:grpSp>
      <p:grpSp>
        <p:nvGrpSpPr>
          <p:cNvPr id="163844" name="Group 15"/>
          <p:cNvGrpSpPr>
            <a:grpSpLocks/>
          </p:cNvGrpSpPr>
          <p:nvPr/>
        </p:nvGrpSpPr>
        <p:grpSpPr bwMode="auto">
          <a:xfrm>
            <a:off x="4495800" y="2514600"/>
            <a:ext cx="4273550" cy="4133850"/>
            <a:chOff x="2836" y="1408"/>
            <a:chExt cx="2692" cy="2604"/>
          </a:xfrm>
        </p:grpSpPr>
        <p:sp>
          <p:nvSpPr>
            <p:cNvPr id="163848" name="Rectangle 16"/>
            <p:cNvSpPr>
              <a:spLocks noChangeArrowheads="1"/>
            </p:cNvSpPr>
            <p:nvPr/>
          </p:nvSpPr>
          <p:spPr bwMode="auto">
            <a:xfrm>
              <a:off x="3678" y="1408"/>
              <a:ext cx="1850" cy="164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3849" name="Rectangle 17"/>
            <p:cNvSpPr>
              <a:spLocks noChangeArrowheads="1"/>
            </p:cNvSpPr>
            <p:nvPr/>
          </p:nvSpPr>
          <p:spPr bwMode="auto">
            <a:xfrm>
              <a:off x="2836" y="1893"/>
              <a:ext cx="789"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r>
                <a:rPr lang="en-US" sz="1600" b="1">
                  <a:solidFill>
                    <a:srgbClr val="FF0000"/>
                  </a:solidFill>
                  <a:latin typeface="Times New Roman" pitchFamily="18" charset="0"/>
                </a:rPr>
                <a:t>Incremental</a:t>
              </a:r>
            </a:p>
            <a:p>
              <a:r>
                <a:rPr lang="en-US" sz="1600" b="1">
                  <a:solidFill>
                    <a:srgbClr val="FF0000"/>
                  </a:solidFill>
                  <a:latin typeface="Times New Roman" pitchFamily="18" charset="0"/>
                </a:rPr>
                <a:t>Cost of </a:t>
              </a:r>
            </a:p>
            <a:p>
              <a:r>
                <a:rPr lang="en-US" sz="1600" b="1">
                  <a:solidFill>
                    <a:srgbClr val="FF0000"/>
                  </a:solidFill>
                  <a:latin typeface="Times New Roman" pitchFamily="18" charset="0"/>
                </a:rPr>
                <a:t>Variability</a:t>
              </a:r>
            </a:p>
          </p:txBody>
        </p:sp>
        <p:sp>
          <p:nvSpPr>
            <p:cNvPr id="163850" name="Rectangle 18"/>
            <p:cNvSpPr>
              <a:spLocks noChangeArrowheads="1"/>
            </p:cNvSpPr>
            <p:nvPr/>
          </p:nvSpPr>
          <p:spPr bwMode="auto">
            <a:xfrm>
              <a:off x="3250" y="1416"/>
              <a:ext cx="40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r>
                <a:rPr lang="en-US">
                  <a:latin typeface="Times New Roman" pitchFamily="18" charset="0"/>
                </a:rPr>
                <a:t>High</a:t>
              </a:r>
            </a:p>
          </p:txBody>
        </p:sp>
        <p:sp>
          <p:nvSpPr>
            <p:cNvPr id="163851" name="Rectangle 19"/>
            <p:cNvSpPr>
              <a:spLocks noChangeArrowheads="1"/>
            </p:cNvSpPr>
            <p:nvPr/>
          </p:nvSpPr>
          <p:spPr bwMode="auto">
            <a:xfrm>
              <a:off x="3250" y="2831"/>
              <a:ext cx="3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r>
                <a:rPr lang="en-US">
                  <a:latin typeface="Times New Roman" pitchFamily="18" charset="0"/>
                </a:rPr>
                <a:t>Zero</a:t>
              </a:r>
            </a:p>
          </p:txBody>
        </p:sp>
        <p:sp>
          <p:nvSpPr>
            <p:cNvPr id="163852" name="Rectangle 20"/>
            <p:cNvSpPr>
              <a:spLocks noChangeArrowheads="1"/>
            </p:cNvSpPr>
            <p:nvPr/>
          </p:nvSpPr>
          <p:spPr bwMode="auto">
            <a:xfrm>
              <a:off x="3842" y="3156"/>
              <a:ext cx="49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r>
                <a:rPr lang="en-US">
                  <a:latin typeface="Times New Roman" pitchFamily="18" charset="0"/>
                </a:rPr>
                <a:t>Lower</a:t>
              </a:r>
            </a:p>
            <a:p>
              <a:r>
                <a:rPr lang="en-US">
                  <a:latin typeface="Times New Roman" pitchFamily="18" charset="0"/>
                </a:rPr>
                <a:t>Spec</a:t>
              </a:r>
            </a:p>
          </p:txBody>
        </p:sp>
        <p:sp>
          <p:nvSpPr>
            <p:cNvPr id="163853" name="Rectangle 21"/>
            <p:cNvSpPr>
              <a:spLocks noChangeArrowheads="1"/>
            </p:cNvSpPr>
            <p:nvPr/>
          </p:nvSpPr>
          <p:spPr bwMode="auto">
            <a:xfrm>
              <a:off x="4363" y="3156"/>
              <a:ext cx="49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r>
                <a:rPr lang="en-US">
                  <a:latin typeface="Times New Roman" pitchFamily="18" charset="0"/>
                </a:rPr>
                <a:t>Target</a:t>
              </a:r>
            </a:p>
            <a:p>
              <a:r>
                <a:rPr lang="en-US">
                  <a:latin typeface="Times New Roman" pitchFamily="18" charset="0"/>
                </a:rPr>
                <a:t>Spec</a:t>
              </a:r>
            </a:p>
          </p:txBody>
        </p:sp>
        <p:sp>
          <p:nvSpPr>
            <p:cNvPr id="163854" name="Rectangle 22"/>
            <p:cNvSpPr>
              <a:spLocks noChangeArrowheads="1"/>
            </p:cNvSpPr>
            <p:nvPr/>
          </p:nvSpPr>
          <p:spPr bwMode="auto">
            <a:xfrm>
              <a:off x="4930" y="3156"/>
              <a:ext cx="474"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r>
                <a:rPr lang="en-US">
                  <a:latin typeface="Times New Roman" pitchFamily="18" charset="0"/>
                </a:rPr>
                <a:t>Upper</a:t>
              </a:r>
            </a:p>
            <a:p>
              <a:r>
                <a:rPr lang="en-US">
                  <a:latin typeface="Times New Roman" pitchFamily="18" charset="0"/>
                </a:rPr>
                <a:t>Spec</a:t>
              </a:r>
            </a:p>
          </p:txBody>
        </p:sp>
        <p:sp>
          <p:nvSpPr>
            <p:cNvPr id="163855" name="Arc 23"/>
            <p:cNvSpPr>
              <a:spLocks/>
            </p:cNvSpPr>
            <p:nvPr/>
          </p:nvSpPr>
          <p:spPr bwMode="auto">
            <a:xfrm>
              <a:off x="4641" y="1419"/>
              <a:ext cx="520" cy="162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599" y="12"/>
                  </a:moveTo>
                  <a:cubicBezTo>
                    <a:pt x="21592" y="11937"/>
                    <a:pt x="11924" y="21599"/>
                    <a:pt x="0" y="21600"/>
                  </a:cubicBezTo>
                </a:path>
                <a:path w="21600" h="21600" stroke="0" extrusionOk="0">
                  <a:moveTo>
                    <a:pt x="21599" y="12"/>
                  </a:moveTo>
                  <a:cubicBezTo>
                    <a:pt x="21592" y="11937"/>
                    <a:pt x="11924" y="21599"/>
                    <a:pt x="0" y="21600"/>
                  </a:cubicBezTo>
                  <a:lnTo>
                    <a:pt x="0" y="0"/>
                  </a:lnTo>
                  <a:lnTo>
                    <a:pt x="21599" y="12"/>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3856" name="Arc 24"/>
            <p:cNvSpPr>
              <a:spLocks/>
            </p:cNvSpPr>
            <p:nvPr/>
          </p:nvSpPr>
          <p:spPr bwMode="auto">
            <a:xfrm>
              <a:off x="4023" y="1419"/>
              <a:ext cx="520" cy="1628"/>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21351" y="21598"/>
                  </a:moveTo>
                  <a:cubicBezTo>
                    <a:pt x="9519" y="21462"/>
                    <a:pt x="0" y="11832"/>
                    <a:pt x="0" y="0"/>
                  </a:cubicBezTo>
                </a:path>
                <a:path w="21600" h="21599" stroke="0" extrusionOk="0">
                  <a:moveTo>
                    <a:pt x="21351" y="21598"/>
                  </a:moveTo>
                  <a:cubicBezTo>
                    <a:pt x="9519" y="21462"/>
                    <a:pt x="0" y="11832"/>
                    <a:pt x="0" y="0"/>
                  </a:cubicBezTo>
                  <a:lnTo>
                    <a:pt x="21600" y="0"/>
                  </a:lnTo>
                  <a:lnTo>
                    <a:pt x="21351" y="21598"/>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3857" name="Rectangle 25"/>
            <p:cNvSpPr>
              <a:spLocks noChangeArrowheads="1"/>
            </p:cNvSpPr>
            <p:nvPr/>
          </p:nvSpPr>
          <p:spPr bwMode="auto">
            <a:xfrm>
              <a:off x="3770" y="3687"/>
              <a:ext cx="1733"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r>
                <a:rPr lang="en-US" sz="2800" b="1">
                  <a:solidFill>
                    <a:srgbClr val="FF0000"/>
                  </a:solidFill>
                </a:rPr>
                <a:t>Taguchi’s View</a:t>
              </a:r>
              <a:endParaRPr lang="en-US" sz="2800" b="1">
                <a:solidFill>
                  <a:srgbClr val="FF0000"/>
                </a:solidFill>
                <a:latin typeface="Times New Roman" pitchFamily="18" charset="0"/>
              </a:endParaRPr>
            </a:p>
          </p:txBody>
        </p:sp>
      </p:grpSp>
      <p:sp>
        <p:nvSpPr>
          <p:cNvPr id="163845" name="Rectangle 26"/>
          <p:cNvSpPr>
            <a:spLocks noChangeArrowheads="1"/>
          </p:cNvSpPr>
          <p:nvPr/>
        </p:nvSpPr>
        <p:spPr bwMode="auto">
          <a:xfrm flipV="1">
            <a:off x="4648200" y="6858000"/>
            <a:ext cx="46038" cy="304800"/>
          </a:xfrm>
          <a:prstGeom prst="rect">
            <a:avLst/>
          </a:prstGeom>
          <a:solidFill>
            <a:srgbClr val="A6F695"/>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endParaRPr lang="en-US" sz="1400">
              <a:latin typeface="Times New Roman" pitchFamily="18" charset="0"/>
            </a:endParaRPr>
          </a:p>
        </p:txBody>
      </p:sp>
      <p:sp>
        <p:nvSpPr>
          <p:cNvPr id="163846" name="Rectangle 28"/>
          <p:cNvSpPr>
            <a:spLocks noGrp="1" noChangeArrowheads="1"/>
          </p:cNvSpPr>
          <p:nvPr>
            <p:ph type="title"/>
          </p:nvPr>
        </p:nvSpPr>
        <p:spPr>
          <a:xfrm>
            <a:off x="457200" y="304800"/>
            <a:ext cx="7950200" cy="700088"/>
          </a:xfrm>
        </p:spPr>
        <p:txBody>
          <a:bodyPr>
            <a:normAutofit fontScale="90000"/>
          </a:bodyPr>
          <a:lstStyle/>
          <a:p>
            <a:r>
              <a:rPr lang="en-US" b="1" smtClean="0">
                <a:solidFill>
                  <a:srgbClr val="FF0000"/>
                </a:solidFill>
              </a:rPr>
              <a:t>Taguchi’s View of Variation</a:t>
            </a:r>
          </a:p>
        </p:txBody>
      </p:sp>
      <p:sp>
        <p:nvSpPr>
          <p:cNvPr id="35869" name="Rectangle 29"/>
          <p:cNvSpPr>
            <a:spLocks noChangeArrowheads="1"/>
          </p:cNvSpPr>
          <p:nvPr/>
        </p:nvSpPr>
        <p:spPr bwMode="auto">
          <a:xfrm>
            <a:off x="838200" y="914400"/>
            <a:ext cx="80010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a:spcBef>
                <a:spcPct val="50000"/>
              </a:spcBef>
            </a:pPr>
            <a:r>
              <a:rPr lang="en-US" sz="2000" b="1">
                <a:solidFill>
                  <a:srgbClr val="FF0000"/>
                </a:solidFill>
              </a:rPr>
              <a:t>Traditional view</a:t>
            </a:r>
            <a:r>
              <a:rPr lang="en-US" sz="2000" b="1"/>
              <a:t> is that quality within the LS and US is good and that the cost of quality outside this range is constant, where </a:t>
            </a:r>
            <a:r>
              <a:rPr lang="en-US" sz="2000" b="1">
                <a:solidFill>
                  <a:srgbClr val="FF0000"/>
                </a:solidFill>
              </a:rPr>
              <a:t>Taguchi views </a:t>
            </a:r>
            <a:r>
              <a:rPr lang="en-US" sz="2000" b="1"/>
              <a:t>costs as increasing as variability increases, so seek </a:t>
            </a:r>
            <a:r>
              <a:rPr lang="en-US" sz="2000" b="1">
                <a:solidFill>
                  <a:srgbClr val="FF0000"/>
                </a:solidFill>
              </a:rPr>
              <a:t>to achieve zero defects</a:t>
            </a:r>
            <a:r>
              <a:rPr lang="en-US" sz="2000" b="1"/>
              <a:t> and that will truly minimize quality costs.</a:t>
            </a:r>
          </a:p>
        </p:txBody>
      </p:sp>
      <p:cxnSp>
        <p:nvCxnSpPr>
          <p:cNvPr id="3" name="Straight Connector 2"/>
          <p:cNvCxnSpPr/>
          <p:nvPr/>
        </p:nvCxnSpPr>
        <p:spPr>
          <a:xfrm>
            <a:off x="6380163" y="2549525"/>
            <a:ext cx="0" cy="2587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186738" y="2549525"/>
            <a:ext cx="9524" cy="258762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4102457"/>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69"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6</a:t>
            </a:r>
            <a:r>
              <a:rPr lang="el-GR" b="1" dirty="0" smtClean="0">
                <a:solidFill>
                  <a:srgbClr val="FF0000"/>
                </a:solidFill>
                <a:latin typeface="Arial" pitchFamily="34" charset="0"/>
                <a:cs typeface="Arial" pitchFamily="34" charset="0"/>
              </a:rPr>
              <a:t>σ</a:t>
            </a:r>
            <a:endParaRPr lang="en-US" dirty="0"/>
          </a:p>
        </p:txBody>
      </p:sp>
      <p:sp>
        <p:nvSpPr>
          <p:cNvPr id="3" name="Content Placeholder 2"/>
          <p:cNvSpPr>
            <a:spLocks noGrp="1"/>
          </p:cNvSpPr>
          <p:nvPr>
            <p:ph idx="1"/>
          </p:nvPr>
        </p:nvSpPr>
        <p:spPr/>
        <p:txBody>
          <a:bodyPr/>
          <a:lstStyle/>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r>
              <a:rPr lang="en-US" b="1" dirty="0" smtClean="0"/>
              <a:t>			       Six Sigma- </a:t>
            </a:r>
          </a:p>
          <a:p>
            <a:pPr marL="0" indent="0">
              <a:buNone/>
            </a:pPr>
            <a:r>
              <a:rPr lang="en-US" b="1" dirty="0"/>
              <a:t>	 </a:t>
            </a:r>
            <a:r>
              <a:rPr lang="en-US" b="1" dirty="0" smtClean="0"/>
              <a:t>    a Business Management Strategy </a:t>
            </a:r>
            <a:endParaRPr lang="en-US" b="1" dirty="0"/>
          </a:p>
        </p:txBody>
      </p:sp>
    </p:spTree>
    <p:extLst>
      <p:ext uri="{BB962C8B-B14F-4D97-AF65-F5344CB8AC3E}">
        <p14:creationId xmlns:p14="http://schemas.microsoft.com/office/powerpoint/2010/main" val="400688475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Six Sigma</a:t>
            </a:r>
            <a:endParaRPr lang="en-US" b="1" dirty="0">
              <a:solidFill>
                <a:srgbClr val="FF0000"/>
              </a:solidFill>
            </a:endParaRPr>
          </a:p>
        </p:txBody>
      </p:sp>
      <p:sp>
        <p:nvSpPr>
          <p:cNvPr id="3" name="Content Placeholder 2"/>
          <p:cNvSpPr>
            <a:spLocks noGrp="1"/>
          </p:cNvSpPr>
          <p:nvPr>
            <p:ph idx="1"/>
          </p:nvPr>
        </p:nvSpPr>
        <p:spPr/>
        <p:txBody>
          <a:bodyPr/>
          <a:lstStyle/>
          <a:p>
            <a:r>
              <a:rPr lang="en-US" b="1" dirty="0"/>
              <a:t>The term “</a:t>
            </a:r>
            <a:r>
              <a:rPr lang="en-US" b="1" dirty="0">
                <a:solidFill>
                  <a:srgbClr val="FF0000"/>
                </a:solidFill>
              </a:rPr>
              <a:t>Six Sigma Process</a:t>
            </a:r>
            <a:r>
              <a:rPr lang="en-US" b="1" dirty="0"/>
              <a:t>," comes from the notion that </a:t>
            </a:r>
            <a:endParaRPr lang="en-US" b="1" dirty="0" smtClean="0"/>
          </a:p>
          <a:p>
            <a:pPr lvl="1"/>
            <a:endParaRPr lang="en-US" b="1" dirty="0" smtClean="0"/>
          </a:p>
          <a:p>
            <a:pPr lvl="1"/>
            <a:r>
              <a:rPr lang="en-US" b="1" dirty="0" smtClean="0"/>
              <a:t>if </a:t>
            </a:r>
            <a:r>
              <a:rPr lang="en-US" b="1" dirty="0"/>
              <a:t>a process has </a:t>
            </a:r>
            <a:endParaRPr lang="en-US" b="1" dirty="0" smtClean="0"/>
          </a:p>
          <a:p>
            <a:pPr lvl="2"/>
            <a:r>
              <a:rPr lang="en-US" b="1" dirty="0" smtClean="0">
                <a:solidFill>
                  <a:srgbClr val="FF0000"/>
                </a:solidFill>
              </a:rPr>
              <a:t>a </a:t>
            </a:r>
            <a:r>
              <a:rPr lang="en-US" b="1" dirty="0">
                <a:solidFill>
                  <a:srgbClr val="FF0000"/>
                </a:solidFill>
              </a:rPr>
              <a:t>variation of up to six standard deviations from </a:t>
            </a:r>
            <a:r>
              <a:rPr lang="en-US" b="1" dirty="0" smtClean="0">
                <a:solidFill>
                  <a:srgbClr val="FF0000"/>
                </a:solidFill>
              </a:rPr>
              <a:t>the mean are within </a:t>
            </a:r>
            <a:r>
              <a:rPr lang="en-US" b="1" dirty="0">
                <a:solidFill>
                  <a:srgbClr val="FF0000"/>
                </a:solidFill>
              </a:rPr>
              <a:t>the upper and lower specification limits</a:t>
            </a:r>
            <a:r>
              <a:rPr lang="en-US" b="1" dirty="0" smtClean="0">
                <a:solidFill>
                  <a:srgbClr val="FF0000"/>
                </a:solidFill>
              </a:rPr>
              <a:t>,  </a:t>
            </a:r>
          </a:p>
          <a:p>
            <a:pPr lvl="1"/>
            <a:r>
              <a:rPr lang="en-US" b="1" dirty="0" smtClean="0"/>
              <a:t>there </a:t>
            </a:r>
            <a:r>
              <a:rPr lang="en-US" b="1" dirty="0"/>
              <a:t>will be practically no items that will fail to meet the specifications;</a:t>
            </a:r>
          </a:p>
          <a:p>
            <a:endParaRPr lang="en-US" dirty="0"/>
          </a:p>
        </p:txBody>
      </p:sp>
    </p:spTree>
    <p:extLst>
      <p:ext uri="{BB962C8B-B14F-4D97-AF65-F5344CB8AC3E}">
        <p14:creationId xmlns:p14="http://schemas.microsoft.com/office/powerpoint/2010/main" val="12167839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altLang="en-US" smtClean="0"/>
              <a:t>Needs</a:t>
            </a:r>
          </a:p>
        </p:txBody>
      </p:sp>
      <p:sp>
        <p:nvSpPr>
          <p:cNvPr id="3" name="Content Placeholder 2"/>
          <p:cNvSpPr>
            <a:spLocks noGrp="1"/>
          </p:cNvSpPr>
          <p:nvPr>
            <p:ph idx="1"/>
          </p:nvPr>
        </p:nvSpPr>
        <p:spPr/>
        <p:txBody>
          <a:bodyPr rtlCol="0">
            <a:normAutofit fontScale="85000" lnSpcReduction="20000"/>
          </a:bodyPr>
          <a:lstStyle/>
          <a:p>
            <a:pPr eaLnBrk="1" fontAlgn="auto" hangingPunct="1">
              <a:spcAft>
                <a:spcPts val="0"/>
              </a:spcAft>
              <a:buFont typeface="Arial" pitchFamily="34" charset="0"/>
              <a:buChar char="•"/>
              <a:defRPr/>
            </a:pPr>
            <a:r>
              <a:rPr lang="en-US" dirty="0" smtClean="0"/>
              <a:t>Maslow’s Theory states that </a:t>
            </a:r>
          </a:p>
          <a:p>
            <a:pPr lvl="1" eaLnBrk="1" fontAlgn="auto" hangingPunct="1">
              <a:spcAft>
                <a:spcPts val="0"/>
              </a:spcAft>
              <a:buFont typeface="Arial" pitchFamily="34" charset="0"/>
              <a:buChar char="–"/>
              <a:defRPr/>
            </a:pPr>
            <a:r>
              <a:rPr lang="en-US" dirty="0" smtClean="0"/>
              <a:t>Needs must be satisfied in the given order . It moves from Level 1 to 5; once the lower one is met, it shifts to higher order.</a:t>
            </a:r>
          </a:p>
          <a:p>
            <a:pPr lvl="1" eaLnBrk="1" fontAlgn="auto" hangingPunct="1">
              <a:spcAft>
                <a:spcPts val="0"/>
              </a:spcAft>
              <a:buFont typeface="Arial" pitchFamily="34" charset="0"/>
              <a:buChar char="–"/>
              <a:defRPr/>
            </a:pPr>
            <a:r>
              <a:rPr lang="en-US" dirty="0" smtClean="0">
                <a:solidFill>
                  <a:srgbClr val="FF0000"/>
                </a:solidFill>
              </a:rPr>
              <a:t>Levels 1 to 4 is </a:t>
            </a:r>
            <a:r>
              <a:rPr lang="en-US" sz="3500" b="1" dirty="0" smtClean="0">
                <a:solidFill>
                  <a:srgbClr val="0070C0"/>
                </a:solidFill>
              </a:rPr>
              <a:t>Deficiency Need</a:t>
            </a:r>
            <a:r>
              <a:rPr lang="en-US" dirty="0" smtClean="0">
                <a:solidFill>
                  <a:srgbClr val="FF0000"/>
                </a:solidFill>
              </a:rPr>
              <a:t> (motivator) and Level 5 is a </a:t>
            </a:r>
            <a:r>
              <a:rPr lang="en-US" sz="3500" b="1" dirty="0" smtClean="0">
                <a:solidFill>
                  <a:srgbClr val="0070C0"/>
                </a:solidFill>
              </a:rPr>
              <a:t>Growth Need</a:t>
            </a:r>
            <a:r>
              <a:rPr lang="en-US" dirty="0" smtClean="0">
                <a:solidFill>
                  <a:srgbClr val="0070C0"/>
                </a:solidFill>
              </a:rPr>
              <a:t> </a:t>
            </a:r>
            <a:r>
              <a:rPr lang="en-US" dirty="0" smtClean="0">
                <a:solidFill>
                  <a:srgbClr val="FF0000"/>
                </a:solidFill>
              </a:rPr>
              <a:t>(motivator)</a:t>
            </a:r>
          </a:p>
          <a:p>
            <a:pPr eaLnBrk="1" fontAlgn="auto" hangingPunct="1">
              <a:spcAft>
                <a:spcPts val="0"/>
              </a:spcAft>
              <a:buFont typeface="Arial" pitchFamily="34" charset="0"/>
              <a:buChar char="•"/>
              <a:defRPr/>
            </a:pPr>
            <a:r>
              <a:rPr lang="en-US" dirty="0" smtClean="0"/>
              <a:t>Examples he used as</a:t>
            </a:r>
          </a:p>
          <a:p>
            <a:pPr lvl="1" eaLnBrk="1" fontAlgn="auto" hangingPunct="1">
              <a:spcAft>
                <a:spcPts val="0"/>
              </a:spcAft>
              <a:buFont typeface="Arial" pitchFamily="34" charset="0"/>
              <a:buChar char="–"/>
              <a:defRPr/>
            </a:pPr>
            <a:r>
              <a:rPr lang="en-US" dirty="0" smtClean="0"/>
              <a:t>You cant motivate to achieve their sales target (level 4) when they are having problems in their marriage</a:t>
            </a:r>
          </a:p>
          <a:p>
            <a:pPr lvl="1" eaLnBrk="1" fontAlgn="auto" hangingPunct="1">
              <a:spcAft>
                <a:spcPts val="0"/>
              </a:spcAft>
              <a:buFont typeface="Arial" pitchFamily="34" charset="0"/>
              <a:buChar char="–"/>
              <a:defRPr/>
            </a:pPr>
            <a:r>
              <a:rPr lang="en-US" dirty="0" smtClean="0"/>
              <a:t> You cant expect someone to work effectively as a Team member(level3) when they are having their house re-possessed i.e. security problem(level2)</a:t>
            </a:r>
          </a:p>
          <a:p>
            <a:pPr lvl="1" eaLnBrk="1" fontAlgn="auto" hangingPunct="1">
              <a:spcAft>
                <a:spcPts val="0"/>
              </a:spcAft>
              <a:buFont typeface="Arial" pitchFamily="34" charset="0"/>
              <a:buChar char="–"/>
              <a:defRPr/>
            </a:pPr>
            <a:endParaRPr lang="en-US" dirty="0"/>
          </a:p>
        </p:txBody>
      </p:sp>
    </p:spTree>
    <p:extLst>
      <p:ext uri="{BB962C8B-B14F-4D97-AF65-F5344CB8AC3E}">
        <p14:creationId xmlns:p14="http://schemas.microsoft.com/office/powerpoint/2010/main" val="420674053"/>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b="1" dirty="0" smtClean="0">
                <a:solidFill>
                  <a:srgbClr val="FF0000"/>
                </a:solidFill>
              </a:rPr>
              <a:t>Six Sigma</a:t>
            </a:r>
            <a:endParaRPr lang="en-US" b="1" dirty="0">
              <a:solidFill>
                <a:srgbClr val="FF0000"/>
              </a:solidFill>
            </a:endParaRPr>
          </a:p>
        </p:txBody>
      </p:sp>
      <p:sp>
        <p:nvSpPr>
          <p:cNvPr id="3" name="Content Placeholder 2"/>
          <p:cNvSpPr>
            <a:spLocks noGrp="1"/>
          </p:cNvSpPr>
          <p:nvPr>
            <p:ph idx="1"/>
          </p:nvPr>
        </p:nvSpPr>
        <p:spPr>
          <a:xfrm>
            <a:off x="457200" y="838200"/>
            <a:ext cx="8229600" cy="5638800"/>
          </a:xfrm>
        </p:spPr>
        <p:txBody>
          <a:bodyPr>
            <a:normAutofit fontScale="77500" lnSpcReduction="20000"/>
          </a:bodyPr>
          <a:lstStyle/>
          <a:p>
            <a:endParaRPr lang="en-US" dirty="0" smtClean="0"/>
          </a:p>
          <a:p>
            <a:r>
              <a:rPr lang="en-US" dirty="0" smtClean="0"/>
              <a:t>Six </a:t>
            </a:r>
            <a:r>
              <a:rPr lang="en-US" dirty="0"/>
              <a:t>Sigma is  a </a:t>
            </a:r>
            <a:r>
              <a:rPr lang="en-US" dirty="0">
                <a:solidFill>
                  <a:srgbClr val="FF0000"/>
                </a:solidFill>
              </a:rPr>
              <a:t>data driven approach</a:t>
            </a:r>
            <a:r>
              <a:rPr lang="en-US" dirty="0"/>
              <a:t> which makes use of measuring and analyzing data </a:t>
            </a:r>
            <a:r>
              <a:rPr lang="en-US" dirty="0">
                <a:solidFill>
                  <a:srgbClr val="FF0000"/>
                </a:solidFill>
              </a:rPr>
              <a:t>to determine how defects and differences could be minimized</a:t>
            </a:r>
            <a:r>
              <a:rPr lang="en-US" dirty="0"/>
              <a:t> to the </a:t>
            </a:r>
            <a:r>
              <a:rPr lang="en-US" dirty="0" smtClean="0"/>
              <a:t>virtual zero defect level. </a:t>
            </a:r>
          </a:p>
          <a:p>
            <a:pPr lvl="1"/>
            <a:endParaRPr lang="en-US" dirty="0"/>
          </a:p>
          <a:p>
            <a:pPr lvl="1"/>
            <a:r>
              <a:rPr lang="en-US" dirty="0" smtClean="0"/>
              <a:t>Statistically the </a:t>
            </a:r>
            <a:r>
              <a:rPr lang="en-US" dirty="0" smtClean="0">
                <a:solidFill>
                  <a:srgbClr val="FF0000"/>
                </a:solidFill>
              </a:rPr>
              <a:t>defect level targeted is 3.4 </a:t>
            </a:r>
            <a:r>
              <a:rPr lang="en-US" dirty="0">
                <a:solidFill>
                  <a:srgbClr val="FF0000"/>
                </a:solidFill>
              </a:rPr>
              <a:t>defects per million cycles/products</a:t>
            </a:r>
            <a:r>
              <a:rPr lang="en-US" dirty="0"/>
              <a:t>, while a process is being run.</a:t>
            </a:r>
          </a:p>
          <a:p>
            <a:pPr marL="0" indent="0">
              <a:buNone/>
            </a:pPr>
            <a:r>
              <a:rPr lang="en-US" dirty="0"/>
              <a:t> </a:t>
            </a:r>
          </a:p>
          <a:p>
            <a:r>
              <a:rPr lang="en-US" dirty="0"/>
              <a:t>Six sigma is a customer based </a:t>
            </a:r>
            <a:r>
              <a:rPr lang="en-US" dirty="0">
                <a:solidFill>
                  <a:srgbClr val="FF0000"/>
                </a:solidFill>
              </a:rPr>
              <a:t>approach realizing that defects are expensive. </a:t>
            </a:r>
            <a:r>
              <a:rPr lang="en-US" dirty="0"/>
              <a:t>Fewer defects mean lower costs and improved customer loyalty. </a:t>
            </a:r>
            <a:endParaRPr lang="en-US" dirty="0" smtClean="0"/>
          </a:p>
          <a:p>
            <a:pPr lvl="1"/>
            <a:r>
              <a:rPr lang="en-US" dirty="0" smtClean="0">
                <a:solidFill>
                  <a:srgbClr val="FF0000"/>
                </a:solidFill>
              </a:rPr>
              <a:t>The </a:t>
            </a:r>
            <a:r>
              <a:rPr lang="en-US" dirty="0">
                <a:solidFill>
                  <a:srgbClr val="FF0000"/>
                </a:solidFill>
              </a:rPr>
              <a:t>lowest cost, high value producer is the most competitive provider of goods and services. </a:t>
            </a:r>
          </a:p>
          <a:p>
            <a:endParaRPr lang="en-US" dirty="0" smtClean="0"/>
          </a:p>
          <a:p>
            <a:r>
              <a:rPr lang="en-US" dirty="0" smtClean="0"/>
              <a:t>Six Sigma </a:t>
            </a:r>
            <a:r>
              <a:rPr lang="en-US" dirty="0"/>
              <a:t>leads to achieve strategic business results.</a:t>
            </a:r>
          </a:p>
          <a:p>
            <a:endParaRPr lang="en-US" dirty="0"/>
          </a:p>
        </p:txBody>
      </p:sp>
    </p:spTree>
    <p:extLst>
      <p:ext uri="{BB962C8B-B14F-4D97-AF65-F5344CB8AC3E}">
        <p14:creationId xmlns:p14="http://schemas.microsoft.com/office/powerpoint/2010/main" val="1433461643"/>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Line 2"/>
          <p:cNvSpPr>
            <a:spLocks noChangeShapeType="1"/>
          </p:cNvSpPr>
          <p:nvPr/>
        </p:nvSpPr>
        <p:spPr bwMode="auto">
          <a:xfrm flipV="1">
            <a:off x="1752600" y="4572000"/>
            <a:ext cx="0" cy="1447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3" name="Line 3"/>
          <p:cNvSpPr>
            <a:spLocks noChangeShapeType="1"/>
          </p:cNvSpPr>
          <p:nvPr/>
        </p:nvSpPr>
        <p:spPr bwMode="auto">
          <a:xfrm flipV="1">
            <a:off x="7315200" y="4572000"/>
            <a:ext cx="0" cy="1447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4" name="Line 4"/>
          <p:cNvSpPr>
            <a:spLocks noChangeShapeType="1"/>
          </p:cNvSpPr>
          <p:nvPr/>
        </p:nvSpPr>
        <p:spPr bwMode="auto">
          <a:xfrm>
            <a:off x="1752600" y="4572000"/>
            <a:ext cx="5562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5" name="Line 5"/>
          <p:cNvSpPr>
            <a:spLocks noChangeShapeType="1"/>
          </p:cNvSpPr>
          <p:nvPr/>
        </p:nvSpPr>
        <p:spPr bwMode="auto">
          <a:xfrm flipV="1">
            <a:off x="4343400" y="2286000"/>
            <a:ext cx="0" cy="2286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6" name="Rectangle 6"/>
          <p:cNvSpPr>
            <a:spLocks noGrp="1" noChangeArrowheads="1"/>
          </p:cNvSpPr>
          <p:nvPr>
            <p:ph type="title"/>
          </p:nvPr>
        </p:nvSpPr>
        <p:spPr>
          <a:xfrm>
            <a:off x="762000" y="381000"/>
            <a:ext cx="7772400" cy="1143000"/>
          </a:xfrm>
        </p:spPr>
        <p:txBody>
          <a:bodyPr/>
          <a:lstStyle/>
          <a:p>
            <a:pPr eaLnBrk="1" hangingPunct="1"/>
            <a:r>
              <a:rPr lang="en-US" sz="3600" b="1" smtClean="0">
                <a:solidFill>
                  <a:srgbClr val="FF0000"/>
                </a:solidFill>
              </a:rPr>
              <a:t>Six Sigma Improvement Methods</a:t>
            </a:r>
            <a:br>
              <a:rPr lang="en-US" sz="3600" b="1" smtClean="0">
                <a:solidFill>
                  <a:srgbClr val="FF0000"/>
                </a:solidFill>
              </a:rPr>
            </a:br>
            <a:r>
              <a:rPr lang="en-US" sz="3200" b="1" smtClean="0">
                <a:solidFill>
                  <a:srgbClr val="FF0000"/>
                </a:solidFill>
              </a:rPr>
              <a:t>DMAIC vs. DMADV</a:t>
            </a:r>
          </a:p>
        </p:txBody>
      </p:sp>
      <p:sp>
        <p:nvSpPr>
          <p:cNvPr id="51207" name="AutoShape 7"/>
          <p:cNvSpPr>
            <a:spLocks noChangeArrowheads="1"/>
          </p:cNvSpPr>
          <p:nvPr/>
        </p:nvSpPr>
        <p:spPr bwMode="auto">
          <a:xfrm>
            <a:off x="3124200" y="1828800"/>
            <a:ext cx="2590800" cy="609600"/>
          </a:xfrm>
          <a:prstGeom prst="bevel">
            <a:avLst>
              <a:gd name="adj" fmla="val 12500"/>
            </a:avLst>
          </a:prstGeom>
          <a:solidFill>
            <a:schemeClr val="hlink"/>
          </a:solidFill>
          <a:ln w="9525">
            <a:solidFill>
              <a:schemeClr val="tx1"/>
            </a:solidFill>
            <a:miter lim="800000"/>
            <a:headEnd/>
            <a:tailEnd/>
          </a:ln>
        </p:spPr>
        <p:txBody>
          <a:bodyPr wrap="none" anchor="ctr"/>
          <a:lstStyle/>
          <a:p>
            <a:pPr algn="ctr" eaLnBrk="0" hangingPunct="0"/>
            <a:r>
              <a:rPr lang="en-US" b="1">
                <a:solidFill>
                  <a:schemeClr val="bg1"/>
                </a:solidFill>
                <a:latin typeface="Tahoma" pitchFamily="34" charset="0"/>
              </a:rPr>
              <a:t>Define</a:t>
            </a:r>
          </a:p>
        </p:txBody>
      </p:sp>
      <p:sp>
        <p:nvSpPr>
          <p:cNvPr id="51208" name="AutoShape 8"/>
          <p:cNvSpPr>
            <a:spLocks noChangeArrowheads="1"/>
          </p:cNvSpPr>
          <p:nvPr/>
        </p:nvSpPr>
        <p:spPr bwMode="auto">
          <a:xfrm>
            <a:off x="3124200" y="2667000"/>
            <a:ext cx="2590800" cy="609600"/>
          </a:xfrm>
          <a:prstGeom prst="bevel">
            <a:avLst>
              <a:gd name="adj" fmla="val 12500"/>
            </a:avLst>
          </a:prstGeom>
          <a:solidFill>
            <a:schemeClr val="hlink"/>
          </a:solidFill>
          <a:ln w="9525">
            <a:solidFill>
              <a:schemeClr val="tx1"/>
            </a:solidFill>
            <a:miter lim="800000"/>
            <a:headEnd/>
            <a:tailEnd/>
          </a:ln>
        </p:spPr>
        <p:txBody>
          <a:bodyPr wrap="none" anchor="ctr"/>
          <a:lstStyle/>
          <a:p>
            <a:pPr algn="ctr" eaLnBrk="0" hangingPunct="0"/>
            <a:r>
              <a:rPr lang="en-US" b="1">
                <a:solidFill>
                  <a:schemeClr val="bg1"/>
                </a:solidFill>
                <a:latin typeface="Tahoma" pitchFamily="34" charset="0"/>
              </a:rPr>
              <a:t>Measure</a:t>
            </a:r>
          </a:p>
        </p:txBody>
      </p:sp>
      <p:sp>
        <p:nvSpPr>
          <p:cNvPr id="51209" name="AutoShape 9"/>
          <p:cNvSpPr>
            <a:spLocks noChangeArrowheads="1"/>
          </p:cNvSpPr>
          <p:nvPr/>
        </p:nvSpPr>
        <p:spPr bwMode="auto">
          <a:xfrm>
            <a:off x="3124200" y="3505200"/>
            <a:ext cx="2590800" cy="609600"/>
          </a:xfrm>
          <a:prstGeom prst="bevel">
            <a:avLst>
              <a:gd name="adj" fmla="val 12500"/>
            </a:avLst>
          </a:prstGeom>
          <a:solidFill>
            <a:schemeClr val="hlink"/>
          </a:solidFill>
          <a:ln w="9525">
            <a:solidFill>
              <a:schemeClr val="tx1"/>
            </a:solidFill>
            <a:miter lim="800000"/>
            <a:headEnd/>
            <a:tailEnd/>
          </a:ln>
        </p:spPr>
        <p:txBody>
          <a:bodyPr wrap="none" anchor="ctr"/>
          <a:lstStyle/>
          <a:p>
            <a:pPr algn="ctr" eaLnBrk="0" hangingPunct="0"/>
            <a:r>
              <a:rPr lang="en-US" b="1">
                <a:solidFill>
                  <a:schemeClr val="bg1"/>
                </a:solidFill>
                <a:latin typeface="Tahoma" pitchFamily="34" charset="0"/>
              </a:rPr>
              <a:t>Analyze</a:t>
            </a:r>
          </a:p>
        </p:txBody>
      </p:sp>
      <p:sp>
        <p:nvSpPr>
          <p:cNvPr id="51210" name="AutoShape 10"/>
          <p:cNvSpPr>
            <a:spLocks noChangeArrowheads="1"/>
          </p:cNvSpPr>
          <p:nvPr/>
        </p:nvSpPr>
        <p:spPr bwMode="auto">
          <a:xfrm>
            <a:off x="6019800" y="4876800"/>
            <a:ext cx="2590800" cy="609600"/>
          </a:xfrm>
          <a:prstGeom prst="bevel">
            <a:avLst>
              <a:gd name="adj" fmla="val 12500"/>
            </a:avLst>
          </a:prstGeom>
          <a:solidFill>
            <a:schemeClr val="hlink"/>
          </a:solidFill>
          <a:ln w="9525">
            <a:solidFill>
              <a:schemeClr val="tx1"/>
            </a:solidFill>
            <a:miter lim="800000"/>
            <a:headEnd/>
            <a:tailEnd/>
          </a:ln>
        </p:spPr>
        <p:txBody>
          <a:bodyPr wrap="none" anchor="ctr"/>
          <a:lstStyle/>
          <a:p>
            <a:pPr algn="ctr" eaLnBrk="0" hangingPunct="0"/>
            <a:r>
              <a:rPr lang="en-US" b="1">
                <a:solidFill>
                  <a:schemeClr val="bg1"/>
                </a:solidFill>
                <a:latin typeface="Tahoma" pitchFamily="34" charset="0"/>
              </a:rPr>
              <a:t>Design</a:t>
            </a:r>
          </a:p>
        </p:txBody>
      </p:sp>
      <p:sp>
        <p:nvSpPr>
          <p:cNvPr id="51211" name="AutoShape 11"/>
          <p:cNvSpPr>
            <a:spLocks noChangeArrowheads="1"/>
          </p:cNvSpPr>
          <p:nvPr/>
        </p:nvSpPr>
        <p:spPr bwMode="auto">
          <a:xfrm>
            <a:off x="6019800" y="5715000"/>
            <a:ext cx="2590800" cy="609600"/>
          </a:xfrm>
          <a:prstGeom prst="bevel">
            <a:avLst>
              <a:gd name="adj" fmla="val 12500"/>
            </a:avLst>
          </a:prstGeom>
          <a:solidFill>
            <a:schemeClr val="hlink"/>
          </a:solidFill>
          <a:ln w="9525">
            <a:solidFill>
              <a:schemeClr val="tx1"/>
            </a:solidFill>
            <a:miter lim="800000"/>
            <a:headEnd/>
            <a:tailEnd/>
          </a:ln>
        </p:spPr>
        <p:txBody>
          <a:bodyPr wrap="none" anchor="ctr"/>
          <a:lstStyle/>
          <a:p>
            <a:pPr algn="ctr" eaLnBrk="0" hangingPunct="0"/>
            <a:r>
              <a:rPr lang="en-US" b="1">
                <a:solidFill>
                  <a:schemeClr val="bg1"/>
                </a:solidFill>
                <a:latin typeface="Tahoma" pitchFamily="34" charset="0"/>
              </a:rPr>
              <a:t>Validate</a:t>
            </a:r>
          </a:p>
        </p:txBody>
      </p:sp>
      <p:sp>
        <p:nvSpPr>
          <p:cNvPr id="51212" name="AutoShape 12"/>
          <p:cNvSpPr>
            <a:spLocks noChangeArrowheads="1"/>
          </p:cNvSpPr>
          <p:nvPr/>
        </p:nvSpPr>
        <p:spPr bwMode="auto">
          <a:xfrm>
            <a:off x="609600" y="4876800"/>
            <a:ext cx="2590800" cy="609600"/>
          </a:xfrm>
          <a:prstGeom prst="bevel">
            <a:avLst>
              <a:gd name="adj" fmla="val 12500"/>
            </a:avLst>
          </a:prstGeom>
          <a:solidFill>
            <a:schemeClr val="hlink"/>
          </a:solidFill>
          <a:ln w="9525">
            <a:solidFill>
              <a:schemeClr val="tx1"/>
            </a:solidFill>
            <a:miter lim="800000"/>
            <a:headEnd/>
            <a:tailEnd/>
          </a:ln>
        </p:spPr>
        <p:txBody>
          <a:bodyPr wrap="none" anchor="ctr"/>
          <a:lstStyle/>
          <a:p>
            <a:pPr algn="ctr" eaLnBrk="0" hangingPunct="0"/>
            <a:r>
              <a:rPr lang="en-US" b="1">
                <a:solidFill>
                  <a:schemeClr val="bg1"/>
                </a:solidFill>
                <a:latin typeface="Tahoma" pitchFamily="34" charset="0"/>
              </a:rPr>
              <a:t>Improve</a:t>
            </a:r>
          </a:p>
        </p:txBody>
      </p:sp>
      <p:sp>
        <p:nvSpPr>
          <p:cNvPr id="51213" name="AutoShape 13"/>
          <p:cNvSpPr>
            <a:spLocks noChangeArrowheads="1"/>
          </p:cNvSpPr>
          <p:nvPr/>
        </p:nvSpPr>
        <p:spPr bwMode="auto">
          <a:xfrm>
            <a:off x="609600" y="5715000"/>
            <a:ext cx="2590800" cy="609600"/>
          </a:xfrm>
          <a:prstGeom prst="bevel">
            <a:avLst>
              <a:gd name="adj" fmla="val 12500"/>
            </a:avLst>
          </a:prstGeom>
          <a:solidFill>
            <a:schemeClr val="hlink"/>
          </a:solidFill>
          <a:ln w="9525">
            <a:solidFill>
              <a:schemeClr val="tx1"/>
            </a:solidFill>
            <a:miter lim="800000"/>
            <a:headEnd/>
            <a:tailEnd/>
          </a:ln>
        </p:spPr>
        <p:txBody>
          <a:bodyPr wrap="none" anchor="ctr"/>
          <a:lstStyle/>
          <a:p>
            <a:pPr algn="ctr" eaLnBrk="0" hangingPunct="0"/>
            <a:r>
              <a:rPr lang="en-US" b="1">
                <a:solidFill>
                  <a:schemeClr val="bg1"/>
                </a:solidFill>
                <a:latin typeface="Tahoma" pitchFamily="34" charset="0"/>
              </a:rPr>
              <a:t>Control</a:t>
            </a:r>
          </a:p>
        </p:txBody>
      </p:sp>
      <p:sp>
        <p:nvSpPr>
          <p:cNvPr id="51214" name="Text Box 14"/>
          <p:cNvSpPr txBox="1">
            <a:spLocks noChangeArrowheads="1"/>
          </p:cNvSpPr>
          <p:nvPr/>
        </p:nvSpPr>
        <p:spPr bwMode="auto">
          <a:xfrm>
            <a:off x="1524000" y="4240213"/>
            <a:ext cx="2803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sz="1600" b="1">
                <a:latin typeface="Tahoma" pitchFamily="34" charset="0"/>
              </a:rPr>
              <a:t>Continuous Improvement</a:t>
            </a:r>
          </a:p>
        </p:txBody>
      </p:sp>
      <p:sp>
        <p:nvSpPr>
          <p:cNvPr id="51215" name="Text Box 15"/>
          <p:cNvSpPr txBox="1">
            <a:spLocks noChangeArrowheads="1"/>
          </p:cNvSpPr>
          <p:nvPr/>
        </p:nvSpPr>
        <p:spPr bwMode="auto">
          <a:xfrm>
            <a:off x="5064125" y="4240213"/>
            <a:ext cx="1674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sz="1600" b="1">
                <a:latin typeface="Tahoma" pitchFamily="34" charset="0"/>
              </a:rPr>
              <a:t>Reengineering</a:t>
            </a:r>
          </a:p>
        </p:txBody>
      </p:sp>
    </p:spTree>
    <p:extLst>
      <p:ext uri="{BB962C8B-B14F-4D97-AF65-F5344CB8AC3E}">
        <p14:creationId xmlns:p14="http://schemas.microsoft.com/office/powerpoint/2010/main" val="2277464746"/>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Supply Chain</a:t>
            </a:r>
            <a:endParaRPr lang="en-US" b="1" dirty="0">
              <a:solidFill>
                <a:srgbClr val="FF0000"/>
              </a:solidFill>
            </a:endParaRPr>
          </a:p>
        </p:txBody>
      </p:sp>
      <p:sp>
        <p:nvSpPr>
          <p:cNvPr id="3" name="Content Placeholder 2"/>
          <p:cNvSpPr>
            <a:spLocks noGrp="1"/>
          </p:cNvSpPr>
          <p:nvPr>
            <p:ph idx="1"/>
          </p:nvPr>
        </p:nvSpPr>
        <p:spPr/>
        <p:txBody>
          <a:bodyPr/>
          <a:lstStyle/>
          <a:p>
            <a:pPr algn="ctr"/>
            <a:endParaRPr lang="en-US" dirty="0" smtClean="0"/>
          </a:p>
          <a:p>
            <a:pPr algn="ctr"/>
            <a:endParaRPr lang="en-US" dirty="0"/>
          </a:p>
          <a:p>
            <a:pPr algn="ctr"/>
            <a:endParaRPr lang="en-US" dirty="0" smtClean="0"/>
          </a:p>
          <a:p>
            <a:pPr marL="0" indent="0" algn="ctr">
              <a:buNone/>
            </a:pPr>
            <a:r>
              <a:rPr lang="en-US" b="1" dirty="0" smtClean="0"/>
              <a:t>Inventory Control &amp; Supply Chain Management</a:t>
            </a:r>
            <a:endParaRPr lang="en-US" b="1" dirty="0"/>
          </a:p>
        </p:txBody>
      </p:sp>
    </p:spTree>
    <p:extLst>
      <p:ext uri="{BB962C8B-B14F-4D97-AF65-F5344CB8AC3E}">
        <p14:creationId xmlns:p14="http://schemas.microsoft.com/office/powerpoint/2010/main" val="318321859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223" y="46038"/>
            <a:ext cx="7793037" cy="853848"/>
          </a:xfrm>
        </p:spPr>
        <p:txBody>
          <a:bodyPr/>
          <a:lstStyle/>
          <a:p>
            <a:r>
              <a:rPr lang="en-US" b="1" dirty="0" smtClean="0">
                <a:solidFill>
                  <a:srgbClr val="FF0000"/>
                </a:solidFill>
              </a:rPr>
              <a:t>What is a Supply Chain?</a:t>
            </a:r>
            <a:endParaRPr lang="en-US" b="1" dirty="0">
              <a:solidFill>
                <a:srgbClr val="FF0000"/>
              </a:solidFill>
            </a:endParaRPr>
          </a:p>
        </p:txBody>
      </p:sp>
      <p:sp>
        <p:nvSpPr>
          <p:cNvPr id="3" name="Content Placeholder 2"/>
          <p:cNvSpPr>
            <a:spLocks noGrp="1"/>
          </p:cNvSpPr>
          <p:nvPr>
            <p:ph idx="1"/>
          </p:nvPr>
        </p:nvSpPr>
        <p:spPr>
          <a:xfrm>
            <a:off x="682171" y="914854"/>
            <a:ext cx="8000546" cy="5485946"/>
          </a:xfrm>
        </p:spPr>
        <p:txBody>
          <a:bodyPr/>
          <a:lstStyle/>
          <a:p>
            <a:r>
              <a:rPr lang="en-US" sz="2400" dirty="0"/>
              <a:t>The concept of Supply Chain Management is based on two core ideas. </a:t>
            </a:r>
            <a:endParaRPr lang="en-US" sz="2400" dirty="0" smtClean="0"/>
          </a:p>
          <a:p>
            <a:pPr lvl="1"/>
            <a:endParaRPr lang="en-US" sz="2400" dirty="0" smtClean="0"/>
          </a:p>
          <a:p>
            <a:pPr lvl="1"/>
            <a:r>
              <a:rPr lang="en-US" sz="2400" dirty="0" smtClean="0"/>
              <a:t>The</a:t>
            </a:r>
            <a:r>
              <a:rPr lang="en-US" sz="2400" dirty="0" smtClean="0">
                <a:solidFill>
                  <a:srgbClr val="FF0000"/>
                </a:solidFill>
              </a:rPr>
              <a:t> </a:t>
            </a:r>
            <a:r>
              <a:rPr lang="en-US" sz="2400" dirty="0">
                <a:solidFill>
                  <a:srgbClr val="FF0000"/>
                </a:solidFill>
              </a:rPr>
              <a:t>first</a:t>
            </a:r>
            <a:r>
              <a:rPr lang="en-US" sz="2400" dirty="0"/>
              <a:t> is that </a:t>
            </a:r>
            <a:endParaRPr lang="en-US" sz="2400" dirty="0" smtClean="0"/>
          </a:p>
          <a:p>
            <a:pPr lvl="2"/>
            <a:r>
              <a:rPr lang="en-US" sz="2000" dirty="0" smtClean="0"/>
              <a:t>practically </a:t>
            </a:r>
            <a:r>
              <a:rPr lang="en-US" sz="2000" dirty="0"/>
              <a:t>every product that reaches an end user represents </a:t>
            </a:r>
            <a:r>
              <a:rPr lang="en-US" sz="2000" dirty="0">
                <a:solidFill>
                  <a:srgbClr val="FF0000"/>
                </a:solidFill>
              </a:rPr>
              <a:t>the cumulative effort of multiple organizations</a:t>
            </a:r>
            <a:r>
              <a:rPr lang="en-US" sz="2000" dirty="0"/>
              <a:t>. These organizations are referred to </a:t>
            </a:r>
            <a:r>
              <a:rPr lang="en-US" sz="2000" dirty="0">
                <a:solidFill>
                  <a:srgbClr val="FF0000"/>
                </a:solidFill>
              </a:rPr>
              <a:t>collectively </a:t>
            </a:r>
            <a:r>
              <a:rPr lang="en-US" sz="2000" dirty="0"/>
              <a:t>as the supply chain.</a:t>
            </a:r>
          </a:p>
          <a:p>
            <a:pPr lvl="1"/>
            <a:r>
              <a:rPr lang="en-US" sz="2400" dirty="0"/>
              <a:t>The</a:t>
            </a:r>
            <a:r>
              <a:rPr lang="en-US" sz="2400" dirty="0">
                <a:solidFill>
                  <a:srgbClr val="FF0000"/>
                </a:solidFill>
              </a:rPr>
              <a:t> second</a:t>
            </a:r>
            <a:r>
              <a:rPr lang="en-US" sz="2400" dirty="0"/>
              <a:t> idea is that </a:t>
            </a:r>
            <a:endParaRPr lang="en-US" sz="2400" dirty="0" smtClean="0"/>
          </a:p>
          <a:p>
            <a:pPr lvl="2"/>
            <a:r>
              <a:rPr lang="en-US" sz="2000" dirty="0" smtClean="0"/>
              <a:t>while </a:t>
            </a:r>
            <a:r>
              <a:rPr lang="en-US" sz="2000" dirty="0"/>
              <a:t>supply chains have existed for a long time, most organizations have only paid attention to what was happening within their “four walls.” Few businesses understood, much less managed, </a:t>
            </a:r>
            <a:r>
              <a:rPr lang="en-US" sz="2000" dirty="0">
                <a:solidFill>
                  <a:srgbClr val="FF0000"/>
                </a:solidFill>
              </a:rPr>
              <a:t>the entire chain of activities that ultimately delivered products to the final customer</a:t>
            </a:r>
            <a:r>
              <a:rPr lang="en-US" sz="2000" dirty="0"/>
              <a:t>. The result was disjointed and often ineffective supply chains.</a:t>
            </a:r>
          </a:p>
          <a:p>
            <a:endParaRPr lang="en-US" sz="2400" dirty="0"/>
          </a:p>
        </p:txBody>
      </p:sp>
    </p:spTree>
    <p:extLst>
      <p:ext uri="{BB962C8B-B14F-4D97-AF65-F5344CB8AC3E}">
        <p14:creationId xmlns:p14="http://schemas.microsoft.com/office/powerpoint/2010/main" val="2749464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0733" y="0"/>
            <a:ext cx="7793037" cy="740229"/>
          </a:xfrm>
        </p:spPr>
        <p:txBody>
          <a:bodyPr/>
          <a:lstStyle/>
          <a:p>
            <a:r>
              <a:rPr lang="en-US" sz="3600" dirty="0" smtClean="0">
                <a:solidFill>
                  <a:srgbClr val="FF0000"/>
                </a:solidFill>
              </a:rPr>
              <a:t>What is Supply Chain Management?</a:t>
            </a:r>
            <a:endParaRPr lang="en-US" sz="3600" dirty="0">
              <a:solidFill>
                <a:srgbClr val="FF0000"/>
              </a:solidFill>
            </a:endParaRPr>
          </a:p>
        </p:txBody>
      </p:sp>
      <p:sp>
        <p:nvSpPr>
          <p:cNvPr id="3" name="Content Placeholder 2"/>
          <p:cNvSpPr>
            <a:spLocks noGrp="1"/>
          </p:cNvSpPr>
          <p:nvPr>
            <p:ph idx="1"/>
          </p:nvPr>
        </p:nvSpPr>
        <p:spPr>
          <a:xfrm>
            <a:off x="1023031" y="867455"/>
            <a:ext cx="7772400" cy="5780087"/>
          </a:xfrm>
        </p:spPr>
        <p:txBody>
          <a:bodyPr/>
          <a:lstStyle/>
          <a:p>
            <a:r>
              <a:rPr lang="en-US" sz="2000" dirty="0"/>
              <a:t>Supply chain </a:t>
            </a:r>
            <a:r>
              <a:rPr lang="en-US" sz="2000" dirty="0" smtClean="0"/>
              <a:t>management is </a:t>
            </a:r>
            <a:r>
              <a:rPr lang="en-US" sz="2000" dirty="0"/>
              <a:t>the active management of supply chain activities to maximize customer value and achieve a sustainable competitive advantage. </a:t>
            </a:r>
            <a:endParaRPr lang="en-US" sz="2000" dirty="0" smtClean="0"/>
          </a:p>
          <a:p>
            <a:pPr lvl="1"/>
            <a:endParaRPr lang="en-US" sz="1600" dirty="0" smtClean="0"/>
          </a:p>
          <a:p>
            <a:pPr lvl="1"/>
            <a:r>
              <a:rPr lang="en-US" sz="1600" dirty="0" smtClean="0"/>
              <a:t>It </a:t>
            </a:r>
            <a:r>
              <a:rPr lang="en-US" sz="1600" dirty="0"/>
              <a:t>represents a conscious effort by the supply chain firms to develop and run supply chains in the most effective &amp; efficient ways possible</a:t>
            </a:r>
            <a:r>
              <a:rPr lang="en-US" sz="1600" dirty="0" smtClean="0"/>
              <a:t>.</a:t>
            </a:r>
          </a:p>
          <a:p>
            <a:pPr lvl="1"/>
            <a:endParaRPr lang="en-US" sz="1600" dirty="0" smtClean="0">
              <a:solidFill>
                <a:srgbClr val="FF0000"/>
              </a:solidFill>
            </a:endParaRPr>
          </a:p>
          <a:p>
            <a:pPr lvl="1"/>
            <a:r>
              <a:rPr lang="en-US" sz="1600" dirty="0" smtClean="0">
                <a:solidFill>
                  <a:srgbClr val="FF0000"/>
                </a:solidFill>
              </a:rPr>
              <a:t> </a:t>
            </a:r>
            <a:r>
              <a:rPr lang="en-US" sz="1600" dirty="0">
                <a:solidFill>
                  <a:srgbClr val="FF0000"/>
                </a:solidFill>
              </a:rPr>
              <a:t>Supply chain activities cover everything from product development, sourcing, production, and logistics, as well as the information systems needed to coordinate these activities.</a:t>
            </a:r>
          </a:p>
          <a:p>
            <a:endParaRPr lang="en-US" sz="2000" dirty="0" smtClean="0"/>
          </a:p>
          <a:p>
            <a:r>
              <a:rPr lang="en-US" sz="2000" dirty="0" smtClean="0"/>
              <a:t>The </a:t>
            </a:r>
            <a:r>
              <a:rPr lang="en-US" sz="2000" dirty="0"/>
              <a:t>organizations that make </a:t>
            </a:r>
            <a:r>
              <a:rPr lang="en-US" sz="2000" dirty="0" smtClean="0"/>
              <a:t>the </a:t>
            </a:r>
            <a:r>
              <a:rPr lang="en-US" sz="2000" dirty="0"/>
              <a:t>supply chain are “linked” together through physical flows and information flows. </a:t>
            </a:r>
            <a:endParaRPr lang="en-US" sz="2000" dirty="0" smtClean="0"/>
          </a:p>
          <a:p>
            <a:pPr lvl="1"/>
            <a:r>
              <a:rPr lang="en-US" sz="1600" dirty="0" smtClean="0">
                <a:solidFill>
                  <a:srgbClr val="FF0000"/>
                </a:solidFill>
              </a:rPr>
              <a:t>Physical </a:t>
            </a:r>
            <a:r>
              <a:rPr lang="en-US" sz="1600" dirty="0">
                <a:solidFill>
                  <a:srgbClr val="FF0000"/>
                </a:solidFill>
              </a:rPr>
              <a:t>flows </a:t>
            </a:r>
            <a:r>
              <a:rPr lang="en-US" sz="1600" dirty="0"/>
              <a:t>involve the transformation, movement, and storage of goods and materials. They are the most visible piece of the supply chain. </a:t>
            </a:r>
            <a:endParaRPr lang="en-US" sz="1600" dirty="0" smtClean="0"/>
          </a:p>
          <a:p>
            <a:pPr lvl="1"/>
            <a:endParaRPr lang="en-US" sz="1600" dirty="0" smtClean="0"/>
          </a:p>
          <a:p>
            <a:pPr lvl="1"/>
            <a:r>
              <a:rPr lang="en-US" sz="1600" dirty="0" smtClean="0">
                <a:solidFill>
                  <a:srgbClr val="FF0000"/>
                </a:solidFill>
              </a:rPr>
              <a:t>But </a:t>
            </a:r>
            <a:r>
              <a:rPr lang="en-US" sz="1600" dirty="0">
                <a:solidFill>
                  <a:srgbClr val="FF0000"/>
                </a:solidFill>
              </a:rPr>
              <a:t>just as important are information flows.</a:t>
            </a:r>
            <a:r>
              <a:rPr lang="en-US" sz="1600" dirty="0"/>
              <a:t> Information flows allow the various supply chain partners to coordinate their long-term plans, and to control the day-to-day flow of goods and material up and down the supply chain.</a:t>
            </a:r>
          </a:p>
          <a:p>
            <a:endParaRPr lang="en-US" sz="2000" dirty="0"/>
          </a:p>
        </p:txBody>
      </p:sp>
    </p:spTree>
    <p:extLst>
      <p:ext uri="{BB962C8B-B14F-4D97-AF65-F5344CB8AC3E}">
        <p14:creationId xmlns:p14="http://schemas.microsoft.com/office/powerpoint/2010/main" val="3781357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a:t>
            </a:r>
            <a:fld id="{3446D682-BF1F-4569-A6DC-8D4B73E770AE}" type="slidenum">
              <a:rPr lang="en-US"/>
              <a:pPr>
                <a:defRPr/>
              </a:pPr>
              <a:t>155</a:t>
            </a:fld>
            <a:endParaRPr lang="en-US" sz="1400">
              <a:latin typeface="Times New Roman" pitchFamily="18" charset="0"/>
            </a:endParaRPr>
          </a:p>
        </p:txBody>
      </p:sp>
      <p:sp>
        <p:nvSpPr>
          <p:cNvPr id="20483" name="Rectangle 2"/>
          <p:cNvSpPr>
            <a:spLocks noGrp="1" noChangeArrowheads="1"/>
          </p:cNvSpPr>
          <p:nvPr>
            <p:ph type="title"/>
          </p:nvPr>
        </p:nvSpPr>
        <p:spPr>
          <a:xfrm>
            <a:off x="1140733" y="46038"/>
            <a:ext cx="7793037" cy="737733"/>
          </a:xfrm>
        </p:spPr>
        <p:txBody>
          <a:bodyPr>
            <a:normAutofit fontScale="90000"/>
          </a:bodyPr>
          <a:lstStyle/>
          <a:p>
            <a:r>
              <a:rPr lang="en-US" altLang="en-US" sz="4400" dirty="0" smtClean="0">
                <a:solidFill>
                  <a:srgbClr val="FF0000"/>
                </a:solidFill>
              </a:rPr>
              <a:t>Components of Supply Chain</a:t>
            </a:r>
          </a:p>
        </p:txBody>
      </p:sp>
      <p:sp>
        <p:nvSpPr>
          <p:cNvPr id="20484" name="Rectangle 3"/>
          <p:cNvSpPr>
            <a:spLocks noGrp="1" noChangeArrowheads="1"/>
          </p:cNvSpPr>
          <p:nvPr>
            <p:ph type="body" idx="1"/>
          </p:nvPr>
        </p:nvSpPr>
        <p:spPr>
          <a:xfrm>
            <a:off x="1097417" y="1145723"/>
            <a:ext cx="7772400" cy="4114800"/>
          </a:xfrm>
        </p:spPr>
        <p:txBody>
          <a:bodyPr>
            <a:normAutofit fontScale="92500" lnSpcReduction="20000"/>
          </a:bodyPr>
          <a:lstStyle/>
          <a:p>
            <a:r>
              <a:rPr lang="en-US" altLang="en-US" sz="2000" b="1" dirty="0" smtClean="0"/>
              <a:t>All </a:t>
            </a:r>
            <a:r>
              <a:rPr lang="en-US" altLang="en-US" sz="2000" b="1" dirty="0" smtClean="0">
                <a:solidFill>
                  <a:srgbClr val="FF0000"/>
                </a:solidFill>
              </a:rPr>
              <a:t>stages involved,</a:t>
            </a:r>
            <a:r>
              <a:rPr lang="en-US" altLang="en-US" sz="2000" b="1" dirty="0" smtClean="0"/>
              <a:t> directly or indirectly, in fulfilling a customer request</a:t>
            </a:r>
          </a:p>
          <a:p>
            <a:r>
              <a:rPr lang="en-US" altLang="en-US" sz="2000" b="1" dirty="0" smtClean="0">
                <a:solidFill>
                  <a:srgbClr val="FF0000"/>
                </a:solidFill>
              </a:rPr>
              <a:t>Includes</a:t>
            </a:r>
            <a:r>
              <a:rPr lang="en-US" altLang="en-US" sz="2000" b="1" dirty="0" smtClean="0"/>
              <a:t> manufacturers, suppliers, transporters, warehouses, retailers, customers</a:t>
            </a:r>
          </a:p>
          <a:p>
            <a:r>
              <a:rPr lang="en-US" altLang="en-US" sz="1800" b="1" dirty="0" smtClean="0"/>
              <a:t>Supply Chain web  or Supply Network includes the following supply </a:t>
            </a:r>
            <a:r>
              <a:rPr lang="en-US" altLang="en-US" sz="1800" b="1" dirty="0"/>
              <a:t>chain stages: </a:t>
            </a:r>
            <a:endParaRPr lang="en-US" altLang="en-US" sz="1800" b="1" dirty="0" smtClean="0"/>
          </a:p>
          <a:p>
            <a:pPr lvl="2">
              <a:lnSpc>
                <a:spcPct val="90000"/>
              </a:lnSpc>
            </a:pPr>
            <a:r>
              <a:rPr lang="en-US" altLang="en-US" sz="1400" b="1" dirty="0" smtClean="0">
                <a:solidFill>
                  <a:srgbClr val="FF0000"/>
                </a:solidFill>
              </a:rPr>
              <a:t>customers</a:t>
            </a:r>
            <a:r>
              <a:rPr lang="en-US" altLang="en-US" sz="1400" b="1" dirty="0">
                <a:solidFill>
                  <a:srgbClr val="FF0000"/>
                </a:solidFill>
              </a:rPr>
              <a:t>, </a:t>
            </a:r>
          </a:p>
          <a:p>
            <a:pPr lvl="2">
              <a:lnSpc>
                <a:spcPct val="90000"/>
              </a:lnSpc>
            </a:pPr>
            <a:r>
              <a:rPr lang="en-US" altLang="en-US" sz="1400" b="1" dirty="0">
                <a:solidFill>
                  <a:srgbClr val="FF0000"/>
                </a:solidFill>
              </a:rPr>
              <a:t>retailers, </a:t>
            </a:r>
          </a:p>
          <a:p>
            <a:pPr lvl="2">
              <a:lnSpc>
                <a:spcPct val="90000"/>
              </a:lnSpc>
            </a:pPr>
            <a:r>
              <a:rPr lang="en-US" altLang="en-US" sz="1400" b="1" dirty="0">
                <a:solidFill>
                  <a:srgbClr val="FF0000"/>
                </a:solidFill>
              </a:rPr>
              <a:t>distributors, </a:t>
            </a:r>
          </a:p>
          <a:p>
            <a:pPr lvl="2">
              <a:lnSpc>
                <a:spcPct val="90000"/>
              </a:lnSpc>
            </a:pPr>
            <a:r>
              <a:rPr lang="en-US" altLang="en-US" sz="1400" b="1" dirty="0">
                <a:solidFill>
                  <a:srgbClr val="FF0000"/>
                </a:solidFill>
              </a:rPr>
              <a:t>manufacturers, </a:t>
            </a:r>
          </a:p>
          <a:p>
            <a:pPr lvl="2">
              <a:lnSpc>
                <a:spcPct val="90000"/>
              </a:lnSpc>
            </a:pPr>
            <a:r>
              <a:rPr lang="en-US" altLang="en-US" sz="1400" b="1" dirty="0">
                <a:solidFill>
                  <a:srgbClr val="FF0000"/>
                </a:solidFill>
              </a:rPr>
              <a:t>Suppliers</a:t>
            </a:r>
          </a:p>
          <a:p>
            <a:pPr lvl="1">
              <a:lnSpc>
                <a:spcPct val="90000"/>
              </a:lnSpc>
            </a:pPr>
            <a:r>
              <a:rPr lang="en-US" altLang="en-US" sz="1600" b="1" dirty="0" smtClean="0"/>
              <a:t>All </a:t>
            </a:r>
            <a:r>
              <a:rPr lang="en-US" altLang="en-US" sz="1600" b="1" dirty="0"/>
              <a:t>stages may not be present in all supply chains (e.g., no retailer or distributor for Dell</a:t>
            </a:r>
            <a:r>
              <a:rPr lang="en-US" altLang="en-US" sz="1600" b="1" dirty="0" smtClean="0"/>
              <a:t>)</a:t>
            </a:r>
          </a:p>
          <a:p>
            <a:r>
              <a:rPr lang="en-US" altLang="en-US" sz="1800" b="1" dirty="0" smtClean="0">
                <a:solidFill>
                  <a:srgbClr val="FF0000"/>
                </a:solidFill>
              </a:rPr>
              <a:t>Within each company</a:t>
            </a:r>
            <a:r>
              <a:rPr lang="en-US" altLang="en-US" sz="1800" b="1" dirty="0" smtClean="0"/>
              <a:t>, the supply chain includes all functions involved in fulfilling a customer request </a:t>
            </a:r>
          </a:p>
          <a:p>
            <a:pPr lvl="2"/>
            <a:r>
              <a:rPr lang="en-US" altLang="en-US" sz="1400" b="1" dirty="0" smtClean="0">
                <a:solidFill>
                  <a:srgbClr val="FF0000"/>
                </a:solidFill>
              </a:rPr>
              <a:t>product development, </a:t>
            </a:r>
          </a:p>
          <a:p>
            <a:pPr lvl="2"/>
            <a:r>
              <a:rPr lang="en-US" altLang="en-US" sz="1400" b="1" dirty="0" smtClean="0">
                <a:solidFill>
                  <a:srgbClr val="FF0000"/>
                </a:solidFill>
              </a:rPr>
              <a:t>marketing, </a:t>
            </a:r>
          </a:p>
          <a:p>
            <a:pPr lvl="2"/>
            <a:r>
              <a:rPr lang="en-US" altLang="en-US" sz="1400" b="1" dirty="0" smtClean="0">
                <a:solidFill>
                  <a:srgbClr val="FF0000"/>
                </a:solidFill>
              </a:rPr>
              <a:t>operations, </a:t>
            </a:r>
          </a:p>
          <a:p>
            <a:pPr lvl="2"/>
            <a:r>
              <a:rPr lang="en-US" altLang="en-US" sz="1400" b="1" dirty="0" smtClean="0">
                <a:solidFill>
                  <a:srgbClr val="FF0000"/>
                </a:solidFill>
              </a:rPr>
              <a:t>distribution, </a:t>
            </a:r>
          </a:p>
          <a:p>
            <a:pPr lvl="2"/>
            <a:r>
              <a:rPr lang="en-US" altLang="en-US" sz="1400" b="1" dirty="0" smtClean="0">
                <a:solidFill>
                  <a:srgbClr val="FF0000"/>
                </a:solidFill>
              </a:rPr>
              <a:t>finance, </a:t>
            </a:r>
          </a:p>
          <a:p>
            <a:pPr lvl="2"/>
            <a:r>
              <a:rPr lang="en-US" altLang="en-US" sz="1400" b="1" dirty="0" smtClean="0">
                <a:solidFill>
                  <a:srgbClr val="FF0000"/>
                </a:solidFill>
              </a:rPr>
              <a:t>customer service</a:t>
            </a:r>
          </a:p>
          <a:p>
            <a:pPr>
              <a:buFont typeface="Monotype Sorts" pitchFamily="2" charset="2"/>
              <a:buNone/>
            </a:pPr>
            <a:endParaRPr lang="en-US" altLang="en-US" b="1" dirty="0" smtClean="0"/>
          </a:p>
        </p:txBody>
      </p:sp>
    </p:spTree>
    <p:extLst>
      <p:ext uri="{BB962C8B-B14F-4D97-AF65-F5344CB8AC3E}">
        <p14:creationId xmlns:p14="http://schemas.microsoft.com/office/powerpoint/2010/main" val="1857600617"/>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148937" y="180216"/>
            <a:ext cx="6221412" cy="886584"/>
          </a:xfrm>
        </p:spPr>
        <p:txBody>
          <a:bodyPr/>
          <a:lstStyle/>
          <a:p>
            <a:pPr algn="ctr"/>
            <a:r>
              <a:rPr lang="en-US" altLang="en-US" sz="4000" b="1" dirty="0">
                <a:solidFill>
                  <a:srgbClr val="FF0000"/>
                </a:solidFill>
              </a:rPr>
              <a:t>Logistics</a:t>
            </a:r>
          </a:p>
        </p:txBody>
      </p:sp>
      <p:sp>
        <p:nvSpPr>
          <p:cNvPr id="54275" name="Rectangle 3"/>
          <p:cNvSpPr>
            <a:spLocks noGrp="1" noChangeArrowheads="1"/>
          </p:cNvSpPr>
          <p:nvPr>
            <p:ph type="body" idx="1"/>
          </p:nvPr>
        </p:nvSpPr>
        <p:spPr>
          <a:xfrm>
            <a:off x="609600" y="1143000"/>
            <a:ext cx="5661025" cy="5334000"/>
          </a:xfrm>
        </p:spPr>
        <p:txBody>
          <a:bodyPr>
            <a:normAutofit lnSpcReduction="10000"/>
          </a:bodyPr>
          <a:lstStyle/>
          <a:p>
            <a:pPr>
              <a:lnSpc>
                <a:spcPct val="90000"/>
              </a:lnSpc>
            </a:pPr>
            <a:r>
              <a:rPr lang="en-US" altLang="en-US" sz="2400" b="1" dirty="0">
                <a:solidFill>
                  <a:srgbClr val="FF0000"/>
                </a:solidFill>
              </a:rPr>
              <a:t>Logistics,</a:t>
            </a:r>
            <a:r>
              <a:rPr lang="en-US" altLang="en-US" sz="2400" dirty="0"/>
              <a:t> also known as</a:t>
            </a:r>
            <a:r>
              <a:rPr lang="en-US" altLang="en-US" sz="2400" dirty="0">
                <a:solidFill>
                  <a:srgbClr val="FF0000"/>
                </a:solidFill>
              </a:rPr>
              <a:t> </a:t>
            </a:r>
            <a:r>
              <a:rPr lang="en-US" altLang="en-US" sz="2400" b="1" dirty="0">
                <a:solidFill>
                  <a:srgbClr val="FF0000"/>
                </a:solidFill>
              </a:rPr>
              <a:t>physical distribution,</a:t>
            </a:r>
            <a:r>
              <a:rPr lang="en-US" altLang="en-US" sz="2400" dirty="0"/>
              <a:t> encompasses the broad range of activities concerned with efficiently delivering raw materials, parts, semi-finished items, and finished products to designated places</a:t>
            </a:r>
            <a:r>
              <a:rPr lang="en-US" altLang="en-US" sz="2400" dirty="0" smtClean="0"/>
              <a:t>.</a:t>
            </a:r>
          </a:p>
          <a:p>
            <a:pPr>
              <a:lnSpc>
                <a:spcPct val="90000"/>
              </a:lnSpc>
            </a:pPr>
            <a:endParaRPr lang="en-US" altLang="en-US" sz="2400" dirty="0"/>
          </a:p>
          <a:p>
            <a:pPr>
              <a:lnSpc>
                <a:spcPct val="90000"/>
              </a:lnSpc>
            </a:pPr>
            <a:r>
              <a:rPr lang="en-US" altLang="en-US" sz="2400" dirty="0"/>
              <a:t>Logistics includes </a:t>
            </a:r>
            <a:r>
              <a:rPr lang="en-US" altLang="en-US" sz="2400" b="1" dirty="0"/>
              <a:t>customer service, shipping, warehousing, inventory control, trucking operations, packaging, receiving, materials handling, and plant, warehouse, and store location planning</a:t>
            </a:r>
            <a:r>
              <a:rPr lang="en-US" altLang="en-US" sz="2400" b="1" dirty="0" smtClean="0"/>
              <a:t>.</a:t>
            </a:r>
          </a:p>
          <a:p>
            <a:pPr>
              <a:lnSpc>
                <a:spcPct val="90000"/>
              </a:lnSpc>
            </a:pPr>
            <a:endParaRPr lang="en-US" altLang="en-US" sz="2400" b="1" dirty="0"/>
          </a:p>
          <a:p>
            <a:pPr>
              <a:lnSpc>
                <a:spcPct val="90000"/>
              </a:lnSpc>
            </a:pPr>
            <a:r>
              <a:rPr lang="en-US" altLang="en-US" sz="2400" dirty="0">
                <a:solidFill>
                  <a:srgbClr val="FF0000"/>
                </a:solidFill>
              </a:rPr>
              <a:t>Logistics affects costs</a:t>
            </a:r>
            <a:r>
              <a:rPr lang="en-US" altLang="en-US" sz="2400" dirty="0"/>
              <a:t>, the value of customer service, and its relationship with other functional areas. </a:t>
            </a:r>
          </a:p>
        </p:txBody>
      </p:sp>
      <p:graphicFrame>
        <p:nvGraphicFramePr>
          <p:cNvPr id="54276" name="Object 4">
            <a:hlinkClick r:id="" action="ppaction://ole?verb=0"/>
          </p:cNvPr>
          <p:cNvGraphicFramePr>
            <a:graphicFrameLocks/>
          </p:cNvGraphicFramePr>
          <p:nvPr/>
        </p:nvGraphicFramePr>
        <p:xfrm>
          <a:off x="6305550" y="2747963"/>
          <a:ext cx="2409825" cy="2319337"/>
        </p:xfrm>
        <a:graphic>
          <a:graphicData uri="http://schemas.openxmlformats.org/presentationml/2006/ole">
            <mc:AlternateContent xmlns:mc="http://schemas.openxmlformats.org/markup-compatibility/2006">
              <mc:Choice xmlns:v="urn:schemas-microsoft-com:vml" Requires="v">
                <p:oleObj spid="_x0000_s5122" name="Clip" r:id="rId4" imgW="5217840" imgH="5035320" progId="MS_ClipArt_Gallery.2">
                  <p:embed/>
                </p:oleObj>
              </mc:Choice>
              <mc:Fallback>
                <p:oleObj name="Clip" r:id="rId4" imgW="5217840" imgH="5035320" progId="MS_ClipArt_Gallery.2">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5550" y="2747963"/>
                        <a:ext cx="2409825" cy="231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84610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wipe(left)">
                                      <p:cBhvr>
                                        <p:cTn id="7" dur="500"/>
                                        <p:tgtEl>
                                          <p:spTgt spid="54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275">
                                            <p:txEl>
                                              <p:pRg st="2" end="2"/>
                                            </p:txEl>
                                          </p:spTgt>
                                        </p:tgtEl>
                                        <p:attrNameLst>
                                          <p:attrName>style.visibility</p:attrName>
                                        </p:attrNameLst>
                                      </p:cBhvr>
                                      <p:to>
                                        <p:strVal val="visible"/>
                                      </p:to>
                                    </p:set>
                                    <p:animEffect transition="in" filter="wipe(left)">
                                      <p:cBhvr>
                                        <p:cTn id="12" dur="500"/>
                                        <p:tgtEl>
                                          <p:spTgt spid="542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275">
                                            <p:txEl>
                                              <p:pRg st="4" end="4"/>
                                            </p:txEl>
                                          </p:spTgt>
                                        </p:tgtEl>
                                        <p:attrNameLst>
                                          <p:attrName>style.visibility</p:attrName>
                                        </p:attrNameLst>
                                      </p:cBhvr>
                                      <p:to>
                                        <p:strVal val="visible"/>
                                      </p:to>
                                    </p:set>
                                    <p:animEffect transition="in" filter="wipe(left)">
                                      <p:cBhvr>
                                        <p:cTn id="17" dur="500"/>
                                        <p:tgtEl>
                                          <p:spTgt spid="542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Lst>
  </p:timing>
</p:sld>
</file>

<file path=ppt/slides/slide1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81000" y="34636"/>
            <a:ext cx="8229600" cy="803564"/>
          </a:xfrm>
        </p:spPr>
        <p:txBody>
          <a:bodyPr>
            <a:normAutofit/>
          </a:bodyPr>
          <a:lstStyle/>
          <a:p>
            <a:pPr algn="ctr"/>
            <a:r>
              <a:rPr lang="en-US" altLang="en-US" sz="4000" b="1" dirty="0">
                <a:solidFill>
                  <a:srgbClr val="FF0000"/>
                </a:solidFill>
              </a:rPr>
              <a:t>Inventory Management</a:t>
            </a:r>
          </a:p>
        </p:txBody>
      </p:sp>
      <p:sp>
        <p:nvSpPr>
          <p:cNvPr id="57347" name="Rectangle 3"/>
          <p:cNvSpPr>
            <a:spLocks noGrp="1" noChangeArrowheads="1"/>
          </p:cNvSpPr>
          <p:nvPr>
            <p:ph type="body" idx="1"/>
          </p:nvPr>
        </p:nvSpPr>
        <p:spPr>
          <a:xfrm>
            <a:off x="304800" y="762000"/>
            <a:ext cx="8639175" cy="5791200"/>
          </a:xfrm>
        </p:spPr>
        <p:txBody>
          <a:bodyPr>
            <a:noAutofit/>
          </a:bodyPr>
          <a:lstStyle/>
          <a:p>
            <a:r>
              <a:rPr lang="en-US" altLang="en-US" sz="2400" dirty="0">
                <a:cs typeface="Times New Roman" pitchFamily="18" charset="0"/>
              </a:rPr>
              <a:t>Good </a:t>
            </a:r>
            <a:r>
              <a:rPr lang="en-US" altLang="en-US" sz="2400" b="1" dirty="0">
                <a:solidFill>
                  <a:srgbClr val="FF0000"/>
                </a:solidFill>
                <a:cs typeface="Times New Roman" pitchFamily="18" charset="0"/>
              </a:rPr>
              <a:t>inventory management</a:t>
            </a:r>
            <a:r>
              <a:rPr lang="en-US" altLang="en-US" sz="2400" dirty="0">
                <a:cs typeface="Times New Roman" pitchFamily="18" charset="0"/>
              </a:rPr>
              <a:t> provides a continuous flow of goods and matches the quantity of goods kept in inventory as closely as possible with customer demand.</a:t>
            </a:r>
          </a:p>
          <a:p>
            <a:pPr lvl="1"/>
            <a:r>
              <a:rPr lang="en-US" altLang="en-US" sz="2000" dirty="0">
                <a:cs typeface="Times New Roman" pitchFamily="18" charset="0"/>
              </a:rPr>
              <a:t>To improve their inventory management, many firms are  applying a </a:t>
            </a:r>
            <a:r>
              <a:rPr lang="en-US" altLang="en-US" sz="2000" b="1" dirty="0">
                <a:solidFill>
                  <a:srgbClr val="FF0000"/>
                </a:solidFill>
                <a:cs typeface="Times New Roman" pitchFamily="18" charset="0"/>
              </a:rPr>
              <a:t>just-in-time inventory system</a:t>
            </a:r>
            <a:r>
              <a:rPr lang="en-US" altLang="en-US" sz="2000" dirty="0">
                <a:solidFill>
                  <a:srgbClr val="FF0000"/>
                </a:solidFill>
                <a:cs typeface="Times New Roman" pitchFamily="18" charset="0"/>
              </a:rPr>
              <a:t> and </a:t>
            </a:r>
            <a:r>
              <a:rPr lang="en-US" altLang="en-US" sz="2000" b="1" dirty="0">
                <a:solidFill>
                  <a:srgbClr val="FF0000"/>
                </a:solidFill>
                <a:cs typeface="Times New Roman" pitchFamily="18" charset="0"/>
              </a:rPr>
              <a:t>electronic data interchange.</a:t>
            </a:r>
          </a:p>
          <a:p>
            <a:endParaRPr lang="en-US" altLang="en-US" sz="2400" dirty="0" smtClean="0">
              <a:cs typeface="Times New Roman" pitchFamily="18" charset="0"/>
            </a:endParaRPr>
          </a:p>
          <a:p>
            <a:r>
              <a:rPr lang="en-US" altLang="en-US" sz="2400" dirty="0" smtClean="0">
                <a:cs typeface="Times New Roman" pitchFamily="18" charset="0"/>
              </a:rPr>
              <a:t>Four </a:t>
            </a:r>
            <a:r>
              <a:rPr lang="en-US" altLang="en-US" sz="2400" dirty="0">
                <a:cs typeface="Times New Roman" pitchFamily="18" charset="0"/>
              </a:rPr>
              <a:t>specific aspects of inventory management are </a:t>
            </a:r>
            <a:r>
              <a:rPr lang="en-US" altLang="en-US" sz="2400" b="1" dirty="0">
                <a:solidFill>
                  <a:srgbClr val="FF0000"/>
                </a:solidFill>
                <a:cs typeface="Times New Roman" pitchFamily="18" charset="0"/>
              </a:rPr>
              <a:t>stock turnover,</a:t>
            </a:r>
            <a:r>
              <a:rPr lang="en-US" altLang="en-US" sz="2400" dirty="0">
                <a:solidFill>
                  <a:srgbClr val="FF0000"/>
                </a:solidFill>
                <a:cs typeface="Times New Roman" pitchFamily="18" charset="0"/>
              </a:rPr>
              <a:t> </a:t>
            </a:r>
            <a:r>
              <a:rPr lang="en-US" altLang="en-US" sz="2400" b="1" dirty="0">
                <a:solidFill>
                  <a:srgbClr val="FF0000"/>
                </a:solidFill>
                <a:cs typeface="Times New Roman" pitchFamily="18" charset="0"/>
              </a:rPr>
              <a:t>when to reorder,</a:t>
            </a:r>
            <a:r>
              <a:rPr lang="en-US" altLang="en-US" sz="2400" dirty="0">
                <a:solidFill>
                  <a:srgbClr val="FF0000"/>
                </a:solidFill>
                <a:cs typeface="Times New Roman" pitchFamily="18" charset="0"/>
              </a:rPr>
              <a:t> </a:t>
            </a:r>
            <a:r>
              <a:rPr lang="en-US" altLang="en-US" sz="2400" b="1" dirty="0">
                <a:solidFill>
                  <a:srgbClr val="FF0000"/>
                </a:solidFill>
                <a:cs typeface="Times New Roman" pitchFamily="18" charset="0"/>
              </a:rPr>
              <a:t>how much to reorder,</a:t>
            </a:r>
            <a:r>
              <a:rPr lang="en-US" altLang="en-US" sz="2400" dirty="0">
                <a:solidFill>
                  <a:srgbClr val="FF0000"/>
                </a:solidFill>
                <a:cs typeface="Times New Roman" pitchFamily="18" charset="0"/>
              </a:rPr>
              <a:t> </a:t>
            </a:r>
            <a:r>
              <a:rPr lang="en-US" altLang="en-US" sz="2400" dirty="0">
                <a:cs typeface="Times New Roman" pitchFamily="18" charset="0"/>
              </a:rPr>
              <a:t>and </a:t>
            </a:r>
            <a:r>
              <a:rPr lang="en-US" altLang="en-US" sz="2400" b="1" dirty="0">
                <a:solidFill>
                  <a:srgbClr val="FF0000"/>
                </a:solidFill>
                <a:cs typeface="Times New Roman" pitchFamily="18" charset="0"/>
              </a:rPr>
              <a:t>warehousing. </a:t>
            </a:r>
            <a:r>
              <a:rPr lang="en-US" altLang="en-US" sz="2400" dirty="0">
                <a:solidFill>
                  <a:srgbClr val="FF0000"/>
                </a:solidFill>
                <a:cs typeface="Times New Roman" pitchFamily="18" charset="0"/>
              </a:rPr>
              <a:t>  </a:t>
            </a:r>
            <a:r>
              <a:rPr lang="en-US" altLang="en-US" sz="2400" dirty="0">
                <a:solidFill>
                  <a:srgbClr val="FF0000"/>
                </a:solidFill>
              </a:rPr>
              <a:t> </a:t>
            </a:r>
          </a:p>
          <a:p>
            <a:pPr lvl="1"/>
            <a:r>
              <a:rPr lang="en-US" altLang="en-US" sz="2000" b="1" dirty="0">
                <a:solidFill>
                  <a:srgbClr val="FF0000"/>
                </a:solidFill>
                <a:cs typeface="Times New Roman" pitchFamily="18" charset="0"/>
              </a:rPr>
              <a:t>Stock turnover</a:t>
            </a:r>
            <a:r>
              <a:rPr lang="en-US" altLang="en-US" sz="2000" dirty="0">
                <a:cs typeface="Times New Roman" pitchFamily="18" charset="0"/>
              </a:rPr>
              <a:t> refers to the </a:t>
            </a:r>
            <a:r>
              <a:rPr lang="en-US" altLang="en-US" sz="2000" dirty="0">
                <a:solidFill>
                  <a:srgbClr val="FF0000"/>
                </a:solidFill>
                <a:cs typeface="Times New Roman" pitchFamily="18" charset="0"/>
              </a:rPr>
              <a:t>number of times</a:t>
            </a:r>
            <a:r>
              <a:rPr lang="en-US" altLang="en-US" sz="2000" dirty="0">
                <a:cs typeface="Times New Roman" pitchFamily="18" charset="0"/>
              </a:rPr>
              <a:t> during a stated period (usually one year) that average inventory on hand is sold. It shows the relationship between a firm’s sales and the inventory level it maintains.</a:t>
            </a:r>
          </a:p>
          <a:p>
            <a:pPr lvl="1"/>
            <a:r>
              <a:rPr lang="en-US" altLang="en-US" sz="2000" dirty="0">
                <a:cs typeface="Times New Roman" pitchFamily="18" charset="0"/>
              </a:rPr>
              <a:t>A </a:t>
            </a:r>
            <a:r>
              <a:rPr lang="en-US" altLang="en-US" sz="2000" b="1" dirty="0">
                <a:solidFill>
                  <a:srgbClr val="FF0000"/>
                </a:solidFill>
                <a:cs typeface="Times New Roman" pitchFamily="18" charset="0"/>
              </a:rPr>
              <a:t>reorder point</a:t>
            </a:r>
            <a:r>
              <a:rPr lang="en-US" altLang="en-US" sz="2000" dirty="0">
                <a:cs typeface="Times New Roman" pitchFamily="18" charset="0"/>
              </a:rPr>
              <a:t> depends on order lead time, the usage rate, and safety stock </a:t>
            </a:r>
          </a:p>
          <a:p>
            <a:pPr lvl="1"/>
            <a:r>
              <a:rPr lang="en-US" altLang="en-US" sz="2000" dirty="0">
                <a:cs typeface="Times New Roman" pitchFamily="18" charset="0"/>
              </a:rPr>
              <a:t>The </a:t>
            </a:r>
            <a:r>
              <a:rPr lang="en-US" altLang="en-US" sz="2000" b="1" dirty="0">
                <a:solidFill>
                  <a:srgbClr val="FF0000"/>
                </a:solidFill>
                <a:cs typeface="Times New Roman" pitchFamily="18" charset="0"/>
              </a:rPr>
              <a:t>economic order quantity (EOQ)</a:t>
            </a:r>
            <a:r>
              <a:rPr lang="en-US" altLang="en-US" sz="2000" dirty="0">
                <a:cs typeface="Times New Roman" pitchFamily="18" charset="0"/>
              </a:rPr>
              <a:t> is the order volume corresponding to the lowest sum of order-processing and inventory-holding costs. </a:t>
            </a:r>
          </a:p>
        </p:txBody>
      </p:sp>
    </p:spTree>
    <p:extLst>
      <p:ext uri="{BB962C8B-B14F-4D97-AF65-F5344CB8AC3E}">
        <p14:creationId xmlns:p14="http://schemas.microsoft.com/office/powerpoint/2010/main" val="3272824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wipe(left)">
                                      <p:cBhvr>
                                        <p:cTn id="7" dur="500"/>
                                        <p:tgtEl>
                                          <p:spTgt spid="5734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7347">
                                            <p:txEl>
                                              <p:pRg st="1" end="1"/>
                                            </p:txEl>
                                          </p:spTgt>
                                        </p:tgtEl>
                                        <p:attrNameLst>
                                          <p:attrName>style.visibility</p:attrName>
                                        </p:attrNameLst>
                                      </p:cBhvr>
                                      <p:to>
                                        <p:strVal val="visible"/>
                                      </p:to>
                                    </p:set>
                                    <p:animEffect transition="in" filter="wipe(left)">
                                      <p:cBhvr>
                                        <p:cTn id="10" dur="500"/>
                                        <p:tgtEl>
                                          <p:spTgt spid="5734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7347">
                                            <p:txEl>
                                              <p:pRg st="3" end="3"/>
                                            </p:txEl>
                                          </p:spTgt>
                                        </p:tgtEl>
                                        <p:attrNameLst>
                                          <p:attrName>style.visibility</p:attrName>
                                        </p:attrNameLst>
                                      </p:cBhvr>
                                      <p:to>
                                        <p:strVal val="visible"/>
                                      </p:to>
                                    </p:set>
                                    <p:animEffect transition="in" filter="wipe(left)">
                                      <p:cBhvr>
                                        <p:cTn id="15" dur="500"/>
                                        <p:tgtEl>
                                          <p:spTgt spid="57347">
                                            <p:txEl>
                                              <p:pRg st="3" end="3"/>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7347">
                                            <p:txEl>
                                              <p:pRg st="4" end="4"/>
                                            </p:txEl>
                                          </p:spTgt>
                                        </p:tgtEl>
                                        <p:attrNameLst>
                                          <p:attrName>style.visibility</p:attrName>
                                        </p:attrNameLst>
                                      </p:cBhvr>
                                      <p:to>
                                        <p:strVal val="visible"/>
                                      </p:to>
                                    </p:set>
                                    <p:animEffect transition="in" filter="wipe(left)">
                                      <p:cBhvr>
                                        <p:cTn id="18" dur="500"/>
                                        <p:tgtEl>
                                          <p:spTgt spid="57347">
                                            <p:txEl>
                                              <p:pRg st="4" end="4"/>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7347">
                                            <p:txEl>
                                              <p:pRg st="5" end="5"/>
                                            </p:txEl>
                                          </p:spTgt>
                                        </p:tgtEl>
                                        <p:attrNameLst>
                                          <p:attrName>style.visibility</p:attrName>
                                        </p:attrNameLst>
                                      </p:cBhvr>
                                      <p:to>
                                        <p:strVal val="visible"/>
                                      </p:to>
                                    </p:set>
                                    <p:animEffect transition="in" filter="wipe(left)">
                                      <p:cBhvr>
                                        <p:cTn id="21" dur="500"/>
                                        <p:tgtEl>
                                          <p:spTgt spid="57347">
                                            <p:txEl>
                                              <p:pRg st="5" end="5"/>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7347">
                                            <p:txEl>
                                              <p:pRg st="6" end="6"/>
                                            </p:txEl>
                                          </p:spTgt>
                                        </p:tgtEl>
                                        <p:attrNameLst>
                                          <p:attrName>style.visibility</p:attrName>
                                        </p:attrNameLst>
                                      </p:cBhvr>
                                      <p:to>
                                        <p:strVal val="visible"/>
                                      </p:to>
                                    </p:set>
                                    <p:animEffect transition="in" filter="wipe(left)">
                                      <p:cBhvr>
                                        <p:cTn id="24" dur="500"/>
                                        <p:tgtEl>
                                          <p:spTgt spid="573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autoUpdateAnimBg="0"/>
    </p:bldLst>
  </p:timing>
</p:sld>
</file>

<file path=ppt/slides/slide1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150938" y="228600"/>
            <a:ext cx="7793037" cy="990600"/>
          </a:xfrm>
        </p:spPr>
        <p:txBody>
          <a:bodyPr/>
          <a:lstStyle/>
          <a:p>
            <a:pPr eaLnBrk="1" hangingPunct="1"/>
            <a:r>
              <a:rPr lang="en-US" b="1" smtClean="0">
                <a:solidFill>
                  <a:srgbClr val="FF0000"/>
                </a:solidFill>
              </a:rPr>
              <a:t>Reasons for Inventories</a:t>
            </a:r>
          </a:p>
        </p:txBody>
      </p:sp>
      <p:sp>
        <p:nvSpPr>
          <p:cNvPr id="7171" name="Rectangle 3"/>
          <p:cNvSpPr>
            <a:spLocks noGrp="1" noChangeArrowheads="1"/>
          </p:cNvSpPr>
          <p:nvPr>
            <p:ph type="body" idx="1"/>
          </p:nvPr>
        </p:nvSpPr>
        <p:spPr>
          <a:xfrm>
            <a:off x="1182688" y="1295400"/>
            <a:ext cx="7772400" cy="5410200"/>
          </a:xfrm>
        </p:spPr>
        <p:txBody>
          <a:bodyPr/>
          <a:lstStyle/>
          <a:p>
            <a:pPr eaLnBrk="1" hangingPunct="1"/>
            <a:r>
              <a:rPr lang="en-US" sz="2800" b="1" smtClean="0"/>
              <a:t>Improve customer service</a:t>
            </a:r>
          </a:p>
          <a:p>
            <a:pPr eaLnBrk="1" hangingPunct="1">
              <a:buFont typeface="Wingdings" pitchFamily="2" charset="2"/>
              <a:buNone/>
            </a:pPr>
            <a:r>
              <a:rPr lang="en-US" sz="2800" b="1" smtClean="0"/>
              <a:t>		</a:t>
            </a:r>
            <a:r>
              <a:rPr lang="en-US" sz="2000" b="1" i="1" smtClean="0">
                <a:solidFill>
                  <a:srgbClr val="FF0000"/>
                </a:solidFill>
              </a:rPr>
              <a:t>To meet the variation in Customer demand, when 	unpredictable</a:t>
            </a:r>
          </a:p>
          <a:p>
            <a:pPr eaLnBrk="1" hangingPunct="1"/>
            <a:r>
              <a:rPr lang="en-US" sz="2800" b="1" smtClean="0"/>
              <a:t>Economies of purchasing</a:t>
            </a:r>
          </a:p>
          <a:p>
            <a:pPr eaLnBrk="1" hangingPunct="1">
              <a:buFont typeface="Wingdings" pitchFamily="2" charset="2"/>
              <a:buNone/>
            </a:pPr>
            <a:r>
              <a:rPr lang="en-US" sz="2800" b="1" smtClean="0"/>
              <a:t>		</a:t>
            </a:r>
            <a:r>
              <a:rPr lang="en-US" sz="2000" b="1" i="1" smtClean="0">
                <a:solidFill>
                  <a:srgbClr val="FF0000"/>
                </a:solidFill>
              </a:rPr>
              <a:t>To reduce Purchasing cost and also get economy in freight 	inward costs</a:t>
            </a:r>
          </a:p>
          <a:p>
            <a:pPr eaLnBrk="1" hangingPunct="1"/>
            <a:r>
              <a:rPr lang="en-US" sz="2800" b="1" smtClean="0"/>
              <a:t>Economies of production</a:t>
            </a:r>
          </a:p>
          <a:p>
            <a:pPr eaLnBrk="1" hangingPunct="1">
              <a:buFont typeface="Wingdings" pitchFamily="2" charset="2"/>
              <a:buNone/>
            </a:pPr>
            <a:r>
              <a:rPr lang="en-US" sz="2800" b="1" smtClean="0"/>
              <a:t>		</a:t>
            </a:r>
            <a:r>
              <a:rPr lang="en-US" sz="2000" b="1" i="1" smtClean="0">
                <a:solidFill>
                  <a:srgbClr val="FF0000"/>
                </a:solidFill>
              </a:rPr>
              <a:t>To reduce Set up costs and to reduce the effect of imbalance in 	Assy. line</a:t>
            </a:r>
          </a:p>
          <a:p>
            <a:pPr eaLnBrk="1" hangingPunct="1"/>
            <a:r>
              <a:rPr lang="en-US" sz="2800" b="1" smtClean="0"/>
              <a:t>To maintain independence of supply chain</a:t>
            </a:r>
          </a:p>
          <a:p>
            <a:pPr eaLnBrk="1" hangingPunct="1">
              <a:buFont typeface="Wingdings" pitchFamily="2" charset="2"/>
              <a:buNone/>
            </a:pPr>
            <a:r>
              <a:rPr lang="en-US" sz="2800" b="1" smtClean="0"/>
              <a:t>		</a:t>
            </a:r>
            <a:r>
              <a:rPr lang="en-US" sz="2000" b="1" i="1" smtClean="0">
                <a:solidFill>
                  <a:srgbClr val="FF0000"/>
                </a:solidFill>
              </a:rPr>
              <a:t>To relieve pressure on production to get the goods out 	some how  and assures uninterrupted  service.</a:t>
            </a:r>
          </a:p>
        </p:txBody>
      </p:sp>
    </p:spTree>
    <p:extLst>
      <p:ext uri="{BB962C8B-B14F-4D97-AF65-F5344CB8AC3E}">
        <p14:creationId xmlns:p14="http://schemas.microsoft.com/office/powerpoint/2010/main" val="10154574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iterate type="wd">
                                    <p:tmPct val="100000"/>
                                  </p:iterate>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3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717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iterate type="wd">
                                    <p:tmPct val="100000"/>
                                  </p:iterate>
                                  <p:childTnLst>
                                    <p:set>
                                      <p:cBhvr>
                                        <p:cTn id="12" dur="1" fill="hold">
                                          <p:stCondLst>
                                            <p:cond delay="0"/>
                                          </p:stCondLst>
                                        </p:cTn>
                                        <p:tgtEl>
                                          <p:spTgt spid="7171">
                                            <p:txEl>
                                              <p:pRg st="1" end="1"/>
                                            </p:txEl>
                                          </p:spTgt>
                                        </p:tgtEl>
                                        <p:attrNameLst>
                                          <p:attrName>style.visibility</p:attrName>
                                        </p:attrNameLst>
                                      </p:cBhvr>
                                      <p:to>
                                        <p:strVal val="visible"/>
                                      </p:to>
                                    </p:set>
                                    <p:anim calcmode="lin" valueType="num">
                                      <p:cBhvr additive="base">
                                        <p:cTn id="13" dur="3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14" dur="300" fill="hold"/>
                                        <p:tgtEl>
                                          <p:spTgt spid="7171">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iterate type="wd">
                                    <p:tmPct val="100000"/>
                                  </p:iterate>
                                  <p:childTnLst>
                                    <p:set>
                                      <p:cBhvr>
                                        <p:cTn id="18" dur="1" fill="hold">
                                          <p:stCondLst>
                                            <p:cond delay="0"/>
                                          </p:stCondLst>
                                        </p:cTn>
                                        <p:tgtEl>
                                          <p:spTgt spid="7171">
                                            <p:txEl>
                                              <p:pRg st="2" end="2"/>
                                            </p:txEl>
                                          </p:spTgt>
                                        </p:tgtEl>
                                        <p:attrNameLst>
                                          <p:attrName>style.visibility</p:attrName>
                                        </p:attrNameLst>
                                      </p:cBhvr>
                                      <p:to>
                                        <p:strVal val="visible"/>
                                      </p:to>
                                    </p:set>
                                    <p:anim calcmode="lin" valueType="num">
                                      <p:cBhvr additive="base">
                                        <p:cTn id="19" dur="3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20" dur="300" fill="hold"/>
                                        <p:tgtEl>
                                          <p:spTgt spid="7171">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iterate type="wd">
                                    <p:tmPct val="100000"/>
                                  </p:iterate>
                                  <p:childTnLst>
                                    <p:set>
                                      <p:cBhvr>
                                        <p:cTn id="24" dur="1" fill="hold">
                                          <p:stCondLst>
                                            <p:cond delay="0"/>
                                          </p:stCondLst>
                                        </p:cTn>
                                        <p:tgtEl>
                                          <p:spTgt spid="7171">
                                            <p:txEl>
                                              <p:pRg st="3" end="3"/>
                                            </p:txEl>
                                          </p:spTgt>
                                        </p:tgtEl>
                                        <p:attrNameLst>
                                          <p:attrName>style.visibility</p:attrName>
                                        </p:attrNameLst>
                                      </p:cBhvr>
                                      <p:to>
                                        <p:strVal val="visible"/>
                                      </p:to>
                                    </p:set>
                                    <p:anim calcmode="lin" valueType="num">
                                      <p:cBhvr additive="base">
                                        <p:cTn id="25" dur="3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26" dur="300" fill="hold"/>
                                        <p:tgtEl>
                                          <p:spTgt spid="7171">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grpId="0" nodeType="clickEffect">
                                  <p:stCondLst>
                                    <p:cond delay="0"/>
                                  </p:stCondLst>
                                  <p:iterate type="wd">
                                    <p:tmPct val="100000"/>
                                  </p:iterate>
                                  <p:childTnLst>
                                    <p:set>
                                      <p:cBhvr>
                                        <p:cTn id="30" dur="1" fill="hold">
                                          <p:stCondLst>
                                            <p:cond delay="0"/>
                                          </p:stCondLst>
                                        </p:cTn>
                                        <p:tgtEl>
                                          <p:spTgt spid="7171">
                                            <p:txEl>
                                              <p:pRg st="4" end="4"/>
                                            </p:txEl>
                                          </p:spTgt>
                                        </p:tgtEl>
                                        <p:attrNameLst>
                                          <p:attrName>style.visibility</p:attrName>
                                        </p:attrNameLst>
                                      </p:cBhvr>
                                      <p:to>
                                        <p:strVal val="visible"/>
                                      </p:to>
                                    </p:set>
                                    <p:anim calcmode="lin" valueType="num">
                                      <p:cBhvr additive="base">
                                        <p:cTn id="31" dur="3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32" dur="300" fill="hold"/>
                                        <p:tgtEl>
                                          <p:spTgt spid="7171">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 fill="hold" grpId="0" nodeType="clickEffect">
                                  <p:stCondLst>
                                    <p:cond delay="0"/>
                                  </p:stCondLst>
                                  <p:iterate type="wd">
                                    <p:tmPct val="100000"/>
                                  </p:iterate>
                                  <p:childTnLst>
                                    <p:set>
                                      <p:cBhvr>
                                        <p:cTn id="36" dur="1" fill="hold">
                                          <p:stCondLst>
                                            <p:cond delay="0"/>
                                          </p:stCondLst>
                                        </p:cTn>
                                        <p:tgtEl>
                                          <p:spTgt spid="7171">
                                            <p:txEl>
                                              <p:pRg st="5" end="5"/>
                                            </p:txEl>
                                          </p:spTgt>
                                        </p:tgtEl>
                                        <p:attrNameLst>
                                          <p:attrName>style.visibility</p:attrName>
                                        </p:attrNameLst>
                                      </p:cBhvr>
                                      <p:to>
                                        <p:strVal val="visible"/>
                                      </p:to>
                                    </p:set>
                                    <p:anim calcmode="lin" valueType="num">
                                      <p:cBhvr additive="base">
                                        <p:cTn id="37" dur="300" fill="hold"/>
                                        <p:tgtEl>
                                          <p:spTgt spid="7171">
                                            <p:txEl>
                                              <p:pRg st="5" end="5"/>
                                            </p:txEl>
                                          </p:spTgt>
                                        </p:tgtEl>
                                        <p:attrNameLst>
                                          <p:attrName>ppt_x</p:attrName>
                                        </p:attrNameLst>
                                      </p:cBhvr>
                                      <p:tavLst>
                                        <p:tav tm="0">
                                          <p:val>
                                            <p:strVal val="#ppt_x"/>
                                          </p:val>
                                        </p:tav>
                                        <p:tav tm="100000">
                                          <p:val>
                                            <p:strVal val="#ppt_x"/>
                                          </p:val>
                                        </p:tav>
                                      </p:tavLst>
                                    </p:anim>
                                    <p:anim calcmode="lin" valueType="num">
                                      <p:cBhvr additive="base">
                                        <p:cTn id="38" dur="300" fill="hold"/>
                                        <p:tgtEl>
                                          <p:spTgt spid="7171">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1" fill="hold" grpId="0" nodeType="clickEffect">
                                  <p:stCondLst>
                                    <p:cond delay="0"/>
                                  </p:stCondLst>
                                  <p:iterate type="wd">
                                    <p:tmPct val="100000"/>
                                  </p:iterate>
                                  <p:childTnLst>
                                    <p:set>
                                      <p:cBhvr>
                                        <p:cTn id="42" dur="1" fill="hold">
                                          <p:stCondLst>
                                            <p:cond delay="0"/>
                                          </p:stCondLst>
                                        </p:cTn>
                                        <p:tgtEl>
                                          <p:spTgt spid="7171">
                                            <p:txEl>
                                              <p:pRg st="6" end="6"/>
                                            </p:txEl>
                                          </p:spTgt>
                                        </p:tgtEl>
                                        <p:attrNameLst>
                                          <p:attrName>style.visibility</p:attrName>
                                        </p:attrNameLst>
                                      </p:cBhvr>
                                      <p:to>
                                        <p:strVal val="visible"/>
                                      </p:to>
                                    </p:set>
                                    <p:anim calcmode="lin" valueType="num">
                                      <p:cBhvr additive="base">
                                        <p:cTn id="43" dur="300" fill="hold"/>
                                        <p:tgtEl>
                                          <p:spTgt spid="7171">
                                            <p:txEl>
                                              <p:pRg st="6" end="6"/>
                                            </p:txEl>
                                          </p:spTgt>
                                        </p:tgtEl>
                                        <p:attrNameLst>
                                          <p:attrName>ppt_x</p:attrName>
                                        </p:attrNameLst>
                                      </p:cBhvr>
                                      <p:tavLst>
                                        <p:tav tm="0">
                                          <p:val>
                                            <p:strVal val="#ppt_x"/>
                                          </p:val>
                                        </p:tav>
                                        <p:tav tm="100000">
                                          <p:val>
                                            <p:strVal val="#ppt_x"/>
                                          </p:val>
                                        </p:tav>
                                      </p:tavLst>
                                    </p:anim>
                                    <p:anim calcmode="lin" valueType="num">
                                      <p:cBhvr additive="base">
                                        <p:cTn id="44" dur="300" fill="hold"/>
                                        <p:tgtEl>
                                          <p:spTgt spid="7171">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1" fill="hold" grpId="0" nodeType="clickEffect">
                                  <p:stCondLst>
                                    <p:cond delay="0"/>
                                  </p:stCondLst>
                                  <p:iterate type="wd">
                                    <p:tmPct val="100000"/>
                                  </p:iterate>
                                  <p:childTnLst>
                                    <p:set>
                                      <p:cBhvr>
                                        <p:cTn id="48" dur="1" fill="hold">
                                          <p:stCondLst>
                                            <p:cond delay="0"/>
                                          </p:stCondLst>
                                        </p:cTn>
                                        <p:tgtEl>
                                          <p:spTgt spid="7171">
                                            <p:txEl>
                                              <p:pRg st="7" end="7"/>
                                            </p:txEl>
                                          </p:spTgt>
                                        </p:tgtEl>
                                        <p:attrNameLst>
                                          <p:attrName>style.visibility</p:attrName>
                                        </p:attrNameLst>
                                      </p:cBhvr>
                                      <p:to>
                                        <p:strVal val="visible"/>
                                      </p:to>
                                    </p:set>
                                    <p:anim calcmode="lin" valueType="num">
                                      <p:cBhvr additive="base">
                                        <p:cTn id="49" dur="300" fill="hold"/>
                                        <p:tgtEl>
                                          <p:spTgt spid="7171">
                                            <p:txEl>
                                              <p:pRg st="7" end="7"/>
                                            </p:txEl>
                                          </p:spTgt>
                                        </p:tgtEl>
                                        <p:attrNameLst>
                                          <p:attrName>ppt_x</p:attrName>
                                        </p:attrNameLst>
                                      </p:cBhvr>
                                      <p:tavLst>
                                        <p:tav tm="0">
                                          <p:val>
                                            <p:strVal val="#ppt_x"/>
                                          </p:val>
                                        </p:tav>
                                        <p:tav tm="100000">
                                          <p:val>
                                            <p:strVal val="#ppt_x"/>
                                          </p:val>
                                        </p:tav>
                                      </p:tavLst>
                                    </p:anim>
                                    <p:anim calcmode="lin" valueType="num">
                                      <p:cBhvr additive="base">
                                        <p:cTn id="50" dur="300" fill="hold"/>
                                        <p:tgtEl>
                                          <p:spTgt spid="7171">
                                            <p:txEl>
                                              <p:pRg st="7" end="7"/>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a:xfrm>
            <a:off x="1150938" y="228600"/>
            <a:ext cx="7793037" cy="762000"/>
          </a:xfrm>
        </p:spPr>
        <p:txBody>
          <a:bodyPr/>
          <a:lstStyle/>
          <a:p>
            <a:pPr eaLnBrk="1" hangingPunct="1"/>
            <a:r>
              <a:rPr lang="en-US" b="1" smtClean="0">
                <a:solidFill>
                  <a:srgbClr val="FF0000"/>
                </a:solidFill>
              </a:rPr>
              <a:t>Reason For Inventory-</a:t>
            </a:r>
            <a:r>
              <a:rPr lang="en-US" sz="2800" b="1" smtClean="0">
                <a:solidFill>
                  <a:srgbClr val="FF0000"/>
                </a:solidFill>
              </a:rPr>
              <a:t>contd.</a:t>
            </a:r>
          </a:p>
        </p:txBody>
      </p:sp>
      <p:sp>
        <p:nvSpPr>
          <p:cNvPr id="93187" name="Content Placeholder 2"/>
          <p:cNvSpPr>
            <a:spLocks noGrp="1"/>
          </p:cNvSpPr>
          <p:nvPr>
            <p:ph idx="1"/>
          </p:nvPr>
        </p:nvSpPr>
        <p:spPr>
          <a:xfrm>
            <a:off x="1182688" y="1066800"/>
            <a:ext cx="7772400" cy="5410200"/>
          </a:xfrm>
        </p:spPr>
        <p:txBody>
          <a:bodyPr/>
          <a:lstStyle/>
          <a:p>
            <a:pPr eaLnBrk="1" hangingPunct="1"/>
            <a:r>
              <a:rPr lang="en-US" b="1" smtClean="0"/>
              <a:t>Transportation savings</a:t>
            </a:r>
            <a:endParaRPr lang="en-US" sz="2000" b="1" i="1" smtClean="0">
              <a:solidFill>
                <a:srgbClr val="FF0000"/>
              </a:solidFill>
            </a:endParaRPr>
          </a:p>
          <a:p>
            <a:pPr eaLnBrk="1" hangingPunct="1">
              <a:buFont typeface="Wingdings" pitchFamily="2" charset="2"/>
              <a:buNone/>
            </a:pPr>
            <a:r>
              <a:rPr lang="en-US" sz="2000" b="1" i="1" smtClean="0">
                <a:solidFill>
                  <a:srgbClr val="FF0000"/>
                </a:solidFill>
              </a:rPr>
              <a:t>		</a:t>
            </a:r>
          </a:p>
          <a:p>
            <a:pPr eaLnBrk="1" hangingPunct="1">
              <a:buFont typeface="Wingdings" pitchFamily="2" charset="2"/>
              <a:buNone/>
            </a:pPr>
            <a:r>
              <a:rPr lang="en-US" sz="2000" b="1" i="1" smtClean="0">
                <a:solidFill>
                  <a:srgbClr val="FF0000"/>
                </a:solidFill>
              </a:rPr>
              <a:t>		To bring economies in transportation and also to ensure 	reaching in time</a:t>
            </a:r>
          </a:p>
          <a:p>
            <a:pPr eaLnBrk="1" hangingPunct="1"/>
            <a:r>
              <a:rPr lang="en-US" b="1" smtClean="0"/>
              <a:t>Hedge against future</a:t>
            </a:r>
          </a:p>
          <a:p>
            <a:pPr eaLnBrk="1" hangingPunct="1">
              <a:buFont typeface="Wingdings" pitchFamily="2" charset="2"/>
              <a:buNone/>
            </a:pPr>
            <a:r>
              <a:rPr lang="en-US" b="1" smtClean="0"/>
              <a:t>		</a:t>
            </a:r>
            <a:r>
              <a:rPr lang="en-US" sz="2000" b="1" i="1" smtClean="0">
                <a:solidFill>
                  <a:srgbClr val="FF0000"/>
                </a:solidFill>
              </a:rPr>
              <a:t>To avoid unplanned shocks (labor strikes, natural disasters, 	surges in demand, etc.)</a:t>
            </a:r>
          </a:p>
          <a:p>
            <a:pPr eaLnBrk="1" hangingPunct="1"/>
            <a:r>
              <a:rPr lang="en-US" b="1" smtClean="0"/>
              <a:t>To provide a Safeguard for variation in raw material delivery time</a:t>
            </a:r>
          </a:p>
          <a:p>
            <a:pPr eaLnBrk="1" hangingPunct="1">
              <a:buFont typeface="Wingdings" pitchFamily="2" charset="2"/>
              <a:buNone/>
            </a:pPr>
            <a:r>
              <a:rPr lang="en-US" b="1" smtClean="0"/>
              <a:t>	</a:t>
            </a:r>
            <a:r>
              <a:rPr lang="en-US" sz="2000" b="1" i="1" smtClean="0">
                <a:solidFill>
                  <a:srgbClr val="FF0000"/>
                </a:solidFill>
              </a:rPr>
              <a:t>	To get priority focus in vendor’s  production plan and also 	to 	take care  of  adverse effect  coming from failures in the 	vendor’s supply  chain</a:t>
            </a:r>
          </a:p>
          <a:p>
            <a:pPr eaLnBrk="1" hangingPunct="1"/>
            <a:endParaRPr lang="en-US" b="1" smtClean="0"/>
          </a:p>
        </p:txBody>
      </p:sp>
    </p:spTree>
    <p:extLst>
      <p:ext uri="{BB962C8B-B14F-4D97-AF65-F5344CB8AC3E}">
        <p14:creationId xmlns:p14="http://schemas.microsoft.com/office/powerpoint/2010/main" val="31917940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36995" y="152400"/>
            <a:ext cx="8229600" cy="715962"/>
          </a:xfrm>
        </p:spPr>
        <p:txBody>
          <a:bodyPr/>
          <a:lstStyle/>
          <a:p>
            <a:pPr eaLnBrk="1" hangingPunct="1"/>
            <a:r>
              <a:rPr lang="en-US" altLang="en-US" sz="3200" b="1" dirty="0" smtClean="0">
                <a:solidFill>
                  <a:srgbClr val="FF0000"/>
                </a:solidFill>
              </a:rPr>
              <a:t>Needs in Social and Occupational perspective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41988158"/>
              </p:ext>
            </p:extLst>
          </p:nvPr>
        </p:nvGraphicFramePr>
        <p:xfrm>
          <a:off x="457200" y="990600"/>
          <a:ext cx="8229600" cy="4668837"/>
        </p:xfrm>
        <a:graphic>
          <a:graphicData uri="http://schemas.openxmlformats.org/drawingml/2006/table">
            <a:tbl>
              <a:tblPr firstRow="1" bandRow="1">
                <a:tableStyleId>{5C22544A-7EE6-4342-B048-85BDC9FD1C3A}</a:tableStyleId>
              </a:tblPr>
              <a:tblGrid>
                <a:gridCol w="2743200"/>
                <a:gridCol w="2743200"/>
                <a:gridCol w="2743200"/>
              </a:tblGrid>
              <a:tr h="370865">
                <a:tc>
                  <a:txBody>
                    <a:bodyPr/>
                    <a:lstStyle/>
                    <a:p>
                      <a:r>
                        <a:rPr lang="en-US" sz="1800" dirty="0" smtClean="0"/>
                        <a:t>Personal/Social Needs</a:t>
                      </a:r>
                      <a:endParaRPr lang="en-US" sz="1800" dirty="0"/>
                    </a:p>
                  </a:txBody>
                  <a:tcPr marT="45723" marB="45723"/>
                </a:tc>
                <a:tc>
                  <a:txBody>
                    <a:bodyPr/>
                    <a:lstStyle/>
                    <a:p>
                      <a:r>
                        <a:rPr lang="en-US" sz="1800" dirty="0" smtClean="0"/>
                        <a:t>            Need Hierarchy</a:t>
                      </a:r>
                      <a:endParaRPr lang="en-US" sz="1800" dirty="0"/>
                    </a:p>
                  </a:txBody>
                  <a:tcPr marT="45723" marB="45723"/>
                </a:tc>
                <a:tc>
                  <a:txBody>
                    <a:bodyPr/>
                    <a:lstStyle/>
                    <a:p>
                      <a:r>
                        <a:rPr lang="en-US" sz="1800" dirty="0" smtClean="0"/>
                        <a:t>Occupational Needs</a:t>
                      </a:r>
                      <a:endParaRPr lang="en-US" sz="1800" dirty="0"/>
                    </a:p>
                  </a:txBody>
                  <a:tcPr marT="45723" marB="45723"/>
                </a:tc>
              </a:tr>
              <a:tr h="914462">
                <a:tc>
                  <a:txBody>
                    <a:bodyPr/>
                    <a:lstStyle/>
                    <a:p>
                      <a:r>
                        <a:rPr lang="en-US" sz="1800" dirty="0" smtClean="0"/>
                        <a:t>Personal Growth, </a:t>
                      </a:r>
                    </a:p>
                    <a:p>
                      <a:endParaRPr lang="en-US" sz="1800" dirty="0" smtClean="0"/>
                    </a:p>
                    <a:p>
                      <a:r>
                        <a:rPr lang="en-US" sz="1800" dirty="0" smtClean="0"/>
                        <a:t>Fulfillment</a:t>
                      </a:r>
                      <a:endParaRPr lang="en-US" sz="1800" dirty="0"/>
                    </a:p>
                  </a:txBody>
                  <a:tcPr marT="45723" marB="45723"/>
                </a:tc>
                <a:tc>
                  <a:txBody>
                    <a:bodyPr/>
                    <a:lstStyle/>
                    <a:p>
                      <a:r>
                        <a:rPr lang="en-US" sz="1800" dirty="0" smtClean="0"/>
                        <a:t>         </a:t>
                      </a:r>
                      <a:r>
                        <a:rPr lang="en-US" sz="1800" b="1" dirty="0" smtClean="0">
                          <a:solidFill>
                            <a:srgbClr val="FF0000"/>
                          </a:solidFill>
                        </a:rPr>
                        <a:t> Self Actualization</a:t>
                      </a:r>
                      <a:endParaRPr lang="en-US" sz="1800" b="1" dirty="0">
                        <a:solidFill>
                          <a:srgbClr val="FF0000"/>
                        </a:solidFill>
                      </a:endParaRPr>
                    </a:p>
                  </a:txBody>
                  <a:tcPr marT="45723" marB="45723"/>
                </a:tc>
                <a:tc>
                  <a:txBody>
                    <a:bodyPr/>
                    <a:lstStyle/>
                    <a:p>
                      <a:r>
                        <a:rPr lang="en-US" sz="1800" dirty="0" smtClean="0"/>
                        <a:t>            Advancement</a:t>
                      </a:r>
                      <a:endParaRPr lang="en-US" sz="1800" dirty="0"/>
                    </a:p>
                  </a:txBody>
                  <a:tcPr marT="45723" marB="45723"/>
                </a:tc>
              </a:tr>
              <a:tr h="640124">
                <a:tc>
                  <a:txBody>
                    <a:bodyPr/>
                    <a:lstStyle/>
                    <a:p>
                      <a:r>
                        <a:rPr lang="en-US" sz="1800" dirty="0" smtClean="0"/>
                        <a:t>Approval, </a:t>
                      </a:r>
                    </a:p>
                    <a:p>
                      <a:r>
                        <a:rPr lang="en-US" sz="1800" dirty="0" smtClean="0"/>
                        <a:t>Achievement</a:t>
                      </a:r>
                      <a:endParaRPr lang="en-US" sz="1800" dirty="0"/>
                    </a:p>
                  </a:txBody>
                  <a:tcPr marT="45723" marB="45723"/>
                </a:tc>
                <a:tc>
                  <a:txBody>
                    <a:bodyPr/>
                    <a:lstStyle/>
                    <a:p>
                      <a:r>
                        <a:rPr lang="en-US" sz="1800" dirty="0" smtClean="0"/>
                        <a:t>           </a:t>
                      </a:r>
                      <a:r>
                        <a:rPr lang="en-US" sz="1800" b="1" dirty="0" smtClean="0">
                          <a:solidFill>
                            <a:srgbClr val="FF0000"/>
                          </a:solidFill>
                        </a:rPr>
                        <a:t>Esteem Needs</a:t>
                      </a:r>
                      <a:endParaRPr lang="en-US" sz="1800" b="1" dirty="0">
                        <a:solidFill>
                          <a:srgbClr val="FF0000"/>
                        </a:solidFill>
                      </a:endParaRPr>
                    </a:p>
                  </a:txBody>
                  <a:tcPr marT="45723" marB="45723"/>
                </a:tc>
                <a:tc>
                  <a:txBody>
                    <a:bodyPr/>
                    <a:lstStyle/>
                    <a:p>
                      <a:r>
                        <a:rPr lang="en-US" sz="1800" dirty="0" smtClean="0"/>
                        <a:t>             Recognition,  </a:t>
                      </a:r>
                    </a:p>
                    <a:p>
                      <a:r>
                        <a:rPr lang="en-US" sz="1800" dirty="0" smtClean="0"/>
                        <a:t>             High  status</a:t>
                      </a:r>
                      <a:endParaRPr lang="en-US" sz="1800" dirty="0"/>
                    </a:p>
                  </a:txBody>
                  <a:tcPr marT="45723" marB="45723"/>
                </a:tc>
              </a:tr>
              <a:tr h="914462">
                <a:tc>
                  <a:txBody>
                    <a:bodyPr/>
                    <a:lstStyle/>
                    <a:p>
                      <a:r>
                        <a:rPr lang="en-US" sz="1800" dirty="0" smtClean="0"/>
                        <a:t>Family, Friends, </a:t>
                      </a:r>
                    </a:p>
                    <a:p>
                      <a:endParaRPr lang="en-US" sz="1800" dirty="0" smtClean="0"/>
                    </a:p>
                    <a:p>
                      <a:r>
                        <a:rPr lang="en-US" sz="1800" dirty="0" smtClean="0"/>
                        <a:t>Community</a:t>
                      </a:r>
                      <a:endParaRPr lang="en-US" sz="1800" dirty="0"/>
                    </a:p>
                  </a:txBody>
                  <a:tcPr marT="45723" marB="45723"/>
                </a:tc>
                <a:tc>
                  <a:txBody>
                    <a:bodyPr/>
                    <a:lstStyle/>
                    <a:p>
                      <a:r>
                        <a:rPr lang="en-US" sz="1800" dirty="0" smtClean="0"/>
                        <a:t>         </a:t>
                      </a:r>
                      <a:r>
                        <a:rPr lang="en-US" sz="1800" b="1" dirty="0" smtClean="0">
                          <a:solidFill>
                            <a:srgbClr val="FF0000"/>
                          </a:solidFill>
                        </a:rPr>
                        <a:t> Belongingness &amp; </a:t>
                      </a:r>
                    </a:p>
                    <a:p>
                      <a:endParaRPr lang="en-US" sz="1800" b="1" dirty="0" smtClean="0">
                        <a:solidFill>
                          <a:srgbClr val="FF0000"/>
                        </a:solidFill>
                      </a:endParaRPr>
                    </a:p>
                    <a:p>
                      <a:r>
                        <a:rPr lang="en-US" sz="1800" b="1" dirty="0" smtClean="0">
                          <a:solidFill>
                            <a:srgbClr val="FF0000"/>
                          </a:solidFill>
                        </a:rPr>
                        <a:t>             Love Needs</a:t>
                      </a:r>
                      <a:endParaRPr lang="en-US" sz="1800" b="1" dirty="0">
                        <a:solidFill>
                          <a:srgbClr val="FF0000"/>
                        </a:solidFill>
                      </a:endParaRPr>
                    </a:p>
                  </a:txBody>
                  <a:tcPr marT="45723" marB="45723"/>
                </a:tc>
                <a:tc>
                  <a:txBody>
                    <a:bodyPr/>
                    <a:lstStyle/>
                    <a:p>
                      <a:r>
                        <a:rPr lang="en-US" sz="1800" dirty="0" smtClean="0"/>
                        <a:t>       Coworkers, Groups, &amp;</a:t>
                      </a:r>
                    </a:p>
                    <a:p>
                      <a:endParaRPr lang="en-US" sz="1800" dirty="0" smtClean="0"/>
                    </a:p>
                    <a:p>
                      <a:r>
                        <a:rPr lang="en-US" sz="1800" dirty="0" smtClean="0"/>
                        <a:t>                 Clients</a:t>
                      </a:r>
                      <a:endParaRPr lang="en-US" sz="1800" dirty="0"/>
                    </a:p>
                  </a:txBody>
                  <a:tcPr marT="45723" marB="45723"/>
                </a:tc>
              </a:tr>
              <a:tr h="914462">
                <a:tc>
                  <a:txBody>
                    <a:bodyPr/>
                    <a:lstStyle/>
                    <a:p>
                      <a:r>
                        <a:rPr lang="en-US" sz="1800" dirty="0" smtClean="0"/>
                        <a:t>Protection,</a:t>
                      </a:r>
                    </a:p>
                    <a:p>
                      <a:endParaRPr lang="en-US" sz="1800" dirty="0" smtClean="0"/>
                    </a:p>
                    <a:p>
                      <a:r>
                        <a:rPr lang="en-US" sz="1800" dirty="0" smtClean="0"/>
                        <a:t>Law, Freedom</a:t>
                      </a:r>
                      <a:endParaRPr lang="en-US" sz="1800" dirty="0"/>
                    </a:p>
                  </a:txBody>
                  <a:tcPr marT="45723" marB="45723"/>
                </a:tc>
                <a:tc>
                  <a:txBody>
                    <a:bodyPr/>
                    <a:lstStyle/>
                    <a:p>
                      <a:r>
                        <a:rPr lang="en-US" sz="1800" dirty="0" smtClean="0"/>
                        <a:t>           </a:t>
                      </a:r>
                      <a:r>
                        <a:rPr lang="en-US" sz="1800" b="1" dirty="0" smtClean="0">
                          <a:solidFill>
                            <a:srgbClr val="FF0000"/>
                          </a:solidFill>
                        </a:rPr>
                        <a:t> Safety Needs</a:t>
                      </a:r>
                      <a:endParaRPr lang="en-US" sz="1800" b="1" dirty="0">
                        <a:solidFill>
                          <a:srgbClr val="FF0000"/>
                        </a:solidFill>
                      </a:endParaRPr>
                    </a:p>
                  </a:txBody>
                  <a:tcPr marT="45723" marB="45723"/>
                </a:tc>
                <a:tc>
                  <a:txBody>
                    <a:bodyPr/>
                    <a:lstStyle/>
                    <a:p>
                      <a:r>
                        <a:rPr lang="en-US" sz="1800" dirty="0" smtClean="0"/>
                        <a:t>Benefits, Stability,</a:t>
                      </a:r>
                    </a:p>
                    <a:p>
                      <a:endParaRPr lang="en-US" sz="1800" dirty="0" smtClean="0"/>
                    </a:p>
                    <a:p>
                      <a:r>
                        <a:rPr lang="en-US" sz="1800" dirty="0" smtClean="0"/>
                        <a:t>Occupational</a:t>
                      </a:r>
                      <a:r>
                        <a:rPr lang="en-US" sz="1800" baseline="0" dirty="0" smtClean="0"/>
                        <a:t> Safety</a:t>
                      </a:r>
                      <a:endParaRPr lang="en-US" sz="1800" dirty="0"/>
                    </a:p>
                  </a:txBody>
                  <a:tcPr marT="45723" marB="45723"/>
                </a:tc>
              </a:tr>
              <a:tr h="914462">
                <a:tc>
                  <a:txBody>
                    <a:bodyPr/>
                    <a:lstStyle/>
                    <a:p>
                      <a:r>
                        <a:rPr lang="en-US" sz="1800" dirty="0" smtClean="0"/>
                        <a:t>Food, Air</a:t>
                      </a:r>
                    </a:p>
                    <a:p>
                      <a:r>
                        <a:rPr lang="en-US" sz="1800" dirty="0" smtClean="0"/>
                        <a:t>Water, </a:t>
                      </a:r>
                    </a:p>
                    <a:p>
                      <a:r>
                        <a:rPr lang="en-US" sz="1800" dirty="0" smtClean="0"/>
                        <a:t>Sleep</a:t>
                      </a:r>
                      <a:endParaRPr lang="en-US" sz="1800" dirty="0"/>
                    </a:p>
                  </a:txBody>
                  <a:tcPr marT="45723" marB="45723"/>
                </a:tc>
                <a:tc>
                  <a:txBody>
                    <a:bodyPr/>
                    <a:lstStyle/>
                    <a:p>
                      <a:pPr algn="ctr"/>
                      <a:r>
                        <a:rPr lang="en-US" sz="1800" b="1" dirty="0" smtClean="0">
                          <a:solidFill>
                            <a:srgbClr val="FF0000"/>
                          </a:solidFill>
                        </a:rPr>
                        <a:t>Biological &amp; Physical               Needs</a:t>
                      </a:r>
                      <a:endParaRPr lang="en-US" sz="1800" b="1" dirty="0">
                        <a:solidFill>
                          <a:srgbClr val="FF0000"/>
                        </a:solidFill>
                      </a:endParaRPr>
                    </a:p>
                  </a:txBody>
                  <a:tcPr marT="45723" marB="45723"/>
                </a:tc>
                <a:tc>
                  <a:txBody>
                    <a:bodyPr/>
                    <a:lstStyle/>
                    <a:p>
                      <a:r>
                        <a:rPr lang="en-US" sz="1800" dirty="0" smtClean="0"/>
                        <a:t>Proper Temperature,</a:t>
                      </a:r>
                    </a:p>
                    <a:p>
                      <a:r>
                        <a:rPr lang="en-US" sz="1800" dirty="0" smtClean="0"/>
                        <a:t>Air,</a:t>
                      </a:r>
                    </a:p>
                    <a:p>
                      <a:r>
                        <a:rPr lang="en-US" sz="1800" dirty="0" smtClean="0"/>
                        <a:t>Basic Salary</a:t>
                      </a:r>
                      <a:endParaRPr lang="en-US" sz="1800" dirty="0"/>
                    </a:p>
                  </a:txBody>
                  <a:tcPr marT="45723" marB="45723"/>
                </a:tc>
              </a:tr>
            </a:tbl>
          </a:graphicData>
        </a:graphic>
      </p:graphicFrame>
      <p:sp>
        <p:nvSpPr>
          <p:cNvPr id="4" name="Flowchart: Extract 3"/>
          <p:cNvSpPr/>
          <p:nvPr/>
        </p:nvSpPr>
        <p:spPr>
          <a:xfrm>
            <a:off x="454025" y="990600"/>
            <a:ext cx="8305800" cy="4724400"/>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3730362940"/>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p:txBody>
          <a:bodyPr/>
          <a:lstStyle/>
          <a:p>
            <a:pPr>
              <a:defRPr/>
            </a:pPr>
            <a:r>
              <a:rPr lang="en-US" dirty="0" smtClean="0"/>
              <a:t>12-</a:t>
            </a:r>
            <a:fld id="{0A99F28D-E4D1-4238-A948-47AE30291BC4}" type="slidenum">
              <a:rPr lang="en-US" smtClean="0"/>
              <a:pPr>
                <a:defRPr/>
              </a:pPr>
              <a:t>160</a:t>
            </a:fld>
            <a:endParaRPr lang="en-US" dirty="0" smtClean="0"/>
          </a:p>
        </p:txBody>
      </p:sp>
      <p:sp>
        <p:nvSpPr>
          <p:cNvPr id="387074" name="Rectangle 2"/>
          <p:cNvSpPr>
            <a:spLocks noGrp="1" noChangeArrowheads="1"/>
          </p:cNvSpPr>
          <p:nvPr>
            <p:ph type="body" idx="1"/>
          </p:nvPr>
        </p:nvSpPr>
        <p:spPr>
          <a:xfrm>
            <a:off x="685800" y="1778000"/>
            <a:ext cx="8316913" cy="4394200"/>
          </a:xfrm>
          <a:noFill/>
        </p:spPr>
        <p:txBody>
          <a:bodyPr lIns="90475" tIns="44444" rIns="90475" bIns="44444"/>
          <a:lstStyle/>
          <a:p>
            <a:pPr marL="374650" indent="-374650" defTabSz="998538"/>
            <a:r>
              <a:rPr lang="en-US" b="1" smtClean="0"/>
              <a:t>Known and constant </a:t>
            </a:r>
            <a:r>
              <a:rPr lang="en-US" b="1" smtClean="0">
                <a:solidFill>
                  <a:srgbClr val="CC0066"/>
                </a:solidFill>
              </a:rPr>
              <a:t>demand</a:t>
            </a:r>
            <a:endParaRPr lang="en-US" b="1" smtClean="0"/>
          </a:p>
          <a:p>
            <a:pPr marL="374650" indent="-374650" defTabSz="998538"/>
            <a:r>
              <a:rPr lang="en-US" b="1" smtClean="0"/>
              <a:t>Known and constant </a:t>
            </a:r>
            <a:r>
              <a:rPr lang="en-US" b="1" smtClean="0">
                <a:solidFill>
                  <a:srgbClr val="CC0066"/>
                </a:solidFill>
              </a:rPr>
              <a:t>lead time</a:t>
            </a:r>
            <a:endParaRPr lang="en-US" b="1" smtClean="0"/>
          </a:p>
          <a:p>
            <a:pPr marL="374650" indent="-374650" defTabSz="998538"/>
            <a:r>
              <a:rPr lang="en-US" b="1" smtClean="0">
                <a:solidFill>
                  <a:srgbClr val="CC0066"/>
                </a:solidFill>
              </a:rPr>
              <a:t>Instantaneous receipt</a:t>
            </a:r>
            <a:r>
              <a:rPr lang="en-US" b="1" smtClean="0"/>
              <a:t> of material</a:t>
            </a:r>
          </a:p>
          <a:p>
            <a:pPr marL="374650" indent="-374650" defTabSz="998538"/>
            <a:r>
              <a:rPr lang="en-US" b="1" smtClean="0">
                <a:solidFill>
                  <a:srgbClr val="CC0066"/>
                </a:solidFill>
              </a:rPr>
              <a:t>No</a:t>
            </a:r>
            <a:r>
              <a:rPr lang="en-US" b="1" smtClean="0"/>
              <a:t> quantity </a:t>
            </a:r>
            <a:r>
              <a:rPr lang="en-US" b="1" smtClean="0">
                <a:solidFill>
                  <a:srgbClr val="CC0066"/>
                </a:solidFill>
              </a:rPr>
              <a:t>discounts</a:t>
            </a:r>
          </a:p>
          <a:p>
            <a:pPr marL="374650" indent="-374650" defTabSz="998538"/>
            <a:r>
              <a:rPr lang="en-US" b="1" u="sng" smtClean="0"/>
              <a:t>Only order (setup) cost and holding cost</a:t>
            </a:r>
          </a:p>
          <a:p>
            <a:pPr marL="374650" indent="-374650" defTabSz="998538"/>
            <a:r>
              <a:rPr lang="en-US" b="1" smtClean="0"/>
              <a:t>No </a:t>
            </a:r>
            <a:r>
              <a:rPr lang="en-US" b="1" smtClean="0">
                <a:solidFill>
                  <a:srgbClr val="CC0066"/>
                </a:solidFill>
              </a:rPr>
              <a:t>stockouts</a:t>
            </a:r>
            <a:endParaRPr lang="en-US" b="1" smtClean="0"/>
          </a:p>
        </p:txBody>
      </p:sp>
      <p:sp>
        <p:nvSpPr>
          <p:cNvPr id="98308" name="Rectangle 3"/>
          <p:cNvSpPr>
            <a:spLocks noGrp="1" noChangeArrowheads="1"/>
          </p:cNvSpPr>
          <p:nvPr>
            <p:ph type="title"/>
          </p:nvPr>
        </p:nvSpPr>
        <p:spPr/>
        <p:txBody>
          <a:bodyPr/>
          <a:lstStyle/>
          <a:p>
            <a:r>
              <a:rPr lang="en-US" b="1" smtClean="0">
                <a:solidFill>
                  <a:srgbClr val="FF0000"/>
                </a:solidFill>
              </a:rPr>
              <a:t>EOQ Assumptions</a:t>
            </a:r>
          </a:p>
        </p:txBody>
      </p:sp>
    </p:spTree>
    <p:extLst>
      <p:ext uri="{BB962C8B-B14F-4D97-AF65-F5344CB8AC3E}">
        <p14:creationId xmlns:p14="http://schemas.microsoft.com/office/powerpoint/2010/main" val="353832391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7074">
                                            <p:txEl>
                                              <p:pRg st="0" end="0"/>
                                            </p:txEl>
                                          </p:spTgt>
                                        </p:tgtEl>
                                        <p:attrNameLst>
                                          <p:attrName>style.visibility</p:attrName>
                                        </p:attrNameLst>
                                      </p:cBhvr>
                                      <p:to>
                                        <p:strVal val="visible"/>
                                      </p:to>
                                    </p:set>
                                    <p:animEffect transition="in" filter="wipe(left)">
                                      <p:cBhvr>
                                        <p:cTn id="7" dur="500"/>
                                        <p:tgtEl>
                                          <p:spTgt spid="387074">
                                            <p:txEl>
                                              <p:pRg st="0" end="0"/>
                                            </p:txEl>
                                          </p:spTgt>
                                        </p:tgtEl>
                                      </p:cBhvr>
                                    </p:animEffect>
                                  </p:childTnLst>
                                  <p:subTnLst>
                                    <p:animClr clrSpc="rgb" dir="cw">
                                      <p:cBhvr override="childStyle">
                                        <p:cTn dur="1" fill="hold" display="0" masterRel="nextClick" afterEffect="1"/>
                                        <p:tgtEl>
                                          <p:spTgt spid="387074">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7074">
                                            <p:txEl>
                                              <p:pRg st="1" end="1"/>
                                            </p:txEl>
                                          </p:spTgt>
                                        </p:tgtEl>
                                        <p:attrNameLst>
                                          <p:attrName>style.visibility</p:attrName>
                                        </p:attrNameLst>
                                      </p:cBhvr>
                                      <p:to>
                                        <p:strVal val="visible"/>
                                      </p:to>
                                    </p:set>
                                    <p:animEffect transition="in" filter="wipe(left)">
                                      <p:cBhvr>
                                        <p:cTn id="12" dur="500"/>
                                        <p:tgtEl>
                                          <p:spTgt spid="387074">
                                            <p:txEl>
                                              <p:pRg st="1" end="1"/>
                                            </p:txEl>
                                          </p:spTgt>
                                        </p:tgtEl>
                                      </p:cBhvr>
                                    </p:animEffect>
                                  </p:childTnLst>
                                  <p:subTnLst>
                                    <p:animClr clrSpc="rgb" dir="cw">
                                      <p:cBhvr override="childStyle">
                                        <p:cTn dur="1" fill="hold" display="0" masterRel="nextClick" afterEffect="1"/>
                                        <p:tgtEl>
                                          <p:spTgt spid="387074">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7074">
                                            <p:txEl>
                                              <p:pRg st="2" end="2"/>
                                            </p:txEl>
                                          </p:spTgt>
                                        </p:tgtEl>
                                        <p:attrNameLst>
                                          <p:attrName>style.visibility</p:attrName>
                                        </p:attrNameLst>
                                      </p:cBhvr>
                                      <p:to>
                                        <p:strVal val="visible"/>
                                      </p:to>
                                    </p:set>
                                    <p:animEffect transition="in" filter="wipe(left)">
                                      <p:cBhvr>
                                        <p:cTn id="17" dur="500"/>
                                        <p:tgtEl>
                                          <p:spTgt spid="387074">
                                            <p:txEl>
                                              <p:pRg st="2" end="2"/>
                                            </p:txEl>
                                          </p:spTgt>
                                        </p:tgtEl>
                                      </p:cBhvr>
                                    </p:animEffect>
                                  </p:childTnLst>
                                  <p:subTnLst>
                                    <p:animClr clrSpc="rgb" dir="cw">
                                      <p:cBhvr override="childStyle">
                                        <p:cTn dur="1" fill="hold" display="0" masterRel="nextClick" afterEffect="1"/>
                                        <p:tgtEl>
                                          <p:spTgt spid="387074">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7074">
                                            <p:txEl>
                                              <p:pRg st="3" end="3"/>
                                            </p:txEl>
                                          </p:spTgt>
                                        </p:tgtEl>
                                        <p:attrNameLst>
                                          <p:attrName>style.visibility</p:attrName>
                                        </p:attrNameLst>
                                      </p:cBhvr>
                                      <p:to>
                                        <p:strVal val="visible"/>
                                      </p:to>
                                    </p:set>
                                    <p:animEffect transition="in" filter="wipe(left)">
                                      <p:cBhvr>
                                        <p:cTn id="22" dur="500"/>
                                        <p:tgtEl>
                                          <p:spTgt spid="387074">
                                            <p:txEl>
                                              <p:pRg st="3" end="3"/>
                                            </p:txEl>
                                          </p:spTgt>
                                        </p:tgtEl>
                                      </p:cBhvr>
                                    </p:animEffect>
                                  </p:childTnLst>
                                  <p:subTnLst>
                                    <p:animClr clrSpc="rgb" dir="cw">
                                      <p:cBhvr override="childStyle">
                                        <p:cTn dur="1" fill="hold" display="0" masterRel="nextClick" afterEffect="1"/>
                                        <p:tgtEl>
                                          <p:spTgt spid="387074">
                                            <p:txEl>
                                              <p:pRg st="3" end="3"/>
                                            </p:txEl>
                                          </p:spTgt>
                                        </p:tgtEl>
                                        <p:attrNameLst>
                                          <p:attrName>ppt_c</p:attrName>
                                        </p:attrNameLst>
                                      </p:cBhvr>
                                      <p:to>
                                        <a:schemeClr val="folHlink"/>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7074">
                                            <p:txEl>
                                              <p:pRg st="4" end="4"/>
                                            </p:txEl>
                                          </p:spTgt>
                                        </p:tgtEl>
                                        <p:attrNameLst>
                                          <p:attrName>style.visibility</p:attrName>
                                        </p:attrNameLst>
                                      </p:cBhvr>
                                      <p:to>
                                        <p:strVal val="visible"/>
                                      </p:to>
                                    </p:set>
                                    <p:animEffect transition="in" filter="wipe(left)">
                                      <p:cBhvr>
                                        <p:cTn id="27" dur="500"/>
                                        <p:tgtEl>
                                          <p:spTgt spid="387074">
                                            <p:txEl>
                                              <p:pRg st="4" end="4"/>
                                            </p:txEl>
                                          </p:spTgt>
                                        </p:tgtEl>
                                      </p:cBhvr>
                                    </p:animEffect>
                                  </p:childTnLst>
                                  <p:subTnLst>
                                    <p:animClr clrSpc="rgb" dir="cw">
                                      <p:cBhvr override="childStyle">
                                        <p:cTn dur="1" fill="hold" display="0" masterRel="nextClick" afterEffect="1"/>
                                        <p:tgtEl>
                                          <p:spTgt spid="387074">
                                            <p:txEl>
                                              <p:pRg st="4" end="4"/>
                                            </p:txEl>
                                          </p:spTgt>
                                        </p:tgtEl>
                                        <p:attrNameLst>
                                          <p:attrName>ppt_c</p:attrName>
                                        </p:attrNameLst>
                                      </p:cBhvr>
                                      <p:to>
                                        <a:schemeClr val="folHlink"/>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87074">
                                            <p:txEl>
                                              <p:pRg st="5" end="5"/>
                                            </p:txEl>
                                          </p:spTgt>
                                        </p:tgtEl>
                                        <p:attrNameLst>
                                          <p:attrName>style.visibility</p:attrName>
                                        </p:attrNameLst>
                                      </p:cBhvr>
                                      <p:to>
                                        <p:strVal val="visible"/>
                                      </p:to>
                                    </p:set>
                                    <p:animEffect transition="in" filter="wipe(left)">
                                      <p:cBhvr>
                                        <p:cTn id="32" dur="500"/>
                                        <p:tgtEl>
                                          <p:spTgt spid="387074">
                                            <p:txEl>
                                              <p:pRg st="5" end="5"/>
                                            </p:txEl>
                                          </p:spTgt>
                                        </p:tgtEl>
                                      </p:cBhvr>
                                    </p:animEffect>
                                  </p:childTnLst>
                                  <p:subTnLst>
                                    <p:animClr clrSpc="rgb" dir="cw">
                                      <p:cBhvr override="childStyle">
                                        <p:cTn dur="1" fill="hold" display="0" masterRel="nextClick" afterEffect="1"/>
                                        <p:tgtEl>
                                          <p:spTgt spid="387074">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4" grpId="0" build="p" autoUpdateAnimBg="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Definition of Inventory Carrying Costs</a:t>
            </a:r>
            <a:endParaRPr lang="en-US" b="1"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US" dirty="0" smtClean="0"/>
              <a:t>Costs incurred for maintaining inventory of materials.</a:t>
            </a:r>
          </a:p>
          <a:p>
            <a:r>
              <a:rPr lang="en-US" b="1" dirty="0"/>
              <a:t>Holding(or Carrying ) costs</a:t>
            </a:r>
          </a:p>
          <a:p>
            <a:pPr>
              <a:buNone/>
            </a:pPr>
            <a:r>
              <a:rPr lang="en-US" b="1" dirty="0"/>
              <a:t>		Includes </a:t>
            </a:r>
          </a:p>
          <a:p>
            <a:pPr>
              <a:buNone/>
            </a:pPr>
            <a:r>
              <a:rPr lang="en-US" b="1" dirty="0"/>
              <a:t>			</a:t>
            </a:r>
            <a:r>
              <a:rPr lang="en-US" b="1" i="1" dirty="0">
                <a:solidFill>
                  <a:srgbClr val="FF0000"/>
                </a:solidFill>
              </a:rPr>
              <a:t>Costs of making Storage facilities</a:t>
            </a:r>
          </a:p>
          <a:p>
            <a:pPr>
              <a:buNone/>
            </a:pPr>
            <a:r>
              <a:rPr lang="en-US" b="1" i="1" dirty="0">
                <a:solidFill>
                  <a:srgbClr val="FF0000"/>
                </a:solidFill>
              </a:rPr>
              <a:t>			Handling</a:t>
            </a:r>
          </a:p>
          <a:p>
            <a:pPr>
              <a:buNone/>
            </a:pPr>
            <a:r>
              <a:rPr lang="en-US" b="1" i="1" dirty="0">
                <a:solidFill>
                  <a:srgbClr val="FF0000"/>
                </a:solidFill>
              </a:rPr>
              <a:t>			Insurance</a:t>
            </a:r>
          </a:p>
          <a:p>
            <a:pPr>
              <a:buNone/>
            </a:pPr>
            <a:r>
              <a:rPr lang="en-US" b="1" i="1" dirty="0">
                <a:solidFill>
                  <a:srgbClr val="FF0000"/>
                </a:solidFill>
              </a:rPr>
              <a:t>			Breakage</a:t>
            </a:r>
          </a:p>
          <a:p>
            <a:pPr>
              <a:buNone/>
            </a:pPr>
            <a:r>
              <a:rPr lang="en-US" b="1" i="1" dirty="0">
                <a:solidFill>
                  <a:srgbClr val="FF0000"/>
                </a:solidFill>
              </a:rPr>
              <a:t>			Obsolescence</a:t>
            </a:r>
          </a:p>
          <a:p>
            <a:pPr>
              <a:buNone/>
            </a:pPr>
            <a:r>
              <a:rPr lang="en-US" b="1" i="1" dirty="0">
                <a:solidFill>
                  <a:srgbClr val="FF0000"/>
                </a:solidFill>
              </a:rPr>
              <a:t>			Depreciation</a:t>
            </a:r>
          </a:p>
          <a:p>
            <a:pPr>
              <a:buNone/>
            </a:pPr>
            <a:r>
              <a:rPr lang="en-US" b="1" i="1" dirty="0">
                <a:solidFill>
                  <a:srgbClr val="FF0000"/>
                </a:solidFill>
              </a:rPr>
              <a:t>			Opportunity costs /Interest costs of Capital</a:t>
            </a:r>
          </a:p>
          <a:p>
            <a:endParaRPr lang="en-US" dirty="0"/>
          </a:p>
        </p:txBody>
      </p:sp>
    </p:spTree>
    <p:extLst>
      <p:ext uri="{BB962C8B-B14F-4D97-AF65-F5344CB8AC3E}">
        <p14:creationId xmlns:p14="http://schemas.microsoft.com/office/powerpoint/2010/main" val="111786615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6"/>
          <p:cNvSpPr>
            <a:spLocks noGrp="1"/>
          </p:cNvSpPr>
          <p:nvPr>
            <p:ph type="sldNum" sz="quarter" idx="12"/>
          </p:nvPr>
        </p:nvSpPr>
        <p:spPr/>
        <p:txBody>
          <a:bodyPr/>
          <a:lstStyle/>
          <a:p>
            <a:pPr>
              <a:defRPr/>
            </a:pPr>
            <a:r>
              <a:rPr lang="en-US" smtClean="0"/>
              <a:t>12-</a:t>
            </a:r>
            <a:fld id="{FAE6621C-5A40-4549-B9FE-2AB6E76A679C}" type="slidenum">
              <a:rPr lang="en-US" smtClean="0"/>
              <a:pPr>
                <a:defRPr/>
              </a:pPr>
              <a:t>162</a:t>
            </a:fld>
            <a:endParaRPr lang="en-US" smtClean="0"/>
          </a:p>
        </p:txBody>
      </p:sp>
      <p:sp>
        <p:nvSpPr>
          <p:cNvPr id="152579" name="Rectangle 2"/>
          <p:cNvSpPr>
            <a:spLocks noGrp="1" noChangeArrowheads="1"/>
          </p:cNvSpPr>
          <p:nvPr>
            <p:ph type="title"/>
          </p:nvPr>
        </p:nvSpPr>
        <p:spPr>
          <a:xfrm>
            <a:off x="1150938" y="228600"/>
            <a:ext cx="7793037" cy="1143000"/>
          </a:xfrm>
        </p:spPr>
        <p:txBody>
          <a:bodyPr>
            <a:normAutofit fontScale="90000"/>
          </a:bodyPr>
          <a:lstStyle/>
          <a:p>
            <a:pPr>
              <a:lnSpc>
                <a:spcPct val="80000"/>
              </a:lnSpc>
            </a:pPr>
            <a:r>
              <a:rPr lang="en-US" b="1" smtClean="0">
                <a:solidFill>
                  <a:srgbClr val="FF0000"/>
                </a:solidFill>
              </a:rPr>
              <a:t>Inventory Holding Costs</a:t>
            </a:r>
            <a:br>
              <a:rPr lang="en-US" b="1" smtClean="0">
                <a:solidFill>
                  <a:srgbClr val="FF0000"/>
                </a:solidFill>
              </a:rPr>
            </a:br>
            <a:r>
              <a:rPr lang="en-US" b="1" smtClean="0">
                <a:solidFill>
                  <a:srgbClr val="FF0000"/>
                </a:solidFill>
              </a:rPr>
              <a:t>(Appx. Ranges)-   A</a:t>
            </a:r>
            <a:r>
              <a:rPr lang="en-US" sz="2400" b="1" smtClean="0">
                <a:solidFill>
                  <a:srgbClr val="FF0000"/>
                </a:solidFill>
              </a:rPr>
              <a:t>n example</a:t>
            </a:r>
          </a:p>
        </p:txBody>
      </p:sp>
      <p:sp>
        <p:nvSpPr>
          <p:cNvPr id="152580" name="Rectangle 3"/>
          <p:cNvSpPr>
            <a:spLocks noGrp="1" noChangeArrowheads="1"/>
          </p:cNvSpPr>
          <p:nvPr>
            <p:ph type="body" sz="half" idx="1"/>
          </p:nvPr>
        </p:nvSpPr>
        <p:spPr>
          <a:xfrm>
            <a:off x="423863" y="1447800"/>
            <a:ext cx="4572000" cy="5573713"/>
          </a:xfrm>
        </p:spPr>
        <p:txBody>
          <a:bodyPr/>
          <a:lstStyle/>
          <a:p>
            <a:pPr algn="ctr">
              <a:lnSpc>
                <a:spcPct val="80000"/>
              </a:lnSpc>
              <a:buFont typeface="Symbol" pitchFamily="18" charset="2"/>
              <a:buNone/>
            </a:pPr>
            <a:endParaRPr lang="en-US" sz="2000" u="sng" smtClean="0"/>
          </a:p>
          <a:p>
            <a:pPr algn="ctr">
              <a:lnSpc>
                <a:spcPct val="80000"/>
              </a:lnSpc>
              <a:buFont typeface="Symbol" pitchFamily="18" charset="2"/>
              <a:buNone/>
            </a:pPr>
            <a:r>
              <a:rPr lang="en-US" sz="2000" u="sng" smtClean="0"/>
              <a:t>Category</a:t>
            </a:r>
          </a:p>
          <a:p>
            <a:pPr>
              <a:lnSpc>
                <a:spcPct val="10000"/>
              </a:lnSpc>
              <a:buFont typeface="Symbol" pitchFamily="18" charset="2"/>
              <a:buNone/>
            </a:pPr>
            <a:endParaRPr lang="en-US" sz="2000" smtClean="0"/>
          </a:p>
          <a:p>
            <a:pPr>
              <a:lnSpc>
                <a:spcPct val="90000"/>
              </a:lnSpc>
              <a:buFont typeface="Symbol" pitchFamily="18" charset="2"/>
              <a:buNone/>
            </a:pPr>
            <a:endParaRPr lang="en-US" sz="2000" smtClean="0"/>
          </a:p>
          <a:p>
            <a:pPr>
              <a:lnSpc>
                <a:spcPct val="90000"/>
              </a:lnSpc>
              <a:buFont typeface="Symbol" pitchFamily="18" charset="2"/>
              <a:buNone/>
            </a:pPr>
            <a:r>
              <a:rPr lang="en-US" sz="2000" smtClean="0"/>
              <a:t>Housing costs (building rent, depreciation, operating cost, taxes, insurance)</a:t>
            </a:r>
          </a:p>
          <a:p>
            <a:pPr>
              <a:lnSpc>
                <a:spcPct val="20000"/>
              </a:lnSpc>
              <a:buFont typeface="Symbol" pitchFamily="18" charset="2"/>
              <a:buNone/>
            </a:pPr>
            <a:endParaRPr lang="en-US" sz="2000" smtClean="0">
              <a:solidFill>
                <a:srgbClr val="33CCFF"/>
              </a:solidFill>
            </a:endParaRPr>
          </a:p>
          <a:p>
            <a:pPr>
              <a:lnSpc>
                <a:spcPct val="90000"/>
              </a:lnSpc>
              <a:buFont typeface="Symbol" pitchFamily="18" charset="2"/>
              <a:buNone/>
            </a:pPr>
            <a:r>
              <a:rPr lang="en-US" sz="2000" smtClean="0">
                <a:solidFill>
                  <a:srgbClr val="CC0066"/>
                </a:solidFill>
              </a:rPr>
              <a:t>Material handling costs (equipment, lease or depreciation, power, operating cost)</a:t>
            </a:r>
          </a:p>
          <a:p>
            <a:pPr>
              <a:lnSpc>
                <a:spcPct val="10000"/>
              </a:lnSpc>
              <a:buFont typeface="Symbol" pitchFamily="18" charset="2"/>
              <a:buNone/>
            </a:pPr>
            <a:endParaRPr lang="en-US" sz="2000" smtClean="0"/>
          </a:p>
          <a:p>
            <a:pPr>
              <a:lnSpc>
                <a:spcPct val="90000"/>
              </a:lnSpc>
              <a:buFont typeface="Symbol" pitchFamily="18" charset="2"/>
              <a:buNone/>
            </a:pPr>
            <a:r>
              <a:rPr lang="en-US" sz="2000" smtClean="0"/>
              <a:t>Labor cost from extra handling</a:t>
            </a:r>
          </a:p>
          <a:p>
            <a:pPr>
              <a:lnSpc>
                <a:spcPct val="70000"/>
              </a:lnSpc>
              <a:buFont typeface="Symbol" pitchFamily="18" charset="2"/>
              <a:buNone/>
            </a:pPr>
            <a:endParaRPr lang="en-US" sz="2000" smtClean="0"/>
          </a:p>
          <a:p>
            <a:pPr>
              <a:lnSpc>
                <a:spcPct val="80000"/>
              </a:lnSpc>
              <a:buFont typeface="Symbol" pitchFamily="18" charset="2"/>
              <a:buNone/>
            </a:pPr>
            <a:r>
              <a:rPr lang="en-US" sz="2000" smtClean="0">
                <a:solidFill>
                  <a:srgbClr val="CC0066"/>
                </a:solidFill>
              </a:rPr>
              <a:t>Investment costs (borrowing costs, taxes, and insurance on inventory)</a:t>
            </a:r>
          </a:p>
          <a:p>
            <a:pPr>
              <a:lnSpc>
                <a:spcPct val="10000"/>
              </a:lnSpc>
              <a:buFont typeface="Symbol" pitchFamily="18" charset="2"/>
              <a:buNone/>
            </a:pPr>
            <a:endParaRPr lang="en-US" sz="2000" smtClean="0"/>
          </a:p>
          <a:p>
            <a:pPr>
              <a:buFont typeface="Symbol" pitchFamily="18" charset="2"/>
              <a:buNone/>
            </a:pPr>
            <a:r>
              <a:rPr lang="en-US" sz="2000" smtClean="0"/>
              <a:t>Pilferage, scrap, and obsolescence</a:t>
            </a:r>
          </a:p>
          <a:p>
            <a:pPr>
              <a:lnSpc>
                <a:spcPct val="0"/>
              </a:lnSpc>
              <a:buFont typeface="Symbol" pitchFamily="18" charset="2"/>
              <a:buNone/>
            </a:pPr>
            <a:endParaRPr lang="en-US" sz="2000" smtClean="0"/>
          </a:p>
          <a:p>
            <a:pPr>
              <a:lnSpc>
                <a:spcPct val="40000"/>
              </a:lnSpc>
              <a:buFont typeface="Symbol" pitchFamily="18" charset="2"/>
              <a:buNone/>
            </a:pPr>
            <a:endParaRPr lang="en-US" sz="2000" smtClean="0"/>
          </a:p>
          <a:p>
            <a:pPr>
              <a:lnSpc>
                <a:spcPct val="90000"/>
              </a:lnSpc>
              <a:buFont typeface="Symbol" pitchFamily="18" charset="2"/>
              <a:buNone/>
            </a:pPr>
            <a:endParaRPr lang="en-US" sz="2000" b="1" smtClean="0"/>
          </a:p>
          <a:p>
            <a:pPr>
              <a:lnSpc>
                <a:spcPct val="90000"/>
              </a:lnSpc>
              <a:buFont typeface="Symbol" pitchFamily="18" charset="2"/>
              <a:buNone/>
            </a:pPr>
            <a:r>
              <a:rPr lang="en-US" sz="2000" b="1" smtClean="0">
                <a:solidFill>
                  <a:srgbClr val="FF0000"/>
                </a:solidFill>
              </a:rPr>
              <a:t>Overall carrying cost</a:t>
            </a:r>
          </a:p>
        </p:txBody>
      </p:sp>
      <p:sp>
        <p:nvSpPr>
          <p:cNvPr id="152581" name="Rectangle 4"/>
          <p:cNvSpPr>
            <a:spLocks noGrp="1" noChangeArrowheads="1"/>
          </p:cNvSpPr>
          <p:nvPr>
            <p:ph type="body" sz="half" idx="2"/>
          </p:nvPr>
        </p:nvSpPr>
        <p:spPr>
          <a:xfrm>
            <a:off x="4656138" y="1519238"/>
            <a:ext cx="3895725" cy="4767262"/>
          </a:xfrm>
        </p:spPr>
        <p:txBody>
          <a:bodyPr>
            <a:normAutofit lnSpcReduction="10000"/>
          </a:bodyPr>
          <a:lstStyle/>
          <a:p>
            <a:pPr algn="ctr">
              <a:lnSpc>
                <a:spcPct val="70000"/>
              </a:lnSpc>
              <a:buFont typeface="Symbol" pitchFamily="18" charset="2"/>
              <a:buNone/>
            </a:pPr>
            <a:endParaRPr lang="en-US" sz="2000" smtClean="0"/>
          </a:p>
          <a:p>
            <a:pPr algn="ctr">
              <a:lnSpc>
                <a:spcPct val="70000"/>
              </a:lnSpc>
              <a:buFont typeface="Symbol" pitchFamily="18" charset="2"/>
              <a:buNone/>
            </a:pPr>
            <a:r>
              <a:rPr lang="en-US" sz="2000" smtClean="0"/>
              <a:t>Cost as a</a:t>
            </a:r>
            <a:endParaRPr lang="en-US" sz="2000" u="sng" smtClean="0"/>
          </a:p>
          <a:p>
            <a:pPr algn="ctr">
              <a:lnSpc>
                <a:spcPct val="50000"/>
              </a:lnSpc>
              <a:buFont typeface="Symbol" pitchFamily="18" charset="2"/>
              <a:buNone/>
            </a:pPr>
            <a:r>
              <a:rPr lang="en-US" sz="2000" u="sng" smtClean="0"/>
              <a:t> % of Inventory Value</a:t>
            </a:r>
          </a:p>
          <a:p>
            <a:pPr algn="ctr">
              <a:lnSpc>
                <a:spcPct val="130000"/>
              </a:lnSpc>
              <a:buFont typeface="Symbol" pitchFamily="18" charset="2"/>
              <a:buNone/>
            </a:pPr>
            <a:r>
              <a:rPr lang="en-US" sz="2000" smtClean="0"/>
              <a:t>6%</a:t>
            </a:r>
          </a:p>
          <a:p>
            <a:pPr algn="ctr">
              <a:lnSpc>
                <a:spcPct val="70000"/>
              </a:lnSpc>
              <a:buFont typeface="Symbol" pitchFamily="18" charset="2"/>
              <a:buNone/>
            </a:pPr>
            <a:r>
              <a:rPr lang="en-US" sz="2000" smtClean="0"/>
              <a:t>(3 - 10%)</a:t>
            </a:r>
          </a:p>
          <a:p>
            <a:pPr algn="ctr">
              <a:lnSpc>
                <a:spcPct val="160000"/>
              </a:lnSpc>
              <a:buFont typeface="Symbol" pitchFamily="18" charset="2"/>
              <a:buNone/>
            </a:pPr>
            <a:r>
              <a:rPr lang="en-US" sz="2000" smtClean="0">
                <a:solidFill>
                  <a:srgbClr val="CC0066"/>
                </a:solidFill>
              </a:rPr>
              <a:t>3%</a:t>
            </a:r>
          </a:p>
          <a:p>
            <a:pPr algn="ctr">
              <a:lnSpc>
                <a:spcPct val="70000"/>
              </a:lnSpc>
              <a:buFont typeface="Symbol" pitchFamily="18" charset="2"/>
              <a:buNone/>
            </a:pPr>
            <a:r>
              <a:rPr lang="en-US" sz="2000" smtClean="0">
                <a:solidFill>
                  <a:srgbClr val="CC0066"/>
                </a:solidFill>
              </a:rPr>
              <a:t>(1 - 3.5%)</a:t>
            </a:r>
          </a:p>
          <a:p>
            <a:pPr algn="ctr">
              <a:lnSpc>
                <a:spcPct val="50000"/>
              </a:lnSpc>
              <a:buFont typeface="Symbol" pitchFamily="18" charset="2"/>
              <a:buNone/>
            </a:pPr>
            <a:endParaRPr lang="en-US" sz="2000" smtClean="0">
              <a:solidFill>
                <a:srgbClr val="33CCFF"/>
              </a:solidFill>
            </a:endParaRPr>
          </a:p>
          <a:p>
            <a:pPr algn="ctr">
              <a:lnSpc>
                <a:spcPct val="50000"/>
              </a:lnSpc>
              <a:buFont typeface="Symbol" pitchFamily="18" charset="2"/>
              <a:buNone/>
            </a:pPr>
            <a:r>
              <a:rPr lang="en-US" sz="2000" smtClean="0">
                <a:solidFill>
                  <a:schemeClr val="tx2"/>
                </a:solidFill>
              </a:rPr>
              <a:t>3%</a:t>
            </a:r>
            <a:endParaRPr lang="en-US" sz="2000" smtClean="0"/>
          </a:p>
          <a:p>
            <a:pPr algn="ctr">
              <a:lnSpc>
                <a:spcPct val="50000"/>
              </a:lnSpc>
              <a:buFont typeface="Symbol" pitchFamily="18" charset="2"/>
              <a:buNone/>
            </a:pPr>
            <a:r>
              <a:rPr lang="en-US" sz="2000" smtClean="0"/>
              <a:t>(3 -</a:t>
            </a:r>
            <a:r>
              <a:rPr lang="en-US" sz="2200" smtClean="0"/>
              <a:t> </a:t>
            </a:r>
            <a:r>
              <a:rPr lang="en-US" sz="2000" smtClean="0"/>
              <a:t>5%)</a:t>
            </a:r>
          </a:p>
          <a:p>
            <a:pPr algn="ctr">
              <a:lnSpc>
                <a:spcPct val="70000"/>
              </a:lnSpc>
              <a:buFont typeface="Symbol" pitchFamily="18" charset="2"/>
              <a:buNone/>
            </a:pPr>
            <a:endParaRPr lang="en-US" sz="2000" smtClean="0"/>
          </a:p>
          <a:p>
            <a:pPr algn="ctr">
              <a:lnSpc>
                <a:spcPct val="40000"/>
              </a:lnSpc>
              <a:buFont typeface="Symbol" pitchFamily="18" charset="2"/>
              <a:buNone/>
            </a:pPr>
            <a:r>
              <a:rPr lang="en-US" sz="2000" smtClean="0">
                <a:solidFill>
                  <a:srgbClr val="CC0066"/>
                </a:solidFill>
              </a:rPr>
              <a:t>11%</a:t>
            </a:r>
          </a:p>
          <a:p>
            <a:pPr algn="ctr">
              <a:lnSpc>
                <a:spcPct val="70000"/>
              </a:lnSpc>
              <a:buFont typeface="Symbol" pitchFamily="18" charset="2"/>
              <a:buNone/>
            </a:pPr>
            <a:r>
              <a:rPr lang="en-US" sz="2000" smtClean="0">
                <a:solidFill>
                  <a:srgbClr val="CC0066"/>
                </a:solidFill>
              </a:rPr>
              <a:t>(6 - 24%)</a:t>
            </a:r>
            <a:endParaRPr lang="en-US" sz="2000" smtClean="0">
              <a:solidFill>
                <a:srgbClr val="33CCFF"/>
              </a:solidFill>
            </a:endParaRPr>
          </a:p>
          <a:p>
            <a:pPr algn="ctr">
              <a:lnSpc>
                <a:spcPct val="150000"/>
              </a:lnSpc>
              <a:buFont typeface="Symbol" pitchFamily="18" charset="2"/>
              <a:buNone/>
            </a:pPr>
            <a:r>
              <a:rPr lang="en-US" sz="2000" smtClean="0">
                <a:solidFill>
                  <a:schemeClr val="tx2"/>
                </a:solidFill>
              </a:rPr>
              <a:t>3%</a:t>
            </a:r>
            <a:endParaRPr lang="en-US" sz="2000" smtClean="0"/>
          </a:p>
          <a:p>
            <a:pPr algn="ctr">
              <a:lnSpc>
                <a:spcPct val="70000"/>
              </a:lnSpc>
              <a:buFont typeface="Symbol" pitchFamily="18" charset="2"/>
              <a:buNone/>
            </a:pPr>
            <a:r>
              <a:rPr lang="en-US" sz="2000" u="sng" smtClean="0"/>
              <a:t>  (2 - 5%)</a:t>
            </a:r>
          </a:p>
          <a:p>
            <a:pPr algn="ctr">
              <a:lnSpc>
                <a:spcPct val="90000"/>
              </a:lnSpc>
              <a:buFont typeface="Symbol" pitchFamily="18" charset="2"/>
              <a:buNone/>
            </a:pPr>
            <a:r>
              <a:rPr lang="en-US" sz="2000" b="1" smtClean="0">
                <a:solidFill>
                  <a:srgbClr val="FF0000"/>
                </a:solidFill>
              </a:rPr>
              <a:t>26%</a:t>
            </a:r>
            <a:r>
              <a:rPr lang="en-US" sz="2000" u="sng" smtClean="0">
                <a:solidFill>
                  <a:srgbClr val="FF0000"/>
                </a:solidFill>
              </a:rPr>
              <a:t>   </a:t>
            </a:r>
          </a:p>
        </p:txBody>
      </p:sp>
    </p:spTree>
    <p:extLst>
      <p:ext uri="{BB962C8B-B14F-4D97-AF65-F5344CB8AC3E}">
        <p14:creationId xmlns:p14="http://schemas.microsoft.com/office/powerpoint/2010/main" val="380092643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itle 1"/>
          <p:cNvSpPr>
            <a:spLocks noGrp="1"/>
          </p:cNvSpPr>
          <p:nvPr>
            <p:ph type="title"/>
          </p:nvPr>
        </p:nvSpPr>
        <p:spPr>
          <a:xfrm>
            <a:off x="1150938" y="304800"/>
            <a:ext cx="7793037" cy="1066800"/>
          </a:xfrm>
        </p:spPr>
        <p:txBody>
          <a:bodyPr/>
          <a:lstStyle/>
          <a:p>
            <a:pPr eaLnBrk="1" hangingPunct="1"/>
            <a:r>
              <a:rPr lang="en-US" b="1" smtClean="0">
                <a:solidFill>
                  <a:srgbClr val="FF0000"/>
                </a:solidFill>
              </a:rPr>
              <a:t>INVENTORY COSTS-</a:t>
            </a:r>
            <a:r>
              <a:rPr lang="en-US" sz="2800" b="1" smtClean="0">
                <a:solidFill>
                  <a:srgbClr val="FF0000"/>
                </a:solidFill>
              </a:rPr>
              <a:t> contd.</a:t>
            </a:r>
            <a:endParaRPr lang="en-US" b="1" smtClean="0">
              <a:solidFill>
                <a:srgbClr val="FF0000"/>
              </a:solidFill>
            </a:endParaRPr>
          </a:p>
        </p:txBody>
      </p:sp>
      <p:sp>
        <p:nvSpPr>
          <p:cNvPr id="154627" name="Content Placeholder 2"/>
          <p:cNvSpPr>
            <a:spLocks noGrp="1"/>
          </p:cNvSpPr>
          <p:nvPr>
            <p:ph idx="1"/>
          </p:nvPr>
        </p:nvSpPr>
        <p:spPr>
          <a:xfrm>
            <a:off x="1143000" y="1295400"/>
            <a:ext cx="7772400" cy="5562600"/>
          </a:xfrm>
        </p:spPr>
        <p:txBody>
          <a:bodyPr/>
          <a:lstStyle/>
          <a:p>
            <a:pPr eaLnBrk="1" hangingPunct="1">
              <a:buFont typeface="Wingdings" pitchFamily="2" charset="2"/>
              <a:buChar char="q"/>
            </a:pPr>
            <a:r>
              <a:rPr lang="en-US" b="1" smtClean="0"/>
              <a:t>Ordering Costs</a:t>
            </a:r>
          </a:p>
          <a:p>
            <a:pPr eaLnBrk="1" hangingPunct="1">
              <a:buFont typeface="Wingdings" pitchFamily="2" charset="2"/>
              <a:buNone/>
            </a:pPr>
            <a:r>
              <a:rPr lang="en-US" b="1" smtClean="0"/>
              <a:t>		</a:t>
            </a:r>
            <a:r>
              <a:rPr lang="en-US" sz="2000" b="1" smtClean="0"/>
              <a:t>Includes</a:t>
            </a:r>
          </a:p>
          <a:p>
            <a:pPr eaLnBrk="1" hangingPunct="1">
              <a:buFont typeface="Wingdings" pitchFamily="2" charset="2"/>
              <a:buNone/>
            </a:pPr>
            <a:r>
              <a:rPr lang="en-US" sz="2000" b="1" smtClean="0"/>
              <a:t>			</a:t>
            </a:r>
            <a:r>
              <a:rPr lang="en-US" sz="2000" b="1" i="1" smtClean="0">
                <a:solidFill>
                  <a:srgbClr val="FF0000"/>
                </a:solidFill>
              </a:rPr>
              <a:t>purchasing costs</a:t>
            </a:r>
          </a:p>
          <a:p>
            <a:pPr eaLnBrk="1" hangingPunct="1">
              <a:buFont typeface="Wingdings" pitchFamily="2" charset="2"/>
              <a:buNone/>
            </a:pPr>
            <a:r>
              <a:rPr lang="en-US" sz="2000" b="1" i="1" smtClean="0">
                <a:solidFill>
                  <a:srgbClr val="FF0000"/>
                </a:solidFill>
              </a:rPr>
              <a:t>			production ordering costs</a:t>
            </a:r>
          </a:p>
          <a:p>
            <a:pPr eaLnBrk="1" hangingPunct="1">
              <a:buFont typeface="Wingdings" pitchFamily="2" charset="2"/>
              <a:buNone/>
            </a:pPr>
            <a:r>
              <a:rPr lang="en-US" sz="2000" b="1" i="1" smtClean="0">
                <a:solidFill>
                  <a:srgbClr val="FF0000"/>
                </a:solidFill>
              </a:rPr>
              <a:t>	</a:t>
            </a:r>
          </a:p>
          <a:p>
            <a:pPr eaLnBrk="1" hangingPunct="1">
              <a:buFont typeface="Wingdings" pitchFamily="2" charset="2"/>
              <a:buNone/>
            </a:pPr>
            <a:r>
              <a:rPr lang="en-US" sz="2000" b="1" smtClean="0"/>
              <a:t>	The above costs include counting vis-à-vis order quantity, system costs for tracking the orders etc</a:t>
            </a:r>
          </a:p>
          <a:p>
            <a:pPr eaLnBrk="1" hangingPunct="1">
              <a:buFont typeface="Wingdings" pitchFamily="2" charset="2"/>
              <a:buChar char="q"/>
            </a:pPr>
            <a:r>
              <a:rPr lang="en-US" b="1" smtClean="0"/>
              <a:t>Shortage Costs</a:t>
            </a:r>
          </a:p>
          <a:p>
            <a:pPr eaLnBrk="1" hangingPunct="1">
              <a:buFont typeface="Wingdings" pitchFamily="2" charset="2"/>
              <a:buNone/>
            </a:pPr>
            <a:r>
              <a:rPr lang="en-US" b="1" smtClean="0"/>
              <a:t>		</a:t>
            </a:r>
            <a:r>
              <a:rPr lang="en-US" sz="2000" b="1" smtClean="0"/>
              <a:t>Includes</a:t>
            </a:r>
          </a:p>
          <a:p>
            <a:pPr eaLnBrk="1" hangingPunct="1">
              <a:buFont typeface="Wingdings" pitchFamily="2" charset="2"/>
              <a:buNone/>
            </a:pPr>
            <a:r>
              <a:rPr lang="en-US" sz="2000" b="1" smtClean="0"/>
              <a:t>			</a:t>
            </a:r>
            <a:r>
              <a:rPr lang="en-US" sz="2000" b="1" i="1" smtClean="0">
                <a:solidFill>
                  <a:srgbClr val="FF0000"/>
                </a:solidFill>
              </a:rPr>
              <a:t>costs for order waiting to be serviced</a:t>
            </a:r>
          </a:p>
          <a:p>
            <a:pPr eaLnBrk="1" hangingPunct="1">
              <a:buFont typeface="Wingdings" pitchFamily="2" charset="2"/>
              <a:buNone/>
            </a:pPr>
            <a:r>
              <a:rPr lang="en-US" sz="2000" b="1" i="1" smtClean="0">
                <a:solidFill>
                  <a:srgbClr val="FF0000"/>
                </a:solidFill>
              </a:rPr>
              <a:t>			costs of order getting cancelled</a:t>
            </a:r>
          </a:p>
          <a:p>
            <a:pPr eaLnBrk="1" hangingPunct="1">
              <a:buFont typeface="Wingdings" pitchFamily="2" charset="2"/>
              <a:buNone/>
            </a:pPr>
            <a:r>
              <a:rPr lang="en-US" sz="2000" b="1" smtClean="0">
                <a:solidFill>
                  <a:srgbClr val="FF0000"/>
                </a:solidFill>
              </a:rPr>
              <a:t>	</a:t>
            </a:r>
            <a:r>
              <a:rPr lang="en-US" sz="2000" b="1" smtClean="0"/>
              <a:t>It is difficult to obtain cost of lost customers, loss of profit, late delivery penalties, emergency service etc.</a:t>
            </a:r>
            <a:r>
              <a:rPr lang="en-US" sz="2000" b="1" i="1" smtClean="0"/>
              <a:t>	</a:t>
            </a:r>
          </a:p>
        </p:txBody>
      </p:sp>
    </p:spTree>
    <p:extLst>
      <p:ext uri="{BB962C8B-B14F-4D97-AF65-F5344CB8AC3E}">
        <p14:creationId xmlns:p14="http://schemas.microsoft.com/office/powerpoint/2010/main" val="214338448"/>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2"/>
          </p:nvPr>
        </p:nvSpPr>
        <p:spPr/>
        <p:txBody>
          <a:bodyPr/>
          <a:lstStyle/>
          <a:p>
            <a:pPr>
              <a:defRPr/>
            </a:pPr>
            <a:r>
              <a:rPr lang="en-US" smtClean="0"/>
              <a:t>12-</a:t>
            </a:r>
            <a:fld id="{83A1B389-BE2B-45D0-8D2C-7A318170049F}" type="slidenum">
              <a:rPr lang="en-US" smtClean="0"/>
              <a:pPr>
                <a:defRPr/>
              </a:pPr>
              <a:t>164</a:t>
            </a:fld>
            <a:endParaRPr lang="en-US" smtClean="0"/>
          </a:p>
        </p:txBody>
      </p:sp>
      <p:sp>
        <p:nvSpPr>
          <p:cNvPr id="99331" name="Rectangle 1026"/>
          <p:cNvSpPr>
            <a:spLocks noGrp="1" noChangeArrowheads="1"/>
          </p:cNvSpPr>
          <p:nvPr>
            <p:ph type="title"/>
          </p:nvPr>
        </p:nvSpPr>
        <p:spPr/>
        <p:txBody>
          <a:bodyPr>
            <a:normAutofit fontScale="90000"/>
          </a:bodyPr>
          <a:lstStyle/>
          <a:p>
            <a:r>
              <a:rPr lang="en-US" dirty="0" smtClean="0">
                <a:solidFill>
                  <a:srgbClr val="FF0000"/>
                </a:solidFill>
              </a:rPr>
              <a:t>EOQ Model</a:t>
            </a:r>
            <a:br>
              <a:rPr lang="en-US" dirty="0" smtClean="0">
                <a:solidFill>
                  <a:srgbClr val="FF0000"/>
                </a:solidFill>
              </a:rPr>
            </a:br>
            <a:r>
              <a:rPr lang="en-US" dirty="0" smtClean="0">
                <a:solidFill>
                  <a:srgbClr val="FF0000"/>
                </a:solidFill>
              </a:rPr>
              <a:t>When To Order</a:t>
            </a:r>
          </a:p>
        </p:txBody>
      </p:sp>
      <p:grpSp>
        <p:nvGrpSpPr>
          <p:cNvPr id="99332" name="Group 1049"/>
          <p:cNvGrpSpPr>
            <a:grpSpLocks/>
          </p:cNvGrpSpPr>
          <p:nvPr/>
        </p:nvGrpSpPr>
        <p:grpSpPr bwMode="auto">
          <a:xfrm>
            <a:off x="327025" y="1633538"/>
            <a:ext cx="8054975" cy="4572000"/>
            <a:chOff x="185" y="960"/>
            <a:chExt cx="4567" cy="2688"/>
          </a:xfrm>
        </p:grpSpPr>
        <p:sp>
          <p:nvSpPr>
            <p:cNvPr id="99333" name="Rectangle 1048"/>
            <p:cNvSpPr>
              <a:spLocks noChangeArrowheads="1"/>
            </p:cNvSpPr>
            <p:nvPr/>
          </p:nvSpPr>
          <p:spPr bwMode="auto">
            <a:xfrm>
              <a:off x="288" y="960"/>
              <a:ext cx="4464" cy="26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99334" name="Rectangle 1028"/>
            <p:cNvSpPr>
              <a:spLocks noChangeArrowheads="1"/>
            </p:cNvSpPr>
            <p:nvPr/>
          </p:nvSpPr>
          <p:spPr bwMode="auto">
            <a:xfrm>
              <a:off x="241" y="2352"/>
              <a:ext cx="767"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2724" tIns="40636" rIns="82724" bIns="40636">
              <a:spAutoFit/>
            </a:bodyPr>
            <a:lstStyle/>
            <a:p>
              <a:pPr algn="ctr"/>
              <a:r>
                <a:rPr lang="en-US" sz="2200">
                  <a:solidFill>
                    <a:srgbClr val="FF3399"/>
                  </a:solidFill>
                </a:rPr>
                <a:t>Reorder Point (ROP)</a:t>
              </a:r>
            </a:p>
          </p:txBody>
        </p:sp>
        <p:sp>
          <p:nvSpPr>
            <p:cNvPr id="99335" name="Rectangle 1029"/>
            <p:cNvSpPr>
              <a:spLocks noChangeArrowheads="1"/>
            </p:cNvSpPr>
            <p:nvPr/>
          </p:nvSpPr>
          <p:spPr bwMode="auto">
            <a:xfrm>
              <a:off x="4232" y="3078"/>
              <a:ext cx="475"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724" tIns="40636" rIns="82724" bIns="40636">
              <a:spAutoFit/>
            </a:bodyPr>
            <a:lstStyle/>
            <a:p>
              <a:pPr algn="ctr"/>
              <a:r>
                <a:rPr lang="en-US">
                  <a:solidFill>
                    <a:srgbClr val="FF9933"/>
                  </a:solidFill>
                </a:rPr>
                <a:t>Time</a:t>
              </a:r>
              <a:endParaRPr lang="en-US">
                <a:solidFill>
                  <a:srgbClr val="FFFF00"/>
                </a:solidFill>
              </a:endParaRPr>
            </a:p>
          </p:txBody>
        </p:sp>
        <p:sp>
          <p:nvSpPr>
            <p:cNvPr id="99336" name="Rectangle 1030"/>
            <p:cNvSpPr>
              <a:spLocks noChangeArrowheads="1"/>
            </p:cNvSpPr>
            <p:nvPr/>
          </p:nvSpPr>
          <p:spPr bwMode="auto">
            <a:xfrm>
              <a:off x="384" y="1062"/>
              <a:ext cx="1284"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724" tIns="40636" rIns="82724" bIns="40636">
              <a:spAutoFit/>
            </a:bodyPr>
            <a:lstStyle/>
            <a:p>
              <a:pPr algn="ctr"/>
              <a:r>
                <a:rPr lang="en-US">
                  <a:solidFill>
                    <a:srgbClr val="FF9933"/>
                  </a:solidFill>
                </a:rPr>
                <a:t>Inventory Level</a:t>
              </a:r>
            </a:p>
          </p:txBody>
        </p:sp>
        <p:sp>
          <p:nvSpPr>
            <p:cNvPr id="99337" name="Line 1031"/>
            <p:cNvSpPr>
              <a:spLocks noChangeShapeType="1"/>
            </p:cNvSpPr>
            <p:nvPr/>
          </p:nvSpPr>
          <p:spPr bwMode="auto">
            <a:xfrm>
              <a:off x="986" y="2365"/>
              <a:ext cx="3671" cy="0"/>
            </a:xfrm>
            <a:prstGeom prst="line">
              <a:avLst/>
            </a:prstGeom>
            <a:noFill/>
            <a:ln w="19050">
              <a:solidFill>
                <a:srgbClr val="00FF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38" name="Freeform 1032"/>
            <p:cNvSpPr>
              <a:spLocks/>
            </p:cNvSpPr>
            <p:nvPr/>
          </p:nvSpPr>
          <p:spPr bwMode="auto">
            <a:xfrm>
              <a:off x="1006" y="1621"/>
              <a:ext cx="3133" cy="1485"/>
            </a:xfrm>
            <a:custGeom>
              <a:avLst/>
              <a:gdLst>
                <a:gd name="T0" fmla="*/ 0 w 3481"/>
                <a:gd name="T1" fmla="*/ 7 h 1591"/>
                <a:gd name="T2" fmla="*/ 27 w 3481"/>
                <a:gd name="T3" fmla="*/ 164 h 1591"/>
                <a:gd name="T4" fmla="*/ 27 w 3481"/>
                <a:gd name="T5" fmla="*/ 0 h 1591"/>
                <a:gd name="T6" fmla="*/ 55 w 3481"/>
                <a:gd name="T7" fmla="*/ 164 h 1591"/>
                <a:gd name="T8" fmla="*/ 55 w 3481"/>
                <a:gd name="T9" fmla="*/ 7 h 1591"/>
                <a:gd name="T10" fmla="*/ 80 w 3481"/>
                <a:gd name="T11" fmla="*/ 164 h 1591"/>
                <a:gd name="T12" fmla="*/ 80 w 3481"/>
                <a:gd name="T13" fmla="*/ 7 h 1591"/>
                <a:gd name="T14" fmla="*/ 109 w 3481"/>
                <a:gd name="T15" fmla="*/ 164 h 1591"/>
                <a:gd name="T16" fmla="*/ 0 60000 65536"/>
                <a:gd name="T17" fmla="*/ 0 60000 65536"/>
                <a:gd name="T18" fmla="*/ 0 60000 65536"/>
                <a:gd name="T19" fmla="*/ 0 60000 65536"/>
                <a:gd name="T20" fmla="*/ 0 60000 65536"/>
                <a:gd name="T21" fmla="*/ 0 60000 65536"/>
                <a:gd name="T22" fmla="*/ 0 60000 65536"/>
                <a:gd name="T23" fmla="*/ 0 60000 65536"/>
                <a:gd name="T24" fmla="*/ 0 w 3481"/>
                <a:gd name="T25" fmla="*/ 0 h 1591"/>
                <a:gd name="T26" fmla="*/ 3481 w 3481"/>
                <a:gd name="T27" fmla="*/ 1591 h 15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81" h="1591">
                  <a:moveTo>
                    <a:pt x="0" y="10"/>
                  </a:moveTo>
                  <a:lnTo>
                    <a:pt x="840" y="1590"/>
                  </a:lnTo>
                  <a:lnTo>
                    <a:pt x="840" y="0"/>
                  </a:lnTo>
                  <a:lnTo>
                    <a:pt x="1740" y="1590"/>
                  </a:lnTo>
                  <a:lnTo>
                    <a:pt x="1740" y="20"/>
                  </a:lnTo>
                  <a:lnTo>
                    <a:pt x="2610" y="1590"/>
                  </a:lnTo>
                  <a:lnTo>
                    <a:pt x="2610" y="20"/>
                  </a:lnTo>
                  <a:lnTo>
                    <a:pt x="3480" y="1590"/>
                  </a:lnTo>
                </a:path>
              </a:pathLst>
            </a:custGeom>
            <a:noFill/>
            <a:ln w="31750" cap="rnd">
              <a:solidFill>
                <a:srgbClr val="CC0066"/>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339" name="Rectangle 1033"/>
            <p:cNvSpPr>
              <a:spLocks noChangeArrowheads="1"/>
            </p:cNvSpPr>
            <p:nvPr/>
          </p:nvSpPr>
          <p:spPr bwMode="auto">
            <a:xfrm>
              <a:off x="3792" y="1296"/>
              <a:ext cx="877"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2724" tIns="40636" rIns="82724" bIns="40636">
              <a:spAutoFit/>
            </a:bodyPr>
            <a:lstStyle/>
            <a:p>
              <a:pPr algn="ctr"/>
              <a:r>
                <a:rPr lang="en-US" sz="2200">
                  <a:solidFill>
                    <a:srgbClr val="00FF00"/>
                  </a:solidFill>
                </a:rPr>
                <a:t>Average</a:t>
              </a:r>
              <a:br>
                <a:rPr lang="en-US" sz="2200">
                  <a:solidFill>
                    <a:srgbClr val="00FF00"/>
                  </a:solidFill>
                </a:rPr>
              </a:br>
              <a:r>
                <a:rPr lang="en-US" sz="2200">
                  <a:solidFill>
                    <a:srgbClr val="00FF00"/>
                  </a:solidFill>
                </a:rPr>
                <a:t>Inventory (Q*/2)</a:t>
              </a:r>
            </a:p>
          </p:txBody>
        </p:sp>
        <p:sp>
          <p:nvSpPr>
            <p:cNvPr id="99340" name="Freeform 1034"/>
            <p:cNvSpPr>
              <a:spLocks/>
            </p:cNvSpPr>
            <p:nvPr/>
          </p:nvSpPr>
          <p:spPr bwMode="auto">
            <a:xfrm>
              <a:off x="981" y="1341"/>
              <a:ext cx="3727" cy="1765"/>
            </a:xfrm>
            <a:custGeom>
              <a:avLst/>
              <a:gdLst>
                <a:gd name="T0" fmla="*/ 0 w 4141"/>
                <a:gd name="T1" fmla="*/ 0 h 1891"/>
                <a:gd name="T2" fmla="*/ 0 w 4141"/>
                <a:gd name="T3" fmla="*/ 193 h 1891"/>
                <a:gd name="T4" fmla="*/ 128 w 4141"/>
                <a:gd name="T5" fmla="*/ 193 h 1891"/>
                <a:gd name="T6" fmla="*/ 0 60000 65536"/>
                <a:gd name="T7" fmla="*/ 0 60000 65536"/>
                <a:gd name="T8" fmla="*/ 0 60000 65536"/>
                <a:gd name="T9" fmla="*/ 0 w 4141"/>
                <a:gd name="T10" fmla="*/ 0 h 1891"/>
                <a:gd name="T11" fmla="*/ 4141 w 4141"/>
                <a:gd name="T12" fmla="*/ 1891 h 1891"/>
              </a:gdLst>
              <a:ahLst/>
              <a:cxnLst>
                <a:cxn ang="T6">
                  <a:pos x="T0" y="T1"/>
                </a:cxn>
                <a:cxn ang="T7">
                  <a:pos x="T2" y="T3"/>
                </a:cxn>
                <a:cxn ang="T8">
                  <a:pos x="T4" y="T5"/>
                </a:cxn>
              </a:cxnLst>
              <a:rect l="T9" t="T10" r="T11" b="T12"/>
              <a:pathLst>
                <a:path w="4141" h="1891">
                  <a:moveTo>
                    <a:pt x="0" y="0"/>
                  </a:moveTo>
                  <a:lnTo>
                    <a:pt x="0" y="1890"/>
                  </a:lnTo>
                  <a:lnTo>
                    <a:pt x="4140" y="1890"/>
                  </a:lnTo>
                </a:path>
              </a:pathLst>
            </a:custGeom>
            <a:noFill/>
            <a:ln w="381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341" name="Line 1035"/>
            <p:cNvSpPr>
              <a:spLocks noChangeShapeType="1"/>
            </p:cNvSpPr>
            <p:nvPr/>
          </p:nvSpPr>
          <p:spPr bwMode="auto">
            <a:xfrm>
              <a:off x="887" y="1580"/>
              <a:ext cx="159"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2" name="Rectangle 1036"/>
            <p:cNvSpPr>
              <a:spLocks noChangeArrowheads="1"/>
            </p:cNvSpPr>
            <p:nvPr/>
          </p:nvSpPr>
          <p:spPr bwMode="auto">
            <a:xfrm>
              <a:off x="1276" y="3236"/>
              <a:ext cx="830"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724" tIns="40636" rIns="82724" bIns="40636">
              <a:spAutoFit/>
            </a:bodyPr>
            <a:lstStyle/>
            <a:p>
              <a:pPr algn="ctr"/>
              <a:r>
                <a:rPr lang="en-US" sz="2200">
                  <a:solidFill>
                    <a:schemeClr val="accent2"/>
                  </a:solidFill>
                </a:rPr>
                <a:t>Lead Time</a:t>
              </a:r>
            </a:p>
          </p:txBody>
        </p:sp>
        <p:sp>
          <p:nvSpPr>
            <p:cNvPr id="99343" name="Line 1037"/>
            <p:cNvSpPr>
              <a:spLocks noChangeShapeType="1"/>
            </p:cNvSpPr>
            <p:nvPr/>
          </p:nvSpPr>
          <p:spPr bwMode="auto">
            <a:xfrm>
              <a:off x="1525" y="2700"/>
              <a:ext cx="0" cy="602"/>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4" name="Line 1038"/>
            <p:cNvSpPr>
              <a:spLocks noChangeShapeType="1"/>
            </p:cNvSpPr>
            <p:nvPr/>
          </p:nvSpPr>
          <p:spPr bwMode="auto">
            <a:xfrm flipH="1">
              <a:off x="857" y="2677"/>
              <a:ext cx="680"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5" name="Line 1039"/>
            <p:cNvSpPr>
              <a:spLocks noChangeShapeType="1"/>
            </p:cNvSpPr>
            <p:nvPr/>
          </p:nvSpPr>
          <p:spPr bwMode="auto">
            <a:xfrm>
              <a:off x="1766" y="2717"/>
              <a:ext cx="0" cy="585"/>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6" name="Line 1040"/>
            <p:cNvSpPr>
              <a:spLocks noChangeShapeType="1"/>
            </p:cNvSpPr>
            <p:nvPr/>
          </p:nvSpPr>
          <p:spPr bwMode="auto">
            <a:xfrm>
              <a:off x="1212" y="3170"/>
              <a:ext cx="2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9347" name="Line 1041"/>
            <p:cNvSpPr>
              <a:spLocks noChangeShapeType="1"/>
            </p:cNvSpPr>
            <p:nvPr/>
          </p:nvSpPr>
          <p:spPr bwMode="auto">
            <a:xfrm>
              <a:off x="1802" y="3170"/>
              <a:ext cx="273"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8" name="Rectangle 1042"/>
            <p:cNvSpPr>
              <a:spLocks noChangeArrowheads="1"/>
            </p:cNvSpPr>
            <p:nvPr/>
          </p:nvSpPr>
          <p:spPr bwMode="auto">
            <a:xfrm>
              <a:off x="185" y="1360"/>
              <a:ext cx="775" cy="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2724" tIns="40636" rIns="82724" bIns="40636">
              <a:spAutoFit/>
            </a:bodyPr>
            <a:lstStyle/>
            <a:p>
              <a:pPr algn="ctr"/>
              <a:r>
                <a:rPr lang="en-US" sz="2200">
                  <a:solidFill>
                    <a:srgbClr val="FFFFFF"/>
                  </a:solidFill>
                </a:rPr>
                <a:t>Optimal Order Quantity</a:t>
              </a:r>
              <a:br>
                <a:rPr lang="en-US" sz="2200">
                  <a:solidFill>
                    <a:srgbClr val="FFFFFF"/>
                  </a:solidFill>
                </a:rPr>
              </a:br>
              <a:r>
                <a:rPr lang="en-US" sz="2200">
                  <a:solidFill>
                    <a:srgbClr val="FFFFFF"/>
                  </a:solidFill>
                </a:rPr>
                <a:t>(Q*)</a:t>
              </a:r>
            </a:p>
          </p:txBody>
        </p:sp>
        <p:sp>
          <p:nvSpPr>
            <p:cNvPr id="99349" name="AutoShape 1043"/>
            <p:cNvSpPr>
              <a:spLocks noChangeArrowheads="1"/>
            </p:cNvSpPr>
            <p:nvPr/>
          </p:nvSpPr>
          <p:spPr bwMode="auto">
            <a:xfrm>
              <a:off x="804" y="1564"/>
              <a:ext cx="144" cy="48"/>
            </a:xfrm>
            <a:prstGeom prst="rightArrow">
              <a:avLst>
                <a:gd name="adj1" fmla="val 50000"/>
                <a:gd name="adj2" fmla="val 75000"/>
              </a:avLst>
            </a:prstGeom>
            <a:solidFill>
              <a:srgbClr val="FFFFFF"/>
            </a:solidFill>
            <a:ln w="12700" cap="rnd">
              <a:solidFill>
                <a:srgbClr val="FF9933"/>
              </a:solidFill>
              <a:miter lim="800000"/>
              <a:headEnd/>
              <a:tailEnd/>
            </a:ln>
          </p:spPr>
          <p:txBody>
            <a:bodyPr wrap="none" anchor="ctr"/>
            <a:lstStyle/>
            <a:p>
              <a:endParaRPr lang="en-US"/>
            </a:p>
          </p:txBody>
        </p:sp>
        <p:sp>
          <p:nvSpPr>
            <p:cNvPr id="99350" name="AutoShape 1044"/>
            <p:cNvSpPr>
              <a:spLocks noChangeArrowheads="1"/>
            </p:cNvSpPr>
            <p:nvPr/>
          </p:nvSpPr>
          <p:spPr bwMode="auto">
            <a:xfrm>
              <a:off x="852" y="2652"/>
              <a:ext cx="96" cy="48"/>
            </a:xfrm>
            <a:prstGeom prst="rightArrow">
              <a:avLst>
                <a:gd name="adj1" fmla="val 50000"/>
                <a:gd name="adj2" fmla="val 50000"/>
              </a:avLst>
            </a:prstGeom>
            <a:solidFill>
              <a:srgbClr val="FFFFFF"/>
            </a:solidFill>
            <a:ln w="19050" cap="rnd">
              <a:solidFill>
                <a:srgbClr val="FF3399"/>
              </a:solidFill>
              <a:miter lim="800000"/>
              <a:headEnd/>
              <a:tailEnd/>
            </a:ln>
          </p:spPr>
          <p:txBody>
            <a:bodyPr wrap="none" anchor="ctr"/>
            <a:lstStyle/>
            <a:p>
              <a:endParaRPr lang="en-US"/>
            </a:p>
          </p:txBody>
        </p:sp>
        <p:sp>
          <p:nvSpPr>
            <p:cNvPr id="99351" name="Freeform 1046"/>
            <p:cNvSpPr>
              <a:spLocks/>
            </p:cNvSpPr>
            <p:nvPr/>
          </p:nvSpPr>
          <p:spPr bwMode="auto">
            <a:xfrm>
              <a:off x="4112" y="1920"/>
              <a:ext cx="112" cy="448"/>
            </a:xfrm>
            <a:custGeom>
              <a:avLst/>
              <a:gdLst>
                <a:gd name="T0" fmla="*/ 64 w 112"/>
                <a:gd name="T1" fmla="*/ 0 h 448"/>
                <a:gd name="T2" fmla="*/ 16 w 112"/>
                <a:gd name="T3" fmla="*/ 144 h 448"/>
                <a:gd name="T4" fmla="*/ 112 w 112"/>
                <a:gd name="T5" fmla="*/ 48 h 448"/>
                <a:gd name="T6" fmla="*/ 16 w 112"/>
                <a:gd name="T7" fmla="*/ 384 h 448"/>
                <a:gd name="T8" fmla="*/ 16 w 112"/>
                <a:gd name="T9" fmla="*/ 432 h 448"/>
                <a:gd name="T10" fmla="*/ 0 60000 65536"/>
                <a:gd name="T11" fmla="*/ 0 60000 65536"/>
                <a:gd name="T12" fmla="*/ 0 60000 65536"/>
                <a:gd name="T13" fmla="*/ 0 60000 65536"/>
                <a:gd name="T14" fmla="*/ 0 60000 65536"/>
                <a:gd name="T15" fmla="*/ 0 w 112"/>
                <a:gd name="T16" fmla="*/ 0 h 448"/>
                <a:gd name="T17" fmla="*/ 112 w 112"/>
                <a:gd name="T18" fmla="*/ 448 h 448"/>
              </a:gdLst>
              <a:ahLst/>
              <a:cxnLst>
                <a:cxn ang="T10">
                  <a:pos x="T0" y="T1"/>
                </a:cxn>
                <a:cxn ang="T11">
                  <a:pos x="T2" y="T3"/>
                </a:cxn>
                <a:cxn ang="T12">
                  <a:pos x="T4" y="T5"/>
                </a:cxn>
                <a:cxn ang="T13">
                  <a:pos x="T6" y="T7"/>
                </a:cxn>
                <a:cxn ang="T14">
                  <a:pos x="T8" y="T9"/>
                </a:cxn>
              </a:cxnLst>
              <a:rect l="T15" t="T16" r="T17" b="T18"/>
              <a:pathLst>
                <a:path w="112" h="448">
                  <a:moveTo>
                    <a:pt x="64" y="0"/>
                  </a:moveTo>
                  <a:cubicBezTo>
                    <a:pt x="36" y="68"/>
                    <a:pt x="8" y="136"/>
                    <a:pt x="16" y="144"/>
                  </a:cubicBezTo>
                  <a:cubicBezTo>
                    <a:pt x="24" y="152"/>
                    <a:pt x="112" y="8"/>
                    <a:pt x="112" y="48"/>
                  </a:cubicBezTo>
                  <a:cubicBezTo>
                    <a:pt x="112" y="88"/>
                    <a:pt x="32" y="320"/>
                    <a:pt x="16" y="384"/>
                  </a:cubicBezTo>
                  <a:cubicBezTo>
                    <a:pt x="0" y="448"/>
                    <a:pt x="8" y="440"/>
                    <a:pt x="16" y="432"/>
                  </a:cubicBezTo>
                </a:path>
              </a:pathLst>
            </a:custGeom>
            <a:noFill/>
            <a:ln w="28575">
              <a:solidFill>
                <a:srgbClr val="00FF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extLst>
      <p:ext uri="{BB962C8B-B14F-4D97-AF65-F5344CB8AC3E}">
        <p14:creationId xmlns:p14="http://schemas.microsoft.com/office/powerpoint/2010/main" val="4046068989"/>
      </p:ext>
    </p:extLst>
  </p:cSld>
  <p:clrMapOvr>
    <a:masterClrMapping/>
  </p:clrMapOvr>
  <p:transition>
    <p:wipe dir="r"/>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2"/>
          </p:nvPr>
        </p:nvSpPr>
        <p:spPr/>
        <p:txBody>
          <a:bodyPr/>
          <a:lstStyle/>
          <a:p>
            <a:pPr>
              <a:defRPr/>
            </a:pPr>
            <a:r>
              <a:rPr lang="en-US" smtClean="0"/>
              <a:t>12-</a:t>
            </a:r>
            <a:fld id="{9CAC4883-39C7-4782-893A-5F3263FDA1A5}" type="slidenum">
              <a:rPr lang="en-US" smtClean="0"/>
              <a:pPr>
                <a:defRPr/>
              </a:pPr>
              <a:t>165</a:t>
            </a:fld>
            <a:endParaRPr lang="en-US" smtClean="0"/>
          </a:p>
        </p:txBody>
      </p:sp>
      <p:sp>
        <p:nvSpPr>
          <p:cNvPr id="100355" name="Rectangle 11"/>
          <p:cNvSpPr>
            <a:spLocks noGrp="1" noChangeArrowheads="1"/>
          </p:cNvSpPr>
          <p:nvPr>
            <p:ph type="title"/>
          </p:nvPr>
        </p:nvSpPr>
        <p:spPr/>
        <p:txBody>
          <a:bodyPr>
            <a:normAutofit fontScale="90000"/>
          </a:bodyPr>
          <a:lstStyle/>
          <a:p>
            <a:pPr>
              <a:lnSpc>
                <a:spcPct val="80000"/>
              </a:lnSpc>
            </a:pPr>
            <a:r>
              <a:rPr lang="en-US" smtClean="0"/>
              <a:t>EOQ Model</a:t>
            </a:r>
            <a:br>
              <a:rPr lang="en-US" smtClean="0"/>
            </a:br>
            <a:r>
              <a:rPr lang="en-US" smtClean="0"/>
              <a:t>How Much to Order?</a:t>
            </a:r>
          </a:p>
        </p:txBody>
      </p:sp>
      <p:grpSp>
        <p:nvGrpSpPr>
          <p:cNvPr id="100356" name="Group 21"/>
          <p:cNvGrpSpPr>
            <a:grpSpLocks/>
          </p:cNvGrpSpPr>
          <p:nvPr/>
        </p:nvGrpSpPr>
        <p:grpSpPr bwMode="auto">
          <a:xfrm>
            <a:off x="533400" y="1633538"/>
            <a:ext cx="8018463" cy="4233862"/>
            <a:chOff x="303" y="960"/>
            <a:chExt cx="4545" cy="2490"/>
          </a:xfrm>
        </p:grpSpPr>
        <p:sp>
          <p:nvSpPr>
            <p:cNvPr id="100357" name="Rectangle 15"/>
            <p:cNvSpPr>
              <a:spLocks noChangeArrowheads="1"/>
            </p:cNvSpPr>
            <p:nvPr/>
          </p:nvSpPr>
          <p:spPr bwMode="auto">
            <a:xfrm>
              <a:off x="336" y="1002"/>
              <a:ext cx="4512" cy="2448"/>
            </a:xfrm>
            <a:prstGeom prst="rect">
              <a:avLst/>
            </a:prstGeom>
            <a:solidFill>
              <a:srgbClr val="66FF33"/>
            </a:solidFill>
            <a:ln w="9525">
              <a:solidFill>
                <a:schemeClr val="tx1"/>
              </a:solidFill>
              <a:miter lim="800000"/>
              <a:headEnd/>
              <a:tailEnd/>
            </a:ln>
          </p:spPr>
          <p:txBody>
            <a:bodyPr wrap="none" anchor="ctr"/>
            <a:lstStyle/>
            <a:p>
              <a:endParaRPr lang="en-US"/>
            </a:p>
          </p:txBody>
        </p:sp>
        <p:sp>
          <p:nvSpPr>
            <p:cNvPr id="100358" name="Rectangle 2"/>
            <p:cNvSpPr>
              <a:spLocks noChangeArrowheads="1"/>
            </p:cNvSpPr>
            <p:nvPr/>
          </p:nvSpPr>
          <p:spPr bwMode="auto">
            <a:xfrm>
              <a:off x="3423" y="2938"/>
              <a:ext cx="1210"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724" tIns="40636" rIns="82724" bIns="40636">
              <a:spAutoFit/>
            </a:bodyPr>
            <a:lstStyle/>
            <a:p>
              <a:pPr algn="ctr"/>
              <a:r>
                <a:rPr lang="en-US">
                  <a:solidFill>
                    <a:srgbClr val="CC0066"/>
                  </a:solidFill>
                </a:rPr>
                <a:t>Order quantity</a:t>
              </a:r>
            </a:p>
          </p:txBody>
        </p:sp>
        <p:sp>
          <p:nvSpPr>
            <p:cNvPr id="100359" name="Rectangle 3"/>
            <p:cNvSpPr>
              <a:spLocks noChangeArrowheads="1"/>
            </p:cNvSpPr>
            <p:nvPr/>
          </p:nvSpPr>
          <p:spPr bwMode="auto">
            <a:xfrm>
              <a:off x="527" y="960"/>
              <a:ext cx="101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724" tIns="40636" rIns="82724" bIns="40636">
              <a:spAutoFit/>
            </a:bodyPr>
            <a:lstStyle/>
            <a:p>
              <a:pPr algn="ctr"/>
              <a:r>
                <a:rPr lang="en-US">
                  <a:solidFill>
                    <a:srgbClr val="CC0066"/>
                  </a:solidFill>
                </a:rPr>
                <a:t>Annual Cost</a:t>
              </a:r>
            </a:p>
          </p:txBody>
        </p:sp>
        <p:sp>
          <p:nvSpPr>
            <p:cNvPr id="100360" name="Line 4"/>
            <p:cNvSpPr>
              <a:spLocks noChangeShapeType="1"/>
            </p:cNvSpPr>
            <p:nvPr/>
          </p:nvSpPr>
          <p:spPr bwMode="auto">
            <a:xfrm flipV="1">
              <a:off x="1005" y="1624"/>
              <a:ext cx="3267" cy="129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0361" name="Rectangle 5"/>
            <p:cNvSpPr>
              <a:spLocks noChangeArrowheads="1"/>
            </p:cNvSpPr>
            <p:nvPr/>
          </p:nvSpPr>
          <p:spPr bwMode="auto">
            <a:xfrm rot="-1321827">
              <a:off x="2518" y="1818"/>
              <a:ext cx="144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724" tIns="40636" rIns="82724" bIns="40636">
              <a:spAutoFit/>
            </a:bodyPr>
            <a:lstStyle/>
            <a:p>
              <a:pPr algn="ctr"/>
              <a:r>
                <a:rPr lang="en-US" sz="2200">
                  <a:solidFill>
                    <a:schemeClr val="accent2"/>
                  </a:solidFill>
                </a:rPr>
                <a:t>Holding Cost Curve</a:t>
              </a:r>
            </a:p>
          </p:txBody>
        </p:sp>
        <p:sp>
          <p:nvSpPr>
            <p:cNvPr id="100362" name="Rectangle 6"/>
            <p:cNvSpPr>
              <a:spLocks noChangeArrowheads="1"/>
            </p:cNvSpPr>
            <p:nvPr/>
          </p:nvSpPr>
          <p:spPr bwMode="auto">
            <a:xfrm rot="-1113959">
              <a:off x="2325" y="1554"/>
              <a:ext cx="124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724" tIns="40636" rIns="82724" bIns="40636">
              <a:spAutoFit/>
            </a:bodyPr>
            <a:lstStyle/>
            <a:p>
              <a:pPr algn="ctr"/>
              <a:r>
                <a:rPr lang="en-US" sz="2200">
                  <a:solidFill>
                    <a:srgbClr val="FF0101"/>
                  </a:solidFill>
                </a:rPr>
                <a:t>Total Cost Curve</a:t>
              </a:r>
            </a:p>
          </p:txBody>
        </p:sp>
        <p:sp>
          <p:nvSpPr>
            <p:cNvPr id="100363" name="Rectangle 7"/>
            <p:cNvSpPr>
              <a:spLocks noChangeArrowheads="1"/>
            </p:cNvSpPr>
            <p:nvPr/>
          </p:nvSpPr>
          <p:spPr bwMode="auto">
            <a:xfrm>
              <a:off x="2679" y="2468"/>
              <a:ext cx="188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724" tIns="40636" rIns="82724" bIns="40636">
              <a:spAutoFit/>
            </a:bodyPr>
            <a:lstStyle/>
            <a:p>
              <a:pPr algn="ctr"/>
              <a:r>
                <a:rPr lang="en-US" sz="2200">
                  <a:solidFill>
                    <a:srgbClr val="FF9933"/>
                  </a:solidFill>
                </a:rPr>
                <a:t>Order (Setup) Cost Curve</a:t>
              </a:r>
            </a:p>
          </p:txBody>
        </p:sp>
        <p:sp>
          <p:nvSpPr>
            <p:cNvPr id="100364" name="Freeform 8"/>
            <p:cNvSpPr>
              <a:spLocks/>
            </p:cNvSpPr>
            <p:nvPr/>
          </p:nvSpPr>
          <p:spPr bwMode="auto">
            <a:xfrm>
              <a:off x="970" y="1197"/>
              <a:ext cx="3304" cy="1774"/>
            </a:xfrm>
            <a:custGeom>
              <a:avLst/>
              <a:gdLst>
                <a:gd name="T0" fmla="*/ 0 w 3671"/>
                <a:gd name="T1" fmla="*/ 0 h 1901"/>
                <a:gd name="T2" fmla="*/ 0 w 3671"/>
                <a:gd name="T3" fmla="*/ 548 h 1901"/>
                <a:gd name="T4" fmla="*/ 551 w 3671"/>
                <a:gd name="T5" fmla="*/ 548 h 1901"/>
                <a:gd name="T6" fmla="*/ 0 60000 65536"/>
                <a:gd name="T7" fmla="*/ 0 60000 65536"/>
                <a:gd name="T8" fmla="*/ 0 60000 65536"/>
                <a:gd name="T9" fmla="*/ 0 w 3671"/>
                <a:gd name="T10" fmla="*/ 0 h 1901"/>
                <a:gd name="T11" fmla="*/ 3671 w 3671"/>
                <a:gd name="T12" fmla="*/ 1901 h 1901"/>
              </a:gdLst>
              <a:ahLst/>
              <a:cxnLst>
                <a:cxn ang="T6">
                  <a:pos x="T0" y="T1"/>
                </a:cxn>
                <a:cxn ang="T7">
                  <a:pos x="T2" y="T3"/>
                </a:cxn>
                <a:cxn ang="T8">
                  <a:pos x="T4" y="T5"/>
                </a:cxn>
              </a:cxnLst>
              <a:rect l="T9" t="T10" r="T11" b="T12"/>
              <a:pathLst>
                <a:path w="3671" h="1901">
                  <a:moveTo>
                    <a:pt x="0" y="0"/>
                  </a:moveTo>
                  <a:lnTo>
                    <a:pt x="0" y="1900"/>
                  </a:lnTo>
                  <a:lnTo>
                    <a:pt x="3670" y="1900"/>
                  </a:lnTo>
                </a:path>
              </a:pathLst>
            </a:custGeom>
            <a:noFill/>
            <a:ln w="508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365" name="Rectangle 9"/>
            <p:cNvSpPr>
              <a:spLocks noChangeArrowheads="1"/>
            </p:cNvSpPr>
            <p:nvPr/>
          </p:nvSpPr>
          <p:spPr bwMode="auto">
            <a:xfrm>
              <a:off x="1421" y="2953"/>
              <a:ext cx="1515"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724" tIns="40636" rIns="82724" bIns="40636">
              <a:spAutoFit/>
            </a:bodyPr>
            <a:lstStyle/>
            <a:p>
              <a:pPr algn="ctr"/>
              <a:r>
                <a:rPr lang="en-US" sz="2200"/>
                <a:t>Optimal </a:t>
              </a:r>
              <a:br>
                <a:rPr lang="en-US" sz="2200"/>
              </a:br>
              <a:r>
                <a:rPr lang="en-US" sz="2200"/>
                <a:t>Order Quantity (Q*)</a:t>
              </a:r>
            </a:p>
          </p:txBody>
        </p:sp>
        <p:sp>
          <p:nvSpPr>
            <p:cNvPr id="100366" name="Freeform 12"/>
            <p:cNvSpPr>
              <a:spLocks/>
            </p:cNvSpPr>
            <p:nvPr/>
          </p:nvSpPr>
          <p:spPr bwMode="auto">
            <a:xfrm>
              <a:off x="1056" y="1296"/>
              <a:ext cx="3216" cy="731"/>
            </a:xfrm>
            <a:custGeom>
              <a:avLst/>
              <a:gdLst>
                <a:gd name="T0" fmla="*/ 0 w 3216"/>
                <a:gd name="T1" fmla="*/ 0 h 731"/>
                <a:gd name="T2" fmla="*/ 144 w 3216"/>
                <a:gd name="T3" fmla="*/ 288 h 731"/>
                <a:gd name="T4" fmla="*/ 336 w 3216"/>
                <a:gd name="T5" fmla="*/ 480 h 731"/>
                <a:gd name="T6" fmla="*/ 480 w 3216"/>
                <a:gd name="T7" fmla="*/ 576 h 731"/>
                <a:gd name="T8" fmla="*/ 672 w 3216"/>
                <a:gd name="T9" fmla="*/ 672 h 731"/>
                <a:gd name="T10" fmla="*/ 960 w 3216"/>
                <a:gd name="T11" fmla="*/ 720 h 731"/>
                <a:gd name="T12" fmla="*/ 1046 w 3216"/>
                <a:gd name="T13" fmla="*/ 724 h 731"/>
                <a:gd name="T14" fmla="*/ 1256 w 3216"/>
                <a:gd name="T15" fmla="*/ 679 h 731"/>
                <a:gd name="T16" fmla="*/ 1728 w 3216"/>
                <a:gd name="T17" fmla="*/ 528 h 731"/>
                <a:gd name="T18" fmla="*/ 2448 w 3216"/>
                <a:gd name="T19" fmla="*/ 288 h 731"/>
                <a:gd name="T20" fmla="*/ 3216 w 3216"/>
                <a:gd name="T21" fmla="*/ 0 h 7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16"/>
                <a:gd name="T34" fmla="*/ 0 h 731"/>
                <a:gd name="T35" fmla="*/ 3216 w 3216"/>
                <a:gd name="T36" fmla="*/ 731 h 7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16" h="731">
                  <a:moveTo>
                    <a:pt x="0" y="0"/>
                  </a:moveTo>
                  <a:cubicBezTo>
                    <a:pt x="44" y="104"/>
                    <a:pt x="88" y="208"/>
                    <a:pt x="144" y="288"/>
                  </a:cubicBezTo>
                  <a:cubicBezTo>
                    <a:pt x="200" y="368"/>
                    <a:pt x="280" y="432"/>
                    <a:pt x="336" y="480"/>
                  </a:cubicBezTo>
                  <a:cubicBezTo>
                    <a:pt x="392" y="528"/>
                    <a:pt x="424" y="544"/>
                    <a:pt x="480" y="576"/>
                  </a:cubicBezTo>
                  <a:cubicBezTo>
                    <a:pt x="536" y="608"/>
                    <a:pt x="592" y="648"/>
                    <a:pt x="672" y="672"/>
                  </a:cubicBezTo>
                  <a:cubicBezTo>
                    <a:pt x="752" y="696"/>
                    <a:pt x="898" y="711"/>
                    <a:pt x="960" y="720"/>
                  </a:cubicBezTo>
                  <a:cubicBezTo>
                    <a:pt x="1022" y="729"/>
                    <a:pt x="997" y="731"/>
                    <a:pt x="1046" y="724"/>
                  </a:cubicBezTo>
                  <a:cubicBezTo>
                    <a:pt x="1095" y="717"/>
                    <a:pt x="1142" y="712"/>
                    <a:pt x="1256" y="679"/>
                  </a:cubicBezTo>
                  <a:cubicBezTo>
                    <a:pt x="1370" y="646"/>
                    <a:pt x="1529" y="593"/>
                    <a:pt x="1728" y="528"/>
                  </a:cubicBezTo>
                  <a:cubicBezTo>
                    <a:pt x="1927" y="463"/>
                    <a:pt x="2200" y="376"/>
                    <a:pt x="2448" y="288"/>
                  </a:cubicBezTo>
                  <a:cubicBezTo>
                    <a:pt x="2696" y="200"/>
                    <a:pt x="3088" y="48"/>
                    <a:pt x="3216" y="0"/>
                  </a:cubicBezTo>
                </a:path>
              </a:pathLst>
            </a:custGeom>
            <a:noFill/>
            <a:ln w="28575">
              <a:solidFill>
                <a:srgbClr val="FF010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0367" name="Freeform 13"/>
            <p:cNvSpPr>
              <a:spLocks/>
            </p:cNvSpPr>
            <p:nvPr/>
          </p:nvSpPr>
          <p:spPr bwMode="auto">
            <a:xfrm>
              <a:off x="1056" y="1440"/>
              <a:ext cx="3168" cy="1256"/>
            </a:xfrm>
            <a:custGeom>
              <a:avLst/>
              <a:gdLst>
                <a:gd name="T0" fmla="*/ 0 w 3168"/>
                <a:gd name="T1" fmla="*/ 0 h 1256"/>
                <a:gd name="T2" fmla="*/ 48 w 3168"/>
                <a:gd name="T3" fmla="*/ 336 h 1256"/>
                <a:gd name="T4" fmla="*/ 288 w 3168"/>
                <a:gd name="T5" fmla="*/ 672 h 1256"/>
                <a:gd name="T6" fmla="*/ 624 w 3168"/>
                <a:gd name="T7" fmla="*/ 912 h 1256"/>
                <a:gd name="T8" fmla="*/ 1104 w 3168"/>
                <a:gd name="T9" fmla="*/ 1104 h 1256"/>
                <a:gd name="T10" fmla="*/ 1536 w 3168"/>
                <a:gd name="T11" fmla="*/ 1200 h 1256"/>
                <a:gd name="T12" fmla="*/ 2064 w 3168"/>
                <a:gd name="T13" fmla="*/ 1248 h 1256"/>
                <a:gd name="T14" fmla="*/ 3168 w 3168"/>
                <a:gd name="T15" fmla="*/ 1248 h 1256"/>
                <a:gd name="T16" fmla="*/ 0 60000 65536"/>
                <a:gd name="T17" fmla="*/ 0 60000 65536"/>
                <a:gd name="T18" fmla="*/ 0 60000 65536"/>
                <a:gd name="T19" fmla="*/ 0 60000 65536"/>
                <a:gd name="T20" fmla="*/ 0 60000 65536"/>
                <a:gd name="T21" fmla="*/ 0 60000 65536"/>
                <a:gd name="T22" fmla="*/ 0 60000 65536"/>
                <a:gd name="T23" fmla="*/ 0 60000 65536"/>
                <a:gd name="T24" fmla="*/ 0 w 3168"/>
                <a:gd name="T25" fmla="*/ 0 h 1256"/>
                <a:gd name="T26" fmla="*/ 3168 w 3168"/>
                <a:gd name="T27" fmla="*/ 1256 h 12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68" h="1256">
                  <a:moveTo>
                    <a:pt x="0" y="0"/>
                  </a:moveTo>
                  <a:cubicBezTo>
                    <a:pt x="0" y="112"/>
                    <a:pt x="0" y="224"/>
                    <a:pt x="48" y="336"/>
                  </a:cubicBezTo>
                  <a:cubicBezTo>
                    <a:pt x="96" y="448"/>
                    <a:pt x="192" y="576"/>
                    <a:pt x="288" y="672"/>
                  </a:cubicBezTo>
                  <a:cubicBezTo>
                    <a:pt x="384" y="768"/>
                    <a:pt x="488" y="840"/>
                    <a:pt x="624" y="912"/>
                  </a:cubicBezTo>
                  <a:cubicBezTo>
                    <a:pt x="760" y="984"/>
                    <a:pt x="952" y="1056"/>
                    <a:pt x="1104" y="1104"/>
                  </a:cubicBezTo>
                  <a:cubicBezTo>
                    <a:pt x="1256" y="1152"/>
                    <a:pt x="1376" y="1176"/>
                    <a:pt x="1536" y="1200"/>
                  </a:cubicBezTo>
                  <a:cubicBezTo>
                    <a:pt x="1696" y="1224"/>
                    <a:pt x="1792" y="1240"/>
                    <a:pt x="2064" y="1248"/>
                  </a:cubicBezTo>
                  <a:cubicBezTo>
                    <a:pt x="2336" y="1256"/>
                    <a:pt x="2752" y="1252"/>
                    <a:pt x="3168" y="1248"/>
                  </a:cubicBezTo>
                </a:path>
              </a:pathLst>
            </a:cu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0368" name="Line 16"/>
            <p:cNvSpPr>
              <a:spLocks noChangeShapeType="1"/>
            </p:cNvSpPr>
            <p:nvPr/>
          </p:nvSpPr>
          <p:spPr bwMode="auto">
            <a:xfrm>
              <a:off x="2040" y="2016"/>
              <a:ext cx="0" cy="96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00369" name="Line 17"/>
            <p:cNvSpPr>
              <a:spLocks noChangeShapeType="1"/>
            </p:cNvSpPr>
            <p:nvPr/>
          </p:nvSpPr>
          <p:spPr bwMode="auto">
            <a:xfrm flipH="1">
              <a:off x="984" y="2016"/>
              <a:ext cx="1056"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00370" name="Text Box 18"/>
            <p:cNvSpPr txBox="1">
              <a:spLocks noChangeArrowheads="1"/>
            </p:cNvSpPr>
            <p:nvPr/>
          </p:nvSpPr>
          <p:spPr bwMode="auto">
            <a:xfrm>
              <a:off x="303" y="1824"/>
              <a:ext cx="753"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sz="2000"/>
                <a:t>Minimum total cost</a:t>
              </a:r>
            </a:p>
          </p:txBody>
        </p:sp>
      </p:grpSp>
    </p:spTree>
    <p:extLst>
      <p:ext uri="{BB962C8B-B14F-4D97-AF65-F5344CB8AC3E}">
        <p14:creationId xmlns:p14="http://schemas.microsoft.com/office/powerpoint/2010/main" val="2623889443"/>
      </p:ext>
    </p:extLst>
  </p:cSld>
  <p:clrMapOvr>
    <a:masterClrMapping/>
  </p:clrMapOvr>
  <p:transition>
    <p:wipe dir="d"/>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r>
              <a:rPr lang="en-US" b="1" smtClean="0">
                <a:solidFill>
                  <a:srgbClr val="FF0000"/>
                </a:solidFill>
              </a:rPr>
              <a:t>Cost Relationships</a:t>
            </a:r>
          </a:p>
        </p:txBody>
      </p:sp>
      <p:sp>
        <p:nvSpPr>
          <p:cNvPr id="101379" name="Content Placeholder 2"/>
          <p:cNvSpPr>
            <a:spLocks noGrp="1"/>
          </p:cNvSpPr>
          <p:nvPr>
            <p:ph idx="1"/>
          </p:nvPr>
        </p:nvSpPr>
        <p:spPr>
          <a:xfrm>
            <a:off x="1182688" y="2017713"/>
            <a:ext cx="7772400" cy="4687887"/>
          </a:xfrm>
        </p:spPr>
        <p:txBody>
          <a:bodyPr/>
          <a:lstStyle/>
          <a:p>
            <a:r>
              <a:rPr lang="en-US" b="1" dirty="0" smtClean="0"/>
              <a:t>Total Inventory Cost =</a:t>
            </a:r>
          </a:p>
          <a:p>
            <a:pPr>
              <a:buFont typeface="Wingdings" pitchFamily="2" charset="2"/>
              <a:buNone/>
            </a:pPr>
            <a:r>
              <a:rPr lang="en-US" b="1" dirty="0" smtClean="0"/>
              <a:t> 		Annual Material Cost  +</a:t>
            </a:r>
          </a:p>
          <a:p>
            <a:pPr>
              <a:buFont typeface="Wingdings" pitchFamily="2" charset="2"/>
              <a:buNone/>
            </a:pPr>
            <a:endParaRPr lang="en-US" b="1" dirty="0" smtClean="0"/>
          </a:p>
          <a:p>
            <a:pPr>
              <a:buFont typeface="Wingdings" pitchFamily="2" charset="2"/>
              <a:buNone/>
            </a:pPr>
            <a:r>
              <a:rPr lang="en-US" b="1" dirty="0" smtClean="0"/>
              <a:t>		Annual ordering Cost +</a:t>
            </a:r>
          </a:p>
          <a:p>
            <a:pPr>
              <a:buFont typeface="Wingdings" pitchFamily="2" charset="2"/>
              <a:buNone/>
            </a:pPr>
            <a:endParaRPr lang="en-US" b="1" dirty="0" smtClean="0"/>
          </a:p>
          <a:p>
            <a:pPr>
              <a:buFont typeface="Wingdings" pitchFamily="2" charset="2"/>
              <a:buNone/>
            </a:pPr>
            <a:r>
              <a:rPr lang="en-US" b="1" dirty="0" smtClean="0"/>
              <a:t>		Annual Inventory holding costs</a:t>
            </a:r>
          </a:p>
          <a:p>
            <a:pPr>
              <a:buFont typeface="Wingdings" pitchFamily="2" charset="2"/>
              <a:buNone/>
            </a:pPr>
            <a:endParaRPr lang="en-US" dirty="0" smtClean="0"/>
          </a:p>
          <a:p>
            <a:pPr>
              <a:buFont typeface="Wingdings" pitchFamily="2" charset="2"/>
              <a:buNone/>
            </a:pPr>
            <a:r>
              <a:rPr lang="en-US" dirty="0" smtClean="0"/>
              <a:t>	</a:t>
            </a:r>
            <a:r>
              <a:rPr lang="en-US" b="1" dirty="0" smtClean="0">
                <a:solidFill>
                  <a:srgbClr val="FF0000"/>
                </a:solidFill>
              </a:rPr>
              <a:t>TIC= DC + D/Q X S + Q/2 X H</a:t>
            </a:r>
          </a:p>
        </p:txBody>
      </p:sp>
    </p:spTree>
    <p:extLst>
      <p:ext uri="{BB962C8B-B14F-4D97-AF65-F5344CB8AC3E}">
        <p14:creationId xmlns:p14="http://schemas.microsoft.com/office/powerpoint/2010/main" val="3739791370"/>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r>
              <a:rPr lang="en-US" b="1" smtClean="0">
                <a:solidFill>
                  <a:srgbClr val="FF0000"/>
                </a:solidFill>
              </a:rPr>
              <a:t>Derivations</a:t>
            </a:r>
          </a:p>
        </p:txBody>
      </p:sp>
      <p:sp>
        <p:nvSpPr>
          <p:cNvPr id="102403" name="Content Placeholder 2"/>
          <p:cNvSpPr>
            <a:spLocks noGrp="1"/>
          </p:cNvSpPr>
          <p:nvPr>
            <p:ph idx="1"/>
          </p:nvPr>
        </p:nvSpPr>
        <p:spPr/>
        <p:txBody>
          <a:bodyPr/>
          <a:lstStyle/>
          <a:p>
            <a:r>
              <a:rPr lang="en-US" b="1" dirty="0" smtClean="0"/>
              <a:t>TIC -</a:t>
            </a:r>
            <a:r>
              <a:rPr lang="en-US" sz="2400" b="1" dirty="0" smtClean="0"/>
              <a:t> Total Inventory Cost</a:t>
            </a:r>
          </a:p>
          <a:p>
            <a:r>
              <a:rPr lang="en-US" sz="2400" b="1" dirty="0" smtClean="0"/>
              <a:t>D – Annual Demand </a:t>
            </a:r>
          </a:p>
          <a:p>
            <a:r>
              <a:rPr lang="en-US" sz="2400" b="1" dirty="0" smtClean="0"/>
              <a:t>C  -- Cost per Unit</a:t>
            </a:r>
          </a:p>
          <a:p>
            <a:r>
              <a:rPr lang="en-US" sz="2400" b="1" dirty="0" smtClean="0"/>
              <a:t>Q – Quantity to be ordered (EOQ)</a:t>
            </a:r>
          </a:p>
          <a:p>
            <a:r>
              <a:rPr lang="en-US" sz="2400" b="1" dirty="0" smtClean="0"/>
              <a:t>S  --Setup cost or Cost of Placing an Order</a:t>
            </a:r>
          </a:p>
          <a:p>
            <a:r>
              <a:rPr lang="en-US" sz="2400" b="1" dirty="0" smtClean="0"/>
              <a:t>R  --Reorder Point</a:t>
            </a:r>
          </a:p>
          <a:p>
            <a:r>
              <a:rPr lang="en-US" sz="2400" b="1" dirty="0" smtClean="0"/>
              <a:t>L  --Lead Time</a:t>
            </a:r>
          </a:p>
          <a:p>
            <a:r>
              <a:rPr lang="en-US" sz="2400" b="1" dirty="0" smtClean="0"/>
              <a:t>H  -- Annual Holding and storage cost per Unit of 	 	 Average Inventory</a:t>
            </a:r>
          </a:p>
          <a:p>
            <a:endParaRPr lang="en-US" b="1" dirty="0" smtClean="0"/>
          </a:p>
        </p:txBody>
      </p:sp>
    </p:spTree>
    <p:extLst>
      <p:ext uri="{BB962C8B-B14F-4D97-AF65-F5344CB8AC3E}">
        <p14:creationId xmlns:p14="http://schemas.microsoft.com/office/powerpoint/2010/main" val="250643319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r>
              <a:rPr lang="en-US" b="1" smtClean="0">
                <a:solidFill>
                  <a:srgbClr val="FF0000"/>
                </a:solidFill>
              </a:rPr>
              <a:t>Derivation of EOQ</a:t>
            </a:r>
          </a:p>
        </p:txBody>
      </p:sp>
      <p:sp>
        <p:nvSpPr>
          <p:cNvPr id="103427" name="Content Placeholder 2"/>
          <p:cNvSpPr>
            <a:spLocks noGrp="1"/>
          </p:cNvSpPr>
          <p:nvPr>
            <p:ph idx="1"/>
          </p:nvPr>
        </p:nvSpPr>
        <p:spPr/>
        <p:txBody>
          <a:bodyPr/>
          <a:lstStyle/>
          <a:p>
            <a:r>
              <a:rPr lang="en-US" b="1" dirty="0" smtClean="0"/>
              <a:t>To find Order Quantity when Total Cost is minimum.  :--</a:t>
            </a:r>
          </a:p>
          <a:p>
            <a:r>
              <a:rPr lang="en-US" b="1" dirty="0" smtClean="0"/>
              <a:t>TIC=DC+(D/Q)*S+(Q/2)*H</a:t>
            </a:r>
          </a:p>
          <a:p>
            <a:pPr>
              <a:buFont typeface="Wingdings" pitchFamily="2" charset="2"/>
              <a:buNone/>
            </a:pPr>
            <a:r>
              <a:rPr lang="en-US" b="1" dirty="0" smtClean="0"/>
              <a:t>	d(TIC)/</a:t>
            </a:r>
            <a:r>
              <a:rPr lang="en-US" b="1" dirty="0" err="1" smtClean="0"/>
              <a:t>dQ</a:t>
            </a:r>
            <a:r>
              <a:rPr lang="en-US" b="1" dirty="0" smtClean="0"/>
              <a:t>=0+(-DS/Q</a:t>
            </a:r>
            <a:r>
              <a:rPr lang="en-US" b="1" dirty="0" smtClean="0">
                <a:latin typeface="Arial" pitchFamily="34" charset="0"/>
                <a:cs typeface="Arial" pitchFamily="34" charset="0"/>
              </a:rPr>
              <a:t>²</a:t>
            </a:r>
            <a:r>
              <a:rPr lang="en-US" b="1" dirty="0" smtClean="0"/>
              <a:t>) +H/2 =0 </a:t>
            </a:r>
          </a:p>
          <a:p>
            <a:pPr>
              <a:buFont typeface="Wingdings" pitchFamily="2" charset="2"/>
              <a:buNone/>
            </a:pPr>
            <a:r>
              <a:rPr lang="en-US" b="1" dirty="0" smtClean="0"/>
              <a:t>			  to be minimum</a:t>
            </a:r>
          </a:p>
          <a:p>
            <a:pPr>
              <a:buFont typeface="Wingdings" pitchFamily="2" charset="2"/>
              <a:buNone/>
            </a:pPr>
            <a:r>
              <a:rPr lang="en-US" b="1" dirty="0" smtClean="0"/>
              <a:t>or, Q</a:t>
            </a:r>
            <a:r>
              <a:rPr lang="en-US" b="1" dirty="0" smtClean="0">
                <a:latin typeface="Arial" pitchFamily="34" charset="0"/>
                <a:cs typeface="Arial" pitchFamily="34" charset="0"/>
              </a:rPr>
              <a:t>²</a:t>
            </a:r>
            <a:r>
              <a:rPr lang="en-US" b="1" dirty="0" smtClean="0"/>
              <a:t> =2DS/H</a:t>
            </a:r>
          </a:p>
          <a:p>
            <a:pPr>
              <a:buFont typeface="Wingdings" pitchFamily="2" charset="2"/>
              <a:buNone/>
            </a:pPr>
            <a:r>
              <a:rPr lang="en-US" b="1" dirty="0" smtClean="0"/>
              <a:t>or, Q =  2DS/H</a:t>
            </a:r>
          </a:p>
        </p:txBody>
      </p:sp>
      <p:cxnSp>
        <p:nvCxnSpPr>
          <p:cNvPr id="103428" name="Straight Connector 4"/>
          <p:cNvCxnSpPr>
            <a:cxnSpLocks noChangeShapeType="1"/>
          </p:cNvCxnSpPr>
          <p:nvPr/>
        </p:nvCxnSpPr>
        <p:spPr bwMode="auto">
          <a:xfrm rot="5400000" flipH="1" flipV="1">
            <a:off x="1638300" y="5143500"/>
            <a:ext cx="381000" cy="152400"/>
          </a:xfrm>
          <a:prstGeom prst="line">
            <a:avLst/>
          </a:prstGeom>
          <a:noFill/>
          <a:ln w="952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03429" name="Straight Connector 8"/>
          <p:cNvCxnSpPr>
            <a:cxnSpLocks noChangeShapeType="1"/>
          </p:cNvCxnSpPr>
          <p:nvPr/>
        </p:nvCxnSpPr>
        <p:spPr bwMode="auto">
          <a:xfrm rot="16200000" flipH="1">
            <a:off x="1600200" y="5257800"/>
            <a:ext cx="228600" cy="76200"/>
          </a:xfrm>
          <a:prstGeom prst="line">
            <a:avLst/>
          </a:prstGeom>
          <a:noFill/>
          <a:ln w="952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 name="Straight Connector 2"/>
          <p:cNvCxnSpPr/>
          <p:nvPr/>
        </p:nvCxnSpPr>
        <p:spPr>
          <a:xfrm>
            <a:off x="1905000" y="5029200"/>
            <a:ext cx="9144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196198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Inventory problem</a:t>
            </a:r>
            <a:endParaRPr lang="en-US" b="1"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a:t> A company has got a demand for particular part at </a:t>
            </a:r>
            <a:r>
              <a:rPr lang="en-US" dirty="0" smtClean="0"/>
              <a:t>1000 </a:t>
            </a:r>
            <a:r>
              <a:rPr lang="en-US" dirty="0"/>
              <a:t>units per </a:t>
            </a:r>
            <a:r>
              <a:rPr lang="en-US" dirty="0" smtClean="0"/>
              <a:t>month. </a:t>
            </a:r>
            <a:r>
              <a:rPr lang="en-US" dirty="0"/>
              <a:t>The cost per unit is </a:t>
            </a:r>
            <a:r>
              <a:rPr lang="en-US" dirty="0" err="1"/>
              <a:t>Rs</a:t>
            </a:r>
            <a:r>
              <a:rPr lang="en-US" dirty="0"/>
              <a:t> </a:t>
            </a:r>
            <a:r>
              <a:rPr lang="en-US" dirty="0" smtClean="0"/>
              <a:t>50 </a:t>
            </a:r>
            <a:r>
              <a:rPr lang="en-US" dirty="0"/>
              <a:t>and it costs </a:t>
            </a:r>
            <a:r>
              <a:rPr lang="en-US" dirty="0" err="1"/>
              <a:t>Rs</a:t>
            </a:r>
            <a:r>
              <a:rPr lang="en-US" dirty="0"/>
              <a:t> </a:t>
            </a:r>
            <a:r>
              <a:rPr lang="en-US" dirty="0" smtClean="0"/>
              <a:t>500 </a:t>
            </a:r>
            <a:r>
              <a:rPr lang="en-US" dirty="0"/>
              <a:t>to place an order and to process the delivery. The inventory carrying costs at </a:t>
            </a:r>
            <a:r>
              <a:rPr lang="en-US" dirty="0" smtClean="0"/>
              <a:t>20 </a:t>
            </a:r>
            <a:r>
              <a:rPr lang="en-US" dirty="0"/>
              <a:t>% of average inventory </a:t>
            </a:r>
            <a:r>
              <a:rPr lang="en-US" dirty="0" smtClean="0"/>
              <a:t>investment cost. </a:t>
            </a:r>
            <a:endParaRPr lang="en-US" dirty="0"/>
          </a:p>
          <a:p>
            <a:pPr marL="0" indent="0">
              <a:buNone/>
            </a:pPr>
            <a:r>
              <a:rPr lang="en-US" dirty="0"/>
              <a:t> </a:t>
            </a:r>
          </a:p>
          <a:p>
            <a:r>
              <a:rPr lang="en-US" dirty="0"/>
              <a:t>Determine</a:t>
            </a:r>
          </a:p>
          <a:p>
            <a:pPr lvl="1"/>
            <a:r>
              <a:rPr lang="en-US" dirty="0"/>
              <a:t>Economic Order Quantity</a:t>
            </a:r>
          </a:p>
          <a:p>
            <a:pPr lvl="1"/>
            <a:r>
              <a:rPr lang="en-US" dirty="0"/>
              <a:t>Optimum no. of orders placed per annum</a:t>
            </a:r>
          </a:p>
          <a:p>
            <a:pPr lvl="1"/>
            <a:r>
              <a:rPr lang="en-US" dirty="0"/>
              <a:t>Minimum Total cost of inventory per annum </a:t>
            </a:r>
          </a:p>
          <a:p>
            <a:pPr marL="0" indent="0">
              <a:buNone/>
            </a:pPr>
            <a:r>
              <a:rPr lang="en-US" dirty="0"/>
              <a:t> </a:t>
            </a:r>
          </a:p>
        </p:txBody>
      </p:sp>
    </p:spTree>
    <p:extLst>
      <p:ext uri="{BB962C8B-B14F-4D97-AF65-F5344CB8AC3E}">
        <p14:creationId xmlns:p14="http://schemas.microsoft.com/office/powerpoint/2010/main" val="31195441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altLang="en-US" b="1" i="1" smtClean="0">
                <a:solidFill>
                  <a:srgbClr val="FF0000"/>
                </a:solidFill>
              </a:rPr>
              <a:t>ERG Theory.</a:t>
            </a:r>
            <a:endParaRPr lang="en-US" altLang="en-US" smtClean="0">
              <a:solidFill>
                <a:srgbClr val="FF0000"/>
              </a:solidFill>
            </a:endParaRPr>
          </a:p>
        </p:txBody>
      </p:sp>
      <p:sp>
        <p:nvSpPr>
          <p:cNvPr id="56323" name="Content Placeholder 2"/>
          <p:cNvSpPr>
            <a:spLocks noGrp="1"/>
          </p:cNvSpPr>
          <p:nvPr>
            <p:ph idx="1"/>
          </p:nvPr>
        </p:nvSpPr>
        <p:spPr>
          <a:xfrm>
            <a:off x="457200" y="1600200"/>
            <a:ext cx="8229600" cy="5105400"/>
          </a:xfrm>
        </p:spPr>
        <p:txBody>
          <a:bodyPr rtlCol="0">
            <a:normAutofit fontScale="92500" lnSpcReduction="20000"/>
          </a:bodyPr>
          <a:lstStyle/>
          <a:p>
            <a:pPr eaLnBrk="1" fontAlgn="auto" hangingPunct="1">
              <a:spcAft>
                <a:spcPts val="0"/>
              </a:spcAft>
              <a:buFont typeface="Arial" pitchFamily="34" charset="0"/>
              <a:buChar char="•"/>
              <a:defRPr/>
            </a:pPr>
            <a:r>
              <a:rPr lang="en-US" dirty="0" smtClean="0"/>
              <a:t>In 1969, Clayton </a:t>
            </a:r>
            <a:r>
              <a:rPr lang="en-US" dirty="0" err="1" smtClean="0"/>
              <a:t>Alderfer's</a:t>
            </a:r>
            <a:r>
              <a:rPr lang="en-US" dirty="0" smtClean="0"/>
              <a:t> revision of Abraham  Maslow’s Hierarchy of Needs, called the </a:t>
            </a:r>
            <a:r>
              <a:rPr lang="en-US" b="1" i="1" dirty="0" smtClean="0"/>
              <a:t>ERG Theory.</a:t>
            </a:r>
          </a:p>
          <a:p>
            <a:pPr eaLnBrk="1" fontAlgn="auto" hangingPunct="1">
              <a:spcAft>
                <a:spcPts val="0"/>
              </a:spcAft>
              <a:buFont typeface="Arial" pitchFamily="34" charset="0"/>
              <a:buChar char="•"/>
              <a:defRPr/>
            </a:pPr>
            <a:r>
              <a:rPr lang="en-US" dirty="0" smtClean="0"/>
              <a:t>ERG theory</a:t>
            </a:r>
          </a:p>
          <a:p>
            <a:pPr eaLnBrk="1" fontAlgn="auto" hangingPunct="1">
              <a:spcAft>
                <a:spcPts val="0"/>
              </a:spcAft>
              <a:buFont typeface="Arial" pitchFamily="34" charset="0"/>
              <a:buNone/>
              <a:defRPr/>
            </a:pPr>
            <a:r>
              <a:rPr lang="en-US" dirty="0" smtClean="0"/>
              <a:t>	  </a:t>
            </a:r>
            <a:r>
              <a:rPr lang="en-US" b="1" dirty="0" smtClean="0">
                <a:solidFill>
                  <a:srgbClr val="FF0000"/>
                </a:solidFill>
              </a:rPr>
              <a:t>Existence, </a:t>
            </a:r>
          </a:p>
          <a:p>
            <a:pPr eaLnBrk="1" fontAlgn="auto" hangingPunct="1">
              <a:spcAft>
                <a:spcPts val="0"/>
              </a:spcAft>
              <a:buFont typeface="Arial" pitchFamily="34" charset="0"/>
              <a:buNone/>
              <a:defRPr/>
            </a:pPr>
            <a:r>
              <a:rPr lang="en-US" b="1" dirty="0" smtClean="0">
                <a:solidFill>
                  <a:srgbClr val="FF0000"/>
                </a:solidFill>
              </a:rPr>
              <a:t>	  Relatedness</a:t>
            </a:r>
          </a:p>
          <a:p>
            <a:pPr eaLnBrk="1" fontAlgn="auto" hangingPunct="1">
              <a:spcAft>
                <a:spcPts val="0"/>
              </a:spcAft>
              <a:buFont typeface="Arial" pitchFamily="34" charset="0"/>
              <a:buNone/>
              <a:defRPr/>
            </a:pPr>
            <a:r>
              <a:rPr lang="en-US" b="1" dirty="0" smtClean="0">
                <a:solidFill>
                  <a:srgbClr val="FF0000"/>
                </a:solidFill>
              </a:rPr>
              <a:t>	  and Growth</a:t>
            </a:r>
          </a:p>
          <a:p>
            <a:pPr eaLnBrk="1" fontAlgn="auto" hangingPunct="1">
              <a:spcAft>
                <a:spcPts val="0"/>
              </a:spcAft>
              <a:buFont typeface="Arial" pitchFamily="34" charset="0"/>
              <a:buNone/>
              <a:defRPr/>
            </a:pPr>
            <a:r>
              <a:rPr lang="en-US" b="1" dirty="0" smtClean="0">
                <a:solidFill>
                  <a:srgbClr val="FF0000"/>
                </a:solidFill>
              </a:rPr>
              <a:t>	 </a:t>
            </a:r>
            <a:r>
              <a:rPr lang="en-US" dirty="0" smtClean="0"/>
              <a:t>and was created to align Maslow's motivation theory more closely with empirical research.</a:t>
            </a:r>
          </a:p>
          <a:p>
            <a:pPr eaLnBrk="1" fontAlgn="auto" hangingPunct="1">
              <a:spcAft>
                <a:spcPts val="0"/>
              </a:spcAft>
              <a:buFont typeface="Arial" pitchFamily="34" charset="0"/>
              <a:buNone/>
              <a:defRPr/>
            </a:pPr>
            <a:r>
              <a:rPr lang="en-US" dirty="0" smtClean="0"/>
              <a:t/>
            </a:r>
            <a:br>
              <a:rPr lang="en-US" dirty="0" smtClean="0"/>
            </a:br>
            <a:endParaRPr lang="en-US" dirty="0" smtClean="0"/>
          </a:p>
          <a:p>
            <a:pPr eaLnBrk="1" fontAlgn="auto" hangingPunct="1">
              <a:spcAft>
                <a:spcPts val="0"/>
              </a:spcAft>
              <a:buFont typeface="Arial" pitchFamily="34" charset="0"/>
              <a:buChar char="•"/>
              <a:defRPr/>
            </a:pPr>
            <a:endParaRPr lang="en-US" dirty="0" smtClean="0"/>
          </a:p>
        </p:txBody>
      </p:sp>
    </p:spTree>
    <p:extLst>
      <p:ext uri="{BB962C8B-B14F-4D97-AF65-F5344CB8AC3E}">
        <p14:creationId xmlns:p14="http://schemas.microsoft.com/office/powerpoint/2010/main" val="2518834737"/>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itle 1"/>
          <p:cNvSpPr>
            <a:spLocks noGrp="1"/>
          </p:cNvSpPr>
          <p:nvPr>
            <p:ph type="title"/>
          </p:nvPr>
        </p:nvSpPr>
        <p:spPr/>
        <p:txBody>
          <a:bodyPr>
            <a:normAutofit fontScale="90000"/>
          </a:bodyPr>
          <a:lstStyle/>
          <a:p>
            <a:r>
              <a:rPr lang="en-US" b="1" smtClean="0">
                <a:solidFill>
                  <a:srgbClr val="FF0000"/>
                </a:solidFill>
              </a:rPr>
              <a:t>Economic Lot Size Determination with Quantity Discount </a:t>
            </a:r>
          </a:p>
        </p:txBody>
      </p:sp>
      <p:sp>
        <p:nvSpPr>
          <p:cNvPr id="150531" name="Content Placeholder 2"/>
          <p:cNvSpPr>
            <a:spLocks noGrp="1"/>
          </p:cNvSpPr>
          <p:nvPr>
            <p:ph idx="1"/>
          </p:nvPr>
        </p:nvSpPr>
        <p:spPr/>
        <p:txBody>
          <a:bodyPr/>
          <a:lstStyle/>
          <a:p>
            <a:r>
              <a:rPr lang="en-US" sz="2400" b="1" smtClean="0"/>
              <a:t>Basic economic order quantity formula is based on the assumption that price per unit is fixed irrespective of volume. But that is generally not true.</a:t>
            </a:r>
          </a:p>
          <a:p>
            <a:r>
              <a:rPr lang="en-US" sz="2400" b="1" smtClean="0"/>
              <a:t>Often suppliers offer discount if higher quantities are purchased.</a:t>
            </a:r>
          </a:p>
          <a:p>
            <a:r>
              <a:rPr lang="en-US" sz="2400" b="1" smtClean="0"/>
              <a:t>Quantity Discount reduces annual material cost and ordering cost but increases inventory carrying cost.</a:t>
            </a:r>
          </a:p>
          <a:p>
            <a:r>
              <a:rPr lang="en-US" sz="2400" b="1" smtClean="0"/>
              <a:t>Hence the Total Cost function is no longer uniformly continuous but becomes a step wise continuous.</a:t>
            </a:r>
          </a:p>
          <a:p>
            <a:r>
              <a:rPr lang="en-US" sz="2400" b="1" smtClean="0"/>
              <a:t>Comparison should be made with the total annual costs at each step to get the optimum.</a:t>
            </a:r>
          </a:p>
        </p:txBody>
      </p:sp>
    </p:spTree>
    <p:extLst>
      <p:ext uri="{BB962C8B-B14F-4D97-AF65-F5344CB8AC3E}">
        <p14:creationId xmlns:p14="http://schemas.microsoft.com/office/powerpoint/2010/main" val="305455295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itle 1"/>
          <p:cNvSpPr>
            <a:spLocks noGrp="1"/>
          </p:cNvSpPr>
          <p:nvPr>
            <p:ph type="title"/>
          </p:nvPr>
        </p:nvSpPr>
        <p:spPr/>
        <p:txBody>
          <a:bodyPr/>
          <a:lstStyle/>
          <a:p>
            <a:r>
              <a:rPr lang="en-US" b="1" smtClean="0">
                <a:solidFill>
                  <a:srgbClr val="FF0000"/>
                </a:solidFill>
              </a:rPr>
              <a:t>Quantity Discount mode </a:t>
            </a:r>
          </a:p>
        </p:txBody>
      </p:sp>
      <p:sp>
        <p:nvSpPr>
          <p:cNvPr id="151555" name="Content Placeholder 2"/>
          <p:cNvSpPr>
            <a:spLocks noGrp="1"/>
          </p:cNvSpPr>
          <p:nvPr>
            <p:ph idx="1"/>
          </p:nvPr>
        </p:nvSpPr>
        <p:spPr/>
        <p:txBody>
          <a:bodyPr>
            <a:normAutofit lnSpcReduction="10000"/>
          </a:bodyPr>
          <a:lstStyle/>
          <a:p>
            <a:r>
              <a:rPr lang="en-US" b="1" dirty="0" smtClean="0">
                <a:solidFill>
                  <a:srgbClr val="FF0000"/>
                </a:solidFill>
              </a:rPr>
              <a:t>Steps</a:t>
            </a:r>
          </a:p>
          <a:p>
            <a:pPr lvl="2"/>
            <a:r>
              <a:rPr lang="en-US" b="1" dirty="0" smtClean="0"/>
              <a:t>Calculate </a:t>
            </a:r>
            <a:r>
              <a:rPr lang="en-US" b="1" dirty="0" smtClean="0">
                <a:solidFill>
                  <a:srgbClr val="FF0000"/>
                </a:solidFill>
              </a:rPr>
              <a:t>EOQ at different price level</a:t>
            </a:r>
          </a:p>
          <a:p>
            <a:pPr lvl="2"/>
            <a:r>
              <a:rPr lang="en-US" b="1" dirty="0" smtClean="0"/>
              <a:t>Decide the quantity to be purchased at each price level. </a:t>
            </a:r>
          </a:p>
          <a:p>
            <a:pPr lvl="3"/>
            <a:r>
              <a:rPr lang="en-US" b="1" dirty="0" smtClean="0"/>
              <a:t>Consider EOQ or Minimum Quantity to be ordered to avail discount and take which ever is higher.</a:t>
            </a:r>
          </a:p>
          <a:p>
            <a:pPr lvl="2"/>
            <a:r>
              <a:rPr lang="en-US" b="1" dirty="0" smtClean="0"/>
              <a:t> </a:t>
            </a:r>
            <a:r>
              <a:rPr lang="en-US" b="1" dirty="0" smtClean="0">
                <a:solidFill>
                  <a:srgbClr val="FF0000"/>
                </a:solidFill>
              </a:rPr>
              <a:t>Calculate the Total Annual Cost at </a:t>
            </a:r>
            <a:r>
              <a:rPr lang="en-US" b="1" smtClean="0">
                <a:solidFill>
                  <a:srgbClr val="FF0000"/>
                </a:solidFill>
              </a:rPr>
              <a:t>different Price </a:t>
            </a:r>
            <a:r>
              <a:rPr lang="en-US" b="1" dirty="0" smtClean="0">
                <a:solidFill>
                  <a:srgbClr val="FF0000"/>
                </a:solidFill>
              </a:rPr>
              <a:t>level </a:t>
            </a:r>
            <a:r>
              <a:rPr lang="en-US" b="1" smtClean="0">
                <a:solidFill>
                  <a:srgbClr val="FF0000"/>
                </a:solidFill>
              </a:rPr>
              <a:t>and EOQs</a:t>
            </a:r>
            <a:endParaRPr lang="en-US" b="1" dirty="0" smtClean="0">
              <a:solidFill>
                <a:srgbClr val="FF0000"/>
              </a:solidFill>
            </a:endParaRPr>
          </a:p>
          <a:p>
            <a:pPr lvl="2"/>
            <a:r>
              <a:rPr lang="en-US" b="1" dirty="0" smtClean="0"/>
              <a:t>Select the optimal purchase quantity when Annual Total Cost is minimum.</a:t>
            </a:r>
          </a:p>
          <a:p>
            <a:pPr lvl="2">
              <a:buFont typeface="Arial" pitchFamily="34" charset="0"/>
              <a:buNone/>
            </a:pPr>
            <a:r>
              <a:rPr lang="en-US" b="1" dirty="0" smtClean="0"/>
              <a:t> </a:t>
            </a:r>
          </a:p>
          <a:p>
            <a:pPr lvl="2">
              <a:buFont typeface="Arial" pitchFamily="34" charset="0"/>
              <a:buNone/>
            </a:pPr>
            <a:endParaRPr lang="en-US" b="1" dirty="0" smtClean="0"/>
          </a:p>
        </p:txBody>
      </p:sp>
    </p:spTree>
    <p:extLst>
      <p:ext uri="{BB962C8B-B14F-4D97-AF65-F5344CB8AC3E}">
        <p14:creationId xmlns:p14="http://schemas.microsoft.com/office/powerpoint/2010/main" val="150679201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36"/>
            <a:ext cx="8229600" cy="803564"/>
          </a:xfrm>
        </p:spPr>
        <p:txBody>
          <a:bodyPr/>
          <a:lstStyle/>
          <a:p>
            <a:r>
              <a:rPr lang="en-US" b="1" dirty="0" smtClean="0">
                <a:solidFill>
                  <a:srgbClr val="FF0000"/>
                </a:solidFill>
              </a:rPr>
              <a:t>Problem with Quantity Discount</a:t>
            </a:r>
            <a:endParaRPr lang="en-US" b="1" dirty="0">
              <a:solidFill>
                <a:srgbClr val="FF0000"/>
              </a:solidFill>
            </a:endParaRPr>
          </a:p>
        </p:txBody>
      </p:sp>
      <p:sp>
        <p:nvSpPr>
          <p:cNvPr id="3" name="Content Placeholder 2"/>
          <p:cNvSpPr>
            <a:spLocks noGrp="1"/>
          </p:cNvSpPr>
          <p:nvPr>
            <p:ph idx="1"/>
          </p:nvPr>
        </p:nvSpPr>
        <p:spPr>
          <a:xfrm>
            <a:off x="457200" y="838200"/>
            <a:ext cx="8229600" cy="5287963"/>
          </a:xfrm>
        </p:spPr>
        <p:txBody>
          <a:bodyPr>
            <a:normAutofit fontScale="92500" lnSpcReduction="10000"/>
          </a:bodyPr>
          <a:lstStyle/>
          <a:p>
            <a:r>
              <a:rPr lang="en-US" dirty="0"/>
              <a:t> A company has got a demand for particular part at 1000 units per month. The cost per unit is </a:t>
            </a:r>
            <a:r>
              <a:rPr lang="en-US" dirty="0" err="1"/>
              <a:t>Rs</a:t>
            </a:r>
            <a:r>
              <a:rPr lang="en-US" dirty="0"/>
              <a:t> 50 and it costs </a:t>
            </a:r>
            <a:r>
              <a:rPr lang="en-US" dirty="0" err="1"/>
              <a:t>Rs</a:t>
            </a:r>
            <a:r>
              <a:rPr lang="en-US" dirty="0"/>
              <a:t> 500 to place an order and to process the delivery. The inventory carrying costs at 20 % of average inventory investment cost. </a:t>
            </a:r>
          </a:p>
          <a:p>
            <a:r>
              <a:rPr lang="en-US" dirty="0" smtClean="0"/>
              <a:t>Supplier offered a discount proposal which says that</a:t>
            </a:r>
          </a:p>
          <a:p>
            <a:pPr lvl="1"/>
            <a:r>
              <a:rPr lang="en-US" dirty="0"/>
              <a:t>If the quantity ordered per occasion is 2000, he will give </a:t>
            </a:r>
            <a:r>
              <a:rPr lang="en-US" dirty="0" err="1"/>
              <a:t>Rs</a:t>
            </a:r>
            <a:r>
              <a:rPr lang="en-US" dirty="0"/>
              <a:t> 10 discount per </a:t>
            </a:r>
            <a:r>
              <a:rPr lang="en-US" dirty="0" err="1"/>
              <a:t>pce</a:t>
            </a:r>
            <a:r>
              <a:rPr lang="en-US" dirty="0"/>
              <a:t>, and </a:t>
            </a:r>
          </a:p>
          <a:p>
            <a:pPr lvl="1"/>
            <a:r>
              <a:rPr lang="en-US" dirty="0"/>
              <a:t>If the quantity ordered per occasion </a:t>
            </a:r>
            <a:r>
              <a:rPr lang="en-US" dirty="0" smtClean="0"/>
              <a:t>is </a:t>
            </a:r>
            <a:r>
              <a:rPr lang="en-US" dirty="0"/>
              <a:t>5000 per occasion he will give </a:t>
            </a:r>
            <a:r>
              <a:rPr lang="en-US" dirty="0" err="1"/>
              <a:t>Rs</a:t>
            </a:r>
            <a:r>
              <a:rPr lang="en-US" dirty="0"/>
              <a:t> 20 per </a:t>
            </a:r>
            <a:r>
              <a:rPr lang="en-US" dirty="0" err="1"/>
              <a:t>pce</a:t>
            </a:r>
            <a:r>
              <a:rPr lang="en-US" dirty="0"/>
              <a:t>. as discount  </a:t>
            </a:r>
          </a:p>
          <a:p>
            <a:r>
              <a:rPr lang="en-US" dirty="0" smtClean="0"/>
              <a:t>Advise the optimum ordering quantity</a:t>
            </a:r>
          </a:p>
        </p:txBody>
      </p:sp>
    </p:spTree>
    <p:extLst>
      <p:ext uri="{BB962C8B-B14F-4D97-AF65-F5344CB8AC3E}">
        <p14:creationId xmlns:p14="http://schemas.microsoft.com/office/powerpoint/2010/main" val="217900764"/>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solidFill>
                  <a:srgbClr val="FF0000"/>
                </a:solidFill>
              </a:rPr>
              <a:t>Solution</a:t>
            </a:r>
            <a:endParaRPr lang="en-US"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8200"/>
                <a:ext cx="8229600" cy="5791200"/>
              </a:xfrm>
            </p:spPr>
            <p:txBody>
              <a:bodyPr>
                <a:normAutofit fontScale="77500" lnSpcReduction="20000"/>
              </a:bodyPr>
              <a:lstStyle/>
              <a:p>
                <a:r>
                  <a:rPr lang="en-US" dirty="0" smtClean="0"/>
                  <a:t>EOQ (1), </a:t>
                </a:r>
                <a14:m>
                  <m:oMath xmlns:m="http://schemas.openxmlformats.org/officeDocument/2006/math">
                    <m:r>
                      <a:rPr lang="en-US">
                        <a:latin typeface="Cambria Math"/>
                        <a:ea typeface="Cambria Math"/>
                      </a:rPr>
                      <m:t>=</m:t>
                    </m:r>
                    <m:r>
                      <m:rPr>
                        <m:nor/>
                      </m:rPr>
                      <a:rPr lang="en-US" dirty="0"/>
                      <m:t>Q</m:t>
                    </m:r>
                    <m:r>
                      <m:rPr>
                        <m:nor/>
                      </m:rPr>
                      <a:rPr lang="en-US" dirty="0"/>
                      <m:t>1 = </m:t>
                    </m:r>
                    <m:f>
                      <m:fPr>
                        <m:ctrlPr>
                          <a:rPr lang="en-US" i="1">
                            <a:latin typeface="Cambria Math"/>
                            <a:ea typeface="Cambria Math"/>
                          </a:rPr>
                        </m:ctrlPr>
                      </m:fPr>
                      <m:num>
                        <m:rad>
                          <m:radPr>
                            <m:degHide m:val="on"/>
                            <m:ctrlPr>
                              <a:rPr lang="en-US" i="1">
                                <a:latin typeface="Cambria Math"/>
                                <a:ea typeface="Cambria Math"/>
                              </a:rPr>
                            </m:ctrlPr>
                          </m:radPr>
                          <m:deg/>
                          <m:e>
                            <m:r>
                              <a:rPr lang="en-US" i="1">
                                <a:latin typeface="Cambria Math"/>
                                <a:ea typeface="Cambria Math"/>
                              </a:rPr>
                              <m:t>2</m:t>
                            </m:r>
                            <m:r>
                              <a:rPr lang="en-US" i="1">
                                <a:latin typeface="Cambria Math"/>
                                <a:ea typeface="Cambria Math"/>
                              </a:rPr>
                              <m:t>𝑥</m:t>
                            </m:r>
                            <m:r>
                              <a:rPr lang="en-US" i="1">
                                <a:latin typeface="Cambria Math"/>
                                <a:ea typeface="Cambria Math"/>
                              </a:rPr>
                              <m:t>12000</m:t>
                            </m:r>
                            <m:r>
                              <a:rPr lang="en-US" i="1">
                                <a:latin typeface="Cambria Math"/>
                                <a:ea typeface="Cambria Math"/>
                              </a:rPr>
                              <m:t>𝑥</m:t>
                            </m:r>
                            <m:r>
                              <a:rPr lang="en-US" i="1">
                                <a:latin typeface="Cambria Math"/>
                                <a:ea typeface="Cambria Math"/>
                              </a:rPr>
                              <m:t>500</m:t>
                            </m:r>
                          </m:e>
                        </m:rad>
                      </m:num>
                      <m:den>
                        <m:rad>
                          <m:radPr>
                            <m:degHide m:val="on"/>
                            <m:ctrlPr>
                              <a:rPr lang="en-US" i="1">
                                <a:latin typeface="Cambria Math"/>
                                <a:ea typeface="Cambria Math"/>
                              </a:rPr>
                            </m:ctrlPr>
                          </m:radPr>
                          <m:deg/>
                          <m:e>
                            <m:r>
                              <a:rPr lang="en-US" i="1">
                                <a:latin typeface="Cambria Math"/>
                                <a:ea typeface="Cambria Math"/>
                              </a:rPr>
                              <m:t>10</m:t>
                            </m:r>
                          </m:e>
                        </m:rad>
                      </m:den>
                    </m:f>
                    <m:r>
                      <m:rPr>
                        <m:nor/>
                      </m:rPr>
                      <a:rPr lang="en-US" i="1" dirty="0">
                        <a:latin typeface="Cambria Math"/>
                        <a:ea typeface="Cambria Math"/>
                      </a:rPr>
                      <m:t> = 1095 </m:t>
                    </m:r>
                  </m:oMath>
                </a14:m>
                <a:r>
                  <a:rPr lang="en-US" dirty="0"/>
                  <a:t>units ; Accepted</a:t>
                </a:r>
                <a:endParaRPr lang="en-US" i="1" dirty="0">
                  <a:latin typeface="Cambria Math"/>
                  <a:ea typeface="Cambria Math"/>
                </a:endParaRPr>
              </a:p>
              <a:p>
                <a:r>
                  <a:rPr lang="en-US" dirty="0" smtClean="0"/>
                  <a:t>EOQ (2) = Q2 </a:t>
                </a:r>
                <a14:m>
                  <m:oMath xmlns:m="http://schemas.openxmlformats.org/officeDocument/2006/math">
                    <m:r>
                      <m:rPr>
                        <m:nor/>
                      </m:rPr>
                      <a:rPr lang="en-US" dirty="0"/>
                      <m:t>= </m:t>
                    </m:r>
                    <m:f>
                      <m:fPr>
                        <m:ctrlPr>
                          <a:rPr lang="en-US" i="1">
                            <a:latin typeface="Cambria Math"/>
                            <a:ea typeface="Cambria Math"/>
                          </a:rPr>
                        </m:ctrlPr>
                      </m:fPr>
                      <m:num>
                        <m:rad>
                          <m:radPr>
                            <m:degHide m:val="on"/>
                            <m:ctrlPr>
                              <a:rPr lang="en-US" i="1">
                                <a:latin typeface="Cambria Math"/>
                                <a:ea typeface="Cambria Math"/>
                              </a:rPr>
                            </m:ctrlPr>
                          </m:radPr>
                          <m:deg/>
                          <m:e>
                            <m:r>
                              <a:rPr lang="en-US" i="1">
                                <a:latin typeface="Cambria Math"/>
                                <a:ea typeface="Cambria Math"/>
                              </a:rPr>
                              <m:t>2</m:t>
                            </m:r>
                            <m:r>
                              <a:rPr lang="en-US" i="1">
                                <a:latin typeface="Cambria Math"/>
                                <a:ea typeface="Cambria Math"/>
                              </a:rPr>
                              <m:t>𝑥</m:t>
                            </m:r>
                            <m:r>
                              <a:rPr lang="en-US" i="1">
                                <a:latin typeface="Cambria Math"/>
                                <a:ea typeface="Cambria Math"/>
                              </a:rPr>
                              <m:t>12000</m:t>
                            </m:r>
                            <m:r>
                              <a:rPr lang="en-US" i="1">
                                <a:latin typeface="Cambria Math"/>
                                <a:ea typeface="Cambria Math"/>
                              </a:rPr>
                              <m:t>𝑥</m:t>
                            </m:r>
                            <m:r>
                              <a:rPr lang="en-US" i="1">
                                <a:latin typeface="Cambria Math"/>
                                <a:ea typeface="Cambria Math"/>
                              </a:rPr>
                              <m:t>500</m:t>
                            </m:r>
                          </m:e>
                        </m:rad>
                      </m:num>
                      <m:den>
                        <m:rad>
                          <m:radPr>
                            <m:degHide m:val="on"/>
                            <m:ctrlPr>
                              <a:rPr lang="en-US" i="1">
                                <a:latin typeface="Cambria Math"/>
                                <a:ea typeface="Cambria Math"/>
                              </a:rPr>
                            </m:ctrlPr>
                          </m:radPr>
                          <m:deg/>
                          <m:e>
                            <m:r>
                              <a:rPr lang="en-US" b="0" i="1" smtClean="0">
                                <a:latin typeface="Cambria Math"/>
                                <a:ea typeface="Cambria Math"/>
                              </a:rPr>
                              <m:t>8</m:t>
                            </m:r>
                          </m:e>
                        </m:rad>
                      </m:den>
                    </m:f>
                    <m:r>
                      <m:rPr>
                        <m:nor/>
                      </m:rPr>
                      <a:rPr lang="en-US" i="1" dirty="0">
                        <a:latin typeface="Cambria Math"/>
                        <a:ea typeface="Cambria Math"/>
                      </a:rPr>
                      <m:t> = 1225 </m:t>
                    </m:r>
                  </m:oMath>
                </a14:m>
                <a:r>
                  <a:rPr lang="en-US" dirty="0"/>
                  <a:t>units ; </a:t>
                </a:r>
                <a:r>
                  <a:rPr lang="en-US" dirty="0" smtClean="0"/>
                  <a:t>Less than minimum requirement of 2000, hence higher value of 2000 is accepted</a:t>
                </a:r>
              </a:p>
              <a:p>
                <a:r>
                  <a:rPr lang="en-US" dirty="0"/>
                  <a:t>EOQ </a:t>
                </a:r>
                <a:r>
                  <a:rPr lang="en-US" dirty="0" smtClean="0"/>
                  <a:t>(3) </a:t>
                </a:r>
                <a:r>
                  <a:rPr lang="en-US" dirty="0"/>
                  <a:t>= </a:t>
                </a:r>
                <a:r>
                  <a:rPr lang="en-US" dirty="0" smtClean="0"/>
                  <a:t>Q3 </a:t>
                </a:r>
                <a14:m>
                  <m:oMath xmlns:m="http://schemas.openxmlformats.org/officeDocument/2006/math">
                    <m:r>
                      <m:rPr>
                        <m:nor/>
                      </m:rPr>
                      <a:rPr lang="en-US" dirty="0"/>
                      <m:t>= </m:t>
                    </m:r>
                    <m:f>
                      <m:fPr>
                        <m:ctrlPr>
                          <a:rPr lang="en-US" i="1">
                            <a:latin typeface="Cambria Math"/>
                            <a:ea typeface="Cambria Math"/>
                          </a:rPr>
                        </m:ctrlPr>
                      </m:fPr>
                      <m:num>
                        <m:rad>
                          <m:radPr>
                            <m:degHide m:val="on"/>
                            <m:ctrlPr>
                              <a:rPr lang="en-US" i="1">
                                <a:latin typeface="Cambria Math"/>
                                <a:ea typeface="Cambria Math"/>
                              </a:rPr>
                            </m:ctrlPr>
                          </m:radPr>
                          <m:deg/>
                          <m:e>
                            <m:r>
                              <a:rPr lang="en-US" i="1">
                                <a:latin typeface="Cambria Math"/>
                                <a:ea typeface="Cambria Math"/>
                              </a:rPr>
                              <m:t>2</m:t>
                            </m:r>
                            <m:r>
                              <a:rPr lang="en-US" i="1">
                                <a:latin typeface="Cambria Math"/>
                                <a:ea typeface="Cambria Math"/>
                              </a:rPr>
                              <m:t>𝑥</m:t>
                            </m:r>
                            <m:r>
                              <a:rPr lang="en-US" i="1">
                                <a:latin typeface="Cambria Math"/>
                                <a:ea typeface="Cambria Math"/>
                              </a:rPr>
                              <m:t>12000</m:t>
                            </m:r>
                            <m:r>
                              <a:rPr lang="en-US" i="1">
                                <a:latin typeface="Cambria Math"/>
                                <a:ea typeface="Cambria Math"/>
                              </a:rPr>
                              <m:t>𝑥</m:t>
                            </m:r>
                            <m:r>
                              <a:rPr lang="en-US" i="1">
                                <a:latin typeface="Cambria Math"/>
                                <a:ea typeface="Cambria Math"/>
                              </a:rPr>
                              <m:t>500</m:t>
                            </m:r>
                          </m:e>
                        </m:rad>
                      </m:num>
                      <m:den>
                        <m:rad>
                          <m:radPr>
                            <m:degHide m:val="on"/>
                            <m:ctrlPr>
                              <a:rPr lang="en-US" i="1">
                                <a:latin typeface="Cambria Math"/>
                                <a:ea typeface="Cambria Math"/>
                              </a:rPr>
                            </m:ctrlPr>
                          </m:radPr>
                          <m:deg/>
                          <m:e>
                            <m:r>
                              <a:rPr lang="en-US" b="0" i="1" smtClean="0">
                                <a:latin typeface="Cambria Math"/>
                                <a:ea typeface="Cambria Math"/>
                              </a:rPr>
                              <m:t>6</m:t>
                            </m:r>
                          </m:e>
                        </m:rad>
                      </m:den>
                    </m:f>
                    <m:r>
                      <m:rPr>
                        <m:nor/>
                      </m:rPr>
                      <a:rPr lang="en-US" i="1" dirty="0">
                        <a:latin typeface="Cambria Math"/>
                        <a:ea typeface="Cambria Math"/>
                      </a:rPr>
                      <m:t> = 1414 </m:t>
                    </m:r>
                  </m:oMath>
                </a14:m>
                <a:r>
                  <a:rPr lang="en-US" dirty="0"/>
                  <a:t>units ; Less than minimum requirement of </a:t>
                </a:r>
                <a:r>
                  <a:rPr lang="en-US" dirty="0" smtClean="0"/>
                  <a:t>5000</a:t>
                </a:r>
                <a:r>
                  <a:rPr lang="en-US" dirty="0"/>
                  <a:t>, hence higher value of </a:t>
                </a:r>
                <a:r>
                  <a:rPr lang="en-US" dirty="0" smtClean="0"/>
                  <a:t>5000 </a:t>
                </a:r>
                <a:r>
                  <a:rPr lang="en-US" dirty="0"/>
                  <a:t>is </a:t>
                </a:r>
                <a:r>
                  <a:rPr lang="en-US" dirty="0" smtClean="0"/>
                  <a:t>accepted</a:t>
                </a:r>
              </a:p>
              <a:p>
                <a:r>
                  <a:rPr lang="en-US" dirty="0" smtClean="0"/>
                  <a:t>Then Calculate </a:t>
                </a:r>
              </a:p>
              <a:p>
                <a:r>
                  <a:rPr lang="en-US" dirty="0" smtClean="0"/>
                  <a:t>Annual Total Cost (1) = DC (1) + </a:t>
                </a:r>
                <a14:m>
                  <m:oMath xmlns:m="http://schemas.openxmlformats.org/officeDocument/2006/math">
                    <m:f>
                      <m:fPr>
                        <m:ctrlPr>
                          <a:rPr lang="en-US" i="1" smtClean="0">
                            <a:latin typeface="Cambria Math"/>
                          </a:rPr>
                        </m:ctrlPr>
                      </m:fPr>
                      <m:num>
                        <m:r>
                          <a:rPr lang="en-US" b="0" i="1" smtClean="0">
                            <a:latin typeface="Cambria Math"/>
                          </a:rPr>
                          <m:t>𝐷</m:t>
                        </m:r>
                      </m:num>
                      <m:den>
                        <m:r>
                          <a:rPr lang="en-US" b="0" i="1" smtClean="0">
                            <a:latin typeface="Cambria Math"/>
                          </a:rPr>
                          <m:t>𝑄</m:t>
                        </m:r>
                        <m:r>
                          <a:rPr lang="en-US" b="0" i="1" smtClean="0">
                            <a:latin typeface="Cambria Math"/>
                          </a:rPr>
                          <m:t>1</m:t>
                        </m:r>
                      </m:den>
                    </m:f>
                  </m:oMath>
                </a14:m>
                <a:r>
                  <a:rPr lang="en-US" dirty="0" smtClean="0"/>
                  <a:t> x S + (</a:t>
                </a:r>
                <a14:m>
                  <m:oMath xmlns:m="http://schemas.openxmlformats.org/officeDocument/2006/math">
                    <m:f>
                      <m:fPr>
                        <m:ctrlPr>
                          <a:rPr lang="en-US" i="1" smtClean="0">
                            <a:latin typeface="Cambria Math"/>
                          </a:rPr>
                        </m:ctrlPr>
                      </m:fPr>
                      <m:num>
                        <m:r>
                          <a:rPr lang="en-US" b="0" i="1" smtClean="0">
                            <a:latin typeface="Cambria Math"/>
                          </a:rPr>
                          <m:t>𝑄</m:t>
                        </m:r>
                        <m:r>
                          <a:rPr lang="en-US" b="0" i="1" smtClean="0">
                            <a:latin typeface="Cambria Math"/>
                          </a:rPr>
                          <m:t>1</m:t>
                        </m:r>
                      </m:num>
                      <m:den>
                        <m:r>
                          <a:rPr lang="en-US" b="0" i="1" smtClean="0">
                            <a:latin typeface="Cambria Math"/>
                          </a:rPr>
                          <m:t>2</m:t>
                        </m:r>
                      </m:den>
                    </m:f>
                  </m:oMath>
                </a14:m>
                <a:r>
                  <a:rPr lang="en-US" dirty="0" smtClean="0"/>
                  <a:t>) H1</a:t>
                </a:r>
              </a:p>
              <a:p>
                <a:r>
                  <a:rPr lang="en-US" dirty="0" smtClean="0"/>
                  <a:t>Annual Total Cost (2) = DC(2)  + </a:t>
                </a:r>
                <a14:m>
                  <m:oMath xmlns:m="http://schemas.openxmlformats.org/officeDocument/2006/math">
                    <m:f>
                      <m:fPr>
                        <m:ctrlPr>
                          <a:rPr lang="en-US" i="1">
                            <a:latin typeface="Cambria Math"/>
                          </a:rPr>
                        </m:ctrlPr>
                      </m:fPr>
                      <m:num>
                        <m:r>
                          <a:rPr lang="en-US" i="1">
                            <a:latin typeface="Cambria Math"/>
                          </a:rPr>
                          <m:t>𝐷</m:t>
                        </m:r>
                      </m:num>
                      <m:den>
                        <m:r>
                          <a:rPr lang="en-US" i="1">
                            <a:latin typeface="Cambria Math"/>
                          </a:rPr>
                          <m:t>𝑄</m:t>
                        </m:r>
                        <m:r>
                          <a:rPr lang="en-US" b="0" i="1" smtClean="0">
                            <a:latin typeface="Cambria Math"/>
                          </a:rPr>
                          <m:t>2</m:t>
                        </m:r>
                      </m:den>
                    </m:f>
                    <m:r>
                      <a:rPr lang="en-US" i="1">
                        <a:latin typeface="Cambria Math"/>
                      </a:rPr>
                      <m:t> </m:t>
                    </m:r>
                  </m:oMath>
                </a14:m>
                <a:r>
                  <a:rPr lang="en-US" dirty="0" smtClean="0"/>
                  <a:t> x S + </a:t>
                </a:r>
                <a:r>
                  <a:rPr lang="en-US" dirty="0"/>
                  <a:t>(</a:t>
                </a:r>
                <a14:m>
                  <m:oMath xmlns:m="http://schemas.openxmlformats.org/officeDocument/2006/math">
                    <m:f>
                      <m:fPr>
                        <m:ctrlPr>
                          <a:rPr lang="en-US" i="1">
                            <a:latin typeface="Cambria Math"/>
                          </a:rPr>
                        </m:ctrlPr>
                      </m:fPr>
                      <m:num>
                        <m:r>
                          <a:rPr lang="en-US" i="1">
                            <a:latin typeface="Cambria Math"/>
                          </a:rPr>
                          <m:t>𝑄</m:t>
                        </m:r>
                        <m:r>
                          <a:rPr lang="en-US" b="0" i="1" smtClean="0">
                            <a:latin typeface="Cambria Math"/>
                          </a:rPr>
                          <m:t>2</m:t>
                        </m:r>
                      </m:num>
                      <m:den>
                        <m:r>
                          <a:rPr lang="en-US" i="1">
                            <a:latin typeface="Cambria Math"/>
                          </a:rPr>
                          <m:t>2</m:t>
                        </m:r>
                      </m:den>
                    </m:f>
                  </m:oMath>
                </a14:m>
                <a:r>
                  <a:rPr lang="en-US" dirty="0"/>
                  <a:t>) </a:t>
                </a:r>
                <a:r>
                  <a:rPr lang="en-US" dirty="0" smtClean="0"/>
                  <a:t>H2</a:t>
                </a:r>
              </a:p>
              <a:p>
                <a:r>
                  <a:rPr lang="en-US" dirty="0"/>
                  <a:t>Annual Total Cost </a:t>
                </a:r>
                <a:r>
                  <a:rPr lang="en-US" dirty="0" smtClean="0"/>
                  <a:t>(3) </a:t>
                </a:r>
                <a:r>
                  <a:rPr lang="en-US" dirty="0"/>
                  <a:t>= </a:t>
                </a:r>
                <a:r>
                  <a:rPr lang="en-US" dirty="0" smtClean="0"/>
                  <a:t>DC(3)  </a:t>
                </a:r>
                <a:r>
                  <a:rPr lang="en-US" dirty="0"/>
                  <a:t>+ </a:t>
                </a:r>
                <a14:m>
                  <m:oMath xmlns:m="http://schemas.openxmlformats.org/officeDocument/2006/math">
                    <m:f>
                      <m:fPr>
                        <m:ctrlPr>
                          <a:rPr lang="en-US" i="1">
                            <a:latin typeface="Cambria Math"/>
                          </a:rPr>
                        </m:ctrlPr>
                      </m:fPr>
                      <m:num>
                        <m:r>
                          <a:rPr lang="en-US" i="1">
                            <a:latin typeface="Cambria Math"/>
                          </a:rPr>
                          <m:t>𝐷</m:t>
                        </m:r>
                      </m:num>
                      <m:den>
                        <m:r>
                          <a:rPr lang="en-US" i="1">
                            <a:latin typeface="Cambria Math"/>
                          </a:rPr>
                          <m:t>𝑄</m:t>
                        </m:r>
                        <m:r>
                          <a:rPr lang="en-US" b="0" i="1" smtClean="0">
                            <a:latin typeface="Cambria Math"/>
                          </a:rPr>
                          <m:t>3</m:t>
                        </m:r>
                      </m:den>
                    </m:f>
                    <m:r>
                      <a:rPr lang="en-US" i="1">
                        <a:latin typeface="Cambria Math"/>
                      </a:rPr>
                      <m:t> </m:t>
                    </m:r>
                  </m:oMath>
                </a14:m>
                <a:r>
                  <a:rPr lang="en-US" dirty="0"/>
                  <a:t> x S + (</a:t>
                </a:r>
                <a14:m>
                  <m:oMath xmlns:m="http://schemas.openxmlformats.org/officeDocument/2006/math">
                    <m:f>
                      <m:fPr>
                        <m:ctrlPr>
                          <a:rPr lang="en-US" i="1">
                            <a:latin typeface="Cambria Math"/>
                          </a:rPr>
                        </m:ctrlPr>
                      </m:fPr>
                      <m:num>
                        <m:r>
                          <a:rPr lang="en-US" i="1">
                            <a:latin typeface="Cambria Math"/>
                          </a:rPr>
                          <m:t>𝑄</m:t>
                        </m:r>
                        <m:r>
                          <a:rPr lang="en-US" b="0" i="1" smtClean="0">
                            <a:latin typeface="Cambria Math"/>
                          </a:rPr>
                          <m:t>3</m:t>
                        </m:r>
                      </m:num>
                      <m:den>
                        <m:r>
                          <a:rPr lang="en-US" i="1">
                            <a:latin typeface="Cambria Math"/>
                          </a:rPr>
                          <m:t>2</m:t>
                        </m:r>
                      </m:den>
                    </m:f>
                  </m:oMath>
                </a14:m>
                <a:r>
                  <a:rPr lang="en-US" dirty="0"/>
                  <a:t>) </a:t>
                </a:r>
                <a:r>
                  <a:rPr lang="en-US" dirty="0" smtClean="0"/>
                  <a:t>H3</a:t>
                </a:r>
              </a:p>
              <a:p>
                <a:r>
                  <a:rPr lang="en-US" dirty="0" smtClean="0"/>
                  <a:t>Take the lowest, when C1 =</a:t>
                </a:r>
                <a:r>
                  <a:rPr lang="en-US" dirty="0" err="1" smtClean="0"/>
                  <a:t>Rs</a:t>
                </a:r>
                <a:r>
                  <a:rPr lang="en-US" dirty="0" smtClean="0"/>
                  <a:t>. 50, C2= </a:t>
                </a:r>
                <a:r>
                  <a:rPr lang="en-US" dirty="0" err="1" smtClean="0"/>
                  <a:t>Rs</a:t>
                </a:r>
                <a:r>
                  <a:rPr lang="en-US" dirty="0" smtClean="0"/>
                  <a:t>. 40, C3= </a:t>
                </a:r>
                <a:r>
                  <a:rPr lang="en-US" dirty="0" err="1" smtClean="0"/>
                  <a:t>Rs</a:t>
                </a:r>
                <a:r>
                  <a:rPr lang="en-US" dirty="0" smtClean="0"/>
                  <a:t>. 30</a:t>
                </a:r>
                <a:endParaRPr lang="en-US" dirty="0"/>
              </a:p>
              <a:p>
                <a:endParaRPr lang="en-US" dirty="0" smtClean="0"/>
              </a:p>
              <a:p>
                <a:endParaRPr lang="en-US" dirty="0"/>
              </a:p>
              <a:p>
                <a:endParaRPr lang="en-US" i="1" dirty="0">
                  <a:latin typeface="Cambria Math"/>
                  <a:ea typeface="Cambria Math"/>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8200"/>
                <a:ext cx="8229600" cy="5791200"/>
              </a:xfrm>
              <a:blipFill rotWithShape="1">
                <a:blip r:embed="rId2"/>
                <a:stretch>
                  <a:fillRect l="-1037" r="-1037"/>
                </a:stretch>
              </a:blipFill>
            </p:spPr>
            <p:txBody>
              <a:bodyPr/>
              <a:lstStyle/>
              <a:p>
                <a:r>
                  <a:rPr lang="en-US">
                    <a:noFill/>
                  </a:rPr>
                  <a:t> </a:t>
                </a:r>
              </a:p>
            </p:txBody>
          </p:sp>
        </mc:Fallback>
      </mc:AlternateContent>
    </p:spTree>
    <p:extLst>
      <p:ext uri="{BB962C8B-B14F-4D97-AF65-F5344CB8AC3E}">
        <p14:creationId xmlns:p14="http://schemas.microsoft.com/office/powerpoint/2010/main" val="33071117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rtlCol="0">
            <a:normAutofit fontScale="90000"/>
          </a:bodyPr>
          <a:lstStyle/>
          <a:p>
            <a:pPr eaLnBrk="1" fontAlgn="auto" hangingPunct="1">
              <a:spcAft>
                <a:spcPts val="0"/>
              </a:spcAft>
              <a:defRPr/>
            </a:pPr>
            <a:r>
              <a:rPr lang="en-US" b="1" smtClean="0"/>
              <a:t/>
            </a:r>
            <a:br>
              <a:rPr lang="en-US" b="1" smtClean="0"/>
            </a:br>
            <a:r>
              <a:rPr lang="en-US" b="1" smtClean="0">
                <a:solidFill>
                  <a:srgbClr val="FF0000"/>
                </a:solidFill>
              </a:rPr>
              <a:t>Differences from Maslow's Needs Hierarchy</a:t>
            </a:r>
            <a:r>
              <a:rPr lang="en-US" smtClean="0">
                <a:solidFill>
                  <a:srgbClr val="FF0000"/>
                </a:solidFill>
              </a:rPr>
              <a:t/>
            </a:r>
            <a:br>
              <a:rPr lang="en-US" smtClean="0">
                <a:solidFill>
                  <a:srgbClr val="FF0000"/>
                </a:solidFill>
              </a:rPr>
            </a:br>
            <a:endParaRPr lang="en-US" smtClean="0">
              <a:solidFill>
                <a:srgbClr val="FF0000"/>
              </a:solidFill>
            </a:endParaRPr>
          </a:p>
        </p:txBody>
      </p:sp>
      <p:sp>
        <p:nvSpPr>
          <p:cNvPr id="49155" name="Content Placeholder 2"/>
          <p:cNvSpPr>
            <a:spLocks noGrp="1"/>
          </p:cNvSpPr>
          <p:nvPr>
            <p:ph idx="1"/>
          </p:nvPr>
        </p:nvSpPr>
        <p:spPr/>
        <p:txBody>
          <a:bodyPr/>
          <a:lstStyle/>
          <a:p>
            <a:pPr eaLnBrk="1" hangingPunct="1"/>
            <a:endParaRPr lang="en-US" altLang="en-US" b="1" smtClean="0"/>
          </a:p>
          <a:p>
            <a:pPr eaLnBrk="1" hangingPunct="1">
              <a:buFont typeface="Arial" charset="0"/>
              <a:buNone/>
            </a:pPr>
            <a:r>
              <a:rPr lang="en-US" altLang="en-US" b="1" smtClean="0"/>
              <a:t>	Alderfers ERG theory demonstrates that</a:t>
            </a:r>
          </a:p>
          <a:p>
            <a:pPr eaLnBrk="1" hangingPunct="1"/>
            <a:r>
              <a:rPr lang="en-US" altLang="en-US" b="1" smtClean="0">
                <a:solidFill>
                  <a:srgbClr val="FF0000"/>
                </a:solidFill>
              </a:rPr>
              <a:t> More than one need may motivate at the same time.</a:t>
            </a:r>
          </a:p>
          <a:p>
            <a:pPr eaLnBrk="1" hangingPunct="1"/>
            <a:r>
              <a:rPr lang="en-US" altLang="en-US" b="1" smtClean="0"/>
              <a:t> A lower motivator need not be substantially satisfied before one can move onto higher motivators. </a:t>
            </a:r>
          </a:p>
          <a:p>
            <a:pPr eaLnBrk="1" hangingPunct="1"/>
            <a:endParaRPr lang="en-US" altLang="en-US" b="1" smtClean="0"/>
          </a:p>
        </p:txBody>
      </p:sp>
    </p:spTree>
    <p:extLst>
      <p:ext uri="{BB962C8B-B14F-4D97-AF65-F5344CB8AC3E}">
        <p14:creationId xmlns:p14="http://schemas.microsoft.com/office/powerpoint/2010/main" val="12179366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eaLnBrk="1" hangingPunct="1"/>
            <a:r>
              <a:rPr lang="en-US" altLang="en-US" b="1" smtClean="0">
                <a:solidFill>
                  <a:srgbClr val="FF0000"/>
                </a:solidFill>
              </a:rPr>
              <a:t>Differences</a:t>
            </a:r>
          </a:p>
        </p:txBody>
      </p:sp>
      <p:sp>
        <p:nvSpPr>
          <p:cNvPr id="50179" name="Content Placeholder 2"/>
          <p:cNvSpPr>
            <a:spLocks noGrp="1"/>
          </p:cNvSpPr>
          <p:nvPr>
            <p:ph idx="1"/>
          </p:nvPr>
        </p:nvSpPr>
        <p:spPr/>
        <p:txBody>
          <a:bodyPr/>
          <a:lstStyle/>
          <a:p>
            <a:pPr eaLnBrk="1" hangingPunct="1"/>
            <a:r>
              <a:rPr lang="en-US" altLang="en-US" b="1" smtClean="0"/>
              <a:t>The ERG theory also accounts for differences in need preferences between cultures better than Maslow's Need Hierarchy; </a:t>
            </a:r>
          </a:p>
          <a:p>
            <a:pPr eaLnBrk="1" hangingPunct="1"/>
            <a:r>
              <a:rPr lang="en-US" altLang="en-US" b="1" smtClean="0">
                <a:solidFill>
                  <a:srgbClr val="FF0000"/>
                </a:solidFill>
              </a:rPr>
              <a:t>The order of needs can be different for different people. </a:t>
            </a:r>
          </a:p>
          <a:p>
            <a:pPr eaLnBrk="1" hangingPunct="1"/>
            <a:endParaRPr lang="en-US" altLang="en-US" b="1" smtClean="0"/>
          </a:p>
          <a:p>
            <a:pPr eaLnBrk="1" hangingPunct="1"/>
            <a:r>
              <a:rPr lang="en-US" altLang="en-US" b="1" smtClean="0"/>
              <a:t>It can explain the "starving artist" who may place growth needs above those of existence. </a:t>
            </a:r>
          </a:p>
          <a:p>
            <a:pPr eaLnBrk="1" hangingPunct="1"/>
            <a:endParaRPr lang="en-US" altLang="en-US" b="1" smtClean="0"/>
          </a:p>
        </p:txBody>
      </p:sp>
    </p:spTree>
    <p:extLst>
      <p:ext uri="{BB962C8B-B14F-4D97-AF65-F5344CB8AC3E}">
        <p14:creationId xmlns:p14="http://schemas.microsoft.com/office/powerpoint/2010/main" val="1873636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solidFill>
                  <a:srgbClr val="FF0000"/>
                </a:solidFill>
              </a:rPr>
              <a:t>Overview of Management</a:t>
            </a:r>
            <a:endParaRPr lang="en-US" b="1" dirty="0">
              <a:solidFill>
                <a:srgbClr val="FF0000"/>
              </a:solidFill>
            </a:endParaRPr>
          </a:p>
        </p:txBody>
      </p:sp>
      <p:sp>
        <p:nvSpPr>
          <p:cNvPr id="3" name="Content Placeholder 2"/>
          <p:cNvSpPr>
            <a:spLocks noGrp="1"/>
          </p:cNvSpPr>
          <p:nvPr>
            <p:ph idx="1"/>
          </p:nvPr>
        </p:nvSpPr>
        <p:spPr>
          <a:xfrm>
            <a:off x="457200" y="1066800"/>
            <a:ext cx="8229600" cy="5562600"/>
          </a:xfrm>
        </p:spPr>
        <p:txBody>
          <a:bodyPr>
            <a:noAutofit/>
          </a:bodyPr>
          <a:lstStyle/>
          <a:p>
            <a:r>
              <a:rPr lang="en-US" sz="2800" b="1" dirty="0" smtClean="0">
                <a:solidFill>
                  <a:srgbClr val="FF0000"/>
                </a:solidFill>
              </a:rPr>
              <a:t>Definition of Management</a:t>
            </a:r>
          </a:p>
          <a:p>
            <a:r>
              <a:rPr lang="en-US" sz="2800" dirty="0"/>
              <a:t>Management is the attainment of organizational goals in an effective and efficient manner through planning, organizing, staffing, directing and controlling organizational resources.</a:t>
            </a:r>
          </a:p>
          <a:p>
            <a:pPr lvl="2"/>
            <a:r>
              <a:rPr lang="en-US" sz="2000" b="1" dirty="0" smtClean="0">
                <a:solidFill>
                  <a:srgbClr val="FF0000"/>
                </a:solidFill>
              </a:rPr>
              <a:t>Organizational </a:t>
            </a:r>
            <a:r>
              <a:rPr lang="en-US" sz="2000" b="1" dirty="0">
                <a:solidFill>
                  <a:srgbClr val="FF0000"/>
                </a:solidFill>
              </a:rPr>
              <a:t>resources include </a:t>
            </a:r>
            <a:r>
              <a:rPr lang="en-US" sz="2000" b="1" dirty="0" smtClean="0">
                <a:solidFill>
                  <a:srgbClr val="FF0000"/>
                </a:solidFill>
              </a:rPr>
              <a:t>men, machines  materials,</a:t>
            </a:r>
            <a:r>
              <a:rPr lang="en-US" sz="2000" b="1" dirty="0">
                <a:solidFill>
                  <a:srgbClr val="FF0000"/>
                </a:solidFill>
              </a:rPr>
              <a:t> </a:t>
            </a:r>
            <a:r>
              <a:rPr lang="en-US" sz="2000" b="1" dirty="0" smtClean="0">
                <a:solidFill>
                  <a:srgbClr val="FF0000"/>
                </a:solidFill>
              </a:rPr>
              <a:t>money.</a:t>
            </a:r>
          </a:p>
          <a:p>
            <a:pPr lvl="1"/>
            <a:r>
              <a:rPr lang="en-US" altLang="ja-JP" sz="2400" dirty="0" smtClean="0">
                <a:latin typeface="Times New Roman" pitchFamily="18" charset="0"/>
                <a:cs typeface="Times New Roman" pitchFamily="18" charset="0"/>
              </a:rPr>
              <a:t>The </a:t>
            </a:r>
            <a:r>
              <a:rPr lang="en-US" altLang="ja-JP" sz="2400" dirty="0">
                <a:latin typeface="Times New Roman" pitchFamily="18" charset="0"/>
                <a:cs typeface="Times New Roman" pitchFamily="18" charset="0"/>
              </a:rPr>
              <a:t>process of reaching organizational </a:t>
            </a:r>
            <a:r>
              <a:rPr lang="en-US" altLang="ja-JP" sz="2400" dirty="0" smtClean="0">
                <a:latin typeface="Times New Roman" pitchFamily="18" charset="0"/>
                <a:cs typeface="Times New Roman" pitchFamily="18" charset="0"/>
              </a:rPr>
              <a:t>goals efficiently and effectively by </a:t>
            </a:r>
            <a:r>
              <a:rPr lang="en-US" altLang="ja-JP" sz="2400" dirty="0">
                <a:latin typeface="Times New Roman" pitchFamily="18" charset="0"/>
                <a:cs typeface="Times New Roman" pitchFamily="18" charset="0"/>
              </a:rPr>
              <a:t>working with and through people and other organizational resources.</a:t>
            </a:r>
          </a:p>
          <a:p>
            <a:pPr lvl="2"/>
            <a:r>
              <a:rPr lang="en-US" sz="2000" b="1" dirty="0" smtClean="0">
                <a:solidFill>
                  <a:srgbClr val="FF0000"/>
                </a:solidFill>
              </a:rPr>
              <a:t>Goals may be to create surplus.</a:t>
            </a:r>
            <a:endParaRPr lang="en-US" sz="2000" b="1" dirty="0">
              <a:solidFill>
                <a:srgbClr val="FF0000"/>
              </a:solidFill>
            </a:endParaRPr>
          </a:p>
          <a:p>
            <a:r>
              <a:rPr lang="en-GB" sz="1400" i="1" dirty="0" smtClean="0">
                <a:solidFill>
                  <a:schemeClr val="folHlink"/>
                </a:solidFill>
                <a:effectLst>
                  <a:outerShdw blurRad="38100" dist="38100" dir="2700000" algn="tl">
                    <a:srgbClr val="000000"/>
                  </a:outerShdw>
                </a:effectLst>
              </a:rPr>
              <a:t> </a:t>
            </a:r>
            <a:r>
              <a:rPr lang="en-US" sz="2800" dirty="0" smtClean="0"/>
              <a:t>Management is concerned with </a:t>
            </a:r>
            <a:r>
              <a:rPr lang="en-GB" sz="2800" b="1" i="1" u="sng" dirty="0">
                <a:solidFill>
                  <a:srgbClr val="FF0000"/>
                </a:solidFill>
              </a:rPr>
              <a:t>“Doing the right things right </a:t>
            </a:r>
            <a:r>
              <a:rPr lang="en-US" sz="2800" b="1" i="1" u="sng" dirty="0">
                <a:solidFill>
                  <a:srgbClr val="FF0000"/>
                </a:solidFill>
              </a:rPr>
              <a:t>at all times”</a:t>
            </a:r>
            <a:r>
              <a:rPr lang="en-GB" sz="2800" b="1" u="sng" dirty="0">
                <a:solidFill>
                  <a:srgbClr val="FF0000"/>
                </a:solidFill>
              </a:rPr>
              <a:t>:</a:t>
            </a:r>
          </a:p>
          <a:p>
            <a:endParaRPr lang="en-US" sz="2800" dirty="0" smtClean="0">
              <a:solidFill>
                <a:srgbClr val="FF0000"/>
              </a:solidFill>
            </a:endParaRPr>
          </a:p>
          <a:p>
            <a:endParaRPr lang="en-US" sz="2800" dirty="0">
              <a:solidFill>
                <a:srgbClr val="FF0000"/>
              </a:solidFill>
            </a:endParaRPr>
          </a:p>
        </p:txBody>
      </p:sp>
    </p:spTree>
    <p:extLst>
      <p:ext uri="{BB962C8B-B14F-4D97-AF65-F5344CB8AC3E}">
        <p14:creationId xmlns:p14="http://schemas.microsoft.com/office/powerpoint/2010/main" val="10594849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r>
              <a:rPr lang="en-US" altLang="en-US" b="1" smtClean="0">
                <a:solidFill>
                  <a:srgbClr val="FF0000"/>
                </a:solidFill>
              </a:rPr>
              <a:t>Differences</a:t>
            </a:r>
          </a:p>
        </p:txBody>
      </p:sp>
      <p:sp>
        <p:nvSpPr>
          <p:cNvPr id="51203" name="Content Placeholder 2"/>
          <p:cNvSpPr>
            <a:spLocks noGrp="1"/>
          </p:cNvSpPr>
          <p:nvPr>
            <p:ph idx="1"/>
          </p:nvPr>
        </p:nvSpPr>
        <p:spPr/>
        <p:txBody>
          <a:bodyPr/>
          <a:lstStyle/>
          <a:p>
            <a:pPr eaLnBrk="1" hangingPunct="1"/>
            <a:r>
              <a:rPr lang="en-US" altLang="en-US" b="1" smtClean="0"/>
              <a:t>The ERG theory acknowledges that if a higher-order need is frustrated, an individual may regress to increase the satisfaction of a lower-order need which appears easier to satisfy. </a:t>
            </a:r>
          </a:p>
          <a:p>
            <a:pPr eaLnBrk="1" hangingPunct="1"/>
            <a:endParaRPr lang="en-US" altLang="en-US" b="1" smtClean="0"/>
          </a:p>
          <a:p>
            <a:pPr eaLnBrk="1" hangingPunct="1"/>
            <a:r>
              <a:rPr lang="en-US" altLang="en-US" b="1" smtClean="0">
                <a:solidFill>
                  <a:srgbClr val="FF0000"/>
                </a:solidFill>
              </a:rPr>
              <a:t>This is known as the </a:t>
            </a:r>
            <a:r>
              <a:rPr lang="en-US" altLang="en-US" b="1" i="1" smtClean="0">
                <a:solidFill>
                  <a:srgbClr val="FF0000"/>
                </a:solidFill>
              </a:rPr>
              <a:t>frustration-regression principle</a:t>
            </a:r>
            <a:r>
              <a:rPr lang="en-US" altLang="en-US" b="1" smtClean="0">
                <a:solidFill>
                  <a:srgbClr val="FF0000"/>
                </a:solidFill>
              </a:rPr>
              <a:t>. </a:t>
            </a:r>
          </a:p>
          <a:p>
            <a:pPr eaLnBrk="1" hangingPunct="1"/>
            <a:endParaRPr lang="en-US" altLang="en-US" b="1" smtClean="0"/>
          </a:p>
        </p:txBody>
      </p:sp>
    </p:spTree>
    <p:extLst>
      <p:ext uri="{BB962C8B-B14F-4D97-AF65-F5344CB8AC3E}">
        <p14:creationId xmlns:p14="http://schemas.microsoft.com/office/powerpoint/2010/main" val="28009412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rtlCol="0">
            <a:normAutofit fontScale="90000"/>
          </a:bodyPr>
          <a:lstStyle/>
          <a:p>
            <a:pPr eaLnBrk="1" fontAlgn="auto" hangingPunct="1">
              <a:spcAft>
                <a:spcPts val="0"/>
              </a:spcAft>
              <a:defRPr/>
            </a:pPr>
            <a:r>
              <a:rPr lang="en-US" b="1" smtClean="0"/>
              <a:t/>
            </a:r>
            <a:br>
              <a:rPr lang="en-US" b="1" smtClean="0"/>
            </a:br>
            <a:r>
              <a:rPr lang="en-US" b="1" smtClean="0">
                <a:solidFill>
                  <a:srgbClr val="FF0000"/>
                </a:solidFill>
              </a:rPr>
              <a:t>Herzberg's theory of motivators and hygiene factors</a:t>
            </a:r>
            <a:r>
              <a:rPr lang="en-US" smtClean="0">
                <a:solidFill>
                  <a:srgbClr val="FF0000"/>
                </a:solidFill>
              </a:rPr>
              <a:t> </a:t>
            </a:r>
            <a:br>
              <a:rPr lang="en-US" smtClean="0">
                <a:solidFill>
                  <a:srgbClr val="FF0000"/>
                </a:solidFill>
              </a:rPr>
            </a:br>
            <a:endParaRPr lang="en-US" smtClean="0">
              <a:solidFill>
                <a:srgbClr val="FF0000"/>
              </a:solidFill>
            </a:endParaRPr>
          </a:p>
        </p:txBody>
      </p:sp>
      <p:sp>
        <p:nvSpPr>
          <p:cNvPr id="52227" name="Content Placeholder 2"/>
          <p:cNvSpPr>
            <a:spLocks noGrp="1"/>
          </p:cNvSpPr>
          <p:nvPr>
            <p:ph idx="1"/>
          </p:nvPr>
        </p:nvSpPr>
        <p:spPr/>
        <p:txBody>
          <a:bodyPr/>
          <a:lstStyle/>
          <a:p>
            <a:pPr eaLnBrk="1" hangingPunct="1"/>
            <a:r>
              <a:rPr lang="en-US" altLang="en-US" b="1" smtClean="0"/>
              <a:t>Herzberg (1959) constructed a</a:t>
            </a:r>
            <a:r>
              <a:rPr lang="en-US" altLang="en-US" b="1" smtClean="0">
                <a:solidFill>
                  <a:srgbClr val="FF0000"/>
                </a:solidFill>
              </a:rPr>
              <a:t> two-dimensional paradigm of factors</a:t>
            </a:r>
            <a:r>
              <a:rPr lang="en-US" altLang="en-US" b="1" smtClean="0"/>
              <a:t> affecting people's attitudes about work. </a:t>
            </a:r>
          </a:p>
          <a:p>
            <a:pPr eaLnBrk="1" hangingPunct="1"/>
            <a:endParaRPr lang="en-US" altLang="en-US" b="1" smtClean="0"/>
          </a:p>
          <a:p>
            <a:pPr eaLnBrk="1" hangingPunct="1"/>
            <a:r>
              <a:rPr lang="en-US" altLang="en-US" b="1" smtClean="0"/>
              <a:t>He concluded that such factors as company policy, supervision, interpersonal relations, working conditions, and </a:t>
            </a:r>
            <a:r>
              <a:rPr lang="en-US" altLang="en-US" b="1" i="1" smtClean="0"/>
              <a:t>salary</a:t>
            </a:r>
            <a:r>
              <a:rPr lang="en-US" altLang="en-US" b="1" smtClean="0"/>
              <a:t> are </a:t>
            </a:r>
            <a:r>
              <a:rPr lang="en-US" altLang="en-US" b="1" smtClean="0">
                <a:solidFill>
                  <a:srgbClr val="FF0000"/>
                </a:solidFill>
              </a:rPr>
              <a:t>hygiene factors</a:t>
            </a:r>
            <a:r>
              <a:rPr lang="en-US" altLang="en-US" b="1" smtClean="0"/>
              <a:t> rather than motivators. </a:t>
            </a:r>
          </a:p>
        </p:txBody>
      </p:sp>
    </p:spTree>
    <p:extLst>
      <p:ext uri="{BB962C8B-B14F-4D97-AF65-F5344CB8AC3E}">
        <p14:creationId xmlns:p14="http://schemas.microsoft.com/office/powerpoint/2010/main" val="5592872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en-US" altLang="en-US" b="1" smtClean="0">
                <a:solidFill>
                  <a:srgbClr val="FF0000"/>
                </a:solidFill>
              </a:rPr>
              <a:t>Herzberg</a:t>
            </a:r>
          </a:p>
        </p:txBody>
      </p:sp>
      <p:sp>
        <p:nvSpPr>
          <p:cNvPr id="53251" name="Content Placeholder 2"/>
          <p:cNvSpPr>
            <a:spLocks noGrp="1"/>
          </p:cNvSpPr>
          <p:nvPr>
            <p:ph idx="1"/>
          </p:nvPr>
        </p:nvSpPr>
        <p:spPr/>
        <p:txBody>
          <a:bodyPr/>
          <a:lstStyle/>
          <a:p>
            <a:pPr eaLnBrk="1" hangingPunct="1">
              <a:buFont typeface="Arial" charset="0"/>
              <a:buNone/>
            </a:pPr>
            <a:r>
              <a:rPr lang="en-US" altLang="en-US" b="1" smtClean="0">
                <a:solidFill>
                  <a:srgbClr val="FF0000"/>
                </a:solidFill>
              </a:rPr>
              <a:t> </a:t>
            </a:r>
          </a:p>
          <a:p>
            <a:pPr eaLnBrk="1" hangingPunct="1"/>
            <a:r>
              <a:rPr lang="en-US" altLang="en-US" b="1" smtClean="0">
                <a:solidFill>
                  <a:srgbClr val="FF0000"/>
                </a:solidFill>
              </a:rPr>
              <a:t>According to the theory, the absence of hygiene factors can create job dissatisfaction, but their presence does not motivate or create satisfaction.</a:t>
            </a:r>
          </a:p>
        </p:txBody>
      </p:sp>
    </p:spTree>
    <p:extLst>
      <p:ext uri="{BB962C8B-B14F-4D97-AF65-F5344CB8AC3E}">
        <p14:creationId xmlns:p14="http://schemas.microsoft.com/office/powerpoint/2010/main" val="22229972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eaLnBrk="1" hangingPunct="1"/>
            <a:r>
              <a:rPr lang="en-US" altLang="en-US" b="1" smtClean="0">
                <a:solidFill>
                  <a:srgbClr val="FF0000"/>
                </a:solidFill>
              </a:rPr>
              <a:t>Herzberg’s Motivators</a:t>
            </a:r>
          </a:p>
        </p:txBody>
      </p:sp>
      <p:sp>
        <p:nvSpPr>
          <p:cNvPr id="54275" name="Content Placeholder 2"/>
          <p:cNvSpPr>
            <a:spLocks noGrp="1"/>
          </p:cNvSpPr>
          <p:nvPr>
            <p:ph idx="1"/>
          </p:nvPr>
        </p:nvSpPr>
        <p:spPr/>
        <p:txBody>
          <a:bodyPr/>
          <a:lstStyle/>
          <a:p>
            <a:pPr eaLnBrk="1" hangingPunct="1"/>
            <a:r>
              <a:rPr lang="en-US" altLang="en-US" b="1" smtClean="0"/>
              <a:t>The motivators were elements that enriched a person's job;</a:t>
            </a:r>
          </a:p>
          <a:p>
            <a:pPr eaLnBrk="1" hangingPunct="1"/>
            <a:r>
              <a:rPr lang="en-US" altLang="en-US" b="1" smtClean="0"/>
              <a:t> He found </a:t>
            </a:r>
            <a:r>
              <a:rPr lang="en-US" altLang="en-US" b="1" i="1" smtClean="0">
                <a:solidFill>
                  <a:srgbClr val="FF0000"/>
                </a:solidFill>
              </a:rPr>
              <a:t>five factors</a:t>
            </a:r>
            <a:r>
              <a:rPr lang="en-US" altLang="en-US" b="1" smtClean="0"/>
              <a:t> in particular that were strong </a:t>
            </a:r>
            <a:r>
              <a:rPr lang="en-US" altLang="en-US" b="1" i="1" smtClean="0"/>
              <a:t>determiners of job satisfaction: </a:t>
            </a:r>
          </a:p>
          <a:p>
            <a:pPr lvl="2" eaLnBrk="1" hangingPunct="1"/>
            <a:r>
              <a:rPr lang="en-US" altLang="en-US" b="1" i="1" smtClean="0">
                <a:solidFill>
                  <a:srgbClr val="FF0000"/>
                </a:solidFill>
              </a:rPr>
              <a:t>achievement, </a:t>
            </a:r>
          </a:p>
          <a:p>
            <a:pPr lvl="2" eaLnBrk="1" hangingPunct="1"/>
            <a:r>
              <a:rPr lang="en-US" altLang="en-US" b="1" i="1" smtClean="0">
                <a:solidFill>
                  <a:srgbClr val="FF0000"/>
                </a:solidFill>
              </a:rPr>
              <a:t>recognition,</a:t>
            </a:r>
          </a:p>
          <a:p>
            <a:pPr lvl="2" eaLnBrk="1" hangingPunct="1"/>
            <a:r>
              <a:rPr lang="en-US" altLang="en-US" b="1" i="1" smtClean="0">
                <a:solidFill>
                  <a:srgbClr val="FF0000"/>
                </a:solidFill>
              </a:rPr>
              <a:t> the work itself, </a:t>
            </a:r>
          </a:p>
          <a:p>
            <a:pPr lvl="2" eaLnBrk="1" hangingPunct="1"/>
            <a:r>
              <a:rPr lang="en-US" altLang="en-US" b="1" i="1" smtClean="0">
                <a:solidFill>
                  <a:srgbClr val="FF0000"/>
                </a:solidFill>
              </a:rPr>
              <a:t>responsibility, </a:t>
            </a:r>
          </a:p>
          <a:p>
            <a:pPr lvl="2" eaLnBrk="1" hangingPunct="1"/>
            <a:r>
              <a:rPr lang="en-US" altLang="en-US" b="1" i="1" smtClean="0">
                <a:solidFill>
                  <a:srgbClr val="FF0000"/>
                </a:solidFill>
              </a:rPr>
              <a:t>and advancement.</a:t>
            </a:r>
            <a:r>
              <a:rPr lang="en-US" altLang="en-US" b="1" smtClean="0">
                <a:solidFill>
                  <a:srgbClr val="FF0000"/>
                </a:solidFill>
              </a:rPr>
              <a:t> </a:t>
            </a:r>
          </a:p>
        </p:txBody>
      </p:sp>
    </p:spTree>
    <p:extLst>
      <p:ext uri="{BB962C8B-B14F-4D97-AF65-F5344CB8AC3E}">
        <p14:creationId xmlns:p14="http://schemas.microsoft.com/office/powerpoint/2010/main" val="6749393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eaLnBrk="1" hangingPunct="1"/>
            <a:r>
              <a:rPr lang="en-US" altLang="en-US" b="1" smtClean="0">
                <a:solidFill>
                  <a:srgbClr val="FF0000"/>
                </a:solidFill>
              </a:rPr>
              <a:t>Herzberg</a:t>
            </a:r>
          </a:p>
        </p:txBody>
      </p:sp>
      <p:sp>
        <p:nvSpPr>
          <p:cNvPr id="55299" name="Content Placeholder 2"/>
          <p:cNvSpPr>
            <a:spLocks noGrp="1"/>
          </p:cNvSpPr>
          <p:nvPr>
            <p:ph idx="1"/>
          </p:nvPr>
        </p:nvSpPr>
        <p:spPr/>
        <p:txBody>
          <a:bodyPr/>
          <a:lstStyle/>
          <a:p>
            <a:pPr eaLnBrk="1" hangingPunct="1"/>
            <a:r>
              <a:rPr lang="en-US" altLang="en-US" b="1" smtClean="0"/>
              <a:t>These motivators (satisfiers) were associated with </a:t>
            </a:r>
          </a:p>
          <a:p>
            <a:pPr lvl="2" eaLnBrk="1" hangingPunct="1"/>
            <a:r>
              <a:rPr lang="en-US" altLang="en-US" b="1" i="1" smtClean="0">
                <a:solidFill>
                  <a:srgbClr val="FF0000"/>
                </a:solidFill>
              </a:rPr>
              <a:t>long-term</a:t>
            </a:r>
            <a:r>
              <a:rPr lang="en-US" altLang="en-US" b="1" smtClean="0">
                <a:solidFill>
                  <a:srgbClr val="FF0000"/>
                </a:solidFill>
              </a:rPr>
              <a:t> positive effects in job performance</a:t>
            </a:r>
          </a:p>
          <a:p>
            <a:pPr eaLnBrk="1" hangingPunct="1"/>
            <a:endParaRPr lang="en-US" altLang="en-US" b="1" smtClean="0"/>
          </a:p>
          <a:p>
            <a:pPr eaLnBrk="1" hangingPunct="1"/>
            <a:r>
              <a:rPr lang="en-US" altLang="en-US" b="1" smtClean="0"/>
              <a:t>The hygiene factors (dis-satisfiers) consistently produced </a:t>
            </a:r>
          </a:p>
          <a:p>
            <a:pPr lvl="2" eaLnBrk="1" hangingPunct="1"/>
            <a:r>
              <a:rPr lang="en-US" altLang="en-US" b="1" smtClean="0">
                <a:solidFill>
                  <a:srgbClr val="FF0000"/>
                </a:solidFill>
              </a:rPr>
              <a:t>only </a:t>
            </a:r>
            <a:r>
              <a:rPr lang="en-US" altLang="en-US" b="1" i="1" smtClean="0">
                <a:solidFill>
                  <a:srgbClr val="FF0000"/>
                </a:solidFill>
              </a:rPr>
              <a:t>short-term</a:t>
            </a:r>
            <a:r>
              <a:rPr lang="en-US" altLang="en-US" b="1" smtClean="0">
                <a:solidFill>
                  <a:srgbClr val="FF0000"/>
                </a:solidFill>
              </a:rPr>
              <a:t> changes in job attitudes and performance, which quickly fell back to its previous level.</a:t>
            </a:r>
          </a:p>
          <a:p>
            <a:pPr eaLnBrk="1" hangingPunct="1"/>
            <a:endParaRPr lang="en-US" altLang="en-US" b="1" smtClean="0"/>
          </a:p>
          <a:p>
            <a:pPr eaLnBrk="1" hangingPunct="1"/>
            <a:endParaRPr lang="en-US" altLang="en-US" b="1" smtClean="0"/>
          </a:p>
          <a:p>
            <a:pPr eaLnBrk="1" hangingPunct="1"/>
            <a:endParaRPr lang="en-US" altLang="en-US" b="1" smtClean="0"/>
          </a:p>
          <a:p>
            <a:pPr eaLnBrk="1" hangingPunct="1"/>
            <a:endParaRPr lang="en-US" altLang="en-US" b="1" smtClean="0"/>
          </a:p>
          <a:p>
            <a:pPr eaLnBrk="1" hangingPunct="1"/>
            <a:endParaRPr lang="en-US" altLang="en-US" b="1" smtClean="0"/>
          </a:p>
          <a:p>
            <a:pPr eaLnBrk="1" hangingPunct="1"/>
            <a:endParaRPr lang="en-US" altLang="en-US" b="1" smtClean="0"/>
          </a:p>
          <a:p>
            <a:pPr eaLnBrk="1" hangingPunct="1"/>
            <a:endParaRPr lang="en-US" altLang="en-US" b="1" smtClean="0"/>
          </a:p>
        </p:txBody>
      </p:sp>
    </p:spTree>
    <p:extLst>
      <p:ext uri="{BB962C8B-B14F-4D97-AF65-F5344CB8AC3E}">
        <p14:creationId xmlns:p14="http://schemas.microsoft.com/office/powerpoint/2010/main" val="35231905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pPr eaLnBrk="1" hangingPunct="1"/>
            <a:r>
              <a:rPr lang="en-US" altLang="en-US" b="1" smtClean="0">
                <a:solidFill>
                  <a:srgbClr val="FF0000"/>
                </a:solidFill>
              </a:rPr>
              <a:t>Theory X and theory Y</a:t>
            </a:r>
            <a:endParaRPr lang="en-US" altLang="en-US" smtClean="0">
              <a:solidFill>
                <a:srgbClr val="FF0000"/>
              </a:solidFill>
            </a:endParaRPr>
          </a:p>
        </p:txBody>
      </p:sp>
      <p:sp>
        <p:nvSpPr>
          <p:cNvPr id="57347" name="Content Placeholder 2"/>
          <p:cNvSpPr>
            <a:spLocks noGrp="1"/>
          </p:cNvSpPr>
          <p:nvPr>
            <p:ph idx="1"/>
          </p:nvPr>
        </p:nvSpPr>
        <p:spPr/>
        <p:txBody>
          <a:bodyPr/>
          <a:lstStyle/>
          <a:p>
            <a:pPr eaLnBrk="1" hangingPunct="1"/>
            <a:endParaRPr lang="en-US" altLang="en-US" b="1" smtClean="0"/>
          </a:p>
          <a:p>
            <a:pPr eaLnBrk="1" hangingPunct="1"/>
            <a:r>
              <a:rPr lang="en-US" altLang="en-US" b="1" smtClean="0">
                <a:solidFill>
                  <a:srgbClr val="FF0000"/>
                </a:solidFill>
              </a:rPr>
              <a:t>Theory X and Theory Y are theories of human motivation </a:t>
            </a:r>
            <a:r>
              <a:rPr lang="en-US" altLang="en-US" b="1" smtClean="0"/>
              <a:t>created and developed by Douglas McGregor </a:t>
            </a:r>
            <a:r>
              <a:rPr lang="en-US" altLang="en-US" smtClean="0"/>
              <a:t>at the MIT Sloan School of Management in the 1960s</a:t>
            </a:r>
          </a:p>
        </p:txBody>
      </p:sp>
    </p:spTree>
    <p:extLst>
      <p:ext uri="{BB962C8B-B14F-4D97-AF65-F5344CB8AC3E}">
        <p14:creationId xmlns:p14="http://schemas.microsoft.com/office/powerpoint/2010/main" val="32522008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457200" y="76200"/>
            <a:ext cx="8229600" cy="1143000"/>
          </a:xfrm>
        </p:spPr>
        <p:txBody>
          <a:bodyPr/>
          <a:lstStyle/>
          <a:p>
            <a:pPr eaLnBrk="1" hangingPunct="1"/>
            <a:r>
              <a:rPr lang="en-US" altLang="en-US" b="1" dirty="0" smtClean="0">
                <a:solidFill>
                  <a:srgbClr val="FF0000"/>
                </a:solidFill>
              </a:rPr>
              <a:t>Theory X and Theory Y </a:t>
            </a:r>
          </a:p>
        </p:txBody>
      </p:sp>
      <p:graphicFrame>
        <p:nvGraphicFramePr>
          <p:cNvPr id="4" name="Content Placeholder 3"/>
          <p:cNvGraphicFramePr>
            <a:graphicFrameLocks noGrp="1"/>
          </p:cNvGraphicFramePr>
          <p:nvPr>
            <p:ph idx="1"/>
          </p:nvPr>
        </p:nvGraphicFramePr>
        <p:xfrm>
          <a:off x="457200" y="1295400"/>
          <a:ext cx="8229600" cy="5426075"/>
        </p:xfrm>
        <a:graphic>
          <a:graphicData uri="http://schemas.openxmlformats.org/drawingml/2006/table">
            <a:tbl>
              <a:tblPr firstRow="1" bandRow="1">
                <a:tableStyleId>{5C22544A-7EE6-4342-B048-85BDC9FD1C3A}</a:tableStyleId>
              </a:tblPr>
              <a:tblGrid>
                <a:gridCol w="4114800"/>
                <a:gridCol w="4114800"/>
              </a:tblGrid>
              <a:tr h="396286">
                <a:tc>
                  <a:txBody>
                    <a:bodyPr/>
                    <a:lstStyle/>
                    <a:p>
                      <a:r>
                        <a:rPr lang="en-US" sz="2000" dirty="0" smtClean="0"/>
                        <a:t>Theory X</a:t>
                      </a:r>
                      <a:endParaRPr lang="en-US" sz="2000" dirty="0"/>
                    </a:p>
                  </a:txBody>
                  <a:tcPr marT="45725" marB="45725"/>
                </a:tc>
                <a:tc>
                  <a:txBody>
                    <a:bodyPr/>
                    <a:lstStyle/>
                    <a:p>
                      <a:r>
                        <a:rPr lang="en-US" sz="2000" dirty="0" smtClean="0"/>
                        <a:t>Theory Y</a:t>
                      </a:r>
                      <a:endParaRPr lang="en-US" sz="2000" dirty="0"/>
                    </a:p>
                  </a:txBody>
                  <a:tcPr marT="45725" marB="45725"/>
                </a:tc>
              </a:tr>
              <a:tr h="1005958">
                <a:tc>
                  <a:txBody>
                    <a:bodyPr/>
                    <a:lstStyle/>
                    <a:p>
                      <a:r>
                        <a:rPr lang="en-US" sz="2000" dirty="0" smtClean="0"/>
                        <a:t>The average individual</a:t>
                      </a:r>
                      <a:r>
                        <a:rPr lang="en-US" sz="2000" baseline="0" dirty="0" smtClean="0"/>
                        <a:t> dislikes work and will avoid it whenever there is opportunity</a:t>
                      </a:r>
                      <a:endParaRPr lang="en-US" sz="2000" dirty="0"/>
                    </a:p>
                  </a:txBody>
                  <a:tcPr marT="45725" marB="45725"/>
                </a:tc>
                <a:tc>
                  <a:txBody>
                    <a:bodyPr/>
                    <a:lstStyle/>
                    <a:p>
                      <a:r>
                        <a:rPr lang="en-US" sz="2000" dirty="0" smtClean="0"/>
                        <a:t>The average individual likes to work and it’s a natural activity</a:t>
                      </a:r>
                      <a:endParaRPr lang="en-US" sz="2000" dirty="0"/>
                    </a:p>
                  </a:txBody>
                  <a:tcPr marT="45725" marB="45725"/>
                </a:tc>
              </a:tr>
              <a:tr h="1005958">
                <a:tc>
                  <a:txBody>
                    <a:bodyPr/>
                    <a:lstStyle/>
                    <a:p>
                      <a:r>
                        <a:rPr lang="en-US" sz="2000" dirty="0" smtClean="0"/>
                        <a:t>Most people must be forced or penalized to get them effectively achieve the organizations goals </a:t>
                      </a:r>
                      <a:endParaRPr lang="en-US" sz="2000" dirty="0"/>
                    </a:p>
                  </a:txBody>
                  <a:tcPr marT="45725" marB="45725"/>
                </a:tc>
                <a:tc>
                  <a:txBody>
                    <a:bodyPr/>
                    <a:lstStyle/>
                    <a:p>
                      <a:r>
                        <a:rPr lang="en-US" sz="2000" dirty="0" smtClean="0"/>
                        <a:t>A person could be self motivated  and is committed to their work</a:t>
                      </a:r>
                      <a:endParaRPr lang="en-US" sz="2000" dirty="0"/>
                    </a:p>
                  </a:txBody>
                  <a:tcPr marT="45725" marB="45725"/>
                </a:tc>
              </a:tr>
              <a:tr h="1310793">
                <a:tc>
                  <a:txBody>
                    <a:bodyPr/>
                    <a:lstStyle/>
                    <a:p>
                      <a:r>
                        <a:rPr lang="en-US" sz="2000" dirty="0" smtClean="0"/>
                        <a:t>The average human has</a:t>
                      </a:r>
                      <a:r>
                        <a:rPr lang="en-US" sz="2000" baseline="0" dirty="0" smtClean="0"/>
                        <a:t> little or no ambition and would avoid responsibility  but like the security or benefits</a:t>
                      </a:r>
                      <a:endParaRPr lang="en-US" sz="2000" dirty="0"/>
                    </a:p>
                  </a:txBody>
                  <a:tcPr marT="45725" marB="45725"/>
                </a:tc>
                <a:tc>
                  <a:txBody>
                    <a:bodyPr/>
                    <a:lstStyle/>
                    <a:p>
                      <a:r>
                        <a:rPr lang="en-US" sz="2000" dirty="0" smtClean="0"/>
                        <a:t>The average human learns to accept and seek responsibility</a:t>
                      </a:r>
                      <a:endParaRPr lang="en-US" sz="2000" dirty="0"/>
                    </a:p>
                  </a:txBody>
                  <a:tcPr marT="45725" marB="45725"/>
                </a:tc>
              </a:tr>
              <a:tr h="701122">
                <a:tc>
                  <a:txBody>
                    <a:bodyPr/>
                    <a:lstStyle/>
                    <a:p>
                      <a:endParaRPr lang="en-US" sz="2000"/>
                    </a:p>
                  </a:txBody>
                  <a:tcPr marT="45725" marB="45725"/>
                </a:tc>
                <a:tc>
                  <a:txBody>
                    <a:bodyPr/>
                    <a:lstStyle/>
                    <a:p>
                      <a:r>
                        <a:rPr lang="en-US" sz="2000" dirty="0" smtClean="0"/>
                        <a:t>Has the capacity to be innovative and creative</a:t>
                      </a:r>
                      <a:endParaRPr lang="en-US" sz="2000" dirty="0"/>
                    </a:p>
                  </a:txBody>
                  <a:tcPr marT="45725" marB="45725"/>
                </a:tc>
              </a:tr>
              <a:tr h="1005958">
                <a:tc>
                  <a:txBody>
                    <a:bodyPr/>
                    <a:lstStyle/>
                    <a:p>
                      <a:endParaRPr lang="en-US" sz="2000"/>
                    </a:p>
                  </a:txBody>
                  <a:tcPr marT="45725" marB="45725"/>
                </a:tc>
                <a:tc>
                  <a:txBody>
                    <a:bodyPr/>
                    <a:lstStyle/>
                    <a:p>
                      <a:r>
                        <a:rPr lang="en-US" sz="2000" dirty="0" smtClean="0"/>
                        <a:t>The potential of a human under modern industrial</a:t>
                      </a:r>
                      <a:r>
                        <a:rPr lang="en-US" sz="2000" baseline="0" dirty="0" smtClean="0"/>
                        <a:t> is moderately utilized</a:t>
                      </a:r>
                      <a:endParaRPr lang="en-US" sz="2000" dirty="0"/>
                    </a:p>
                  </a:txBody>
                  <a:tcPr marT="45725" marB="45725"/>
                </a:tc>
              </a:tr>
            </a:tbl>
          </a:graphicData>
        </a:graphic>
      </p:graphicFrame>
    </p:spTree>
    <p:extLst>
      <p:ext uri="{BB962C8B-B14F-4D97-AF65-F5344CB8AC3E}">
        <p14:creationId xmlns:p14="http://schemas.microsoft.com/office/powerpoint/2010/main" val="39777168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eaLnBrk="1" hangingPunct="1"/>
            <a:r>
              <a:rPr lang="en-US" altLang="en-US" b="1" smtClean="0">
                <a:solidFill>
                  <a:srgbClr val="FF0000"/>
                </a:solidFill>
              </a:rPr>
              <a:t>Theory X</a:t>
            </a:r>
            <a:endParaRPr lang="en-US" altLang="en-US" smtClean="0">
              <a:solidFill>
                <a:srgbClr val="FF0000"/>
              </a:solidFill>
            </a:endParaRPr>
          </a:p>
        </p:txBody>
      </p:sp>
      <p:sp>
        <p:nvSpPr>
          <p:cNvPr id="72707" name="Conten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None/>
              <a:defRPr/>
            </a:pPr>
            <a:r>
              <a:rPr lang="en-US" b="1" smtClean="0"/>
              <a:t>	In this theory, management assumes</a:t>
            </a:r>
            <a:endParaRPr lang="en-US" b="1" smtClean="0">
              <a:solidFill>
                <a:srgbClr val="FF0000"/>
              </a:solidFill>
            </a:endParaRPr>
          </a:p>
          <a:p>
            <a:pPr eaLnBrk="1" fontAlgn="auto" hangingPunct="1">
              <a:spcAft>
                <a:spcPts val="0"/>
              </a:spcAft>
              <a:buFont typeface="Arial" pitchFamily="34" charset="0"/>
              <a:buNone/>
              <a:defRPr/>
            </a:pPr>
            <a:r>
              <a:rPr lang="en-US" b="1" smtClean="0">
                <a:solidFill>
                  <a:srgbClr val="FF0000"/>
                </a:solidFill>
              </a:rPr>
              <a:t>	This theory is a negative view of employees.</a:t>
            </a:r>
          </a:p>
          <a:p>
            <a:pPr eaLnBrk="1" fontAlgn="auto" hangingPunct="1">
              <a:spcAft>
                <a:spcPts val="0"/>
              </a:spcAft>
              <a:buFont typeface="Arial" pitchFamily="34" charset="0"/>
              <a:buChar char="•"/>
              <a:defRPr/>
            </a:pPr>
            <a:r>
              <a:rPr lang="en-US" b="1" smtClean="0"/>
              <a:t>	Employees are inherently lazy and will 	avoid work if they can and that they 	inherently dislike work.</a:t>
            </a:r>
          </a:p>
          <a:p>
            <a:pPr eaLnBrk="1" fontAlgn="auto" hangingPunct="1">
              <a:spcAft>
                <a:spcPts val="0"/>
              </a:spcAft>
              <a:buFont typeface="Arial" pitchFamily="34" charset="0"/>
              <a:buChar char="•"/>
              <a:defRPr/>
            </a:pPr>
            <a:r>
              <a:rPr lang="en-US" b="1" smtClean="0"/>
              <a:t>	According to this theory, employees will 	show little ambition without an enticing 	incentive program and will avoid 	responsibility whenever they can.</a:t>
            </a:r>
          </a:p>
        </p:txBody>
      </p:sp>
    </p:spTree>
    <p:extLst>
      <p:ext uri="{BB962C8B-B14F-4D97-AF65-F5344CB8AC3E}">
        <p14:creationId xmlns:p14="http://schemas.microsoft.com/office/powerpoint/2010/main" val="24088797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eaLnBrk="1" hangingPunct="1"/>
            <a:r>
              <a:rPr lang="en-US" altLang="en-US" b="1" smtClean="0">
                <a:solidFill>
                  <a:srgbClr val="FF0000"/>
                </a:solidFill>
              </a:rPr>
              <a:t>Theory X</a:t>
            </a:r>
            <a:endParaRPr lang="en-US" altLang="en-US" smtClean="0">
              <a:solidFill>
                <a:srgbClr val="FF0000"/>
              </a:solidFill>
            </a:endParaRPr>
          </a:p>
        </p:txBody>
      </p:sp>
      <p:sp>
        <p:nvSpPr>
          <p:cNvPr id="60419" name="Content Placeholder 2"/>
          <p:cNvSpPr>
            <a:spLocks noGrp="1"/>
          </p:cNvSpPr>
          <p:nvPr>
            <p:ph idx="1"/>
          </p:nvPr>
        </p:nvSpPr>
        <p:spPr/>
        <p:txBody>
          <a:bodyPr/>
          <a:lstStyle/>
          <a:p>
            <a:pPr eaLnBrk="1" hangingPunct="1"/>
            <a:r>
              <a:rPr lang="en-US" altLang="en-US" b="1" smtClean="0"/>
              <a:t>If the organizational goals are to be met, theory X managers</a:t>
            </a:r>
            <a:r>
              <a:rPr lang="en-US" altLang="en-US" b="1" smtClean="0">
                <a:solidFill>
                  <a:srgbClr val="FF0000"/>
                </a:solidFill>
              </a:rPr>
              <a:t> rely heavily on threat and coercion </a:t>
            </a:r>
            <a:r>
              <a:rPr lang="en-US" altLang="en-US" b="1" smtClean="0"/>
              <a:t>to gain their employee's compliance. </a:t>
            </a:r>
          </a:p>
          <a:p>
            <a:pPr eaLnBrk="1" hangingPunct="1"/>
            <a:endParaRPr lang="en-US" altLang="en-US" b="1" smtClean="0"/>
          </a:p>
          <a:p>
            <a:pPr eaLnBrk="1" hangingPunct="1"/>
            <a:r>
              <a:rPr lang="en-US" altLang="en-US" b="1" smtClean="0"/>
              <a:t>Beliefs of this theory lead to </a:t>
            </a:r>
            <a:r>
              <a:rPr lang="en-US" altLang="en-US" b="1" smtClean="0">
                <a:solidFill>
                  <a:srgbClr val="FF0000"/>
                </a:solidFill>
              </a:rPr>
              <a:t>mistrust, highly restrictive supervision, and a punitive atmosphere.</a:t>
            </a:r>
          </a:p>
        </p:txBody>
      </p:sp>
    </p:spTree>
    <p:extLst>
      <p:ext uri="{BB962C8B-B14F-4D97-AF65-F5344CB8AC3E}">
        <p14:creationId xmlns:p14="http://schemas.microsoft.com/office/powerpoint/2010/main" val="13004474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pPr eaLnBrk="1" hangingPunct="1"/>
            <a:r>
              <a:rPr lang="en-US" altLang="en-US" b="1" smtClean="0">
                <a:solidFill>
                  <a:srgbClr val="FF0000"/>
                </a:solidFill>
              </a:rPr>
              <a:t>Theory Y</a:t>
            </a:r>
            <a:endParaRPr lang="en-US" altLang="en-US" smtClean="0">
              <a:solidFill>
                <a:srgbClr val="FF0000"/>
              </a:solidFill>
            </a:endParaRPr>
          </a:p>
        </p:txBody>
      </p:sp>
      <p:sp>
        <p:nvSpPr>
          <p:cNvPr id="74755" name="Content Placeholder 2"/>
          <p:cNvSpPr>
            <a:spLocks noGrp="1"/>
          </p:cNvSpPr>
          <p:nvPr>
            <p:ph idx="1"/>
          </p:nvPr>
        </p:nvSpPr>
        <p:spPr>
          <a:xfrm>
            <a:off x="457200" y="1143000"/>
            <a:ext cx="8229600" cy="4983163"/>
          </a:xfrm>
        </p:spPr>
        <p:txBody>
          <a:bodyPr rtlCol="0">
            <a:normAutofit lnSpcReduction="10000"/>
          </a:bodyPr>
          <a:lstStyle/>
          <a:p>
            <a:pPr eaLnBrk="1" fontAlgn="auto" hangingPunct="1">
              <a:spcAft>
                <a:spcPts val="0"/>
              </a:spcAft>
              <a:buFont typeface="Arial" pitchFamily="34" charset="0"/>
              <a:buChar char="•"/>
              <a:defRPr/>
            </a:pPr>
            <a:r>
              <a:rPr lang="en-US" sz="2800" b="1" smtClean="0"/>
              <a:t>In this theory, management assumes employees are</a:t>
            </a:r>
            <a:r>
              <a:rPr lang="en-US" sz="2800" b="1" i="1" smtClean="0"/>
              <a:t> ambitious and self-motivated and exercise self control.</a:t>
            </a:r>
          </a:p>
          <a:p>
            <a:pPr eaLnBrk="1" fontAlgn="auto" hangingPunct="1">
              <a:spcAft>
                <a:spcPts val="0"/>
              </a:spcAft>
              <a:buFont typeface="Arial" pitchFamily="34" charset="0"/>
              <a:buChar char="•"/>
              <a:defRPr/>
            </a:pPr>
            <a:r>
              <a:rPr lang="en-US" sz="2800" b="1" smtClean="0"/>
              <a:t>It is believed that employees enjoy their mental and physical work duties.</a:t>
            </a:r>
          </a:p>
          <a:p>
            <a:pPr eaLnBrk="1" fontAlgn="auto" hangingPunct="1">
              <a:spcAft>
                <a:spcPts val="0"/>
              </a:spcAft>
              <a:buFont typeface="Arial" pitchFamily="34" charset="0"/>
              <a:buChar char="•"/>
              <a:defRPr/>
            </a:pPr>
            <a:r>
              <a:rPr lang="en-US" sz="2800" b="1" smtClean="0">
                <a:solidFill>
                  <a:srgbClr val="FF0000"/>
                </a:solidFill>
              </a:rPr>
              <a:t>They possess the ability for creative problem solving,</a:t>
            </a:r>
          </a:p>
          <a:p>
            <a:pPr eaLnBrk="1" fontAlgn="auto" hangingPunct="1">
              <a:spcAft>
                <a:spcPts val="0"/>
              </a:spcAft>
              <a:buFont typeface="Arial" pitchFamily="34" charset="0"/>
              <a:buChar char="•"/>
              <a:defRPr/>
            </a:pPr>
            <a:r>
              <a:rPr lang="en-US" sz="2800" b="1" smtClean="0"/>
              <a:t>Given the right conditions, most people will want to do well at work.</a:t>
            </a:r>
          </a:p>
          <a:p>
            <a:pPr eaLnBrk="1" fontAlgn="auto" hangingPunct="1">
              <a:spcAft>
                <a:spcPts val="0"/>
              </a:spcAft>
              <a:buFont typeface="Arial" pitchFamily="34" charset="0"/>
              <a:buChar char="•"/>
              <a:defRPr/>
            </a:pPr>
            <a:r>
              <a:rPr lang="en-US" sz="2800" b="1" smtClean="0"/>
              <a:t>They believe that the satisfaction of doing a good job is a strong motivation.</a:t>
            </a:r>
          </a:p>
        </p:txBody>
      </p:sp>
    </p:spTree>
    <p:extLst>
      <p:ext uri="{BB962C8B-B14F-4D97-AF65-F5344CB8AC3E}">
        <p14:creationId xmlns:p14="http://schemas.microsoft.com/office/powerpoint/2010/main" val="37721605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0"/>
            <a:ext cx="93726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0774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pPr eaLnBrk="1" hangingPunct="1"/>
            <a:r>
              <a:rPr lang="en-US" altLang="en-US" b="1" smtClean="0">
                <a:solidFill>
                  <a:srgbClr val="FF0000"/>
                </a:solidFill>
              </a:rPr>
              <a:t>Criticisms</a:t>
            </a:r>
            <a:endParaRPr lang="en-US" altLang="en-US" smtClean="0">
              <a:solidFill>
                <a:srgbClr val="FF0000"/>
              </a:solidFill>
            </a:endParaRPr>
          </a:p>
        </p:txBody>
      </p:sp>
      <p:sp>
        <p:nvSpPr>
          <p:cNvPr id="64515" name="Content Placeholder 2"/>
          <p:cNvSpPr>
            <a:spLocks noGrp="1"/>
          </p:cNvSpPr>
          <p:nvPr>
            <p:ph idx="1"/>
          </p:nvPr>
        </p:nvSpPr>
        <p:spPr/>
        <p:txBody>
          <a:bodyPr/>
          <a:lstStyle/>
          <a:p>
            <a:pPr eaLnBrk="1" hangingPunct="1"/>
            <a:r>
              <a:rPr lang="en-US" altLang="en-US" b="1" smtClean="0"/>
              <a:t>Taken too literally any such dichotomy including Theory X and Y seem to represent unrealistic extremes. </a:t>
            </a:r>
          </a:p>
          <a:p>
            <a:pPr eaLnBrk="1" hangingPunct="1">
              <a:buFont typeface="Arial" charset="0"/>
              <a:buNone/>
            </a:pPr>
            <a:endParaRPr lang="en-US" altLang="en-US" b="1" smtClean="0"/>
          </a:p>
          <a:p>
            <a:pPr eaLnBrk="1" hangingPunct="1"/>
            <a:r>
              <a:rPr lang="en-US" altLang="en-US" b="1" smtClean="0">
                <a:solidFill>
                  <a:srgbClr val="FF0000"/>
                </a:solidFill>
              </a:rPr>
              <a:t>Most employees (and managers) fall somewhere in between these poles.</a:t>
            </a:r>
          </a:p>
        </p:txBody>
      </p:sp>
    </p:spTree>
    <p:extLst>
      <p:ext uri="{BB962C8B-B14F-4D97-AF65-F5344CB8AC3E}">
        <p14:creationId xmlns:p14="http://schemas.microsoft.com/office/powerpoint/2010/main" val="24171960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b="1" dirty="0" smtClean="0">
                <a:solidFill>
                  <a:srgbClr val="FF0000"/>
                </a:solidFill>
              </a:rPr>
              <a:t>Modern Approach to Management</a:t>
            </a:r>
            <a:endParaRPr lang="en-US" b="1" dirty="0">
              <a:solidFill>
                <a:srgbClr val="FF0000"/>
              </a:solidFill>
            </a:endParaRPr>
          </a:p>
        </p:txBody>
      </p:sp>
      <p:sp>
        <p:nvSpPr>
          <p:cNvPr id="66563" name="Content Placeholder 2"/>
          <p:cNvSpPr>
            <a:spLocks noGrp="1"/>
          </p:cNvSpPr>
          <p:nvPr>
            <p:ph idx="1"/>
          </p:nvPr>
        </p:nvSpPr>
        <p:spPr/>
        <p:txBody>
          <a:bodyPr/>
          <a:lstStyle/>
          <a:p>
            <a:pPr eaLnBrk="1" hangingPunct="1"/>
            <a:r>
              <a:rPr lang="en-US" altLang="en-US" smtClean="0"/>
              <a:t>Elements of various perspectives, mostly the humanistic perspective  evolved into what is known as the Modern Management approach.</a:t>
            </a:r>
          </a:p>
          <a:p>
            <a:pPr eaLnBrk="1" hangingPunct="1"/>
            <a:r>
              <a:rPr lang="en-US" altLang="en-US" smtClean="0"/>
              <a:t>Includes following theories</a:t>
            </a:r>
          </a:p>
          <a:p>
            <a:pPr lvl="1" eaLnBrk="1" hangingPunct="1"/>
            <a:r>
              <a:rPr lang="en-US" altLang="en-US" smtClean="0">
                <a:solidFill>
                  <a:srgbClr val="FF0000"/>
                </a:solidFill>
              </a:rPr>
              <a:t>Open Systems</a:t>
            </a:r>
          </a:p>
          <a:p>
            <a:pPr lvl="1" eaLnBrk="1" hangingPunct="1"/>
            <a:r>
              <a:rPr lang="en-US" altLang="en-US" smtClean="0">
                <a:solidFill>
                  <a:srgbClr val="FF0000"/>
                </a:solidFill>
              </a:rPr>
              <a:t>Contingency System</a:t>
            </a:r>
          </a:p>
          <a:p>
            <a:pPr lvl="1" eaLnBrk="1" hangingPunct="1"/>
            <a:r>
              <a:rPr lang="en-US" altLang="en-US" smtClean="0">
                <a:solidFill>
                  <a:srgbClr val="FF0000"/>
                </a:solidFill>
              </a:rPr>
              <a:t>Lesson from Japanese style of management (Theory Z)</a:t>
            </a:r>
          </a:p>
        </p:txBody>
      </p:sp>
    </p:spTree>
    <p:extLst>
      <p:ext uri="{BB962C8B-B14F-4D97-AF65-F5344CB8AC3E}">
        <p14:creationId xmlns:p14="http://schemas.microsoft.com/office/powerpoint/2010/main" val="16895093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pPr eaLnBrk="1" hangingPunct="1"/>
            <a:r>
              <a:rPr lang="en-US" altLang="en-US" b="1" smtClean="0">
                <a:solidFill>
                  <a:srgbClr val="FF0000"/>
                </a:solidFill>
              </a:rPr>
              <a:t>Theory Z</a:t>
            </a:r>
            <a:endParaRPr lang="en-US" altLang="en-US" smtClean="0">
              <a:solidFill>
                <a:srgbClr val="FF0000"/>
              </a:solidFill>
            </a:endParaRPr>
          </a:p>
        </p:txBody>
      </p:sp>
      <p:sp>
        <p:nvSpPr>
          <p:cNvPr id="78851" name="Conten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b="1" smtClean="0"/>
              <a:t>Theory Z focused on increasing employee loyalty to the company by providing a job for life with a strong focus on the well-being of the employee, both on and off the job. </a:t>
            </a:r>
          </a:p>
          <a:p>
            <a:pPr eaLnBrk="1" fontAlgn="auto" hangingPunct="1">
              <a:spcAft>
                <a:spcPts val="0"/>
              </a:spcAft>
              <a:buFont typeface="Arial" pitchFamily="34" charset="0"/>
              <a:buChar char="•"/>
              <a:defRPr/>
            </a:pPr>
            <a:endParaRPr lang="en-US" b="1" smtClean="0"/>
          </a:p>
          <a:p>
            <a:pPr eaLnBrk="1" fontAlgn="auto" hangingPunct="1">
              <a:spcAft>
                <a:spcPts val="0"/>
              </a:spcAft>
              <a:buFont typeface="Arial" pitchFamily="34" charset="0"/>
              <a:buChar char="•"/>
              <a:defRPr/>
            </a:pPr>
            <a:r>
              <a:rPr lang="en-US" b="1" smtClean="0"/>
              <a:t>According to Ouchi, </a:t>
            </a:r>
            <a:r>
              <a:rPr lang="en-US" b="1" smtClean="0">
                <a:solidFill>
                  <a:srgbClr val="FF0000"/>
                </a:solidFill>
              </a:rPr>
              <a:t>Theory Z management tends to promote stable employment, high productivity, and high employee morale and satisfaction.</a:t>
            </a:r>
          </a:p>
        </p:txBody>
      </p:sp>
    </p:spTree>
    <p:extLst>
      <p:ext uri="{BB962C8B-B14F-4D97-AF65-F5344CB8AC3E}">
        <p14:creationId xmlns:p14="http://schemas.microsoft.com/office/powerpoint/2010/main" val="22416691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457200" y="274638"/>
            <a:ext cx="8229600" cy="715962"/>
          </a:xfrm>
        </p:spPr>
        <p:txBody>
          <a:bodyPr>
            <a:normAutofit fontScale="90000"/>
          </a:bodyPr>
          <a:lstStyle/>
          <a:p>
            <a:pPr eaLnBrk="1" hangingPunct="1">
              <a:defRPr/>
            </a:pPr>
            <a:r>
              <a:rPr lang="en-US" b="1" dirty="0" smtClean="0">
                <a:solidFill>
                  <a:srgbClr val="FF0000"/>
                </a:solidFill>
              </a:rPr>
              <a:t>Levels of Management</a:t>
            </a:r>
            <a:br>
              <a:rPr lang="en-US" b="1" dirty="0" smtClean="0">
                <a:solidFill>
                  <a:srgbClr val="FF0000"/>
                </a:solidFill>
              </a:rPr>
            </a:br>
            <a:endParaRPr lang="en-US" b="1" dirty="0" smtClean="0">
              <a:solidFill>
                <a:srgbClr val="FF0000"/>
              </a:solidFill>
            </a:endParaRPr>
          </a:p>
        </p:txBody>
      </p:sp>
      <p:sp>
        <p:nvSpPr>
          <p:cNvPr id="169987" name="Rectangle 3"/>
          <p:cNvSpPr>
            <a:spLocks noGrp="1" noChangeArrowheads="1"/>
          </p:cNvSpPr>
          <p:nvPr>
            <p:ph type="body" idx="1"/>
          </p:nvPr>
        </p:nvSpPr>
        <p:spPr>
          <a:xfrm>
            <a:off x="457200" y="990600"/>
            <a:ext cx="8229600" cy="5637213"/>
          </a:xfrm>
        </p:spPr>
        <p:txBody>
          <a:bodyPr>
            <a:normAutofit fontScale="92500" lnSpcReduction="10000"/>
          </a:bodyPr>
          <a:lstStyle/>
          <a:p>
            <a:pPr>
              <a:defRPr/>
            </a:pPr>
            <a:r>
              <a:rPr lang="en-US" sz="2800" b="1" dirty="0">
                <a:solidFill>
                  <a:srgbClr val="00B050"/>
                </a:solidFill>
                <a:latin typeface="Times New Roman" pitchFamily="18" charset="0"/>
                <a:cs typeface="Times New Roman" pitchFamily="18" charset="0"/>
              </a:rPr>
              <a:t>Top Management:</a:t>
            </a:r>
            <a:r>
              <a:rPr lang="en-US" sz="2800" dirty="0">
                <a:latin typeface="Times New Roman" pitchFamily="18" charset="0"/>
                <a:cs typeface="Times New Roman" pitchFamily="18" charset="0"/>
              </a:rPr>
              <a:t> provide the overall direction of an organization  </a:t>
            </a:r>
            <a:r>
              <a:rPr lang="en-US" altLang="ja-JP" sz="2800" i="1" dirty="0">
                <a:latin typeface="Times New Roman" pitchFamily="18" charset="0"/>
                <a:cs typeface="Times New Roman" pitchFamily="18" charset="0"/>
              </a:rPr>
              <a:t>Chief Executive Officer, President, Vice President</a:t>
            </a:r>
            <a:endParaRPr lang="en-US" sz="2800" dirty="0">
              <a:latin typeface="Times New Roman" pitchFamily="18" charset="0"/>
              <a:cs typeface="Times New Roman" pitchFamily="18" charset="0"/>
            </a:endParaRPr>
          </a:p>
          <a:p>
            <a:pPr eaLnBrk="1" hangingPunct="1">
              <a:defRPr/>
            </a:pPr>
            <a:endParaRPr lang="en-US" sz="2800" b="1" dirty="0" smtClean="0">
              <a:solidFill>
                <a:srgbClr val="0070C0"/>
              </a:solidFill>
              <a:latin typeface="Times New Roman" pitchFamily="18" charset="0"/>
              <a:cs typeface="Times New Roman" pitchFamily="18" charset="0"/>
            </a:endParaRPr>
          </a:p>
          <a:p>
            <a:pPr eaLnBrk="1" hangingPunct="1">
              <a:defRPr/>
            </a:pPr>
            <a:r>
              <a:rPr lang="en-US" sz="2800" b="1" dirty="0" smtClean="0">
                <a:solidFill>
                  <a:srgbClr val="0070C0"/>
                </a:solidFill>
                <a:latin typeface="Times New Roman" pitchFamily="18" charset="0"/>
                <a:cs typeface="Times New Roman" pitchFamily="18" charset="0"/>
              </a:rPr>
              <a:t>Middle Managers:</a:t>
            </a:r>
          </a:p>
          <a:p>
            <a:pPr lvl="1">
              <a:defRPr/>
            </a:pPr>
            <a:r>
              <a:rPr lang="en-US" sz="2600" dirty="0">
                <a:latin typeface="Times New Roman" pitchFamily="18" charset="0"/>
                <a:cs typeface="Times New Roman" pitchFamily="18" charset="0"/>
              </a:rPr>
              <a:t>Coordinate employee activities</a:t>
            </a:r>
          </a:p>
          <a:p>
            <a:pPr lvl="1">
              <a:defRPr/>
            </a:pPr>
            <a:r>
              <a:rPr lang="en-US" sz="2600" dirty="0">
                <a:latin typeface="Times New Roman" pitchFamily="18" charset="0"/>
                <a:cs typeface="Times New Roman" pitchFamily="18" charset="0"/>
              </a:rPr>
              <a:t>Determine which goods or services to provide</a:t>
            </a:r>
          </a:p>
          <a:p>
            <a:pPr lvl="1">
              <a:defRPr/>
            </a:pPr>
            <a:r>
              <a:rPr lang="en-US" sz="2600" dirty="0">
                <a:latin typeface="Times New Roman" pitchFamily="18" charset="0"/>
                <a:cs typeface="Times New Roman" pitchFamily="18" charset="0"/>
              </a:rPr>
              <a:t>Decide how to market goods or services to customers</a:t>
            </a:r>
          </a:p>
          <a:p>
            <a:pPr lvl="1">
              <a:buNone/>
              <a:defRPr/>
            </a:pPr>
            <a:r>
              <a:rPr lang="en-US" altLang="ja-JP" sz="2600" i="1" dirty="0" smtClean="0">
                <a:latin typeface="Times New Roman" pitchFamily="18" charset="0"/>
                <a:cs typeface="Times New Roman" pitchFamily="18" charset="0"/>
              </a:rPr>
              <a:t>   Assistant </a:t>
            </a:r>
            <a:r>
              <a:rPr lang="en-US" altLang="ja-JP" sz="2600" i="1" dirty="0">
                <a:latin typeface="Times New Roman" pitchFamily="18" charset="0"/>
                <a:cs typeface="Times New Roman" pitchFamily="18" charset="0"/>
              </a:rPr>
              <a:t>Manager, Manager (Section Head</a:t>
            </a:r>
            <a:r>
              <a:rPr lang="en-US" altLang="ja-JP" sz="2600" i="1" dirty="0" smtClean="0">
                <a:latin typeface="Times New Roman" pitchFamily="18" charset="0"/>
                <a:cs typeface="Times New Roman" pitchFamily="18" charset="0"/>
              </a:rPr>
              <a:t>), General Manager</a:t>
            </a:r>
            <a:endParaRPr lang="en-US" sz="2600" dirty="0">
              <a:latin typeface="Times New Roman" pitchFamily="18" charset="0"/>
              <a:cs typeface="Times New Roman" pitchFamily="18" charset="0"/>
            </a:endParaRPr>
          </a:p>
          <a:p>
            <a:pPr>
              <a:defRPr/>
            </a:pPr>
            <a:endParaRPr lang="en-US" sz="2800" b="1" dirty="0" smtClean="0">
              <a:solidFill>
                <a:srgbClr val="FF0000"/>
              </a:solidFill>
              <a:latin typeface="Times New Roman" pitchFamily="18" charset="0"/>
              <a:cs typeface="Times New Roman" pitchFamily="18" charset="0"/>
            </a:endParaRPr>
          </a:p>
          <a:p>
            <a:pPr>
              <a:defRPr/>
            </a:pPr>
            <a:r>
              <a:rPr lang="en-US" sz="2800" b="1" dirty="0" smtClean="0">
                <a:solidFill>
                  <a:srgbClr val="FF0000"/>
                </a:solidFill>
                <a:latin typeface="Times New Roman" pitchFamily="18" charset="0"/>
                <a:cs typeface="Times New Roman" pitchFamily="18" charset="0"/>
              </a:rPr>
              <a:t>First-line </a:t>
            </a:r>
            <a:r>
              <a:rPr lang="en-US" sz="2800" b="1" dirty="0">
                <a:solidFill>
                  <a:srgbClr val="FF0000"/>
                </a:solidFill>
                <a:latin typeface="Times New Roman" pitchFamily="18" charset="0"/>
                <a:cs typeface="Times New Roman" pitchFamily="18" charset="0"/>
              </a:rPr>
              <a:t>Managers</a:t>
            </a:r>
            <a:r>
              <a:rPr lang="en-US" sz="2800" dirty="0">
                <a:solidFill>
                  <a:srgbClr val="FF99CC"/>
                </a:solidFill>
                <a:latin typeface="Times New Roman" pitchFamily="18" charset="0"/>
                <a:cs typeface="Times New Roman" pitchFamily="18" charset="0"/>
              </a:rPr>
              <a:t>:</a:t>
            </a:r>
            <a:r>
              <a:rPr lang="en-US" sz="2800" dirty="0">
                <a:latin typeface="Times New Roman" pitchFamily="18" charset="0"/>
                <a:cs typeface="Times New Roman" pitchFamily="18" charset="0"/>
              </a:rPr>
              <a:t> have direct responsibility for producing goods or services </a:t>
            </a:r>
            <a:r>
              <a:rPr lang="en-US" altLang="ja-JP" sz="2800" i="1" dirty="0">
                <a:latin typeface="Times New Roman" pitchFamily="18" charset="0"/>
                <a:cs typeface="Times New Roman" pitchFamily="18" charset="0"/>
              </a:rPr>
              <a:t>Foreman, supervisors, clerical supervisors</a:t>
            </a:r>
            <a:endParaRPr lang="en-US" sz="2800" b="1" dirty="0" smtClean="0">
              <a:solidFill>
                <a:srgbClr val="0070C0"/>
              </a:solidFill>
              <a:latin typeface="Times New Roman" pitchFamily="18" charset="0"/>
              <a:cs typeface="Times New Roman" pitchFamily="18" charset="0"/>
            </a:endParaRPr>
          </a:p>
          <a:p>
            <a:pPr lvl="1" eaLnBrk="1" hangingPunct="1">
              <a:buFont typeface="Wingdings" pitchFamily="2" charset="2"/>
              <a:buNone/>
              <a:defRPr/>
            </a:pPr>
            <a:endParaRPr lang="en-US" sz="2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006377940"/>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998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69987">
                                            <p:txEl>
                                              <p:pRg st="0" end="0"/>
                                            </p:txEl>
                                          </p:spTgt>
                                        </p:tgtEl>
                                        <p:attrNameLst>
                                          <p:attrName>ppt_c</p:attrName>
                                        </p:attrNameLst>
                                      </p:cBhvr>
                                      <p:to>
                                        <a:schemeClr val="folHlink"/>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998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69987">
                                            <p:txEl>
                                              <p:pRg st="2" end="2"/>
                                            </p:txEl>
                                          </p:spTgt>
                                        </p:tgtEl>
                                        <p:attrNameLst>
                                          <p:attrName>ppt_c</p:attrName>
                                        </p:attrNameLst>
                                      </p:cBhvr>
                                      <p:to>
                                        <a:schemeClr val="folHlink"/>
                                      </p:to>
                                    </p:animClr>
                                  </p:subTnLst>
                                </p:cTn>
                              </p:par>
                              <p:par>
                                <p:cTn id="11" presetID="1" presetClass="entr" presetSubtype="0" fill="hold" grpId="0" nodeType="withEffect">
                                  <p:stCondLst>
                                    <p:cond delay="0"/>
                                  </p:stCondLst>
                                  <p:childTnLst>
                                    <p:set>
                                      <p:cBhvr>
                                        <p:cTn id="12" dur="1" fill="hold">
                                          <p:stCondLst>
                                            <p:cond delay="499"/>
                                          </p:stCondLst>
                                        </p:cTn>
                                        <p:tgtEl>
                                          <p:spTgt spid="16998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69987">
                                            <p:txEl>
                                              <p:pRg st="3" end="3"/>
                                            </p:txEl>
                                          </p:spTgt>
                                        </p:tgtEl>
                                        <p:attrNameLst>
                                          <p:attrName>ppt_c</p:attrName>
                                        </p:attrNameLst>
                                      </p:cBhvr>
                                      <p:to>
                                        <a:schemeClr val="folHlink"/>
                                      </p:to>
                                    </p:animClr>
                                  </p:subTnLst>
                                </p:cTn>
                              </p:par>
                              <p:par>
                                <p:cTn id="13" presetID="1" presetClass="entr" presetSubtype="0" fill="hold" grpId="0" nodeType="withEffect">
                                  <p:stCondLst>
                                    <p:cond delay="0"/>
                                  </p:stCondLst>
                                  <p:childTnLst>
                                    <p:set>
                                      <p:cBhvr>
                                        <p:cTn id="14" dur="1" fill="hold">
                                          <p:stCondLst>
                                            <p:cond delay="499"/>
                                          </p:stCondLst>
                                        </p:cTn>
                                        <p:tgtEl>
                                          <p:spTgt spid="16998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69987">
                                            <p:txEl>
                                              <p:pRg st="4" end="4"/>
                                            </p:txEl>
                                          </p:spTgt>
                                        </p:tgtEl>
                                        <p:attrNameLst>
                                          <p:attrName>ppt_c</p:attrName>
                                        </p:attrNameLst>
                                      </p:cBhvr>
                                      <p:to>
                                        <a:schemeClr val="folHlink"/>
                                      </p:to>
                                    </p:animClr>
                                  </p:subTnLst>
                                </p:cTn>
                              </p:par>
                              <p:par>
                                <p:cTn id="15" presetID="1" presetClass="entr" presetSubtype="0" fill="hold" grpId="0" nodeType="withEffect">
                                  <p:stCondLst>
                                    <p:cond delay="0"/>
                                  </p:stCondLst>
                                  <p:childTnLst>
                                    <p:set>
                                      <p:cBhvr>
                                        <p:cTn id="16" dur="1" fill="hold">
                                          <p:stCondLst>
                                            <p:cond delay="499"/>
                                          </p:stCondLst>
                                        </p:cTn>
                                        <p:tgtEl>
                                          <p:spTgt spid="169987">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169987">
                                            <p:txEl>
                                              <p:pRg st="5" end="5"/>
                                            </p:txEl>
                                          </p:spTgt>
                                        </p:tgtEl>
                                        <p:attrNameLst>
                                          <p:attrName>ppt_c</p:attrName>
                                        </p:attrNameLst>
                                      </p:cBhvr>
                                      <p:to>
                                        <a:schemeClr val="folHlink"/>
                                      </p:to>
                                    </p:animClr>
                                  </p:subTnLst>
                                </p:cTn>
                              </p:par>
                              <p:par>
                                <p:cTn id="17" presetID="1" presetClass="entr" presetSubtype="0" fill="hold" grpId="0" nodeType="withEffect">
                                  <p:stCondLst>
                                    <p:cond delay="0"/>
                                  </p:stCondLst>
                                  <p:childTnLst>
                                    <p:set>
                                      <p:cBhvr>
                                        <p:cTn id="18" dur="1" fill="hold">
                                          <p:stCondLst>
                                            <p:cond delay="499"/>
                                          </p:stCondLst>
                                        </p:cTn>
                                        <p:tgtEl>
                                          <p:spTgt spid="169987">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169987">
                                            <p:txEl>
                                              <p:pRg st="6" end="6"/>
                                            </p:txEl>
                                          </p:spTgt>
                                        </p:tgtEl>
                                        <p:attrNameLst>
                                          <p:attrName>ppt_c</p:attrName>
                                        </p:attrNameLst>
                                      </p:cBhvr>
                                      <p:to>
                                        <a:schemeClr val="folHlink"/>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9987">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169987">
                                            <p:txEl>
                                              <p:pRg st="8" end="8"/>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b="1" dirty="0" smtClean="0">
                <a:solidFill>
                  <a:srgbClr val="FF0000"/>
                </a:solidFill>
              </a:rPr>
              <a:t>Top Management</a:t>
            </a:r>
            <a:endParaRPr lang="en-US" b="1" dirty="0">
              <a:solidFill>
                <a:srgbClr val="FF0000"/>
              </a:solidFill>
            </a:endParaRPr>
          </a:p>
        </p:txBody>
      </p:sp>
      <p:sp>
        <p:nvSpPr>
          <p:cNvPr id="3" name="Content Placeholder 2"/>
          <p:cNvSpPr>
            <a:spLocks noGrp="1"/>
          </p:cNvSpPr>
          <p:nvPr>
            <p:ph idx="1"/>
          </p:nvPr>
        </p:nvSpPr>
        <p:spPr>
          <a:xfrm>
            <a:off x="457200" y="914400"/>
            <a:ext cx="8229600" cy="5867400"/>
          </a:xfrm>
        </p:spPr>
        <p:txBody>
          <a:bodyPr>
            <a:normAutofit fontScale="77500" lnSpcReduction="20000"/>
          </a:bodyPr>
          <a:lstStyle/>
          <a:p>
            <a:r>
              <a:rPr lang="en-US" dirty="0" smtClean="0">
                <a:solidFill>
                  <a:srgbClr val="FF0000"/>
                </a:solidFill>
              </a:rPr>
              <a:t>Top management sets </a:t>
            </a:r>
            <a:r>
              <a:rPr lang="en-US" dirty="0">
                <a:solidFill>
                  <a:srgbClr val="FF0000"/>
                </a:solidFill>
              </a:rPr>
              <a:t>organizational goals</a:t>
            </a:r>
            <a:r>
              <a:rPr lang="en-US" dirty="0"/>
              <a:t>, strategies to implement them and make </a:t>
            </a:r>
            <a:r>
              <a:rPr lang="en-US" dirty="0" smtClean="0"/>
              <a:t>decisions.</a:t>
            </a:r>
          </a:p>
          <a:p>
            <a:endParaRPr lang="en-US" dirty="0" smtClean="0"/>
          </a:p>
          <a:p>
            <a:r>
              <a:rPr lang="en-US" dirty="0" smtClean="0"/>
              <a:t>Top </a:t>
            </a:r>
            <a:r>
              <a:rPr lang="en-US" dirty="0"/>
              <a:t>management </a:t>
            </a:r>
            <a:r>
              <a:rPr lang="en-US" dirty="0" smtClean="0"/>
              <a:t>rationally</a:t>
            </a:r>
            <a:r>
              <a:rPr lang="en-US" dirty="0" smtClean="0">
                <a:solidFill>
                  <a:srgbClr val="FF0000"/>
                </a:solidFill>
              </a:rPr>
              <a:t> process and interpret information </a:t>
            </a:r>
            <a:r>
              <a:rPr lang="en-US" dirty="0" smtClean="0"/>
              <a:t>in a complex situation and </a:t>
            </a:r>
            <a:r>
              <a:rPr lang="en-US" dirty="0" smtClean="0">
                <a:solidFill>
                  <a:srgbClr val="FF0000"/>
                </a:solidFill>
              </a:rPr>
              <a:t>take decisions and guide others. </a:t>
            </a:r>
          </a:p>
          <a:p>
            <a:pPr lvl="2"/>
            <a:r>
              <a:rPr lang="en-US" dirty="0" smtClean="0"/>
              <a:t>Those </a:t>
            </a:r>
            <a:r>
              <a:rPr lang="en-US" dirty="0"/>
              <a:t>decisions, along with the way the management members treat the staff, affect the success of the company.</a:t>
            </a:r>
            <a:endParaRPr lang="en-US" dirty="0" smtClean="0"/>
          </a:p>
          <a:p>
            <a:endParaRPr lang="en-US" dirty="0" smtClean="0"/>
          </a:p>
          <a:p>
            <a:r>
              <a:rPr lang="en-US" dirty="0" smtClean="0"/>
              <a:t>It is the top management who </a:t>
            </a:r>
            <a:r>
              <a:rPr lang="en-US" dirty="0">
                <a:solidFill>
                  <a:srgbClr val="FF0000"/>
                </a:solidFill>
              </a:rPr>
              <a:t>establish procedures and policies </a:t>
            </a:r>
            <a:r>
              <a:rPr lang="en-US" dirty="0" smtClean="0">
                <a:solidFill>
                  <a:srgbClr val="FF0000"/>
                </a:solidFill>
              </a:rPr>
              <a:t>that </a:t>
            </a:r>
            <a:r>
              <a:rPr lang="en-US" dirty="0">
                <a:solidFill>
                  <a:srgbClr val="FF0000"/>
                </a:solidFill>
              </a:rPr>
              <a:t>helps establish the corporate culture.</a:t>
            </a:r>
            <a:r>
              <a:rPr lang="en-US" dirty="0"/>
              <a:t> </a:t>
            </a:r>
            <a:endParaRPr lang="en-US" dirty="0" smtClean="0"/>
          </a:p>
          <a:p>
            <a:pPr lvl="2"/>
            <a:r>
              <a:rPr lang="en-US" dirty="0" smtClean="0"/>
              <a:t>A corporate culture, which makes the organization transparent encourages </a:t>
            </a:r>
            <a:r>
              <a:rPr lang="en-US" dirty="0"/>
              <a:t>creativity and </a:t>
            </a:r>
            <a:r>
              <a:rPr lang="en-US" dirty="0" smtClean="0"/>
              <a:t>innovation.</a:t>
            </a:r>
          </a:p>
          <a:p>
            <a:endParaRPr lang="en-US" dirty="0" smtClean="0"/>
          </a:p>
          <a:p>
            <a:r>
              <a:rPr lang="en-US" dirty="0" smtClean="0"/>
              <a:t>The </a:t>
            </a:r>
            <a:r>
              <a:rPr lang="en-US" dirty="0"/>
              <a:t>top management of a company </a:t>
            </a:r>
            <a:r>
              <a:rPr lang="en-US" dirty="0">
                <a:solidFill>
                  <a:srgbClr val="FF0000"/>
                </a:solidFill>
              </a:rPr>
              <a:t>leads by example </a:t>
            </a:r>
            <a:r>
              <a:rPr lang="en-US" dirty="0"/>
              <a:t>and affects the motivation felt by the employees</a:t>
            </a:r>
            <a:r>
              <a:rPr lang="en-US" dirty="0" smtClean="0"/>
              <a:t>.</a:t>
            </a:r>
          </a:p>
          <a:p>
            <a:pPr lvl="2"/>
            <a:r>
              <a:rPr lang="en-US" dirty="0" smtClean="0"/>
              <a:t> </a:t>
            </a:r>
            <a:r>
              <a:rPr lang="en-US" dirty="0"/>
              <a:t>A management team that takes a sincere interest and connects with the staff is more likely to inspire the employees to achieve.</a:t>
            </a:r>
          </a:p>
          <a:p>
            <a:endParaRPr lang="en-US" dirty="0"/>
          </a:p>
        </p:txBody>
      </p:sp>
    </p:spTree>
    <p:extLst>
      <p:ext uri="{BB962C8B-B14F-4D97-AF65-F5344CB8AC3E}">
        <p14:creationId xmlns:p14="http://schemas.microsoft.com/office/powerpoint/2010/main" val="16778349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ext Box 2"/>
          <p:cNvSpPr txBox="1">
            <a:spLocks noChangeArrowheads="1"/>
          </p:cNvSpPr>
          <p:nvPr/>
        </p:nvSpPr>
        <p:spPr bwMode="auto">
          <a:xfrm>
            <a:off x="1258888" y="333375"/>
            <a:ext cx="6497637" cy="579438"/>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50800" cmpd="dbl">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algn="ctr" eaLnBrk="1" hangingPunct="1"/>
            <a:r>
              <a:rPr kumimoji="0" lang="en-US" sz="3200" b="1" dirty="0">
                <a:solidFill>
                  <a:srgbClr val="FF0000"/>
                </a:solidFill>
                <a:latin typeface="Times New Roman" pitchFamily="18" charset="0"/>
              </a:rPr>
              <a:t>Middle Managers</a:t>
            </a:r>
          </a:p>
        </p:txBody>
      </p:sp>
      <p:sp>
        <p:nvSpPr>
          <p:cNvPr id="165891" name="Text Box 3"/>
          <p:cNvSpPr txBox="1">
            <a:spLocks noChangeArrowheads="1"/>
          </p:cNvSpPr>
          <p:nvPr/>
        </p:nvSpPr>
        <p:spPr bwMode="auto">
          <a:xfrm>
            <a:off x="539749" y="1143000"/>
            <a:ext cx="8162925" cy="56323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spcAft>
                <a:spcPct val="20000"/>
              </a:spcAft>
              <a:buFont typeface="Wingdings" pitchFamily="2" charset="2"/>
              <a:buChar char="§"/>
            </a:pPr>
            <a:r>
              <a:rPr kumimoji="0" lang="en-US" sz="2000" dirty="0">
                <a:latin typeface="Times New Roman" pitchFamily="18" charset="0"/>
              </a:rPr>
              <a:t>Responsible for setting objectives that are consistent with top management’s goals and translating them into specific goals and plans for first-line managers to </a:t>
            </a:r>
            <a:r>
              <a:rPr kumimoji="0" lang="en-US" sz="2000" dirty="0" smtClean="0">
                <a:latin typeface="Times New Roman" pitchFamily="18" charset="0"/>
              </a:rPr>
              <a:t>implement. They work as a bridge.</a:t>
            </a:r>
          </a:p>
          <a:p>
            <a:pPr eaLnBrk="1" hangingPunct="1">
              <a:spcAft>
                <a:spcPct val="20000"/>
              </a:spcAft>
              <a:buFont typeface="Wingdings" pitchFamily="2" charset="2"/>
              <a:buChar char="§"/>
            </a:pPr>
            <a:endParaRPr kumimoji="0" lang="en-US" sz="2000" dirty="0">
              <a:latin typeface="Times New Roman" pitchFamily="18" charset="0"/>
            </a:endParaRPr>
          </a:p>
          <a:p>
            <a:pPr eaLnBrk="1" hangingPunct="1">
              <a:spcAft>
                <a:spcPct val="20000"/>
              </a:spcAft>
              <a:buFont typeface="Wingdings" pitchFamily="2" charset="2"/>
              <a:buChar char="§"/>
            </a:pPr>
            <a:r>
              <a:rPr kumimoji="0" lang="en-US" sz="2000" dirty="0">
                <a:latin typeface="Times New Roman" pitchFamily="18" charset="0"/>
              </a:rPr>
              <a:t>Responsible for coordinating activities of first-line </a:t>
            </a:r>
            <a:r>
              <a:rPr kumimoji="0" lang="en-US" sz="2000" dirty="0" smtClean="0">
                <a:latin typeface="Times New Roman" pitchFamily="18" charset="0"/>
              </a:rPr>
              <a:t>managers. </a:t>
            </a:r>
            <a:r>
              <a:rPr kumimoji="0" lang="en-US" sz="2000" dirty="0" smtClean="0">
                <a:solidFill>
                  <a:srgbClr val="FF0000"/>
                </a:solidFill>
                <a:latin typeface="Times New Roman" pitchFamily="18" charset="0"/>
              </a:rPr>
              <a:t>Should have both the knowledge of the process and human skill to guide and motivate the first line managers.</a:t>
            </a:r>
          </a:p>
          <a:p>
            <a:pPr eaLnBrk="1" hangingPunct="1">
              <a:spcAft>
                <a:spcPct val="20000"/>
              </a:spcAft>
              <a:buFont typeface="Wingdings" pitchFamily="2" charset="2"/>
              <a:buChar char="§"/>
            </a:pPr>
            <a:endParaRPr kumimoji="0" lang="en-US" sz="2000" dirty="0">
              <a:latin typeface="Times New Roman" pitchFamily="18" charset="0"/>
            </a:endParaRPr>
          </a:p>
          <a:p>
            <a:pPr eaLnBrk="1" hangingPunct="1">
              <a:spcAft>
                <a:spcPct val="20000"/>
              </a:spcAft>
              <a:buFont typeface="Wingdings" pitchFamily="2" charset="2"/>
              <a:buChar char="§"/>
            </a:pPr>
            <a:r>
              <a:rPr kumimoji="0" lang="en-US" sz="2000" dirty="0">
                <a:latin typeface="Times New Roman" pitchFamily="18" charset="0"/>
              </a:rPr>
              <a:t>Establish target dates for products/services to be </a:t>
            </a:r>
            <a:r>
              <a:rPr kumimoji="0" lang="en-US" sz="2000" dirty="0" smtClean="0">
                <a:latin typeface="Times New Roman" pitchFamily="18" charset="0"/>
              </a:rPr>
              <a:t>delivered</a:t>
            </a:r>
          </a:p>
          <a:p>
            <a:pPr eaLnBrk="1" hangingPunct="1">
              <a:spcAft>
                <a:spcPct val="20000"/>
              </a:spcAft>
              <a:buFont typeface="Wingdings" pitchFamily="2" charset="2"/>
              <a:buChar char="§"/>
            </a:pPr>
            <a:endParaRPr kumimoji="0" lang="en-US" sz="2000" dirty="0">
              <a:latin typeface="Times New Roman" pitchFamily="18" charset="0"/>
            </a:endParaRPr>
          </a:p>
          <a:p>
            <a:pPr eaLnBrk="1" hangingPunct="1">
              <a:spcAft>
                <a:spcPct val="20000"/>
              </a:spcAft>
              <a:buFont typeface="Wingdings" pitchFamily="2" charset="2"/>
              <a:buChar char="§"/>
            </a:pPr>
            <a:r>
              <a:rPr kumimoji="0" lang="en-US" sz="2000" dirty="0">
                <a:latin typeface="Times New Roman" pitchFamily="18" charset="0"/>
              </a:rPr>
              <a:t>Need to coordinate with others for </a:t>
            </a:r>
            <a:r>
              <a:rPr kumimoji="0" lang="en-US" sz="2000" dirty="0" smtClean="0">
                <a:latin typeface="Times New Roman" pitchFamily="18" charset="0"/>
              </a:rPr>
              <a:t>resources</a:t>
            </a:r>
          </a:p>
          <a:p>
            <a:pPr eaLnBrk="1" hangingPunct="1">
              <a:spcAft>
                <a:spcPct val="20000"/>
              </a:spcAft>
              <a:buFont typeface="Wingdings" pitchFamily="2" charset="2"/>
              <a:buChar char="§"/>
            </a:pPr>
            <a:endParaRPr kumimoji="0" lang="en-US" sz="2000" dirty="0">
              <a:latin typeface="Times New Roman" pitchFamily="18" charset="0"/>
            </a:endParaRPr>
          </a:p>
          <a:p>
            <a:pPr eaLnBrk="1" hangingPunct="1">
              <a:spcAft>
                <a:spcPct val="20000"/>
              </a:spcAft>
              <a:buFont typeface="Wingdings" pitchFamily="2" charset="2"/>
              <a:buChar char="§"/>
            </a:pPr>
            <a:r>
              <a:rPr kumimoji="0" lang="en-US" sz="2000" dirty="0">
                <a:latin typeface="Times New Roman" pitchFamily="18" charset="0"/>
              </a:rPr>
              <a:t>Ability to develop others is </a:t>
            </a:r>
            <a:r>
              <a:rPr kumimoji="0" lang="en-US" sz="2000" dirty="0" smtClean="0">
                <a:latin typeface="Times New Roman" pitchFamily="18" charset="0"/>
              </a:rPr>
              <a:t>important</a:t>
            </a:r>
          </a:p>
          <a:p>
            <a:pPr eaLnBrk="1" hangingPunct="1">
              <a:spcAft>
                <a:spcPct val="20000"/>
              </a:spcAft>
              <a:buFont typeface="Wingdings" pitchFamily="2" charset="2"/>
              <a:buChar char="§"/>
            </a:pPr>
            <a:endParaRPr kumimoji="0" lang="en-US" sz="2000" dirty="0">
              <a:latin typeface="Times New Roman" pitchFamily="18" charset="0"/>
            </a:endParaRPr>
          </a:p>
          <a:p>
            <a:pPr eaLnBrk="1" hangingPunct="1">
              <a:spcAft>
                <a:spcPct val="20000"/>
              </a:spcAft>
              <a:buFont typeface="Wingdings" pitchFamily="2" charset="2"/>
              <a:buChar char="§"/>
            </a:pPr>
            <a:r>
              <a:rPr kumimoji="0" lang="en-US" sz="2000" dirty="0">
                <a:latin typeface="Times New Roman" pitchFamily="18" charset="0"/>
              </a:rPr>
              <a:t>Rely on </a:t>
            </a:r>
            <a:r>
              <a:rPr kumimoji="0" lang="en-US" sz="2000" dirty="0">
                <a:solidFill>
                  <a:srgbClr val="FF0000"/>
                </a:solidFill>
                <a:latin typeface="Times New Roman" pitchFamily="18" charset="0"/>
              </a:rPr>
              <a:t>communication, teamwork, and planning and administration competencies</a:t>
            </a:r>
            <a:r>
              <a:rPr kumimoji="0" lang="en-US" sz="2000" dirty="0">
                <a:latin typeface="Times New Roman" pitchFamily="18" charset="0"/>
              </a:rPr>
              <a:t> to achieve goals</a:t>
            </a:r>
          </a:p>
        </p:txBody>
      </p:sp>
    </p:spTree>
    <p:extLst>
      <p:ext uri="{BB962C8B-B14F-4D97-AF65-F5344CB8AC3E}">
        <p14:creationId xmlns:p14="http://schemas.microsoft.com/office/powerpoint/2010/main" val="3723349379"/>
      </p:ext>
    </p:extLst>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65890"/>
                                        </p:tgtEl>
                                        <p:attrNameLst>
                                          <p:attrName>style.visibility</p:attrName>
                                        </p:attrNameLst>
                                      </p:cBhvr>
                                      <p:to>
                                        <p:strVal val="visible"/>
                                      </p:to>
                                    </p:set>
                                    <p:animEffect transition="in" filter="diamond(in)">
                                      <p:cBhvr>
                                        <p:cTn id="7" dur="2000"/>
                                        <p:tgtEl>
                                          <p:spTgt spid="1658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7" presetClass="entr" presetSubtype="0" fill="hold" nodeType="clickEffect">
                                  <p:stCondLst>
                                    <p:cond delay="0"/>
                                  </p:stCondLst>
                                  <p:iterate type="lt">
                                    <p:tmPct val="50000"/>
                                  </p:iterate>
                                  <p:childTnLst>
                                    <p:set>
                                      <p:cBhvr>
                                        <p:cTn id="11" dur="1" fill="hold">
                                          <p:stCondLst>
                                            <p:cond delay="0"/>
                                          </p:stCondLst>
                                        </p:cTn>
                                        <p:tgtEl>
                                          <p:spTgt spid="165891">
                                            <p:txEl>
                                              <p:pRg st="0" end="0"/>
                                            </p:txEl>
                                          </p:spTgt>
                                        </p:tgtEl>
                                        <p:attrNameLst>
                                          <p:attrName>style.visibility</p:attrName>
                                        </p:attrNameLst>
                                      </p:cBhvr>
                                      <p:to>
                                        <p:strVal val="visible"/>
                                      </p:to>
                                    </p:set>
                                    <p:anim calcmode="discrete" valueType="clr">
                                      <p:cBhvr override="childStyle">
                                        <p:cTn id="12" dur="80"/>
                                        <p:tgtEl>
                                          <p:spTgt spid="16589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165891">
                                            <p:txEl>
                                              <p:pRg st="0" end="0"/>
                                            </p:txEl>
                                          </p:spTgt>
                                        </p:tgtEl>
                                        <p:attrNameLst>
                                          <p:attrName>fillcolor</p:attrName>
                                        </p:attrNameLst>
                                      </p:cBhvr>
                                      <p:tavLst>
                                        <p:tav tm="0">
                                          <p:val>
                                            <p:clrVal>
                                              <a:schemeClr val="accent2"/>
                                            </p:clrVal>
                                          </p:val>
                                        </p:tav>
                                        <p:tav tm="50000">
                                          <p:val>
                                            <p:clrVal>
                                              <a:schemeClr val="hlink"/>
                                            </p:clrVal>
                                          </p:val>
                                        </p:tav>
                                      </p:tavLst>
                                    </p:anim>
                                    <p:set>
                                      <p:cBhvr>
                                        <p:cTn id="14" dur="80"/>
                                        <p:tgtEl>
                                          <p:spTgt spid="165891">
                                            <p:txEl>
                                              <p:pRg st="0" end="0"/>
                                            </p:txEl>
                                          </p:spTgt>
                                        </p:tgtEl>
                                        <p:attrNameLst>
                                          <p:attrName>fill.type</p:attrName>
                                        </p:attrNameLst>
                                      </p:cBhvr>
                                      <p:to>
                                        <p:strVal val="solid"/>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41" presetClass="entr" presetSubtype="0" fill="hold" nodeType="clickEffect">
                                  <p:stCondLst>
                                    <p:cond delay="0"/>
                                  </p:stCondLst>
                                  <p:iterate type="lt">
                                    <p:tmPct val="10000"/>
                                  </p:iterate>
                                  <p:childTnLst>
                                    <p:set>
                                      <p:cBhvr>
                                        <p:cTn id="18" dur="1" fill="hold">
                                          <p:stCondLst>
                                            <p:cond delay="0"/>
                                          </p:stCondLst>
                                        </p:cTn>
                                        <p:tgtEl>
                                          <p:spTgt spid="165891">
                                            <p:txEl>
                                              <p:pRg st="2" end="2"/>
                                            </p:txEl>
                                          </p:spTgt>
                                        </p:tgtEl>
                                        <p:attrNameLst>
                                          <p:attrName>style.visibility</p:attrName>
                                        </p:attrNameLst>
                                      </p:cBhvr>
                                      <p:to>
                                        <p:strVal val="visible"/>
                                      </p:to>
                                    </p:set>
                                    <p:anim calcmode="lin" valueType="num">
                                      <p:cBhvr>
                                        <p:cTn id="19" dur="500" fill="hold"/>
                                        <p:tgtEl>
                                          <p:spTgt spid="165891">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165891">
                                            <p:txEl>
                                              <p:pRg st="2" end="2"/>
                                            </p:txEl>
                                          </p:spTgt>
                                        </p:tgtEl>
                                        <p:attrNameLst>
                                          <p:attrName>ppt_y</p:attrName>
                                        </p:attrNameLst>
                                      </p:cBhvr>
                                      <p:tavLst>
                                        <p:tav tm="0">
                                          <p:val>
                                            <p:strVal val="#ppt_y"/>
                                          </p:val>
                                        </p:tav>
                                        <p:tav tm="100000">
                                          <p:val>
                                            <p:strVal val="#ppt_y"/>
                                          </p:val>
                                        </p:tav>
                                      </p:tavLst>
                                    </p:anim>
                                    <p:anim calcmode="lin" valueType="num">
                                      <p:cBhvr>
                                        <p:cTn id="21" dur="500" fill="hold"/>
                                        <p:tgtEl>
                                          <p:spTgt spid="165891">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165891">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165891">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6" presetClass="entr" presetSubtype="0" fill="hold" nodeType="clickEffect">
                                  <p:stCondLst>
                                    <p:cond delay="0"/>
                                  </p:stCondLst>
                                  <p:iterate type="lt">
                                    <p:tmPct val="10000"/>
                                  </p:iterate>
                                  <p:childTnLst>
                                    <p:set>
                                      <p:cBhvr>
                                        <p:cTn id="27" dur="1" fill="hold">
                                          <p:stCondLst>
                                            <p:cond delay="0"/>
                                          </p:stCondLst>
                                        </p:cTn>
                                        <p:tgtEl>
                                          <p:spTgt spid="165891">
                                            <p:txEl>
                                              <p:pRg st="4" end="4"/>
                                            </p:txEl>
                                          </p:spTgt>
                                        </p:tgtEl>
                                        <p:attrNameLst>
                                          <p:attrName>style.visibility</p:attrName>
                                        </p:attrNameLst>
                                      </p:cBhvr>
                                      <p:to>
                                        <p:strVal val="visible"/>
                                      </p:to>
                                    </p:set>
                                    <p:anim by="(-#ppt_w*2)" calcmode="lin" valueType="num">
                                      <p:cBhvr rctx="PPT">
                                        <p:cTn id="28" dur="250" autoRev="1" fill="hold">
                                          <p:stCondLst>
                                            <p:cond delay="0"/>
                                          </p:stCondLst>
                                        </p:cTn>
                                        <p:tgtEl>
                                          <p:spTgt spid="165891">
                                            <p:txEl>
                                              <p:pRg st="4" end="4"/>
                                            </p:txEl>
                                          </p:spTgt>
                                        </p:tgtEl>
                                        <p:attrNameLst>
                                          <p:attrName>ppt_w</p:attrName>
                                        </p:attrNameLst>
                                      </p:cBhvr>
                                    </p:anim>
                                    <p:anim by="(#ppt_w*0.50)" calcmode="lin" valueType="num">
                                      <p:cBhvr>
                                        <p:cTn id="29" dur="250" decel="50000" autoRev="1" fill="hold">
                                          <p:stCondLst>
                                            <p:cond delay="0"/>
                                          </p:stCondLst>
                                        </p:cTn>
                                        <p:tgtEl>
                                          <p:spTgt spid="165891">
                                            <p:txEl>
                                              <p:pRg st="4" end="4"/>
                                            </p:txEl>
                                          </p:spTgt>
                                        </p:tgtEl>
                                        <p:attrNameLst>
                                          <p:attrName>ppt_x</p:attrName>
                                        </p:attrNameLst>
                                      </p:cBhvr>
                                    </p:anim>
                                    <p:anim from="(-#ppt_h/2)" to="(#ppt_y)" calcmode="lin" valueType="num">
                                      <p:cBhvr>
                                        <p:cTn id="30" dur="500" fill="hold">
                                          <p:stCondLst>
                                            <p:cond delay="0"/>
                                          </p:stCondLst>
                                        </p:cTn>
                                        <p:tgtEl>
                                          <p:spTgt spid="165891">
                                            <p:txEl>
                                              <p:pRg st="4" end="4"/>
                                            </p:txEl>
                                          </p:spTgt>
                                        </p:tgtEl>
                                        <p:attrNameLst>
                                          <p:attrName>ppt_y</p:attrName>
                                        </p:attrNameLst>
                                      </p:cBhvr>
                                    </p:anim>
                                    <p:animRot by="21600000">
                                      <p:cBhvr>
                                        <p:cTn id="31" dur="500" fill="hold">
                                          <p:stCondLst>
                                            <p:cond delay="0"/>
                                          </p:stCondLst>
                                        </p:cTn>
                                        <p:tgtEl>
                                          <p:spTgt spid="165891">
                                            <p:txEl>
                                              <p:pRg st="4" end="4"/>
                                            </p:txEl>
                                          </p:spTgt>
                                        </p:tgtEl>
                                        <p:attrNameLst>
                                          <p:attrName>r</p:attrName>
                                        </p:attrNameLst>
                                      </p:cBhvr>
                                    </p:animRot>
                                  </p:childTnLst>
                                </p:cTn>
                              </p:par>
                            </p:childTnLst>
                          </p:cTn>
                        </p:par>
                      </p:childTnLst>
                    </p:cTn>
                  </p:par>
                  <p:par>
                    <p:cTn id="32" fill="hold" nodeType="clickPar">
                      <p:stCondLst>
                        <p:cond delay="indefinite"/>
                      </p:stCondLst>
                      <p:childTnLst>
                        <p:par>
                          <p:cTn id="33" fill="hold" nodeType="withGroup">
                            <p:stCondLst>
                              <p:cond delay="0"/>
                            </p:stCondLst>
                            <p:childTnLst>
                              <p:par>
                                <p:cTn id="34" presetID="40" presetClass="entr" presetSubtype="0" fill="hold" nodeType="clickEffect">
                                  <p:stCondLst>
                                    <p:cond delay="0"/>
                                  </p:stCondLst>
                                  <p:iterate type="lt">
                                    <p:tmPct val="10000"/>
                                  </p:iterate>
                                  <p:childTnLst>
                                    <p:set>
                                      <p:cBhvr>
                                        <p:cTn id="35" dur="1" fill="hold">
                                          <p:stCondLst>
                                            <p:cond delay="0"/>
                                          </p:stCondLst>
                                        </p:cTn>
                                        <p:tgtEl>
                                          <p:spTgt spid="165891">
                                            <p:txEl>
                                              <p:pRg st="6" end="6"/>
                                            </p:txEl>
                                          </p:spTgt>
                                        </p:tgtEl>
                                        <p:attrNameLst>
                                          <p:attrName>style.visibility</p:attrName>
                                        </p:attrNameLst>
                                      </p:cBhvr>
                                      <p:to>
                                        <p:strVal val="visible"/>
                                      </p:to>
                                    </p:set>
                                    <p:animEffect transition="in" filter="fade">
                                      <p:cBhvr>
                                        <p:cTn id="36" dur="500"/>
                                        <p:tgtEl>
                                          <p:spTgt spid="165891">
                                            <p:txEl>
                                              <p:pRg st="6" end="6"/>
                                            </p:txEl>
                                          </p:spTgt>
                                        </p:tgtEl>
                                      </p:cBhvr>
                                    </p:animEffect>
                                    <p:anim calcmode="lin" valueType="num">
                                      <p:cBhvr>
                                        <p:cTn id="37" dur="500" fill="hold"/>
                                        <p:tgtEl>
                                          <p:spTgt spid="165891">
                                            <p:txEl>
                                              <p:pRg st="6" end="6"/>
                                            </p:txEl>
                                          </p:spTgt>
                                        </p:tgtEl>
                                        <p:attrNameLst>
                                          <p:attrName>ppt_x</p:attrName>
                                        </p:attrNameLst>
                                      </p:cBhvr>
                                      <p:tavLst>
                                        <p:tav tm="0">
                                          <p:val>
                                            <p:strVal val="#ppt_x-.1"/>
                                          </p:val>
                                        </p:tav>
                                        <p:tav tm="100000">
                                          <p:val>
                                            <p:strVal val="#ppt_x"/>
                                          </p:val>
                                        </p:tav>
                                      </p:tavLst>
                                    </p:anim>
                                    <p:anim calcmode="lin" valueType="num">
                                      <p:cBhvr>
                                        <p:cTn id="38" dur="500" fill="hold"/>
                                        <p:tgtEl>
                                          <p:spTgt spid="16589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49" presetClass="entr" presetSubtype="0" decel="100000" fill="hold" nodeType="clickEffect">
                                  <p:stCondLst>
                                    <p:cond delay="0"/>
                                  </p:stCondLst>
                                  <p:childTnLst>
                                    <p:set>
                                      <p:cBhvr>
                                        <p:cTn id="42" dur="1" fill="hold">
                                          <p:stCondLst>
                                            <p:cond delay="0"/>
                                          </p:stCondLst>
                                        </p:cTn>
                                        <p:tgtEl>
                                          <p:spTgt spid="165891">
                                            <p:txEl>
                                              <p:pRg st="8" end="8"/>
                                            </p:txEl>
                                          </p:spTgt>
                                        </p:tgtEl>
                                        <p:attrNameLst>
                                          <p:attrName>style.visibility</p:attrName>
                                        </p:attrNameLst>
                                      </p:cBhvr>
                                      <p:to>
                                        <p:strVal val="visible"/>
                                      </p:to>
                                    </p:set>
                                    <p:anim calcmode="lin" valueType="num">
                                      <p:cBhvr>
                                        <p:cTn id="43" dur="1000" fill="hold"/>
                                        <p:tgtEl>
                                          <p:spTgt spid="165891">
                                            <p:txEl>
                                              <p:pRg st="8" end="8"/>
                                            </p:txEl>
                                          </p:spTgt>
                                        </p:tgtEl>
                                        <p:attrNameLst>
                                          <p:attrName>ppt_w</p:attrName>
                                        </p:attrNameLst>
                                      </p:cBhvr>
                                      <p:tavLst>
                                        <p:tav tm="0">
                                          <p:val>
                                            <p:fltVal val="0"/>
                                          </p:val>
                                        </p:tav>
                                        <p:tav tm="100000">
                                          <p:val>
                                            <p:strVal val="#ppt_w"/>
                                          </p:val>
                                        </p:tav>
                                      </p:tavLst>
                                    </p:anim>
                                    <p:anim calcmode="lin" valueType="num">
                                      <p:cBhvr>
                                        <p:cTn id="44" dur="1000" fill="hold"/>
                                        <p:tgtEl>
                                          <p:spTgt spid="165891">
                                            <p:txEl>
                                              <p:pRg st="8" end="8"/>
                                            </p:txEl>
                                          </p:spTgt>
                                        </p:tgtEl>
                                        <p:attrNameLst>
                                          <p:attrName>ppt_h</p:attrName>
                                        </p:attrNameLst>
                                      </p:cBhvr>
                                      <p:tavLst>
                                        <p:tav tm="0">
                                          <p:val>
                                            <p:fltVal val="0"/>
                                          </p:val>
                                        </p:tav>
                                        <p:tav tm="100000">
                                          <p:val>
                                            <p:strVal val="#ppt_h"/>
                                          </p:val>
                                        </p:tav>
                                      </p:tavLst>
                                    </p:anim>
                                    <p:anim calcmode="lin" valueType="num">
                                      <p:cBhvr>
                                        <p:cTn id="45" dur="1000" fill="hold"/>
                                        <p:tgtEl>
                                          <p:spTgt spid="165891">
                                            <p:txEl>
                                              <p:pRg st="8" end="8"/>
                                            </p:txEl>
                                          </p:spTgt>
                                        </p:tgtEl>
                                        <p:attrNameLst>
                                          <p:attrName>style.rotation</p:attrName>
                                        </p:attrNameLst>
                                      </p:cBhvr>
                                      <p:tavLst>
                                        <p:tav tm="0">
                                          <p:val>
                                            <p:fltVal val="360"/>
                                          </p:val>
                                        </p:tav>
                                        <p:tav tm="100000">
                                          <p:val>
                                            <p:fltVal val="0"/>
                                          </p:val>
                                        </p:tav>
                                      </p:tavLst>
                                    </p:anim>
                                    <p:animEffect transition="in" filter="fade">
                                      <p:cBhvr>
                                        <p:cTn id="46" dur="1000"/>
                                        <p:tgtEl>
                                          <p:spTgt spid="165891">
                                            <p:txEl>
                                              <p:pRg st="8" end="8"/>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1" presetClass="entr" presetSubtype="0" fill="hold" nodeType="clickEffect">
                                  <p:stCondLst>
                                    <p:cond delay="0"/>
                                  </p:stCondLst>
                                  <p:iterate type="lt">
                                    <p:tmPct val="5000"/>
                                  </p:iterate>
                                  <p:childTnLst>
                                    <p:set>
                                      <p:cBhvr>
                                        <p:cTn id="50" dur="1" fill="hold">
                                          <p:stCondLst>
                                            <p:cond delay="0"/>
                                          </p:stCondLst>
                                        </p:cTn>
                                        <p:tgtEl>
                                          <p:spTgt spid="165891">
                                            <p:txEl>
                                              <p:pRg st="10" end="10"/>
                                            </p:txEl>
                                          </p:spTgt>
                                        </p:tgtEl>
                                        <p:attrNameLst>
                                          <p:attrName>style.visibility</p:attrName>
                                        </p:attrNameLst>
                                      </p:cBhvr>
                                      <p:to>
                                        <p:strVal val="visible"/>
                                      </p:to>
                                    </p:set>
                                    <p:anim calcmode="lin" valueType="num">
                                      <p:cBhvr>
                                        <p:cTn id="51" dur="500" fill="hold"/>
                                        <p:tgtEl>
                                          <p:spTgt spid="165891">
                                            <p:txEl>
                                              <p:pRg st="10" end="10"/>
                                            </p:txEl>
                                          </p:spTgt>
                                        </p:tgtEl>
                                        <p:attrNameLst>
                                          <p:attrName>ppt_w</p:attrName>
                                        </p:attrNameLst>
                                      </p:cBhvr>
                                      <p:tavLst>
                                        <p:tav tm="0">
                                          <p:val>
                                            <p:fltVal val="0"/>
                                          </p:val>
                                        </p:tav>
                                        <p:tav tm="100000">
                                          <p:val>
                                            <p:strVal val="#ppt_w"/>
                                          </p:val>
                                        </p:tav>
                                      </p:tavLst>
                                    </p:anim>
                                    <p:anim calcmode="lin" valueType="num">
                                      <p:cBhvr>
                                        <p:cTn id="52" dur="500" fill="hold"/>
                                        <p:tgtEl>
                                          <p:spTgt spid="165891">
                                            <p:txEl>
                                              <p:pRg st="10" end="10"/>
                                            </p:txEl>
                                          </p:spTgt>
                                        </p:tgtEl>
                                        <p:attrNameLst>
                                          <p:attrName>ppt_h</p:attrName>
                                        </p:attrNameLst>
                                      </p:cBhvr>
                                      <p:tavLst>
                                        <p:tav tm="0">
                                          <p:val>
                                            <p:fltVal val="0"/>
                                          </p:val>
                                        </p:tav>
                                        <p:tav tm="100000">
                                          <p:val>
                                            <p:strVal val="#ppt_h"/>
                                          </p:val>
                                        </p:tav>
                                      </p:tavLst>
                                    </p:anim>
                                    <p:anim calcmode="lin" valueType="num">
                                      <p:cBhvr>
                                        <p:cTn id="53" dur="500" fill="hold"/>
                                        <p:tgtEl>
                                          <p:spTgt spid="165891">
                                            <p:txEl>
                                              <p:pRg st="10" end="10"/>
                                            </p:txEl>
                                          </p:spTgt>
                                        </p:tgtEl>
                                        <p:attrNameLst>
                                          <p:attrName>style.rotation</p:attrName>
                                        </p:attrNameLst>
                                      </p:cBhvr>
                                      <p:tavLst>
                                        <p:tav tm="0">
                                          <p:val>
                                            <p:fltVal val="90"/>
                                          </p:val>
                                        </p:tav>
                                        <p:tav tm="100000">
                                          <p:val>
                                            <p:fltVal val="0"/>
                                          </p:val>
                                        </p:tav>
                                      </p:tavLst>
                                    </p:anim>
                                    <p:animEffect transition="in" filter="fade">
                                      <p:cBhvr>
                                        <p:cTn id="54" dur="500"/>
                                        <p:tgtEl>
                                          <p:spTgt spid="16589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Text Box 3"/>
          <p:cNvSpPr txBox="1">
            <a:spLocks noChangeArrowheads="1"/>
          </p:cNvSpPr>
          <p:nvPr/>
        </p:nvSpPr>
        <p:spPr bwMode="auto">
          <a:xfrm>
            <a:off x="1524000" y="800100"/>
            <a:ext cx="57610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algn="ctr" eaLnBrk="1" hangingPunct="1"/>
            <a:r>
              <a:rPr kumimoji="0" lang="en-US" sz="3600" b="1" dirty="0" smtClean="0">
                <a:solidFill>
                  <a:srgbClr val="FF0000"/>
                </a:solidFill>
                <a:latin typeface="Times New Roman" pitchFamily="18" charset="0"/>
              </a:rPr>
              <a:t> First-line </a:t>
            </a:r>
            <a:r>
              <a:rPr kumimoji="0" lang="en-US" sz="3600" b="1" dirty="0">
                <a:solidFill>
                  <a:srgbClr val="FF0000"/>
                </a:solidFill>
                <a:latin typeface="Times New Roman" pitchFamily="18" charset="0"/>
              </a:rPr>
              <a:t>Managers</a:t>
            </a:r>
          </a:p>
        </p:txBody>
      </p:sp>
      <p:sp>
        <p:nvSpPr>
          <p:cNvPr id="164869" name="Text Box 5"/>
          <p:cNvSpPr txBox="1">
            <a:spLocks noChangeArrowheads="1"/>
          </p:cNvSpPr>
          <p:nvPr/>
        </p:nvSpPr>
        <p:spPr bwMode="auto">
          <a:xfrm>
            <a:off x="431800" y="2251075"/>
            <a:ext cx="8375650" cy="3775075"/>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spcAft>
                <a:spcPct val="40000"/>
              </a:spcAft>
              <a:buFont typeface="Wingdings" pitchFamily="2" charset="2"/>
              <a:buChar char="§"/>
            </a:pPr>
            <a:r>
              <a:rPr kumimoji="0" lang="en-US" sz="2500" b="1" dirty="0">
                <a:solidFill>
                  <a:schemeClr val="tx2"/>
                </a:solidFill>
                <a:latin typeface="Times New Roman" pitchFamily="18" charset="0"/>
              </a:rPr>
              <a:t>Directly responsible for production of goods or services</a:t>
            </a:r>
          </a:p>
          <a:p>
            <a:pPr eaLnBrk="1" hangingPunct="1">
              <a:spcAft>
                <a:spcPct val="40000"/>
              </a:spcAft>
              <a:buFont typeface="Wingdings" pitchFamily="2" charset="2"/>
              <a:buChar char="§"/>
            </a:pPr>
            <a:r>
              <a:rPr kumimoji="0" lang="en-US" sz="2500" b="1" dirty="0">
                <a:solidFill>
                  <a:schemeClr val="tx2"/>
                </a:solidFill>
                <a:latin typeface="Times New Roman" pitchFamily="18" charset="0"/>
              </a:rPr>
              <a:t>Employees who report to first-line managers do the organization’s </a:t>
            </a:r>
            <a:r>
              <a:rPr kumimoji="0" lang="en-US" sz="2500" b="1" dirty="0" smtClean="0">
                <a:solidFill>
                  <a:schemeClr val="tx2"/>
                </a:solidFill>
                <a:latin typeface="Times New Roman" pitchFamily="18" charset="0"/>
              </a:rPr>
              <a:t>work, generally the non-managers.</a:t>
            </a:r>
            <a:endParaRPr kumimoji="0" lang="en-US" sz="2500" b="1" dirty="0">
              <a:solidFill>
                <a:schemeClr val="tx2"/>
              </a:solidFill>
              <a:latin typeface="Times New Roman" pitchFamily="18" charset="0"/>
            </a:endParaRPr>
          </a:p>
          <a:p>
            <a:pPr eaLnBrk="1" hangingPunct="1">
              <a:spcAft>
                <a:spcPct val="40000"/>
              </a:spcAft>
              <a:buFont typeface="Wingdings" pitchFamily="2" charset="2"/>
              <a:buChar char="§"/>
            </a:pPr>
            <a:r>
              <a:rPr kumimoji="0" lang="en-US" sz="2500" b="1" dirty="0">
                <a:solidFill>
                  <a:schemeClr val="tx2"/>
                </a:solidFill>
                <a:latin typeface="Times New Roman" pitchFamily="18" charset="0"/>
              </a:rPr>
              <a:t>Spend little time with top managers in large organizations</a:t>
            </a:r>
          </a:p>
          <a:p>
            <a:pPr eaLnBrk="1" hangingPunct="1">
              <a:spcAft>
                <a:spcPct val="40000"/>
              </a:spcAft>
              <a:buFont typeface="Wingdings" pitchFamily="2" charset="2"/>
              <a:buChar char="§"/>
            </a:pPr>
            <a:r>
              <a:rPr kumimoji="0" lang="en-US" sz="2500" b="1" dirty="0">
                <a:solidFill>
                  <a:srgbClr val="FF0000"/>
                </a:solidFill>
                <a:latin typeface="Times New Roman" pitchFamily="18" charset="0"/>
              </a:rPr>
              <a:t>Technical expertise </a:t>
            </a:r>
            <a:r>
              <a:rPr kumimoji="0" lang="en-US" sz="2500" b="1" dirty="0">
                <a:solidFill>
                  <a:schemeClr val="tx2"/>
                </a:solidFill>
                <a:latin typeface="Times New Roman" pitchFamily="18" charset="0"/>
              </a:rPr>
              <a:t>is </a:t>
            </a:r>
            <a:r>
              <a:rPr kumimoji="0" lang="en-US" sz="2500" b="1" dirty="0" smtClean="0">
                <a:solidFill>
                  <a:schemeClr val="tx2"/>
                </a:solidFill>
                <a:latin typeface="Times New Roman" pitchFamily="18" charset="0"/>
              </a:rPr>
              <a:t>important.</a:t>
            </a:r>
            <a:endParaRPr kumimoji="0" lang="en-US" sz="2500" b="1" dirty="0">
              <a:solidFill>
                <a:schemeClr val="tx2"/>
              </a:solidFill>
              <a:latin typeface="Times New Roman" pitchFamily="18" charset="0"/>
            </a:endParaRPr>
          </a:p>
          <a:p>
            <a:pPr eaLnBrk="1" hangingPunct="1">
              <a:spcAft>
                <a:spcPct val="40000"/>
              </a:spcAft>
              <a:buFont typeface="Wingdings" pitchFamily="2" charset="2"/>
              <a:buChar char="§"/>
            </a:pPr>
            <a:r>
              <a:rPr kumimoji="0" lang="en-US" sz="2500" b="1" dirty="0">
                <a:solidFill>
                  <a:schemeClr val="tx2"/>
                </a:solidFill>
                <a:latin typeface="Times New Roman" pitchFamily="18" charset="0"/>
              </a:rPr>
              <a:t>Rely on planning and administration, self-management, </a:t>
            </a:r>
            <a:r>
              <a:rPr kumimoji="0" lang="en-US" sz="2500" b="1" dirty="0">
                <a:solidFill>
                  <a:srgbClr val="FF0000"/>
                </a:solidFill>
                <a:latin typeface="Times New Roman" pitchFamily="18" charset="0"/>
              </a:rPr>
              <a:t>teamwork, and communication competencies</a:t>
            </a:r>
            <a:r>
              <a:rPr kumimoji="0" lang="en-US" sz="2500" b="1" dirty="0">
                <a:solidFill>
                  <a:schemeClr val="tx2"/>
                </a:solidFill>
                <a:latin typeface="Times New Roman" pitchFamily="18" charset="0"/>
              </a:rPr>
              <a:t> to get work done</a:t>
            </a:r>
          </a:p>
        </p:txBody>
      </p:sp>
    </p:spTree>
    <p:extLst>
      <p:ext uri="{BB962C8B-B14F-4D97-AF65-F5344CB8AC3E}">
        <p14:creationId xmlns:p14="http://schemas.microsoft.com/office/powerpoint/2010/main" val="3698359172"/>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64867"/>
                                        </p:tgtEl>
                                        <p:attrNameLst>
                                          <p:attrName>style.visibility</p:attrName>
                                        </p:attrNameLst>
                                      </p:cBhvr>
                                      <p:to>
                                        <p:strVal val="visible"/>
                                      </p:to>
                                    </p:set>
                                    <p:animEffect transition="in" filter="wipe(down)">
                                      <p:cBhvr>
                                        <p:cTn id="7" dur="500"/>
                                        <p:tgtEl>
                                          <p:spTgt spid="1648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9" presetClass="entr" presetSubtype="0" decel="100000" fill="hold" nodeType="clickEffect">
                                  <p:stCondLst>
                                    <p:cond delay="0"/>
                                  </p:stCondLst>
                                  <p:childTnLst>
                                    <p:set>
                                      <p:cBhvr>
                                        <p:cTn id="11" dur="1" fill="hold">
                                          <p:stCondLst>
                                            <p:cond delay="0"/>
                                          </p:stCondLst>
                                        </p:cTn>
                                        <p:tgtEl>
                                          <p:spTgt spid="164869">
                                            <p:txEl>
                                              <p:pRg st="0" end="0"/>
                                            </p:txEl>
                                          </p:spTgt>
                                        </p:tgtEl>
                                        <p:attrNameLst>
                                          <p:attrName>style.visibility</p:attrName>
                                        </p:attrNameLst>
                                      </p:cBhvr>
                                      <p:to>
                                        <p:strVal val="visible"/>
                                      </p:to>
                                    </p:set>
                                    <p:anim calcmode="lin" valueType="num">
                                      <p:cBhvr>
                                        <p:cTn id="12" dur="500" fill="hold"/>
                                        <p:tgtEl>
                                          <p:spTgt spid="164869">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64869">
                                            <p:txEl>
                                              <p:pRg st="0" end="0"/>
                                            </p:txEl>
                                          </p:spTgt>
                                        </p:tgtEl>
                                        <p:attrNameLst>
                                          <p:attrName>ppt_h</p:attrName>
                                        </p:attrNameLst>
                                      </p:cBhvr>
                                      <p:tavLst>
                                        <p:tav tm="0">
                                          <p:val>
                                            <p:fltVal val="0"/>
                                          </p:val>
                                        </p:tav>
                                        <p:tav tm="100000">
                                          <p:val>
                                            <p:strVal val="#ppt_h"/>
                                          </p:val>
                                        </p:tav>
                                      </p:tavLst>
                                    </p:anim>
                                    <p:anim calcmode="lin" valueType="num">
                                      <p:cBhvr>
                                        <p:cTn id="14" dur="500" fill="hold"/>
                                        <p:tgtEl>
                                          <p:spTgt spid="164869">
                                            <p:txEl>
                                              <p:pRg st="0" end="0"/>
                                            </p:txEl>
                                          </p:spTgt>
                                        </p:tgtEl>
                                        <p:attrNameLst>
                                          <p:attrName>style.rotation</p:attrName>
                                        </p:attrNameLst>
                                      </p:cBhvr>
                                      <p:tavLst>
                                        <p:tav tm="0">
                                          <p:val>
                                            <p:fltVal val="360"/>
                                          </p:val>
                                        </p:tav>
                                        <p:tav tm="100000">
                                          <p:val>
                                            <p:fltVal val="0"/>
                                          </p:val>
                                        </p:tav>
                                      </p:tavLst>
                                    </p:anim>
                                    <p:animEffect transition="in" filter="fade">
                                      <p:cBhvr>
                                        <p:cTn id="15" dur="500"/>
                                        <p:tgtEl>
                                          <p:spTgt spid="164869">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5" presetClass="entr" presetSubtype="0" fill="hold" nodeType="clickEffect">
                                  <p:stCondLst>
                                    <p:cond delay="0"/>
                                  </p:stCondLst>
                                  <p:childTnLst>
                                    <p:set>
                                      <p:cBhvr>
                                        <p:cTn id="19" dur="1" fill="hold">
                                          <p:stCondLst>
                                            <p:cond delay="0"/>
                                          </p:stCondLst>
                                        </p:cTn>
                                        <p:tgtEl>
                                          <p:spTgt spid="164869">
                                            <p:txEl>
                                              <p:pRg st="1" end="1"/>
                                            </p:txEl>
                                          </p:spTgt>
                                        </p:tgtEl>
                                        <p:attrNameLst>
                                          <p:attrName>style.visibility</p:attrName>
                                        </p:attrNameLst>
                                      </p:cBhvr>
                                      <p:to>
                                        <p:strVal val="visible"/>
                                      </p:to>
                                    </p:set>
                                    <p:anim calcmode="lin" valueType="num">
                                      <p:cBhvr>
                                        <p:cTn id="20" dur="500" decel="50000" fill="hold">
                                          <p:stCondLst>
                                            <p:cond delay="0"/>
                                          </p:stCondLst>
                                        </p:cTn>
                                        <p:tgtEl>
                                          <p:spTgt spid="164869">
                                            <p:txEl>
                                              <p:pRg st="1" end="1"/>
                                            </p:txEl>
                                          </p:spTgt>
                                        </p:tgtEl>
                                        <p:attrNameLst>
                                          <p:attrName>style.rotation</p:attrName>
                                        </p:attrNameLst>
                                      </p:cBhvr>
                                      <p:tavLst>
                                        <p:tav tm="0">
                                          <p:val>
                                            <p:fltVal val="-90"/>
                                          </p:val>
                                        </p:tav>
                                        <p:tav tm="100000">
                                          <p:val>
                                            <p:fltVal val="0"/>
                                          </p:val>
                                        </p:tav>
                                      </p:tavLst>
                                    </p:anim>
                                    <p:anim calcmode="lin" valueType="num">
                                      <p:cBhvr>
                                        <p:cTn id="21" dur="500" decel="50000" fill="hold">
                                          <p:stCondLst>
                                            <p:cond delay="0"/>
                                          </p:stCondLst>
                                        </p:cTn>
                                        <p:tgtEl>
                                          <p:spTgt spid="164869">
                                            <p:txEl>
                                              <p:pRg st="1" end="1"/>
                                            </p:txEl>
                                          </p:spTgt>
                                        </p:tgtEl>
                                        <p:attrNameLst>
                                          <p:attrName>ppt_w</p:attrName>
                                        </p:attrNameLst>
                                      </p:cBhvr>
                                      <p:tavLst>
                                        <p:tav tm="0">
                                          <p:val>
                                            <p:strVal val="#ppt_w"/>
                                          </p:val>
                                        </p:tav>
                                        <p:tav tm="100000">
                                          <p:val>
                                            <p:strVal val="#ppt_w*.05"/>
                                          </p:val>
                                        </p:tav>
                                      </p:tavLst>
                                    </p:anim>
                                    <p:anim calcmode="lin" valueType="num">
                                      <p:cBhvr>
                                        <p:cTn id="22" dur="500" accel="50000" fill="hold">
                                          <p:stCondLst>
                                            <p:cond delay="500"/>
                                          </p:stCondLst>
                                        </p:cTn>
                                        <p:tgtEl>
                                          <p:spTgt spid="164869">
                                            <p:txEl>
                                              <p:pRg st="1" end="1"/>
                                            </p:txEl>
                                          </p:spTgt>
                                        </p:tgtEl>
                                        <p:attrNameLst>
                                          <p:attrName>ppt_w</p:attrName>
                                        </p:attrNameLst>
                                      </p:cBhvr>
                                      <p:tavLst>
                                        <p:tav tm="0">
                                          <p:val>
                                            <p:strVal val="#ppt_w*.05"/>
                                          </p:val>
                                        </p:tav>
                                        <p:tav tm="100000">
                                          <p:val>
                                            <p:strVal val="#ppt_w"/>
                                          </p:val>
                                        </p:tav>
                                      </p:tavLst>
                                    </p:anim>
                                    <p:anim calcmode="lin" valueType="num">
                                      <p:cBhvr>
                                        <p:cTn id="23" dur="1000" fill="hold"/>
                                        <p:tgtEl>
                                          <p:spTgt spid="164869">
                                            <p:txEl>
                                              <p:pRg st="1" end="1"/>
                                            </p:txEl>
                                          </p:spTgt>
                                        </p:tgtEl>
                                        <p:attrNameLst>
                                          <p:attrName>ppt_h</p:attrName>
                                        </p:attrNameLst>
                                      </p:cBhvr>
                                      <p:tavLst>
                                        <p:tav tm="0">
                                          <p:val>
                                            <p:strVal val="#ppt_h"/>
                                          </p:val>
                                        </p:tav>
                                        <p:tav tm="100000">
                                          <p:val>
                                            <p:strVal val="#ppt_h"/>
                                          </p:val>
                                        </p:tav>
                                      </p:tavLst>
                                    </p:anim>
                                    <p:anim calcmode="lin" valueType="num">
                                      <p:cBhvr>
                                        <p:cTn id="24" dur="500" decel="50000" fill="hold">
                                          <p:stCondLst>
                                            <p:cond delay="0"/>
                                          </p:stCondLst>
                                        </p:cTn>
                                        <p:tgtEl>
                                          <p:spTgt spid="164869">
                                            <p:txEl>
                                              <p:pRg st="1" end="1"/>
                                            </p:txEl>
                                          </p:spTgt>
                                        </p:tgtEl>
                                        <p:attrNameLst>
                                          <p:attrName>ppt_x</p:attrName>
                                        </p:attrNameLst>
                                      </p:cBhvr>
                                      <p:tavLst>
                                        <p:tav tm="0">
                                          <p:val>
                                            <p:strVal val="#ppt_x+.4"/>
                                          </p:val>
                                        </p:tav>
                                        <p:tav tm="100000">
                                          <p:val>
                                            <p:strVal val="#ppt_x"/>
                                          </p:val>
                                        </p:tav>
                                      </p:tavLst>
                                    </p:anim>
                                    <p:anim calcmode="lin" valueType="num">
                                      <p:cBhvr>
                                        <p:cTn id="25" dur="500" decel="50000" fill="hold">
                                          <p:stCondLst>
                                            <p:cond delay="0"/>
                                          </p:stCondLst>
                                        </p:cTn>
                                        <p:tgtEl>
                                          <p:spTgt spid="164869">
                                            <p:txEl>
                                              <p:pRg st="1" end="1"/>
                                            </p:txEl>
                                          </p:spTgt>
                                        </p:tgtEl>
                                        <p:attrNameLst>
                                          <p:attrName>ppt_y</p:attrName>
                                        </p:attrNameLst>
                                      </p:cBhvr>
                                      <p:tavLst>
                                        <p:tav tm="0">
                                          <p:val>
                                            <p:strVal val="#ppt_y-.2"/>
                                          </p:val>
                                        </p:tav>
                                        <p:tav tm="100000">
                                          <p:val>
                                            <p:strVal val="#ppt_y+.1"/>
                                          </p:val>
                                        </p:tav>
                                      </p:tavLst>
                                    </p:anim>
                                    <p:anim calcmode="lin" valueType="num">
                                      <p:cBhvr>
                                        <p:cTn id="26" dur="500" accel="50000" fill="hold">
                                          <p:stCondLst>
                                            <p:cond delay="500"/>
                                          </p:stCondLst>
                                        </p:cTn>
                                        <p:tgtEl>
                                          <p:spTgt spid="164869">
                                            <p:txEl>
                                              <p:pRg st="1" end="1"/>
                                            </p:txEl>
                                          </p:spTgt>
                                        </p:tgtEl>
                                        <p:attrNameLst>
                                          <p:attrName>ppt_y</p:attrName>
                                        </p:attrNameLst>
                                      </p:cBhvr>
                                      <p:tavLst>
                                        <p:tav tm="0">
                                          <p:val>
                                            <p:strVal val="#ppt_y+.1"/>
                                          </p:val>
                                        </p:tav>
                                        <p:tav tm="100000">
                                          <p:val>
                                            <p:strVal val="#ppt_y"/>
                                          </p:val>
                                        </p:tav>
                                      </p:tavLst>
                                    </p:anim>
                                    <p:animEffect transition="in" filter="fade">
                                      <p:cBhvr>
                                        <p:cTn id="27" dur="1000" decel="50000">
                                          <p:stCondLst>
                                            <p:cond delay="0"/>
                                          </p:stCondLst>
                                        </p:cTn>
                                        <p:tgtEl>
                                          <p:spTgt spid="164869">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5" presetClass="entr" presetSubtype="0" fill="hold" nodeType="clickEffect">
                                  <p:stCondLst>
                                    <p:cond delay="0"/>
                                  </p:stCondLst>
                                  <p:childTnLst>
                                    <p:set>
                                      <p:cBhvr>
                                        <p:cTn id="31" dur="1" fill="hold">
                                          <p:stCondLst>
                                            <p:cond delay="0"/>
                                          </p:stCondLst>
                                        </p:cTn>
                                        <p:tgtEl>
                                          <p:spTgt spid="164869">
                                            <p:txEl>
                                              <p:pRg st="2" end="2"/>
                                            </p:txEl>
                                          </p:spTgt>
                                        </p:tgtEl>
                                        <p:attrNameLst>
                                          <p:attrName>style.visibility</p:attrName>
                                        </p:attrNameLst>
                                      </p:cBhvr>
                                      <p:to>
                                        <p:strVal val="visible"/>
                                      </p:to>
                                    </p:set>
                                    <p:anim calcmode="lin" valueType="num">
                                      <p:cBhvr>
                                        <p:cTn id="32" dur="1000" fill="hold"/>
                                        <p:tgtEl>
                                          <p:spTgt spid="164869">
                                            <p:txEl>
                                              <p:pRg st="2" end="2"/>
                                            </p:txEl>
                                          </p:spTgt>
                                        </p:tgtEl>
                                        <p:attrNameLst>
                                          <p:attrName>ppt_w</p:attrName>
                                        </p:attrNameLst>
                                      </p:cBhvr>
                                      <p:tavLst>
                                        <p:tav tm="0">
                                          <p:val>
                                            <p:fltVal val="0"/>
                                          </p:val>
                                        </p:tav>
                                        <p:tav tm="100000">
                                          <p:val>
                                            <p:strVal val="#ppt_w"/>
                                          </p:val>
                                        </p:tav>
                                      </p:tavLst>
                                    </p:anim>
                                    <p:anim calcmode="lin" valueType="num">
                                      <p:cBhvr>
                                        <p:cTn id="33" dur="1000" fill="hold"/>
                                        <p:tgtEl>
                                          <p:spTgt spid="164869">
                                            <p:txEl>
                                              <p:pRg st="2" end="2"/>
                                            </p:txEl>
                                          </p:spTgt>
                                        </p:tgtEl>
                                        <p:attrNameLst>
                                          <p:attrName>ppt_h</p:attrName>
                                        </p:attrNameLst>
                                      </p:cBhvr>
                                      <p:tavLst>
                                        <p:tav tm="0">
                                          <p:val>
                                            <p:fltVal val="0"/>
                                          </p:val>
                                        </p:tav>
                                        <p:tav tm="100000">
                                          <p:val>
                                            <p:strVal val="#ppt_h"/>
                                          </p:val>
                                        </p:tav>
                                      </p:tavLst>
                                    </p:anim>
                                    <p:anim calcmode="lin" valueType="num">
                                      <p:cBhvr>
                                        <p:cTn id="34" dur="1000" fill="hold"/>
                                        <p:tgtEl>
                                          <p:spTgt spid="164869">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164869">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48" presetClass="entr" presetSubtype="0" accel="50000" fill="hold" nodeType="clickEffect">
                                  <p:stCondLst>
                                    <p:cond delay="0"/>
                                  </p:stCondLst>
                                  <p:childTnLst>
                                    <p:set>
                                      <p:cBhvr>
                                        <p:cTn id="39" dur="1" fill="hold">
                                          <p:stCondLst>
                                            <p:cond delay="0"/>
                                          </p:stCondLst>
                                        </p:cTn>
                                        <p:tgtEl>
                                          <p:spTgt spid="164869">
                                            <p:txEl>
                                              <p:pRg st="3" end="3"/>
                                            </p:txEl>
                                          </p:spTgt>
                                        </p:tgtEl>
                                        <p:attrNameLst>
                                          <p:attrName>style.visibility</p:attrName>
                                        </p:attrNameLst>
                                      </p:cBhvr>
                                      <p:to>
                                        <p:strVal val="visible"/>
                                      </p:to>
                                    </p:set>
                                    <p:anim calcmode="lin" valueType="num">
                                      <p:cBhvr>
                                        <p:cTn id="40" dur="1000" fill="hold"/>
                                        <p:tgtEl>
                                          <p:spTgt spid="164869">
                                            <p:txEl>
                                              <p:pRg st="3" end="3"/>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41" dur="1000" fill="hold"/>
                                        <p:tgtEl>
                                          <p:spTgt spid="164869">
                                            <p:txEl>
                                              <p:pRg st="3" end="3"/>
                                            </p:txEl>
                                          </p:spTgt>
                                        </p:tgtEl>
                                        <p:attrNameLst>
                                          <p:attrName>ppt_x</p:attrName>
                                        </p:attrNameLst>
                                      </p:cBhvr>
                                      <p:tavLst>
                                        <p:tav tm="0">
                                          <p:val>
                                            <p:fltVal val="-1"/>
                                          </p:val>
                                        </p:tav>
                                        <p:tav tm="50000">
                                          <p:val>
                                            <p:fltVal val="0.95"/>
                                          </p:val>
                                        </p:tav>
                                        <p:tav tm="100000">
                                          <p:val>
                                            <p:strVal val="#ppt_x"/>
                                          </p:val>
                                        </p:tav>
                                      </p:tavLst>
                                    </p:anim>
                                    <p:anim calcmode="lin" valueType="num">
                                      <p:cBhvr>
                                        <p:cTn id="42" dur="1000" fill="hold"/>
                                        <p:tgtEl>
                                          <p:spTgt spid="164869">
                                            <p:txEl>
                                              <p:pRg st="3" end="3"/>
                                            </p:txEl>
                                          </p:spTgt>
                                        </p:tgtEl>
                                        <p:attrNameLst>
                                          <p:attrName>ppt_y</p:attrName>
                                        </p:attrNameLst>
                                      </p:cBhvr>
                                      <p:tavLst>
                                        <p:tav tm="0">
                                          <p:val>
                                            <p:strVal val="#ppt_y"/>
                                          </p:val>
                                        </p:tav>
                                        <p:tav tm="100000">
                                          <p:val>
                                            <p:strVal val="#ppt_y"/>
                                          </p:val>
                                        </p:tav>
                                      </p:tavLst>
                                    </p:anim>
                                    <p:animEffect transition="in" filter="fade">
                                      <p:cBhvr>
                                        <p:cTn id="43" dur="1000"/>
                                        <p:tgtEl>
                                          <p:spTgt spid="164869">
                                            <p:txEl>
                                              <p:pRg st="3" end="3"/>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52" presetClass="entr" presetSubtype="0" fill="hold" nodeType="clickEffect">
                                  <p:stCondLst>
                                    <p:cond delay="0"/>
                                  </p:stCondLst>
                                  <p:childTnLst>
                                    <p:set>
                                      <p:cBhvr>
                                        <p:cTn id="47" dur="1" fill="hold">
                                          <p:stCondLst>
                                            <p:cond delay="0"/>
                                          </p:stCondLst>
                                        </p:cTn>
                                        <p:tgtEl>
                                          <p:spTgt spid="164869">
                                            <p:txEl>
                                              <p:pRg st="4" end="4"/>
                                            </p:txEl>
                                          </p:spTgt>
                                        </p:tgtEl>
                                        <p:attrNameLst>
                                          <p:attrName>style.visibility</p:attrName>
                                        </p:attrNameLst>
                                      </p:cBhvr>
                                      <p:to>
                                        <p:strVal val="visible"/>
                                      </p:to>
                                    </p:set>
                                    <p:animScale>
                                      <p:cBhvr>
                                        <p:cTn id="48" dur="1000" decel="50000" fill="hold">
                                          <p:stCondLst>
                                            <p:cond delay="0"/>
                                          </p:stCondLst>
                                        </p:cTn>
                                        <p:tgtEl>
                                          <p:spTgt spid="164869">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9" dur="1000" decel="50000" fill="hold">
                                          <p:stCondLst>
                                            <p:cond delay="0"/>
                                          </p:stCondLst>
                                        </p:cTn>
                                        <p:tgtEl>
                                          <p:spTgt spid="164869">
                                            <p:txEl>
                                              <p:pRg st="4" end="4"/>
                                            </p:txEl>
                                          </p:spTgt>
                                        </p:tgtEl>
                                        <p:attrNameLst>
                                          <p:attrName>ppt_x</p:attrName>
                                          <p:attrName>ppt_y</p:attrName>
                                        </p:attrNameLst>
                                      </p:cBhvr>
                                    </p:animMotion>
                                    <p:animEffect transition="in" filter="fade">
                                      <p:cBhvr>
                                        <p:cTn id="50" dur="1000"/>
                                        <p:tgtEl>
                                          <p:spTgt spid="16486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b="1" dirty="0" smtClean="0">
                <a:solidFill>
                  <a:srgbClr val="FF0000"/>
                </a:solidFill>
              </a:rPr>
              <a:t>Managerial Skills</a:t>
            </a:r>
            <a:endParaRPr lang="en-US" b="1" dirty="0">
              <a:solidFill>
                <a:srgbClr val="FF0000"/>
              </a:solidFill>
            </a:endParaRPr>
          </a:p>
        </p:txBody>
      </p:sp>
      <p:sp>
        <p:nvSpPr>
          <p:cNvPr id="3" name="Content Placeholder 2"/>
          <p:cNvSpPr>
            <a:spLocks noGrp="1"/>
          </p:cNvSpPr>
          <p:nvPr>
            <p:ph idx="1"/>
          </p:nvPr>
        </p:nvSpPr>
        <p:spPr>
          <a:xfrm>
            <a:off x="457200" y="990600"/>
            <a:ext cx="8229600" cy="5562600"/>
          </a:xfrm>
        </p:spPr>
        <p:txBody>
          <a:bodyPr>
            <a:normAutofit/>
          </a:bodyPr>
          <a:lstStyle/>
          <a:p>
            <a:r>
              <a:rPr lang="en-US" sz="2400" b="1" dirty="0">
                <a:solidFill>
                  <a:srgbClr val="FF0000"/>
                </a:solidFill>
              </a:rPr>
              <a:t>TECHNICAL </a:t>
            </a:r>
            <a:r>
              <a:rPr lang="en-US" sz="2400" b="1" dirty="0" smtClean="0">
                <a:solidFill>
                  <a:srgbClr val="FF0000"/>
                </a:solidFill>
              </a:rPr>
              <a:t>SKILLS</a:t>
            </a:r>
          </a:p>
          <a:p>
            <a:pPr>
              <a:buNone/>
            </a:pPr>
            <a:r>
              <a:rPr lang="en-US" sz="2400" dirty="0" smtClean="0"/>
              <a:t>	A person’s </a:t>
            </a:r>
            <a:r>
              <a:rPr lang="en-US" sz="2400" dirty="0"/>
              <a:t>knowledge and ability to make effective use of any process or technique constitutes his technical skills.</a:t>
            </a:r>
          </a:p>
          <a:p>
            <a:pPr lvl="1"/>
            <a:r>
              <a:rPr lang="en-US" sz="2000" dirty="0" smtClean="0"/>
              <a:t> </a:t>
            </a:r>
            <a:r>
              <a:rPr lang="en-US" sz="2000" dirty="0" err="1"/>
              <a:t>eg</a:t>
            </a:r>
            <a:r>
              <a:rPr lang="en-US" sz="2000" dirty="0"/>
              <a:t>: Engineer, accountant</a:t>
            </a:r>
            <a:r>
              <a:rPr lang="en-US" sz="2000" dirty="0" smtClean="0"/>
              <a:t>, </a:t>
            </a:r>
            <a:r>
              <a:rPr lang="en-US" sz="2000" dirty="0"/>
              <a:t>lawyer, </a:t>
            </a:r>
            <a:r>
              <a:rPr lang="en-US" sz="2000" dirty="0" smtClean="0"/>
              <a:t>doctor, etc.</a:t>
            </a:r>
          </a:p>
          <a:p>
            <a:r>
              <a:rPr lang="en-US" sz="2400" b="1" dirty="0">
                <a:solidFill>
                  <a:srgbClr val="FF0000"/>
                </a:solidFill>
              </a:rPr>
              <a:t>HUMAN </a:t>
            </a:r>
            <a:r>
              <a:rPr lang="en-US" sz="2400" b="1" dirty="0" smtClean="0">
                <a:solidFill>
                  <a:srgbClr val="FF0000"/>
                </a:solidFill>
              </a:rPr>
              <a:t>SKILLS</a:t>
            </a:r>
          </a:p>
          <a:p>
            <a:pPr>
              <a:buNone/>
            </a:pPr>
            <a:r>
              <a:rPr lang="en-US" sz="2400" dirty="0" smtClean="0"/>
              <a:t>	An individual’s </a:t>
            </a:r>
            <a:r>
              <a:rPr lang="en-US" sz="2400" dirty="0"/>
              <a:t>ability to cooperate with other members of the organization </a:t>
            </a:r>
            <a:r>
              <a:rPr lang="en-US" sz="2400" dirty="0" smtClean="0"/>
              <a:t>work </a:t>
            </a:r>
            <a:r>
              <a:rPr lang="en-US" sz="2400" dirty="0"/>
              <a:t>effectively in </a:t>
            </a:r>
            <a:r>
              <a:rPr lang="en-US" sz="2400" dirty="0" smtClean="0"/>
              <a:t>teams, and motivate others.</a:t>
            </a:r>
            <a:endParaRPr lang="en-US" sz="2400" dirty="0"/>
          </a:p>
          <a:p>
            <a:pPr lvl="1"/>
            <a:r>
              <a:rPr lang="en-US" sz="2000" dirty="0" smtClean="0"/>
              <a:t> </a:t>
            </a:r>
            <a:r>
              <a:rPr lang="en-US" sz="2000" dirty="0" err="1"/>
              <a:t>eg</a:t>
            </a:r>
            <a:r>
              <a:rPr lang="en-US" sz="2000" dirty="0"/>
              <a:t>: Interpersonal relationships, </a:t>
            </a:r>
            <a:r>
              <a:rPr lang="en-US" sz="2000" dirty="0" smtClean="0"/>
              <a:t>helping others to solve problems </a:t>
            </a:r>
            <a:r>
              <a:rPr lang="en-US" sz="2000" dirty="0"/>
              <a:t>and </a:t>
            </a:r>
            <a:r>
              <a:rPr lang="en-US" sz="2000" dirty="0" smtClean="0"/>
              <a:t>welcome to be in the team and also the ability to lead.</a:t>
            </a:r>
          </a:p>
          <a:p>
            <a:r>
              <a:rPr lang="en-US" sz="2400" b="1" dirty="0">
                <a:solidFill>
                  <a:srgbClr val="FF0000"/>
                </a:solidFill>
              </a:rPr>
              <a:t>CONCEPTUAL SKILLS</a:t>
            </a:r>
          </a:p>
          <a:p>
            <a:pPr>
              <a:buNone/>
            </a:pPr>
            <a:r>
              <a:rPr lang="en-US" sz="2400" dirty="0" smtClean="0"/>
              <a:t>	Ability </a:t>
            </a:r>
            <a:r>
              <a:rPr lang="en-US" sz="2400" dirty="0"/>
              <a:t>of an individual to analyze complex situations and to rationally process and interpret available information.</a:t>
            </a:r>
          </a:p>
          <a:p>
            <a:pPr lvl="1"/>
            <a:r>
              <a:rPr lang="en-US" sz="2000" dirty="0" smtClean="0"/>
              <a:t> </a:t>
            </a:r>
            <a:r>
              <a:rPr lang="en-US" sz="2000" dirty="0" err="1"/>
              <a:t>eg</a:t>
            </a:r>
            <a:r>
              <a:rPr lang="en-US" sz="2000" dirty="0"/>
              <a:t>: Idea generation and analytical </a:t>
            </a:r>
            <a:r>
              <a:rPr lang="en-US" sz="2000" dirty="0" smtClean="0"/>
              <a:t>ability to process  information and take actions in a complex situation.</a:t>
            </a:r>
            <a:endParaRPr lang="en-US" sz="2000" dirty="0"/>
          </a:p>
          <a:p>
            <a:endParaRPr lang="en-US" sz="2400" b="1" dirty="0">
              <a:solidFill>
                <a:srgbClr val="FF0000"/>
              </a:solidFill>
            </a:endParaRPr>
          </a:p>
          <a:p>
            <a:endParaRPr lang="en-US" sz="2400" b="1" dirty="0">
              <a:solidFill>
                <a:srgbClr val="FF0000"/>
              </a:solidFill>
            </a:endParaRPr>
          </a:p>
        </p:txBody>
      </p:sp>
    </p:spTree>
    <p:extLst>
      <p:ext uri="{BB962C8B-B14F-4D97-AF65-F5344CB8AC3E}">
        <p14:creationId xmlns:p14="http://schemas.microsoft.com/office/powerpoint/2010/main" val="28312954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098" name="Picture 2" descr="p017 (200%)  f 1-7"/>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0" y="981075"/>
            <a:ext cx="9144000" cy="460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2099" name="Rectangle 3"/>
          <p:cNvSpPr>
            <a:spLocks noChangeArrowheads="1"/>
          </p:cNvSpPr>
          <p:nvPr/>
        </p:nvSpPr>
        <p:spPr bwMode="auto">
          <a:xfrm>
            <a:off x="0" y="0"/>
            <a:ext cx="9144000" cy="83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04788" lvl="1" indent="-3175" algn="ctr">
              <a:spcBef>
                <a:spcPct val="20000"/>
              </a:spcBef>
              <a:buClr>
                <a:schemeClr val="folHlink"/>
              </a:buClr>
              <a:buSzPct val="65000"/>
              <a:buFont typeface="Wingdings" pitchFamily="2" charset="2"/>
              <a:buNone/>
              <a:defRPr/>
            </a:pPr>
            <a:r>
              <a:rPr lang="en-US" altLang="ja-JP" sz="3600" b="1" dirty="0">
                <a:solidFill>
                  <a:srgbClr val="FF0000"/>
                </a:solidFill>
                <a:cs typeface="Tahoma" pitchFamily="34" charset="0"/>
              </a:rPr>
              <a:t>Management Level and Skills</a:t>
            </a:r>
          </a:p>
          <a:p>
            <a:pPr marL="384175" lvl="2" indent="11113">
              <a:spcBef>
                <a:spcPct val="10000"/>
              </a:spcBef>
              <a:buClr>
                <a:schemeClr val="hlink"/>
              </a:buClr>
              <a:buSzPct val="65000"/>
              <a:buFont typeface="Wingdings" pitchFamily="2" charset="2"/>
              <a:buNone/>
              <a:defRPr/>
            </a:pPr>
            <a:endParaRPr lang="en-US" altLang="ja-JP" sz="2800" dirty="0">
              <a:effectLst>
                <a:outerShdw blurRad="38100" dist="38100" dir="2700000" algn="tl">
                  <a:srgbClr val="000000"/>
                </a:outerShdw>
              </a:effectLst>
              <a:cs typeface="Tahoma" pitchFamily="34" charset="0"/>
            </a:endParaRPr>
          </a:p>
        </p:txBody>
      </p:sp>
      <p:sp>
        <p:nvSpPr>
          <p:cNvPr id="132100" name="Rectangle 4"/>
          <p:cNvSpPr>
            <a:spLocks noChangeArrowheads="1"/>
          </p:cNvSpPr>
          <p:nvPr/>
        </p:nvSpPr>
        <p:spPr bwMode="auto">
          <a:xfrm>
            <a:off x="0" y="4437063"/>
            <a:ext cx="9144000" cy="11525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126925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Effect transition="in" filter="fade">
                                      <p:cBhvr>
                                        <p:cTn id="7" dur="500"/>
                                        <p:tgtEl>
                                          <p:spTgt spid="132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132098"/>
                                        </p:tgtEl>
                                        <p:attrNameLst>
                                          <p:attrName>style.visibility</p:attrName>
                                        </p:attrNameLst>
                                      </p:cBhvr>
                                      <p:to>
                                        <p:strVal val="visible"/>
                                      </p:to>
                                    </p:set>
                                    <p:anim calcmode="lin" valueType="num">
                                      <p:cBhvr>
                                        <p:cTn id="12" dur="1000" fill="hold"/>
                                        <p:tgtEl>
                                          <p:spTgt spid="132098"/>
                                        </p:tgtEl>
                                        <p:attrNameLst>
                                          <p:attrName>ppt_w</p:attrName>
                                        </p:attrNameLst>
                                      </p:cBhvr>
                                      <p:tavLst>
                                        <p:tav tm="0">
                                          <p:val>
                                            <p:strVal val="#ppt_w*0.70"/>
                                          </p:val>
                                        </p:tav>
                                        <p:tav tm="100000">
                                          <p:val>
                                            <p:strVal val="#ppt_w"/>
                                          </p:val>
                                        </p:tav>
                                      </p:tavLst>
                                    </p:anim>
                                    <p:anim calcmode="lin" valueType="num">
                                      <p:cBhvr>
                                        <p:cTn id="13" dur="1000" fill="hold"/>
                                        <p:tgtEl>
                                          <p:spTgt spid="132098"/>
                                        </p:tgtEl>
                                        <p:attrNameLst>
                                          <p:attrName>ppt_h</p:attrName>
                                        </p:attrNameLst>
                                      </p:cBhvr>
                                      <p:tavLst>
                                        <p:tav tm="0">
                                          <p:val>
                                            <p:strVal val="#ppt_h"/>
                                          </p:val>
                                        </p:tav>
                                        <p:tav tm="100000">
                                          <p:val>
                                            <p:strVal val="#ppt_h"/>
                                          </p:val>
                                        </p:tav>
                                      </p:tavLst>
                                    </p:anim>
                                    <p:animEffect transition="in" filter="fade">
                                      <p:cBhvr>
                                        <p:cTn id="14" dur="1000"/>
                                        <p:tgtEl>
                                          <p:spTgt spid="132098"/>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32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b="1" smtClean="0">
                <a:solidFill>
                  <a:srgbClr val="FF0000"/>
                </a:solidFill>
              </a:rPr>
              <a:t>POSDCORB-CEO’s Responsibility</a:t>
            </a:r>
          </a:p>
        </p:txBody>
      </p:sp>
      <p:sp>
        <p:nvSpPr>
          <p:cNvPr id="3" name="Content Placeholder 2"/>
          <p:cNvSpPr>
            <a:spLocks noGrp="1"/>
          </p:cNvSpPr>
          <p:nvPr>
            <p:ph idx="1"/>
          </p:nvPr>
        </p:nvSpPr>
        <p:spPr/>
        <p:txBody>
          <a:bodyPr rtlCol="0">
            <a:normAutofit fontScale="77500" lnSpcReduction="20000"/>
          </a:bodyPr>
          <a:lstStyle/>
          <a:p>
            <a:pPr eaLnBrk="1" fontAlgn="auto" hangingPunct="1">
              <a:spcAft>
                <a:spcPts val="0"/>
              </a:spcAft>
              <a:buFont typeface="Arial" pitchFamily="34" charset="0"/>
              <a:buChar char="•"/>
              <a:defRPr/>
            </a:pPr>
            <a:r>
              <a:rPr lang="en-US" dirty="0" smtClean="0"/>
              <a:t>In his "</a:t>
            </a:r>
            <a:r>
              <a:rPr lang="en-US" dirty="0" smtClean="0">
                <a:solidFill>
                  <a:srgbClr val="FF0000"/>
                </a:solidFill>
              </a:rPr>
              <a:t>Notes </a:t>
            </a:r>
            <a:r>
              <a:rPr lang="en-US" dirty="0">
                <a:solidFill>
                  <a:srgbClr val="FF0000"/>
                </a:solidFill>
              </a:rPr>
              <a:t>on the Theory of </a:t>
            </a:r>
            <a:r>
              <a:rPr lang="en-US" dirty="0" smtClean="0">
                <a:solidFill>
                  <a:srgbClr val="FF0000"/>
                </a:solidFill>
              </a:rPr>
              <a:t>Organization</a:t>
            </a:r>
            <a:r>
              <a:rPr lang="en-US" dirty="0" smtClean="0"/>
              <a:t>“ Luther </a:t>
            </a:r>
            <a:r>
              <a:rPr lang="en-US" dirty="0" err="1" smtClean="0"/>
              <a:t>Gullick</a:t>
            </a:r>
            <a:r>
              <a:rPr lang="en-US" dirty="0" smtClean="0"/>
              <a:t> talked about the work of CEO.</a:t>
            </a:r>
          </a:p>
          <a:p>
            <a:pPr lvl="1" eaLnBrk="1" fontAlgn="auto" hangingPunct="1">
              <a:spcAft>
                <a:spcPts val="0"/>
              </a:spcAft>
              <a:buFont typeface="Arial" pitchFamily="34" charset="0"/>
              <a:buChar char="–"/>
              <a:defRPr/>
            </a:pPr>
            <a:r>
              <a:rPr lang="en-US" dirty="0">
                <a:solidFill>
                  <a:srgbClr val="FF0000"/>
                </a:solidFill>
              </a:rPr>
              <a:t>Planning</a:t>
            </a:r>
          </a:p>
          <a:p>
            <a:pPr lvl="1" eaLnBrk="1" fontAlgn="auto" hangingPunct="1">
              <a:spcAft>
                <a:spcPts val="0"/>
              </a:spcAft>
              <a:buFont typeface="Arial" pitchFamily="34" charset="0"/>
              <a:buChar char="–"/>
              <a:defRPr/>
            </a:pPr>
            <a:r>
              <a:rPr lang="en-US" dirty="0">
                <a:solidFill>
                  <a:srgbClr val="FF0000"/>
                </a:solidFill>
              </a:rPr>
              <a:t>Organizing</a:t>
            </a:r>
          </a:p>
          <a:p>
            <a:pPr lvl="1" eaLnBrk="1" fontAlgn="auto" hangingPunct="1">
              <a:spcAft>
                <a:spcPts val="0"/>
              </a:spcAft>
              <a:buFont typeface="Arial" pitchFamily="34" charset="0"/>
              <a:buChar char="–"/>
              <a:defRPr/>
            </a:pPr>
            <a:r>
              <a:rPr lang="en-US" dirty="0">
                <a:solidFill>
                  <a:srgbClr val="FF0000"/>
                </a:solidFill>
              </a:rPr>
              <a:t>Staffing</a:t>
            </a:r>
          </a:p>
          <a:p>
            <a:pPr lvl="1" eaLnBrk="1" fontAlgn="auto" hangingPunct="1">
              <a:spcAft>
                <a:spcPts val="0"/>
              </a:spcAft>
              <a:buFont typeface="Arial" pitchFamily="34" charset="0"/>
              <a:buChar char="–"/>
              <a:defRPr/>
            </a:pPr>
            <a:r>
              <a:rPr lang="en-US" dirty="0">
                <a:solidFill>
                  <a:srgbClr val="FF0000"/>
                </a:solidFill>
              </a:rPr>
              <a:t>Directing</a:t>
            </a:r>
          </a:p>
          <a:p>
            <a:pPr lvl="1" eaLnBrk="1" fontAlgn="auto" hangingPunct="1">
              <a:spcAft>
                <a:spcPts val="0"/>
              </a:spcAft>
              <a:buFont typeface="Arial" pitchFamily="34" charset="0"/>
              <a:buChar char="–"/>
              <a:defRPr/>
            </a:pPr>
            <a:r>
              <a:rPr lang="en-US" dirty="0">
                <a:solidFill>
                  <a:srgbClr val="FF0000"/>
                </a:solidFill>
              </a:rPr>
              <a:t>Coordinating</a:t>
            </a:r>
          </a:p>
          <a:p>
            <a:pPr lvl="1" eaLnBrk="1" fontAlgn="auto" hangingPunct="1">
              <a:spcAft>
                <a:spcPts val="0"/>
              </a:spcAft>
              <a:buFont typeface="Arial" pitchFamily="34" charset="0"/>
              <a:buChar char="–"/>
              <a:defRPr/>
            </a:pPr>
            <a:r>
              <a:rPr lang="en-US" dirty="0">
                <a:solidFill>
                  <a:srgbClr val="FF0000"/>
                </a:solidFill>
              </a:rPr>
              <a:t>Reporting</a:t>
            </a:r>
          </a:p>
          <a:p>
            <a:pPr lvl="1" eaLnBrk="1" fontAlgn="auto" hangingPunct="1">
              <a:spcAft>
                <a:spcPts val="0"/>
              </a:spcAft>
              <a:buFont typeface="Arial" pitchFamily="34" charset="0"/>
              <a:buChar char="–"/>
              <a:defRPr/>
            </a:pPr>
            <a:r>
              <a:rPr lang="en-US" dirty="0" smtClean="0">
                <a:solidFill>
                  <a:srgbClr val="FF0000"/>
                </a:solidFill>
              </a:rPr>
              <a:t>Budgeting</a:t>
            </a:r>
          </a:p>
          <a:p>
            <a:pPr eaLnBrk="1" fontAlgn="auto" hangingPunct="1">
              <a:spcAft>
                <a:spcPts val="0"/>
              </a:spcAft>
              <a:buFont typeface="Arial" pitchFamily="34" charset="0"/>
              <a:buChar char="•"/>
              <a:defRPr/>
            </a:pPr>
            <a:r>
              <a:rPr lang="en-US" dirty="0" smtClean="0"/>
              <a:t>He mentioned that </a:t>
            </a:r>
            <a:r>
              <a:rPr lang="en-US" dirty="0"/>
              <a:t>if an executive's workload becomes too overwhelming, some of the elements of POSDCORB can be organized as subdivisions of the executive, depending on the size and complexity of the enterprise</a:t>
            </a:r>
            <a:r>
              <a:rPr lang="en-US" dirty="0" smtClean="0"/>
              <a:t>.</a:t>
            </a:r>
          </a:p>
        </p:txBody>
      </p:sp>
    </p:spTree>
    <p:extLst>
      <p:ext uri="{BB962C8B-B14F-4D97-AF65-F5344CB8AC3E}">
        <p14:creationId xmlns:p14="http://schemas.microsoft.com/office/powerpoint/2010/main" val="14055918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Definition of Management</a:t>
            </a:r>
            <a:br>
              <a:rPr lang="en-US" b="1" dirty="0" smtClean="0">
                <a:solidFill>
                  <a:srgbClr val="FF0000"/>
                </a:solidFill>
              </a:rPr>
            </a:br>
            <a:r>
              <a:rPr lang="en-US" b="1" dirty="0" smtClean="0"/>
              <a:t> Gurus speak</a:t>
            </a:r>
            <a:endParaRPr lang="en-US" b="1" dirty="0"/>
          </a:p>
        </p:txBody>
      </p:sp>
      <p:sp>
        <p:nvSpPr>
          <p:cNvPr id="3" name="Content Placeholder 2"/>
          <p:cNvSpPr>
            <a:spLocks noGrp="1"/>
          </p:cNvSpPr>
          <p:nvPr>
            <p:ph idx="1"/>
          </p:nvPr>
        </p:nvSpPr>
        <p:spPr/>
        <p:txBody>
          <a:bodyPr/>
          <a:lstStyle/>
          <a:p>
            <a:r>
              <a:rPr lang="en-US" dirty="0" smtClean="0">
                <a:solidFill>
                  <a:srgbClr val="FF0000"/>
                </a:solidFill>
              </a:rPr>
              <a:t>The </a:t>
            </a:r>
            <a:r>
              <a:rPr lang="en-US" dirty="0">
                <a:solidFill>
                  <a:srgbClr val="FF0000"/>
                </a:solidFill>
              </a:rPr>
              <a:t>use of people and other resources to accomplish </a:t>
            </a:r>
            <a:r>
              <a:rPr lang="en-US" dirty="0" smtClean="0">
                <a:solidFill>
                  <a:srgbClr val="FF0000"/>
                </a:solidFill>
              </a:rPr>
              <a:t>objectives</a:t>
            </a:r>
            <a:r>
              <a:rPr lang="en-US" dirty="0" smtClean="0"/>
              <a:t> -</a:t>
            </a:r>
            <a:r>
              <a:rPr lang="en-US" dirty="0"/>
              <a:t> Louis E Boone &amp; David L Kurtz-</a:t>
            </a:r>
            <a:r>
              <a:rPr lang="en-US" dirty="0" smtClean="0"/>
              <a:t>.</a:t>
            </a:r>
            <a:endParaRPr lang="en-US" dirty="0"/>
          </a:p>
          <a:p>
            <a:r>
              <a:rPr lang="en-US" dirty="0" smtClean="0">
                <a:solidFill>
                  <a:srgbClr val="FF0000"/>
                </a:solidFill>
              </a:rPr>
              <a:t>The </a:t>
            </a:r>
            <a:r>
              <a:rPr lang="en-US" dirty="0">
                <a:solidFill>
                  <a:srgbClr val="FF0000"/>
                </a:solidFill>
              </a:rPr>
              <a:t>act of getting things done through </a:t>
            </a:r>
            <a:r>
              <a:rPr lang="en-US" dirty="0" smtClean="0">
                <a:solidFill>
                  <a:srgbClr val="FF0000"/>
                </a:solidFill>
              </a:rPr>
              <a:t>people </a:t>
            </a:r>
            <a:r>
              <a:rPr lang="en-US" dirty="0" smtClean="0"/>
              <a:t>-</a:t>
            </a:r>
            <a:r>
              <a:rPr lang="en-US" dirty="0"/>
              <a:t> Mary Parker </a:t>
            </a:r>
            <a:r>
              <a:rPr lang="en-US" dirty="0" err="1" smtClean="0"/>
              <a:t>Follet</a:t>
            </a:r>
            <a:r>
              <a:rPr lang="en-US" dirty="0" smtClean="0"/>
              <a:t>.</a:t>
            </a:r>
            <a:endParaRPr lang="en-US" dirty="0"/>
          </a:p>
          <a:p>
            <a:r>
              <a:rPr lang="en-US" dirty="0" smtClean="0">
                <a:solidFill>
                  <a:srgbClr val="FF0000"/>
                </a:solidFill>
              </a:rPr>
              <a:t>Management </a:t>
            </a:r>
            <a:r>
              <a:rPr lang="en-US" dirty="0">
                <a:solidFill>
                  <a:srgbClr val="FF0000"/>
                </a:solidFill>
              </a:rPr>
              <a:t>as the art of knowing what you want to do in the best and cheapest </a:t>
            </a:r>
            <a:r>
              <a:rPr lang="en-US" dirty="0" smtClean="0">
                <a:solidFill>
                  <a:srgbClr val="FF0000"/>
                </a:solidFill>
              </a:rPr>
              <a:t>way - </a:t>
            </a:r>
            <a:r>
              <a:rPr lang="en-US" dirty="0"/>
              <a:t>Frederick  Taylor</a:t>
            </a:r>
            <a:r>
              <a:rPr lang="en-US" dirty="0" smtClean="0"/>
              <a:t>. </a:t>
            </a:r>
            <a:endParaRPr lang="en-US" dirty="0"/>
          </a:p>
          <a:p>
            <a:endParaRPr lang="en-US" dirty="0"/>
          </a:p>
        </p:txBody>
      </p:sp>
    </p:spTree>
    <p:extLst>
      <p:ext uri="{BB962C8B-B14F-4D97-AF65-F5344CB8AC3E}">
        <p14:creationId xmlns:p14="http://schemas.microsoft.com/office/powerpoint/2010/main" val="15957867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b="1" dirty="0" err="1" smtClean="0">
                <a:solidFill>
                  <a:srgbClr val="FF0000"/>
                </a:solidFill>
              </a:rPr>
              <a:t>Mintzberg’s</a:t>
            </a:r>
            <a:r>
              <a:rPr lang="en-US" b="1" dirty="0" smtClean="0">
                <a:solidFill>
                  <a:srgbClr val="FF0000"/>
                </a:solidFill>
              </a:rPr>
              <a:t> Managerial Roles</a:t>
            </a:r>
            <a:endParaRPr lang="en-US" b="1" dirty="0">
              <a:solidFill>
                <a:srgbClr val="FF0000"/>
              </a:solidFill>
            </a:endParaRPr>
          </a:p>
        </p:txBody>
      </p:sp>
      <p:sp>
        <p:nvSpPr>
          <p:cNvPr id="3" name="Content Placeholder 2"/>
          <p:cNvSpPr>
            <a:spLocks noGrp="1"/>
          </p:cNvSpPr>
          <p:nvPr>
            <p:ph idx="1"/>
          </p:nvPr>
        </p:nvSpPr>
        <p:spPr>
          <a:xfrm>
            <a:off x="457200" y="990600"/>
            <a:ext cx="8229600" cy="5715000"/>
          </a:xfrm>
        </p:spPr>
        <p:txBody>
          <a:bodyPr>
            <a:normAutofit/>
          </a:bodyPr>
          <a:lstStyle/>
          <a:p>
            <a:r>
              <a:rPr lang="en-US" sz="2400" dirty="0" smtClean="0"/>
              <a:t>Henry </a:t>
            </a:r>
            <a:r>
              <a:rPr lang="en-US" sz="2400" dirty="0" err="1" smtClean="0"/>
              <a:t>Mintzberg</a:t>
            </a:r>
            <a:r>
              <a:rPr lang="en-US" sz="2400" dirty="0" smtClean="0"/>
              <a:t> undertook a study </a:t>
            </a:r>
            <a:r>
              <a:rPr lang="en-US" sz="2400" dirty="0"/>
              <a:t> </a:t>
            </a:r>
            <a:r>
              <a:rPr lang="en-US" sz="2400" dirty="0" smtClean="0"/>
              <a:t>on the CEO’S job at work and found that they are engaged in a large number of varied, un-patterned and short duration activities, most of such activities lasted less than nine minutes.</a:t>
            </a:r>
          </a:p>
          <a:p>
            <a:endParaRPr lang="en-US" sz="2400" dirty="0"/>
          </a:p>
          <a:p>
            <a:r>
              <a:rPr lang="en-US" sz="2400" dirty="0" err="1" smtClean="0"/>
              <a:t>Mintzberg</a:t>
            </a:r>
            <a:r>
              <a:rPr lang="en-US" sz="2400" dirty="0" smtClean="0"/>
              <a:t> concluded that managers perform 10 different  but highly interrelated roles, known as </a:t>
            </a:r>
            <a:r>
              <a:rPr lang="en-US" sz="2400" dirty="0" err="1" smtClean="0"/>
              <a:t>Mintzberg’s</a:t>
            </a:r>
            <a:r>
              <a:rPr lang="en-US" sz="2400" dirty="0" smtClean="0"/>
              <a:t> Managerial roles.</a:t>
            </a:r>
          </a:p>
          <a:p>
            <a:r>
              <a:rPr lang="en-US" sz="2400" dirty="0" smtClean="0"/>
              <a:t>The term Managerial roles refer to specific categories of managerial behavior.</a:t>
            </a:r>
          </a:p>
          <a:p>
            <a:r>
              <a:rPr lang="en-US" sz="2400" dirty="0" smtClean="0"/>
              <a:t>These </a:t>
            </a:r>
            <a:r>
              <a:rPr lang="en-US" sz="2400" dirty="0" smtClean="0">
                <a:solidFill>
                  <a:srgbClr val="FF0000"/>
                </a:solidFill>
              </a:rPr>
              <a:t>10 roles can be grouped</a:t>
            </a:r>
            <a:r>
              <a:rPr lang="en-US" sz="2400" dirty="0" smtClean="0"/>
              <a:t> under three primary headings:</a:t>
            </a:r>
          </a:p>
          <a:p>
            <a:pPr lvl="1"/>
            <a:r>
              <a:rPr lang="en-US" sz="2000" b="1" dirty="0" smtClean="0">
                <a:solidFill>
                  <a:srgbClr val="0070C0"/>
                </a:solidFill>
              </a:rPr>
              <a:t>Interpersonal Relationship</a:t>
            </a:r>
          </a:p>
          <a:p>
            <a:pPr lvl="1"/>
            <a:r>
              <a:rPr lang="en-US" sz="2000" b="1" dirty="0" smtClean="0">
                <a:solidFill>
                  <a:srgbClr val="0070C0"/>
                </a:solidFill>
              </a:rPr>
              <a:t>The Transfer of Information</a:t>
            </a:r>
          </a:p>
          <a:p>
            <a:pPr lvl="1"/>
            <a:r>
              <a:rPr lang="en-US" sz="2000" b="1" dirty="0" smtClean="0">
                <a:solidFill>
                  <a:srgbClr val="0070C0"/>
                </a:solidFill>
              </a:rPr>
              <a:t>Decision Making</a:t>
            </a:r>
          </a:p>
          <a:p>
            <a:endParaRPr lang="en-US" sz="2400" dirty="0"/>
          </a:p>
          <a:p>
            <a:endParaRPr lang="en-US" sz="2400" dirty="0"/>
          </a:p>
        </p:txBody>
      </p:sp>
    </p:spTree>
    <p:extLst>
      <p:ext uri="{BB962C8B-B14F-4D97-AF65-F5344CB8AC3E}">
        <p14:creationId xmlns:p14="http://schemas.microsoft.com/office/powerpoint/2010/main" val="36511528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b="1" dirty="0" err="1" smtClean="0">
                <a:solidFill>
                  <a:srgbClr val="FF0000"/>
                </a:solidFill>
              </a:rPr>
              <a:t>Mintzberg’s</a:t>
            </a:r>
            <a:r>
              <a:rPr lang="en-US" b="1" dirty="0" smtClean="0">
                <a:solidFill>
                  <a:srgbClr val="FF0000"/>
                </a:solidFill>
              </a:rPr>
              <a:t> Managerial Roles</a:t>
            </a:r>
            <a:endParaRPr lang="en-US" b="1"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44373406"/>
              </p:ext>
            </p:extLst>
          </p:nvPr>
        </p:nvGraphicFramePr>
        <p:xfrm>
          <a:off x="457200" y="609599"/>
          <a:ext cx="8229600" cy="6252759"/>
        </p:xfrm>
        <a:graphic>
          <a:graphicData uri="http://schemas.openxmlformats.org/drawingml/2006/table">
            <a:tbl>
              <a:tblPr firstRow="1" bandRow="1">
                <a:tableStyleId>{5C22544A-7EE6-4342-B048-85BDC9FD1C3A}</a:tableStyleId>
              </a:tblPr>
              <a:tblGrid>
                <a:gridCol w="2133600"/>
                <a:gridCol w="3276600"/>
                <a:gridCol w="2819400"/>
              </a:tblGrid>
              <a:tr h="374155">
                <a:tc>
                  <a:txBody>
                    <a:bodyPr/>
                    <a:lstStyle/>
                    <a:p>
                      <a:pPr algn="ctr"/>
                      <a:r>
                        <a:rPr lang="en-US" sz="1600" dirty="0" smtClean="0"/>
                        <a:t>ROLE</a:t>
                      </a:r>
                      <a:endParaRPr lang="en-US" sz="1600" dirty="0"/>
                    </a:p>
                  </a:txBody>
                  <a:tcPr/>
                </a:tc>
                <a:tc>
                  <a:txBody>
                    <a:bodyPr/>
                    <a:lstStyle/>
                    <a:p>
                      <a:pPr algn="ctr"/>
                      <a:r>
                        <a:rPr lang="en-US" sz="1600" dirty="0" smtClean="0"/>
                        <a:t>DESCRIPTION</a:t>
                      </a:r>
                      <a:endParaRPr lang="en-US" sz="1600" dirty="0"/>
                    </a:p>
                  </a:txBody>
                  <a:tcPr/>
                </a:tc>
                <a:tc>
                  <a:txBody>
                    <a:bodyPr/>
                    <a:lstStyle/>
                    <a:p>
                      <a:pPr algn="ctr"/>
                      <a:r>
                        <a:rPr lang="en-US" sz="1600" dirty="0" smtClean="0"/>
                        <a:t>IDENTIFIABLE ACTIVITIES</a:t>
                      </a:r>
                      <a:endParaRPr lang="en-US" sz="1600" dirty="0"/>
                    </a:p>
                  </a:txBody>
                  <a:tcPr/>
                </a:tc>
              </a:tr>
              <a:tr h="374155">
                <a:tc>
                  <a:txBody>
                    <a:bodyPr/>
                    <a:lstStyle/>
                    <a:p>
                      <a:r>
                        <a:rPr lang="en-US" sz="1600" b="1" dirty="0" smtClean="0">
                          <a:solidFill>
                            <a:srgbClr val="FF0000"/>
                          </a:solidFill>
                        </a:rPr>
                        <a:t>Interpersonal</a:t>
                      </a:r>
                      <a:endParaRPr lang="en-US" sz="1600" b="1" dirty="0">
                        <a:solidFill>
                          <a:srgbClr val="FF0000"/>
                        </a:solidFill>
                      </a:endParaRPr>
                    </a:p>
                  </a:txBody>
                  <a:tcPr/>
                </a:tc>
                <a:tc>
                  <a:txBody>
                    <a:bodyPr/>
                    <a:lstStyle/>
                    <a:p>
                      <a:endParaRPr lang="en-US" sz="1600" dirty="0"/>
                    </a:p>
                  </a:txBody>
                  <a:tcPr/>
                </a:tc>
                <a:tc>
                  <a:txBody>
                    <a:bodyPr/>
                    <a:lstStyle/>
                    <a:p>
                      <a:endParaRPr lang="en-US" sz="1600" dirty="0"/>
                    </a:p>
                  </a:txBody>
                  <a:tcPr/>
                </a:tc>
              </a:tr>
              <a:tr h="374155">
                <a:tc>
                  <a:txBody>
                    <a:bodyPr/>
                    <a:lstStyle/>
                    <a:p>
                      <a:r>
                        <a:rPr lang="en-US" sz="1600" b="1" dirty="0" smtClean="0"/>
                        <a:t>Figurehead</a:t>
                      </a:r>
                      <a:endParaRPr lang="en-US" sz="1600" b="1" dirty="0"/>
                    </a:p>
                  </a:txBody>
                  <a:tcPr/>
                </a:tc>
                <a:tc>
                  <a:txBody>
                    <a:bodyPr/>
                    <a:lstStyle/>
                    <a:p>
                      <a:r>
                        <a:rPr lang="en-US" sz="1600" dirty="0" smtClean="0"/>
                        <a:t>Symbolic head, sets ethical standard</a:t>
                      </a:r>
                      <a:endParaRPr lang="en-US" sz="1600" dirty="0"/>
                    </a:p>
                  </a:txBody>
                  <a:tcPr/>
                </a:tc>
                <a:tc>
                  <a:txBody>
                    <a:bodyPr/>
                    <a:lstStyle/>
                    <a:p>
                      <a:r>
                        <a:rPr lang="en-US" sz="1600" dirty="0" smtClean="0"/>
                        <a:t>Legal &amp; Social interactions</a:t>
                      </a:r>
                      <a:endParaRPr lang="en-US" sz="1600" dirty="0"/>
                    </a:p>
                  </a:txBody>
                  <a:tcPr/>
                </a:tc>
              </a:tr>
              <a:tr h="572096">
                <a:tc>
                  <a:txBody>
                    <a:bodyPr/>
                    <a:lstStyle/>
                    <a:p>
                      <a:r>
                        <a:rPr lang="en-US" sz="1600" b="1" dirty="0" smtClean="0"/>
                        <a:t>Leader</a:t>
                      </a:r>
                      <a:endParaRPr lang="en-US" sz="1600" b="1" dirty="0"/>
                    </a:p>
                  </a:txBody>
                  <a:tcPr/>
                </a:tc>
                <a:tc>
                  <a:txBody>
                    <a:bodyPr/>
                    <a:lstStyle/>
                    <a:p>
                      <a:r>
                        <a:rPr lang="en-US" sz="1600" dirty="0" smtClean="0"/>
                        <a:t>Staffing, Training and Motivating employees</a:t>
                      </a:r>
                      <a:endParaRPr lang="en-US" sz="1600" dirty="0"/>
                    </a:p>
                  </a:txBody>
                  <a:tcPr/>
                </a:tc>
                <a:tc>
                  <a:txBody>
                    <a:bodyPr/>
                    <a:lstStyle/>
                    <a:p>
                      <a:r>
                        <a:rPr lang="en-US" sz="1600" dirty="0" smtClean="0"/>
                        <a:t>Activity</a:t>
                      </a:r>
                      <a:r>
                        <a:rPr lang="en-US" sz="1600" baseline="0" dirty="0" smtClean="0"/>
                        <a:t> related to all employees</a:t>
                      </a:r>
                      <a:endParaRPr lang="en-US" sz="1600" dirty="0"/>
                    </a:p>
                  </a:txBody>
                  <a:tcPr/>
                </a:tc>
              </a:tr>
              <a:tr h="572096">
                <a:tc>
                  <a:txBody>
                    <a:bodyPr/>
                    <a:lstStyle/>
                    <a:p>
                      <a:r>
                        <a:rPr lang="en-US" sz="1600" b="1" dirty="0" smtClean="0"/>
                        <a:t>Liaison</a:t>
                      </a:r>
                      <a:endParaRPr lang="en-US" sz="1600" b="1" dirty="0"/>
                    </a:p>
                  </a:txBody>
                  <a:tcPr/>
                </a:tc>
                <a:tc>
                  <a:txBody>
                    <a:bodyPr/>
                    <a:lstStyle/>
                    <a:p>
                      <a:r>
                        <a:rPr lang="en-US" sz="1600" dirty="0" smtClean="0"/>
                        <a:t>Maintaining outside contacts  for favors </a:t>
                      </a:r>
                      <a:r>
                        <a:rPr lang="en-US" sz="1600" baseline="0" dirty="0" smtClean="0"/>
                        <a:t> &amp;</a:t>
                      </a:r>
                      <a:r>
                        <a:rPr lang="en-US" sz="1600" dirty="0" smtClean="0"/>
                        <a:t> coordinate</a:t>
                      </a:r>
                      <a:r>
                        <a:rPr lang="en-US" sz="1600" baseline="0" dirty="0" smtClean="0"/>
                        <a:t> between </a:t>
                      </a:r>
                      <a:r>
                        <a:rPr lang="en-US" sz="1600" baseline="0" dirty="0" err="1" smtClean="0"/>
                        <a:t>dept.s</a:t>
                      </a:r>
                      <a:endParaRPr lang="en-US" sz="1600" dirty="0"/>
                    </a:p>
                  </a:txBody>
                  <a:tcPr/>
                </a:tc>
                <a:tc>
                  <a:txBody>
                    <a:bodyPr/>
                    <a:lstStyle/>
                    <a:p>
                      <a:r>
                        <a:rPr lang="en-US" sz="1600" dirty="0" smtClean="0"/>
                        <a:t>Developing and nurturing outside contacts&amp; coordinate</a:t>
                      </a:r>
                      <a:endParaRPr lang="en-US" sz="1600" dirty="0"/>
                    </a:p>
                  </a:txBody>
                  <a:tcPr/>
                </a:tc>
              </a:tr>
              <a:tr h="374155">
                <a:tc>
                  <a:txBody>
                    <a:bodyPr/>
                    <a:lstStyle/>
                    <a:p>
                      <a:r>
                        <a:rPr lang="en-US" sz="1600" b="1" dirty="0" smtClean="0">
                          <a:solidFill>
                            <a:srgbClr val="FF0000"/>
                          </a:solidFill>
                        </a:rPr>
                        <a:t>Informational</a:t>
                      </a:r>
                      <a:endParaRPr lang="en-US" sz="1600" b="1" dirty="0">
                        <a:solidFill>
                          <a:srgbClr val="FF0000"/>
                        </a:solidFill>
                      </a:endParaRPr>
                    </a:p>
                  </a:txBody>
                  <a:tcPr/>
                </a:tc>
                <a:tc>
                  <a:txBody>
                    <a:bodyPr/>
                    <a:lstStyle/>
                    <a:p>
                      <a:endParaRPr lang="en-US" sz="1600"/>
                    </a:p>
                  </a:txBody>
                  <a:tcPr/>
                </a:tc>
                <a:tc>
                  <a:txBody>
                    <a:bodyPr/>
                    <a:lstStyle/>
                    <a:p>
                      <a:endParaRPr lang="en-US" sz="1600" dirty="0"/>
                    </a:p>
                  </a:txBody>
                  <a:tcPr/>
                </a:tc>
              </a:tr>
              <a:tr h="572096">
                <a:tc>
                  <a:txBody>
                    <a:bodyPr/>
                    <a:lstStyle/>
                    <a:p>
                      <a:r>
                        <a:rPr lang="en-US" sz="1600" b="1" dirty="0" smtClean="0"/>
                        <a:t>Monitor</a:t>
                      </a:r>
                      <a:endParaRPr lang="en-US" sz="1600" b="1" dirty="0"/>
                    </a:p>
                  </a:txBody>
                  <a:tcPr/>
                </a:tc>
                <a:tc>
                  <a:txBody>
                    <a:bodyPr/>
                    <a:lstStyle/>
                    <a:p>
                      <a:r>
                        <a:rPr lang="en-US" sz="1600" dirty="0" smtClean="0"/>
                        <a:t>Seeks</a:t>
                      </a:r>
                      <a:r>
                        <a:rPr lang="en-US" sz="1600" baseline="0" dirty="0" smtClean="0"/>
                        <a:t> and </a:t>
                      </a:r>
                      <a:r>
                        <a:rPr lang="en-US" sz="1600" dirty="0" smtClean="0"/>
                        <a:t>receives information about organization for control</a:t>
                      </a:r>
                      <a:endParaRPr lang="en-US" sz="1600" dirty="0"/>
                    </a:p>
                  </a:txBody>
                  <a:tcPr/>
                </a:tc>
                <a:tc>
                  <a:txBody>
                    <a:bodyPr/>
                    <a:lstStyle/>
                    <a:p>
                      <a:r>
                        <a:rPr lang="en-US" sz="1600" dirty="0" smtClean="0"/>
                        <a:t>Evaluate performance of managers in different</a:t>
                      </a:r>
                      <a:r>
                        <a:rPr lang="en-US" sz="1600" baseline="0" dirty="0" smtClean="0"/>
                        <a:t> functions</a:t>
                      </a:r>
                      <a:endParaRPr lang="en-US" sz="1600" dirty="0"/>
                    </a:p>
                  </a:txBody>
                  <a:tcPr/>
                </a:tc>
              </a:tr>
              <a:tr h="572096">
                <a:tc>
                  <a:txBody>
                    <a:bodyPr/>
                    <a:lstStyle/>
                    <a:p>
                      <a:r>
                        <a:rPr lang="en-US" sz="1600" b="1" dirty="0" smtClean="0"/>
                        <a:t>Disseminator</a:t>
                      </a:r>
                      <a:endParaRPr lang="en-US" sz="1600" b="1" dirty="0"/>
                    </a:p>
                  </a:txBody>
                  <a:tcPr/>
                </a:tc>
                <a:tc>
                  <a:txBody>
                    <a:bodyPr/>
                    <a:lstStyle/>
                    <a:p>
                      <a:r>
                        <a:rPr lang="en-US" sz="1600" dirty="0" smtClean="0"/>
                        <a:t>Shares information  received from others for</a:t>
                      </a:r>
                      <a:r>
                        <a:rPr lang="en-US" sz="1600" baseline="0" dirty="0" smtClean="0"/>
                        <a:t> cohesion and progress.</a:t>
                      </a:r>
                      <a:endParaRPr lang="en-US" sz="1600" dirty="0"/>
                    </a:p>
                  </a:txBody>
                  <a:tcPr/>
                </a:tc>
                <a:tc>
                  <a:txBody>
                    <a:bodyPr/>
                    <a:lstStyle/>
                    <a:p>
                      <a:r>
                        <a:rPr lang="en-US" sz="1600" dirty="0" smtClean="0"/>
                        <a:t>Holding formal &amp; informal internal meetings, shares vision</a:t>
                      </a:r>
                      <a:endParaRPr lang="en-US" sz="1600" dirty="0"/>
                    </a:p>
                  </a:txBody>
                  <a:tcPr/>
                </a:tc>
              </a:tr>
              <a:tr h="374155">
                <a:tc>
                  <a:txBody>
                    <a:bodyPr/>
                    <a:lstStyle/>
                    <a:p>
                      <a:r>
                        <a:rPr lang="en-US" sz="1600" b="1" dirty="0" smtClean="0"/>
                        <a:t>Spokesperson</a:t>
                      </a:r>
                      <a:endParaRPr lang="en-US" sz="1600" b="1" dirty="0"/>
                    </a:p>
                  </a:txBody>
                  <a:tcPr/>
                </a:tc>
                <a:tc>
                  <a:txBody>
                    <a:bodyPr/>
                    <a:lstStyle/>
                    <a:p>
                      <a:r>
                        <a:rPr lang="en-US" sz="1600" dirty="0" smtClean="0"/>
                        <a:t>Communicate to external world</a:t>
                      </a:r>
                      <a:endParaRPr lang="en-US" sz="1600" dirty="0"/>
                    </a:p>
                  </a:txBody>
                  <a:tcPr/>
                </a:tc>
                <a:tc>
                  <a:txBody>
                    <a:bodyPr/>
                    <a:lstStyle/>
                    <a:p>
                      <a:r>
                        <a:rPr lang="en-US" sz="1600" dirty="0" smtClean="0"/>
                        <a:t>Holding Board meetings</a:t>
                      </a:r>
                      <a:endParaRPr lang="en-US" sz="1600" dirty="0"/>
                    </a:p>
                  </a:txBody>
                  <a:tcPr/>
                </a:tc>
              </a:tr>
              <a:tr h="374155">
                <a:tc>
                  <a:txBody>
                    <a:bodyPr/>
                    <a:lstStyle/>
                    <a:p>
                      <a:r>
                        <a:rPr lang="en-US" sz="1600" b="1" dirty="0" smtClean="0">
                          <a:solidFill>
                            <a:srgbClr val="FF0000"/>
                          </a:solidFill>
                        </a:rPr>
                        <a:t>Decisional</a:t>
                      </a:r>
                      <a:endParaRPr lang="en-US" sz="1600" b="1" dirty="0">
                        <a:solidFill>
                          <a:srgbClr val="FF0000"/>
                        </a:solidFill>
                      </a:endParaRPr>
                    </a:p>
                  </a:txBody>
                  <a:tcPr/>
                </a:tc>
                <a:tc>
                  <a:txBody>
                    <a:bodyPr/>
                    <a:lstStyle/>
                    <a:p>
                      <a:endParaRPr lang="en-US" sz="1600"/>
                    </a:p>
                  </a:txBody>
                  <a:tcPr/>
                </a:tc>
                <a:tc>
                  <a:txBody>
                    <a:bodyPr/>
                    <a:lstStyle/>
                    <a:p>
                      <a:endParaRPr lang="en-US" sz="1600" dirty="0"/>
                    </a:p>
                  </a:txBody>
                  <a:tcPr/>
                </a:tc>
              </a:tr>
              <a:tr h="391591">
                <a:tc>
                  <a:txBody>
                    <a:bodyPr/>
                    <a:lstStyle/>
                    <a:p>
                      <a:r>
                        <a:rPr lang="en-US" sz="1600" b="1" dirty="0" smtClean="0"/>
                        <a:t>Entrepreneur</a:t>
                      </a:r>
                      <a:endParaRPr lang="en-US" sz="1600" b="1" dirty="0"/>
                    </a:p>
                  </a:txBody>
                  <a:tcPr/>
                </a:tc>
                <a:tc>
                  <a:txBody>
                    <a:bodyPr/>
                    <a:lstStyle/>
                    <a:p>
                      <a:r>
                        <a:rPr lang="en-US" sz="1600" dirty="0" smtClean="0"/>
                        <a:t>Work as Change agent for better </a:t>
                      </a:r>
                      <a:endParaRPr lang="en-US" sz="1600" dirty="0"/>
                    </a:p>
                  </a:txBody>
                  <a:tcPr/>
                </a:tc>
                <a:tc>
                  <a:txBody>
                    <a:bodyPr/>
                    <a:lstStyle/>
                    <a:p>
                      <a:r>
                        <a:rPr lang="en-US" sz="1600" dirty="0" smtClean="0"/>
                        <a:t>Organize &amp; review program</a:t>
                      </a:r>
                      <a:endParaRPr lang="en-US" sz="1600" dirty="0"/>
                    </a:p>
                  </a:txBody>
                  <a:tcPr/>
                </a:tc>
              </a:tr>
              <a:tr h="374155">
                <a:tc>
                  <a:txBody>
                    <a:bodyPr/>
                    <a:lstStyle/>
                    <a:p>
                      <a:r>
                        <a:rPr lang="en-US" sz="1600" b="1" dirty="0" smtClean="0"/>
                        <a:t>Disturbance Handler</a:t>
                      </a:r>
                      <a:endParaRPr lang="en-US" sz="1600" b="1" dirty="0"/>
                    </a:p>
                  </a:txBody>
                  <a:tcPr/>
                </a:tc>
                <a:tc>
                  <a:txBody>
                    <a:bodyPr/>
                    <a:lstStyle/>
                    <a:p>
                      <a:r>
                        <a:rPr lang="en-US" sz="1600" dirty="0" smtClean="0"/>
                        <a:t>Responsible for corrective action</a:t>
                      </a:r>
                      <a:endParaRPr lang="en-US" sz="1600" dirty="0"/>
                    </a:p>
                  </a:txBody>
                  <a:tcPr/>
                </a:tc>
                <a:tc>
                  <a:txBody>
                    <a:bodyPr/>
                    <a:lstStyle/>
                    <a:p>
                      <a:r>
                        <a:rPr lang="en-US" sz="1600" dirty="0" smtClean="0"/>
                        <a:t>Crisis management works</a:t>
                      </a:r>
                      <a:endParaRPr lang="en-US" sz="1600" dirty="0"/>
                    </a:p>
                  </a:txBody>
                  <a:tcPr/>
                </a:tc>
              </a:tr>
              <a:tr h="346483">
                <a:tc>
                  <a:txBody>
                    <a:bodyPr/>
                    <a:lstStyle/>
                    <a:p>
                      <a:r>
                        <a:rPr lang="en-US" sz="1600" b="1" dirty="0" smtClean="0"/>
                        <a:t>Resource Allocator</a:t>
                      </a:r>
                      <a:endParaRPr lang="en-US" sz="1600" b="1" dirty="0"/>
                    </a:p>
                  </a:txBody>
                  <a:tcPr/>
                </a:tc>
                <a:tc>
                  <a:txBody>
                    <a:bodyPr/>
                    <a:lstStyle/>
                    <a:p>
                      <a:r>
                        <a:rPr lang="en-US" sz="1600" dirty="0" smtClean="0"/>
                        <a:t>Approving all kind of resources</a:t>
                      </a:r>
                      <a:endParaRPr lang="en-US" sz="1600" dirty="0"/>
                    </a:p>
                  </a:txBody>
                  <a:tcPr/>
                </a:tc>
                <a:tc>
                  <a:txBody>
                    <a:bodyPr/>
                    <a:lstStyle/>
                    <a:p>
                      <a:r>
                        <a:rPr lang="en-US" sz="1600" dirty="0" smtClean="0"/>
                        <a:t>Budgeting &amp; programming</a:t>
                      </a:r>
                      <a:endParaRPr lang="en-US" sz="1600" dirty="0"/>
                    </a:p>
                  </a:txBody>
                  <a:tcPr/>
                </a:tc>
              </a:tr>
              <a:tr h="432953">
                <a:tc>
                  <a:txBody>
                    <a:bodyPr/>
                    <a:lstStyle/>
                    <a:p>
                      <a:r>
                        <a:rPr lang="en-US" sz="1600" b="1" dirty="0" smtClean="0"/>
                        <a:t>Negotiator</a:t>
                      </a:r>
                      <a:endParaRPr lang="en-US" sz="1600" b="1" dirty="0"/>
                    </a:p>
                  </a:txBody>
                  <a:tcPr/>
                </a:tc>
                <a:tc>
                  <a:txBody>
                    <a:bodyPr/>
                    <a:lstStyle/>
                    <a:p>
                      <a:r>
                        <a:rPr lang="en-US" sz="1600" dirty="0" smtClean="0"/>
                        <a:t>Involve in all major negotiations</a:t>
                      </a:r>
                      <a:endParaRPr lang="en-US" sz="1600" dirty="0"/>
                    </a:p>
                  </a:txBody>
                  <a:tcPr/>
                </a:tc>
                <a:tc>
                  <a:txBody>
                    <a:bodyPr/>
                    <a:lstStyle/>
                    <a:p>
                      <a:r>
                        <a:rPr lang="en-US" sz="1600" dirty="0" smtClean="0"/>
                        <a:t>Labor union, Supplier, Customer interactions</a:t>
                      </a:r>
                      <a:endParaRPr lang="en-US" sz="1600" dirty="0"/>
                    </a:p>
                  </a:txBody>
                  <a:tcPr/>
                </a:tc>
              </a:tr>
            </a:tbl>
          </a:graphicData>
        </a:graphic>
      </p:graphicFrame>
    </p:spTree>
    <p:extLst>
      <p:ext uri="{BB962C8B-B14F-4D97-AF65-F5344CB8AC3E}">
        <p14:creationId xmlns:p14="http://schemas.microsoft.com/office/powerpoint/2010/main" val="35675316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p:cNvSpPr>
            <a:spLocks noGrp="1"/>
          </p:cNvSpPr>
          <p:nvPr>
            <p:ph type="ftr" sz="quarter" idx="11"/>
          </p:nvPr>
        </p:nvSpPr>
        <p:spPr/>
        <p:txBody>
          <a:bodyPr/>
          <a:lstStyle/>
          <a:p>
            <a:pPr>
              <a:defRPr/>
            </a:pPr>
            <a:r>
              <a:rPr lang="en-US"/>
              <a:t>vikramthadeshvar@hotmail.com</a:t>
            </a:r>
          </a:p>
        </p:txBody>
      </p:sp>
      <p:sp>
        <p:nvSpPr>
          <p:cNvPr id="29698" name="Rectangle 2"/>
          <p:cNvSpPr>
            <a:spLocks noGrp="1" noChangeArrowheads="1"/>
          </p:cNvSpPr>
          <p:nvPr>
            <p:ph type="title"/>
          </p:nvPr>
        </p:nvSpPr>
        <p:spPr>
          <a:xfrm>
            <a:off x="0" y="152400"/>
            <a:ext cx="9144000" cy="990600"/>
          </a:xfrm>
        </p:spPr>
        <p:txBody>
          <a:bodyPr/>
          <a:lstStyle/>
          <a:p>
            <a:pPr eaLnBrk="1" hangingPunct="1">
              <a:defRPr/>
            </a:pPr>
            <a:r>
              <a:rPr lang="en-US" sz="4000" b="1" dirty="0" smtClean="0">
                <a:solidFill>
                  <a:srgbClr val="FF0000"/>
                </a:solidFill>
              </a:rPr>
              <a:t>Hierarchy of Objectives  &amp; Org. Levels</a:t>
            </a:r>
          </a:p>
        </p:txBody>
      </p:sp>
      <p:grpSp>
        <p:nvGrpSpPr>
          <p:cNvPr id="29748" name="Group 52"/>
          <p:cNvGrpSpPr>
            <a:grpSpLocks/>
          </p:cNvGrpSpPr>
          <p:nvPr/>
        </p:nvGrpSpPr>
        <p:grpSpPr bwMode="auto">
          <a:xfrm>
            <a:off x="1677987" y="915653"/>
            <a:ext cx="4706938" cy="4049325"/>
            <a:chOff x="6" y="892"/>
            <a:chExt cx="2965" cy="2133"/>
          </a:xfrm>
        </p:grpSpPr>
        <p:grpSp>
          <p:nvGrpSpPr>
            <p:cNvPr id="1049" name="Group 15"/>
            <p:cNvGrpSpPr>
              <a:grpSpLocks/>
            </p:cNvGrpSpPr>
            <p:nvPr/>
          </p:nvGrpSpPr>
          <p:grpSpPr bwMode="auto">
            <a:xfrm>
              <a:off x="6" y="892"/>
              <a:ext cx="2965" cy="2133"/>
              <a:chOff x="582" y="937"/>
              <a:chExt cx="2965" cy="2524"/>
            </a:xfrm>
          </p:grpSpPr>
          <p:grpSp>
            <p:nvGrpSpPr>
              <p:cNvPr id="1051" name="Group 4"/>
              <p:cNvGrpSpPr>
                <a:grpSpLocks noChangeAspect="1"/>
              </p:cNvGrpSpPr>
              <p:nvPr/>
            </p:nvGrpSpPr>
            <p:grpSpPr bwMode="auto">
              <a:xfrm>
                <a:off x="582" y="937"/>
                <a:ext cx="2965" cy="2524"/>
                <a:chOff x="1256" y="208"/>
                <a:chExt cx="4176" cy="3555"/>
              </a:xfrm>
            </p:grpSpPr>
            <p:sp>
              <p:nvSpPr>
                <p:cNvPr id="1057" name="Pyr1"/>
                <p:cNvSpPr>
                  <a:spLocks noChangeAspect="1" noEditPoints="1" noChangeArrowheads="1"/>
                </p:cNvSpPr>
                <p:nvPr/>
              </p:nvSpPr>
              <p:spPr bwMode="auto">
                <a:xfrm>
                  <a:off x="2868" y="208"/>
                  <a:ext cx="936" cy="798"/>
                </a:xfrm>
                <a:custGeom>
                  <a:avLst/>
                  <a:gdLst>
                    <a:gd name="T0" fmla="*/ 20 w 21600"/>
                    <a:gd name="T1" fmla="*/ 0 h 21600"/>
                    <a:gd name="T2" fmla="*/ 41 w 21600"/>
                    <a:gd name="T3" fmla="*/ 29 h 21600"/>
                    <a:gd name="T4" fmla="*/ 0 w 21600"/>
                    <a:gd name="T5" fmla="*/ 29 h 21600"/>
                    <a:gd name="T6" fmla="*/ 0 60000 65536"/>
                    <a:gd name="T7" fmla="*/ 0 60000 65536"/>
                    <a:gd name="T8" fmla="*/ 0 60000 65536"/>
                    <a:gd name="T9" fmla="*/ 5400 w 21600"/>
                    <a:gd name="T10" fmla="*/ 11802 h 21600"/>
                    <a:gd name="T11" fmla="*/ 16200 w 21600"/>
                    <a:gd name="T12" fmla="*/ 20598 h 21600"/>
                  </a:gdLst>
                  <a:ahLst/>
                  <a:cxnLst>
                    <a:cxn ang="T6">
                      <a:pos x="T0" y="T1"/>
                    </a:cxn>
                    <a:cxn ang="T7">
                      <a:pos x="T2" y="T3"/>
                    </a:cxn>
                    <a:cxn ang="T8">
                      <a:pos x="T4" y="T5"/>
                    </a:cxn>
                  </a:cxnLst>
                  <a:rect l="T9" t="T10" r="T11" b="T12"/>
                  <a:pathLst>
                    <a:path w="21600" h="21600">
                      <a:moveTo>
                        <a:pt x="10800" y="0"/>
                      </a:moveTo>
                      <a:lnTo>
                        <a:pt x="21600" y="21600"/>
                      </a:lnTo>
                      <a:lnTo>
                        <a:pt x="0" y="21600"/>
                      </a:lnTo>
                      <a:lnTo>
                        <a:pt x="10800" y="0"/>
                      </a:lnTo>
                      <a:close/>
                    </a:path>
                  </a:pathLst>
                </a:custGeom>
                <a:solidFill>
                  <a:srgbClr val="D8EBB3"/>
                </a:solidFill>
                <a:ln w="9525">
                  <a:solidFill>
                    <a:srgbClr val="000000"/>
                  </a:solidFill>
                  <a:miter lim="800000"/>
                  <a:headEnd/>
                  <a:tailEnd/>
                </a:ln>
              </p:spPr>
              <p:txBody>
                <a:bodyPr/>
                <a:lstStyle/>
                <a:p>
                  <a:endParaRPr lang="en-US"/>
                </a:p>
              </p:txBody>
            </p:sp>
            <p:sp>
              <p:nvSpPr>
                <p:cNvPr id="1058" name="Pyr2"/>
                <p:cNvSpPr>
                  <a:spLocks noChangeAspect="1" noEditPoints="1" noChangeArrowheads="1"/>
                </p:cNvSpPr>
                <p:nvPr/>
              </p:nvSpPr>
              <p:spPr bwMode="auto">
                <a:xfrm>
                  <a:off x="2328" y="956"/>
                  <a:ext cx="2015" cy="936"/>
                </a:xfrm>
                <a:custGeom>
                  <a:avLst/>
                  <a:gdLst>
                    <a:gd name="T0" fmla="*/ 50 w 21600"/>
                    <a:gd name="T1" fmla="*/ 0 h 21600"/>
                    <a:gd name="T2" fmla="*/ 138 w 21600"/>
                    <a:gd name="T3" fmla="*/ 0 h 21600"/>
                    <a:gd name="T4" fmla="*/ 188 w 21600"/>
                    <a:gd name="T5" fmla="*/ 41 h 21600"/>
                    <a:gd name="T6" fmla="*/ 0 w 21600"/>
                    <a:gd name="T7" fmla="*/ 41 h 21600"/>
                    <a:gd name="T8" fmla="*/ 0 60000 65536"/>
                    <a:gd name="T9" fmla="*/ 0 60000 65536"/>
                    <a:gd name="T10" fmla="*/ 0 60000 65536"/>
                    <a:gd name="T11" fmla="*/ 0 60000 65536"/>
                    <a:gd name="T12" fmla="*/ 5789 w 21600"/>
                    <a:gd name="T13" fmla="*/ 508 h 21600"/>
                    <a:gd name="T14" fmla="*/ 15811 w 21600"/>
                    <a:gd name="T15" fmla="*/ 21092 h 21600"/>
                  </a:gdLst>
                  <a:ahLst/>
                  <a:cxnLst>
                    <a:cxn ang="T8">
                      <a:pos x="T0" y="T1"/>
                    </a:cxn>
                    <a:cxn ang="T9">
                      <a:pos x="T2" y="T3"/>
                    </a:cxn>
                    <a:cxn ang="T10">
                      <a:pos x="T4" y="T5"/>
                    </a:cxn>
                    <a:cxn ang="T11">
                      <a:pos x="T6" y="T7"/>
                    </a:cxn>
                  </a:cxnLst>
                  <a:rect l="T12" t="T13" r="T14" b="T15"/>
                  <a:pathLst>
                    <a:path w="21600" h="21600">
                      <a:moveTo>
                        <a:pt x="5787" y="0"/>
                      </a:moveTo>
                      <a:lnTo>
                        <a:pt x="15812" y="0"/>
                      </a:lnTo>
                      <a:lnTo>
                        <a:pt x="21600" y="21600"/>
                      </a:lnTo>
                      <a:lnTo>
                        <a:pt x="0" y="21600"/>
                      </a:lnTo>
                      <a:lnTo>
                        <a:pt x="5787" y="0"/>
                      </a:lnTo>
                      <a:close/>
                    </a:path>
                  </a:pathLst>
                </a:custGeom>
                <a:solidFill>
                  <a:srgbClr val="CCCCFF"/>
                </a:solidFill>
                <a:ln w="9525">
                  <a:solidFill>
                    <a:srgbClr val="000000"/>
                  </a:solidFill>
                  <a:miter lim="800000"/>
                  <a:headEnd/>
                  <a:tailEnd/>
                </a:ln>
              </p:spPr>
              <p:txBody>
                <a:bodyPr/>
                <a:lstStyle/>
                <a:p>
                  <a:endParaRPr lang="en-US"/>
                </a:p>
              </p:txBody>
            </p:sp>
            <p:sp>
              <p:nvSpPr>
                <p:cNvPr id="1059" name="Pyr3"/>
                <p:cNvSpPr>
                  <a:spLocks noChangeAspect="1" noEditPoints="1" noChangeArrowheads="1"/>
                </p:cNvSpPr>
                <p:nvPr/>
              </p:nvSpPr>
              <p:spPr bwMode="auto">
                <a:xfrm>
                  <a:off x="1800" y="1892"/>
                  <a:ext cx="3087" cy="935"/>
                </a:xfrm>
                <a:custGeom>
                  <a:avLst/>
                  <a:gdLst>
                    <a:gd name="T0" fmla="*/ 77 w 21600"/>
                    <a:gd name="T1" fmla="*/ 0 h 21600"/>
                    <a:gd name="T2" fmla="*/ 364 w 21600"/>
                    <a:gd name="T3" fmla="*/ 0 h 21600"/>
                    <a:gd name="T4" fmla="*/ 441 w 21600"/>
                    <a:gd name="T5" fmla="*/ 40 h 21600"/>
                    <a:gd name="T6" fmla="*/ 0 w 21600"/>
                    <a:gd name="T7" fmla="*/ 40 h 21600"/>
                    <a:gd name="T8" fmla="*/ 0 60000 65536"/>
                    <a:gd name="T9" fmla="*/ 0 60000 65536"/>
                    <a:gd name="T10" fmla="*/ 0 60000 65536"/>
                    <a:gd name="T11" fmla="*/ 0 60000 65536"/>
                    <a:gd name="T12" fmla="*/ 5290 w 21600"/>
                    <a:gd name="T13" fmla="*/ 508 h 21600"/>
                    <a:gd name="T14" fmla="*/ 16310 w 21600"/>
                    <a:gd name="T15" fmla="*/ 21092 h 21600"/>
                  </a:gdLst>
                  <a:ahLst/>
                  <a:cxnLst>
                    <a:cxn ang="T8">
                      <a:pos x="T0" y="T1"/>
                    </a:cxn>
                    <a:cxn ang="T9">
                      <a:pos x="T2" y="T3"/>
                    </a:cxn>
                    <a:cxn ang="T10">
                      <a:pos x="T4" y="T5"/>
                    </a:cxn>
                    <a:cxn ang="T11">
                      <a:pos x="T6" y="T7"/>
                    </a:cxn>
                  </a:cxnLst>
                  <a:rect l="T12" t="T13" r="T14" b="T15"/>
                  <a:pathLst>
                    <a:path w="21600" h="21600">
                      <a:moveTo>
                        <a:pt x="3768" y="0"/>
                      </a:moveTo>
                      <a:lnTo>
                        <a:pt x="17831" y="0"/>
                      </a:lnTo>
                      <a:lnTo>
                        <a:pt x="21600" y="21600"/>
                      </a:lnTo>
                      <a:lnTo>
                        <a:pt x="0" y="21600"/>
                      </a:lnTo>
                      <a:lnTo>
                        <a:pt x="3768" y="0"/>
                      </a:lnTo>
                      <a:close/>
                    </a:path>
                  </a:pathLst>
                </a:custGeom>
                <a:solidFill>
                  <a:srgbClr val="FFBE7D"/>
                </a:solidFill>
                <a:ln w="9525">
                  <a:solidFill>
                    <a:srgbClr val="000000"/>
                  </a:solidFill>
                  <a:miter lim="800000"/>
                  <a:headEnd/>
                  <a:tailEnd/>
                </a:ln>
              </p:spPr>
              <p:txBody>
                <a:bodyPr/>
                <a:lstStyle/>
                <a:p>
                  <a:endParaRPr lang="en-US"/>
                </a:p>
              </p:txBody>
            </p:sp>
            <p:sp>
              <p:nvSpPr>
                <p:cNvPr id="1060" name="Pyr4"/>
                <p:cNvSpPr>
                  <a:spLocks noChangeAspect="1" noEditPoints="1" noChangeArrowheads="1"/>
                </p:cNvSpPr>
                <p:nvPr/>
              </p:nvSpPr>
              <p:spPr bwMode="auto">
                <a:xfrm>
                  <a:off x="1256" y="2827"/>
                  <a:ext cx="4176" cy="936"/>
                </a:xfrm>
                <a:custGeom>
                  <a:avLst/>
                  <a:gdLst>
                    <a:gd name="T0" fmla="*/ 104 w 21600"/>
                    <a:gd name="T1" fmla="*/ 0 h 21600"/>
                    <a:gd name="T2" fmla="*/ 703 w 21600"/>
                    <a:gd name="T3" fmla="*/ 0 h 21600"/>
                    <a:gd name="T4" fmla="*/ 807 w 21600"/>
                    <a:gd name="T5" fmla="*/ 41 h 21600"/>
                    <a:gd name="T6" fmla="*/ 0 w 21600"/>
                    <a:gd name="T7" fmla="*/ 41 h 21600"/>
                    <a:gd name="T8" fmla="*/ 0 60000 65536"/>
                    <a:gd name="T9" fmla="*/ 0 60000 65536"/>
                    <a:gd name="T10" fmla="*/ 0 60000 65536"/>
                    <a:gd name="T11" fmla="*/ 0 60000 65536"/>
                    <a:gd name="T12" fmla="*/ 3284 w 21600"/>
                    <a:gd name="T13" fmla="*/ 508 h 21600"/>
                    <a:gd name="T14" fmla="*/ 17312 w 21600"/>
                    <a:gd name="T15" fmla="*/ 21092 h 21600"/>
                  </a:gdLst>
                  <a:ahLst/>
                  <a:cxnLst>
                    <a:cxn ang="T8">
                      <a:pos x="T0" y="T1"/>
                    </a:cxn>
                    <a:cxn ang="T9">
                      <a:pos x="T2" y="T3"/>
                    </a:cxn>
                    <a:cxn ang="T10">
                      <a:pos x="T4" y="T5"/>
                    </a:cxn>
                    <a:cxn ang="T11">
                      <a:pos x="T6" y="T7"/>
                    </a:cxn>
                  </a:cxnLst>
                  <a:rect l="T12" t="T13" r="T14" b="T15"/>
                  <a:pathLst>
                    <a:path w="21600" h="21600">
                      <a:moveTo>
                        <a:pt x="2793" y="0"/>
                      </a:moveTo>
                      <a:lnTo>
                        <a:pt x="18806" y="0"/>
                      </a:lnTo>
                      <a:lnTo>
                        <a:pt x="21600" y="21600"/>
                      </a:lnTo>
                      <a:lnTo>
                        <a:pt x="0" y="21600"/>
                      </a:lnTo>
                      <a:lnTo>
                        <a:pt x="2793" y="0"/>
                      </a:lnTo>
                      <a:close/>
                    </a:path>
                  </a:pathLst>
                </a:custGeom>
                <a:solidFill>
                  <a:srgbClr val="FFFFCC"/>
                </a:solidFill>
                <a:ln w="9525">
                  <a:solidFill>
                    <a:srgbClr val="000000"/>
                  </a:solidFill>
                  <a:miter lim="800000"/>
                  <a:headEnd/>
                  <a:tailEnd/>
                </a:ln>
              </p:spPr>
              <p:txBody>
                <a:bodyPr/>
                <a:lstStyle/>
                <a:p>
                  <a:endParaRPr lang="en-US"/>
                </a:p>
              </p:txBody>
            </p:sp>
          </p:grpSp>
          <p:sp>
            <p:nvSpPr>
              <p:cNvPr id="1052" name="Text Box 9"/>
              <p:cNvSpPr txBox="1">
                <a:spLocks noChangeArrowheads="1"/>
              </p:cNvSpPr>
              <p:nvPr/>
            </p:nvSpPr>
            <p:spPr bwMode="auto">
              <a:xfrm>
                <a:off x="1818" y="1068"/>
                <a:ext cx="630" cy="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algn="l"/>
                <a:r>
                  <a:rPr lang="en-US" sz="1600" dirty="0" smtClean="0">
                    <a:solidFill>
                      <a:srgbClr val="000000"/>
                    </a:solidFill>
                    <a:latin typeface="Tahoma" pitchFamily="34" charset="0"/>
                  </a:rPr>
                  <a:t>Vision &amp; Mission</a:t>
                </a:r>
                <a:endParaRPr lang="en-US" sz="1600" dirty="0">
                  <a:solidFill>
                    <a:srgbClr val="000000"/>
                  </a:solidFill>
                  <a:latin typeface="Tahoma" pitchFamily="34" charset="0"/>
                </a:endParaRPr>
              </a:p>
            </p:txBody>
          </p:sp>
          <p:sp>
            <p:nvSpPr>
              <p:cNvPr id="1053" name="Text Box 10"/>
              <p:cNvSpPr txBox="1">
                <a:spLocks noChangeArrowheads="1"/>
              </p:cNvSpPr>
              <p:nvPr/>
            </p:nvSpPr>
            <p:spPr bwMode="auto">
              <a:xfrm>
                <a:off x="1622" y="1618"/>
                <a:ext cx="1058" cy="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algn="l"/>
                <a:r>
                  <a:rPr lang="en-US" sz="1600" dirty="0">
                    <a:solidFill>
                      <a:srgbClr val="000000"/>
                    </a:solidFill>
                    <a:latin typeface="Tahoma" pitchFamily="34" charset="0"/>
                  </a:rPr>
                  <a:t>Overall </a:t>
                </a:r>
              </a:p>
              <a:p>
                <a:pPr algn="l"/>
                <a:r>
                  <a:rPr lang="en-US" sz="1600" dirty="0">
                    <a:solidFill>
                      <a:srgbClr val="000000"/>
                    </a:solidFill>
                    <a:latin typeface="Tahoma" pitchFamily="34" charset="0"/>
                  </a:rPr>
                  <a:t>Objectives &amp;</a:t>
                </a:r>
              </a:p>
              <a:p>
                <a:pPr algn="l"/>
                <a:r>
                  <a:rPr lang="en-US" sz="1600" dirty="0">
                    <a:solidFill>
                      <a:srgbClr val="000000"/>
                    </a:solidFill>
                    <a:latin typeface="Tahoma" pitchFamily="34" charset="0"/>
                  </a:rPr>
                  <a:t>Key result areas.</a:t>
                </a:r>
              </a:p>
              <a:p>
                <a:pPr algn="l"/>
                <a:endParaRPr lang="en-US" sz="1600" dirty="0">
                  <a:solidFill>
                    <a:srgbClr val="000000"/>
                  </a:solidFill>
                  <a:latin typeface="Tahoma" pitchFamily="34" charset="0"/>
                </a:endParaRPr>
              </a:p>
            </p:txBody>
          </p:sp>
          <p:sp>
            <p:nvSpPr>
              <p:cNvPr id="1054" name="Text Box 11"/>
              <p:cNvSpPr txBox="1">
                <a:spLocks noChangeArrowheads="1"/>
              </p:cNvSpPr>
              <p:nvPr/>
            </p:nvSpPr>
            <p:spPr bwMode="auto">
              <a:xfrm>
                <a:off x="1382" y="2387"/>
                <a:ext cx="1251"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algn="l"/>
                <a:r>
                  <a:rPr lang="en-US" sz="1600" dirty="0">
                    <a:solidFill>
                      <a:srgbClr val="000000"/>
                    </a:solidFill>
                    <a:latin typeface="Tahoma" pitchFamily="34" charset="0"/>
                  </a:rPr>
                  <a:t>Divisional objectives</a:t>
                </a:r>
              </a:p>
            </p:txBody>
          </p:sp>
          <p:sp>
            <p:nvSpPr>
              <p:cNvPr id="1055" name="Text Box 12"/>
              <p:cNvSpPr txBox="1">
                <a:spLocks noChangeArrowheads="1"/>
              </p:cNvSpPr>
              <p:nvPr/>
            </p:nvSpPr>
            <p:spPr bwMode="auto">
              <a:xfrm>
                <a:off x="1382" y="2915"/>
                <a:ext cx="1525"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algn="l"/>
                <a:r>
                  <a:rPr lang="en-US" sz="1600">
                    <a:solidFill>
                      <a:srgbClr val="000000"/>
                    </a:solidFill>
                    <a:latin typeface="Tahoma" pitchFamily="34" charset="0"/>
                  </a:rPr>
                  <a:t>Departmental  objectives</a:t>
                </a:r>
              </a:p>
            </p:txBody>
          </p:sp>
          <p:sp>
            <p:nvSpPr>
              <p:cNvPr id="1056" name="Text Box 14"/>
              <p:cNvSpPr txBox="1">
                <a:spLocks noChangeArrowheads="1"/>
              </p:cNvSpPr>
              <p:nvPr/>
            </p:nvSpPr>
            <p:spPr bwMode="auto">
              <a:xfrm>
                <a:off x="1286" y="3202"/>
                <a:ext cx="1269"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algn="l"/>
                <a:r>
                  <a:rPr lang="en-US" sz="1600">
                    <a:solidFill>
                      <a:srgbClr val="000000"/>
                    </a:solidFill>
                    <a:latin typeface="Tahoma" pitchFamily="34" charset="0"/>
                  </a:rPr>
                  <a:t>Individual objectives</a:t>
                </a:r>
              </a:p>
            </p:txBody>
          </p:sp>
        </p:grpSp>
        <p:sp>
          <p:nvSpPr>
            <p:cNvPr id="1050" name="Line 30"/>
            <p:cNvSpPr>
              <a:spLocks noChangeShapeType="1"/>
            </p:cNvSpPr>
            <p:nvPr/>
          </p:nvSpPr>
          <p:spPr bwMode="auto">
            <a:xfrm>
              <a:off x="192" y="2776"/>
              <a:ext cx="259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744" name="Text Box 48"/>
          <p:cNvSpPr txBox="1">
            <a:spLocks noChangeArrowheads="1"/>
          </p:cNvSpPr>
          <p:nvPr/>
        </p:nvSpPr>
        <p:spPr bwMode="auto">
          <a:xfrm>
            <a:off x="304800" y="5410200"/>
            <a:ext cx="8610600" cy="120015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algn="l"/>
            <a:r>
              <a:rPr lang="en-US" sz="2400">
                <a:latin typeface="Tahoma" pitchFamily="34" charset="0"/>
              </a:rPr>
              <a:t>Objectives set end results – they need to be supported by a hierarchy of sub-objectives, duly networked through the organization to avoid discord and wasted effort.</a:t>
            </a:r>
          </a:p>
        </p:txBody>
      </p:sp>
      <p:cxnSp>
        <p:nvCxnSpPr>
          <p:cNvPr id="3" name="Straight Connector 2"/>
          <p:cNvCxnSpPr/>
          <p:nvPr/>
        </p:nvCxnSpPr>
        <p:spPr>
          <a:xfrm>
            <a:off x="5638800" y="915653"/>
            <a:ext cx="281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075362" y="2833814"/>
            <a:ext cx="19462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469062" y="4431902"/>
            <a:ext cx="15525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553200" y="4952143"/>
            <a:ext cx="14684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469062" y="915653"/>
            <a:ext cx="84138" cy="191816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705600" y="1676400"/>
            <a:ext cx="1832040" cy="369332"/>
          </a:xfrm>
          <a:prstGeom prst="rect">
            <a:avLst/>
          </a:prstGeom>
          <a:noFill/>
        </p:spPr>
        <p:txBody>
          <a:bodyPr wrap="none" rtlCol="0">
            <a:spAutoFit/>
          </a:bodyPr>
          <a:lstStyle/>
          <a:p>
            <a:r>
              <a:rPr lang="en-US" dirty="0" smtClean="0">
                <a:solidFill>
                  <a:srgbClr val="FF0000"/>
                </a:solidFill>
              </a:rPr>
              <a:t>Top Management</a:t>
            </a:r>
            <a:endParaRPr lang="en-US" dirty="0">
              <a:solidFill>
                <a:srgbClr val="FF0000"/>
              </a:solidFill>
            </a:endParaRPr>
          </a:p>
        </p:txBody>
      </p:sp>
      <p:cxnSp>
        <p:nvCxnSpPr>
          <p:cNvPr id="25" name="Straight Arrow Connector 24"/>
          <p:cNvCxnSpPr/>
          <p:nvPr/>
        </p:nvCxnSpPr>
        <p:spPr>
          <a:xfrm>
            <a:off x="6553200" y="2971800"/>
            <a:ext cx="76200" cy="146010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728959" y="3554560"/>
            <a:ext cx="2158732" cy="369332"/>
          </a:xfrm>
          <a:prstGeom prst="rect">
            <a:avLst/>
          </a:prstGeom>
          <a:noFill/>
        </p:spPr>
        <p:txBody>
          <a:bodyPr wrap="none" rtlCol="0">
            <a:spAutoFit/>
          </a:bodyPr>
          <a:lstStyle/>
          <a:p>
            <a:r>
              <a:rPr lang="en-US" dirty="0" smtClean="0">
                <a:solidFill>
                  <a:srgbClr val="FF0000"/>
                </a:solidFill>
              </a:rPr>
              <a:t>Middle Management</a:t>
            </a:r>
            <a:endParaRPr lang="en-US" dirty="0">
              <a:solidFill>
                <a:srgbClr val="FF0000"/>
              </a:solidFill>
            </a:endParaRPr>
          </a:p>
        </p:txBody>
      </p:sp>
      <p:cxnSp>
        <p:nvCxnSpPr>
          <p:cNvPr id="29696" name="Straight Arrow Connector 29695"/>
          <p:cNvCxnSpPr/>
          <p:nvPr/>
        </p:nvCxnSpPr>
        <p:spPr>
          <a:xfrm>
            <a:off x="6629400" y="4431902"/>
            <a:ext cx="38100" cy="52024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9701" name="TextBox 29700"/>
          <p:cNvSpPr txBox="1"/>
          <p:nvPr/>
        </p:nvSpPr>
        <p:spPr>
          <a:xfrm>
            <a:off x="6765634" y="4507356"/>
            <a:ext cx="2006062" cy="369332"/>
          </a:xfrm>
          <a:prstGeom prst="rect">
            <a:avLst/>
          </a:prstGeom>
          <a:noFill/>
        </p:spPr>
        <p:txBody>
          <a:bodyPr wrap="none" rtlCol="0">
            <a:spAutoFit/>
          </a:bodyPr>
          <a:lstStyle/>
          <a:p>
            <a:r>
              <a:rPr lang="en-US" dirty="0" smtClean="0">
                <a:solidFill>
                  <a:srgbClr val="FF0000"/>
                </a:solidFill>
              </a:rPr>
              <a:t>First Line Managers</a:t>
            </a:r>
            <a:endParaRPr lang="en-US" dirty="0">
              <a:solidFill>
                <a:srgbClr val="FF0000"/>
              </a:solidFill>
            </a:endParaRPr>
          </a:p>
        </p:txBody>
      </p:sp>
      <p:cxnSp>
        <p:nvCxnSpPr>
          <p:cNvPr id="29703" name="Straight Arrow Connector 29702"/>
          <p:cNvCxnSpPr/>
          <p:nvPr/>
        </p:nvCxnSpPr>
        <p:spPr>
          <a:xfrm>
            <a:off x="7245349" y="2300738"/>
            <a:ext cx="42069" cy="125382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9705" name="TextBox 29704"/>
          <p:cNvSpPr txBox="1"/>
          <p:nvPr/>
        </p:nvSpPr>
        <p:spPr>
          <a:xfrm>
            <a:off x="7287418" y="2444286"/>
            <a:ext cx="1850186" cy="1200329"/>
          </a:xfrm>
          <a:prstGeom prst="rect">
            <a:avLst/>
          </a:prstGeom>
          <a:noFill/>
        </p:spPr>
        <p:txBody>
          <a:bodyPr wrap="none" rtlCol="0">
            <a:spAutoFit/>
          </a:bodyPr>
          <a:lstStyle/>
          <a:p>
            <a:r>
              <a:rPr lang="en-US" dirty="0" smtClean="0">
                <a:solidFill>
                  <a:srgbClr val="0070C0"/>
                </a:solidFill>
              </a:rPr>
              <a:t>Overlaps, </a:t>
            </a:r>
          </a:p>
          <a:p>
            <a:r>
              <a:rPr lang="en-US" dirty="0" smtClean="0">
                <a:solidFill>
                  <a:srgbClr val="0070C0"/>
                </a:solidFill>
              </a:rPr>
              <a:t>depending on the</a:t>
            </a:r>
          </a:p>
          <a:p>
            <a:r>
              <a:rPr lang="en-US" dirty="0" smtClean="0">
                <a:solidFill>
                  <a:srgbClr val="0070C0"/>
                </a:solidFill>
              </a:rPr>
              <a:t> organization </a:t>
            </a:r>
          </a:p>
          <a:p>
            <a:r>
              <a:rPr lang="en-US" dirty="0" smtClean="0">
                <a:solidFill>
                  <a:srgbClr val="0070C0"/>
                </a:solidFill>
              </a:rPr>
              <a:t>structure</a:t>
            </a:r>
            <a:endParaRPr lang="en-US" dirty="0">
              <a:solidFill>
                <a:srgbClr val="0070C0"/>
              </a:solidFill>
            </a:endParaRPr>
          </a:p>
        </p:txBody>
      </p:sp>
    </p:spTree>
    <p:extLst>
      <p:ext uri="{BB962C8B-B14F-4D97-AF65-F5344CB8AC3E}">
        <p14:creationId xmlns:p14="http://schemas.microsoft.com/office/powerpoint/2010/main" val="3708366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9748"/>
                                        </p:tgtEl>
                                        <p:attrNameLst>
                                          <p:attrName>style.visibility</p:attrName>
                                        </p:attrNameLst>
                                      </p:cBhvr>
                                      <p:to>
                                        <p:strVal val="visible"/>
                                      </p:to>
                                    </p:set>
                                    <p:anim calcmode="lin" valueType="num">
                                      <p:cBhvr additive="base">
                                        <p:cTn id="7" dur="500" fill="hold"/>
                                        <p:tgtEl>
                                          <p:spTgt spid="29748"/>
                                        </p:tgtEl>
                                        <p:attrNameLst>
                                          <p:attrName>ppt_x</p:attrName>
                                        </p:attrNameLst>
                                      </p:cBhvr>
                                      <p:tavLst>
                                        <p:tav tm="0">
                                          <p:val>
                                            <p:strVal val="0-#ppt_w/2"/>
                                          </p:val>
                                        </p:tav>
                                        <p:tav tm="100000">
                                          <p:val>
                                            <p:strVal val="#ppt_x"/>
                                          </p:val>
                                        </p:tav>
                                      </p:tavLst>
                                    </p:anim>
                                    <p:anim calcmode="lin" valueType="num">
                                      <p:cBhvr additive="base">
                                        <p:cTn id="8" dur="500" fill="hold"/>
                                        <p:tgtEl>
                                          <p:spTgt spid="2974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29744"/>
                                        </p:tgtEl>
                                        <p:attrNameLst>
                                          <p:attrName>style.visibility</p:attrName>
                                        </p:attrNameLst>
                                      </p:cBhvr>
                                      <p:to>
                                        <p:strVal val="visible"/>
                                      </p:to>
                                    </p:set>
                                    <p:animEffect transition="in" filter="checkerboard(across)">
                                      <p:cBhvr>
                                        <p:cTn id="13" dur="500"/>
                                        <p:tgtEl>
                                          <p:spTgt spid="29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44"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b="1" dirty="0" smtClean="0">
                <a:solidFill>
                  <a:srgbClr val="FF0000"/>
                </a:solidFill>
              </a:rPr>
              <a:t>FUNCTIONS OF MANAGEMENT</a:t>
            </a:r>
          </a:p>
        </p:txBody>
      </p:sp>
      <p:sp>
        <p:nvSpPr>
          <p:cNvPr id="3" name="Content Placeholder 2"/>
          <p:cNvSpPr>
            <a:spLocks noGrp="1"/>
          </p:cNvSpPr>
          <p:nvPr>
            <p:ph idx="1"/>
          </p:nvPr>
        </p:nvSpPr>
        <p:spPr/>
        <p:txBody>
          <a:bodyPr/>
          <a:lstStyle/>
          <a:p>
            <a:pPr eaLnBrk="1" hangingPunct="1"/>
            <a:endParaRPr lang="en-US" sz="2400" dirty="0" smtClean="0"/>
          </a:p>
          <a:p>
            <a:pPr eaLnBrk="1" hangingPunct="1"/>
            <a:r>
              <a:rPr lang="en-US" sz="2400" dirty="0" smtClean="0"/>
              <a:t>The process of achieving the goals are the </a:t>
            </a:r>
            <a:r>
              <a:rPr lang="en-US" sz="2400" dirty="0" smtClean="0">
                <a:solidFill>
                  <a:srgbClr val="FF0000"/>
                </a:solidFill>
              </a:rPr>
              <a:t>basic functions of Management , </a:t>
            </a:r>
            <a:r>
              <a:rPr lang="en-US" sz="2400" dirty="0" smtClean="0"/>
              <a:t>which are </a:t>
            </a:r>
            <a:endParaRPr lang="en-US" sz="2400" dirty="0"/>
          </a:p>
          <a:p>
            <a:pPr eaLnBrk="1" hangingPunct="1"/>
            <a:endParaRPr lang="en-US" sz="2400" dirty="0" smtClean="0"/>
          </a:p>
          <a:p>
            <a:pPr lvl="1"/>
            <a:r>
              <a:rPr lang="en-US" sz="2000" b="1" dirty="0" smtClean="0">
                <a:solidFill>
                  <a:srgbClr val="FF0000"/>
                </a:solidFill>
              </a:rPr>
              <a:t>PLANNING</a:t>
            </a:r>
          </a:p>
          <a:p>
            <a:pPr lvl="1"/>
            <a:r>
              <a:rPr lang="en-US" sz="2000" b="1" dirty="0" smtClean="0">
                <a:solidFill>
                  <a:srgbClr val="FF0000"/>
                </a:solidFill>
              </a:rPr>
              <a:t>ORGANIZING</a:t>
            </a:r>
          </a:p>
          <a:p>
            <a:pPr lvl="1"/>
            <a:r>
              <a:rPr lang="en-US" sz="2000" b="1" dirty="0" smtClean="0">
                <a:solidFill>
                  <a:srgbClr val="FF0000"/>
                </a:solidFill>
              </a:rPr>
              <a:t>STAFFING</a:t>
            </a:r>
          </a:p>
          <a:p>
            <a:pPr lvl="1"/>
            <a:r>
              <a:rPr lang="en-US" sz="2000" b="1" dirty="0" smtClean="0">
                <a:solidFill>
                  <a:srgbClr val="FF0000"/>
                </a:solidFill>
              </a:rPr>
              <a:t>DIRECTING</a:t>
            </a:r>
          </a:p>
          <a:p>
            <a:pPr lvl="1"/>
            <a:r>
              <a:rPr lang="en-US" sz="2000" b="1" dirty="0" smtClean="0">
                <a:solidFill>
                  <a:srgbClr val="FF0000"/>
                </a:solidFill>
              </a:rPr>
              <a:t>CONTROLLING</a:t>
            </a:r>
          </a:p>
        </p:txBody>
      </p:sp>
    </p:spTree>
    <p:extLst>
      <p:ext uri="{BB962C8B-B14F-4D97-AF65-F5344CB8AC3E}">
        <p14:creationId xmlns:p14="http://schemas.microsoft.com/office/powerpoint/2010/main" val="32341761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Top)">
                                      <p:cBhvr>
                                        <p:cTn id="12" dur="500"/>
                                        <p:tgtEl>
                                          <p:spTgt spid="3">
                                            <p:txEl>
                                              <p:pRg st="1" end="1"/>
                                            </p:txEl>
                                          </p:spTgt>
                                        </p:tgtEl>
                                      </p:cBhvr>
                                    </p:animEffect>
                                  </p:childTnLst>
                                </p:cTn>
                              </p:par>
                              <p:par>
                                <p:cTn id="13" presetID="12" presetClass="entr" presetSubtype="1"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slide(fromTop)">
                                      <p:cBhvr>
                                        <p:cTn id="15" dur="500"/>
                                        <p:tgtEl>
                                          <p:spTgt spid="3">
                                            <p:txEl>
                                              <p:pRg st="3" end="3"/>
                                            </p:txEl>
                                          </p:spTgt>
                                        </p:tgtEl>
                                      </p:cBhvr>
                                    </p:animEffect>
                                  </p:childTnLst>
                                </p:cTn>
                              </p:par>
                              <p:par>
                                <p:cTn id="16" presetID="12" presetClass="entr" presetSubtype="1"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slide(fromTop)">
                                      <p:cBhvr>
                                        <p:cTn id="18" dur="500"/>
                                        <p:tgtEl>
                                          <p:spTgt spid="3">
                                            <p:txEl>
                                              <p:pRg st="4" end="4"/>
                                            </p:txEl>
                                          </p:spTgt>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slide(fromTop)">
                                      <p:cBhvr>
                                        <p:cTn id="21" dur="500"/>
                                        <p:tgtEl>
                                          <p:spTgt spid="3">
                                            <p:txEl>
                                              <p:pRg st="5" end="5"/>
                                            </p:txEl>
                                          </p:spTgt>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slide(fromTop)">
                                      <p:cBhvr>
                                        <p:cTn id="24" dur="500"/>
                                        <p:tgtEl>
                                          <p:spTgt spid="3">
                                            <p:txEl>
                                              <p:pRg st="6" end="6"/>
                                            </p:txEl>
                                          </p:spTgt>
                                        </p:tgtEl>
                                      </p:cBhvr>
                                    </p:animEffect>
                                  </p:childTnLst>
                                </p:cTn>
                              </p:par>
                              <p:par>
                                <p:cTn id="25" presetID="12" presetClass="entr" presetSubtype="1"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slide(fromTop)">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91200"/>
          </a:xfrm>
        </p:spPr>
        <p:txBody>
          <a:bodyPr rtlCol="0">
            <a:normAutofit fontScale="62500" lnSpcReduction="20000"/>
          </a:bodyPr>
          <a:lstStyle/>
          <a:p>
            <a:pPr marL="365760" indent="-256032" eaLnBrk="1" fontAlgn="auto" hangingPunct="1">
              <a:spcAft>
                <a:spcPts val="0"/>
              </a:spcAft>
              <a:buFont typeface="Arial" pitchFamily="34" charset="0"/>
              <a:buChar char="•"/>
              <a:defRPr/>
            </a:pPr>
            <a:r>
              <a:rPr lang="en-US" dirty="0" smtClean="0"/>
              <a:t>Planning is determining the objectives and formulating the methods to achieve them. </a:t>
            </a:r>
          </a:p>
          <a:p>
            <a:pPr marL="365760" lvl="1" indent="-256032">
              <a:buFont typeface="Arial" pitchFamily="34" charset="0"/>
              <a:buChar char="•"/>
              <a:defRPr/>
            </a:pPr>
            <a:endParaRPr lang="en-US" altLang="ja-JP" sz="3200" b="1" dirty="0" smtClean="0">
              <a:latin typeface="Times New Roman" pitchFamily="18" charset="0"/>
              <a:cs typeface="Times New Roman" pitchFamily="18" charset="0"/>
            </a:endParaRPr>
          </a:p>
          <a:p>
            <a:pPr marL="365760" lvl="1" indent="-256032">
              <a:buFont typeface="Arial" pitchFamily="34" charset="0"/>
              <a:buChar char="•"/>
              <a:defRPr/>
            </a:pPr>
            <a:r>
              <a:rPr lang="en-US" altLang="ja-JP" sz="3200" b="1" dirty="0" smtClean="0">
                <a:latin typeface="Times New Roman" pitchFamily="18" charset="0"/>
                <a:cs typeface="Times New Roman" pitchFamily="18" charset="0"/>
              </a:rPr>
              <a:t>Planning  </a:t>
            </a:r>
            <a:r>
              <a:rPr lang="en-US" altLang="ja-JP" sz="3200" dirty="0" smtClean="0">
                <a:latin typeface="Times New Roman" pitchFamily="18" charset="0"/>
                <a:cs typeface="Times New Roman" pitchFamily="18" charset="0"/>
              </a:rPr>
              <a:t>involves</a:t>
            </a:r>
          </a:p>
          <a:p>
            <a:pPr marL="765810" lvl="2" indent="-256032">
              <a:defRPr/>
            </a:pPr>
            <a:r>
              <a:rPr lang="en-US" altLang="ja-JP" dirty="0" smtClean="0">
                <a:solidFill>
                  <a:srgbClr val="FF0000"/>
                </a:solidFill>
                <a:latin typeface="Times New Roman" pitchFamily="18" charset="0"/>
                <a:cs typeface="Times New Roman" pitchFamily="18" charset="0"/>
              </a:rPr>
              <a:t>identifying</a:t>
            </a:r>
            <a:r>
              <a:rPr lang="en-US" altLang="ja-JP" dirty="0" smtClean="0">
                <a:solidFill>
                  <a:srgbClr val="0070C0"/>
                </a:solidFill>
                <a:latin typeface="Times New Roman" pitchFamily="18" charset="0"/>
                <a:cs typeface="Times New Roman" pitchFamily="18" charset="0"/>
              </a:rPr>
              <a:t> what</a:t>
            </a:r>
            <a:r>
              <a:rPr lang="en-US" altLang="ja-JP" dirty="0" smtClean="0">
                <a:solidFill>
                  <a:srgbClr val="FF0000"/>
                </a:solidFill>
                <a:latin typeface="Times New Roman" pitchFamily="18" charset="0"/>
                <a:cs typeface="Times New Roman" pitchFamily="18" charset="0"/>
              </a:rPr>
              <a:t> tasks </a:t>
            </a:r>
            <a:r>
              <a:rPr lang="en-US" altLang="ja-JP" dirty="0">
                <a:solidFill>
                  <a:srgbClr val="FF0000"/>
                </a:solidFill>
                <a:latin typeface="Times New Roman" pitchFamily="18" charset="0"/>
                <a:cs typeface="Times New Roman" pitchFamily="18" charset="0"/>
              </a:rPr>
              <a:t>must be performed </a:t>
            </a:r>
            <a:endParaRPr lang="en-US" altLang="ja-JP" dirty="0" smtClean="0">
              <a:solidFill>
                <a:srgbClr val="FF0000"/>
              </a:solidFill>
              <a:latin typeface="Times New Roman" pitchFamily="18" charset="0"/>
              <a:cs typeface="Times New Roman" pitchFamily="18" charset="0"/>
            </a:endParaRPr>
          </a:p>
          <a:p>
            <a:pPr marL="765810" lvl="2" indent="-256032">
              <a:defRPr/>
            </a:pPr>
            <a:r>
              <a:rPr lang="en-US" altLang="ja-JP" dirty="0" smtClean="0">
                <a:solidFill>
                  <a:srgbClr val="FF0000"/>
                </a:solidFill>
                <a:latin typeface="Times New Roman" pitchFamily="18" charset="0"/>
                <a:cs typeface="Times New Roman" pitchFamily="18" charset="0"/>
              </a:rPr>
              <a:t>outlining</a:t>
            </a:r>
            <a:r>
              <a:rPr lang="en-US" altLang="ja-JP" dirty="0" smtClean="0">
                <a:solidFill>
                  <a:srgbClr val="0070C0"/>
                </a:solidFill>
                <a:latin typeface="Times New Roman" pitchFamily="18" charset="0"/>
                <a:cs typeface="Times New Roman" pitchFamily="18" charset="0"/>
              </a:rPr>
              <a:t> </a:t>
            </a:r>
            <a:r>
              <a:rPr lang="en-US" altLang="ja-JP" dirty="0">
                <a:solidFill>
                  <a:srgbClr val="0070C0"/>
                </a:solidFill>
                <a:latin typeface="Times New Roman" pitchFamily="18" charset="0"/>
                <a:cs typeface="Times New Roman" pitchFamily="18" charset="0"/>
              </a:rPr>
              <a:t>how </a:t>
            </a:r>
            <a:r>
              <a:rPr lang="en-US" altLang="ja-JP" dirty="0">
                <a:solidFill>
                  <a:srgbClr val="FF0000"/>
                </a:solidFill>
                <a:latin typeface="Times New Roman" pitchFamily="18" charset="0"/>
                <a:cs typeface="Times New Roman" pitchFamily="18" charset="0"/>
              </a:rPr>
              <a:t>the tasks must be performed, and </a:t>
            </a:r>
            <a:endParaRPr lang="en-US" altLang="ja-JP" dirty="0" smtClean="0">
              <a:solidFill>
                <a:srgbClr val="FF0000"/>
              </a:solidFill>
              <a:latin typeface="Times New Roman" pitchFamily="18" charset="0"/>
              <a:cs typeface="Times New Roman" pitchFamily="18" charset="0"/>
            </a:endParaRPr>
          </a:p>
          <a:p>
            <a:pPr marL="765810" lvl="2" indent="-256032">
              <a:defRPr/>
            </a:pPr>
            <a:r>
              <a:rPr lang="en-US" altLang="ja-JP" dirty="0" smtClean="0">
                <a:solidFill>
                  <a:srgbClr val="FF0000"/>
                </a:solidFill>
                <a:latin typeface="Times New Roman" pitchFamily="18" charset="0"/>
                <a:cs typeface="Times New Roman" pitchFamily="18" charset="0"/>
              </a:rPr>
              <a:t>indicating</a:t>
            </a:r>
            <a:r>
              <a:rPr lang="en-US" altLang="ja-JP" dirty="0" smtClean="0">
                <a:solidFill>
                  <a:srgbClr val="0070C0"/>
                </a:solidFill>
                <a:latin typeface="Times New Roman" pitchFamily="18" charset="0"/>
                <a:cs typeface="Times New Roman" pitchFamily="18" charset="0"/>
              </a:rPr>
              <a:t> </a:t>
            </a:r>
            <a:r>
              <a:rPr lang="en-US" altLang="ja-JP" dirty="0">
                <a:solidFill>
                  <a:srgbClr val="0070C0"/>
                </a:solidFill>
                <a:latin typeface="Times New Roman" pitchFamily="18" charset="0"/>
                <a:cs typeface="Times New Roman" pitchFamily="18" charset="0"/>
              </a:rPr>
              <a:t>when </a:t>
            </a:r>
            <a:r>
              <a:rPr lang="en-US" altLang="ja-JP" dirty="0">
                <a:solidFill>
                  <a:srgbClr val="FF0000"/>
                </a:solidFill>
                <a:latin typeface="Times New Roman" pitchFamily="18" charset="0"/>
                <a:cs typeface="Times New Roman" pitchFamily="18" charset="0"/>
              </a:rPr>
              <a:t>they should be </a:t>
            </a:r>
            <a:r>
              <a:rPr lang="en-US" altLang="ja-JP" dirty="0" smtClean="0">
                <a:solidFill>
                  <a:srgbClr val="FF0000"/>
                </a:solidFill>
                <a:latin typeface="Times New Roman" pitchFamily="18" charset="0"/>
                <a:cs typeface="Times New Roman" pitchFamily="18" charset="0"/>
              </a:rPr>
              <a:t>performed </a:t>
            </a:r>
          </a:p>
          <a:p>
            <a:pPr marL="109728" lvl="1" indent="0">
              <a:buNone/>
              <a:defRPr/>
            </a:pPr>
            <a:r>
              <a:rPr lang="en-US" altLang="ja-JP" sz="3200" dirty="0" smtClean="0">
                <a:latin typeface="Times New Roman" pitchFamily="18" charset="0"/>
                <a:cs typeface="Times New Roman" pitchFamily="18" charset="0"/>
              </a:rPr>
              <a:t>    to </a:t>
            </a:r>
            <a:r>
              <a:rPr lang="en-US" altLang="ja-JP" sz="3200" dirty="0">
                <a:latin typeface="Times New Roman" pitchFamily="18" charset="0"/>
                <a:cs typeface="Times New Roman" pitchFamily="18" charset="0"/>
              </a:rPr>
              <a:t>attain organizational goals,</a:t>
            </a:r>
            <a:r>
              <a:rPr lang="en-US" altLang="ja-JP" sz="3200" dirty="0" smtClean="0">
                <a:latin typeface="Times New Roman" pitchFamily="18" charset="0"/>
                <a:cs typeface="Times New Roman" pitchFamily="18" charset="0"/>
              </a:rPr>
              <a:t>.</a:t>
            </a:r>
            <a:endParaRPr lang="en-US" altLang="ja-JP" sz="2000" dirty="0">
              <a:latin typeface="Times New Roman" pitchFamily="18" charset="0"/>
              <a:cs typeface="Times New Roman" pitchFamily="18" charset="0"/>
            </a:endParaRPr>
          </a:p>
          <a:p>
            <a:pPr marL="365760" indent="-256032" eaLnBrk="1" fontAlgn="auto" hangingPunct="1">
              <a:spcAft>
                <a:spcPts val="0"/>
              </a:spcAft>
              <a:buFont typeface="Arial" pitchFamily="34" charset="0"/>
              <a:buChar char="•"/>
              <a:defRPr/>
            </a:pPr>
            <a:endParaRPr lang="en-US" dirty="0">
              <a:solidFill>
                <a:srgbClr val="FF0000"/>
              </a:solidFill>
            </a:endParaRPr>
          </a:p>
          <a:p>
            <a:pPr marL="365760" indent="-256032" eaLnBrk="1" fontAlgn="auto" hangingPunct="1">
              <a:spcAft>
                <a:spcPts val="0"/>
              </a:spcAft>
              <a:buFont typeface="Arial" pitchFamily="34" charset="0"/>
              <a:buChar char="•"/>
              <a:defRPr/>
            </a:pPr>
            <a:r>
              <a:rPr lang="en-US" b="1" dirty="0" smtClean="0">
                <a:solidFill>
                  <a:srgbClr val="FF0000"/>
                </a:solidFill>
              </a:rPr>
              <a:t>A job well planned is half done. </a:t>
            </a:r>
          </a:p>
          <a:p>
            <a:pPr marL="365760" indent="-256032" eaLnBrk="1" fontAlgn="auto" hangingPunct="1">
              <a:spcAft>
                <a:spcPts val="0"/>
              </a:spcAft>
              <a:buFont typeface="Arial" pitchFamily="34" charset="0"/>
              <a:buChar char="•"/>
              <a:defRPr/>
            </a:pPr>
            <a:endParaRPr lang="en-US" dirty="0"/>
          </a:p>
          <a:p>
            <a:pPr marL="365760" indent="-256032" eaLnBrk="1" fontAlgn="auto" hangingPunct="1">
              <a:spcAft>
                <a:spcPts val="0"/>
              </a:spcAft>
              <a:buFont typeface="Arial" pitchFamily="34" charset="0"/>
              <a:buChar char="•"/>
              <a:defRPr/>
            </a:pPr>
            <a:r>
              <a:rPr lang="en-US" b="1" dirty="0" smtClean="0"/>
              <a:t>During planning the following  basic questions need to be answered:</a:t>
            </a:r>
          </a:p>
          <a:p>
            <a:pPr marL="109728" indent="0" eaLnBrk="1" fontAlgn="auto" hangingPunct="1">
              <a:spcAft>
                <a:spcPts val="0"/>
              </a:spcAft>
              <a:buNone/>
              <a:defRPr/>
            </a:pPr>
            <a:endParaRPr lang="en-US" dirty="0" smtClean="0"/>
          </a:p>
          <a:p>
            <a:pPr marL="765810" lvl="1" indent="-256032">
              <a:buFont typeface="Arial" pitchFamily="34" charset="0"/>
              <a:buChar char="•"/>
              <a:defRPr/>
            </a:pPr>
            <a:r>
              <a:rPr lang="en-US" dirty="0" smtClean="0">
                <a:solidFill>
                  <a:srgbClr val="FF0000"/>
                </a:solidFill>
              </a:rPr>
              <a:t>What am I trying to accomplish i.e. what is my objective?</a:t>
            </a:r>
          </a:p>
          <a:p>
            <a:pPr marL="765810" lvl="1" indent="-256032">
              <a:buFont typeface="Arial" pitchFamily="34" charset="0"/>
              <a:buChar char="•"/>
              <a:defRPr/>
            </a:pPr>
            <a:r>
              <a:rPr lang="en-US" dirty="0" smtClean="0">
                <a:solidFill>
                  <a:srgbClr val="FF0000"/>
                </a:solidFill>
              </a:rPr>
              <a:t>What resources do I have and do I need to accomplish the same?</a:t>
            </a:r>
          </a:p>
          <a:p>
            <a:pPr marL="765810" lvl="1" indent="-256032">
              <a:buFont typeface="Arial" pitchFamily="34" charset="0"/>
              <a:buChar char="•"/>
              <a:defRPr/>
            </a:pPr>
            <a:r>
              <a:rPr lang="en-US" dirty="0" smtClean="0">
                <a:solidFill>
                  <a:srgbClr val="FF0000"/>
                </a:solidFill>
              </a:rPr>
              <a:t>What are the methods and means to achieve the objectives?</a:t>
            </a:r>
          </a:p>
          <a:p>
            <a:pPr marL="765810" lvl="1" indent="-256032">
              <a:buFont typeface="Arial" pitchFamily="34" charset="0"/>
              <a:buChar char="•"/>
              <a:defRPr/>
            </a:pPr>
            <a:r>
              <a:rPr lang="en-US" dirty="0" smtClean="0">
                <a:solidFill>
                  <a:srgbClr val="FF0000"/>
                </a:solidFill>
              </a:rPr>
              <a:t>When the job should be accomplished to meet the organizational objectives?</a:t>
            </a:r>
          </a:p>
          <a:p>
            <a:pPr marL="765810" lvl="1" indent="-256032">
              <a:buFont typeface="Arial" pitchFamily="34" charset="0"/>
              <a:buChar char="•"/>
              <a:defRPr/>
            </a:pPr>
            <a:r>
              <a:rPr lang="en-US" dirty="0" smtClean="0">
                <a:solidFill>
                  <a:srgbClr val="FF0000"/>
                </a:solidFill>
              </a:rPr>
              <a:t>Is this the optimal path to best serve the organizational objective (Efficiency and Effectiveness)?</a:t>
            </a:r>
          </a:p>
          <a:p>
            <a:pPr marL="365760" indent="-256032" eaLnBrk="1" fontAlgn="auto" hangingPunct="1">
              <a:spcAft>
                <a:spcPts val="0"/>
              </a:spcAft>
              <a:buFont typeface="Arial" pitchFamily="34" charset="0"/>
              <a:buChar char="•"/>
              <a:defRPr/>
            </a:pPr>
            <a:endParaRPr lang="en-US" dirty="0" smtClean="0"/>
          </a:p>
        </p:txBody>
      </p:sp>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solidFill>
                  <a:srgbClr val="FF0000"/>
                </a:solidFill>
              </a:rPr>
              <a:t>PLANNING</a:t>
            </a:r>
            <a:br>
              <a:rPr lang="en-US" b="1" dirty="0" smtClean="0">
                <a:solidFill>
                  <a:srgbClr val="FF0000"/>
                </a:solidFill>
              </a:rPr>
            </a:br>
            <a:endParaRPr lang="en-US" b="1" dirty="0" smtClean="0">
              <a:solidFill>
                <a:srgbClr val="FF0000"/>
              </a:solidFill>
            </a:endParaRPr>
          </a:p>
        </p:txBody>
      </p:sp>
    </p:spTree>
    <p:extLst>
      <p:ext uri="{BB962C8B-B14F-4D97-AF65-F5344CB8AC3E}">
        <p14:creationId xmlns:p14="http://schemas.microsoft.com/office/powerpoint/2010/main" val="2182479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b="1" dirty="0" smtClean="0">
                <a:solidFill>
                  <a:srgbClr val="FF0000"/>
                </a:solidFill>
              </a:rPr>
              <a:t>Benefits of Planning</a:t>
            </a:r>
            <a:endParaRPr lang="en-US" b="1" dirty="0">
              <a:solidFill>
                <a:srgbClr val="FF0000"/>
              </a:solidFill>
            </a:endParaRPr>
          </a:p>
        </p:txBody>
      </p:sp>
      <p:sp>
        <p:nvSpPr>
          <p:cNvPr id="3" name="Content Placeholder 2"/>
          <p:cNvSpPr>
            <a:spLocks noGrp="1"/>
          </p:cNvSpPr>
          <p:nvPr>
            <p:ph idx="1"/>
          </p:nvPr>
        </p:nvSpPr>
        <p:spPr>
          <a:xfrm>
            <a:off x="457200" y="914400"/>
            <a:ext cx="8229600" cy="5791200"/>
          </a:xfrm>
        </p:spPr>
        <p:txBody>
          <a:bodyPr>
            <a:normAutofit lnSpcReduction="10000"/>
          </a:bodyPr>
          <a:lstStyle/>
          <a:p>
            <a:r>
              <a:rPr lang="en-US" sz="2800" dirty="0" smtClean="0">
                <a:solidFill>
                  <a:srgbClr val="FF0000"/>
                </a:solidFill>
              </a:rPr>
              <a:t>Planning establishes coordinated effort</a:t>
            </a:r>
            <a:r>
              <a:rPr lang="en-US" sz="2800" dirty="0" smtClean="0"/>
              <a:t>. </a:t>
            </a:r>
          </a:p>
          <a:p>
            <a:pPr lvl="2"/>
            <a:r>
              <a:rPr lang="en-US" sz="2000" dirty="0" smtClean="0"/>
              <a:t>It gives direction to managers and non-managers alike the direction the organization is going and what they must contribute </a:t>
            </a:r>
            <a:r>
              <a:rPr lang="en-US" sz="2000" dirty="0" smtClean="0">
                <a:solidFill>
                  <a:srgbClr val="FF0000"/>
                </a:solidFill>
              </a:rPr>
              <a:t>to reach the objective</a:t>
            </a:r>
            <a:r>
              <a:rPr lang="en-US" sz="2000" dirty="0" smtClean="0"/>
              <a:t>.</a:t>
            </a:r>
          </a:p>
          <a:p>
            <a:r>
              <a:rPr lang="en-US" sz="2800" dirty="0" smtClean="0">
                <a:solidFill>
                  <a:srgbClr val="FF0000"/>
                </a:solidFill>
              </a:rPr>
              <a:t>By forcing managers to look ahead,</a:t>
            </a:r>
          </a:p>
          <a:p>
            <a:pPr lvl="2"/>
            <a:r>
              <a:rPr lang="en-US" sz="2000" dirty="0" smtClean="0"/>
              <a:t> anticipate change, consider the impact of change and develop appropriate responses, </a:t>
            </a:r>
            <a:r>
              <a:rPr lang="en-US" sz="2000" dirty="0" smtClean="0">
                <a:solidFill>
                  <a:srgbClr val="FF0000"/>
                </a:solidFill>
              </a:rPr>
              <a:t>planning reduces uncertainty</a:t>
            </a:r>
            <a:r>
              <a:rPr lang="en-US" sz="2000" dirty="0" smtClean="0"/>
              <a:t>.</a:t>
            </a:r>
          </a:p>
          <a:p>
            <a:r>
              <a:rPr lang="en-US" sz="2800" dirty="0" smtClean="0">
                <a:solidFill>
                  <a:srgbClr val="FF0000"/>
                </a:solidFill>
              </a:rPr>
              <a:t>Planning also reduces overlapping and wasteful activities.</a:t>
            </a:r>
          </a:p>
          <a:p>
            <a:pPr lvl="2"/>
            <a:r>
              <a:rPr lang="en-US" sz="2000" dirty="0" smtClean="0"/>
              <a:t> Coordination before that activities take place, helps to uncover wastes and redundancies.</a:t>
            </a:r>
          </a:p>
          <a:p>
            <a:r>
              <a:rPr lang="en-US" sz="2800" dirty="0" smtClean="0">
                <a:solidFill>
                  <a:srgbClr val="FF0000"/>
                </a:solidFill>
              </a:rPr>
              <a:t>Planning establishes objectives or standards that facilitate control. </a:t>
            </a:r>
          </a:p>
          <a:p>
            <a:pPr lvl="2"/>
            <a:r>
              <a:rPr lang="en-US" sz="2000" dirty="0" smtClean="0"/>
              <a:t>In planning, objectives are developed.   In the controlling function, performance is compared against the established objectives to </a:t>
            </a:r>
            <a:r>
              <a:rPr lang="en-US" sz="2000" dirty="0" smtClean="0">
                <a:solidFill>
                  <a:srgbClr val="FF0000"/>
                </a:solidFill>
              </a:rPr>
              <a:t>facilitate taking corrective actions in case of deviation.</a:t>
            </a:r>
            <a:endParaRPr lang="en-US" sz="2000" dirty="0">
              <a:solidFill>
                <a:srgbClr val="FF0000"/>
              </a:solidFill>
            </a:endParaRPr>
          </a:p>
        </p:txBody>
      </p:sp>
    </p:spTree>
    <p:extLst>
      <p:ext uri="{BB962C8B-B14F-4D97-AF65-F5344CB8AC3E}">
        <p14:creationId xmlns:p14="http://schemas.microsoft.com/office/powerpoint/2010/main" val="8435840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33400"/>
          </a:xfrm>
        </p:spPr>
        <p:txBody>
          <a:bodyPr>
            <a:normAutofit fontScale="90000"/>
          </a:bodyPr>
          <a:lstStyle/>
          <a:p>
            <a:r>
              <a:rPr lang="en-US" b="1" dirty="0" smtClean="0">
                <a:solidFill>
                  <a:srgbClr val="FF0000"/>
                </a:solidFill>
              </a:rPr>
              <a:t>Types of Plans</a:t>
            </a:r>
            <a:endParaRPr lang="en-US" b="1" dirty="0">
              <a:solidFill>
                <a:srgbClr val="FF0000"/>
              </a:solidFill>
            </a:endParaRPr>
          </a:p>
        </p:txBody>
      </p:sp>
      <p:sp>
        <p:nvSpPr>
          <p:cNvPr id="3" name="Content Placeholder 2"/>
          <p:cNvSpPr>
            <a:spLocks noGrp="1"/>
          </p:cNvSpPr>
          <p:nvPr>
            <p:ph idx="1"/>
          </p:nvPr>
        </p:nvSpPr>
        <p:spPr>
          <a:xfrm>
            <a:off x="457200" y="762000"/>
            <a:ext cx="8229600" cy="6019800"/>
          </a:xfrm>
        </p:spPr>
        <p:txBody>
          <a:bodyPr>
            <a:normAutofit fontScale="77500" lnSpcReduction="20000"/>
          </a:bodyPr>
          <a:lstStyle/>
          <a:p>
            <a:r>
              <a:rPr lang="en-US" sz="2800" dirty="0" smtClean="0"/>
              <a:t>The most popular ways to describe plans are in terms of their</a:t>
            </a:r>
          </a:p>
          <a:p>
            <a:r>
              <a:rPr lang="en-US" sz="2800" b="1" dirty="0" smtClean="0"/>
              <a:t>Breadth</a:t>
            </a:r>
          </a:p>
          <a:p>
            <a:pPr lvl="1"/>
            <a:r>
              <a:rPr lang="en-US" sz="2400" dirty="0" smtClean="0">
                <a:solidFill>
                  <a:srgbClr val="FF0000"/>
                </a:solidFill>
              </a:rPr>
              <a:t>Strategic vs. Tactical</a:t>
            </a:r>
          </a:p>
          <a:p>
            <a:pPr lvl="1"/>
            <a:r>
              <a:rPr lang="en-US" sz="2400" b="1" dirty="0" smtClean="0">
                <a:solidFill>
                  <a:srgbClr val="0070C0"/>
                </a:solidFill>
              </a:rPr>
              <a:t>Strategic plans include the formulation of objectives, where as Tactical plans describe how these objectives will be attained.</a:t>
            </a:r>
          </a:p>
          <a:p>
            <a:r>
              <a:rPr lang="en-US" sz="2800" b="1" dirty="0" smtClean="0"/>
              <a:t>Time frame</a:t>
            </a:r>
          </a:p>
          <a:p>
            <a:pPr lvl="1"/>
            <a:r>
              <a:rPr lang="en-US" sz="2400" dirty="0" smtClean="0">
                <a:solidFill>
                  <a:srgbClr val="FF0000"/>
                </a:solidFill>
              </a:rPr>
              <a:t>Long term vs. Short term</a:t>
            </a:r>
          </a:p>
          <a:p>
            <a:pPr lvl="1"/>
            <a:r>
              <a:rPr lang="en-US" sz="2400" b="1" dirty="0" smtClean="0">
                <a:solidFill>
                  <a:srgbClr val="0070C0"/>
                </a:solidFill>
              </a:rPr>
              <a:t>Plans should extend for a time frame which is enough to carry through those commitments that are made today. Short term plans are normally less than one year and the long terms are more than 3 years.</a:t>
            </a:r>
          </a:p>
          <a:p>
            <a:r>
              <a:rPr lang="en-US" sz="2800" b="1" dirty="0" smtClean="0"/>
              <a:t>Specificity</a:t>
            </a:r>
          </a:p>
          <a:p>
            <a:pPr lvl="1"/>
            <a:r>
              <a:rPr lang="en-US" sz="2400" dirty="0" smtClean="0">
                <a:solidFill>
                  <a:srgbClr val="FF0000"/>
                </a:solidFill>
              </a:rPr>
              <a:t>Directional vs. specific</a:t>
            </a:r>
          </a:p>
          <a:p>
            <a:pPr lvl="1"/>
            <a:r>
              <a:rPr lang="en-US" sz="2400" b="1" dirty="0" smtClean="0">
                <a:solidFill>
                  <a:srgbClr val="0070C0"/>
                </a:solidFill>
              </a:rPr>
              <a:t>Directional plans are flexible which set out general guideline in order to respond to unexpected changes in a highly uncertain environment. Specific plans have clearly defined objectives and reduce problems due to ambiguity.</a:t>
            </a:r>
          </a:p>
          <a:p>
            <a:r>
              <a:rPr lang="en-US" sz="2800" b="1" dirty="0" smtClean="0"/>
              <a:t>And Frequency of use</a:t>
            </a:r>
          </a:p>
          <a:p>
            <a:pPr lvl="1"/>
            <a:r>
              <a:rPr lang="en-US" sz="2400" dirty="0" smtClean="0">
                <a:solidFill>
                  <a:srgbClr val="FF0000"/>
                </a:solidFill>
              </a:rPr>
              <a:t>Single use vs. Standing</a:t>
            </a:r>
          </a:p>
          <a:p>
            <a:pPr lvl="1"/>
            <a:r>
              <a:rPr lang="en-US" sz="2400" b="1" dirty="0" smtClean="0">
                <a:solidFill>
                  <a:srgbClr val="0070C0"/>
                </a:solidFill>
              </a:rPr>
              <a:t>Single use plan is used to meet the needs of a particular or unique situation. Standing plans provide guidance for repeatedly performed actions in an organization.  </a:t>
            </a:r>
            <a:endParaRPr lang="en-US" sz="2400" b="1" dirty="0">
              <a:solidFill>
                <a:srgbClr val="0070C0"/>
              </a:solidFill>
            </a:endParaRPr>
          </a:p>
        </p:txBody>
      </p:sp>
    </p:spTree>
    <p:extLst>
      <p:ext uri="{BB962C8B-B14F-4D97-AF65-F5344CB8AC3E}">
        <p14:creationId xmlns:p14="http://schemas.microsoft.com/office/powerpoint/2010/main" val="112200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b="1" dirty="0" smtClean="0"/>
              <a:t/>
            </a:r>
            <a:br>
              <a:rPr lang="en-US" b="1" dirty="0" smtClean="0"/>
            </a:br>
            <a:r>
              <a:rPr lang="en-US" b="1" dirty="0" smtClean="0">
                <a:solidFill>
                  <a:srgbClr val="FF0000"/>
                </a:solidFill>
              </a:rPr>
              <a:t>Strategic </a:t>
            </a:r>
            <a:r>
              <a:rPr lang="en-US" b="1" dirty="0">
                <a:solidFill>
                  <a:srgbClr val="FF0000"/>
                </a:solidFill>
              </a:rPr>
              <a:t>vs. Tactical Planning</a:t>
            </a:r>
            <a:r>
              <a:rPr lang="en-US" dirty="0">
                <a:solidFill>
                  <a:srgbClr val="FF0000"/>
                </a:solidFill>
              </a:rPr>
              <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457200" y="838200"/>
            <a:ext cx="8229600" cy="6019800"/>
          </a:xfrm>
        </p:spPr>
        <p:txBody>
          <a:bodyPr>
            <a:normAutofit fontScale="70000" lnSpcReduction="20000"/>
          </a:bodyPr>
          <a:lstStyle/>
          <a:p>
            <a:r>
              <a:rPr lang="en-US" b="1" dirty="0">
                <a:solidFill>
                  <a:srgbClr val="FF0000"/>
                </a:solidFill>
              </a:rPr>
              <a:t>Strategic plans </a:t>
            </a:r>
            <a:endParaRPr lang="en-US" b="1" dirty="0" smtClean="0">
              <a:solidFill>
                <a:srgbClr val="FF0000"/>
              </a:solidFill>
            </a:endParaRPr>
          </a:p>
          <a:p>
            <a:pPr lvl="1"/>
            <a:r>
              <a:rPr lang="en-US" b="1" dirty="0" smtClean="0"/>
              <a:t>drive </a:t>
            </a:r>
            <a:r>
              <a:rPr lang="en-US" b="1" dirty="0"/>
              <a:t>the organization’s efforts to achieve its goals. As these plans filter down the organization, they serve as a basis for the tactical plans. </a:t>
            </a:r>
            <a:endParaRPr lang="en-US" b="1" dirty="0" smtClean="0"/>
          </a:p>
          <a:p>
            <a:r>
              <a:rPr lang="en-US" b="1" dirty="0" smtClean="0">
                <a:solidFill>
                  <a:srgbClr val="FF0000"/>
                </a:solidFill>
              </a:rPr>
              <a:t>Tactical </a:t>
            </a:r>
            <a:r>
              <a:rPr lang="en-US" b="1" dirty="0">
                <a:solidFill>
                  <a:srgbClr val="FF0000"/>
                </a:solidFill>
              </a:rPr>
              <a:t>plans </a:t>
            </a:r>
            <a:endParaRPr lang="en-US" b="1" dirty="0" smtClean="0">
              <a:solidFill>
                <a:srgbClr val="FF0000"/>
              </a:solidFill>
            </a:endParaRPr>
          </a:p>
          <a:p>
            <a:pPr lvl="1"/>
            <a:r>
              <a:rPr lang="en-US" b="1" dirty="0" smtClean="0"/>
              <a:t>are </a:t>
            </a:r>
            <a:r>
              <a:rPr lang="en-US" b="1" dirty="0"/>
              <a:t>sometimes referred to as Operational plans. </a:t>
            </a:r>
            <a:endParaRPr lang="en-US" dirty="0"/>
          </a:p>
          <a:p>
            <a:endParaRPr lang="en-US" b="1" dirty="0" smtClean="0">
              <a:solidFill>
                <a:srgbClr val="FF0000"/>
              </a:solidFill>
            </a:endParaRPr>
          </a:p>
          <a:p>
            <a:r>
              <a:rPr lang="en-US" b="1" dirty="0" smtClean="0">
                <a:solidFill>
                  <a:srgbClr val="FF0000"/>
                </a:solidFill>
              </a:rPr>
              <a:t>Strategic </a:t>
            </a:r>
            <a:r>
              <a:rPr lang="en-US" b="1" dirty="0">
                <a:solidFill>
                  <a:srgbClr val="FF0000"/>
                </a:solidFill>
              </a:rPr>
              <a:t>and Tactical plans differ in three primary ways ;-  </a:t>
            </a:r>
            <a:endParaRPr lang="en-US" dirty="0">
              <a:solidFill>
                <a:srgbClr val="FF0000"/>
              </a:solidFill>
            </a:endParaRPr>
          </a:p>
          <a:p>
            <a:pPr lvl="1"/>
            <a:r>
              <a:rPr lang="en-US" b="1" dirty="0">
                <a:solidFill>
                  <a:srgbClr val="0070C0"/>
                </a:solidFill>
              </a:rPr>
              <a:t>Time frame</a:t>
            </a:r>
            <a:endParaRPr lang="en-US" dirty="0">
              <a:solidFill>
                <a:srgbClr val="0070C0"/>
              </a:solidFill>
            </a:endParaRPr>
          </a:p>
          <a:p>
            <a:pPr lvl="1"/>
            <a:r>
              <a:rPr lang="en-US" b="1" dirty="0">
                <a:solidFill>
                  <a:srgbClr val="0070C0"/>
                </a:solidFill>
              </a:rPr>
              <a:t>Scope,</a:t>
            </a:r>
            <a:r>
              <a:rPr lang="en-US" b="1" dirty="0"/>
              <a:t> and </a:t>
            </a:r>
            <a:endParaRPr lang="en-US" dirty="0"/>
          </a:p>
          <a:p>
            <a:pPr marL="457200" lvl="1" indent="0">
              <a:buNone/>
            </a:pPr>
            <a:r>
              <a:rPr lang="en-US" b="1" dirty="0" smtClean="0"/>
              <a:t>--  </a:t>
            </a:r>
            <a:r>
              <a:rPr lang="en-US" b="1" dirty="0" smtClean="0">
                <a:solidFill>
                  <a:srgbClr val="0070C0"/>
                </a:solidFill>
              </a:rPr>
              <a:t>known </a:t>
            </a:r>
            <a:r>
              <a:rPr lang="en-US" b="1" dirty="0">
                <a:solidFill>
                  <a:srgbClr val="0070C0"/>
                </a:solidFill>
              </a:rPr>
              <a:t>set of</a:t>
            </a:r>
            <a:r>
              <a:rPr lang="en-US" b="1" dirty="0"/>
              <a:t> </a:t>
            </a:r>
            <a:r>
              <a:rPr lang="en-US" b="1" dirty="0">
                <a:solidFill>
                  <a:srgbClr val="0070C0"/>
                </a:solidFill>
              </a:rPr>
              <a:t>organizational objectives</a:t>
            </a:r>
            <a:r>
              <a:rPr lang="en-US" b="1" dirty="0"/>
              <a:t>.</a:t>
            </a:r>
            <a:endParaRPr lang="en-US" dirty="0"/>
          </a:p>
          <a:p>
            <a:endParaRPr lang="en-US" b="1" dirty="0" smtClean="0"/>
          </a:p>
          <a:p>
            <a:pPr lvl="1"/>
            <a:r>
              <a:rPr lang="en-US" b="1" dirty="0" smtClean="0">
                <a:solidFill>
                  <a:srgbClr val="0070C0"/>
                </a:solidFill>
              </a:rPr>
              <a:t>Time frame &amp; Scope</a:t>
            </a:r>
          </a:p>
          <a:p>
            <a:pPr lvl="2"/>
            <a:r>
              <a:rPr lang="en-US" b="1" dirty="0" smtClean="0"/>
              <a:t>Tactical </a:t>
            </a:r>
            <a:r>
              <a:rPr lang="en-US" b="1" dirty="0"/>
              <a:t>plans tend to cover shorter period of time. For instance, an organization’s monthly, weekly and day-to-day plans are almost all Tactical. Strategic plans tend to cover longer period of time and deal less with the specifics.</a:t>
            </a:r>
            <a:endParaRPr lang="en-US" dirty="0"/>
          </a:p>
          <a:p>
            <a:endParaRPr lang="en-US" b="1" dirty="0" smtClean="0"/>
          </a:p>
          <a:p>
            <a:pPr lvl="1"/>
            <a:r>
              <a:rPr lang="en-US" b="1" dirty="0" smtClean="0">
                <a:solidFill>
                  <a:srgbClr val="0070C0"/>
                </a:solidFill>
              </a:rPr>
              <a:t>Objectives</a:t>
            </a:r>
          </a:p>
          <a:p>
            <a:pPr lvl="2"/>
            <a:r>
              <a:rPr lang="en-US" b="1" dirty="0" smtClean="0"/>
              <a:t>Strategic </a:t>
            </a:r>
            <a:r>
              <a:rPr lang="en-US" b="1" dirty="0"/>
              <a:t>plans include the formulation of objectives, whereas Tactical plans assume the existence of objectives.   </a:t>
            </a:r>
            <a:endParaRPr lang="en-US" dirty="0"/>
          </a:p>
          <a:p>
            <a:endParaRPr lang="en-US" dirty="0"/>
          </a:p>
        </p:txBody>
      </p:sp>
    </p:spTree>
    <p:extLst>
      <p:ext uri="{BB962C8B-B14F-4D97-AF65-F5344CB8AC3E}">
        <p14:creationId xmlns:p14="http://schemas.microsoft.com/office/powerpoint/2010/main" val="22600554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US" b="1" dirty="0" smtClean="0">
                <a:solidFill>
                  <a:srgbClr val="FF0000"/>
                </a:solidFill>
              </a:rPr>
              <a:t>Tactical Plans to Functional Plans</a:t>
            </a:r>
            <a:endParaRPr lang="en-US" b="1" dirty="0">
              <a:solidFill>
                <a:srgbClr val="FF0000"/>
              </a:solidFill>
            </a:endParaRPr>
          </a:p>
        </p:txBody>
      </p:sp>
      <p:sp>
        <p:nvSpPr>
          <p:cNvPr id="3" name="Content Placeholder 2"/>
          <p:cNvSpPr>
            <a:spLocks noGrp="1"/>
          </p:cNvSpPr>
          <p:nvPr>
            <p:ph idx="1"/>
          </p:nvPr>
        </p:nvSpPr>
        <p:spPr>
          <a:xfrm>
            <a:off x="457200" y="1066800"/>
            <a:ext cx="8229600" cy="5059363"/>
          </a:xfrm>
        </p:spPr>
        <p:txBody>
          <a:bodyPr/>
          <a:lstStyle/>
          <a:p>
            <a:r>
              <a:rPr lang="en-US" sz="2800" b="1" dirty="0">
                <a:solidFill>
                  <a:srgbClr val="FF0000"/>
                </a:solidFill>
              </a:rPr>
              <a:t>Functional </a:t>
            </a:r>
            <a:r>
              <a:rPr lang="en-US" sz="2800" b="1" dirty="0" smtClean="0">
                <a:solidFill>
                  <a:srgbClr val="FF0000"/>
                </a:solidFill>
              </a:rPr>
              <a:t>plans</a:t>
            </a:r>
            <a:r>
              <a:rPr lang="en-US" sz="2800" dirty="0" smtClean="0"/>
              <a:t> </a:t>
            </a:r>
            <a:r>
              <a:rPr lang="en-US" sz="2800" dirty="0"/>
              <a:t>indicate how different operations within the organization will help accomplish the overall strategy</a:t>
            </a:r>
            <a:endParaRPr lang="en-US" dirty="0"/>
          </a:p>
          <a:p>
            <a:pPr lvl="2"/>
            <a:endParaRPr lang="en-US" sz="2200" dirty="0" smtClean="0"/>
          </a:p>
          <a:p>
            <a:pPr lvl="2"/>
            <a:r>
              <a:rPr lang="en-US" sz="2200" dirty="0" smtClean="0">
                <a:solidFill>
                  <a:srgbClr val="FF0000"/>
                </a:solidFill>
              </a:rPr>
              <a:t>Production </a:t>
            </a:r>
            <a:r>
              <a:rPr lang="en-US" sz="2200" dirty="0">
                <a:solidFill>
                  <a:srgbClr val="FF0000"/>
                </a:solidFill>
              </a:rPr>
              <a:t>plans</a:t>
            </a:r>
          </a:p>
          <a:p>
            <a:pPr lvl="2"/>
            <a:r>
              <a:rPr lang="en-US" sz="2200" dirty="0">
                <a:solidFill>
                  <a:srgbClr val="FF0000"/>
                </a:solidFill>
              </a:rPr>
              <a:t>Financial plans</a:t>
            </a:r>
          </a:p>
          <a:p>
            <a:pPr lvl="2"/>
            <a:r>
              <a:rPr lang="en-US" sz="2200" dirty="0">
                <a:solidFill>
                  <a:srgbClr val="FF0000"/>
                </a:solidFill>
              </a:rPr>
              <a:t>Facilities plans</a:t>
            </a:r>
          </a:p>
          <a:p>
            <a:pPr lvl="2"/>
            <a:r>
              <a:rPr lang="en-US" sz="2200" dirty="0">
                <a:solidFill>
                  <a:srgbClr val="FF0000"/>
                </a:solidFill>
              </a:rPr>
              <a:t>Marketing plans</a:t>
            </a:r>
          </a:p>
          <a:p>
            <a:pPr lvl="2"/>
            <a:r>
              <a:rPr lang="en-US" sz="2200" dirty="0">
                <a:solidFill>
                  <a:srgbClr val="FF0000"/>
                </a:solidFill>
              </a:rPr>
              <a:t>Human resource plans</a:t>
            </a:r>
          </a:p>
          <a:p>
            <a:pPr lvl="2"/>
            <a:r>
              <a:rPr lang="en-US" sz="2200" dirty="0">
                <a:solidFill>
                  <a:srgbClr val="FF0000"/>
                </a:solidFill>
              </a:rPr>
              <a:t>Logistics plans</a:t>
            </a:r>
          </a:p>
          <a:p>
            <a:endParaRPr lang="en-US" dirty="0"/>
          </a:p>
        </p:txBody>
      </p:sp>
    </p:spTree>
    <p:extLst>
      <p:ext uri="{BB962C8B-B14F-4D97-AF65-F5344CB8AC3E}">
        <p14:creationId xmlns:p14="http://schemas.microsoft.com/office/powerpoint/2010/main" val="36076564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 Operational Plans </a:t>
            </a:r>
            <a:endParaRPr lang="en-US" b="1" dirty="0">
              <a:solidFill>
                <a:srgbClr val="FF0000"/>
              </a:solidFill>
            </a:endParaRPr>
          </a:p>
        </p:txBody>
      </p:sp>
      <p:sp>
        <p:nvSpPr>
          <p:cNvPr id="3" name="Content Placeholder 2"/>
          <p:cNvSpPr>
            <a:spLocks noGrp="1"/>
          </p:cNvSpPr>
          <p:nvPr>
            <p:ph idx="1"/>
          </p:nvPr>
        </p:nvSpPr>
        <p:spPr/>
        <p:txBody>
          <a:bodyPr/>
          <a:lstStyle/>
          <a:p>
            <a:r>
              <a:rPr lang="en-US" sz="2800" dirty="0"/>
              <a:t>Operational plans </a:t>
            </a:r>
            <a:r>
              <a:rPr lang="en-US" sz="2800" dirty="0" smtClean="0"/>
              <a:t>identify </a:t>
            </a:r>
            <a:r>
              <a:rPr lang="en-US" sz="2800" dirty="0"/>
              <a:t>short-term activities to implement strategic plans</a:t>
            </a:r>
          </a:p>
          <a:p>
            <a:pPr lvl="1"/>
            <a:r>
              <a:rPr lang="en-US" sz="2400" b="1" dirty="0">
                <a:solidFill>
                  <a:srgbClr val="FF0000"/>
                </a:solidFill>
              </a:rPr>
              <a:t>Policies </a:t>
            </a:r>
            <a:r>
              <a:rPr lang="en-US" sz="2400" dirty="0"/>
              <a:t>are standing plans </a:t>
            </a:r>
            <a:r>
              <a:rPr lang="en-US" sz="2400" dirty="0" smtClean="0"/>
              <a:t>that </a:t>
            </a:r>
            <a:r>
              <a:rPr lang="en-US" sz="2400" dirty="0"/>
              <a:t>communicate guidelines for decisions</a:t>
            </a:r>
          </a:p>
          <a:p>
            <a:pPr lvl="1"/>
            <a:r>
              <a:rPr lang="en-US" sz="2400" b="1" dirty="0">
                <a:solidFill>
                  <a:srgbClr val="FF0000"/>
                </a:solidFill>
              </a:rPr>
              <a:t>Procedures </a:t>
            </a:r>
            <a:r>
              <a:rPr lang="en-US" sz="2400" dirty="0"/>
              <a:t>are rules that describe actions to be taken in specific situations</a:t>
            </a:r>
          </a:p>
          <a:p>
            <a:pPr lvl="1"/>
            <a:r>
              <a:rPr lang="en-US" sz="2400" b="1" dirty="0">
                <a:solidFill>
                  <a:srgbClr val="FF0000"/>
                </a:solidFill>
              </a:rPr>
              <a:t>Budgets</a:t>
            </a:r>
            <a:r>
              <a:rPr lang="en-US" sz="2400" dirty="0"/>
              <a:t> are plans </a:t>
            </a:r>
            <a:r>
              <a:rPr lang="en-US" sz="2400" dirty="0" smtClean="0"/>
              <a:t>that </a:t>
            </a:r>
            <a:r>
              <a:rPr lang="en-US" sz="2400" dirty="0"/>
              <a:t>commit resources to projects or activities</a:t>
            </a:r>
          </a:p>
          <a:p>
            <a:pPr lvl="2"/>
            <a:r>
              <a:rPr lang="en-US" dirty="0">
                <a:solidFill>
                  <a:srgbClr val="FF0000"/>
                </a:solidFill>
              </a:rPr>
              <a:t>Zero based budgets allocate resources as if each budget were brand new</a:t>
            </a:r>
          </a:p>
          <a:p>
            <a:endParaRPr lang="en-US" dirty="0"/>
          </a:p>
        </p:txBody>
      </p:sp>
    </p:spTree>
    <p:extLst>
      <p:ext uri="{BB962C8B-B14F-4D97-AF65-F5344CB8AC3E}">
        <p14:creationId xmlns:p14="http://schemas.microsoft.com/office/powerpoint/2010/main" val="3564323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solidFill>
                  <a:srgbClr val="FF0000"/>
                </a:solidFill>
              </a:rPr>
              <a:t>History of Management </a:t>
            </a:r>
            <a:r>
              <a:rPr lang="en-US" dirty="0" smtClean="0">
                <a:solidFill>
                  <a:srgbClr val="FF0000"/>
                </a:solidFill>
              </a:rPr>
              <a:t>Development</a:t>
            </a:r>
            <a:endParaRPr lang="en-US" dirty="0"/>
          </a:p>
        </p:txBody>
      </p:sp>
      <p:sp>
        <p:nvSpPr>
          <p:cNvPr id="3" name="Content Placeholder 2"/>
          <p:cNvSpPr>
            <a:spLocks noGrp="1"/>
          </p:cNvSpPr>
          <p:nvPr>
            <p:ph idx="1"/>
          </p:nvPr>
        </p:nvSpPr>
        <p:spPr/>
        <p:txBody>
          <a:bodyPr rtlCol="0">
            <a:normAutofit fontScale="92500" lnSpcReduction="10000"/>
          </a:bodyPr>
          <a:lstStyle/>
          <a:p>
            <a:pPr eaLnBrk="1" fontAlgn="auto" hangingPunct="1">
              <a:spcAft>
                <a:spcPts val="0"/>
              </a:spcAft>
              <a:buFont typeface="Arial" pitchFamily="34" charset="0"/>
              <a:buChar char="•"/>
              <a:defRPr/>
            </a:pPr>
            <a:r>
              <a:rPr lang="en-US" dirty="0"/>
              <a:t>Developed gradually through centuries to its present formidable state.</a:t>
            </a:r>
          </a:p>
          <a:p>
            <a:pPr marL="0" indent="0" eaLnBrk="1" fontAlgn="auto" hangingPunct="1">
              <a:spcAft>
                <a:spcPts val="0"/>
              </a:spcAft>
              <a:buFont typeface="Arial" pitchFamily="34" charset="0"/>
              <a:buNone/>
              <a:defRPr/>
            </a:pPr>
            <a:endParaRPr lang="en-US" dirty="0" smtClean="0"/>
          </a:p>
          <a:p>
            <a:pPr eaLnBrk="1" fontAlgn="auto" hangingPunct="1">
              <a:spcAft>
                <a:spcPts val="0"/>
              </a:spcAft>
              <a:buFont typeface="Arial" pitchFamily="34" charset="0"/>
              <a:buChar char="•"/>
              <a:defRPr/>
            </a:pPr>
            <a:r>
              <a:rPr lang="en-US" dirty="0" smtClean="0"/>
              <a:t>Theories </a:t>
            </a:r>
            <a:r>
              <a:rPr lang="en-US" dirty="0"/>
              <a:t>&amp; approaches</a:t>
            </a:r>
          </a:p>
          <a:p>
            <a:pPr lvl="1" eaLnBrk="1" fontAlgn="auto" hangingPunct="1">
              <a:spcAft>
                <a:spcPts val="0"/>
              </a:spcAft>
              <a:buFont typeface="Arial" pitchFamily="34" charset="0"/>
              <a:buChar char="–"/>
              <a:defRPr/>
            </a:pPr>
            <a:r>
              <a:rPr lang="en-US" dirty="0" smtClean="0">
                <a:solidFill>
                  <a:srgbClr val="FF0000"/>
                </a:solidFill>
              </a:rPr>
              <a:t>The Classical approach</a:t>
            </a:r>
          </a:p>
          <a:p>
            <a:pPr eaLnBrk="1" fontAlgn="auto" hangingPunct="1">
              <a:spcAft>
                <a:spcPts val="0"/>
              </a:spcAft>
              <a:buFont typeface="Arial" pitchFamily="34" charset="0"/>
              <a:buChar char="•"/>
              <a:defRPr/>
            </a:pPr>
            <a:endParaRPr lang="en-US" dirty="0">
              <a:solidFill>
                <a:srgbClr val="FF0000"/>
              </a:solidFill>
            </a:endParaRPr>
          </a:p>
          <a:p>
            <a:pPr lvl="1" eaLnBrk="1" fontAlgn="auto" hangingPunct="1">
              <a:spcAft>
                <a:spcPts val="0"/>
              </a:spcAft>
              <a:buFont typeface="Arial" pitchFamily="34" charset="0"/>
              <a:buChar char="–"/>
              <a:defRPr/>
            </a:pPr>
            <a:r>
              <a:rPr lang="en-US" dirty="0" smtClean="0">
                <a:solidFill>
                  <a:srgbClr val="FF0000"/>
                </a:solidFill>
              </a:rPr>
              <a:t>Human Resource Approach</a:t>
            </a:r>
          </a:p>
          <a:p>
            <a:pPr eaLnBrk="1" fontAlgn="auto" hangingPunct="1">
              <a:spcAft>
                <a:spcPts val="0"/>
              </a:spcAft>
              <a:buFont typeface="Arial" pitchFamily="34" charset="0"/>
              <a:buChar char="•"/>
              <a:defRPr/>
            </a:pPr>
            <a:endParaRPr lang="en-US" dirty="0">
              <a:solidFill>
                <a:srgbClr val="FF0000"/>
              </a:solidFill>
            </a:endParaRPr>
          </a:p>
          <a:p>
            <a:pPr lvl="1" eaLnBrk="1" fontAlgn="auto" hangingPunct="1">
              <a:spcAft>
                <a:spcPts val="0"/>
              </a:spcAft>
              <a:buFont typeface="Arial" pitchFamily="34" charset="0"/>
              <a:buChar char="–"/>
              <a:defRPr/>
            </a:pPr>
            <a:r>
              <a:rPr lang="en-US" dirty="0" smtClean="0">
                <a:solidFill>
                  <a:srgbClr val="FF0000"/>
                </a:solidFill>
              </a:rPr>
              <a:t>The Modern approach</a:t>
            </a:r>
            <a:endParaRPr lang="en-US" dirty="0">
              <a:solidFill>
                <a:srgbClr val="FF0000"/>
              </a:solidFill>
            </a:endParaRPr>
          </a:p>
        </p:txBody>
      </p:sp>
    </p:spTree>
    <p:extLst>
      <p:ext uri="{BB962C8B-B14F-4D97-AF65-F5344CB8AC3E}">
        <p14:creationId xmlns:p14="http://schemas.microsoft.com/office/powerpoint/2010/main" val="340909438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Slide Number Placeholder 5"/>
          <p:cNvSpPr>
            <a:spLocks noGrp="1"/>
          </p:cNvSpPr>
          <p:nvPr>
            <p:ph type="sldNum" sz="quarter" idx="12"/>
          </p:nvPr>
        </p:nvSpPr>
        <p:spPr>
          <a:noFill/>
        </p:spPr>
        <p:txBody>
          <a:bodyPr/>
          <a:lstStyle>
            <a:lvl1pPr eaLnBrk="0" hangingPunct="0">
              <a:defRPr sz="2400" b="1">
                <a:solidFill>
                  <a:schemeClr val="tx1"/>
                </a:solidFill>
                <a:latin typeface="Arial" charset="0"/>
                <a:cs typeface="Arial" charset="0"/>
              </a:defRPr>
            </a:lvl1pPr>
            <a:lvl2pPr marL="742950" indent="-285750" eaLnBrk="0" hangingPunct="0">
              <a:defRPr sz="2400" b="1">
                <a:solidFill>
                  <a:schemeClr val="tx1"/>
                </a:solidFill>
                <a:latin typeface="Arial" charset="0"/>
                <a:cs typeface="Arial" charset="0"/>
              </a:defRPr>
            </a:lvl2pPr>
            <a:lvl3pPr marL="1143000" indent="-228600" eaLnBrk="0" hangingPunct="0">
              <a:defRPr sz="2400" b="1">
                <a:solidFill>
                  <a:schemeClr val="tx1"/>
                </a:solidFill>
                <a:latin typeface="Arial" charset="0"/>
                <a:cs typeface="Arial" charset="0"/>
              </a:defRPr>
            </a:lvl3pPr>
            <a:lvl4pPr marL="1600200" indent="-228600" eaLnBrk="0" hangingPunct="0">
              <a:defRPr sz="2400" b="1">
                <a:solidFill>
                  <a:schemeClr val="tx1"/>
                </a:solidFill>
                <a:latin typeface="Arial" charset="0"/>
                <a:cs typeface="Arial" charset="0"/>
              </a:defRPr>
            </a:lvl4pPr>
            <a:lvl5pPr marL="2057400" indent="-228600" eaLnBrk="0" hangingPunct="0">
              <a:defRPr sz="2400" b="1">
                <a:solidFill>
                  <a:schemeClr val="tx1"/>
                </a:solidFill>
                <a:latin typeface="Arial" charset="0"/>
                <a:cs typeface="Arial" charset="0"/>
              </a:defRPr>
            </a:lvl5pPr>
            <a:lvl6pPr marL="2514600" indent="-228600" algn="ctr" eaLnBrk="0" fontAlgn="base" hangingPunct="0">
              <a:spcBef>
                <a:spcPct val="0"/>
              </a:spcBef>
              <a:spcAft>
                <a:spcPct val="0"/>
              </a:spcAft>
              <a:defRPr sz="2400" b="1">
                <a:solidFill>
                  <a:schemeClr val="tx1"/>
                </a:solidFill>
                <a:latin typeface="Arial" charset="0"/>
                <a:cs typeface="Arial" charset="0"/>
              </a:defRPr>
            </a:lvl6pPr>
            <a:lvl7pPr marL="2971800" indent="-228600" algn="ctr" eaLnBrk="0" fontAlgn="base" hangingPunct="0">
              <a:spcBef>
                <a:spcPct val="0"/>
              </a:spcBef>
              <a:spcAft>
                <a:spcPct val="0"/>
              </a:spcAft>
              <a:defRPr sz="2400" b="1">
                <a:solidFill>
                  <a:schemeClr val="tx1"/>
                </a:solidFill>
                <a:latin typeface="Arial" charset="0"/>
                <a:cs typeface="Arial" charset="0"/>
              </a:defRPr>
            </a:lvl7pPr>
            <a:lvl8pPr marL="3429000" indent="-228600" algn="ctr" eaLnBrk="0" fontAlgn="base" hangingPunct="0">
              <a:spcBef>
                <a:spcPct val="0"/>
              </a:spcBef>
              <a:spcAft>
                <a:spcPct val="0"/>
              </a:spcAft>
              <a:defRPr sz="2400" b="1">
                <a:solidFill>
                  <a:schemeClr val="tx1"/>
                </a:solidFill>
                <a:latin typeface="Arial" charset="0"/>
                <a:cs typeface="Arial" charset="0"/>
              </a:defRPr>
            </a:lvl8pPr>
            <a:lvl9pPr marL="3886200" indent="-228600" algn="ctr" eaLnBrk="0" fontAlgn="base" hangingPunct="0">
              <a:spcBef>
                <a:spcPct val="0"/>
              </a:spcBef>
              <a:spcAft>
                <a:spcPct val="0"/>
              </a:spcAft>
              <a:defRPr sz="2400" b="1">
                <a:solidFill>
                  <a:schemeClr val="tx1"/>
                </a:solidFill>
                <a:latin typeface="Arial" charset="0"/>
                <a:cs typeface="Arial" charset="0"/>
              </a:defRPr>
            </a:lvl9pPr>
          </a:lstStyle>
          <a:p>
            <a:pPr eaLnBrk="1" hangingPunct="1"/>
            <a:fld id="{C0846C3B-739A-475D-878B-6B38CE30B122}" type="slidenum">
              <a:rPr lang="en-US" sz="1000" b="0" smtClean="0"/>
              <a:pPr eaLnBrk="1" hangingPunct="1"/>
              <a:t>50</a:t>
            </a:fld>
            <a:endParaRPr lang="en-US" sz="1000" b="0" smtClean="0"/>
          </a:p>
        </p:txBody>
      </p:sp>
      <p:sp>
        <p:nvSpPr>
          <p:cNvPr id="25605" name="Rectangle 2"/>
          <p:cNvSpPr>
            <a:spLocks noGrp="1" noChangeArrowheads="1"/>
          </p:cNvSpPr>
          <p:nvPr>
            <p:ph type="title"/>
          </p:nvPr>
        </p:nvSpPr>
        <p:spPr>
          <a:xfrm>
            <a:off x="769938" y="0"/>
            <a:ext cx="7848600" cy="868362"/>
          </a:xfrm>
        </p:spPr>
        <p:txBody>
          <a:bodyPr/>
          <a:lstStyle/>
          <a:p>
            <a:pPr eaLnBrk="1" hangingPunct="1"/>
            <a:r>
              <a:rPr lang="en-US" b="1" dirty="0" smtClean="0">
                <a:solidFill>
                  <a:srgbClr val="FF0000"/>
                </a:solidFill>
              </a:rPr>
              <a:t>Types of Plans</a:t>
            </a:r>
          </a:p>
        </p:txBody>
      </p:sp>
      <p:graphicFrame>
        <p:nvGraphicFramePr>
          <p:cNvPr id="203831" name="Group 55"/>
          <p:cNvGraphicFramePr>
            <a:graphicFrameLocks noGrp="1"/>
          </p:cNvGraphicFramePr>
          <p:nvPr>
            <p:ph idx="1"/>
            <p:extLst>
              <p:ext uri="{D42A27DB-BD31-4B8C-83A1-F6EECF244321}">
                <p14:modId xmlns:p14="http://schemas.microsoft.com/office/powerpoint/2010/main" val="1334858875"/>
              </p:ext>
            </p:extLst>
          </p:nvPr>
        </p:nvGraphicFramePr>
        <p:xfrm>
          <a:off x="1081665" y="914400"/>
          <a:ext cx="7543800" cy="5272652"/>
        </p:xfrm>
        <a:graphic>
          <a:graphicData uri="http://schemas.openxmlformats.org/drawingml/2006/table">
            <a:tbl>
              <a:tblPr/>
              <a:tblGrid>
                <a:gridCol w="1943100"/>
                <a:gridCol w="1866900"/>
                <a:gridCol w="1866900"/>
                <a:gridCol w="1866900"/>
              </a:tblGrid>
              <a:tr h="93033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chemeClr val="tx1"/>
                          </a:solidFill>
                          <a:effectLst/>
                          <a:latin typeface="Arial" pitchFamily="34" charset="0"/>
                          <a:cs typeface="Arial" pitchFamily="34" charset="0"/>
                        </a:rPr>
                        <a:t>Type of Plan</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smtClean="0">
                          <a:ln>
                            <a:noFill/>
                          </a:ln>
                          <a:solidFill>
                            <a:schemeClr val="tx1"/>
                          </a:solidFill>
                          <a:effectLst/>
                          <a:latin typeface="Arial" pitchFamily="34" charset="0"/>
                          <a:cs typeface="Arial" pitchFamily="34" charset="0"/>
                        </a:rPr>
                        <a:t>Time Frame</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smtClean="0">
                          <a:ln>
                            <a:noFill/>
                          </a:ln>
                          <a:solidFill>
                            <a:schemeClr val="tx1"/>
                          </a:solidFill>
                          <a:effectLst/>
                          <a:latin typeface="Arial" pitchFamily="34" charset="0"/>
                          <a:cs typeface="Arial" pitchFamily="34" charset="0"/>
                        </a:rPr>
                        <a:t>Specificity</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smtClean="0">
                          <a:ln>
                            <a:noFill/>
                          </a:ln>
                          <a:solidFill>
                            <a:schemeClr val="tx1"/>
                          </a:solidFill>
                          <a:effectLst/>
                          <a:latin typeface="Arial" pitchFamily="34" charset="0"/>
                          <a:cs typeface="Arial" pitchFamily="34" charset="0"/>
                        </a:rPr>
                        <a:t>Frequency of Use</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92874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FF0000"/>
                          </a:solidFill>
                          <a:effectLst/>
                          <a:latin typeface="Arial" pitchFamily="34" charset="0"/>
                          <a:cs typeface="Arial" pitchFamily="34" charset="0"/>
                        </a:rPr>
                        <a:t>Strategic</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cs typeface="Arial" pitchFamily="34" charset="0"/>
                        </a:rPr>
                        <a:t>Long Term</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Directional</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Single Use</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3033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FF0000"/>
                          </a:solidFill>
                          <a:effectLst/>
                          <a:latin typeface="Arial" pitchFamily="34" charset="0"/>
                          <a:cs typeface="Arial" pitchFamily="34" charset="0"/>
                        </a:rPr>
                        <a:t>Tactical</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Short Term</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Specific</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Standing</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874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FF0000"/>
                          </a:solidFill>
                          <a:effectLst/>
                          <a:latin typeface="Arial" pitchFamily="34" charset="0"/>
                          <a:cs typeface="Arial" pitchFamily="34" charset="0"/>
                        </a:rPr>
                        <a:t>Functional</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Ongoing</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Very detailed</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Day-to-day</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879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FF0000"/>
                          </a:solidFill>
                          <a:effectLst/>
                          <a:latin typeface="Arial" pitchFamily="34" charset="0"/>
                          <a:cs typeface="Arial" pitchFamily="34" charset="0"/>
                        </a:rPr>
                        <a:t>Operational</a:t>
                      </a:r>
                      <a:r>
                        <a:rPr kumimoji="0" lang="en-US" sz="2400" b="0" i="0" u="none" strike="noStrike" cap="none" normalizeH="0" baseline="0" dirty="0" smtClean="0">
                          <a:ln>
                            <a:noFill/>
                          </a:ln>
                          <a:solidFill>
                            <a:schemeClr val="tx1"/>
                          </a:solidFill>
                          <a:effectLst/>
                          <a:latin typeface="Arial" pitchFamily="34" charset="0"/>
                          <a:cs typeface="Arial" pitchFamily="34" charset="0"/>
                        </a:rPr>
                        <a:t>-(Policies, procedures, and rules)</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cs typeface="Arial" pitchFamily="34" charset="0"/>
                        </a:rPr>
                        <a:t>Varies</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Varies</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cs typeface="Arial" pitchFamily="34" charset="0"/>
                        </a:rPr>
                        <a:t>Varies</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9423377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b="1" dirty="0" smtClean="0">
                <a:solidFill>
                  <a:srgbClr val="FF0000"/>
                </a:solidFill>
              </a:rPr>
              <a:t>Objective Setting</a:t>
            </a:r>
            <a:endParaRPr lang="en-US" b="1" dirty="0">
              <a:solidFill>
                <a:srgbClr val="FF0000"/>
              </a:solidFill>
            </a:endParaRPr>
          </a:p>
        </p:txBody>
      </p:sp>
      <p:sp>
        <p:nvSpPr>
          <p:cNvPr id="3" name="Content Placeholder 2"/>
          <p:cNvSpPr>
            <a:spLocks noGrp="1"/>
          </p:cNvSpPr>
          <p:nvPr>
            <p:ph idx="1"/>
          </p:nvPr>
        </p:nvSpPr>
        <p:spPr>
          <a:xfrm>
            <a:off x="457200" y="685800"/>
            <a:ext cx="8229600" cy="6172200"/>
          </a:xfrm>
        </p:spPr>
        <p:txBody>
          <a:bodyPr>
            <a:normAutofit fontScale="70000" lnSpcReduction="20000"/>
          </a:bodyPr>
          <a:lstStyle/>
          <a:p>
            <a:r>
              <a:rPr lang="en-US" dirty="0" smtClean="0"/>
              <a:t>Of </a:t>
            </a:r>
            <a:r>
              <a:rPr lang="en-US" dirty="0"/>
              <a:t>all the functions involved in management, planning is the most important.  As the old saying goes, </a:t>
            </a:r>
            <a:r>
              <a:rPr lang="en-US" dirty="0">
                <a:solidFill>
                  <a:srgbClr val="FF0000"/>
                </a:solidFill>
              </a:rPr>
              <a:t>“Failing to plan is planning to fail”.  </a:t>
            </a:r>
            <a:endParaRPr lang="en-US" dirty="0" smtClean="0">
              <a:solidFill>
                <a:srgbClr val="FF0000"/>
              </a:solidFill>
            </a:endParaRPr>
          </a:p>
          <a:p>
            <a:endParaRPr lang="en-US" b="1" dirty="0" smtClean="0"/>
          </a:p>
          <a:p>
            <a:r>
              <a:rPr lang="en-US" b="1" dirty="0" smtClean="0">
                <a:solidFill>
                  <a:srgbClr val="0070C0"/>
                </a:solidFill>
              </a:rPr>
              <a:t>Setting </a:t>
            </a:r>
            <a:r>
              <a:rPr lang="en-US" b="1" dirty="0">
                <a:solidFill>
                  <a:srgbClr val="0070C0"/>
                </a:solidFill>
              </a:rPr>
              <a:t>goals and objectives is the first and most critical step in the planning process</a:t>
            </a:r>
            <a:r>
              <a:rPr lang="en-US" b="1" dirty="0" smtClean="0">
                <a:solidFill>
                  <a:srgbClr val="0070C0"/>
                </a:solidFill>
              </a:rPr>
              <a:t>.</a:t>
            </a:r>
          </a:p>
          <a:p>
            <a:endParaRPr lang="en-US" dirty="0" smtClean="0">
              <a:solidFill>
                <a:srgbClr val="283B6E"/>
              </a:solidFill>
            </a:endParaRPr>
          </a:p>
          <a:p>
            <a:r>
              <a:rPr lang="en-US" dirty="0" smtClean="0">
                <a:solidFill>
                  <a:srgbClr val="283B6E"/>
                </a:solidFill>
              </a:rPr>
              <a:t>Although </a:t>
            </a:r>
            <a:r>
              <a:rPr lang="en-US" dirty="0">
                <a:solidFill>
                  <a:srgbClr val="283B6E"/>
                </a:solidFill>
              </a:rPr>
              <a:t>the terms “goals” and “objectives” are often used interchangeably, there is a difference between them:</a:t>
            </a:r>
          </a:p>
          <a:p>
            <a:endParaRPr lang="en-US" b="1" dirty="0"/>
          </a:p>
          <a:p>
            <a:r>
              <a:rPr lang="en-US" b="1" dirty="0" smtClean="0">
                <a:solidFill>
                  <a:srgbClr val="FF0000"/>
                </a:solidFill>
              </a:rPr>
              <a:t>Goals</a:t>
            </a:r>
            <a:r>
              <a:rPr lang="en-US" b="1" dirty="0" smtClean="0"/>
              <a:t>				</a:t>
            </a:r>
            <a:r>
              <a:rPr lang="en-US" b="1" dirty="0">
                <a:solidFill>
                  <a:srgbClr val="FF0000"/>
                </a:solidFill>
              </a:rPr>
              <a:t>Objectives</a:t>
            </a:r>
          </a:p>
          <a:p>
            <a:pPr>
              <a:buNone/>
            </a:pPr>
            <a:endParaRPr lang="en-US" b="1" dirty="0"/>
          </a:p>
          <a:p>
            <a:pPr lvl="2"/>
            <a:r>
              <a:rPr lang="en-US" b="1" dirty="0" smtClean="0"/>
              <a:t>General			    </a:t>
            </a:r>
            <a:r>
              <a:rPr lang="en-US" b="1" dirty="0" smtClean="0">
                <a:solidFill>
                  <a:srgbClr val="283B6E"/>
                </a:solidFill>
              </a:rPr>
              <a:t>Specific</a:t>
            </a:r>
            <a:endParaRPr lang="en-US" b="1" dirty="0">
              <a:solidFill>
                <a:srgbClr val="283B6E"/>
              </a:solidFill>
            </a:endParaRPr>
          </a:p>
          <a:p>
            <a:pPr lvl="2"/>
            <a:r>
              <a:rPr lang="en-US" b="1" dirty="0" smtClean="0"/>
              <a:t>Intangible			     </a:t>
            </a:r>
            <a:r>
              <a:rPr lang="en-US" b="1" dirty="0" smtClean="0">
                <a:solidFill>
                  <a:srgbClr val="283B6E"/>
                </a:solidFill>
              </a:rPr>
              <a:t>Measurable</a:t>
            </a:r>
            <a:endParaRPr lang="en-US" b="1" dirty="0">
              <a:solidFill>
                <a:srgbClr val="283B6E"/>
              </a:solidFill>
            </a:endParaRPr>
          </a:p>
          <a:p>
            <a:pPr lvl="2"/>
            <a:r>
              <a:rPr lang="en-US" b="1" dirty="0" smtClean="0"/>
              <a:t>Broad				     </a:t>
            </a:r>
            <a:r>
              <a:rPr lang="en-US" b="1" dirty="0" smtClean="0">
                <a:solidFill>
                  <a:srgbClr val="283B6E"/>
                </a:solidFill>
              </a:rPr>
              <a:t>Narrow</a:t>
            </a:r>
            <a:endParaRPr lang="en-US" b="1" dirty="0">
              <a:solidFill>
                <a:srgbClr val="283B6E"/>
              </a:solidFill>
            </a:endParaRPr>
          </a:p>
          <a:p>
            <a:pPr lvl="2"/>
            <a:r>
              <a:rPr lang="en-US" b="1" dirty="0" smtClean="0"/>
              <a:t>Abstract			     </a:t>
            </a:r>
            <a:r>
              <a:rPr lang="en-US" b="1" dirty="0" smtClean="0">
                <a:solidFill>
                  <a:srgbClr val="283B6E"/>
                </a:solidFill>
              </a:rPr>
              <a:t>Concrete</a:t>
            </a:r>
            <a:endParaRPr lang="en-US" b="1" dirty="0">
              <a:solidFill>
                <a:srgbClr val="283B6E"/>
              </a:solidFill>
            </a:endParaRPr>
          </a:p>
          <a:p>
            <a:pPr lvl="2"/>
            <a:r>
              <a:rPr lang="en-US" b="1" dirty="0" smtClean="0"/>
              <a:t>Strategic </a:t>
            </a:r>
            <a:r>
              <a:rPr lang="en-US" b="1" dirty="0"/>
              <a:t>– long-range direction</a:t>
            </a:r>
            <a:r>
              <a:rPr lang="en-US" b="1" dirty="0" smtClean="0"/>
              <a:t>, set	    </a:t>
            </a:r>
            <a:r>
              <a:rPr lang="en-US" b="1" dirty="0" smtClean="0">
                <a:solidFill>
                  <a:srgbClr val="283B6E"/>
                </a:solidFill>
              </a:rPr>
              <a:t>Tactical </a:t>
            </a:r>
            <a:r>
              <a:rPr lang="en-US" b="1" dirty="0">
                <a:solidFill>
                  <a:srgbClr val="283B6E"/>
                </a:solidFill>
              </a:rPr>
              <a:t>– short-range, set </a:t>
            </a:r>
            <a:r>
              <a:rPr lang="en-US" b="1" dirty="0" smtClean="0">
                <a:solidFill>
                  <a:srgbClr val="283B6E"/>
                </a:solidFill>
              </a:rPr>
              <a:t>	    	</a:t>
            </a:r>
            <a:r>
              <a:rPr lang="en-US" b="1" dirty="0" smtClean="0"/>
              <a:t> by top executives</a:t>
            </a:r>
            <a:r>
              <a:rPr lang="en-US" b="1" dirty="0" smtClean="0">
                <a:solidFill>
                  <a:srgbClr val="283B6E"/>
                </a:solidFill>
              </a:rPr>
              <a:t>	                                        by managers to 					                      accomplish goals				</a:t>
            </a:r>
            <a:r>
              <a:rPr lang="en-US" dirty="0" smtClean="0">
                <a:solidFill>
                  <a:srgbClr val="283B6E"/>
                </a:solidFill>
              </a:rPr>
              <a:t>				</a:t>
            </a:r>
            <a:endParaRPr lang="en-US" dirty="0" smtClean="0"/>
          </a:p>
          <a:p>
            <a:pPr marL="914400" lvl="2" indent="0">
              <a:buNone/>
            </a:pPr>
            <a:r>
              <a:rPr lang="en-US" dirty="0"/>
              <a:t>	</a:t>
            </a:r>
          </a:p>
        </p:txBody>
      </p:sp>
    </p:spTree>
    <p:extLst>
      <p:ext uri="{BB962C8B-B14F-4D97-AF65-F5344CB8AC3E}">
        <p14:creationId xmlns:p14="http://schemas.microsoft.com/office/powerpoint/2010/main" val="27928041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itle 1"/>
          <p:cNvSpPr>
            <a:spLocks noGrp="1"/>
          </p:cNvSpPr>
          <p:nvPr>
            <p:ph type="title"/>
          </p:nvPr>
        </p:nvSpPr>
        <p:spPr>
          <a:xfrm>
            <a:off x="533400" y="0"/>
            <a:ext cx="8229600" cy="1143000"/>
          </a:xfrm>
        </p:spPr>
        <p:txBody>
          <a:bodyPr/>
          <a:lstStyle/>
          <a:p>
            <a:r>
              <a:rPr lang="en-US" b="1" dirty="0">
                <a:solidFill>
                  <a:srgbClr val="FF0000"/>
                </a:solidFill>
              </a:rPr>
              <a:t>Management By Objective </a:t>
            </a:r>
            <a:r>
              <a:rPr lang="en-US" b="1" dirty="0" smtClean="0">
                <a:solidFill>
                  <a:srgbClr val="FF0000"/>
                </a:solidFill>
              </a:rPr>
              <a:t>(MBO)</a:t>
            </a:r>
          </a:p>
        </p:txBody>
      </p:sp>
      <p:sp>
        <p:nvSpPr>
          <p:cNvPr id="149507" name="Content Placeholder 2"/>
          <p:cNvSpPr>
            <a:spLocks noGrp="1"/>
          </p:cNvSpPr>
          <p:nvPr>
            <p:ph idx="1"/>
          </p:nvPr>
        </p:nvSpPr>
        <p:spPr>
          <a:xfrm>
            <a:off x="457200" y="1143000"/>
            <a:ext cx="8229600" cy="5486400"/>
          </a:xfrm>
        </p:spPr>
        <p:txBody>
          <a:bodyPr>
            <a:normAutofit fontScale="70000" lnSpcReduction="20000"/>
          </a:bodyPr>
          <a:lstStyle/>
          <a:p>
            <a:pPr eaLnBrk="1" hangingPunct="1">
              <a:buFont typeface="Arial" charset="0"/>
              <a:buNone/>
            </a:pPr>
            <a:r>
              <a:rPr lang="en-US" b="1" dirty="0" smtClean="0"/>
              <a:t>	</a:t>
            </a:r>
            <a:r>
              <a:rPr lang="en-US" b="1" dirty="0" smtClean="0">
                <a:solidFill>
                  <a:srgbClr val="FF0000"/>
                </a:solidFill>
              </a:rPr>
              <a:t>MBO  was developed by Peter Drucker .</a:t>
            </a:r>
          </a:p>
          <a:p>
            <a:pPr>
              <a:buNone/>
            </a:pPr>
            <a:r>
              <a:rPr lang="en-US" dirty="0" smtClean="0"/>
              <a:t>	The </a:t>
            </a:r>
            <a:r>
              <a:rPr lang="en-US" dirty="0"/>
              <a:t>concept of MBO is closely connected with the concept of planning. The process of planning implies the existence of objectives and is used as a tool/technique for achieving the objectives.</a:t>
            </a:r>
            <a:endParaRPr lang="en-US" b="1" dirty="0" smtClean="0">
              <a:solidFill>
                <a:srgbClr val="FF0000"/>
              </a:solidFill>
            </a:endParaRPr>
          </a:p>
          <a:p>
            <a:pPr eaLnBrk="1" hangingPunct="1">
              <a:buFont typeface="Arial" charset="0"/>
              <a:buNone/>
            </a:pPr>
            <a:r>
              <a:rPr lang="en-US" b="1" dirty="0">
                <a:solidFill>
                  <a:srgbClr val="FF0000"/>
                </a:solidFill>
              </a:rPr>
              <a:t>	</a:t>
            </a:r>
            <a:r>
              <a:rPr lang="en-US" b="1" dirty="0" smtClean="0"/>
              <a:t>It is a process through which </a:t>
            </a:r>
          </a:p>
          <a:p>
            <a:pPr lvl="1"/>
            <a:r>
              <a:rPr lang="en-US" b="1" dirty="0"/>
              <a:t>	</a:t>
            </a:r>
            <a:r>
              <a:rPr lang="en-US" dirty="0" smtClean="0">
                <a:solidFill>
                  <a:srgbClr val="FF0000"/>
                </a:solidFill>
              </a:rPr>
              <a:t>specific goals are set collaboratively </a:t>
            </a:r>
          </a:p>
          <a:p>
            <a:pPr eaLnBrk="1" hangingPunct="1">
              <a:buFont typeface="Arial" charset="0"/>
              <a:buNone/>
            </a:pPr>
            <a:r>
              <a:rPr lang="en-US" b="1" dirty="0">
                <a:solidFill>
                  <a:srgbClr val="FF0000"/>
                </a:solidFill>
              </a:rPr>
              <a:t>	</a:t>
            </a:r>
            <a:r>
              <a:rPr lang="en-US" b="1" dirty="0" smtClean="0"/>
              <a:t>for </a:t>
            </a:r>
          </a:p>
          <a:p>
            <a:pPr lvl="1"/>
            <a:r>
              <a:rPr lang="en-US" dirty="0">
                <a:solidFill>
                  <a:srgbClr val="FF0000"/>
                </a:solidFill>
              </a:rPr>
              <a:t>	</a:t>
            </a:r>
            <a:r>
              <a:rPr lang="en-US" dirty="0" smtClean="0">
                <a:solidFill>
                  <a:srgbClr val="FF0000"/>
                </a:solidFill>
              </a:rPr>
              <a:t>the organization as a whole and</a:t>
            </a:r>
          </a:p>
          <a:p>
            <a:pPr lvl="1"/>
            <a:r>
              <a:rPr lang="en-US" dirty="0">
                <a:solidFill>
                  <a:srgbClr val="FF0000"/>
                </a:solidFill>
              </a:rPr>
              <a:t>	</a:t>
            </a:r>
            <a:r>
              <a:rPr lang="en-US" dirty="0" smtClean="0">
                <a:solidFill>
                  <a:srgbClr val="FF0000"/>
                </a:solidFill>
              </a:rPr>
              <a:t>every unit and</a:t>
            </a:r>
          </a:p>
          <a:p>
            <a:pPr lvl="1"/>
            <a:r>
              <a:rPr lang="en-US" dirty="0">
                <a:solidFill>
                  <a:srgbClr val="FF0000"/>
                </a:solidFill>
              </a:rPr>
              <a:t>	</a:t>
            </a:r>
            <a:r>
              <a:rPr lang="en-US" dirty="0" smtClean="0">
                <a:solidFill>
                  <a:srgbClr val="FF0000"/>
                </a:solidFill>
              </a:rPr>
              <a:t> individual within; </a:t>
            </a:r>
          </a:p>
          <a:p>
            <a:pPr eaLnBrk="1" hangingPunct="1">
              <a:buFont typeface="Arial" charset="0"/>
              <a:buNone/>
            </a:pPr>
            <a:r>
              <a:rPr lang="en-US" b="1" dirty="0"/>
              <a:t>	</a:t>
            </a:r>
            <a:r>
              <a:rPr lang="en-US" b="1" dirty="0" smtClean="0"/>
              <a:t>the goals are then used as a basis </a:t>
            </a:r>
          </a:p>
          <a:p>
            <a:pPr eaLnBrk="1" hangingPunct="1">
              <a:buFont typeface="Arial" charset="0"/>
              <a:buNone/>
            </a:pPr>
            <a:r>
              <a:rPr lang="en-US" b="1" dirty="0"/>
              <a:t>	</a:t>
            </a:r>
            <a:r>
              <a:rPr lang="en-US" b="1" dirty="0" smtClean="0"/>
              <a:t>for </a:t>
            </a:r>
          </a:p>
          <a:p>
            <a:pPr lvl="1"/>
            <a:r>
              <a:rPr lang="en-US" b="1" dirty="0"/>
              <a:t>	</a:t>
            </a:r>
            <a:r>
              <a:rPr lang="en-US" dirty="0" smtClean="0">
                <a:solidFill>
                  <a:srgbClr val="FF0000"/>
                </a:solidFill>
              </a:rPr>
              <a:t>planning,</a:t>
            </a:r>
          </a:p>
          <a:p>
            <a:pPr lvl="1"/>
            <a:r>
              <a:rPr lang="en-US" dirty="0" smtClean="0">
                <a:solidFill>
                  <a:srgbClr val="FF0000"/>
                </a:solidFill>
              </a:rPr>
              <a:t> managing organizational activities and </a:t>
            </a:r>
          </a:p>
          <a:p>
            <a:pPr lvl="1"/>
            <a:r>
              <a:rPr lang="en-US" dirty="0">
                <a:solidFill>
                  <a:srgbClr val="FF0000"/>
                </a:solidFill>
              </a:rPr>
              <a:t>	</a:t>
            </a:r>
            <a:r>
              <a:rPr lang="en-US" dirty="0" smtClean="0">
                <a:solidFill>
                  <a:srgbClr val="FF0000"/>
                </a:solidFill>
              </a:rPr>
              <a:t>assessing and rewarding contributions.</a:t>
            </a:r>
          </a:p>
        </p:txBody>
      </p:sp>
    </p:spTree>
    <p:extLst>
      <p:ext uri="{BB962C8B-B14F-4D97-AF65-F5344CB8AC3E}">
        <p14:creationId xmlns:p14="http://schemas.microsoft.com/office/powerpoint/2010/main" val="14888978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1"/>
          </p:nvPr>
        </p:nvSpPr>
        <p:spPr>
          <a:xfrm>
            <a:off x="2667000" y="6096000"/>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smtClean="0">
                <a:solidFill>
                  <a:schemeClr val="bg2"/>
                </a:solidFill>
              </a:rPr>
              <a:t>Management - Chapter 8</a:t>
            </a:r>
          </a:p>
        </p:txBody>
      </p:sp>
      <p:sp>
        <p:nvSpPr>
          <p:cNvPr id="3481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8339D41-72AE-4569-82F0-C021C171FE12}" type="slidenum">
              <a:rPr lang="en-US" sz="1400" smtClean="0">
                <a:solidFill>
                  <a:schemeClr val="bg2"/>
                </a:solidFill>
              </a:rPr>
              <a:pPr/>
              <a:t>53</a:t>
            </a:fld>
            <a:endParaRPr lang="en-US" sz="1400" smtClean="0">
              <a:solidFill>
                <a:schemeClr val="bg2"/>
              </a:solidFill>
            </a:endParaRPr>
          </a:p>
        </p:txBody>
      </p:sp>
      <p:sp>
        <p:nvSpPr>
          <p:cNvPr id="34820" name="Rectangle 2"/>
          <p:cNvSpPr>
            <a:spLocks noGrp="1" noChangeArrowheads="1"/>
          </p:cNvSpPr>
          <p:nvPr>
            <p:ph type="title"/>
          </p:nvPr>
        </p:nvSpPr>
        <p:spPr>
          <a:xfrm>
            <a:off x="228600" y="0"/>
            <a:ext cx="8610600" cy="990600"/>
          </a:xfrm>
        </p:spPr>
        <p:txBody>
          <a:bodyPr>
            <a:normAutofit fontScale="90000"/>
          </a:bodyPr>
          <a:lstStyle/>
          <a:p>
            <a:r>
              <a:rPr lang="en-US" b="1" dirty="0" smtClean="0">
                <a:solidFill>
                  <a:srgbClr val="FF0000"/>
                </a:solidFill>
              </a:rPr>
              <a:t> </a:t>
            </a:r>
            <a:r>
              <a:rPr lang="en-US" sz="3200" b="1" dirty="0" smtClean="0">
                <a:solidFill>
                  <a:srgbClr val="FF0000"/>
                </a:solidFill>
              </a:rPr>
              <a:t>MBO- an integrated planning and control framework.</a:t>
            </a:r>
          </a:p>
        </p:txBody>
      </p:sp>
      <p:sp>
        <p:nvSpPr>
          <p:cNvPr id="2" name="Rectangle 1"/>
          <p:cNvSpPr/>
          <p:nvPr/>
        </p:nvSpPr>
        <p:spPr>
          <a:xfrm>
            <a:off x="762000" y="838200"/>
            <a:ext cx="7543800" cy="6494085"/>
          </a:xfrm>
          <a:prstGeom prst="rect">
            <a:avLst/>
          </a:prstGeom>
        </p:spPr>
        <p:txBody>
          <a:bodyPr wrap="square">
            <a:spAutoFit/>
          </a:bodyPr>
          <a:lstStyle/>
          <a:p>
            <a:r>
              <a:rPr lang="en-US" sz="2400" dirty="0" smtClean="0"/>
              <a:t>MBO </a:t>
            </a:r>
            <a:r>
              <a:rPr lang="en-US" sz="2400" dirty="0"/>
              <a:t>is based on the assumption </a:t>
            </a:r>
            <a:r>
              <a:rPr lang="en-US" sz="2400" dirty="0" smtClean="0"/>
              <a:t>that</a:t>
            </a:r>
          </a:p>
          <a:p>
            <a:r>
              <a:rPr lang="en-US" sz="2400" dirty="0" smtClean="0"/>
              <a:t> </a:t>
            </a:r>
            <a:r>
              <a:rPr lang="en-US" sz="2400" dirty="0">
                <a:solidFill>
                  <a:srgbClr val="FF0000"/>
                </a:solidFill>
              </a:rPr>
              <a:t>people perform better when they know what is expected of them and can relate their personal goals to organizational objectives</a:t>
            </a:r>
            <a:r>
              <a:rPr lang="en-US" sz="2400" dirty="0" smtClean="0">
                <a:solidFill>
                  <a:srgbClr val="FF0000"/>
                </a:solidFill>
              </a:rPr>
              <a:t>.</a:t>
            </a:r>
          </a:p>
          <a:p>
            <a:endParaRPr lang="en-US" sz="2000" dirty="0" smtClean="0"/>
          </a:p>
          <a:p>
            <a:r>
              <a:rPr lang="en-US" sz="2000" dirty="0" smtClean="0"/>
              <a:t>	According </a:t>
            </a:r>
            <a:r>
              <a:rPr lang="en-US" sz="2000" dirty="0"/>
              <a:t>to the classical theory of management, top </a:t>
            </a:r>
            <a:r>
              <a:rPr lang="en-US" sz="2000" dirty="0" smtClean="0"/>
              <a:t>		management </a:t>
            </a:r>
            <a:r>
              <a:rPr lang="en-US" sz="2000" dirty="0"/>
              <a:t>is concerned with objectives setting, directing </a:t>
            </a:r>
            <a:r>
              <a:rPr lang="en-US" sz="2000" dirty="0" smtClean="0"/>
              <a:t>	and </a:t>
            </a:r>
            <a:r>
              <a:rPr lang="en-US" sz="2000" dirty="0"/>
              <a:t>coordinating the efforts of middle level managers and </a:t>
            </a:r>
            <a:r>
              <a:rPr lang="en-US" sz="2000" dirty="0" smtClean="0"/>
              <a:t>	lower </a:t>
            </a:r>
            <a:r>
              <a:rPr lang="en-US" sz="2000" dirty="0"/>
              <a:t>level staff. However, achievement of organizational </a:t>
            </a:r>
            <a:r>
              <a:rPr lang="en-US" sz="2000" dirty="0" smtClean="0"/>
              <a:t>	objectives </a:t>
            </a:r>
            <a:r>
              <a:rPr lang="en-US" sz="2000" dirty="0"/>
              <a:t>is </a:t>
            </a:r>
            <a:r>
              <a:rPr lang="en-US" sz="2000" dirty="0" smtClean="0"/>
              <a:t>not possible without the cooperation </a:t>
            </a:r>
            <a:r>
              <a:rPr lang="en-US" sz="2000" dirty="0"/>
              <a:t>and </a:t>
            </a:r>
            <a:r>
              <a:rPr lang="en-US" sz="2000" dirty="0" smtClean="0"/>
              <a:t>	participation </a:t>
            </a:r>
            <a:r>
              <a:rPr lang="en-US" sz="2000" dirty="0"/>
              <a:t>of all persons</a:t>
            </a:r>
            <a:r>
              <a:rPr lang="en-US" sz="2000" dirty="0" smtClean="0"/>
              <a:t>. </a:t>
            </a:r>
          </a:p>
          <a:p>
            <a:endParaRPr lang="en-US" sz="2400" dirty="0"/>
          </a:p>
          <a:p>
            <a:r>
              <a:rPr lang="en-US" sz="2400" dirty="0" smtClean="0"/>
              <a:t>When objectives are set through collective participation, ownership for accomplishment passes downward making the </a:t>
            </a:r>
            <a:r>
              <a:rPr lang="en-US" sz="2400" dirty="0"/>
              <a:t>achievement of such objectives </a:t>
            </a:r>
            <a:r>
              <a:rPr lang="en-US" sz="2400" dirty="0" smtClean="0"/>
              <a:t>easy </a:t>
            </a:r>
            <a:r>
              <a:rPr lang="en-US" sz="2400" dirty="0"/>
              <a:t>and quick</a:t>
            </a:r>
            <a:r>
              <a:rPr lang="en-US" sz="2400" dirty="0" smtClean="0"/>
              <a:t>.</a:t>
            </a:r>
          </a:p>
          <a:p>
            <a:r>
              <a:rPr lang="en-US" sz="2000" dirty="0" smtClean="0"/>
              <a:t>	</a:t>
            </a:r>
          </a:p>
          <a:p>
            <a:r>
              <a:rPr lang="en-US" sz="2000" dirty="0"/>
              <a:t>	</a:t>
            </a:r>
            <a:r>
              <a:rPr lang="en-US" sz="2000" dirty="0" smtClean="0"/>
              <a:t>However, </a:t>
            </a:r>
            <a:r>
              <a:rPr lang="en-US" sz="2000" dirty="0" smtClean="0">
                <a:solidFill>
                  <a:srgbClr val="FF0000"/>
                </a:solidFill>
              </a:rPr>
              <a:t>MBO not only sets goals but also assigns 	responsibilities for achieving the same along with authority.</a:t>
            </a:r>
          </a:p>
          <a:p>
            <a:endParaRPr lang="en-US" sz="2400" dirty="0"/>
          </a:p>
        </p:txBody>
      </p:sp>
    </p:spTree>
    <p:extLst>
      <p:ext uri="{BB962C8B-B14F-4D97-AF65-F5344CB8AC3E}">
        <p14:creationId xmlns:p14="http://schemas.microsoft.com/office/powerpoint/2010/main" val="131224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74638"/>
            <a:ext cx="8229600" cy="563562"/>
          </a:xfrm>
        </p:spPr>
        <p:txBody>
          <a:bodyPr>
            <a:normAutofit fontScale="90000"/>
          </a:bodyPr>
          <a:lstStyle/>
          <a:p>
            <a:r>
              <a:rPr lang="en-US" b="1" smtClean="0">
                <a:solidFill>
                  <a:srgbClr val="FF0000"/>
                </a:solidFill>
              </a:rPr>
              <a:t>MBO Principles</a:t>
            </a:r>
          </a:p>
        </p:txBody>
      </p:sp>
      <p:sp>
        <p:nvSpPr>
          <p:cNvPr id="23555" name="Rectangle 3"/>
          <p:cNvSpPr>
            <a:spLocks noGrp="1" noChangeArrowheads="1"/>
          </p:cNvSpPr>
          <p:nvPr>
            <p:ph type="body" idx="1"/>
          </p:nvPr>
        </p:nvSpPr>
        <p:spPr>
          <a:xfrm>
            <a:off x="228600" y="1143000"/>
            <a:ext cx="8686800" cy="5105400"/>
          </a:xfrm>
        </p:spPr>
        <p:txBody>
          <a:bodyPr/>
          <a:lstStyle/>
          <a:p>
            <a:pPr>
              <a:defRPr/>
            </a:pPr>
            <a:r>
              <a:rPr lang="en-US" dirty="0"/>
              <a:t>Cascading of </a:t>
            </a:r>
            <a:r>
              <a:rPr lang="en-US" u="sng" dirty="0">
                <a:solidFill>
                  <a:srgbClr val="FF0000"/>
                </a:solidFill>
                <a:hlinkClick r:id="rId3"/>
              </a:rPr>
              <a:t>organizational goals and objectives</a:t>
            </a:r>
            <a:r>
              <a:rPr lang="en-US" dirty="0">
                <a:solidFill>
                  <a:srgbClr val="FF0000"/>
                </a:solidFill>
              </a:rPr>
              <a:t> </a:t>
            </a:r>
          </a:p>
          <a:p>
            <a:pPr marL="590550" indent="-590550">
              <a:defRPr/>
            </a:pPr>
            <a:r>
              <a:rPr lang="en-US" dirty="0" smtClean="0">
                <a:solidFill>
                  <a:srgbClr val="FF0000"/>
                </a:solidFill>
              </a:rPr>
              <a:t>Align individual targets</a:t>
            </a:r>
            <a:r>
              <a:rPr lang="en-US" dirty="0" smtClean="0"/>
              <a:t> with corporate objectives </a:t>
            </a:r>
          </a:p>
          <a:p>
            <a:pPr marL="590550" indent="-590550">
              <a:defRPr/>
            </a:pPr>
            <a:r>
              <a:rPr lang="en-US" dirty="0" smtClean="0">
                <a:solidFill>
                  <a:srgbClr val="FF0000"/>
                </a:solidFill>
              </a:rPr>
              <a:t>Set performance standards</a:t>
            </a:r>
          </a:p>
          <a:p>
            <a:pPr marL="590550" indent="-590550">
              <a:defRPr/>
            </a:pPr>
            <a:r>
              <a:rPr lang="en-US" dirty="0" smtClean="0"/>
              <a:t> </a:t>
            </a:r>
            <a:r>
              <a:rPr lang="en-US" dirty="0" smtClean="0">
                <a:solidFill>
                  <a:srgbClr val="FF0000"/>
                </a:solidFill>
              </a:rPr>
              <a:t>Participative decision making</a:t>
            </a:r>
            <a:r>
              <a:rPr lang="en-US" dirty="0" smtClean="0"/>
              <a:t> to agree to the set objectives for each member</a:t>
            </a:r>
          </a:p>
          <a:p>
            <a:pPr marL="590550" indent="-590550">
              <a:defRPr/>
            </a:pPr>
            <a:r>
              <a:rPr lang="en-US" dirty="0" smtClean="0"/>
              <a:t>Establish a </a:t>
            </a:r>
            <a:r>
              <a:rPr lang="en-US" dirty="0" smtClean="0">
                <a:solidFill>
                  <a:srgbClr val="FF0000"/>
                </a:solidFill>
              </a:rPr>
              <a:t>management information system to monitor </a:t>
            </a:r>
            <a:r>
              <a:rPr lang="en-US" dirty="0" smtClean="0"/>
              <a:t>achievements against objectives </a:t>
            </a:r>
          </a:p>
          <a:p>
            <a:pPr>
              <a:defRPr/>
            </a:pPr>
            <a:r>
              <a:rPr lang="en-US" dirty="0" smtClean="0">
                <a:hlinkClick r:id="rId4"/>
              </a:rPr>
              <a:t>Performance </a:t>
            </a:r>
            <a:r>
              <a:rPr lang="en-US" dirty="0">
                <a:hlinkClick r:id="rId4"/>
              </a:rPr>
              <a:t>evaluation</a:t>
            </a:r>
            <a:r>
              <a:rPr lang="en-US" dirty="0"/>
              <a:t> and </a:t>
            </a:r>
            <a:r>
              <a:rPr lang="en-US" dirty="0">
                <a:hlinkClick r:id="rId5"/>
              </a:rPr>
              <a:t>feedback</a:t>
            </a:r>
            <a:r>
              <a:rPr lang="en-US" dirty="0"/>
              <a:t> </a:t>
            </a:r>
          </a:p>
          <a:p>
            <a:pPr>
              <a:buFont typeface="Wingdings" pitchFamily="2" charset="2"/>
              <a:buNone/>
              <a:defRPr/>
            </a:pPr>
            <a:endParaRPr lang="en-US" dirty="0"/>
          </a:p>
        </p:txBody>
      </p:sp>
    </p:spTree>
    <p:extLst>
      <p:ext uri="{BB962C8B-B14F-4D97-AF65-F5344CB8AC3E}">
        <p14:creationId xmlns:p14="http://schemas.microsoft.com/office/powerpoint/2010/main" val="11380393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fade">
                                      <p:cBhvr>
                                        <p:cTn id="7" dur="2000"/>
                                        <p:tgtEl>
                                          <p:spTgt spid="23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555">
                                            <p:txEl>
                                              <p:pRg st="0" end="0"/>
                                            </p:txEl>
                                          </p:spTgt>
                                        </p:tgtEl>
                                        <p:attrNameLst>
                                          <p:attrName>style.visibility</p:attrName>
                                        </p:attrNameLst>
                                      </p:cBhvr>
                                      <p:to>
                                        <p:strVal val="visible"/>
                                      </p:to>
                                    </p:set>
                                    <p:animEffect transition="in" filter="fade">
                                      <p:cBhvr>
                                        <p:cTn id="12" dur="2000"/>
                                        <p:tgtEl>
                                          <p:spTgt spid="2355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555">
                                            <p:txEl>
                                              <p:pRg st="1" end="1"/>
                                            </p:txEl>
                                          </p:spTgt>
                                        </p:tgtEl>
                                        <p:attrNameLst>
                                          <p:attrName>style.visibility</p:attrName>
                                        </p:attrNameLst>
                                      </p:cBhvr>
                                      <p:to>
                                        <p:strVal val="visible"/>
                                      </p:to>
                                    </p:set>
                                    <p:animEffect transition="in" filter="fade">
                                      <p:cBhvr>
                                        <p:cTn id="17" dur="2000"/>
                                        <p:tgtEl>
                                          <p:spTgt spid="2355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555">
                                            <p:txEl>
                                              <p:pRg st="2" end="2"/>
                                            </p:txEl>
                                          </p:spTgt>
                                        </p:tgtEl>
                                        <p:attrNameLst>
                                          <p:attrName>style.visibility</p:attrName>
                                        </p:attrNameLst>
                                      </p:cBhvr>
                                      <p:to>
                                        <p:strVal val="visible"/>
                                      </p:to>
                                    </p:set>
                                    <p:animEffect transition="in" filter="fade">
                                      <p:cBhvr>
                                        <p:cTn id="22" dur="2000"/>
                                        <p:tgtEl>
                                          <p:spTgt spid="2355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555">
                                            <p:txEl>
                                              <p:pRg st="3" end="3"/>
                                            </p:txEl>
                                          </p:spTgt>
                                        </p:tgtEl>
                                        <p:attrNameLst>
                                          <p:attrName>style.visibility</p:attrName>
                                        </p:attrNameLst>
                                      </p:cBhvr>
                                      <p:to>
                                        <p:strVal val="visible"/>
                                      </p:to>
                                    </p:set>
                                    <p:animEffect transition="in" filter="fade">
                                      <p:cBhvr>
                                        <p:cTn id="27" dur="2000"/>
                                        <p:tgtEl>
                                          <p:spTgt spid="2355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555">
                                            <p:txEl>
                                              <p:pRg st="4" end="4"/>
                                            </p:txEl>
                                          </p:spTgt>
                                        </p:tgtEl>
                                        <p:attrNameLst>
                                          <p:attrName>style.visibility</p:attrName>
                                        </p:attrNameLst>
                                      </p:cBhvr>
                                      <p:to>
                                        <p:strVal val="visible"/>
                                      </p:to>
                                    </p:set>
                                    <p:animEffect transition="in" filter="fade">
                                      <p:cBhvr>
                                        <p:cTn id="32" dur="2000"/>
                                        <p:tgtEl>
                                          <p:spTgt spid="23555">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3555">
                                            <p:txEl>
                                              <p:pRg st="5" end="5"/>
                                            </p:txEl>
                                          </p:spTgt>
                                        </p:tgtEl>
                                        <p:attrNameLst>
                                          <p:attrName>style.visibility</p:attrName>
                                        </p:attrNameLst>
                                      </p:cBhvr>
                                      <p:to>
                                        <p:strVal val="visible"/>
                                      </p:to>
                                    </p:set>
                                    <p:animEffect transition="in" filter="fade">
                                      <p:cBhvr>
                                        <p:cTn id="37" dur="2000"/>
                                        <p:tgtEl>
                                          <p:spTgt spid="235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5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itle 1"/>
          <p:cNvSpPr>
            <a:spLocks noGrp="1"/>
          </p:cNvSpPr>
          <p:nvPr>
            <p:ph type="title"/>
          </p:nvPr>
        </p:nvSpPr>
        <p:spPr>
          <a:xfrm>
            <a:off x="457200" y="0"/>
            <a:ext cx="8229600" cy="914400"/>
          </a:xfrm>
        </p:spPr>
        <p:txBody>
          <a:bodyPr/>
          <a:lstStyle/>
          <a:p>
            <a:r>
              <a:rPr lang="en-US" b="1" dirty="0" smtClean="0">
                <a:solidFill>
                  <a:srgbClr val="FF0000"/>
                </a:solidFill>
              </a:rPr>
              <a:t>MBO aims at</a:t>
            </a:r>
          </a:p>
        </p:txBody>
      </p:sp>
      <p:sp>
        <p:nvSpPr>
          <p:cNvPr id="3" name="Content Placeholder 2"/>
          <p:cNvSpPr>
            <a:spLocks noGrp="1"/>
          </p:cNvSpPr>
          <p:nvPr>
            <p:ph idx="1"/>
          </p:nvPr>
        </p:nvSpPr>
        <p:spPr>
          <a:xfrm>
            <a:off x="457200" y="762000"/>
            <a:ext cx="8229600" cy="5943600"/>
          </a:xfrm>
        </p:spPr>
        <p:txBody>
          <a:bodyPr>
            <a:normAutofit fontScale="47500" lnSpcReduction="20000"/>
          </a:bodyPr>
          <a:lstStyle/>
          <a:p>
            <a:pPr>
              <a:defRPr/>
            </a:pPr>
            <a:endParaRPr lang="en-US" dirty="0" smtClean="0"/>
          </a:p>
          <a:p>
            <a:pPr>
              <a:defRPr/>
            </a:pPr>
            <a:r>
              <a:rPr lang="en-US" sz="3400" dirty="0" smtClean="0"/>
              <a:t>MBO</a:t>
            </a:r>
            <a:r>
              <a:rPr lang="en-US" sz="3400" dirty="0"/>
              <a:t> </a:t>
            </a:r>
            <a:r>
              <a:rPr lang="en-US" sz="3400" dirty="0" smtClean="0"/>
              <a:t> aims </a:t>
            </a:r>
            <a:r>
              <a:rPr lang="en-US" sz="3400" dirty="0"/>
              <a:t> </a:t>
            </a:r>
            <a:r>
              <a:rPr lang="en-US" sz="3400" dirty="0">
                <a:solidFill>
                  <a:srgbClr val="FF0000"/>
                </a:solidFill>
              </a:rPr>
              <a:t>to serve as a </a:t>
            </a:r>
            <a:r>
              <a:rPr lang="en-US" sz="3400" dirty="0" smtClean="0">
                <a:solidFill>
                  <a:srgbClr val="FF0000"/>
                </a:solidFill>
              </a:rPr>
              <a:t>basis for </a:t>
            </a:r>
          </a:p>
          <a:p>
            <a:pPr marL="0" indent="0">
              <a:buFont typeface="Arial" charset="0"/>
              <a:buNone/>
              <a:defRPr/>
            </a:pPr>
            <a:r>
              <a:rPr lang="en-US" sz="3400" dirty="0" smtClean="0">
                <a:solidFill>
                  <a:srgbClr val="FF0000"/>
                </a:solidFill>
              </a:rPr>
              <a:t>	</a:t>
            </a:r>
          </a:p>
          <a:p>
            <a:pPr marL="0" indent="0">
              <a:buFont typeface="Arial" charset="0"/>
              <a:buNone/>
              <a:defRPr/>
            </a:pPr>
            <a:r>
              <a:rPr lang="en-US" sz="3400" dirty="0">
                <a:solidFill>
                  <a:srgbClr val="FF0000"/>
                </a:solidFill>
              </a:rPr>
              <a:t>	</a:t>
            </a:r>
            <a:r>
              <a:rPr lang="en-US" sz="3400" b="1" dirty="0" smtClean="0">
                <a:solidFill>
                  <a:srgbClr val="FF0000"/>
                </a:solidFill>
              </a:rPr>
              <a:t>greater efficiency</a:t>
            </a:r>
            <a:r>
              <a:rPr lang="en-US" sz="3400" dirty="0" smtClean="0">
                <a:solidFill>
                  <a:srgbClr val="FF0000"/>
                </a:solidFill>
              </a:rPr>
              <a:t> </a:t>
            </a:r>
            <a:r>
              <a:rPr lang="en-US" sz="3400" dirty="0" smtClean="0"/>
              <a:t> through systematic procedures,</a:t>
            </a:r>
          </a:p>
          <a:p>
            <a:pPr marL="0" indent="0">
              <a:buFont typeface="Arial" charset="0"/>
              <a:buNone/>
              <a:defRPr/>
            </a:pPr>
            <a:endParaRPr lang="en-US" sz="3400" dirty="0" smtClean="0"/>
          </a:p>
          <a:p>
            <a:pPr marL="457200" lvl="1" indent="0">
              <a:buFont typeface="Arial" charset="0"/>
              <a:buNone/>
              <a:defRPr/>
            </a:pPr>
            <a:r>
              <a:rPr lang="en-US" sz="3400" dirty="0" smtClean="0"/>
              <a:t>         </a:t>
            </a:r>
            <a:r>
              <a:rPr lang="en-US" sz="3400" b="1" dirty="0" smtClean="0">
                <a:solidFill>
                  <a:srgbClr val="FF0000"/>
                </a:solidFill>
              </a:rPr>
              <a:t>greater employee motivation and</a:t>
            </a:r>
            <a:r>
              <a:rPr lang="en-US" sz="3400" b="1" dirty="0">
                <a:solidFill>
                  <a:srgbClr val="FF0000"/>
                </a:solidFill>
              </a:rPr>
              <a:t> </a:t>
            </a:r>
            <a:r>
              <a:rPr lang="en-US" sz="3400" b="1" dirty="0" smtClean="0">
                <a:solidFill>
                  <a:srgbClr val="FF0000"/>
                </a:solidFill>
              </a:rPr>
              <a:t> commitment </a:t>
            </a:r>
          </a:p>
          <a:p>
            <a:pPr marL="457200" lvl="1" indent="0">
              <a:buFont typeface="Arial" charset="0"/>
              <a:buNone/>
              <a:defRPr/>
            </a:pPr>
            <a:endParaRPr lang="en-US" sz="3400" dirty="0"/>
          </a:p>
          <a:p>
            <a:pPr marL="457200" lvl="1" indent="0">
              <a:buFont typeface="Arial" charset="0"/>
              <a:buNone/>
              <a:defRPr/>
            </a:pPr>
            <a:r>
              <a:rPr lang="en-US" sz="3400" dirty="0" smtClean="0"/>
              <a:t>         through participation  in the</a:t>
            </a:r>
            <a:r>
              <a:rPr lang="en-US" sz="3400" dirty="0"/>
              <a:t> </a:t>
            </a:r>
            <a:r>
              <a:rPr lang="en-US" sz="3400" dirty="0" smtClean="0"/>
              <a:t>planning process.  </a:t>
            </a:r>
          </a:p>
          <a:p>
            <a:pPr marL="457200" lvl="1" indent="0">
              <a:buFont typeface="Arial" charset="0"/>
              <a:buNone/>
              <a:defRPr/>
            </a:pPr>
            <a:endParaRPr lang="en-US" sz="3400" dirty="0"/>
          </a:p>
          <a:p>
            <a:pPr marL="457200" lvl="1" indent="0">
              <a:buFont typeface="Arial" charset="0"/>
              <a:buNone/>
              <a:defRPr/>
            </a:pPr>
            <a:endParaRPr lang="en-US" sz="5800" b="1" dirty="0" smtClean="0">
              <a:solidFill>
                <a:srgbClr val="00B0F0"/>
              </a:solidFill>
            </a:endParaRPr>
          </a:p>
          <a:p>
            <a:pPr marL="457200" lvl="1" indent="0">
              <a:buFont typeface="Arial" charset="0"/>
              <a:buNone/>
              <a:defRPr/>
            </a:pPr>
            <a:r>
              <a:rPr lang="en-US" sz="5800" b="1" dirty="0" smtClean="0">
                <a:solidFill>
                  <a:srgbClr val="00B0F0"/>
                </a:solidFill>
              </a:rPr>
              <a:t>MBO plans for results instead of planning just for work for a specified period.</a:t>
            </a:r>
          </a:p>
          <a:p>
            <a:pPr marL="457200" lvl="1" indent="0">
              <a:buFont typeface="Arial" charset="0"/>
              <a:buNone/>
              <a:defRPr/>
            </a:pPr>
            <a:endParaRPr lang="en-US" sz="3400" dirty="0" smtClean="0">
              <a:solidFill>
                <a:srgbClr val="FF0000"/>
              </a:solidFill>
            </a:endParaRPr>
          </a:p>
          <a:p>
            <a:pPr marL="457200" lvl="1" indent="0">
              <a:buFont typeface="Arial" charset="0"/>
              <a:buNone/>
              <a:defRPr/>
            </a:pPr>
            <a:endParaRPr lang="en-US" sz="3400" dirty="0">
              <a:solidFill>
                <a:srgbClr val="FF0000"/>
              </a:solidFill>
            </a:endParaRPr>
          </a:p>
          <a:p>
            <a:pPr marL="457200" lvl="1" indent="0">
              <a:buFont typeface="Arial" charset="0"/>
              <a:buNone/>
              <a:defRPr/>
            </a:pPr>
            <a:endParaRPr lang="en-US" sz="3400" dirty="0" smtClean="0">
              <a:solidFill>
                <a:srgbClr val="FF0000"/>
              </a:solidFill>
            </a:endParaRPr>
          </a:p>
          <a:p>
            <a:pPr marL="0" indent="0">
              <a:buFont typeface="Arial" charset="0"/>
              <a:buNone/>
              <a:defRPr/>
            </a:pPr>
            <a:endParaRPr lang="en-US" sz="3400" dirty="0" smtClean="0">
              <a:hlinkClick r:id="rId2"/>
            </a:endParaRPr>
          </a:p>
          <a:p>
            <a:pPr marL="457200" lvl="1" indent="0">
              <a:buFont typeface="Arial" charset="0"/>
              <a:buNone/>
              <a:defRPr/>
            </a:pPr>
            <a:r>
              <a:rPr lang="en-US" sz="3400" dirty="0">
                <a:solidFill>
                  <a:srgbClr val="FF0000"/>
                </a:solidFill>
              </a:rPr>
              <a:t>MBO provides for </a:t>
            </a:r>
          </a:p>
          <a:p>
            <a:pPr lvl="1">
              <a:lnSpc>
                <a:spcPct val="120000"/>
              </a:lnSpc>
            </a:pPr>
            <a:r>
              <a:rPr lang="en-US" sz="3600" dirty="0"/>
              <a:t>Standards for measuring accomplishment of performance objectives .</a:t>
            </a:r>
          </a:p>
          <a:p>
            <a:pPr lvl="1">
              <a:lnSpc>
                <a:spcPct val="120000"/>
              </a:lnSpc>
            </a:pPr>
            <a:r>
              <a:rPr lang="en-US" sz="3600" dirty="0"/>
              <a:t>Procedures for reviewing performance results.</a:t>
            </a:r>
          </a:p>
          <a:p>
            <a:pPr marL="0" indent="0">
              <a:buFont typeface="Arial" charset="0"/>
              <a:buNone/>
              <a:defRPr/>
            </a:pPr>
            <a:endParaRPr lang="en-US" sz="3400" dirty="0">
              <a:hlinkClick r:id="rId2"/>
            </a:endParaRPr>
          </a:p>
          <a:p>
            <a:pPr marL="0" indent="0">
              <a:buFont typeface="Arial" charset="0"/>
              <a:buNone/>
              <a:defRPr/>
            </a:pPr>
            <a:r>
              <a:rPr lang="en-US" sz="3400" b="1" dirty="0" smtClean="0">
                <a:solidFill>
                  <a:srgbClr val="FF0000"/>
                </a:solidFill>
              </a:rPr>
              <a:t> </a:t>
            </a:r>
          </a:p>
          <a:p>
            <a:pPr marL="0" indent="0">
              <a:buFont typeface="Arial" charset="0"/>
              <a:buNone/>
              <a:defRPr/>
            </a:pPr>
            <a:endParaRPr lang="en-US" sz="2400" b="1" dirty="0" smtClean="0">
              <a:solidFill>
                <a:srgbClr val="FF0000"/>
              </a:solidFill>
            </a:endParaRPr>
          </a:p>
        </p:txBody>
      </p:sp>
    </p:spTree>
    <p:extLst>
      <p:ext uri="{BB962C8B-B14F-4D97-AF65-F5344CB8AC3E}">
        <p14:creationId xmlns:p14="http://schemas.microsoft.com/office/powerpoint/2010/main" val="280765363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itle 1"/>
          <p:cNvSpPr>
            <a:spLocks noGrp="1"/>
          </p:cNvSpPr>
          <p:nvPr>
            <p:ph type="title"/>
          </p:nvPr>
        </p:nvSpPr>
        <p:spPr>
          <a:xfrm>
            <a:off x="381000" y="0"/>
            <a:ext cx="8229600" cy="762000"/>
          </a:xfrm>
        </p:spPr>
        <p:txBody>
          <a:bodyPr/>
          <a:lstStyle/>
          <a:p>
            <a:pPr eaLnBrk="1" hangingPunct="1"/>
            <a:r>
              <a:rPr lang="en-US" b="1" dirty="0" smtClean="0">
                <a:solidFill>
                  <a:srgbClr val="FF0000"/>
                </a:solidFill>
              </a:rPr>
              <a:t>MBO</a:t>
            </a:r>
          </a:p>
        </p:txBody>
      </p:sp>
      <p:sp>
        <p:nvSpPr>
          <p:cNvPr id="30723" name="Content Placeholder 2"/>
          <p:cNvSpPr>
            <a:spLocks noGrp="1"/>
          </p:cNvSpPr>
          <p:nvPr>
            <p:ph idx="1"/>
          </p:nvPr>
        </p:nvSpPr>
        <p:spPr>
          <a:xfrm>
            <a:off x="457200" y="1143000"/>
            <a:ext cx="8229600" cy="5410200"/>
          </a:xfrm>
        </p:spPr>
        <p:txBody>
          <a:bodyPr rtlCol="0">
            <a:normAutofit fontScale="85000" lnSpcReduction="20000"/>
          </a:bodyPr>
          <a:lstStyle/>
          <a:p>
            <a:pPr eaLnBrk="1" fontAlgn="auto" hangingPunct="1">
              <a:spcAft>
                <a:spcPts val="0"/>
              </a:spcAft>
              <a:buFont typeface="Arial" charset="0"/>
              <a:buNone/>
              <a:defRPr/>
            </a:pPr>
            <a:r>
              <a:rPr lang="en-US" b="1" dirty="0" smtClean="0"/>
              <a:t>	</a:t>
            </a:r>
            <a:r>
              <a:rPr lang="en-US" b="1" dirty="0" smtClean="0">
                <a:solidFill>
                  <a:srgbClr val="FF0000"/>
                </a:solidFill>
              </a:rPr>
              <a:t>Advantages</a:t>
            </a:r>
          </a:p>
          <a:p>
            <a:pPr lvl="1"/>
            <a:r>
              <a:rPr lang="en-US" b="1" dirty="0"/>
              <a:t>Focuses </a:t>
            </a:r>
            <a:r>
              <a:rPr lang="en-US" b="1" dirty="0" smtClean="0"/>
              <a:t>employees </a:t>
            </a:r>
            <a:r>
              <a:rPr lang="en-US" b="1" dirty="0"/>
              <a:t>on most important tasks and objectives.</a:t>
            </a:r>
          </a:p>
          <a:p>
            <a:pPr lvl="1"/>
            <a:r>
              <a:rPr lang="en-US" b="1" dirty="0"/>
              <a:t>Focuses supervisor’s efforts on important areas of support.</a:t>
            </a:r>
          </a:p>
          <a:p>
            <a:pPr lvl="1"/>
            <a:r>
              <a:rPr lang="en-US" b="1" dirty="0"/>
              <a:t>Contributes to relationship building.</a:t>
            </a:r>
          </a:p>
          <a:p>
            <a:pPr lvl="1"/>
            <a:r>
              <a:rPr lang="en-US" b="1" dirty="0"/>
              <a:t>Gives </a:t>
            </a:r>
            <a:r>
              <a:rPr lang="en-US" b="1" dirty="0" smtClean="0"/>
              <a:t>employees </a:t>
            </a:r>
            <a:r>
              <a:rPr lang="en-US" b="1" dirty="0"/>
              <a:t>a structured opportunity to participate in decision making.</a:t>
            </a:r>
          </a:p>
          <a:p>
            <a:pPr lvl="1">
              <a:buFont typeface="Arial" pitchFamily="34" charset="0"/>
              <a:buChar char="•"/>
              <a:defRPr/>
            </a:pPr>
            <a:r>
              <a:rPr lang="en-US" b="1" dirty="0" smtClean="0"/>
              <a:t>It fosters motivation</a:t>
            </a:r>
          </a:p>
          <a:p>
            <a:pPr lvl="1">
              <a:buFont typeface="Arial" pitchFamily="34" charset="0"/>
              <a:buChar char="•"/>
              <a:defRPr/>
            </a:pPr>
            <a:r>
              <a:rPr lang="en-US" b="1" dirty="0" smtClean="0"/>
              <a:t>It forces managers to plan ahead </a:t>
            </a:r>
          </a:p>
          <a:p>
            <a:pPr eaLnBrk="1" fontAlgn="auto" hangingPunct="1">
              <a:spcAft>
                <a:spcPts val="0"/>
              </a:spcAft>
              <a:buFont typeface="Arial" charset="0"/>
              <a:buNone/>
              <a:defRPr/>
            </a:pPr>
            <a:r>
              <a:rPr lang="en-US" b="1" dirty="0" smtClean="0"/>
              <a:t>	</a:t>
            </a:r>
            <a:r>
              <a:rPr lang="en-US" b="1" dirty="0" smtClean="0">
                <a:solidFill>
                  <a:srgbClr val="FF0000"/>
                </a:solidFill>
              </a:rPr>
              <a:t>Disadvantages</a:t>
            </a:r>
          </a:p>
          <a:p>
            <a:pPr lvl="1">
              <a:buFont typeface="Arial" pitchFamily="34" charset="0"/>
              <a:buChar char="•"/>
              <a:defRPr/>
            </a:pPr>
            <a:r>
              <a:rPr lang="en-US" b="1" dirty="0" smtClean="0"/>
              <a:t>Its time consuming and expensive</a:t>
            </a:r>
          </a:p>
          <a:p>
            <a:pPr lvl="1">
              <a:buFont typeface="Arial" pitchFamily="34" charset="0"/>
              <a:buChar char="•"/>
              <a:defRPr/>
            </a:pPr>
            <a:r>
              <a:rPr lang="en-US" b="1" dirty="0" smtClean="0"/>
              <a:t>It can be misused as a punitive device</a:t>
            </a:r>
          </a:p>
          <a:p>
            <a:pPr marL="742950" lvl="2" indent="-342900">
              <a:defRPr/>
            </a:pPr>
            <a:r>
              <a:rPr lang="en-US" b="1" dirty="0">
                <a:solidFill>
                  <a:srgbClr val="FF0000"/>
                </a:solidFill>
              </a:rPr>
              <a:t>Focusing too much attention on easily quantifiable objectives</a:t>
            </a:r>
            <a:r>
              <a:rPr lang="en-US" b="1" dirty="0" smtClean="0">
                <a:solidFill>
                  <a:srgbClr val="FF0000"/>
                </a:solidFill>
              </a:rPr>
              <a:t>.</a:t>
            </a:r>
          </a:p>
          <a:p>
            <a:pPr marL="742950" lvl="2" indent="-342900">
              <a:defRPr/>
            </a:pPr>
            <a:r>
              <a:rPr lang="en-US" b="1" dirty="0">
                <a:solidFill>
                  <a:srgbClr val="FF0000"/>
                </a:solidFill>
              </a:rPr>
              <a:t>Having managers </a:t>
            </a:r>
            <a:r>
              <a:rPr lang="en-US" b="1" dirty="0" smtClean="0">
                <a:solidFill>
                  <a:srgbClr val="FF0000"/>
                </a:solidFill>
              </a:rPr>
              <a:t>to </a:t>
            </a:r>
            <a:r>
              <a:rPr lang="en-US" b="1" u="sng" dirty="0" smtClean="0">
                <a:solidFill>
                  <a:srgbClr val="FF0000"/>
                </a:solidFill>
              </a:rPr>
              <a:t>inform</a:t>
            </a:r>
            <a:r>
              <a:rPr lang="en-US" b="1" dirty="0" smtClean="0">
                <a:solidFill>
                  <a:srgbClr val="FF0000"/>
                </a:solidFill>
              </a:rPr>
              <a:t> subordinates </a:t>
            </a:r>
            <a:r>
              <a:rPr lang="en-US" b="1" dirty="0">
                <a:solidFill>
                  <a:srgbClr val="FF0000"/>
                </a:solidFill>
              </a:rPr>
              <a:t>their objectives.</a:t>
            </a:r>
          </a:p>
          <a:p>
            <a:pPr marL="342900" lvl="1" indent="-342900">
              <a:buFont typeface="Arial" pitchFamily="34" charset="0"/>
              <a:buChar char="•"/>
              <a:defRPr/>
            </a:pPr>
            <a:endParaRPr lang="en-US" b="1" dirty="0">
              <a:solidFill>
                <a:srgbClr val="FF0000"/>
              </a:solidFill>
            </a:endParaRPr>
          </a:p>
          <a:p>
            <a:pPr eaLnBrk="1" fontAlgn="auto" hangingPunct="1">
              <a:spcAft>
                <a:spcPts val="0"/>
              </a:spcAft>
              <a:buFont typeface="Arial" pitchFamily="34" charset="0"/>
              <a:buChar char="•"/>
              <a:defRPr/>
            </a:pPr>
            <a:endParaRPr lang="en-US" b="1" dirty="0" smtClean="0"/>
          </a:p>
        </p:txBody>
      </p:sp>
    </p:spTree>
    <p:extLst>
      <p:ext uri="{BB962C8B-B14F-4D97-AF65-F5344CB8AC3E}">
        <p14:creationId xmlns:p14="http://schemas.microsoft.com/office/powerpoint/2010/main" val="298465786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 MBO is not an all pervasive solution</a:t>
            </a:r>
            <a:endParaRPr lang="en-US" b="1" dirty="0">
              <a:solidFill>
                <a:srgbClr val="FF0000"/>
              </a:solidFill>
            </a:endParaRPr>
          </a:p>
        </p:txBody>
      </p:sp>
      <p:sp>
        <p:nvSpPr>
          <p:cNvPr id="3" name="Content Placeholder 2"/>
          <p:cNvSpPr>
            <a:spLocks noGrp="1"/>
          </p:cNvSpPr>
          <p:nvPr>
            <p:ph idx="1"/>
          </p:nvPr>
        </p:nvSpPr>
        <p:spPr>
          <a:xfrm>
            <a:off x="457200" y="1600200"/>
            <a:ext cx="8229600" cy="5029200"/>
          </a:xfrm>
        </p:spPr>
        <p:txBody>
          <a:bodyPr>
            <a:normAutofit lnSpcReduction="10000"/>
          </a:bodyPr>
          <a:lstStyle/>
          <a:p>
            <a:r>
              <a:rPr lang="en-US" altLang="en-US" dirty="0"/>
              <a:t>Management by Objectives (MBO) was first outlined by Peter Drucker in 1954 in his book 'The Practice of Management</a:t>
            </a:r>
            <a:r>
              <a:rPr lang="en-US" altLang="en-US" dirty="0" smtClean="0"/>
              <a:t>'.</a:t>
            </a:r>
          </a:p>
          <a:p>
            <a:r>
              <a:rPr lang="en-US" altLang="en-US" dirty="0" smtClean="0"/>
              <a:t> </a:t>
            </a:r>
            <a:r>
              <a:rPr lang="en-US" altLang="en-US" dirty="0"/>
              <a:t>In the 90s, Peter Drucker himself decreased the significance of this organization management method, when he said: "It's just another tool. It is not the great cure for management inefficiency... Management by Objectives works if you </a:t>
            </a:r>
            <a:r>
              <a:rPr lang="en-US" altLang="en-US" dirty="0" smtClean="0"/>
              <a:t>know the objectives, </a:t>
            </a:r>
            <a:r>
              <a:rPr lang="en-US" altLang="en-US" dirty="0"/>
              <a:t>90% of the time you don't." </a:t>
            </a:r>
          </a:p>
          <a:p>
            <a:endParaRPr lang="en-US" dirty="0"/>
          </a:p>
        </p:txBody>
      </p:sp>
    </p:spTree>
    <p:extLst>
      <p:ext uri="{BB962C8B-B14F-4D97-AF65-F5344CB8AC3E}">
        <p14:creationId xmlns:p14="http://schemas.microsoft.com/office/powerpoint/2010/main" val="352274190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1682466" y="63500"/>
            <a:ext cx="6450013"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algn="ctr" eaLnBrk="1" hangingPunct="1"/>
            <a:r>
              <a:rPr kumimoji="0" lang="en-US" sz="3400" b="1" dirty="0">
                <a:solidFill>
                  <a:srgbClr val="FF0000"/>
                </a:solidFill>
                <a:latin typeface="Times New Roman" pitchFamily="18" charset="0"/>
              </a:rPr>
              <a:t>Organizing</a:t>
            </a:r>
          </a:p>
        </p:txBody>
      </p:sp>
      <p:sp>
        <p:nvSpPr>
          <p:cNvPr id="160771" name="Text Box 3"/>
          <p:cNvSpPr txBox="1">
            <a:spLocks noChangeArrowheads="1"/>
          </p:cNvSpPr>
          <p:nvPr/>
        </p:nvSpPr>
        <p:spPr bwMode="auto">
          <a:xfrm>
            <a:off x="919885" y="2819400"/>
            <a:ext cx="7458075" cy="3453253"/>
          </a:xfrm>
          <a:prstGeom prst="rect">
            <a:avLst/>
          </a:prstGeom>
          <a:solidFill>
            <a:srgbClr val="FFFFCC"/>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defRPr kumimoji="1">
                <a:solidFill>
                  <a:schemeClr val="tx1"/>
                </a:solidFill>
                <a:latin typeface="Tahoma" pitchFamily="34" charset="0"/>
                <a:ea typeface="ＭＳ Ｐゴシック" pitchFamily="50" charset="-128"/>
              </a:defRPr>
            </a:lvl1pPr>
            <a:lvl2pPr marL="742950" indent="-285750" eaLnBrk="0" hangingPunct="0">
              <a:defRPr kumimoji="1">
                <a:solidFill>
                  <a:schemeClr val="tx1"/>
                </a:solidFill>
                <a:latin typeface="Tahoma" pitchFamily="34" charset="0"/>
                <a:ea typeface="ＭＳ Ｐゴシック" pitchFamily="50" charset="-128"/>
              </a:defRPr>
            </a:lvl2pPr>
            <a:lvl3pPr marL="1143000" indent="-228600" eaLnBrk="0" hangingPunct="0">
              <a:defRPr kumimoji="1">
                <a:solidFill>
                  <a:schemeClr val="tx1"/>
                </a:solidFill>
                <a:latin typeface="Tahoma" pitchFamily="34" charset="0"/>
                <a:ea typeface="ＭＳ Ｐゴシック" pitchFamily="50" charset="-128"/>
              </a:defRPr>
            </a:lvl3pPr>
            <a:lvl4pPr marL="1600200" indent="-228600" eaLnBrk="0" hangingPunct="0">
              <a:defRPr kumimoji="1">
                <a:solidFill>
                  <a:schemeClr val="tx1"/>
                </a:solidFill>
                <a:latin typeface="Tahoma" pitchFamily="34" charset="0"/>
                <a:ea typeface="ＭＳ Ｐゴシック" pitchFamily="50" charset="-128"/>
              </a:defRPr>
            </a:lvl4pPr>
            <a:lvl5pPr marL="2057400" indent="-228600" eaLnBrk="0" hangingPunct="0">
              <a:defRPr kumimoji="1">
                <a:solidFill>
                  <a:schemeClr val="tx1"/>
                </a:solidFill>
                <a:latin typeface="Tahoma"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Tahoma" pitchFamily="34" charset="0"/>
                <a:ea typeface="ＭＳ Ｐゴシック" pitchFamily="50" charset="-128"/>
              </a:defRPr>
            </a:lvl9pPr>
          </a:lstStyle>
          <a:p>
            <a:pPr eaLnBrk="1" hangingPunct="1">
              <a:spcAft>
                <a:spcPct val="35000"/>
              </a:spcAft>
              <a:buFont typeface="Wingdings" pitchFamily="2" charset="2"/>
              <a:buChar char="§"/>
            </a:pPr>
            <a:r>
              <a:rPr kumimoji="0" lang="en-US" sz="2400" b="1" dirty="0" smtClean="0">
                <a:latin typeface="Times New Roman" pitchFamily="18" charset="0"/>
              </a:rPr>
              <a:t>Includes creating </a:t>
            </a:r>
          </a:p>
          <a:p>
            <a:pPr lvl="1" eaLnBrk="1" hangingPunct="1">
              <a:spcAft>
                <a:spcPct val="35000"/>
              </a:spcAft>
              <a:buFont typeface="Wingdings" pitchFamily="2" charset="2"/>
              <a:buChar char="§"/>
            </a:pPr>
            <a:r>
              <a:rPr kumimoji="0" lang="en-US" sz="2400" b="1" dirty="0" smtClean="0">
                <a:solidFill>
                  <a:srgbClr val="FF0000"/>
                </a:solidFill>
                <a:latin typeface="Times New Roman" pitchFamily="18" charset="0"/>
              </a:rPr>
              <a:t>departments</a:t>
            </a:r>
            <a:r>
              <a:rPr kumimoji="0" lang="en-US" sz="2400" b="1" dirty="0" smtClean="0">
                <a:latin typeface="Times New Roman" pitchFamily="18" charset="0"/>
              </a:rPr>
              <a:t> and</a:t>
            </a:r>
          </a:p>
          <a:p>
            <a:pPr lvl="1" eaLnBrk="1" hangingPunct="1">
              <a:spcAft>
                <a:spcPct val="35000"/>
              </a:spcAft>
              <a:buFont typeface="Wingdings" pitchFamily="2" charset="2"/>
              <a:buChar char="§"/>
            </a:pPr>
            <a:r>
              <a:rPr kumimoji="0" lang="en-US" sz="2400" b="1" dirty="0" smtClean="0">
                <a:solidFill>
                  <a:srgbClr val="FF0000"/>
                </a:solidFill>
                <a:latin typeface="Times New Roman" pitchFamily="18" charset="0"/>
              </a:rPr>
              <a:t> job descriptions</a:t>
            </a:r>
          </a:p>
          <a:p>
            <a:pPr eaLnBrk="1" hangingPunct="1">
              <a:spcAft>
                <a:spcPct val="35000"/>
              </a:spcAft>
              <a:buFont typeface="Wingdings" pitchFamily="2" charset="2"/>
              <a:buChar char="§"/>
            </a:pPr>
            <a:r>
              <a:rPr kumimoji="0" lang="en-US" sz="2400" b="1" dirty="0" smtClean="0">
                <a:latin typeface="Times New Roman" pitchFamily="18" charset="0"/>
              </a:rPr>
              <a:t>It helps in the process </a:t>
            </a:r>
            <a:r>
              <a:rPr kumimoji="0" lang="en-US" sz="2400" b="1" dirty="0">
                <a:latin typeface="Times New Roman" pitchFamily="18" charset="0"/>
              </a:rPr>
              <a:t>of deciding </a:t>
            </a:r>
            <a:endParaRPr kumimoji="0" lang="en-US" sz="2400" b="1" dirty="0" smtClean="0">
              <a:latin typeface="Times New Roman" pitchFamily="18" charset="0"/>
            </a:endParaRPr>
          </a:p>
          <a:p>
            <a:pPr lvl="1" eaLnBrk="1" hangingPunct="1">
              <a:spcAft>
                <a:spcPct val="35000"/>
              </a:spcAft>
              <a:buFont typeface="Wingdings" pitchFamily="2" charset="2"/>
              <a:buChar char="§"/>
            </a:pPr>
            <a:r>
              <a:rPr kumimoji="0" lang="en-US" sz="2400" b="1" dirty="0" smtClean="0">
                <a:solidFill>
                  <a:srgbClr val="FF0000"/>
                </a:solidFill>
                <a:latin typeface="Times New Roman" pitchFamily="18" charset="0"/>
              </a:rPr>
              <a:t>where </a:t>
            </a:r>
            <a:r>
              <a:rPr kumimoji="0" lang="en-US" sz="2400" b="1" dirty="0">
                <a:solidFill>
                  <a:srgbClr val="FF0000"/>
                </a:solidFill>
                <a:latin typeface="Times New Roman" pitchFamily="18" charset="0"/>
              </a:rPr>
              <a:t>decisions</a:t>
            </a:r>
            <a:r>
              <a:rPr kumimoji="0" lang="en-US" sz="2400" b="1" dirty="0">
                <a:latin typeface="Times New Roman" pitchFamily="18" charset="0"/>
              </a:rPr>
              <a:t> </a:t>
            </a:r>
            <a:r>
              <a:rPr kumimoji="0" lang="en-US" sz="2400" b="1" dirty="0">
                <a:solidFill>
                  <a:srgbClr val="FF0000"/>
                </a:solidFill>
                <a:latin typeface="Times New Roman" pitchFamily="18" charset="0"/>
              </a:rPr>
              <a:t>will be made</a:t>
            </a:r>
            <a:r>
              <a:rPr kumimoji="0" lang="en-US" sz="2400" b="1" dirty="0">
                <a:latin typeface="Times New Roman" pitchFamily="18" charset="0"/>
              </a:rPr>
              <a:t>, </a:t>
            </a:r>
            <a:endParaRPr kumimoji="0" lang="en-US" sz="2400" b="1" dirty="0" smtClean="0">
              <a:latin typeface="Times New Roman" pitchFamily="18" charset="0"/>
            </a:endParaRPr>
          </a:p>
          <a:p>
            <a:pPr lvl="1" eaLnBrk="1" hangingPunct="1">
              <a:spcAft>
                <a:spcPct val="35000"/>
              </a:spcAft>
              <a:buFont typeface="Wingdings" pitchFamily="2" charset="2"/>
              <a:buChar char="§"/>
            </a:pPr>
            <a:r>
              <a:rPr kumimoji="0" lang="en-US" sz="2400" b="1" dirty="0" smtClean="0">
                <a:solidFill>
                  <a:srgbClr val="FF0000"/>
                </a:solidFill>
                <a:latin typeface="Times New Roman" pitchFamily="18" charset="0"/>
              </a:rPr>
              <a:t>who </a:t>
            </a:r>
            <a:r>
              <a:rPr kumimoji="0" lang="en-US" sz="2400" b="1" dirty="0">
                <a:solidFill>
                  <a:srgbClr val="FF0000"/>
                </a:solidFill>
                <a:latin typeface="Times New Roman" pitchFamily="18" charset="0"/>
              </a:rPr>
              <a:t>will perform</a:t>
            </a:r>
            <a:r>
              <a:rPr kumimoji="0" lang="en-US" sz="2400" b="1" dirty="0">
                <a:latin typeface="Times New Roman" pitchFamily="18" charset="0"/>
              </a:rPr>
              <a:t> what jobs and tasks, </a:t>
            </a:r>
            <a:r>
              <a:rPr kumimoji="0" lang="en-US" sz="2400" b="1" dirty="0" smtClean="0">
                <a:latin typeface="Times New Roman" pitchFamily="18" charset="0"/>
              </a:rPr>
              <a:t>and</a:t>
            </a:r>
          </a:p>
          <a:p>
            <a:pPr lvl="1" eaLnBrk="1" hangingPunct="1">
              <a:spcAft>
                <a:spcPct val="35000"/>
              </a:spcAft>
              <a:buFont typeface="Wingdings" pitchFamily="2" charset="2"/>
              <a:buChar char="§"/>
            </a:pPr>
            <a:r>
              <a:rPr kumimoji="0" lang="en-US" sz="2400" b="1" dirty="0" smtClean="0">
                <a:latin typeface="Times New Roman" pitchFamily="18" charset="0"/>
              </a:rPr>
              <a:t> </a:t>
            </a:r>
            <a:r>
              <a:rPr kumimoji="0" lang="en-US" sz="2400" b="1" dirty="0">
                <a:solidFill>
                  <a:srgbClr val="FF0000"/>
                </a:solidFill>
                <a:latin typeface="Times New Roman" pitchFamily="18" charset="0"/>
              </a:rPr>
              <a:t>who will report</a:t>
            </a:r>
            <a:r>
              <a:rPr kumimoji="0" lang="en-US" sz="2400" b="1" dirty="0">
                <a:latin typeface="Times New Roman" pitchFamily="18" charset="0"/>
              </a:rPr>
              <a:t> to whom in the </a:t>
            </a:r>
            <a:r>
              <a:rPr kumimoji="0" lang="en-US" sz="2400" b="1" dirty="0" smtClean="0">
                <a:latin typeface="Times New Roman" pitchFamily="18" charset="0"/>
              </a:rPr>
              <a:t>company</a:t>
            </a:r>
            <a:endParaRPr kumimoji="0" lang="en-US" sz="2400" b="1" dirty="0">
              <a:latin typeface="Times New Roman" pitchFamily="18" charset="0"/>
            </a:endParaRPr>
          </a:p>
        </p:txBody>
      </p:sp>
      <p:pic>
        <p:nvPicPr>
          <p:cNvPr id="160780" name="Picture 12" descr="MMj0283693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234238" y="942975"/>
            <a:ext cx="12033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24622" y="906391"/>
            <a:ext cx="7848600" cy="1643527"/>
          </a:xfrm>
          <a:prstGeom prst="rect">
            <a:avLst/>
          </a:prstGeom>
          <a:noFill/>
        </p:spPr>
        <p:txBody>
          <a:bodyPr wrap="square" rtlCol="0">
            <a:spAutoFit/>
          </a:bodyPr>
          <a:lstStyle/>
          <a:p>
            <a:pPr marL="193675" lvl="1" indent="6350">
              <a:spcBef>
                <a:spcPct val="10000"/>
              </a:spcBef>
              <a:buClr>
                <a:schemeClr val="folHlink"/>
              </a:buClr>
              <a:buSzPct val="65000"/>
              <a:buFont typeface="Wingdings" pitchFamily="2" charset="2"/>
              <a:buNone/>
              <a:defRPr/>
            </a:pPr>
            <a:endParaRPr lang="en-US" altLang="ja-JP" sz="2400" dirty="0" smtClean="0">
              <a:latin typeface="Times New Roman" pitchFamily="18" charset="0"/>
              <a:cs typeface="Times New Roman" pitchFamily="18" charset="0"/>
            </a:endParaRPr>
          </a:p>
          <a:p>
            <a:pPr marL="193675" lvl="1" indent="6350">
              <a:spcBef>
                <a:spcPct val="10000"/>
              </a:spcBef>
              <a:buClr>
                <a:schemeClr val="folHlink"/>
              </a:buClr>
              <a:buSzPct val="65000"/>
              <a:buFont typeface="Wingdings" pitchFamily="2" charset="2"/>
              <a:buNone/>
              <a:defRPr/>
            </a:pPr>
            <a:r>
              <a:rPr lang="en-US" altLang="ja-JP" sz="2400" dirty="0" smtClean="0">
                <a:solidFill>
                  <a:srgbClr val="0070C0"/>
                </a:solidFill>
                <a:latin typeface="Times New Roman" pitchFamily="18" charset="0"/>
                <a:cs typeface="Times New Roman" pitchFamily="18" charset="0"/>
              </a:rPr>
              <a:t>Organizing </a:t>
            </a:r>
            <a:r>
              <a:rPr lang="en-US" altLang="ja-JP" sz="2400" dirty="0">
                <a:solidFill>
                  <a:srgbClr val="0070C0"/>
                </a:solidFill>
                <a:latin typeface="Times New Roman" pitchFamily="18" charset="0"/>
                <a:cs typeface="Times New Roman" pitchFamily="18" charset="0"/>
              </a:rPr>
              <a:t>means </a:t>
            </a:r>
            <a:r>
              <a:rPr lang="en-US" altLang="ja-JP" sz="2400" dirty="0">
                <a:solidFill>
                  <a:srgbClr val="FF0000"/>
                </a:solidFill>
                <a:latin typeface="Times New Roman" pitchFamily="18" charset="0"/>
                <a:cs typeface="Times New Roman" pitchFamily="18" charset="0"/>
              </a:rPr>
              <a:t>assigning the </a:t>
            </a:r>
            <a:r>
              <a:rPr lang="en-US" altLang="ja-JP" sz="2400" dirty="0" smtClean="0">
                <a:solidFill>
                  <a:srgbClr val="FF0000"/>
                </a:solidFill>
                <a:latin typeface="Times New Roman" pitchFamily="18" charset="0"/>
                <a:cs typeface="Times New Roman" pitchFamily="18" charset="0"/>
              </a:rPr>
              <a:t>planned  </a:t>
            </a:r>
            <a:r>
              <a:rPr lang="en-US" altLang="ja-JP" sz="2400" dirty="0">
                <a:solidFill>
                  <a:srgbClr val="FF0000"/>
                </a:solidFill>
                <a:latin typeface="Times New Roman" pitchFamily="18" charset="0"/>
                <a:cs typeface="Times New Roman" pitchFamily="18" charset="0"/>
              </a:rPr>
              <a:t>tasks to </a:t>
            </a:r>
            <a:endParaRPr lang="en-US" altLang="ja-JP" sz="2400" dirty="0" smtClean="0">
              <a:solidFill>
                <a:srgbClr val="FF0000"/>
              </a:solidFill>
              <a:latin typeface="Times New Roman" pitchFamily="18" charset="0"/>
              <a:cs typeface="Times New Roman" pitchFamily="18" charset="0"/>
            </a:endParaRPr>
          </a:p>
          <a:p>
            <a:pPr marL="193675" lvl="1" indent="6350">
              <a:spcBef>
                <a:spcPct val="10000"/>
              </a:spcBef>
              <a:buClr>
                <a:schemeClr val="folHlink"/>
              </a:buClr>
              <a:buSzPct val="65000"/>
              <a:buFont typeface="Wingdings" pitchFamily="2" charset="2"/>
              <a:buNone/>
              <a:defRPr/>
            </a:pPr>
            <a:r>
              <a:rPr lang="en-US" altLang="ja-JP" sz="2400" dirty="0" smtClean="0">
                <a:solidFill>
                  <a:srgbClr val="FF0000"/>
                </a:solidFill>
                <a:latin typeface="Times New Roman" pitchFamily="18" charset="0"/>
                <a:cs typeface="Times New Roman" pitchFamily="18" charset="0"/>
              </a:rPr>
              <a:t>various individuals</a:t>
            </a:r>
            <a:r>
              <a:rPr lang="en-US" altLang="ja-JP" sz="2400" dirty="0" smtClean="0">
                <a:solidFill>
                  <a:srgbClr val="0070C0"/>
                </a:solidFill>
                <a:latin typeface="Times New Roman" pitchFamily="18" charset="0"/>
                <a:cs typeface="Times New Roman" pitchFamily="18" charset="0"/>
              </a:rPr>
              <a:t>  </a:t>
            </a:r>
            <a:r>
              <a:rPr lang="en-US" altLang="ja-JP" sz="2400" dirty="0">
                <a:solidFill>
                  <a:srgbClr val="0070C0"/>
                </a:solidFill>
                <a:latin typeface="Times New Roman" pitchFamily="18" charset="0"/>
                <a:cs typeface="Times New Roman" pitchFamily="18" charset="0"/>
              </a:rPr>
              <a:t>or groups within the organization and </a:t>
            </a:r>
            <a:r>
              <a:rPr lang="en-US" altLang="ja-JP" sz="2400" dirty="0" smtClean="0">
                <a:solidFill>
                  <a:srgbClr val="0070C0"/>
                </a:solidFill>
                <a:latin typeface="Times New Roman" pitchFamily="18" charset="0"/>
                <a:cs typeface="Times New Roman" pitchFamily="18" charset="0"/>
              </a:rPr>
              <a:t>creating </a:t>
            </a:r>
            <a:r>
              <a:rPr lang="en-US" altLang="ja-JP" sz="2400" dirty="0">
                <a:solidFill>
                  <a:srgbClr val="0070C0"/>
                </a:solidFill>
                <a:latin typeface="Times New Roman" pitchFamily="18" charset="0"/>
                <a:cs typeface="Times New Roman" pitchFamily="18" charset="0"/>
              </a:rPr>
              <a:t>a mechanism to put plans into action. </a:t>
            </a:r>
          </a:p>
        </p:txBody>
      </p:sp>
    </p:spTree>
    <p:extLst>
      <p:ext uri="{BB962C8B-B14F-4D97-AF65-F5344CB8AC3E}">
        <p14:creationId xmlns:p14="http://schemas.microsoft.com/office/powerpoint/2010/main" val="3100906775"/>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160770"/>
                                        </p:tgtEl>
                                        <p:attrNameLst>
                                          <p:attrName>style.visibility</p:attrName>
                                        </p:attrNameLst>
                                      </p:cBhvr>
                                      <p:to>
                                        <p:strVal val="visible"/>
                                      </p:to>
                                    </p:set>
                                    <p:anim calcmode="lin" valueType="num">
                                      <p:cBhvr>
                                        <p:cTn id="7" dur="500" decel="50000" fill="hold">
                                          <p:stCondLst>
                                            <p:cond delay="0"/>
                                          </p:stCondLst>
                                        </p:cTn>
                                        <p:tgtEl>
                                          <p:spTgt spid="16077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6077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60770"/>
                                        </p:tgtEl>
                                        <p:attrNameLst>
                                          <p:attrName>ppt_w</p:attrName>
                                        </p:attrNameLst>
                                      </p:cBhvr>
                                      <p:tavLst>
                                        <p:tav tm="0">
                                          <p:val>
                                            <p:strVal val="#ppt_w*.05"/>
                                          </p:val>
                                        </p:tav>
                                        <p:tav tm="100000">
                                          <p:val>
                                            <p:strVal val="#ppt_w"/>
                                          </p:val>
                                        </p:tav>
                                      </p:tavLst>
                                    </p:anim>
                                    <p:anim calcmode="lin" valueType="num">
                                      <p:cBhvr>
                                        <p:cTn id="10" dur="1000" fill="hold"/>
                                        <p:tgtEl>
                                          <p:spTgt spid="16077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6077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6077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6077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60770"/>
                                        </p:tgtEl>
                                      </p:cBhvr>
                                    </p:animEffect>
                                  </p:childTnLst>
                                </p:cTn>
                              </p:par>
                              <p:par>
                                <p:cTn id="15" presetID="51" presetClass="entr" presetSubtype="0" fill="hold" nodeType="withEffect">
                                  <p:stCondLst>
                                    <p:cond delay="0"/>
                                  </p:stCondLst>
                                  <p:childTnLst>
                                    <p:set>
                                      <p:cBhvr>
                                        <p:cTn id="16" dur="1" fill="hold">
                                          <p:stCondLst>
                                            <p:cond delay="0"/>
                                          </p:stCondLst>
                                        </p:cTn>
                                        <p:tgtEl>
                                          <p:spTgt spid="160780"/>
                                        </p:tgtEl>
                                        <p:attrNameLst>
                                          <p:attrName>style.visibility</p:attrName>
                                        </p:attrNameLst>
                                      </p:cBhvr>
                                      <p:to>
                                        <p:strVal val="visible"/>
                                      </p:to>
                                    </p:set>
                                    <p:animEffect transition="in" filter="fade">
                                      <p:cBhvr>
                                        <p:cTn id="17" dur="770" decel="100000"/>
                                        <p:tgtEl>
                                          <p:spTgt spid="160780"/>
                                        </p:tgtEl>
                                      </p:cBhvr>
                                    </p:animEffect>
                                    <p:animScale>
                                      <p:cBhvr>
                                        <p:cTn id="18" dur="770" decel="100000"/>
                                        <p:tgtEl>
                                          <p:spTgt spid="160780"/>
                                        </p:tgtEl>
                                      </p:cBhvr>
                                      <p:from x="10000" y="10000"/>
                                      <p:to x="200000" y="450000"/>
                                    </p:animScale>
                                    <p:animScale>
                                      <p:cBhvr>
                                        <p:cTn id="19" dur="1230" accel="100000" fill="hold">
                                          <p:stCondLst>
                                            <p:cond delay="770"/>
                                          </p:stCondLst>
                                        </p:cTn>
                                        <p:tgtEl>
                                          <p:spTgt spid="160780"/>
                                        </p:tgtEl>
                                      </p:cBhvr>
                                      <p:from x="200000" y="450000"/>
                                      <p:to x="100000" y="100000"/>
                                    </p:animScale>
                                    <p:set>
                                      <p:cBhvr>
                                        <p:cTn id="20" dur="770" fill="hold"/>
                                        <p:tgtEl>
                                          <p:spTgt spid="160780"/>
                                        </p:tgtEl>
                                        <p:attrNameLst>
                                          <p:attrName>ppt_x</p:attrName>
                                        </p:attrNameLst>
                                      </p:cBhvr>
                                      <p:to>
                                        <p:strVal val="(0.5)"/>
                                      </p:to>
                                    </p:set>
                                    <p:anim from="(0.5)" to="(#ppt_x)" calcmode="lin" valueType="num">
                                      <p:cBhvr>
                                        <p:cTn id="21" dur="1230" accel="100000" fill="hold">
                                          <p:stCondLst>
                                            <p:cond delay="770"/>
                                          </p:stCondLst>
                                        </p:cTn>
                                        <p:tgtEl>
                                          <p:spTgt spid="160780"/>
                                        </p:tgtEl>
                                        <p:attrNameLst>
                                          <p:attrName>ppt_x</p:attrName>
                                        </p:attrNameLst>
                                      </p:cBhvr>
                                    </p:anim>
                                    <p:set>
                                      <p:cBhvr>
                                        <p:cTn id="22" dur="770" fill="hold"/>
                                        <p:tgtEl>
                                          <p:spTgt spid="160780"/>
                                        </p:tgtEl>
                                        <p:attrNameLst>
                                          <p:attrName>ppt_y</p:attrName>
                                        </p:attrNameLst>
                                      </p:cBhvr>
                                      <p:to>
                                        <p:strVal val="(#ppt_y+0.4)"/>
                                      </p:to>
                                    </p:set>
                                    <p:anim from="(#ppt_y+0.4)" to="(#ppt_y)" calcmode="lin" valueType="num">
                                      <p:cBhvr>
                                        <p:cTn id="23" dur="1230" accel="100000" fill="hold">
                                          <p:stCondLst>
                                            <p:cond delay="770"/>
                                          </p:stCondLst>
                                        </p:cTn>
                                        <p:tgtEl>
                                          <p:spTgt spid="160780"/>
                                        </p:tgtEl>
                                        <p:attrNameLst>
                                          <p:attrName>ppt_y</p:attrName>
                                        </p:attrNameLst>
                                      </p:cBhvr>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160771"/>
                                        </p:tgtEl>
                                        <p:attrNameLst>
                                          <p:attrName>style.visibility</p:attrName>
                                        </p:attrNameLst>
                                      </p:cBhvr>
                                      <p:to>
                                        <p:strVal val="visible"/>
                                      </p:to>
                                    </p:set>
                                    <p:anim calcmode="discrete" valueType="clr">
                                      <p:cBhvr override="childStyle">
                                        <p:cTn id="28" dur="80"/>
                                        <p:tgtEl>
                                          <p:spTgt spid="160771"/>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160771"/>
                                        </p:tgtEl>
                                        <p:attrNameLst>
                                          <p:attrName>fillcolor</p:attrName>
                                        </p:attrNameLst>
                                      </p:cBhvr>
                                      <p:tavLst>
                                        <p:tav tm="0">
                                          <p:val>
                                            <p:clrVal>
                                              <a:schemeClr val="accent2"/>
                                            </p:clrVal>
                                          </p:val>
                                        </p:tav>
                                        <p:tav tm="50000">
                                          <p:val>
                                            <p:clrVal>
                                              <a:schemeClr val="hlink"/>
                                            </p:clrVal>
                                          </p:val>
                                        </p:tav>
                                      </p:tavLst>
                                    </p:anim>
                                    <p:set>
                                      <p:cBhvr>
                                        <p:cTn id="30" dur="80"/>
                                        <p:tgtEl>
                                          <p:spTgt spid="16077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0" grpId="0"/>
      <p:bldP spid="160771"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384969" y="0"/>
            <a:ext cx="8229600" cy="1371600"/>
          </a:xfrm>
        </p:spPr>
        <p:txBody>
          <a:bodyPr/>
          <a:lstStyle/>
          <a:p>
            <a:pPr eaLnBrk="1" hangingPunct="1">
              <a:defRPr/>
            </a:pPr>
            <a:r>
              <a:rPr lang="en-US" b="1" dirty="0" smtClean="0">
                <a:solidFill>
                  <a:srgbClr val="FF0000"/>
                </a:solidFill>
              </a:rPr>
              <a:t>Characteristics of an Organization</a:t>
            </a:r>
          </a:p>
        </p:txBody>
      </p:sp>
      <p:sp>
        <p:nvSpPr>
          <p:cNvPr id="88067" name="Rectangle 3"/>
          <p:cNvSpPr>
            <a:spLocks noGrp="1" noChangeArrowheads="1"/>
          </p:cNvSpPr>
          <p:nvPr>
            <p:ph type="body" sz="half" idx="1"/>
          </p:nvPr>
        </p:nvSpPr>
        <p:spPr>
          <a:xfrm>
            <a:off x="457200" y="1447800"/>
            <a:ext cx="7423150" cy="5181600"/>
          </a:xfrm>
        </p:spPr>
        <p:txBody>
          <a:bodyPr>
            <a:normAutofit fontScale="92500" lnSpcReduction="10000"/>
          </a:bodyPr>
          <a:lstStyle/>
          <a:p>
            <a:pPr eaLnBrk="1" hangingPunct="1">
              <a:defRPr/>
            </a:pPr>
            <a:r>
              <a:rPr lang="en-US" sz="2800" dirty="0" smtClean="0"/>
              <a:t>An organization has a structure.</a:t>
            </a:r>
          </a:p>
          <a:p>
            <a:pPr eaLnBrk="1" hangingPunct="1">
              <a:defRPr/>
            </a:pPr>
            <a:endParaRPr lang="en-US" sz="2800" dirty="0" smtClean="0"/>
          </a:p>
          <a:p>
            <a:pPr eaLnBrk="1" hangingPunct="1">
              <a:defRPr/>
            </a:pPr>
            <a:endParaRPr lang="en-US" sz="2800" dirty="0" smtClean="0"/>
          </a:p>
          <a:p>
            <a:pPr eaLnBrk="1" hangingPunct="1">
              <a:defRPr/>
            </a:pPr>
            <a:endParaRPr lang="en-US" sz="2800" dirty="0" smtClean="0"/>
          </a:p>
          <a:p>
            <a:pPr eaLnBrk="1" hangingPunct="1">
              <a:defRPr/>
            </a:pPr>
            <a:endParaRPr lang="en-US" sz="2800" dirty="0" smtClean="0"/>
          </a:p>
          <a:p>
            <a:pPr eaLnBrk="1" hangingPunct="1">
              <a:defRPr/>
            </a:pPr>
            <a:endParaRPr lang="en-US" sz="2800" dirty="0" smtClean="0">
              <a:solidFill>
                <a:srgbClr val="FF0000"/>
              </a:solidFill>
            </a:endParaRPr>
          </a:p>
          <a:p>
            <a:pPr eaLnBrk="1" hangingPunct="1">
              <a:defRPr/>
            </a:pPr>
            <a:r>
              <a:rPr lang="en-US" sz="2800" dirty="0" smtClean="0">
                <a:solidFill>
                  <a:srgbClr val="FF0000"/>
                </a:solidFill>
              </a:rPr>
              <a:t>An organization consists of a group of people striving to reach goals that individuals acting alone could not achieve.</a:t>
            </a:r>
          </a:p>
          <a:p>
            <a:pPr>
              <a:buClr>
                <a:schemeClr val="hlink"/>
              </a:buClr>
              <a:buSzPct val="65000"/>
              <a:buNone/>
              <a:defRPr/>
            </a:pPr>
            <a:endParaRPr lang="en-US" sz="2800" dirty="0" smtClean="0"/>
          </a:p>
          <a:p>
            <a:pPr>
              <a:buClr>
                <a:schemeClr val="hlink"/>
              </a:buClr>
              <a:buSzPct val="65000"/>
              <a:buNone/>
              <a:defRPr/>
            </a:pPr>
            <a:r>
              <a:rPr lang="en-US" sz="2800" dirty="0" smtClean="0"/>
              <a:t>Goals are the purpose </a:t>
            </a:r>
            <a:r>
              <a:rPr lang="en-US" altLang="ja-JP" sz="2800" dirty="0" smtClean="0">
                <a:latin typeface="Times New Roman" pitchFamily="18" charset="0"/>
                <a:cs typeface="Times New Roman" pitchFamily="18" charset="0"/>
              </a:rPr>
              <a:t> </a:t>
            </a:r>
            <a:r>
              <a:rPr lang="en-US" altLang="ja-JP" sz="2800" dirty="0">
                <a:latin typeface="Times New Roman" pitchFamily="18" charset="0"/>
                <a:cs typeface="Times New Roman" pitchFamily="18" charset="0"/>
              </a:rPr>
              <a:t>that an organization strives to achieve; </a:t>
            </a:r>
            <a:endParaRPr lang="en-US" sz="2800" dirty="0" smtClean="0"/>
          </a:p>
          <a:p>
            <a:pPr eaLnBrk="1" hangingPunct="1">
              <a:defRPr/>
            </a:pPr>
            <a:endParaRPr lang="en-US" sz="2800" dirty="0" smtClean="0"/>
          </a:p>
        </p:txBody>
      </p:sp>
      <p:grpSp>
        <p:nvGrpSpPr>
          <p:cNvPr id="2" name="Content Placeholder 88067"/>
          <p:cNvGrpSpPr>
            <a:grpSpLocks/>
          </p:cNvGrpSpPr>
          <p:nvPr/>
        </p:nvGrpSpPr>
        <p:grpSpPr bwMode="auto">
          <a:xfrm>
            <a:off x="1763713" y="2133600"/>
            <a:ext cx="5472112" cy="1963738"/>
            <a:chOff x="1440" y="605"/>
            <a:chExt cx="2938" cy="1094"/>
          </a:xfrm>
        </p:grpSpPr>
        <p:cxnSp>
          <p:nvCxnSpPr>
            <p:cNvPr id="1028" name="_s1028"/>
            <p:cNvCxnSpPr>
              <a:cxnSpLocks noChangeShapeType="1"/>
              <a:stCxn id="6" idx="0"/>
              <a:endCxn id="3" idx="2"/>
            </p:cNvCxnSpPr>
            <p:nvPr/>
          </p:nvCxnSpPr>
          <p:spPr bwMode="auto">
            <a:xfrm rot="5400000" flipH="1">
              <a:off x="3341" y="661"/>
              <a:ext cx="173" cy="1037"/>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29" name="_s1029"/>
            <p:cNvCxnSpPr>
              <a:cxnSpLocks noChangeShapeType="1"/>
              <a:stCxn id="5" idx="0"/>
              <a:endCxn id="3" idx="2"/>
            </p:cNvCxnSpPr>
            <p:nvPr/>
          </p:nvCxnSpPr>
          <p:spPr bwMode="auto">
            <a:xfrm rot="16200000">
              <a:off x="2823" y="1179"/>
              <a:ext cx="173"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30" name="_s1030"/>
            <p:cNvCxnSpPr>
              <a:cxnSpLocks noChangeShapeType="1"/>
              <a:stCxn id="4" idx="0"/>
              <a:endCxn id="3" idx="2"/>
            </p:cNvCxnSpPr>
            <p:nvPr/>
          </p:nvCxnSpPr>
          <p:spPr bwMode="auto">
            <a:xfrm rot="16200000">
              <a:off x="2304" y="661"/>
              <a:ext cx="173" cy="1037"/>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3" name="_s1031"/>
            <p:cNvSpPr>
              <a:spLocks noChangeArrowheads="1"/>
            </p:cNvSpPr>
            <p:nvPr/>
          </p:nvSpPr>
          <p:spPr bwMode="auto">
            <a:xfrm>
              <a:off x="2477" y="787"/>
              <a:ext cx="864" cy="306"/>
            </a:xfrm>
            <a:prstGeom prst="roundRect">
              <a:avLst>
                <a:gd name="adj" fmla="val 16667"/>
              </a:avLst>
            </a:prstGeom>
            <a:solidFill>
              <a:schemeClr val="accent1"/>
            </a:solidFill>
            <a:ln w="9525">
              <a:solidFill>
                <a:schemeClr val="tx1"/>
              </a:solidFill>
              <a:round/>
              <a:headEnd/>
              <a:tailEnd/>
            </a:ln>
          </p:spPr>
          <p:txBody>
            <a:bodyPr vert="horz" wrap="none" lIns="79567" tIns="39785" rIns="79567" bIns="39785"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a typeface="ＭＳ Ｐゴシック" pitchFamily="50" charset="-128"/>
              </a:endParaRPr>
            </a:p>
          </p:txBody>
        </p:sp>
        <p:sp>
          <p:nvSpPr>
            <p:cNvPr id="4" name="_s1032"/>
            <p:cNvSpPr>
              <a:spLocks noChangeArrowheads="1"/>
            </p:cNvSpPr>
            <p:nvPr/>
          </p:nvSpPr>
          <p:spPr bwMode="auto">
            <a:xfrm>
              <a:off x="1440" y="1266"/>
              <a:ext cx="864" cy="306"/>
            </a:xfrm>
            <a:prstGeom prst="roundRect">
              <a:avLst>
                <a:gd name="adj" fmla="val 16667"/>
              </a:avLst>
            </a:prstGeom>
            <a:solidFill>
              <a:schemeClr val="accent1"/>
            </a:solidFill>
            <a:ln w="9525">
              <a:solidFill>
                <a:schemeClr val="tx1"/>
              </a:solidFill>
              <a:round/>
              <a:headEnd/>
              <a:tailEnd/>
            </a:ln>
          </p:spPr>
          <p:txBody>
            <a:bodyPr vert="horz" wrap="none" lIns="79567" tIns="39785" rIns="79567" bIns="39785"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a typeface="ＭＳ Ｐゴシック" pitchFamily="50" charset="-128"/>
              </a:endParaRPr>
            </a:p>
          </p:txBody>
        </p:sp>
        <p:sp>
          <p:nvSpPr>
            <p:cNvPr id="5" name="_s1033"/>
            <p:cNvSpPr>
              <a:spLocks noChangeArrowheads="1"/>
            </p:cNvSpPr>
            <p:nvPr/>
          </p:nvSpPr>
          <p:spPr bwMode="auto">
            <a:xfrm>
              <a:off x="2477" y="1266"/>
              <a:ext cx="864" cy="306"/>
            </a:xfrm>
            <a:prstGeom prst="roundRect">
              <a:avLst>
                <a:gd name="adj" fmla="val 16667"/>
              </a:avLst>
            </a:prstGeom>
            <a:solidFill>
              <a:schemeClr val="accent1"/>
            </a:solidFill>
            <a:ln w="9525">
              <a:solidFill>
                <a:schemeClr val="tx1"/>
              </a:solidFill>
              <a:round/>
              <a:headEnd/>
              <a:tailEnd/>
            </a:ln>
          </p:spPr>
          <p:txBody>
            <a:bodyPr vert="horz" wrap="none" lIns="79567" tIns="39785" rIns="79567" bIns="39785"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a typeface="ＭＳ Ｐゴシック" pitchFamily="50" charset="-128"/>
              </a:endParaRPr>
            </a:p>
          </p:txBody>
        </p:sp>
        <p:sp>
          <p:nvSpPr>
            <p:cNvPr id="6" name="_s1034"/>
            <p:cNvSpPr>
              <a:spLocks noChangeArrowheads="1"/>
            </p:cNvSpPr>
            <p:nvPr/>
          </p:nvSpPr>
          <p:spPr bwMode="auto">
            <a:xfrm>
              <a:off x="3514" y="1266"/>
              <a:ext cx="864" cy="306"/>
            </a:xfrm>
            <a:prstGeom prst="roundRect">
              <a:avLst>
                <a:gd name="adj" fmla="val 16667"/>
              </a:avLst>
            </a:prstGeom>
            <a:solidFill>
              <a:schemeClr val="accent1"/>
            </a:solidFill>
            <a:ln w="9525">
              <a:solidFill>
                <a:schemeClr val="tx1"/>
              </a:solidFill>
              <a:round/>
              <a:headEnd/>
              <a:tailEnd/>
            </a:ln>
          </p:spPr>
          <p:txBody>
            <a:bodyPr vert="horz" wrap="none" lIns="79567" tIns="39785" rIns="79567" bIns="39785"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a typeface="ＭＳ Ｐゴシック" pitchFamily="50" charset="-128"/>
              </a:endParaRPr>
            </a:p>
          </p:txBody>
        </p:sp>
      </p:grpSp>
    </p:spTree>
    <p:extLst>
      <p:ext uri="{BB962C8B-B14F-4D97-AF65-F5344CB8AC3E}">
        <p14:creationId xmlns:p14="http://schemas.microsoft.com/office/powerpoint/2010/main" val="3943746136"/>
      </p:ext>
    </p:extLst>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806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88067">
                                            <p:txEl>
                                              <p:pRg st="0" end="0"/>
                                            </p:txEl>
                                          </p:spTgt>
                                        </p:tgtEl>
                                        <p:attrNameLst>
                                          <p:attrName>ppt_c</p:attrName>
                                        </p:attrNameLst>
                                      </p:cBhvr>
                                      <p:to>
                                        <a:schemeClr val="folHlink"/>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8067">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88067">
                                            <p:txEl>
                                              <p:pRg st="6" end="6"/>
                                            </p:txEl>
                                          </p:spTgt>
                                        </p:tgtEl>
                                        <p:attrNameLst>
                                          <p:attrName>ppt_c</p:attrName>
                                        </p:attrNameLst>
                                      </p:cBhvr>
                                      <p:to>
                                        <a:schemeClr val="folHlink"/>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8067">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88067">
                                            <p:txEl>
                                              <p:pRg st="8" end="8"/>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smtClean="0">
                <a:solidFill>
                  <a:srgbClr val="FF0000"/>
                </a:solidFill>
              </a:rPr>
              <a:t>Classical Approach</a:t>
            </a:r>
          </a:p>
        </p:txBody>
      </p:sp>
      <p:sp>
        <p:nvSpPr>
          <p:cNvPr id="16387" name="Content Placeholder 2"/>
          <p:cNvSpPr>
            <a:spLocks noGrp="1"/>
          </p:cNvSpPr>
          <p:nvPr>
            <p:ph idx="1"/>
          </p:nvPr>
        </p:nvSpPr>
        <p:spPr/>
        <p:txBody>
          <a:bodyPr/>
          <a:lstStyle/>
          <a:p>
            <a:pPr eaLnBrk="1" hangingPunct="1"/>
            <a:r>
              <a:rPr lang="en-US" altLang="en-US" smtClean="0"/>
              <a:t>The Classical Perspective to management emerged during the nineteenth century and continued  till the twentieth century.</a:t>
            </a:r>
          </a:p>
          <a:p>
            <a:pPr eaLnBrk="1" hangingPunct="1"/>
            <a:endParaRPr lang="en-US" altLang="en-US" smtClean="0"/>
          </a:p>
          <a:p>
            <a:pPr eaLnBrk="1" hangingPunct="1"/>
            <a:r>
              <a:rPr lang="en-US" altLang="en-US" smtClean="0"/>
              <a:t>Due to new challenges the organizations faced </a:t>
            </a:r>
            <a:r>
              <a:rPr lang="en-US" altLang="en-US" smtClean="0">
                <a:solidFill>
                  <a:srgbClr val="FF0000"/>
                </a:solidFill>
              </a:rPr>
              <a:t>management sought methods of efficiency </a:t>
            </a:r>
            <a:r>
              <a:rPr lang="en-US" altLang="en-US" smtClean="0"/>
              <a:t>which included a rational and scientific approach  </a:t>
            </a:r>
          </a:p>
        </p:txBody>
      </p:sp>
    </p:spTree>
    <p:extLst>
      <p:ext uri="{BB962C8B-B14F-4D97-AF65-F5344CB8AC3E}">
        <p14:creationId xmlns:p14="http://schemas.microsoft.com/office/powerpoint/2010/main" val="353615228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Slide Number Placeholder 6"/>
          <p:cNvSpPr>
            <a:spLocks noGrp="1"/>
          </p:cNvSpPr>
          <p:nvPr>
            <p:ph type="sldNum" sz="quarter" idx="12"/>
          </p:nvPr>
        </p:nvSpPr>
        <p:spPr>
          <a:noFill/>
        </p:spPr>
        <p:txBody>
          <a:bodyPr/>
          <a:lstStyle>
            <a:lvl1pPr eaLnBrk="0" hangingPunct="0">
              <a:defRPr sz="2400" b="1">
                <a:solidFill>
                  <a:schemeClr val="tx1"/>
                </a:solidFill>
                <a:latin typeface="Arial" charset="0"/>
                <a:cs typeface="Arial" charset="0"/>
              </a:defRPr>
            </a:lvl1pPr>
            <a:lvl2pPr marL="742950" indent="-285750" eaLnBrk="0" hangingPunct="0">
              <a:defRPr sz="2400" b="1">
                <a:solidFill>
                  <a:schemeClr val="tx1"/>
                </a:solidFill>
                <a:latin typeface="Arial" charset="0"/>
                <a:cs typeface="Arial" charset="0"/>
              </a:defRPr>
            </a:lvl2pPr>
            <a:lvl3pPr marL="1143000" indent="-228600" eaLnBrk="0" hangingPunct="0">
              <a:defRPr sz="2400" b="1">
                <a:solidFill>
                  <a:schemeClr val="tx1"/>
                </a:solidFill>
                <a:latin typeface="Arial" charset="0"/>
                <a:cs typeface="Arial" charset="0"/>
              </a:defRPr>
            </a:lvl3pPr>
            <a:lvl4pPr marL="1600200" indent="-228600" eaLnBrk="0" hangingPunct="0">
              <a:defRPr sz="2400" b="1">
                <a:solidFill>
                  <a:schemeClr val="tx1"/>
                </a:solidFill>
                <a:latin typeface="Arial" charset="0"/>
                <a:cs typeface="Arial" charset="0"/>
              </a:defRPr>
            </a:lvl4pPr>
            <a:lvl5pPr marL="2057400" indent="-228600" eaLnBrk="0" hangingPunct="0">
              <a:defRPr sz="2400" b="1">
                <a:solidFill>
                  <a:schemeClr val="tx1"/>
                </a:solidFill>
                <a:latin typeface="Arial" charset="0"/>
                <a:cs typeface="Arial" charset="0"/>
              </a:defRPr>
            </a:lvl5pPr>
            <a:lvl6pPr marL="2514600" indent="-228600" algn="ctr" eaLnBrk="0" fontAlgn="base" hangingPunct="0">
              <a:spcBef>
                <a:spcPct val="0"/>
              </a:spcBef>
              <a:spcAft>
                <a:spcPct val="0"/>
              </a:spcAft>
              <a:defRPr sz="2400" b="1">
                <a:solidFill>
                  <a:schemeClr val="tx1"/>
                </a:solidFill>
                <a:latin typeface="Arial" charset="0"/>
                <a:cs typeface="Arial" charset="0"/>
              </a:defRPr>
            </a:lvl6pPr>
            <a:lvl7pPr marL="2971800" indent="-228600" algn="ctr" eaLnBrk="0" fontAlgn="base" hangingPunct="0">
              <a:spcBef>
                <a:spcPct val="0"/>
              </a:spcBef>
              <a:spcAft>
                <a:spcPct val="0"/>
              </a:spcAft>
              <a:defRPr sz="2400" b="1">
                <a:solidFill>
                  <a:schemeClr val="tx1"/>
                </a:solidFill>
                <a:latin typeface="Arial" charset="0"/>
                <a:cs typeface="Arial" charset="0"/>
              </a:defRPr>
            </a:lvl7pPr>
            <a:lvl8pPr marL="3429000" indent="-228600" algn="ctr" eaLnBrk="0" fontAlgn="base" hangingPunct="0">
              <a:spcBef>
                <a:spcPct val="0"/>
              </a:spcBef>
              <a:spcAft>
                <a:spcPct val="0"/>
              </a:spcAft>
              <a:defRPr sz="2400" b="1">
                <a:solidFill>
                  <a:schemeClr val="tx1"/>
                </a:solidFill>
                <a:latin typeface="Arial" charset="0"/>
                <a:cs typeface="Arial" charset="0"/>
              </a:defRPr>
            </a:lvl8pPr>
            <a:lvl9pPr marL="3886200" indent="-228600" algn="ctr" eaLnBrk="0" fontAlgn="base" hangingPunct="0">
              <a:spcBef>
                <a:spcPct val="0"/>
              </a:spcBef>
              <a:spcAft>
                <a:spcPct val="0"/>
              </a:spcAft>
              <a:defRPr sz="2400" b="1">
                <a:solidFill>
                  <a:schemeClr val="tx1"/>
                </a:solidFill>
                <a:latin typeface="Arial" charset="0"/>
                <a:cs typeface="Arial" charset="0"/>
              </a:defRPr>
            </a:lvl9pPr>
          </a:lstStyle>
          <a:p>
            <a:pPr eaLnBrk="1" hangingPunct="1"/>
            <a:fld id="{9891FC44-41A3-47D0-92F8-082632E471EA}" type="slidenum">
              <a:rPr lang="en-US" altLang="en-US" sz="1000" b="0"/>
              <a:pPr eaLnBrk="1" hangingPunct="1"/>
              <a:t>60</a:t>
            </a:fld>
            <a:endParaRPr lang="en-US" altLang="en-US" sz="1000" b="0"/>
          </a:p>
        </p:txBody>
      </p:sp>
      <p:sp>
        <p:nvSpPr>
          <p:cNvPr id="13317" name="Rectangle 4"/>
          <p:cNvSpPr>
            <a:spLocks noGrp="1" noChangeArrowheads="1"/>
          </p:cNvSpPr>
          <p:nvPr>
            <p:ph type="title"/>
          </p:nvPr>
        </p:nvSpPr>
        <p:spPr/>
        <p:txBody>
          <a:bodyPr/>
          <a:lstStyle/>
          <a:p>
            <a:pPr eaLnBrk="1" hangingPunct="1"/>
            <a:r>
              <a:rPr lang="en-US" altLang="en-US" b="1" dirty="0" smtClean="0">
                <a:solidFill>
                  <a:srgbClr val="FF0000"/>
                </a:solidFill>
              </a:rPr>
              <a:t>Structure Variables</a:t>
            </a:r>
          </a:p>
        </p:txBody>
      </p:sp>
      <p:sp>
        <p:nvSpPr>
          <p:cNvPr id="13318" name="Rectangle 3"/>
          <p:cNvSpPr>
            <a:spLocks noGrp="1" noChangeArrowheads="1"/>
          </p:cNvSpPr>
          <p:nvPr>
            <p:ph type="body" sz="half" idx="1"/>
          </p:nvPr>
        </p:nvSpPr>
        <p:spPr/>
        <p:txBody>
          <a:bodyPr/>
          <a:lstStyle/>
          <a:p>
            <a:pPr eaLnBrk="1" hangingPunct="1"/>
            <a:r>
              <a:rPr lang="en-US" altLang="en-US" dirty="0" smtClean="0">
                <a:solidFill>
                  <a:srgbClr val="FF0000"/>
                </a:solidFill>
              </a:rPr>
              <a:t>Principles</a:t>
            </a:r>
          </a:p>
          <a:p>
            <a:pPr lvl="1" eaLnBrk="1" hangingPunct="1"/>
            <a:r>
              <a:rPr lang="en-US" altLang="en-US" dirty="0" smtClean="0"/>
              <a:t>Chain of command</a:t>
            </a:r>
          </a:p>
          <a:p>
            <a:pPr lvl="1" eaLnBrk="1" hangingPunct="1"/>
            <a:r>
              <a:rPr lang="en-US" altLang="en-US" dirty="0" smtClean="0"/>
              <a:t>Span of control</a:t>
            </a:r>
          </a:p>
          <a:p>
            <a:pPr lvl="1" eaLnBrk="1" hangingPunct="1"/>
            <a:r>
              <a:rPr lang="en-US" altLang="en-US" dirty="0" smtClean="0"/>
              <a:t>Authority</a:t>
            </a:r>
          </a:p>
          <a:p>
            <a:pPr lvl="1" eaLnBrk="1" hangingPunct="1"/>
            <a:r>
              <a:rPr lang="en-US" altLang="en-US" dirty="0" smtClean="0"/>
              <a:t>Power</a:t>
            </a:r>
          </a:p>
          <a:p>
            <a:pPr lvl="1" eaLnBrk="1" hangingPunct="1"/>
            <a:r>
              <a:rPr lang="en-US" altLang="en-US" dirty="0" smtClean="0"/>
              <a:t>Responsibility</a:t>
            </a:r>
          </a:p>
          <a:p>
            <a:pPr eaLnBrk="1" hangingPunct="1"/>
            <a:endParaRPr lang="en-US" altLang="en-US" dirty="0" smtClean="0"/>
          </a:p>
        </p:txBody>
      </p:sp>
      <p:sp>
        <p:nvSpPr>
          <p:cNvPr id="13319" name="Rectangle 5"/>
          <p:cNvSpPr>
            <a:spLocks noGrp="1" noChangeArrowheads="1"/>
          </p:cNvSpPr>
          <p:nvPr>
            <p:ph type="body" sz="half" idx="2"/>
          </p:nvPr>
        </p:nvSpPr>
        <p:spPr/>
        <p:txBody>
          <a:bodyPr/>
          <a:lstStyle/>
          <a:p>
            <a:pPr eaLnBrk="1" hangingPunct="1"/>
            <a:r>
              <a:rPr lang="en-US" altLang="en-US" dirty="0" smtClean="0">
                <a:solidFill>
                  <a:srgbClr val="FF0000"/>
                </a:solidFill>
              </a:rPr>
              <a:t>Departmentalization</a:t>
            </a:r>
          </a:p>
          <a:p>
            <a:pPr lvl="1" eaLnBrk="1" hangingPunct="1"/>
            <a:r>
              <a:rPr lang="en-US" altLang="en-US" dirty="0" smtClean="0"/>
              <a:t>Functional</a:t>
            </a:r>
          </a:p>
          <a:p>
            <a:pPr lvl="1" eaLnBrk="1" hangingPunct="1"/>
            <a:r>
              <a:rPr lang="en-US" altLang="en-US" dirty="0" smtClean="0"/>
              <a:t>Divisional</a:t>
            </a:r>
          </a:p>
          <a:p>
            <a:pPr lvl="2" eaLnBrk="1" hangingPunct="1"/>
            <a:r>
              <a:rPr lang="en-US" altLang="en-US" dirty="0" smtClean="0"/>
              <a:t>Product</a:t>
            </a:r>
          </a:p>
          <a:p>
            <a:pPr lvl="2" eaLnBrk="1" hangingPunct="1"/>
            <a:r>
              <a:rPr lang="en-US" altLang="en-US" dirty="0" smtClean="0"/>
              <a:t>Customer</a:t>
            </a:r>
          </a:p>
          <a:p>
            <a:pPr lvl="2" eaLnBrk="1" hangingPunct="1"/>
            <a:r>
              <a:rPr lang="en-US" altLang="en-US" dirty="0" smtClean="0"/>
              <a:t>Geographic</a:t>
            </a:r>
          </a:p>
          <a:p>
            <a:pPr lvl="2" eaLnBrk="1" hangingPunct="1"/>
            <a:r>
              <a:rPr lang="en-US" altLang="en-US" dirty="0" smtClean="0"/>
              <a:t>Process</a:t>
            </a:r>
          </a:p>
          <a:p>
            <a:pPr eaLnBrk="1" hangingPunct="1"/>
            <a:endParaRPr lang="en-US" altLang="en-US" dirty="0" smtClean="0"/>
          </a:p>
        </p:txBody>
      </p:sp>
    </p:spTree>
    <p:extLst>
      <p:ext uri="{BB962C8B-B14F-4D97-AF65-F5344CB8AC3E}">
        <p14:creationId xmlns:p14="http://schemas.microsoft.com/office/powerpoint/2010/main" val="83805680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b="1" dirty="0" smtClean="0">
                <a:solidFill>
                  <a:srgbClr val="FF0000"/>
                </a:solidFill>
              </a:rPr>
              <a:t>Organization Design</a:t>
            </a:r>
            <a:endParaRPr lang="en-US" b="1" dirty="0">
              <a:solidFill>
                <a:srgbClr val="FF0000"/>
              </a:solidFill>
            </a:endParaRPr>
          </a:p>
        </p:txBody>
      </p:sp>
      <p:sp>
        <p:nvSpPr>
          <p:cNvPr id="3" name="Content Placeholder 2"/>
          <p:cNvSpPr>
            <a:spLocks noGrp="1"/>
          </p:cNvSpPr>
          <p:nvPr>
            <p:ph idx="1"/>
          </p:nvPr>
        </p:nvSpPr>
        <p:spPr>
          <a:xfrm>
            <a:off x="457200" y="990600"/>
            <a:ext cx="8229600" cy="5715000"/>
          </a:xfrm>
        </p:spPr>
        <p:txBody>
          <a:bodyPr>
            <a:normAutofit fontScale="92500" lnSpcReduction="20000"/>
          </a:bodyPr>
          <a:lstStyle/>
          <a:p>
            <a:r>
              <a:rPr lang="en-US" sz="2400" dirty="0" smtClean="0"/>
              <a:t>Organization Design is a process in which managers develop or change their organization’s structure.</a:t>
            </a:r>
          </a:p>
          <a:p>
            <a:endParaRPr lang="en-GB" sz="2400" dirty="0" smtClean="0">
              <a:solidFill>
                <a:srgbClr val="FF0000"/>
              </a:solidFill>
            </a:endParaRPr>
          </a:p>
          <a:p>
            <a:r>
              <a:rPr lang="en-GB" sz="2400" dirty="0" smtClean="0">
                <a:solidFill>
                  <a:srgbClr val="FF0000"/>
                </a:solidFill>
              </a:rPr>
              <a:t>An </a:t>
            </a:r>
            <a:r>
              <a:rPr lang="en-GB" sz="2400" dirty="0">
                <a:solidFill>
                  <a:srgbClr val="FF0000"/>
                </a:solidFill>
              </a:rPr>
              <a:t>organization structure defines how job tasks are formally divided, grouped and coordinated. </a:t>
            </a:r>
            <a:endParaRPr lang="en-US" sz="2400" dirty="0" smtClean="0">
              <a:solidFill>
                <a:srgbClr val="FF0000"/>
              </a:solidFill>
            </a:endParaRPr>
          </a:p>
          <a:p>
            <a:endParaRPr lang="en-US" sz="2400" dirty="0" smtClean="0"/>
          </a:p>
          <a:p>
            <a:r>
              <a:rPr lang="en-US" sz="2400" dirty="0" smtClean="0"/>
              <a:t>This  process involves making decisions about how specialized jobs should be allocated, the rules to guide employees’ behaviors, and at what levels decisions are to be made.</a:t>
            </a:r>
          </a:p>
          <a:p>
            <a:endParaRPr lang="en-US" sz="2400" dirty="0" smtClean="0"/>
          </a:p>
          <a:p>
            <a:r>
              <a:rPr lang="en-US" sz="2400" b="1" dirty="0" smtClean="0"/>
              <a:t>Six basic elements of organization structure:</a:t>
            </a:r>
          </a:p>
          <a:p>
            <a:pPr lvl="1"/>
            <a:r>
              <a:rPr lang="en-US" sz="2000" b="1" dirty="0" smtClean="0">
                <a:solidFill>
                  <a:srgbClr val="FF0000"/>
                </a:solidFill>
              </a:rPr>
              <a:t>Work specialization</a:t>
            </a:r>
          </a:p>
          <a:p>
            <a:pPr lvl="1"/>
            <a:r>
              <a:rPr lang="en-GB" sz="2000" b="1" dirty="0" smtClean="0">
                <a:solidFill>
                  <a:srgbClr val="FF0000"/>
                </a:solidFill>
              </a:rPr>
              <a:t>Departmentalisation</a:t>
            </a:r>
          </a:p>
          <a:p>
            <a:pPr lvl="1"/>
            <a:r>
              <a:rPr lang="en-US" sz="2000" b="1" dirty="0" smtClean="0">
                <a:solidFill>
                  <a:srgbClr val="FF0000"/>
                </a:solidFill>
              </a:rPr>
              <a:t>Unity of command/ Scalar Chain</a:t>
            </a:r>
          </a:p>
          <a:p>
            <a:pPr lvl="1"/>
            <a:r>
              <a:rPr lang="en-US" sz="2000" b="1" dirty="0" smtClean="0">
                <a:solidFill>
                  <a:srgbClr val="FF0000"/>
                </a:solidFill>
              </a:rPr>
              <a:t>Span of control</a:t>
            </a:r>
          </a:p>
          <a:p>
            <a:pPr lvl="1"/>
            <a:r>
              <a:rPr lang="en-US" sz="2000" b="1" dirty="0" smtClean="0">
                <a:solidFill>
                  <a:srgbClr val="FF0000"/>
                </a:solidFill>
              </a:rPr>
              <a:t>Centralization vs. decentralization, and</a:t>
            </a:r>
          </a:p>
          <a:p>
            <a:pPr lvl="1"/>
            <a:r>
              <a:rPr lang="en-US" sz="2000" b="1" dirty="0" smtClean="0">
                <a:solidFill>
                  <a:srgbClr val="FF0000"/>
                </a:solidFill>
              </a:rPr>
              <a:t>Formalization</a:t>
            </a:r>
          </a:p>
        </p:txBody>
      </p:sp>
    </p:spTree>
    <p:extLst>
      <p:ext uri="{BB962C8B-B14F-4D97-AF65-F5344CB8AC3E}">
        <p14:creationId xmlns:p14="http://schemas.microsoft.com/office/powerpoint/2010/main" val="289431885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normAutofit fontScale="90000"/>
          </a:bodyPr>
          <a:lstStyle/>
          <a:p>
            <a:r>
              <a:rPr lang="en-US" b="1" dirty="0" smtClean="0">
                <a:solidFill>
                  <a:srgbClr val="FF0000"/>
                </a:solidFill>
              </a:rPr>
              <a:t>Elements of Organization Structure</a:t>
            </a:r>
            <a:endParaRPr lang="en-US" b="1" dirty="0">
              <a:solidFill>
                <a:srgbClr val="FF0000"/>
              </a:solidFill>
            </a:endParaRPr>
          </a:p>
        </p:txBody>
      </p:sp>
      <p:sp>
        <p:nvSpPr>
          <p:cNvPr id="3" name="Content Placeholder 2"/>
          <p:cNvSpPr>
            <a:spLocks noGrp="1"/>
          </p:cNvSpPr>
          <p:nvPr>
            <p:ph idx="1"/>
          </p:nvPr>
        </p:nvSpPr>
        <p:spPr>
          <a:xfrm>
            <a:off x="457200" y="1066800"/>
            <a:ext cx="8229600" cy="5638800"/>
          </a:xfrm>
        </p:spPr>
        <p:txBody>
          <a:bodyPr>
            <a:normAutofit/>
          </a:bodyPr>
          <a:lstStyle/>
          <a:p>
            <a:r>
              <a:rPr lang="en-US" sz="2400" b="1" dirty="0" smtClean="0">
                <a:solidFill>
                  <a:srgbClr val="FF0000"/>
                </a:solidFill>
              </a:rPr>
              <a:t>Work Specialization-</a:t>
            </a:r>
          </a:p>
          <a:p>
            <a:pPr lvl="1"/>
            <a:r>
              <a:rPr lang="en-US" sz="2000" dirty="0" smtClean="0"/>
              <a:t>In Work Specialization , a </a:t>
            </a:r>
            <a:r>
              <a:rPr lang="en-US" sz="2000" dirty="0" smtClean="0">
                <a:solidFill>
                  <a:srgbClr val="FF0000"/>
                </a:solidFill>
              </a:rPr>
              <a:t>job is broken down into a number of steps and each step is completed by an individual</a:t>
            </a:r>
            <a:r>
              <a:rPr lang="en-US" sz="2000" dirty="0" smtClean="0"/>
              <a:t> or group of individuals, rather than having one individual do the whole job . </a:t>
            </a:r>
          </a:p>
          <a:p>
            <a:pPr lvl="1"/>
            <a:r>
              <a:rPr lang="en-US" sz="2000" dirty="0" smtClean="0"/>
              <a:t>Work specialization makes efficient use of diversity of skills that workers hold (</a:t>
            </a:r>
            <a:r>
              <a:rPr lang="en-US" sz="2000" dirty="0" smtClean="0">
                <a:solidFill>
                  <a:srgbClr val="FF0000"/>
                </a:solidFill>
              </a:rPr>
              <a:t>Forging, Machining, Welding, Assembly, Painting, etc. before the final product is dispatched).</a:t>
            </a:r>
          </a:p>
          <a:p>
            <a:endParaRPr lang="en-US" sz="2400" dirty="0" smtClean="0"/>
          </a:p>
          <a:p>
            <a:r>
              <a:rPr lang="en-US" sz="2400" b="1" dirty="0" smtClean="0">
                <a:solidFill>
                  <a:srgbClr val="FF0000"/>
                </a:solidFill>
              </a:rPr>
              <a:t>Departmentalization</a:t>
            </a:r>
          </a:p>
          <a:p>
            <a:pPr lvl="1"/>
            <a:r>
              <a:rPr lang="en-GB" sz="2000" dirty="0"/>
              <a:t> </a:t>
            </a:r>
            <a:r>
              <a:rPr lang="en-GB" sz="2000" dirty="0" smtClean="0"/>
              <a:t>Once </a:t>
            </a:r>
            <a:r>
              <a:rPr lang="en-GB" sz="2000" dirty="0"/>
              <a:t>the jobs have been divided through work specialization, these </a:t>
            </a:r>
            <a:r>
              <a:rPr lang="en-GB" sz="2000" dirty="0">
                <a:solidFill>
                  <a:srgbClr val="FF0000"/>
                </a:solidFill>
              </a:rPr>
              <a:t>jobs have to be grouped together so that common tasks can be coordinated.</a:t>
            </a:r>
            <a:r>
              <a:rPr lang="en-GB" sz="2000" dirty="0"/>
              <a:t> The basis by which jobs are grouped together is called departmentalization</a:t>
            </a:r>
            <a:r>
              <a:rPr lang="en-GB" sz="2000" dirty="0" smtClean="0"/>
              <a:t>.</a:t>
            </a:r>
          </a:p>
          <a:p>
            <a:pPr lvl="1"/>
            <a:r>
              <a:rPr lang="en-GB" sz="2000" dirty="0" smtClean="0">
                <a:solidFill>
                  <a:srgbClr val="FF0000"/>
                </a:solidFill>
              </a:rPr>
              <a:t> There are commonly used five departmental structures, discussed in next two slides:</a:t>
            </a:r>
            <a:r>
              <a:rPr lang="en-GB" sz="2000" dirty="0" smtClean="0"/>
              <a:t> </a:t>
            </a:r>
            <a:endParaRPr lang="en-US" sz="2000" dirty="0"/>
          </a:p>
        </p:txBody>
      </p:sp>
    </p:spTree>
    <p:extLst>
      <p:ext uri="{BB962C8B-B14F-4D97-AF65-F5344CB8AC3E}">
        <p14:creationId xmlns:p14="http://schemas.microsoft.com/office/powerpoint/2010/main" val="305648001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518" y="76200"/>
            <a:ext cx="8153400" cy="969818"/>
          </a:xfrm>
        </p:spPr>
        <p:txBody>
          <a:bodyPr>
            <a:normAutofit fontScale="90000"/>
          </a:bodyPr>
          <a:lstStyle/>
          <a:p>
            <a:r>
              <a:rPr lang="en-US" b="1" dirty="0" smtClean="0">
                <a:solidFill>
                  <a:srgbClr val="FF0000"/>
                </a:solidFill>
              </a:rPr>
              <a:t>Departmentalization</a:t>
            </a:r>
            <a:br>
              <a:rPr lang="en-US" b="1" dirty="0" smtClean="0">
                <a:solidFill>
                  <a:srgbClr val="FF0000"/>
                </a:solidFill>
              </a:rPr>
            </a:br>
            <a:r>
              <a:rPr lang="en-US" b="1" dirty="0" smtClean="0">
                <a:solidFill>
                  <a:srgbClr val="FF0000"/>
                </a:solidFill>
              </a:rPr>
              <a:t>              </a:t>
            </a:r>
            <a:r>
              <a:rPr lang="en-US" sz="3600" b="1" dirty="0" smtClean="0"/>
              <a:t>Classifications…</a:t>
            </a:r>
            <a:endParaRPr lang="en-US" sz="3600" b="1" dirty="0"/>
          </a:p>
        </p:txBody>
      </p:sp>
      <p:sp>
        <p:nvSpPr>
          <p:cNvPr id="3" name="Content Placeholder 2"/>
          <p:cNvSpPr>
            <a:spLocks noGrp="1"/>
          </p:cNvSpPr>
          <p:nvPr>
            <p:ph idx="1"/>
          </p:nvPr>
        </p:nvSpPr>
        <p:spPr>
          <a:xfrm>
            <a:off x="245917" y="975518"/>
            <a:ext cx="8229600" cy="5276563"/>
          </a:xfrm>
        </p:spPr>
        <p:txBody>
          <a:bodyPr/>
          <a:lstStyle/>
          <a:p>
            <a:pPr lvl="1"/>
            <a:r>
              <a:rPr lang="en-GB" sz="2400" b="1" dirty="0" smtClean="0">
                <a:solidFill>
                  <a:srgbClr val="FF0000"/>
                </a:solidFill>
              </a:rPr>
              <a:t>Functional Departmentalization</a:t>
            </a:r>
          </a:p>
          <a:p>
            <a:pPr lvl="2"/>
            <a:r>
              <a:rPr lang="en-GB" sz="1600" dirty="0"/>
              <a:t>The activities can be grouped by functions performed. Functional departmentalization seeks to achieve economics of scale by placing people with common skills and orientations into common units.</a:t>
            </a:r>
            <a:endParaRPr lang="en-US" sz="1600" dirty="0"/>
          </a:p>
          <a:p>
            <a:pPr lvl="1"/>
            <a:endParaRPr lang="en-GB" sz="2000" dirty="0" smtClean="0"/>
          </a:p>
          <a:p>
            <a:pPr lvl="1"/>
            <a:endParaRPr lang="en-US" sz="2000" b="1" dirty="0" smtClean="0"/>
          </a:p>
          <a:p>
            <a:pPr lvl="1"/>
            <a:endParaRPr lang="en-US" sz="2000" b="1" dirty="0" smtClean="0"/>
          </a:p>
          <a:p>
            <a:pPr lvl="1"/>
            <a:endParaRPr lang="en-US" sz="2400" b="1" dirty="0" smtClean="0">
              <a:solidFill>
                <a:srgbClr val="FF0000"/>
              </a:solidFill>
            </a:endParaRPr>
          </a:p>
          <a:p>
            <a:pPr lvl="1"/>
            <a:r>
              <a:rPr lang="en-US" sz="2400" b="1" dirty="0" smtClean="0">
                <a:solidFill>
                  <a:srgbClr val="FF0000"/>
                </a:solidFill>
              </a:rPr>
              <a:t>Product </a:t>
            </a:r>
            <a:r>
              <a:rPr lang="en-US" sz="2400" b="1" dirty="0">
                <a:solidFill>
                  <a:srgbClr val="FF0000"/>
                </a:solidFill>
              </a:rPr>
              <a:t>Departmentalization</a:t>
            </a:r>
            <a:r>
              <a:rPr lang="en-US" sz="2400" dirty="0">
                <a:solidFill>
                  <a:srgbClr val="FF0000"/>
                </a:solidFill>
              </a:rPr>
              <a:t>.</a:t>
            </a:r>
            <a:r>
              <a:rPr lang="en-US" sz="2000" dirty="0"/>
              <a:t> </a:t>
            </a:r>
            <a:endParaRPr lang="en-US" sz="2000" dirty="0" smtClean="0"/>
          </a:p>
          <a:p>
            <a:pPr lvl="1"/>
            <a:r>
              <a:rPr lang="en-US" sz="2000" dirty="0" smtClean="0"/>
              <a:t>It </a:t>
            </a:r>
            <a:r>
              <a:rPr lang="en-US" sz="2000" dirty="0"/>
              <a:t>groups jobs by product line. Each manager is responsible of an area within the organization depending of his/her specialization</a:t>
            </a:r>
            <a:endParaRPr lang="en-GB" sz="2000" dirty="0"/>
          </a:p>
          <a:p>
            <a:endParaRPr lang="en-US" dirty="0"/>
          </a:p>
        </p:txBody>
      </p:sp>
      <p:pic>
        <p:nvPicPr>
          <p:cNvPr id="5" name="Picture 4" descr="http://www.emaytrix.com/mgmt307/images/section2/chart1.gif"/>
          <p:cNvPicPr/>
          <p:nvPr/>
        </p:nvPicPr>
        <p:blipFill>
          <a:blip r:embed="rId3">
            <a:extLst>
              <a:ext uri="{28A0092B-C50C-407E-A947-70E740481C1C}">
                <a14:useLocalDpi xmlns:a14="http://schemas.microsoft.com/office/drawing/2010/main" val="0"/>
              </a:ext>
            </a:extLst>
          </a:blip>
          <a:srcRect/>
          <a:stretch>
            <a:fillRect/>
          </a:stretch>
        </p:blipFill>
        <p:spPr bwMode="auto">
          <a:xfrm>
            <a:off x="2389908" y="2384714"/>
            <a:ext cx="4381500" cy="1428750"/>
          </a:xfrm>
          <a:prstGeom prst="rect">
            <a:avLst/>
          </a:prstGeom>
          <a:noFill/>
          <a:ln>
            <a:noFill/>
          </a:ln>
        </p:spPr>
      </p:pic>
      <p:sp>
        <p:nvSpPr>
          <p:cNvPr id="7" name="Rectangle 6"/>
          <p:cNvSpPr/>
          <p:nvPr/>
        </p:nvSpPr>
        <p:spPr>
          <a:xfrm>
            <a:off x="4381499" y="5034107"/>
            <a:ext cx="2133601" cy="429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XYZ Automotive Ltd</a:t>
            </a:r>
            <a:endParaRPr lang="en-US" dirty="0"/>
          </a:p>
        </p:txBody>
      </p:sp>
      <p:cxnSp>
        <p:nvCxnSpPr>
          <p:cNvPr id="9" name="Straight Connector 8"/>
          <p:cNvCxnSpPr/>
          <p:nvPr/>
        </p:nvCxnSpPr>
        <p:spPr>
          <a:xfrm>
            <a:off x="5448300" y="5054672"/>
            <a:ext cx="0" cy="688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3" idx="2"/>
            <a:endCxn id="3" idx="2"/>
          </p:cNvCxnSpPr>
          <p:nvPr/>
        </p:nvCxnSpPr>
        <p:spPr>
          <a:xfrm>
            <a:off x="4360717" y="625208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114800" y="5742926"/>
            <a:ext cx="249122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048000" y="5950744"/>
            <a:ext cx="150321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Car</a:t>
            </a:r>
            <a:endParaRPr lang="en-US" dirty="0"/>
          </a:p>
        </p:txBody>
      </p:sp>
      <p:sp>
        <p:nvSpPr>
          <p:cNvPr id="21" name="Rectangle 20"/>
          <p:cNvSpPr/>
          <p:nvPr/>
        </p:nvSpPr>
        <p:spPr>
          <a:xfrm>
            <a:off x="4800600" y="5960810"/>
            <a:ext cx="1295400" cy="464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Commercial Vehicles</a:t>
            </a:r>
            <a:endParaRPr lang="en-US" dirty="0"/>
          </a:p>
        </p:txBody>
      </p:sp>
      <p:sp>
        <p:nvSpPr>
          <p:cNvPr id="24" name="Rectangle 23"/>
          <p:cNvSpPr/>
          <p:nvPr/>
        </p:nvSpPr>
        <p:spPr>
          <a:xfrm>
            <a:off x="6324600" y="5943600"/>
            <a:ext cx="1219200" cy="464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Heavy Vehicles</a:t>
            </a:r>
            <a:endParaRPr lang="en-US" dirty="0"/>
          </a:p>
        </p:txBody>
      </p:sp>
      <p:cxnSp>
        <p:nvCxnSpPr>
          <p:cNvPr id="26" name="Straight Connector 25"/>
          <p:cNvCxnSpPr/>
          <p:nvPr/>
        </p:nvCxnSpPr>
        <p:spPr>
          <a:xfrm>
            <a:off x="4114800" y="5742926"/>
            <a:ext cx="0" cy="325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 idx="2"/>
          </p:cNvCxnSpPr>
          <p:nvPr/>
        </p:nvCxnSpPr>
        <p:spPr>
          <a:xfrm flipH="1">
            <a:off x="4339935" y="6252081"/>
            <a:ext cx="20782" cy="274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606020" y="5760136"/>
            <a:ext cx="0" cy="274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443105" y="5659799"/>
            <a:ext cx="5195" cy="2006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13138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097" name="Picture 17" descr="'Mana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19200"/>
            <a:ext cx="6172200" cy="456206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286000" y="228600"/>
            <a:ext cx="4142801" cy="646331"/>
          </a:xfrm>
          <a:prstGeom prst="rect">
            <a:avLst/>
          </a:prstGeom>
          <a:noFill/>
        </p:spPr>
        <p:txBody>
          <a:bodyPr wrap="none" rtlCol="0">
            <a:spAutoFit/>
          </a:bodyPr>
          <a:lstStyle/>
          <a:p>
            <a:r>
              <a:rPr lang="en-US" sz="3600" b="1" dirty="0" smtClean="0">
                <a:solidFill>
                  <a:srgbClr val="FF0000"/>
                </a:solidFill>
              </a:rPr>
              <a:t>Departmentalization</a:t>
            </a:r>
            <a:endParaRPr lang="en-US" sz="3600" b="1" dirty="0">
              <a:solidFill>
                <a:srgbClr val="FF0000"/>
              </a:solidFill>
            </a:endParaRPr>
          </a:p>
        </p:txBody>
      </p:sp>
      <p:sp>
        <p:nvSpPr>
          <p:cNvPr id="4" name="Rectangle 3"/>
          <p:cNvSpPr/>
          <p:nvPr/>
        </p:nvSpPr>
        <p:spPr>
          <a:xfrm>
            <a:off x="381000" y="5781261"/>
            <a:ext cx="8229600" cy="1077218"/>
          </a:xfrm>
          <a:prstGeom prst="rect">
            <a:avLst/>
          </a:prstGeom>
        </p:spPr>
        <p:txBody>
          <a:bodyPr wrap="square">
            <a:spAutoFit/>
          </a:bodyPr>
          <a:lstStyle/>
          <a:p>
            <a:pPr>
              <a:buFont typeface="Wingdings" pitchFamily="2" charset="2"/>
              <a:buChar char="§"/>
            </a:pPr>
            <a:r>
              <a:rPr lang="en-US" sz="1600" b="1" dirty="0">
                <a:solidFill>
                  <a:srgbClr val="FF0000"/>
                </a:solidFill>
              </a:rPr>
              <a:t>Process Departmentalization</a:t>
            </a:r>
            <a:r>
              <a:rPr lang="en-US" sz="1600" dirty="0">
                <a:solidFill>
                  <a:srgbClr val="FF0000"/>
                </a:solidFill>
              </a:rPr>
              <a:t>.</a:t>
            </a:r>
            <a:r>
              <a:rPr lang="en-US" sz="1600" dirty="0"/>
              <a:t> It groups on the basis of process, for organization where special skills are required to manage the processes.</a:t>
            </a:r>
          </a:p>
          <a:p>
            <a:pPr lvl="1">
              <a:buFont typeface="Wingdings" pitchFamily="2" charset="2"/>
              <a:buChar char="§"/>
            </a:pPr>
            <a:r>
              <a:rPr lang="en-US" sz="1600" dirty="0"/>
              <a:t> E.g.</a:t>
            </a:r>
            <a:r>
              <a:rPr lang="en-US" sz="1600" dirty="0">
                <a:solidFill>
                  <a:srgbClr val="FF0000"/>
                </a:solidFill>
              </a:rPr>
              <a:t> Inspection and Shipping department may be one for all the products and customers.</a:t>
            </a:r>
            <a:br>
              <a:rPr lang="en-US" sz="1600" dirty="0">
                <a:solidFill>
                  <a:srgbClr val="FF0000"/>
                </a:solidFill>
              </a:rPr>
            </a:br>
            <a:endParaRPr lang="en-US" sz="1600" dirty="0">
              <a:solidFill>
                <a:srgbClr val="FF0000"/>
              </a:solidFill>
            </a:endParaRPr>
          </a:p>
        </p:txBody>
      </p:sp>
      <p:sp>
        <p:nvSpPr>
          <p:cNvPr id="5" name="TextBox 4"/>
          <p:cNvSpPr txBox="1"/>
          <p:nvPr/>
        </p:nvSpPr>
        <p:spPr>
          <a:xfrm>
            <a:off x="6834907" y="1149927"/>
            <a:ext cx="2344937" cy="646331"/>
          </a:xfrm>
          <a:prstGeom prst="rect">
            <a:avLst/>
          </a:prstGeom>
          <a:noFill/>
        </p:spPr>
        <p:txBody>
          <a:bodyPr wrap="none" rtlCol="0">
            <a:spAutoFit/>
          </a:bodyPr>
          <a:lstStyle/>
          <a:p>
            <a:r>
              <a:rPr lang="en-US" dirty="0" smtClean="0">
                <a:solidFill>
                  <a:srgbClr val="FF0000"/>
                </a:solidFill>
              </a:rPr>
              <a:t>Based on geographical </a:t>
            </a:r>
          </a:p>
          <a:p>
            <a:r>
              <a:rPr lang="en-US" dirty="0" smtClean="0">
                <a:solidFill>
                  <a:srgbClr val="FF0000"/>
                </a:solidFill>
              </a:rPr>
              <a:t>territory</a:t>
            </a:r>
            <a:endParaRPr lang="en-US" dirty="0">
              <a:solidFill>
                <a:srgbClr val="FF0000"/>
              </a:solidFill>
            </a:endParaRPr>
          </a:p>
        </p:txBody>
      </p:sp>
      <p:sp>
        <p:nvSpPr>
          <p:cNvPr id="6" name="TextBox 5"/>
          <p:cNvSpPr txBox="1"/>
          <p:nvPr/>
        </p:nvSpPr>
        <p:spPr>
          <a:xfrm>
            <a:off x="6897251" y="3132946"/>
            <a:ext cx="1980029" cy="646331"/>
          </a:xfrm>
          <a:prstGeom prst="rect">
            <a:avLst/>
          </a:prstGeom>
          <a:noFill/>
        </p:spPr>
        <p:txBody>
          <a:bodyPr wrap="none" rtlCol="0">
            <a:spAutoFit/>
          </a:bodyPr>
          <a:lstStyle/>
          <a:p>
            <a:r>
              <a:rPr lang="en-US" dirty="0" smtClean="0">
                <a:solidFill>
                  <a:srgbClr val="FF0000"/>
                </a:solidFill>
              </a:rPr>
              <a:t>Based on customer</a:t>
            </a:r>
          </a:p>
          <a:p>
            <a:r>
              <a:rPr lang="en-US" dirty="0" smtClean="0">
                <a:solidFill>
                  <a:srgbClr val="FF0000"/>
                </a:solidFill>
              </a:rPr>
              <a:t> segmentation</a:t>
            </a:r>
            <a:endParaRPr lang="en-US" dirty="0">
              <a:solidFill>
                <a:srgbClr val="FF0000"/>
              </a:solidFill>
            </a:endParaRPr>
          </a:p>
        </p:txBody>
      </p:sp>
    </p:spTree>
    <p:extLst>
      <p:ext uri="{BB962C8B-B14F-4D97-AF65-F5344CB8AC3E}">
        <p14:creationId xmlns:p14="http://schemas.microsoft.com/office/powerpoint/2010/main" val="192969448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228600"/>
            <a:ext cx="9144000" cy="914400"/>
          </a:xfrm>
        </p:spPr>
        <p:txBody>
          <a:bodyPr/>
          <a:lstStyle/>
          <a:p>
            <a:pPr eaLnBrk="1" hangingPunct="1"/>
            <a:r>
              <a:rPr lang="en-US" altLang="en-US" b="1" dirty="0" smtClean="0">
                <a:solidFill>
                  <a:srgbClr val="FF0000"/>
                </a:solidFill>
              </a:rPr>
              <a:t>Matrix Organizational Structure</a:t>
            </a:r>
          </a:p>
        </p:txBody>
      </p:sp>
      <p:sp>
        <p:nvSpPr>
          <p:cNvPr id="15363" name="Rectangle 3" descr="Parchment"/>
          <p:cNvSpPr>
            <a:spLocks noGrp="1" noChangeArrowheads="1"/>
          </p:cNvSpPr>
          <p:nvPr>
            <p:ph type="body" idx="1"/>
          </p:nvPr>
        </p:nvSpPr>
        <p:spPr>
          <a:xfrm>
            <a:off x="0" y="1371600"/>
            <a:ext cx="8839200" cy="5486400"/>
          </a:xfrm>
        </p:spPr>
        <p:txBody>
          <a:bodyPr/>
          <a:lstStyle/>
          <a:p>
            <a:pPr marL="609600" indent="-609600"/>
            <a:r>
              <a:rPr lang="en-US" altLang="en-US" dirty="0" smtClean="0">
                <a:cs typeface="Times New Roman" pitchFamily="18" charset="0"/>
              </a:rPr>
              <a:t>The </a:t>
            </a:r>
            <a:r>
              <a:rPr lang="en-US" altLang="en-US" b="1" dirty="0" smtClean="0">
                <a:cs typeface="Times New Roman" pitchFamily="18" charset="0"/>
              </a:rPr>
              <a:t>matrix organizational structure</a:t>
            </a:r>
            <a:r>
              <a:rPr lang="en-US" altLang="en-US" dirty="0" smtClean="0">
                <a:cs typeface="Times New Roman" pitchFamily="18" charset="0"/>
              </a:rPr>
              <a:t> is one in which specialties of both functional and product are combined  to provide the </a:t>
            </a:r>
            <a:r>
              <a:rPr lang="en-US" altLang="en-US" dirty="0" smtClean="0"/>
              <a:t> advantage of the functional specialization along with focus </a:t>
            </a:r>
            <a:r>
              <a:rPr lang="en-US" altLang="en-US" dirty="0" smtClean="0">
                <a:cs typeface="Times New Roman" pitchFamily="18" charset="0"/>
              </a:rPr>
              <a:t>to </a:t>
            </a:r>
            <a:r>
              <a:rPr lang="en-US" altLang="en-US" dirty="0">
                <a:cs typeface="Times New Roman" pitchFamily="18" charset="0"/>
              </a:rPr>
              <a:t>simplify and amplify the focus of resources on a narrow but strategically </a:t>
            </a:r>
            <a:r>
              <a:rPr lang="en-US" altLang="en-US" dirty="0" smtClean="0">
                <a:cs typeface="Times New Roman" pitchFamily="18" charset="0"/>
              </a:rPr>
              <a:t>important</a:t>
            </a:r>
          </a:p>
          <a:p>
            <a:pPr marL="0" indent="0">
              <a:buNone/>
            </a:pPr>
            <a:r>
              <a:rPr lang="en-US" altLang="en-US" dirty="0" smtClean="0">
                <a:cs typeface="Times New Roman" pitchFamily="18" charset="0"/>
              </a:rPr>
              <a:t>      </a:t>
            </a:r>
            <a:r>
              <a:rPr lang="en-US" altLang="en-US" dirty="0">
                <a:cs typeface="Times New Roman" pitchFamily="18" charset="0"/>
              </a:rPr>
              <a:t>product, project, market, customer</a:t>
            </a:r>
            <a:r>
              <a:rPr lang="en-US" altLang="en-US" dirty="0" smtClean="0">
                <a:cs typeface="Times New Roman" pitchFamily="18" charset="0"/>
              </a:rPr>
              <a:t>,</a:t>
            </a:r>
          </a:p>
          <a:p>
            <a:pPr marL="0" indent="0">
              <a:buNone/>
            </a:pPr>
            <a:r>
              <a:rPr lang="en-US" altLang="en-US" dirty="0">
                <a:cs typeface="Times New Roman" pitchFamily="18" charset="0"/>
              </a:rPr>
              <a:t> </a:t>
            </a:r>
            <a:r>
              <a:rPr lang="en-US" altLang="en-US" dirty="0" smtClean="0">
                <a:cs typeface="Times New Roman" pitchFamily="18" charset="0"/>
              </a:rPr>
              <a:t>     </a:t>
            </a:r>
            <a:r>
              <a:rPr lang="en-US" altLang="en-US" dirty="0">
                <a:cs typeface="Times New Roman" pitchFamily="18" charset="0"/>
              </a:rPr>
              <a:t>or innovation </a:t>
            </a:r>
            <a:r>
              <a:rPr lang="en-US" altLang="en-US" dirty="0" smtClean="0"/>
              <a:t>.</a:t>
            </a:r>
          </a:p>
        </p:txBody>
      </p:sp>
      <p:pic>
        <p:nvPicPr>
          <p:cNvPr id="15364" name="Picture 7" descr="bd05545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3713163"/>
            <a:ext cx="2286000" cy="314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6293194"/>
      </p:ext>
    </p:extLst>
  </p:cSld>
  <p:clrMapOvr>
    <a:masterClrMapping/>
  </p:clrMapOvr>
  <p:transition spd="med">
    <p:zoom dir="in"/>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b="1" dirty="0" smtClean="0">
                <a:solidFill>
                  <a:srgbClr val="FF0000"/>
                </a:solidFill>
              </a:rPr>
              <a:t>Matrix Organizational Structure</a:t>
            </a:r>
          </a:p>
        </p:txBody>
      </p:sp>
      <p:sp>
        <p:nvSpPr>
          <p:cNvPr id="2" name="Rectangle 1"/>
          <p:cNvSpPr/>
          <p:nvPr/>
        </p:nvSpPr>
        <p:spPr>
          <a:xfrm>
            <a:off x="457200" y="1166633"/>
            <a:ext cx="8458200" cy="1200329"/>
          </a:xfrm>
          <a:prstGeom prst="rect">
            <a:avLst/>
          </a:prstGeom>
        </p:spPr>
        <p:txBody>
          <a:bodyPr wrap="square">
            <a:spAutoFit/>
          </a:bodyPr>
          <a:lstStyle/>
          <a:p>
            <a:r>
              <a:rPr lang="en-US" sz="2400" dirty="0"/>
              <a:t>Strictly speaking </a:t>
            </a:r>
            <a:r>
              <a:rPr lang="en-US" sz="2400" b="1" dirty="0"/>
              <a:t>matrix management</a:t>
            </a:r>
            <a:r>
              <a:rPr lang="en-US" sz="2400" dirty="0"/>
              <a:t> is the practice </a:t>
            </a:r>
            <a:r>
              <a:rPr lang="en-US" sz="2400" dirty="0" smtClean="0"/>
              <a:t>of</a:t>
            </a:r>
            <a:r>
              <a:rPr lang="en-US" sz="2400" dirty="0"/>
              <a:t> pooling people with similar </a:t>
            </a:r>
            <a:r>
              <a:rPr lang="en-US" sz="2400" dirty="0" smtClean="0"/>
              <a:t>skills for </a:t>
            </a:r>
            <a:r>
              <a:rPr lang="en-US" sz="2400" dirty="0"/>
              <a:t>work </a:t>
            </a:r>
            <a:r>
              <a:rPr lang="en-US" sz="2400" dirty="0" smtClean="0"/>
              <a:t>assignments and are  managed  with </a:t>
            </a:r>
            <a:r>
              <a:rPr lang="en-US" sz="2400" dirty="0"/>
              <a:t>more than one reporting line </a:t>
            </a:r>
          </a:p>
        </p:txBody>
      </p:sp>
      <p:pic>
        <p:nvPicPr>
          <p:cNvPr id="5" name="Picture 4" descr="http://upload.wikimedia.org/wikipedia/commons/thumb/8/8b/Matrix_organisation_scheme.svg/350px-Matrix_organisation_scheme.svg.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366962"/>
            <a:ext cx="5715000" cy="3881438"/>
          </a:xfrm>
          <a:prstGeom prst="rect">
            <a:avLst/>
          </a:prstGeom>
          <a:noFill/>
          <a:ln>
            <a:noFill/>
          </a:ln>
        </p:spPr>
      </p:pic>
    </p:spTree>
    <p:extLst>
      <p:ext uri="{BB962C8B-B14F-4D97-AF65-F5344CB8AC3E}">
        <p14:creationId xmlns:p14="http://schemas.microsoft.com/office/powerpoint/2010/main" val="4249491521"/>
      </p:ext>
    </p:extLst>
  </p:cSld>
  <p:clrMapOvr>
    <a:masterClrMapping/>
  </p:clrMapOvr>
  <p:transition spd="med">
    <p:zo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normAutofit fontScale="90000"/>
          </a:bodyPr>
          <a:lstStyle/>
          <a:p>
            <a:r>
              <a:rPr lang="en-US" b="1" dirty="0" smtClean="0">
                <a:solidFill>
                  <a:srgbClr val="FF0000"/>
                </a:solidFill>
              </a:rPr>
              <a:t>Elements of Organization Structure</a:t>
            </a:r>
            <a:endParaRPr lang="en-US" b="1" dirty="0">
              <a:solidFill>
                <a:srgbClr val="FF0000"/>
              </a:solidFill>
            </a:endParaRPr>
          </a:p>
        </p:txBody>
      </p:sp>
      <p:sp>
        <p:nvSpPr>
          <p:cNvPr id="3" name="Content Placeholder 2"/>
          <p:cNvSpPr>
            <a:spLocks noGrp="1"/>
          </p:cNvSpPr>
          <p:nvPr>
            <p:ph idx="1"/>
          </p:nvPr>
        </p:nvSpPr>
        <p:spPr>
          <a:xfrm>
            <a:off x="457200" y="1066800"/>
            <a:ext cx="8229600" cy="5638800"/>
          </a:xfrm>
        </p:spPr>
        <p:txBody>
          <a:bodyPr>
            <a:normAutofit lnSpcReduction="10000"/>
          </a:bodyPr>
          <a:lstStyle/>
          <a:p>
            <a:r>
              <a:rPr lang="en-US" sz="2400" b="1" dirty="0" smtClean="0">
                <a:solidFill>
                  <a:srgbClr val="FF0000"/>
                </a:solidFill>
              </a:rPr>
              <a:t>Scalar Chain &amp; Unity of Command: </a:t>
            </a:r>
          </a:p>
          <a:p>
            <a:pPr marL="0" indent="0">
              <a:buNone/>
            </a:pPr>
            <a:r>
              <a:rPr lang="en-US" sz="2400" b="1" dirty="0">
                <a:solidFill>
                  <a:srgbClr val="FF0000"/>
                </a:solidFill>
              </a:rPr>
              <a:t>	</a:t>
            </a:r>
            <a:r>
              <a:rPr lang="en-GB" sz="2400" dirty="0" smtClean="0"/>
              <a:t>The </a:t>
            </a:r>
            <a:r>
              <a:rPr lang="en-GB" sz="2400" dirty="0">
                <a:solidFill>
                  <a:srgbClr val="FF0000"/>
                </a:solidFill>
              </a:rPr>
              <a:t>unity of command</a:t>
            </a:r>
            <a:r>
              <a:rPr lang="en-GB" sz="2400" dirty="0"/>
              <a:t> principle helps preserve the concept of </a:t>
            </a:r>
            <a:r>
              <a:rPr lang="en-GB" sz="2400" dirty="0" smtClean="0"/>
              <a:t>an </a:t>
            </a:r>
            <a:r>
              <a:rPr lang="en-GB" sz="2400" dirty="0"/>
              <a:t>unbroken line of authority. It states that a person should </a:t>
            </a:r>
            <a:r>
              <a:rPr lang="en-GB" sz="2400" dirty="0" smtClean="0"/>
              <a:t>	have </a:t>
            </a:r>
            <a:r>
              <a:rPr lang="en-GB" sz="2400" dirty="0">
                <a:solidFill>
                  <a:srgbClr val="FF0000"/>
                </a:solidFill>
              </a:rPr>
              <a:t>one and only one superior</a:t>
            </a:r>
            <a:r>
              <a:rPr lang="en-GB" sz="2400" dirty="0"/>
              <a:t> to whom he or she is directly </a:t>
            </a:r>
            <a:r>
              <a:rPr lang="en-GB" sz="2400" dirty="0" smtClean="0"/>
              <a:t>responsible and </a:t>
            </a:r>
            <a:r>
              <a:rPr lang="en-US" sz="2400" dirty="0">
                <a:solidFill>
                  <a:srgbClr val="FF0000"/>
                </a:solidFill>
              </a:rPr>
              <a:t>straight chain of command</a:t>
            </a:r>
            <a:r>
              <a:rPr lang="en-US" sz="2400" dirty="0"/>
              <a:t> </a:t>
            </a:r>
            <a:r>
              <a:rPr lang="en-US" sz="2400" dirty="0" smtClean="0"/>
              <a:t> (</a:t>
            </a:r>
            <a:r>
              <a:rPr lang="en-US" sz="2400" dirty="0" smtClean="0">
                <a:solidFill>
                  <a:srgbClr val="FF0000"/>
                </a:solidFill>
              </a:rPr>
              <a:t>Scalar Chain</a:t>
            </a:r>
            <a:r>
              <a:rPr lang="en-US" sz="2400" dirty="0" smtClean="0"/>
              <a:t>) that </a:t>
            </a:r>
            <a:r>
              <a:rPr lang="en-US" sz="2400" dirty="0"/>
              <a:t>extends unbroken from </a:t>
            </a:r>
            <a:r>
              <a:rPr lang="en-US" sz="2400" dirty="0" smtClean="0"/>
              <a:t>the top to the bottom.</a:t>
            </a:r>
            <a:r>
              <a:rPr lang="en-GB" sz="2400" dirty="0" smtClean="0"/>
              <a:t> </a:t>
            </a:r>
          </a:p>
          <a:p>
            <a:pPr>
              <a:buClr>
                <a:schemeClr val="hlink"/>
              </a:buClr>
              <a:buSzPct val="65000"/>
              <a:buFont typeface="Wingdings" pitchFamily="2" charset="2"/>
              <a:buChar char="n"/>
              <a:defRPr/>
            </a:pPr>
            <a:endParaRPr lang="en-US" sz="2400" b="1" dirty="0" smtClean="0">
              <a:solidFill>
                <a:srgbClr val="FF0000"/>
              </a:solidFill>
            </a:endParaRPr>
          </a:p>
          <a:p>
            <a:pPr>
              <a:buClr>
                <a:schemeClr val="hlink"/>
              </a:buClr>
              <a:buSzPct val="65000"/>
              <a:buFont typeface="Wingdings" pitchFamily="2" charset="2"/>
              <a:buChar char="n"/>
              <a:defRPr/>
            </a:pPr>
            <a:r>
              <a:rPr lang="en-US" sz="2400" b="1" dirty="0" smtClean="0">
                <a:solidFill>
                  <a:srgbClr val="FF0000"/>
                </a:solidFill>
              </a:rPr>
              <a:t>Span-of-Control</a:t>
            </a:r>
            <a:endParaRPr lang="en-US" sz="2400" b="1" dirty="0">
              <a:solidFill>
                <a:srgbClr val="FF0000"/>
              </a:solidFill>
            </a:endParaRPr>
          </a:p>
          <a:p>
            <a:pPr marL="1200150" lvl="2" indent="-285750">
              <a:lnSpc>
                <a:spcPct val="90000"/>
              </a:lnSpc>
              <a:buClr>
                <a:schemeClr val="hlink"/>
              </a:buClr>
              <a:buSzPct val="65000"/>
              <a:buFont typeface="Wingdings" pitchFamily="2" charset="2"/>
              <a:buChar char="n"/>
              <a:defRPr/>
            </a:pPr>
            <a:r>
              <a:rPr lang="en-US" sz="2400" dirty="0"/>
              <a:t>The purpose of organizing is to </a:t>
            </a:r>
            <a:r>
              <a:rPr lang="en-US" sz="2400" dirty="0">
                <a:solidFill>
                  <a:srgbClr val="FF0000"/>
                </a:solidFill>
              </a:rPr>
              <a:t>make human cooperation effective</a:t>
            </a:r>
            <a:r>
              <a:rPr lang="en-US" sz="2400" dirty="0"/>
              <a:t> and is limited </a:t>
            </a:r>
            <a:r>
              <a:rPr lang="en-US" sz="2400" dirty="0" smtClean="0"/>
              <a:t>by the </a:t>
            </a:r>
            <a:r>
              <a:rPr lang="en-US" sz="2400" dirty="0">
                <a:solidFill>
                  <a:srgbClr val="FF0000"/>
                </a:solidFill>
              </a:rPr>
              <a:t>number of persons a manager can ‘supervise’</a:t>
            </a:r>
            <a:r>
              <a:rPr lang="en-US" sz="2400" dirty="0"/>
              <a:t> effectively and </a:t>
            </a:r>
            <a:r>
              <a:rPr lang="en-US" sz="2400" dirty="0" smtClean="0"/>
              <a:t>efficiently.</a:t>
            </a:r>
          </a:p>
          <a:p>
            <a:pPr marL="1200150" lvl="2" indent="-285750">
              <a:lnSpc>
                <a:spcPct val="90000"/>
              </a:lnSpc>
              <a:buClr>
                <a:schemeClr val="hlink"/>
              </a:buClr>
              <a:buSzPct val="65000"/>
              <a:buFont typeface="Wingdings" pitchFamily="2" charset="2"/>
              <a:buChar char="n"/>
              <a:defRPr/>
            </a:pPr>
            <a:r>
              <a:rPr lang="en-US" sz="2400" dirty="0" smtClean="0"/>
              <a:t> </a:t>
            </a:r>
            <a:r>
              <a:rPr lang="en-US" sz="2200" dirty="0">
                <a:solidFill>
                  <a:srgbClr val="FF0000"/>
                </a:solidFill>
                <a:latin typeface="Tahoma" pitchFamily="34" charset="0"/>
              </a:rPr>
              <a:t>“Effective span” is influenced </a:t>
            </a:r>
            <a:r>
              <a:rPr lang="en-US" sz="2200" dirty="0" smtClean="0">
                <a:solidFill>
                  <a:srgbClr val="FF0000"/>
                </a:solidFill>
                <a:latin typeface="Tahoma" pitchFamily="34" charset="0"/>
              </a:rPr>
              <a:t>by </a:t>
            </a:r>
            <a:r>
              <a:rPr lang="en-US" sz="2200" dirty="0" smtClean="0">
                <a:latin typeface="Tahoma" pitchFamily="34" charset="0"/>
              </a:rPr>
              <a:t>maturity of managers to skill of the subordinates; from clarity of plan to clarity of delegation. </a:t>
            </a:r>
            <a:r>
              <a:rPr lang="en-US" dirty="0" smtClean="0">
                <a:latin typeface="Tahoma" pitchFamily="34" charset="0"/>
              </a:rPr>
              <a:t> </a:t>
            </a:r>
            <a:endParaRPr lang="en-US" dirty="0">
              <a:latin typeface="Tahoma" pitchFamily="34" charset="0"/>
            </a:endParaRPr>
          </a:p>
          <a:p>
            <a:pPr>
              <a:buClr>
                <a:schemeClr val="hlink"/>
              </a:buClr>
              <a:buSzPct val="65000"/>
              <a:buFont typeface="Wingdings" pitchFamily="2" charset="2"/>
              <a:buChar char="n"/>
              <a:defRPr/>
            </a:pPr>
            <a:endParaRPr lang="en-US" sz="2400" dirty="0"/>
          </a:p>
          <a:p>
            <a:endParaRPr lang="en-GB" sz="2400" dirty="0" smtClean="0"/>
          </a:p>
          <a:p>
            <a:endParaRPr lang="en-US" sz="2400" b="1" dirty="0">
              <a:solidFill>
                <a:srgbClr val="FF0000"/>
              </a:solidFill>
            </a:endParaRPr>
          </a:p>
        </p:txBody>
      </p:sp>
    </p:spTree>
    <p:extLst>
      <p:ext uri="{BB962C8B-B14F-4D97-AF65-F5344CB8AC3E}">
        <p14:creationId xmlns:p14="http://schemas.microsoft.com/office/powerpoint/2010/main" val="15969497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b="1" dirty="0" smtClean="0">
                <a:solidFill>
                  <a:srgbClr val="FF0000"/>
                </a:solidFill>
              </a:rPr>
              <a:t>Factors affecting Span of Control</a:t>
            </a:r>
            <a:endParaRPr lang="en-US" b="1" dirty="0">
              <a:solidFill>
                <a:srgbClr val="FF0000"/>
              </a:solidFill>
            </a:endParaRPr>
          </a:p>
        </p:txBody>
      </p:sp>
      <p:sp>
        <p:nvSpPr>
          <p:cNvPr id="3" name="Content Placeholder 2"/>
          <p:cNvSpPr>
            <a:spLocks noGrp="1"/>
          </p:cNvSpPr>
          <p:nvPr>
            <p:ph idx="1"/>
          </p:nvPr>
        </p:nvSpPr>
        <p:spPr>
          <a:xfrm>
            <a:off x="457200" y="838200"/>
            <a:ext cx="8229600" cy="6019800"/>
          </a:xfrm>
        </p:spPr>
        <p:txBody>
          <a:bodyPr>
            <a:normAutofit fontScale="70000" lnSpcReduction="20000"/>
          </a:bodyPr>
          <a:lstStyle/>
          <a:p>
            <a:r>
              <a:rPr lang="en-US" dirty="0"/>
              <a:t> </a:t>
            </a:r>
            <a:r>
              <a:rPr lang="en-US" dirty="0" smtClean="0"/>
              <a:t>Key </a:t>
            </a:r>
            <a:r>
              <a:rPr lang="en-US" dirty="0"/>
              <a:t>factors to review when determining the appropriate span of control within an organization include the following</a:t>
            </a:r>
            <a:r>
              <a:rPr lang="en-US" dirty="0" smtClean="0"/>
              <a:t>:</a:t>
            </a:r>
          </a:p>
          <a:p>
            <a:pPr marL="0" indent="0">
              <a:buNone/>
            </a:pPr>
            <a:endParaRPr lang="en-US" dirty="0" smtClean="0"/>
          </a:p>
          <a:p>
            <a:pPr lvl="1"/>
            <a:r>
              <a:rPr lang="en-US" b="1" dirty="0">
                <a:solidFill>
                  <a:srgbClr val="FF0000"/>
                </a:solidFill>
              </a:rPr>
              <a:t>Geographical Location</a:t>
            </a:r>
            <a:r>
              <a:rPr lang="en-US" dirty="0"/>
              <a:t>, if the branches of a</a:t>
            </a:r>
            <a:r>
              <a:rPr lang="en-US" dirty="0">
                <a:solidFill>
                  <a:srgbClr val="FF0000"/>
                </a:solidFill>
              </a:rPr>
              <a:t> business are widely dispersed,</a:t>
            </a:r>
            <a:r>
              <a:rPr lang="en-US" dirty="0"/>
              <a:t> then the manager will find it difficult to supervise each of them, as such the span on control will be smaller.</a:t>
            </a:r>
          </a:p>
          <a:p>
            <a:pPr lvl="1"/>
            <a:r>
              <a:rPr lang="en-US" b="1" dirty="0">
                <a:solidFill>
                  <a:srgbClr val="FF0000"/>
                </a:solidFill>
              </a:rPr>
              <a:t>Organizational size</a:t>
            </a:r>
            <a:r>
              <a:rPr lang="en-US" b="1" dirty="0"/>
              <a:t>. </a:t>
            </a:r>
            <a:r>
              <a:rPr lang="en-US" dirty="0"/>
              <a:t>Large organizations tend have a narrow span of control, whereas </a:t>
            </a:r>
            <a:r>
              <a:rPr lang="en-US" dirty="0">
                <a:solidFill>
                  <a:srgbClr val="FF0000"/>
                </a:solidFill>
              </a:rPr>
              <a:t>smaller organizations often have a wider span of control</a:t>
            </a:r>
            <a:r>
              <a:rPr lang="en-US" dirty="0" smtClean="0">
                <a:solidFill>
                  <a:srgbClr val="FF0000"/>
                </a:solidFill>
              </a:rPr>
              <a:t>.</a:t>
            </a:r>
          </a:p>
          <a:p>
            <a:pPr lvl="1"/>
            <a:r>
              <a:rPr lang="en-US" b="1" dirty="0">
                <a:solidFill>
                  <a:srgbClr val="FF0000"/>
                </a:solidFill>
              </a:rPr>
              <a:t>Workforce skill level.</a:t>
            </a:r>
            <a:r>
              <a:rPr lang="en-US" b="1" dirty="0"/>
              <a:t> </a:t>
            </a:r>
            <a:r>
              <a:rPr lang="en-US" dirty="0" smtClean="0"/>
              <a:t> Skill level required and competency of the work force  </a:t>
            </a:r>
            <a:r>
              <a:rPr lang="en-US" dirty="0" smtClean="0">
                <a:solidFill>
                  <a:srgbClr val="FF0000"/>
                </a:solidFill>
              </a:rPr>
              <a:t>(professionally qualified workforce)</a:t>
            </a:r>
            <a:r>
              <a:rPr lang="en-US" dirty="0" smtClean="0"/>
              <a:t> affects the span of control. Further, Theory </a:t>
            </a:r>
            <a:r>
              <a:rPr lang="en-US" dirty="0"/>
              <a:t>Y type of people, need not be supervised much as they are motivated and take initiative to work</a:t>
            </a:r>
            <a:r>
              <a:rPr lang="en-US" dirty="0" smtClean="0"/>
              <a:t>, as </a:t>
            </a:r>
            <a:r>
              <a:rPr lang="en-US" dirty="0"/>
              <a:t>such the span of control will be smaller</a:t>
            </a:r>
            <a:r>
              <a:rPr lang="en-US" dirty="0" smtClean="0"/>
              <a:t>. </a:t>
            </a:r>
          </a:p>
          <a:p>
            <a:pPr lvl="1"/>
            <a:r>
              <a:rPr lang="en-US" b="1" dirty="0" smtClean="0">
                <a:solidFill>
                  <a:srgbClr val="FF0000"/>
                </a:solidFill>
              </a:rPr>
              <a:t>Nature of Job</a:t>
            </a:r>
            <a:r>
              <a:rPr lang="en-US" b="1" dirty="0" smtClean="0"/>
              <a:t>. </a:t>
            </a:r>
            <a:r>
              <a:rPr lang="en-US" dirty="0" smtClean="0"/>
              <a:t>The</a:t>
            </a:r>
            <a:r>
              <a:rPr lang="en-US" dirty="0" smtClean="0">
                <a:solidFill>
                  <a:srgbClr val="FF0000"/>
                </a:solidFill>
              </a:rPr>
              <a:t> </a:t>
            </a:r>
            <a:r>
              <a:rPr lang="en-US" dirty="0">
                <a:solidFill>
                  <a:srgbClr val="FF0000"/>
                </a:solidFill>
              </a:rPr>
              <a:t>complexity or simplicity of the tasks </a:t>
            </a:r>
            <a:r>
              <a:rPr lang="en-US" dirty="0"/>
              <a:t>performed by the employees will affect the number of desirable direct reports</a:t>
            </a:r>
            <a:r>
              <a:rPr lang="en-US" dirty="0" smtClean="0"/>
              <a:t>. If </a:t>
            </a:r>
            <a:r>
              <a:rPr lang="en-US" dirty="0"/>
              <a:t>the task that the subordinates are performing are similar, then the span of control can be wider, as the manager can supervise them all at the same time</a:t>
            </a:r>
            <a:r>
              <a:rPr lang="en-US" dirty="0" smtClean="0"/>
              <a:t>. </a:t>
            </a:r>
          </a:p>
          <a:p>
            <a:pPr lvl="1"/>
            <a:r>
              <a:rPr lang="en-US" b="1" dirty="0">
                <a:solidFill>
                  <a:srgbClr val="FF0000"/>
                </a:solidFill>
              </a:rPr>
              <a:t>Organizational culture</a:t>
            </a:r>
            <a:r>
              <a:rPr lang="en-US" b="1" dirty="0" smtClean="0">
                <a:solidFill>
                  <a:srgbClr val="FF0000"/>
                </a:solidFill>
              </a:rPr>
              <a:t>.</a:t>
            </a:r>
            <a:r>
              <a:rPr lang="en-US" b="1" dirty="0" smtClean="0"/>
              <a:t> </a:t>
            </a:r>
            <a:r>
              <a:rPr lang="en-US" dirty="0"/>
              <a:t>Flexible workplaces usually have a wider span of control because </a:t>
            </a:r>
            <a:r>
              <a:rPr lang="en-US" dirty="0">
                <a:solidFill>
                  <a:srgbClr val="FF0000"/>
                </a:solidFill>
              </a:rPr>
              <a:t>employees are given more autonomy and flexibility </a:t>
            </a:r>
            <a:r>
              <a:rPr lang="en-US" dirty="0" smtClean="0">
                <a:solidFill>
                  <a:srgbClr val="FF0000"/>
                </a:solidFill>
              </a:rPr>
              <a:t>in </a:t>
            </a:r>
            <a:r>
              <a:rPr lang="en-US" dirty="0">
                <a:solidFill>
                  <a:srgbClr val="FF0000"/>
                </a:solidFill>
              </a:rPr>
              <a:t>their work</a:t>
            </a:r>
            <a:r>
              <a:rPr lang="en-US" dirty="0" smtClean="0"/>
              <a:t>.</a:t>
            </a:r>
          </a:p>
          <a:p>
            <a:endParaRPr lang="en-US" dirty="0"/>
          </a:p>
          <a:p>
            <a:endParaRPr lang="en-US" dirty="0"/>
          </a:p>
        </p:txBody>
      </p:sp>
    </p:spTree>
    <p:extLst>
      <p:ext uri="{BB962C8B-B14F-4D97-AF65-F5344CB8AC3E}">
        <p14:creationId xmlns:p14="http://schemas.microsoft.com/office/powerpoint/2010/main" val="250362775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a:solidFill>
                  <a:srgbClr val="FF0000"/>
                </a:solidFill>
              </a:rPr>
              <a:t> </a:t>
            </a:r>
            <a:r>
              <a:rPr lang="en-US" b="1" dirty="0" err="1">
                <a:solidFill>
                  <a:srgbClr val="FF0000"/>
                </a:solidFill>
              </a:rPr>
              <a:t>Fayol’s</a:t>
            </a:r>
            <a:r>
              <a:rPr lang="en-US" b="1" dirty="0">
                <a:solidFill>
                  <a:srgbClr val="FF0000"/>
                </a:solidFill>
              </a:rPr>
              <a:t> bridge </a:t>
            </a:r>
          </a:p>
        </p:txBody>
      </p:sp>
      <p:sp>
        <p:nvSpPr>
          <p:cNvPr id="3" name="Content Placeholder 2"/>
          <p:cNvSpPr>
            <a:spLocks noGrp="1"/>
          </p:cNvSpPr>
          <p:nvPr>
            <p:ph idx="1"/>
          </p:nvPr>
        </p:nvSpPr>
        <p:spPr>
          <a:xfrm>
            <a:off x="457200" y="990600"/>
            <a:ext cx="8229600" cy="5867400"/>
          </a:xfrm>
        </p:spPr>
        <p:txBody>
          <a:bodyPr>
            <a:normAutofit fontScale="85000" lnSpcReduction="10000"/>
          </a:bodyPr>
          <a:lstStyle/>
          <a:p>
            <a:r>
              <a:rPr lang="en-US" b="1" dirty="0">
                <a:solidFill>
                  <a:srgbClr val="FF0000"/>
                </a:solidFill>
              </a:rPr>
              <a:t>Scalar </a:t>
            </a:r>
            <a:r>
              <a:rPr lang="en-US" b="1" dirty="0" smtClean="0">
                <a:solidFill>
                  <a:srgbClr val="FF0000"/>
                </a:solidFill>
              </a:rPr>
              <a:t>chain</a:t>
            </a:r>
            <a:r>
              <a:rPr lang="en-US" dirty="0" smtClean="0"/>
              <a:t> in the organization structure provides for straight </a:t>
            </a:r>
            <a:r>
              <a:rPr lang="en-US" dirty="0"/>
              <a:t>chain of command that </a:t>
            </a:r>
            <a:r>
              <a:rPr lang="en-US" dirty="0" smtClean="0"/>
              <a:t>extends </a:t>
            </a:r>
            <a:r>
              <a:rPr lang="en-US" dirty="0"/>
              <a:t>unbroken from the ultimate officer to the lowest ranks. The principle suggests that there should be a clear line of authority from top to bottom linking all managers at all levels. It is considered a chain of command.</a:t>
            </a:r>
            <a:endParaRPr lang="en-US" dirty="0" smtClean="0"/>
          </a:p>
          <a:p>
            <a:pPr lvl="1"/>
            <a:r>
              <a:rPr lang="en-US" dirty="0" smtClean="0">
                <a:solidFill>
                  <a:srgbClr val="FF0000"/>
                </a:solidFill>
              </a:rPr>
              <a:t>To avoid information overload </a:t>
            </a:r>
            <a:r>
              <a:rPr lang="en-US" dirty="0" smtClean="0"/>
              <a:t>in a large  organization having scalar chain and unity of command, </a:t>
            </a:r>
          </a:p>
          <a:p>
            <a:pPr lvl="2"/>
            <a:r>
              <a:rPr lang="en-US" b="1" dirty="0" smtClean="0"/>
              <a:t>Henry </a:t>
            </a:r>
            <a:r>
              <a:rPr lang="en-US" b="1" dirty="0" err="1" smtClean="0"/>
              <a:t>Fayol</a:t>
            </a:r>
            <a:r>
              <a:rPr lang="en-US" b="1" dirty="0" smtClean="0"/>
              <a:t> has proposed </a:t>
            </a:r>
            <a:r>
              <a:rPr lang="en-US" b="1" dirty="0"/>
              <a:t>that</a:t>
            </a:r>
            <a:r>
              <a:rPr lang="en-US" b="1" dirty="0">
                <a:solidFill>
                  <a:srgbClr val="FF0000"/>
                </a:solidFill>
              </a:rPr>
              <a:t> subordinate employees should be allowed to communicate directly with each other</a:t>
            </a:r>
            <a:r>
              <a:rPr lang="en-US" b="1" dirty="0" smtClean="0"/>
              <a:t>. </a:t>
            </a:r>
          </a:p>
          <a:p>
            <a:r>
              <a:rPr lang="en-US" dirty="0">
                <a:solidFill>
                  <a:srgbClr val="FF0000"/>
                </a:solidFill>
              </a:rPr>
              <a:t>This principle became known under the name of </a:t>
            </a:r>
            <a:r>
              <a:rPr lang="en-US" dirty="0" err="1">
                <a:solidFill>
                  <a:srgbClr val="FF0000"/>
                </a:solidFill>
              </a:rPr>
              <a:t>Fayol's</a:t>
            </a:r>
            <a:r>
              <a:rPr lang="en-US" dirty="0">
                <a:solidFill>
                  <a:srgbClr val="FF0000"/>
                </a:solidFill>
              </a:rPr>
              <a:t> bridge.</a:t>
            </a:r>
          </a:p>
          <a:p>
            <a:pPr lvl="1"/>
            <a:r>
              <a:rPr lang="en-US" dirty="0"/>
              <a:t> </a:t>
            </a:r>
            <a:r>
              <a:rPr lang="en-US" dirty="0" smtClean="0"/>
              <a:t>Decision </a:t>
            </a:r>
            <a:r>
              <a:rPr lang="en-US" dirty="0"/>
              <a:t>power is distributed to individuals on lower levels in the organization, and only decisions that exceed the pre-defined decision scope of an employee are referred upwards. </a:t>
            </a:r>
          </a:p>
        </p:txBody>
      </p:sp>
    </p:spTree>
    <p:extLst>
      <p:ext uri="{BB962C8B-B14F-4D97-AF65-F5344CB8AC3E}">
        <p14:creationId xmlns:p14="http://schemas.microsoft.com/office/powerpoint/2010/main" val="2485119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smtClean="0">
                <a:solidFill>
                  <a:srgbClr val="FF0000"/>
                </a:solidFill>
              </a:rPr>
              <a:t>The Classical Approaches</a:t>
            </a:r>
          </a:p>
        </p:txBody>
      </p:sp>
      <p:sp>
        <p:nvSpPr>
          <p:cNvPr id="17411" name="Content Placeholder 2"/>
          <p:cNvSpPr>
            <a:spLocks noGrp="1"/>
          </p:cNvSpPr>
          <p:nvPr>
            <p:ph idx="1"/>
          </p:nvPr>
        </p:nvSpPr>
        <p:spPr/>
        <p:txBody>
          <a:bodyPr/>
          <a:lstStyle/>
          <a:p>
            <a:pPr eaLnBrk="1" hangingPunct="1"/>
            <a:r>
              <a:rPr lang="en-US" altLang="en-US" dirty="0" smtClean="0"/>
              <a:t>The classical approach includes the following three theories and their contributors:-</a:t>
            </a:r>
          </a:p>
          <a:p>
            <a:pPr eaLnBrk="1" hangingPunct="1"/>
            <a:endParaRPr lang="en-US" altLang="en-US" dirty="0" smtClean="0"/>
          </a:p>
          <a:p>
            <a:pPr lvl="1" eaLnBrk="1" hangingPunct="1"/>
            <a:r>
              <a:rPr lang="en-US" altLang="en-US" dirty="0" smtClean="0">
                <a:solidFill>
                  <a:srgbClr val="FF0000"/>
                </a:solidFill>
              </a:rPr>
              <a:t>Scientific Management by Frederick Taylor</a:t>
            </a:r>
          </a:p>
          <a:p>
            <a:pPr lvl="1" eaLnBrk="1" hangingPunct="1"/>
            <a:r>
              <a:rPr lang="en-US" altLang="en-US" dirty="0" smtClean="0">
                <a:solidFill>
                  <a:srgbClr val="FF0000"/>
                </a:solidFill>
              </a:rPr>
              <a:t>Administrative Principle by Henry Fayol</a:t>
            </a:r>
          </a:p>
          <a:p>
            <a:pPr lvl="1" eaLnBrk="1" hangingPunct="1"/>
            <a:r>
              <a:rPr lang="en-US" altLang="en-US" dirty="0" smtClean="0">
                <a:solidFill>
                  <a:srgbClr val="FF0000"/>
                </a:solidFill>
              </a:rPr>
              <a:t>Bureaucratic Organization by Max Weber </a:t>
            </a:r>
          </a:p>
          <a:p>
            <a:pPr eaLnBrk="1" hangingPunct="1"/>
            <a:endParaRPr lang="en-US" altLang="en-US" dirty="0" smtClean="0"/>
          </a:p>
        </p:txBody>
      </p:sp>
    </p:spTree>
    <p:extLst>
      <p:ext uri="{BB962C8B-B14F-4D97-AF65-F5344CB8AC3E}">
        <p14:creationId xmlns:p14="http://schemas.microsoft.com/office/powerpoint/2010/main" val="99132329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10"/>
            <a:ext cx="8229600" cy="673290"/>
          </a:xfrm>
        </p:spPr>
        <p:txBody>
          <a:bodyPr>
            <a:normAutofit fontScale="90000"/>
          </a:bodyPr>
          <a:lstStyle/>
          <a:p>
            <a:r>
              <a:rPr lang="en-US" b="1" dirty="0" smtClean="0">
                <a:solidFill>
                  <a:srgbClr val="FF0000"/>
                </a:solidFill>
              </a:rPr>
              <a:t>Tall vs. Flat Structure</a:t>
            </a:r>
            <a:endParaRPr lang="en-US" b="1" dirty="0">
              <a:solidFill>
                <a:srgbClr val="FF0000"/>
              </a:solidFill>
            </a:endParaRPr>
          </a:p>
        </p:txBody>
      </p:sp>
      <p:pic>
        <p:nvPicPr>
          <p:cNvPr id="4" name="Content Placeholder 3" descr="http://www.bbc.co.uk/schools/gcsebitesize/business/images/people2.gif"/>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0" y="533400"/>
            <a:ext cx="5210175" cy="2457450"/>
          </a:xfrm>
          <a:prstGeom prst="rect">
            <a:avLst/>
          </a:prstGeom>
          <a:noFill/>
          <a:ln>
            <a:noFill/>
          </a:ln>
        </p:spPr>
      </p:pic>
      <p:sp>
        <p:nvSpPr>
          <p:cNvPr id="5" name="TextBox 4"/>
          <p:cNvSpPr txBox="1"/>
          <p:nvPr/>
        </p:nvSpPr>
        <p:spPr>
          <a:xfrm>
            <a:off x="381000" y="3124200"/>
            <a:ext cx="8441706" cy="4093428"/>
          </a:xfrm>
          <a:prstGeom prst="rect">
            <a:avLst/>
          </a:prstGeom>
          <a:noFill/>
        </p:spPr>
        <p:txBody>
          <a:bodyPr wrap="square" rtlCol="0">
            <a:spAutoFit/>
          </a:bodyPr>
          <a:lstStyle/>
          <a:p>
            <a:r>
              <a:rPr lang="en-US" sz="2000" dirty="0" smtClean="0"/>
              <a:t>Organization Structure are classified into </a:t>
            </a:r>
            <a:r>
              <a:rPr lang="en-US" sz="2000" dirty="0"/>
              <a:t> </a:t>
            </a:r>
            <a:r>
              <a:rPr lang="en-US" sz="2000" dirty="0" smtClean="0"/>
              <a:t>in to </a:t>
            </a:r>
            <a:r>
              <a:rPr lang="en-US" sz="2000" dirty="0"/>
              <a:t>a tall (vertical</a:t>
            </a:r>
            <a:r>
              <a:rPr lang="en-US" sz="2000" dirty="0" smtClean="0"/>
              <a:t>) </a:t>
            </a:r>
            <a:r>
              <a:rPr lang="en-US" sz="2000" dirty="0" smtClean="0">
                <a:solidFill>
                  <a:srgbClr val="FF0000"/>
                </a:solidFill>
              </a:rPr>
              <a:t>(Organization A)</a:t>
            </a:r>
            <a:r>
              <a:rPr lang="en-US" sz="2000" dirty="0" smtClean="0"/>
              <a:t> </a:t>
            </a:r>
            <a:r>
              <a:rPr lang="en-US" sz="2000" dirty="0"/>
              <a:t>structure or </a:t>
            </a:r>
            <a:endParaRPr lang="en-US" sz="2000" dirty="0" smtClean="0"/>
          </a:p>
          <a:p>
            <a:r>
              <a:rPr lang="en-US" sz="2000" dirty="0" smtClean="0"/>
              <a:t>a </a:t>
            </a:r>
            <a:r>
              <a:rPr lang="en-US" sz="2000" dirty="0"/>
              <a:t>flat (horizontal)</a:t>
            </a:r>
            <a:r>
              <a:rPr lang="en-US" sz="2000" dirty="0">
                <a:solidFill>
                  <a:srgbClr val="FF0000"/>
                </a:solidFill>
              </a:rPr>
              <a:t> </a:t>
            </a:r>
            <a:r>
              <a:rPr lang="en-US" sz="2000" dirty="0" smtClean="0">
                <a:solidFill>
                  <a:srgbClr val="FF0000"/>
                </a:solidFill>
              </a:rPr>
              <a:t> (Organization B) </a:t>
            </a:r>
            <a:r>
              <a:rPr lang="en-US" sz="2000" dirty="0" smtClean="0"/>
              <a:t>structures.</a:t>
            </a:r>
          </a:p>
          <a:p>
            <a:endParaRPr lang="en-US" sz="2000" dirty="0" smtClean="0">
              <a:solidFill>
                <a:srgbClr val="FF0000"/>
              </a:solidFill>
            </a:endParaRPr>
          </a:p>
          <a:p>
            <a:r>
              <a:rPr lang="en-US" sz="2000" dirty="0" smtClean="0">
                <a:solidFill>
                  <a:srgbClr val="FF0000"/>
                </a:solidFill>
              </a:rPr>
              <a:t>Large</a:t>
            </a:r>
            <a:r>
              <a:rPr lang="en-US" sz="2000" dirty="0">
                <a:solidFill>
                  <a:srgbClr val="FF0000"/>
                </a:solidFill>
              </a:rPr>
              <a:t>, complex organizations often require a taller hierarchy</a:t>
            </a:r>
            <a:r>
              <a:rPr lang="en-US" sz="2000" dirty="0"/>
              <a:t>. In its simplest form</a:t>
            </a:r>
            <a:r>
              <a:rPr lang="en-US" sz="2000" dirty="0" smtClean="0"/>
              <a:t>,  </a:t>
            </a:r>
            <a:r>
              <a:rPr lang="en-US" sz="2000" dirty="0"/>
              <a:t>a tall structure results in one long chain of command similar to the military. </a:t>
            </a:r>
            <a:endParaRPr lang="en-US" sz="2000" dirty="0" smtClean="0"/>
          </a:p>
          <a:p>
            <a:r>
              <a:rPr lang="en-US" sz="2000" dirty="0">
                <a:solidFill>
                  <a:srgbClr val="FF0000"/>
                </a:solidFill>
              </a:rPr>
              <a:t>Flat structures have fewer management levels, with each level controlling </a:t>
            </a:r>
            <a:endParaRPr lang="en-US" sz="2000" dirty="0" smtClean="0">
              <a:solidFill>
                <a:srgbClr val="FF0000"/>
              </a:solidFill>
            </a:endParaRPr>
          </a:p>
          <a:p>
            <a:r>
              <a:rPr lang="en-US" sz="2000" dirty="0" smtClean="0">
                <a:solidFill>
                  <a:srgbClr val="FF0000"/>
                </a:solidFill>
              </a:rPr>
              <a:t>a </a:t>
            </a:r>
            <a:r>
              <a:rPr lang="en-US" sz="2000" dirty="0">
                <a:solidFill>
                  <a:srgbClr val="FF0000"/>
                </a:solidFill>
              </a:rPr>
              <a:t>broad area or group</a:t>
            </a:r>
            <a:r>
              <a:rPr lang="en-US" sz="2000" dirty="0" smtClean="0">
                <a:solidFill>
                  <a:srgbClr val="FF0000"/>
                </a:solidFill>
              </a:rPr>
              <a:t>.</a:t>
            </a:r>
          </a:p>
          <a:p>
            <a:r>
              <a:rPr lang="en-US" sz="2000" dirty="0" smtClean="0"/>
              <a:t> </a:t>
            </a:r>
          </a:p>
          <a:p>
            <a:r>
              <a:rPr lang="en-US" sz="2000" dirty="0" smtClean="0"/>
              <a:t>Flat </a:t>
            </a:r>
            <a:r>
              <a:rPr lang="en-US" sz="2000" dirty="0"/>
              <a:t>organizations focus on empowering employees rather than adhering to </a:t>
            </a:r>
            <a:endParaRPr lang="en-US" sz="2000" dirty="0" smtClean="0"/>
          </a:p>
          <a:p>
            <a:r>
              <a:rPr lang="en-US" sz="2000" dirty="0" smtClean="0"/>
              <a:t>the </a:t>
            </a:r>
            <a:r>
              <a:rPr lang="en-US" sz="2000" dirty="0"/>
              <a:t>chain of command. </a:t>
            </a:r>
            <a:r>
              <a:rPr lang="en-US" sz="2000" dirty="0" smtClean="0"/>
              <a:t>Small organizations generally have flat structures.</a:t>
            </a:r>
          </a:p>
          <a:p>
            <a:endParaRPr lang="en-US" sz="2000" dirty="0"/>
          </a:p>
        </p:txBody>
      </p:sp>
    </p:spTree>
    <p:extLst>
      <p:ext uri="{BB962C8B-B14F-4D97-AF65-F5344CB8AC3E}">
        <p14:creationId xmlns:p14="http://schemas.microsoft.com/office/powerpoint/2010/main" val="96595632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0782"/>
            <a:ext cx="8229600" cy="741218"/>
          </a:xfrm>
        </p:spPr>
        <p:txBody>
          <a:bodyPr>
            <a:normAutofit fontScale="90000"/>
          </a:bodyPr>
          <a:lstStyle/>
          <a:p>
            <a:r>
              <a:rPr lang="en-US" b="1" dirty="0" smtClean="0">
                <a:solidFill>
                  <a:srgbClr val="FF0000"/>
                </a:solidFill>
              </a:rPr>
              <a:t>Centralized vs Decentralized Structure</a:t>
            </a:r>
            <a:endParaRPr lang="en-US" b="1" dirty="0">
              <a:solidFill>
                <a:srgbClr val="FF0000"/>
              </a:solidFill>
            </a:endParaRPr>
          </a:p>
        </p:txBody>
      </p:sp>
      <p:sp>
        <p:nvSpPr>
          <p:cNvPr id="3" name="Content Placeholder 2"/>
          <p:cNvSpPr>
            <a:spLocks noGrp="1"/>
          </p:cNvSpPr>
          <p:nvPr>
            <p:ph idx="1"/>
          </p:nvPr>
        </p:nvSpPr>
        <p:spPr>
          <a:xfrm>
            <a:off x="457200" y="914400"/>
            <a:ext cx="8229600" cy="5943600"/>
          </a:xfrm>
        </p:spPr>
        <p:txBody>
          <a:bodyPr>
            <a:normAutofit/>
          </a:bodyPr>
          <a:lstStyle/>
          <a:p>
            <a:r>
              <a:rPr lang="en-US" sz="2000" dirty="0"/>
              <a:t>The degree to which the authority is </a:t>
            </a:r>
            <a:r>
              <a:rPr lang="en-US" sz="2000" dirty="0" smtClean="0"/>
              <a:t>delegated </a:t>
            </a:r>
            <a:r>
              <a:rPr lang="en-US" sz="2000" dirty="0"/>
              <a:t>within an </a:t>
            </a:r>
            <a:r>
              <a:rPr lang="en-US" sz="2000" dirty="0" smtClean="0"/>
              <a:t>organization is indicated by Centralization and Decentralization.</a:t>
            </a:r>
            <a:endParaRPr lang="en-US" sz="2000" dirty="0"/>
          </a:p>
          <a:p>
            <a:r>
              <a:rPr lang="en-US" sz="2000" dirty="0" smtClean="0"/>
              <a:t> </a:t>
            </a:r>
            <a:r>
              <a:rPr lang="en-US" sz="2000" dirty="0"/>
              <a:t>A </a:t>
            </a:r>
            <a:r>
              <a:rPr lang="en-US" sz="2000" dirty="0" smtClean="0"/>
              <a:t>centralized </a:t>
            </a:r>
            <a:r>
              <a:rPr lang="en-US" sz="2000" dirty="0"/>
              <a:t>structure has a greater degree of control, while a </a:t>
            </a:r>
            <a:r>
              <a:rPr lang="en-US" sz="2000" dirty="0" smtClean="0"/>
              <a:t>decentralized </a:t>
            </a:r>
            <a:r>
              <a:rPr lang="en-US" sz="2000" dirty="0"/>
              <a:t>structure involves a greater degree of </a:t>
            </a:r>
            <a:r>
              <a:rPr lang="en-US" sz="2000" dirty="0" smtClean="0"/>
              <a:t>delegated </a:t>
            </a:r>
            <a:r>
              <a:rPr lang="en-US" sz="2000" dirty="0"/>
              <a:t>authority to the regions or to subordinates</a:t>
            </a:r>
            <a:r>
              <a:rPr lang="en-US" sz="2000" dirty="0" smtClean="0"/>
              <a:t>.</a:t>
            </a:r>
          </a:p>
          <a:p>
            <a:endParaRPr lang="en-US" sz="2000" dirty="0"/>
          </a:p>
          <a:p>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3351989464"/>
              </p:ext>
            </p:extLst>
          </p:nvPr>
        </p:nvGraphicFramePr>
        <p:xfrm>
          <a:off x="457200" y="2535587"/>
          <a:ext cx="8229600" cy="3064603"/>
        </p:xfrm>
        <a:graphic>
          <a:graphicData uri="http://schemas.openxmlformats.org/drawingml/2006/table">
            <a:tbl>
              <a:tblPr firstRow="1" firstCol="1" bandRow="1">
                <a:tableStyleId>{5C22544A-7EE6-4342-B048-85BDC9FD1C3A}</a:tableStyleId>
              </a:tblPr>
              <a:tblGrid>
                <a:gridCol w="4114800"/>
                <a:gridCol w="4114800"/>
              </a:tblGrid>
              <a:tr h="1274413">
                <a:tc>
                  <a:txBody>
                    <a:bodyPr/>
                    <a:lstStyle/>
                    <a:p>
                      <a:pPr marL="0" marR="0">
                        <a:lnSpc>
                          <a:spcPct val="115000"/>
                        </a:lnSpc>
                        <a:spcBef>
                          <a:spcPts val="0"/>
                        </a:spcBef>
                        <a:spcAft>
                          <a:spcPts val="0"/>
                        </a:spcAft>
                      </a:pPr>
                      <a:r>
                        <a:rPr lang="en-US" sz="1200" dirty="0" smtClean="0">
                          <a:effectLst/>
                        </a:rPr>
                        <a:t>Centralized</a:t>
                      </a:r>
                      <a:endParaRPr lang="en-US" sz="1200" dirty="0">
                        <a:effectLst/>
                      </a:endParaRPr>
                    </a:p>
                    <a:p>
                      <a:pPr marL="228600" marR="0" indent="-228600">
                        <a:lnSpc>
                          <a:spcPct val="115000"/>
                        </a:lnSpc>
                        <a:spcBef>
                          <a:spcPts val="0"/>
                        </a:spcBef>
                        <a:spcAft>
                          <a:spcPts val="0"/>
                        </a:spcAft>
                        <a:buAutoNum type="arabicParenR"/>
                      </a:pPr>
                      <a:r>
                        <a:rPr lang="en-US" sz="1200" dirty="0" smtClean="0">
                          <a:effectLst/>
                        </a:rPr>
                        <a:t>Keep </a:t>
                      </a:r>
                      <a:r>
                        <a:rPr lang="en-US" sz="1200" dirty="0">
                          <a:effectLst/>
                        </a:rPr>
                        <a:t>decision making power at the top of the </a:t>
                      </a:r>
                      <a:r>
                        <a:rPr lang="en-US" sz="1200" dirty="0" smtClean="0">
                          <a:effectLst/>
                        </a:rPr>
                        <a:t>hierarchy</a:t>
                      </a:r>
                      <a:r>
                        <a:rPr lang="en-US" sz="1200" baseline="0" dirty="0" smtClean="0">
                          <a:effectLst/>
                        </a:rPr>
                        <a:t> </a:t>
                      </a:r>
                      <a:r>
                        <a:rPr lang="en-US" sz="1200" dirty="0" smtClean="0">
                          <a:effectLst/>
                        </a:rPr>
                        <a:t>2</a:t>
                      </a:r>
                      <a:r>
                        <a:rPr lang="en-US" sz="1200" dirty="0">
                          <a:effectLst/>
                        </a:rPr>
                        <a:t>) Don't delegate to local or lower </a:t>
                      </a:r>
                      <a:r>
                        <a:rPr lang="en-US" sz="1200" dirty="0" smtClean="0">
                          <a:effectLst/>
                        </a:rPr>
                        <a:t>levels</a:t>
                      </a:r>
                    </a:p>
                    <a:p>
                      <a:pPr marL="0" marR="0" indent="0">
                        <a:lnSpc>
                          <a:spcPct val="115000"/>
                        </a:lnSpc>
                        <a:spcBef>
                          <a:spcPts val="0"/>
                        </a:spcBef>
                        <a:spcAft>
                          <a:spcPts val="0"/>
                        </a:spcAft>
                        <a:buNone/>
                      </a:pPr>
                      <a:endParaRPr lang="en-US" sz="1200" dirty="0">
                        <a:effectLst/>
                        <a:latin typeface="Calibri"/>
                        <a:ea typeface="Calibri"/>
                        <a:cs typeface="Times New Roman"/>
                      </a:endParaRPr>
                    </a:p>
                  </a:txBody>
                  <a:tcPr marL="142875" marR="142875" marT="0" marB="0"/>
                </a:tc>
                <a:tc>
                  <a:txBody>
                    <a:bodyPr/>
                    <a:lstStyle/>
                    <a:p>
                      <a:pPr marL="0" marR="0">
                        <a:lnSpc>
                          <a:spcPct val="115000"/>
                        </a:lnSpc>
                        <a:spcBef>
                          <a:spcPts val="0"/>
                        </a:spcBef>
                        <a:spcAft>
                          <a:spcPts val="0"/>
                        </a:spcAft>
                      </a:pPr>
                      <a:r>
                        <a:rPr lang="en-US" sz="1200" dirty="0" smtClean="0">
                          <a:effectLst/>
                        </a:rPr>
                        <a:t>Decentralized</a:t>
                      </a:r>
                      <a:endParaRPr lang="en-US" sz="1200" dirty="0">
                        <a:effectLst/>
                      </a:endParaRPr>
                    </a:p>
                    <a:p>
                      <a:pPr marL="0" marR="0">
                        <a:lnSpc>
                          <a:spcPct val="115000"/>
                        </a:lnSpc>
                        <a:spcBef>
                          <a:spcPts val="0"/>
                        </a:spcBef>
                        <a:spcAft>
                          <a:spcPts val="0"/>
                        </a:spcAft>
                      </a:pPr>
                      <a:r>
                        <a:rPr lang="en-US" sz="1200" dirty="0">
                          <a:effectLst/>
                        </a:rPr>
                        <a:t>1) Power and authority to make </a:t>
                      </a:r>
                      <a:r>
                        <a:rPr lang="en-US" sz="1200" dirty="0" smtClean="0">
                          <a:effectLst/>
                        </a:rPr>
                        <a:t>decisions </a:t>
                      </a:r>
                      <a:r>
                        <a:rPr lang="en-US" sz="1200" dirty="0">
                          <a:effectLst/>
                        </a:rPr>
                        <a:t>delegate from head office to lower and local levels</a:t>
                      </a:r>
                      <a:br>
                        <a:rPr lang="en-US" sz="1200" dirty="0">
                          <a:effectLst/>
                        </a:rPr>
                      </a:br>
                      <a:r>
                        <a:rPr lang="en-US" sz="1200" dirty="0">
                          <a:effectLst/>
                        </a:rPr>
                        <a:t>2) Less uniformity</a:t>
                      </a:r>
                      <a:br>
                        <a:rPr lang="en-US" sz="1200" dirty="0">
                          <a:effectLst/>
                        </a:rPr>
                      </a:br>
                      <a:r>
                        <a:rPr lang="en-US" sz="1200" dirty="0">
                          <a:effectLst/>
                        </a:rPr>
                        <a:t>3) Decisions made in relation to local circumstances</a:t>
                      </a:r>
                      <a:endParaRPr lang="en-US" sz="1200" dirty="0">
                        <a:effectLst/>
                        <a:latin typeface="Calibri"/>
                        <a:ea typeface="Calibri"/>
                        <a:cs typeface="Times New Roman"/>
                      </a:endParaRPr>
                    </a:p>
                  </a:txBody>
                  <a:tcPr marL="142875" marR="142875" marT="0" marB="0"/>
                </a:tc>
              </a:tr>
              <a:tr h="1790190">
                <a:tc>
                  <a:txBody>
                    <a:bodyPr/>
                    <a:lstStyle/>
                    <a:p>
                      <a:pPr marL="0" marR="0">
                        <a:lnSpc>
                          <a:spcPct val="115000"/>
                        </a:lnSpc>
                        <a:spcBef>
                          <a:spcPts val="0"/>
                        </a:spcBef>
                        <a:spcAft>
                          <a:spcPts val="0"/>
                        </a:spcAft>
                      </a:pPr>
                      <a:r>
                        <a:rPr lang="en-US" sz="1200" dirty="0">
                          <a:solidFill>
                            <a:srgbClr val="FFFF00"/>
                          </a:solidFill>
                          <a:effectLst/>
                        </a:rPr>
                        <a:t>Advantages</a:t>
                      </a:r>
                    </a:p>
                    <a:p>
                      <a:pPr marL="0" marR="0">
                        <a:lnSpc>
                          <a:spcPct val="115000"/>
                        </a:lnSpc>
                        <a:spcBef>
                          <a:spcPts val="0"/>
                        </a:spcBef>
                        <a:spcAft>
                          <a:spcPts val="0"/>
                        </a:spcAft>
                      </a:pPr>
                      <a:r>
                        <a:rPr lang="en-US" sz="1200" dirty="0">
                          <a:solidFill>
                            <a:srgbClr val="FFFF00"/>
                          </a:solidFill>
                          <a:effectLst/>
                        </a:rPr>
                        <a:t>1) Consistent policies, greater control and </a:t>
                      </a:r>
                      <a:r>
                        <a:rPr lang="en-US" sz="1200" dirty="0" smtClean="0">
                          <a:solidFill>
                            <a:srgbClr val="FFFF00"/>
                          </a:solidFill>
                          <a:effectLst/>
                        </a:rPr>
                        <a:t>standardized </a:t>
                      </a:r>
                      <a:r>
                        <a:rPr lang="en-US" sz="1200" dirty="0">
                          <a:solidFill>
                            <a:srgbClr val="FFFF00"/>
                          </a:solidFill>
                          <a:effectLst/>
                        </a:rPr>
                        <a:t>procedures</a:t>
                      </a:r>
                      <a:br>
                        <a:rPr lang="en-US" sz="1200" dirty="0">
                          <a:solidFill>
                            <a:srgbClr val="FFFF00"/>
                          </a:solidFill>
                          <a:effectLst/>
                        </a:rPr>
                      </a:br>
                      <a:r>
                        <a:rPr lang="en-US" sz="1200" dirty="0">
                          <a:solidFill>
                            <a:srgbClr val="FFFF00"/>
                          </a:solidFill>
                          <a:effectLst/>
                        </a:rPr>
                        <a:t>2) Quicker decision making</a:t>
                      </a:r>
                      <a:br>
                        <a:rPr lang="en-US" sz="1200" dirty="0">
                          <a:solidFill>
                            <a:srgbClr val="FFFF00"/>
                          </a:solidFill>
                          <a:effectLst/>
                        </a:rPr>
                      </a:br>
                      <a:r>
                        <a:rPr lang="en-US" sz="1200" dirty="0">
                          <a:solidFill>
                            <a:srgbClr val="FFFF00"/>
                          </a:solidFill>
                          <a:effectLst/>
                        </a:rPr>
                        <a:t>3) Branches are identical, so customer knows what to expect</a:t>
                      </a:r>
                      <a:br>
                        <a:rPr lang="en-US" sz="1200" dirty="0">
                          <a:solidFill>
                            <a:srgbClr val="FFFF00"/>
                          </a:solidFill>
                          <a:effectLst/>
                        </a:rPr>
                      </a:br>
                      <a:r>
                        <a:rPr lang="en-US" sz="1200" dirty="0">
                          <a:solidFill>
                            <a:srgbClr val="FFFF00"/>
                          </a:solidFill>
                          <a:effectLst/>
                        </a:rPr>
                        <a:t>4) Tight financial control</a:t>
                      </a:r>
                      <a:endParaRPr lang="en-US" sz="1200" dirty="0">
                        <a:solidFill>
                          <a:srgbClr val="FFFF00"/>
                        </a:solidFill>
                        <a:effectLst/>
                        <a:latin typeface="Calibri"/>
                        <a:ea typeface="Calibri"/>
                        <a:cs typeface="Times New Roman"/>
                      </a:endParaRPr>
                    </a:p>
                  </a:txBody>
                  <a:tcPr marL="142875" marR="142875" marT="0" marB="0">
                    <a:solidFill>
                      <a:schemeClr val="tx1">
                        <a:lumMod val="50000"/>
                        <a:lumOff val="50000"/>
                      </a:schemeClr>
                    </a:solidFill>
                  </a:tcPr>
                </a:tc>
                <a:tc>
                  <a:txBody>
                    <a:bodyPr/>
                    <a:lstStyle/>
                    <a:p>
                      <a:pPr marL="0" marR="0">
                        <a:lnSpc>
                          <a:spcPct val="115000"/>
                        </a:lnSpc>
                        <a:spcBef>
                          <a:spcPts val="0"/>
                        </a:spcBef>
                        <a:spcAft>
                          <a:spcPts val="0"/>
                        </a:spcAft>
                      </a:pPr>
                      <a:r>
                        <a:rPr lang="en-US" sz="1200" dirty="0">
                          <a:solidFill>
                            <a:srgbClr val="FFFF00"/>
                          </a:solidFill>
                          <a:effectLst/>
                        </a:rPr>
                        <a:t>Advantages</a:t>
                      </a:r>
                    </a:p>
                    <a:p>
                      <a:pPr marL="0" marR="0">
                        <a:lnSpc>
                          <a:spcPct val="115000"/>
                        </a:lnSpc>
                        <a:spcBef>
                          <a:spcPts val="0"/>
                        </a:spcBef>
                        <a:spcAft>
                          <a:spcPts val="0"/>
                        </a:spcAft>
                      </a:pPr>
                      <a:r>
                        <a:rPr lang="en-US" sz="1200" dirty="0">
                          <a:solidFill>
                            <a:srgbClr val="FFFF00"/>
                          </a:solidFill>
                          <a:effectLst/>
                        </a:rPr>
                        <a:t>1) Empower local managers</a:t>
                      </a:r>
                      <a:br>
                        <a:rPr lang="en-US" sz="1200" dirty="0">
                          <a:solidFill>
                            <a:srgbClr val="FFFF00"/>
                          </a:solidFill>
                          <a:effectLst/>
                        </a:rPr>
                      </a:br>
                      <a:r>
                        <a:rPr lang="en-US" sz="1200" dirty="0">
                          <a:solidFill>
                            <a:srgbClr val="FFFF00"/>
                          </a:solidFill>
                          <a:effectLst/>
                        </a:rPr>
                        <a:t>2) Local knowledge may benefit </a:t>
                      </a:r>
                      <a:r>
                        <a:rPr lang="en-US" sz="1200" dirty="0" smtClean="0">
                          <a:solidFill>
                            <a:srgbClr val="FFFF00"/>
                          </a:solidFill>
                          <a:effectLst/>
                        </a:rPr>
                        <a:t> </a:t>
                      </a:r>
                      <a:r>
                        <a:rPr lang="en-US" sz="1200" dirty="0" err="1" smtClean="0">
                          <a:solidFill>
                            <a:srgbClr val="FFFF00"/>
                          </a:solidFill>
                          <a:effectLst/>
                        </a:rPr>
                        <a:t>decentraliszd</a:t>
                      </a:r>
                      <a:r>
                        <a:rPr lang="en-US" sz="1200" baseline="0" dirty="0" smtClean="0">
                          <a:solidFill>
                            <a:srgbClr val="FFFF00"/>
                          </a:solidFill>
                          <a:effectLst/>
                        </a:rPr>
                        <a:t> operation managements (e.g. </a:t>
                      </a:r>
                      <a:r>
                        <a:rPr lang="en-US" sz="1200" dirty="0" smtClean="0">
                          <a:solidFill>
                            <a:srgbClr val="FFFF00"/>
                          </a:solidFill>
                          <a:effectLst/>
                        </a:rPr>
                        <a:t>sales </a:t>
                      </a:r>
                      <a:r>
                        <a:rPr lang="en-US" sz="1200" dirty="0">
                          <a:solidFill>
                            <a:srgbClr val="FFFF00"/>
                          </a:solidFill>
                          <a:effectLst/>
                        </a:rPr>
                        <a:t>and </a:t>
                      </a:r>
                      <a:r>
                        <a:rPr lang="en-US" sz="1200" dirty="0" smtClean="0">
                          <a:solidFill>
                            <a:srgbClr val="FFFF00"/>
                          </a:solidFill>
                          <a:effectLst/>
                        </a:rPr>
                        <a:t>promotional</a:t>
                      </a:r>
                      <a:r>
                        <a:rPr lang="en-US" sz="1200" baseline="0" dirty="0" smtClean="0">
                          <a:solidFill>
                            <a:srgbClr val="FFFF00"/>
                          </a:solidFill>
                          <a:effectLst/>
                        </a:rPr>
                        <a:t> initiatives)</a:t>
                      </a:r>
                      <a:r>
                        <a:rPr lang="en-US" sz="1200" dirty="0">
                          <a:solidFill>
                            <a:srgbClr val="FFFF00"/>
                          </a:solidFill>
                          <a:effectLst/>
                        </a:rPr>
                        <a:t/>
                      </a:r>
                      <a:br>
                        <a:rPr lang="en-US" sz="1200" dirty="0">
                          <a:solidFill>
                            <a:srgbClr val="FFFF00"/>
                          </a:solidFill>
                          <a:effectLst/>
                        </a:rPr>
                      </a:br>
                      <a:r>
                        <a:rPr lang="en-US" sz="1200" dirty="0">
                          <a:solidFill>
                            <a:srgbClr val="FFFF00"/>
                          </a:solidFill>
                          <a:effectLst/>
                        </a:rPr>
                        <a:t>3) Reduces day to day communication with head office</a:t>
                      </a:r>
                      <a:br>
                        <a:rPr lang="en-US" sz="1200" dirty="0">
                          <a:solidFill>
                            <a:srgbClr val="FFFF00"/>
                          </a:solidFill>
                          <a:effectLst/>
                        </a:rPr>
                      </a:br>
                      <a:r>
                        <a:rPr lang="en-US" sz="1200" dirty="0">
                          <a:solidFill>
                            <a:srgbClr val="FFFF00"/>
                          </a:solidFill>
                          <a:effectLst/>
                        </a:rPr>
                        <a:t>4) Business is more flexible as it is able to respond to </a:t>
                      </a:r>
                      <a:r>
                        <a:rPr lang="en-US" sz="1200" dirty="0" smtClean="0">
                          <a:solidFill>
                            <a:srgbClr val="FFFF00"/>
                          </a:solidFill>
                          <a:effectLst/>
                        </a:rPr>
                        <a:t> local issues  </a:t>
                      </a:r>
                      <a:r>
                        <a:rPr lang="en-US" sz="1200" dirty="0">
                          <a:solidFill>
                            <a:srgbClr val="FFFF00"/>
                          </a:solidFill>
                          <a:effectLst/>
                        </a:rPr>
                        <a:t>faster</a:t>
                      </a:r>
                      <a:br>
                        <a:rPr lang="en-US" sz="1200" dirty="0">
                          <a:solidFill>
                            <a:srgbClr val="FFFF00"/>
                          </a:solidFill>
                          <a:effectLst/>
                        </a:rPr>
                      </a:br>
                      <a:r>
                        <a:rPr lang="en-US" sz="1200" dirty="0">
                          <a:solidFill>
                            <a:srgbClr val="FFFF00"/>
                          </a:solidFill>
                          <a:effectLst/>
                        </a:rPr>
                        <a:t>5) Improved motivation and performance</a:t>
                      </a:r>
                      <a:endParaRPr lang="en-US" sz="1200" dirty="0">
                        <a:solidFill>
                          <a:srgbClr val="FFFF00"/>
                        </a:solidFill>
                        <a:effectLst/>
                        <a:latin typeface="Calibri"/>
                        <a:ea typeface="Calibri"/>
                        <a:cs typeface="Times New Roman"/>
                      </a:endParaRPr>
                    </a:p>
                  </a:txBody>
                  <a:tcPr marL="142875" marR="142875" marT="0" marB="0">
                    <a:solidFill>
                      <a:schemeClr val="tx1">
                        <a:lumMod val="50000"/>
                        <a:lumOff val="50000"/>
                      </a:schemeClr>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95299396"/>
              </p:ext>
            </p:extLst>
          </p:nvPr>
        </p:nvGraphicFramePr>
        <p:xfrm>
          <a:off x="457200" y="5562600"/>
          <a:ext cx="8229600" cy="1143000"/>
        </p:xfrm>
        <a:graphic>
          <a:graphicData uri="http://schemas.openxmlformats.org/drawingml/2006/table">
            <a:tbl>
              <a:tblPr firstRow="1" firstCol="1" bandRow="1">
                <a:tableStyleId>{5C22544A-7EE6-4342-B048-85BDC9FD1C3A}</a:tableStyleId>
              </a:tblPr>
              <a:tblGrid>
                <a:gridCol w="4114800"/>
                <a:gridCol w="4114800"/>
              </a:tblGrid>
              <a:tr h="1143000">
                <a:tc>
                  <a:txBody>
                    <a:bodyPr/>
                    <a:lstStyle/>
                    <a:p>
                      <a:pPr marL="0" marR="0">
                        <a:lnSpc>
                          <a:spcPct val="115000"/>
                        </a:lnSpc>
                        <a:spcBef>
                          <a:spcPts val="0"/>
                        </a:spcBef>
                        <a:spcAft>
                          <a:spcPts val="0"/>
                        </a:spcAft>
                      </a:pPr>
                      <a:r>
                        <a:rPr lang="en-US" sz="1800" dirty="0">
                          <a:effectLst/>
                        </a:rPr>
                        <a:t>Disadvantages</a:t>
                      </a:r>
                      <a:endParaRPr lang="en-US" sz="1100" dirty="0">
                        <a:effectLst/>
                      </a:endParaRPr>
                    </a:p>
                    <a:p>
                      <a:pPr marL="0" marR="0">
                        <a:lnSpc>
                          <a:spcPct val="115000"/>
                        </a:lnSpc>
                        <a:spcBef>
                          <a:spcPts val="0"/>
                        </a:spcBef>
                        <a:spcAft>
                          <a:spcPts val="0"/>
                        </a:spcAft>
                      </a:pPr>
                      <a:r>
                        <a:rPr lang="en-US" sz="1050" dirty="0">
                          <a:effectLst/>
                        </a:rPr>
                        <a:t>1) Local managers may have better knowledge of customer needs</a:t>
                      </a:r>
                      <a:br>
                        <a:rPr lang="en-US" sz="1050" dirty="0">
                          <a:effectLst/>
                        </a:rPr>
                      </a:br>
                      <a:r>
                        <a:rPr lang="en-US" sz="1050" dirty="0">
                          <a:effectLst/>
                        </a:rPr>
                        <a:t>2) Motivation of local managers may be affected</a:t>
                      </a:r>
                      <a:br>
                        <a:rPr lang="en-US" sz="1050" dirty="0">
                          <a:effectLst/>
                        </a:rPr>
                      </a:br>
                      <a:r>
                        <a:rPr lang="en-US" sz="1050" dirty="0">
                          <a:effectLst/>
                        </a:rPr>
                        <a:t>3) Inappropriate decision at local level</a:t>
                      </a:r>
                      <a:endParaRPr lang="en-US" sz="1100" dirty="0">
                        <a:effectLst/>
                        <a:latin typeface="Calibri"/>
                        <a:ea typeface="Calibri"/>
                        <a:cs typeface="Times New Roman"/>
                      </a:endParaRPr>
                    </a:p>
                  </a:txBody>
                  <a:tcPr marL="142875" marR="142875" marT="0" marB="0"/>
                </a:tc>
                <a:tc>
                  <a:txBody>
                    <a:bodyPr/>
                    <a:lstStyle/>
                    <a:p>
                      <a:pPr marL="0" marR="0">
                        <a:lnSpc>
                          <a:spcPct val="115000"/>
                        </a:lnSpc>
                        <a:spcBef>
                          <a:spcPts val="0"/>
                        </a:spcBef>
                        <a:spcAft>
                          <a:spcPts val="0"/>
                        </a:spcAft>
                      </a:pPr>
                      <a:r>
                        <a:rPr lang="en-US" sz="1800" dirty="0">
                          <a:effectLst/>
                        </a:rPr>
                        <a:t>Disadvantages</a:t>
                      </a:r>
                      <a:endParaRPr lang="en-US" sz="1100" dirty="0">
                        <a:effectLst/>
                      </a:endParaRPr>
                    </a:p>
                    <a:p>
                      <a:pPr marL="0" marR="0">
                        <a:lnSpc>
                          <a:spcPct val="115000"/>
                        </a:lnSpc>
                        <a:spcBef>
                          <a:spcPts val="0"/>
                        </a:spcBef>
                        <a:spcAft>
                          <a:spcPts val="0"/>
                        </a:spcAft>
                      </a:pPr>
                      <a:r>
                        <a:rPr lang="en-US" sz="1050" dirty="0">
                          <a:effectLst/>
                        </a:rPr>
                        <a:t>1) Customers may prefer the uniformity of branches</a:t>
                      </a:r>
                      <a:br>
                        <a:rPr lang="en-US" sz="1050" dirty="0">
                          <a:effectLst/>
                        </a:rPr>
                      </a:br>
                      <a:r>
                        <a:rPr lang="en-US" sz="1050" dirty="0">
                          <a:effectLst/>
                        </a:rPr>
                        <a:t>2) Local managers may not see the bigger picture </a:t>
                      </a:r>
                      <a:endParaRPr lang="en-US" sz="1100" dirty="0">
                        <a:effectLst/>
                        <a:latin typeface="Calibri"/>
                        <a:ea typeface="Calibri"/>
                        <a:cs typeface="Times New Roman"/>
                      </a:endParaRPr>
                    </a:p>
                  </a:txBody>
                  <a:tcPr marL="142875" marR="142875" marT="0" marB="0"/>
                </a:tc>
              </a:tr>
            </a:tbl>
          </a:graphicData>
        </a:graphic>
      </p:graphicFrame>
      <p:sp>
        <p:nvSpPr>
          <p:cNvPr id="6" name="Rectangle 1"/>
          <p:cNvSpPr>
            <a:spLocks noChangeArrowheads="1"/>
          </p:cNvSpPr>
          <p:nvPr/>
        </p:nvSpPr>
        <p:spPr bwMode="auto">
          <a:xfrm>
            <a:off x="457200" y="35655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2095974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sz="3600" b="1" dirty="0" smtClean="0">
                <a:solidFill>
                  <a:srgbClr val="FF0000"/>
                </a:solidFill>
              </a:rPr>
              <a:t>Contingency variables Affecting Structures</a:t>
            </a:r>
            <a:endParaRPr lang="en-US" sz="3600" b="1" dirty="0">
              <a:solidFill>
                <a:srgbClr val="FF0000"/>
              </a:solidFill>
            </a:endParaRPr>
          </a:p>
        </p:txBody>
      </p:sp>
      <p:sp>
        <p:nvSpPr>
          <p:cNvPr id="3" name="Content Placeholder 2"/>
          <p:cNvSpPr>
            <a:spLocks noGrp="1"/>
          </p:cNvSpPr>
          <p:nvPr>
            <p:ph idx="1"/>
          </p:nvPr>
        </p:nvSpPr>
        <p:spPr>
          <a:xfrm>
            <a:off x="457200" y="838200"/>
            <a:ext cx="8229600" cy="5791200"/>
          </a:xfrm>
        </p:spPr>
        <p:txBody>
          <a:bodyPr>
            <a:normAutofit/>
          </a:bodyPr>
          <a:lstStyle/>
          <a:p>
            <a:endParaRPr lang="en-US" sz="2400" dirty="0" smtClean="0"/>
          </a:p>
          <a:p>
            <a:endParaRPr lang="en-US" sz="2400" dirty="0"/>
          </a:p>
          <a:p>
            <a:r>
              <a:rPr lang="en-US" dirty="0" smtClean="0"/>
              <a:t>The most appropriate structure to use will depend on contingency factors.</a:t>
            </a:r>
          </a:p>
          <a:p>
            <a:r>
              <a:rPr lang="en-US" dirty="0" smtClean="0"/>
              <a:t>There are two generic organization structures:</a:t>
            </a:r>
          </a:p>
          <a:p>
            <a:pPr lvl="1"/>
            <a:r>
              <a:rPr lang="en-US" sz="3200" dirty="0" smtClean="0">
                <a:solidFill>
                  <a:srgbClr val="FF0000"/>
                </a:solidFill>
              </a:rPr>
              <a:t>Mechanistic Organization</a:t>
            </a:r>
          </a:p>
          <a:p>
            <a:pPr lvl="1"/>
            <a:r>
              <a:rPr lang="en-US" sz="3200" dirty="0" smtClean="0">
                <a:solidFill>
                  <a:srgbClr val="FF0000"/>
                </a:solidFill>
              </a:rPr>
              <a:t>Organic Organization</a:t>
            </a:r>
          </a:p>
        </p:txBody>
      </p:sp>
    </p:spTree>
    <p:extLst>
      <p:ext uri="{BB962C8B-B14F-4D97-AF65-F5344CB8AC3E}">
        <p14:creationId xmlns:p14="http://schemas.microsoft.com/office/powerpoint/2010/main" val="219407645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Mechanistic Organization</a:t>
            </a:r>
            <a:endParaRPr lang="en-US" dirty="0"/>
          </a:p>
        </p:txBody>
      </p:sp>
      <p:sp>
        <p:nvSpPr>
          <p:cNvPr id="3" name="Content Placeholder 2"/>
          <p:cNvSpPr>
            <a:spLocks noGrp="1"/>
          </p:cNvSpPr>
          <p:nvPr>
            <p:ph idx="1"/>
          </p:nvPr>
        </p:nvSpPr>
        <p:spPr>
          <a:xfrm>
            <a:off x="457200" y="1600200"/>
            <a:ext cx="8229600" cy="5105400"/>
          </a:xfrm>
        </p:spPr>
        <p:txBody>
          <a:bodyPr>
            <a:normAutofit fontScale="92500" lnSpcReduction="10000"/>
          </a:bodyPr>
          <a:lstStyle/>
          <a:p>
            <a:r>
              <a:rPr lang="en-US" dirty="0" smtClean="0"/>
              <a:t>The </a:t>
            </a:r>
            <a:r>
              <a:rPr lang="en-US" b="1" dirty="0" smtClean="0">
                <a:solidFill>
                  <a:srgbClr val="FF0000"/>
                </a:solidFill>
              </a:rPr>
              <a:t>Mechanistic Organization (Bureaucratic)</a:t>
            </a:r>
            <a:r>
              <a:rPr lang="en-US" dirty="0" smtClean="0"/>
              <a:t> is the natural result of combining the six elements of structure.</a:t>
            </a:r>
          </a:p>
          <a:p>
            <a:pPr lvl="1"/>
            <a:r>
              <a:rPr lang="en-US" dirty="0" smtClean="0"/>
              <a:t> Adhering to the</a:t>
            </a:r>
            <a:r>
              <a:rPr lang="en-US" dirty="0" smtClean="0">
                <a:solidFill>
                  <a:srgbClr val="FF0000"/>
                </a:solidFill>
              </a:rPr>
              <a:t> chain–of-command principle ensured the existence of a formal hierarchy</a:t>
            </a:r>
            <a:r>
              <a:rPr lang="en-US" dirty="0" smtClean="0"/>
              <a:t> of authority, with each person controlled and supervised by one person. </a:t>
            </a:r>
          </a:p>
          <a:p>
            <a:pPr lvl="1"/>
            <a:r>
              <a:rPr lang="en-US" dirty="0" smtClean="0"/>
              <a:t>Keeping the </a:t>
            </a:r>
            <a:r>
              <a:rPr lang="en-US" dirty="0" smtClean="0">
                <a:solidFill>
                  <a:srgbClr val="FF0000"/>
                </a:solidFill>
              </a:rPr>
              <a:t>span of control small at increasingly higher levels</a:t>
            </a:r>
            <a:r>
              <a:rPr lang="en-US" dirty="0" smtClean="0"/>
              <a:t> in the organization created</a:t>
            </a:r>
            <a:r>
              <a:rPr lang="en-US" dirty="0" smtClean="0">
                <a:solidFill>
                  <a:srgbClr val="FF0000"/>
                </a:solidFill>
              </a:rPr>
              <a:t> tall, impersonal structures </a:t>
            </a:r>
            <a:r>
              <a:rPr lang="en-US" dirty="0" smtClean="0"/>
              <a:t>with increasing rules and regulations for standard practices.</a:t>
            </a:r>
          </a:p>
          <a:p>
            <a:pPr lvl="1"/>
            <a:r>
              <a:rPr lang="en-US" dirty="0" smtClean="0"/>
              <a:t> In such organization, work specialization creates</a:t>
            </a:r>
            <a:r>
              <a:rPr lang="en-US" dirty="0" smtClean="0">
                <a:solidFill>
                  <a:srgbClr val="FF0000"/>
                </a:solidFill>
              </a:rPr>
              <a:t> jobs that are simple, routine and standardized</a:t>
            </a:r>
            <a:r>
              <a:rPr lang="en-US" dirty="0" smtClean="0"/>
              <a:t>.</a:t>
            </a:r>
          </a:p>
          <a:p>
            <a:endParaRPr lang="en-US" dirty="0"/>
          </a:p>
        </p:txBody>
      </p:sp>
    </p:spTree>
    <p:extLst>
      <p:ext uri="{BB962C8B-B14F-4D97-AF65-F5344CB8AC3E}">
        <p14:creationId xmlns:p14="http://schemas.microsoft.com/office/powerpoint/2010/main" val="127662388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Organic Organization</a:t>
            </a:r>
            <a:endParaRPr lang="en-US" b="1" dirty="0">
              <a:solidFill>
                <a:srgbClr val="FF0000"/>
              </a:solidFill>
            </a:endParaRPr>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US" dirty="0" smtClean="0"/>
              <a:t>The </a:t>
            </a:r>
            <a:r>
              <a:rPr lang="en-US" b="1" dirty="0" smtClean="0">
                <a:solidFill>
                  <a:srgbClr val="FF0000"/>
                </a:solidFill>
              </a:rPr>
              <a:t>Organic organization</a:t>
            </a:r>
            <a:r>
              <a:rPr lang="en-US" dirty="0" smtClean="0"/>
              <a:t> is a </a:t>
            </a:r>
            <a:r>
              <a:rPr lang="en-US" dirty="0" smtClean="0">
                <a:solidFill>
                  <a:srgbClr val="FF0000"/>
                </a:solidFill>
              </a:rPr>
              <a:t>highly adaptive form that is as loose and flexible</a:t>
            </a:r>
            <a:r>
              <a:rPr lang="en-US" dirty="0" smtClean="0"/>
              <a:t> as the mechanistic organization is rigid and stable. </a:t>
            </a:r>
          </a:p>
          <a:p>
            <a:pPr lvl="1"/>
            <a:r>
              <a:rPr lang="en-US" dirty="0" smtClean="0"/>
              <a:t>It has division of labor, but the </a:t>
            </a:r>
            <a:r>
              <a:rPr lang="en-US" dirty="0" smtClean="0">
                <a:solidFill>
                  <a:srgbClr val="FF0000"/>
                </a:solidFill>
              </a:rPr>
              <a:t>jobs people do are not standardized.</a:t>
            </a:r>
            <a:r>
              <a:rPr lang="en-US" dirty="0" smtClean="0"/>
              <a:t> </a:t>
            </a:r>
          </a:p>
          <a:p>
            <a:pPr lvl="1"/>
            <a:r>
              <a:rPr lang="en-US" dirty="0" smtClean="0"/>
              <a:t>Employees tend to be professionals who are technically proficient and trained to </a:t>
            </a:r>
            <a:r>
              <a:rPr lang="en-US" dirty="0" smtClean="0">
                <a:solidFill>
                  <a:srgbClr val="FF0000"/>
                </a:solidFill>
              </a:rPr>
              <a:t>handle diverse problems</a:t>
            </a:r>
            <a:r>
              <a:rPr lang="en-US" dirty="0" smtClean="0"/>
              <a:t>.</a:t>
            </a:r>
          </a:p>
          <a:p>
            <a:pPr lvl="1"/>
            <a:r>
              <a:rPr lang="en-US" dirty="0" smtClean="0"/>
              <a:t> </a:t>
            </a:r>
            <a:r>
              <a:rPr lang="en-US" dirty="0" smtClean="0">
                <a:solidFill>
                  <a:srgbClr val="FF0000"/>
                </a:solidFill>
              </a:rPr>
              <a:t>The organic organization is low in centralization so that the professional can respond quickly to problems </a:t>
            </a:r>
          </a:p>
          <a:p>
            <a:pPr lvl="2"/>
            <a:r>
              <a:rPr lang="en-US" b="1" dirty="0" smtClean="0">
                <a:solidFill>
                  <a:srgbClr val="0070C0"/>
                </a:solidFill>
              </a:rPr>
              <a:t>Low in Centralization:</a:t>
            </a:r>
          </a:p>
          <a:p>
            <a:pPr lvl="3"/>
            <a:r>
              <a:rPr lang="en-US" dirty="0" smtClean="0"/>
              <a:t> because top management cannot be expected to possess all the varied expertise that is necessary to make decision. </a:t>
            </a:r>
          </a:p>
          <a:p>
            <a:endParaRPr lang="en-US" dirty="0"/>
          </a:p>
        </p:txBody>
      </p:sp>
    </p:spTree>
    <p:extLst>
      <p:ext uri="{BB962C8B-B14F-4D97-AF65-F5344CB8AC3E}">
        <p14:creationId xmlns:p14="http://schemas.microsoft.com/office/powerpoint/2010/main" val="410086052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a:xfrm>
            <a:off x="457200" y="0"/>
            <a:ext cx="8229600" cy="990600"/>
          </a:xfrm>
        </p:spPr>
        <p:txBody>
          <a:bodyPr/>
          <a:lstStyle/>
          <a:p>
            <a:pPr eaLnBrk="1" hangingPunct="1"/>
            <a:r>
              <a:rPr lang="en-US" b="1" smtClean="0">
                <a:solidFill>
                  <a:srgbClr val="FF0000"/>
                </a:solidFill>
              </a:rPr>
              <a:t>Other New Age Structures</a:t>
            </a:r>
          </a:p>
        </p:txBody>
      </p:sp>
      <p:sp>
        <p:nvSpPr>
          <p:cNvPr id="3" name="Content Placeholder 2"/>
          <p:cNvSpPr>
            <a:spLocks noGrp="1"/>
          </p:cNvSpPr>
          <p:nvPr>
            <p:ph idx="1"/>
          </p:nvPr>
        </p:nvSpPr>
        <p:spPr>
          <a:xfrm>
            <a:off x="457200" y="1219200"/>
            <a:ext cx="8229600" cy="5638800"/>
          </a:xfrm>
        </p:spPr>
        <p:txBody>
          <a:bodyPr rtlCol="0">
            <a:normAutofit fontScale="70000" lnSpcReduction="20000"/>
          </a:bodyPr>
          <a:lstStyle/>
          <a:p>
            <a:pPr eaLnBrk="1" fontAlgn="auto" hangingPunct="1">
              <a:spcAft>
                <a:spcPts val="0"/>
              </a:spcAft>
              <a:buFont typeface="Arial" pitchFamily="34" charset="0"/>
              <a:buChar char="•"/>
              <a:defRPr/>
            </a:pPr>
            <a:r>
              <a:rPr lang="en-US" dirty="0" smtClean="0"/>
              <a:t> </a:t>
            </a:r>
            <a:r>
              <a:rPr lang="en-US" b="1" dirty="0" smtClean="0">
                <a:solidFill>
                  <a:srgbClr val="FF0000"/>
                </a:solidFill>
              </a:rPr>
              <a:t>Multi-national Structure,</a:t>
            </a:r>
            <a:r>
              <a:rPr lang="en-US" dirty="0" smtClean="0"/>
              <a:t> -common </a:t>
            </a:r>
            <a:r>
              <a:rPr lang="en-US" dirty="0"/>
              <a:t>in global companies, such as </a:t>
            </a:r>
            <a:r>
              <a:rPr lang="en-US" dirty="0" smtClean="0"/>
              <a:t>Procter &amp; Gamble, Toyota, Unilever etc.</a:t>
            </a:r>
          </a:p>
          <a:p>
            <a:pPr lvl="1" eaLnBrk="1" fontAlgn="auto" hangingPunct="1">
              <a:spcAft>
                <a:spcPts val="0"/>
              </a:spcAft>
              <a:buFont typeface="Arial" pitchFamily="34" charset="0"/>
              <a:buChar char="–"/>
              <a:defRPr/>
            </a:pPr>
            <a:r>
              <a:rPr lang="en-US" dirty="0" smtClean="0"/>
              <a:t> </a:t>
            </a:r>
            <a:r>
              <a:rPr lang="en-US" dirty="0">
                <a:solidFill>
                  <a:srgbClr val="FF0000"/>
                </a:solidFill>
              </a:rPr>
              <a:t>This structure can be seen as a complex form of the matrix, as it maintains coordination among products, functions and geographic areas.</a:t>
            </a:r>
          </a:p>
          <a:p>
            <a:pPr eaLnBrk="1" fontAlgn="auto" hangingPunct="1">
              <a:spcAft>
                <a:spcPts val="0"/>
              </a:spcAft>
              <a:buFont typeface="Arial" pitchFamily="34" charset="0"/>
              <a:buChar char="•"/>
              <a:defRPr/>
            </a:pPr>
            <a:r>
              <a:rPr lang="en-US" dirty="0"/>
              <a:t>In general, over the last decade, it has become increasingly clear that through the forces of globalization, competition and more demanding customers, the structure of many companies has become flatter, less hierarchical, more fluid and even virtual</a:t>
            </a:r>
            <a:r>
              <a:rPr lang="en-US" dirty="0" smtClean="0"/>
              <a:t>.</a:t>
            </a:r>
            <a:endParaRPr lang="en-US" dirty="0">
              <a:solidFill>
                <a:srgbClr val="FF0000"/>
              </a:solidFill>
            </a:endParaRPr>
          </a:p>
          <a:p>
            <a:pPr eaLnBrk="1" fontAlgn="auto" hangingPunct="1">
              <a:spcAft>
                <a:spcPts val="0"/>
              </a:spcAft>
              <a:buFont typeface="Arial" pitchFamily="34" charset="0"/>
              <a:buChar char="•"/>
              <a:defRPr/>
            </a:pPr>
            <a:r>
              <a:rPr lang="en-US" b="1" dirty="0" smtClean="0">
                <a:solidFill>
                  <a:srgbClr val="FF0000"/>
                </a:solidFill>
              </a:rPr>
              <a:t>Team Structure</a:t>
            </a:r>
            <a:endParaRPr lang="en-US" b="1" dirty="0">
              <a:solidFill>
                <a:srgbClr val="FF0000"/>
              </a:solidFill>
            </a:endParaRPr>
          </a:p>
          <a:p>
            <a:pPr eaLnBrk="1" fontAlgn="auto" hangingPunct="1">
              <a:spcAft>
                <a:spcPts val="0"/>
              </a:spcAft>
              <a:buFont typeface="Arial" pitchFamily="34" charset="0"/>
              <a:buChar char="•"/>
              <a:defRPr/>
            </a:pPr>
            <a:r>
              <a:rPr lang="en-US" dirty="0"/>
              <a:t>One of the newest organizational structures developed in the 20th century is </a:t>
            </a:r>
            <a:r>
              <a:rPr lang="en-US" dirty="0" smtClean="0"/>
              <a:t>Team Structure.</a:t>
            </a:r>
          </a:p>
          <a:p>
            <a:pPr lvl="1" eaLnBrk="1" fontAlgn="auto" hangingPunct="1">
              <a:spcAft>
                <a:spcPts val="0"/>
              </a:spcAft>
              <a:buFont typeface="Arial" pitchFamily="34" charset="0"/>
              <a:buChar char="•"/>
              <a:defRPr/>
            </a:pPr>
            <a:r>
              <a:rPr lang="en-US" dirty="0" smtClean="0">
                <a:solidFill>
                  <a:srgbClr val="FF0000"/>
                </a:solidFill>
              </a:rPr>
              <a:t> </a:t>
            </a:r>
            <a:r>
              <a:rPr lang="en-US" dirty="0">
                <a:solidFill>
                  <a:srgbClr val="FF0000"/>
                </a:solidFill>
              </a:rPr>
              <a:t>In small businesses, the team structure can define the entire organization </a:t>
            </a:r>
            <a:endParaRPr lang="en-US" baseline="30000" dirty="0">
              <a:solidFill>
                <a:srgbClr val="FF0000"/>
              </a:solidFill>
            </a:endParaRPr>
          </a:p>
          <a:p>
            <a:pPr lvl="1" eaLnBrk="1" fontAlgn="auto" hangingPunct="1">
              <a:spcAft>
                <a:spcPts val="0"/>
              </a:spcAft>
              <a:buFont typeface="Arial" pitchFamily="34" charset="0"/>
              <a:buChar char="•"/>
              <a:defRPr/>
            </a:pPr>
            <a:r>
              <a:rPr lang="en-US" dirty="0" smtClean="0">
                <a:solidFill>
                  <a:srgbClr val="FF0000"/>
                </a:solidFill>
              </a:rPr>
              <a:t>Teams </a:t>
            </a:r>
            <a:r>
              <a:rPr lang="en-US" dirty="0">
                <a:solidFill>
                  <a:srgbClr val="FF0000"/>
                </a:solidFill>
              </a:rPr>
              <a:t>can be both horizontal and </a:t>
            </a:r>
            <a:r>
              <a:rPr lang="en-US" dirty="0" smtClean="0">
                <a:solidFill>
                  <a:srgbClr val="FF0000"/>
                </a:solidFill>
              </a:rPr>
              <a:t>vertical.</a:t>
            </a:r>
          </a:p>
          <a:p>
            <a:pPr eaLnBrk="1" fontAlgn="auto" hangingPunct="1">
              <a:spcAft>
                <a:spcPts val="0"/>
              </a:spcAft>
              <a:buFont typeface="Arial" pitchFamily="34" charset="0"/>
              <a:buChar char="•"/>
              <a:defRPr/>
            </a:pPr>
            <a:r>
              <a:rPr lang="en-US" dirty="0" smtClean="0"/>
              <a:t> </a:t>
            </a:r>
            <a:r>
              <a:rPr lang="en-US" dirty="0"/>
              <a:t>While an organization is constituted as a set of people who synergize individual competencies to achieve newer dimensions, </a:t>
            </a:r>
            <a:r>
              <a:rPr lang="en-US" dirty="0">
                <a:solidFill>
                  <a:srgbClr val="FF0000"/>
                </a:solidFill>
              </a:rPr>
              <a:t>the quality of organizational structure revolves around the competencies of teams in totality</a:t>
            </a:r>
          </a:p>
          <a:p>
            <a:pPr eaLnBrk="1" fontAlgn="auto" hangingPunct="1">
              <a:spcAft>
                <a:spcPts val="0"/>
              </a:spcAft>
              <a:buFont typeface="Arial" pitchFamily="34" charset="0"/>
              <a:buChar char="•"/>
              <a:defRPr/>
            </a:pPr>
            <a:endParaRPr lang="en-US" dirty="0"/>
          </a:p>
        </p:txBody>
      </p:sp>
    </p:spTree>
    <p:extLst>
      <p:ext uri="{BB962C8B-B14F-4D97-AF65-F5344CB8AC3E}">
        <p14:creationId xmlns:p14="http://schemas.microsoft.com/office/powerpoint/2010/main" val="401267932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SQC</a:t>
            </a:r>
            <a:br>
              <a:rPr lang="en-US" b="1" dirty="0" smtClean="0">
                <a:solidFill>
                  <a:srgbClr val="FF0000"/>
                </a:solidFill>
              </a:rPr>
            </a:br>
            <a:endParaRPr lang="en-US" b="1" dirty="0">
              <a:solidFill>
                <a:srgbClr val="FF0000"/>
              </a:solidFill>
            </a:endParaRPr>
          </a:p>
        </p:txBody>
      </p:sp>
      <p:sp>
        <p:nvSpPr>
          <p:cNvPr id="3" name="Content Placeholder 2"/>
          <p:cNvSpPr>
            <a:spLocks noGrp="1"/>
          </p:cNvSpPr>
          <p:nvPr>
            <p:ph idx="1"/>
          </p:nvPr>
        </p:nvSpPr>
        <p:spPr/>
        <p:txBody>
          <a:bodyPr/>
          <a:lstStyle/>
          <a:p>
            <a:endParaRPr lang="en-US" dirty="0" smtClean="0"/>
          </a:p>
          <a:p>
            <a:pPr algn="ctr"/>
            <a:endParaRPr lang="en-US" dirty="0" smtClean="0"/>
          </a:p>
          <a:p>
            <a:pPr algn="ctr"/>
            <a:endParaRPr lang="en-US" dirty="0"/>
          </a:p>
          <a:p>
            <a:pPr algn="ctr"/>
            <a:r>
              <a:rPr lang="en-US" b="1" dirty="0" smtClean="0"/>
              <a:t>Statistical Quality Control</a:t>
            </a:r>
            <a:endParaRPr lang="en-US" b="1" dirty="0"/>
          </a:p>
        </p:txBody>
      </p:sp>
    </p:spTree>
    <p:extLst>
      <p:ext uri="{BB962C8B-B14F-4D97-AF65-F5344CB8AC3E}">
        <p14:creationId xmlns:p14="http://schemas.microsoft.com/office/powerpoint/2010/main" val="407904268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a:xfrm>
            <a:off x="533400" y="0"/>
            <a:ext cx="8229600" cy="715962"/>
          </a:xfrm>
        </p:spPr>
        <p:txBody>
          <a:bodyPr>
            <a:normAutofit fontScale="90000"/>
          </a:bodyPr>
          <a:lstStyle/>
          <a:p>
            <a:r>
              <a:rPr lang="en-US" b="1" dirty="0" smtClean="0">
                <a:solidFill>
                  <a:srgbClr val="FF0000"/>
                </a:solidFill>
              </a:rPr>
              <a:t>Introduction to SQC</a:t>
            </a:r>
          </a:p>
        </p:txBody>
      </p:sp>
      <p:sp>
        <p:nvSpPr>
          <p:cNvPr id="79875" name="Content Placeholder 2"/>
          <p:cNvSpPr>
            <a:spLocks noGrp="1"/>
          </p:cNvSpPr>
          <p:nvPr>
            <p:ph idx="1"/>
          </p:nvPr>
        </p:nvSpPr>
        <p:spPr>
          <a:xfrm>
            <a:off x="304800" y="762000"/>
            <a:ext cx="8610600" cy="6096000"/>
          </a:xfrm>
        </p:spPr>
        <p:txBody>
          <a:bodyPr>
            <a:normAutofit lnSpcReduction="10000"/>
          </a:bodyPr>
          <a:lstStyle/>
          <a:p>
            <a:r>
              <a:rPr lang="en-US" sz="2800" b="1" dirty="0" smtClean="0"/>
              <a:t>Talking about solving quality problems is not enough. We need specific tools that can help us make the right quality decisions.– </a:t>
            </a:r>
          </a:p>
          <a:p>
            <a:pPr lvl="1"/>
            <a:endParaRPr lang="en-US" sz="2400" b="1" dirty="0">
              <a:solidFill>
                <a:srgbClr val="FF0000"/>
              </a:solidFill>
            </a:endParaRPr>
          </a:p>
          <a:p>
            <a:pPr lvl="1"/>
            <a:r>
              <a:rPr lang="en-US" sz="2400" b="1" dirty="0" smtClean="0">
                <a:solidFill>
                  <a:srgbClr val="FF0000"/>
                </a:solidFill>
              </a:rPr>
              <a:t>These tools come from the area of statistics and are used to help identify quality problems in the production process as well as in the product itself.</a:t>
            </a:r>
          </a:p>
          <a:p>
            <a:endParaRPr lang="en-US" b="1" dirty="0" smtClean="0">
              <a:solidFill>
                <a:srgbClr val="FF0000"/>
              </a:solidFill>
            </a:endParaRPr>
          </a:p>
          <a:p>
            <a:r>
              <a:rPr lang="en-US" b="1" dirty="0" smtClean="0">
                <a:solidFill>
                  <a:srgbClr val="FF0000"/>
                </a:solidFill>
              </a:rPr>
              <a:t>Statistical quality control (SQC)</a:t>
            </a:r>
            <a:r>
              <a:rPr lang="en-US" b="1" dirty="0" smtClean="0"/>
              <a:t> is the term used to describe the </a:t>
            </a:r>
            <a:r>
              <a:rPr lang="en-US" b="1" dirty="0" smtClean="0">
                <a:solidFill>
                  <a:srgbClr val="FF0000"/>
                </a:solidFill>
              </a:rPr>
              <a:t>set of statistical tools</a:t>
            </a:r>
            <a:r>
              <a:rPr lang="en-US" b="1" dirty="0" smtClean="0"/>
              <a:t> used for measuring the quality performance, for acceptance/rejection decisions and to initiate CA/PA by quality professionals.</a:t>
            </a:r>
          </a:p>
          <a:p>
            <a:endParaRPr lang="en-US" sz="2600" dirty="0" smtClean="0"/>
          </a:p>
          <a:p>
            <a:endParaRPr lang="en-US" sz="2400" b="1" dirty="0" smtClean="0"/>
          </a:p>
          <a:p>
            <a:endParaRPr lang="en-US" sz="2400" b="1" dirty="0" smtClean="0"/>
          </a:p>
          <a:p>
            <a:endParaRPr lang="en-US" sz="2400" b="1" dirty="0" smtClean="0">
              <a:solidFill>
                <a:srgbClr val="FF0000"/>
              </a:solidFill>
            </a:endParaRPr>
          </a:p>
          <a:p>
            <a:endParaRPr lang="en-US" sz="2400" b="1" dirty="0" smtClean="0"/>
          </a:p>
        </p:txBody>
      </p:sp>
    </p:spTree>
    <p:extLst>
      <p:ext uri="{BB962C8B-B14F-4D97-AF65-F5344CB8AC3E}">
        <p14:creationId xmlns:p14="http://schemas.microsoft.com/office/powerpoint/2010/main" val="88869761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Sample </a:t>
            </a:r>
            <a:r>
              <a:rPr lang="en-US" b="1" dirty="0" smtClean="0"/>
              <a:t>represents</a:t>
            </a:r>
            <a:r>
              <a:rPr lang="en-US" b="1" dirty="0" smtClean="0">
                <a:solidFill>
                  <a:srgbClr val="FF0000"/>
                </a:solidFill>
              </a:rPr>
              <a:t> Population</a:t>
            </a:r>
            <a:endParaRPr lang="en-US" b="1" dirty="0">
              <a:solidFill>
                <a:srgbClr val="FF0000"/>
              </a:solidFill>
            </a:endParaRPr>
          </a:p>
        </p:txBody>
      </p:sp>
      <p:sp>
        <p:nvSpPr>
          <p:cNvPr id="3" name="Content Placeholder 2"/>
          <p:cNvSpPr>
            <a:spLocks noGrp="1"/>
          </p:cNvSpPr>
          <p:nvPr>
            <p:ph idx="1"/>
          </p:nvPr>
        </p:nvSpPr>
        <p:spPr>
          <a:xfrm>
            <a:off x="457200" y="1066800"/>
            <a:ext cx="8229600" cy="5486400"/>
          </a:xfrm>
        </p:spPr>
        <p:txBody>
          <a:bodyPr>
            <a:normAutofit fontScale="92500"/>
          </a:bodyPr>
          <a:lstStyle/>
          <a:p>
            <a:pPr lvl="1"/>
            <a:r>
              <a:rPr lang="en-US" dirty="0" smtClean="0">
                <a:solidFill>
                  <a:srgbClr val="FF0000"/>
                </a:solidFill>
              </a:rPr>
              <a:t>Statistical </a:t>
            </a:r>
            <a:r>
              <a:rPr lang="en-US" dirty="0">
                <a:solidFill>
                  <a:srgbClr val="FF0000"/>
                </a:solidFill>
              </a:rPr>
              <a:t>method </a:t>
            </a:r>
            <a:r>
              <a:rPr lang="en-US" dirty="0" smtClean="0">
                <a:solidFill>
                  <a:srgbClr val="FF0000"/>
                </a:solidFill>
              </a:rPr>
              <a:t>is used for </a:t>
            </a:r>
            <a:r>
              <a:rPr lang="en-US" dirty="0">
                <a:solidFill>
                  <a:srgbClr val="FF0000"/>
                </a:solidFill>
              </a:rPr>
              <a:t>determining the extent to which quality goals are being met</a:t>
            </a:r>
            <a:r>
              <a:rPr lang="en-US" dirty="0"/>
              <a:t> without necessarily checking every item produced. </a:t>
            </a:r>
          </a:p>
          <a:p>
            <a:pPr lvl="1"/>
            <a:r>
              <a:rPr lang="en-US" dirty="0"/>
              <a:t>This also helps in  </a:t>
            </a:r>
            <a:r>
              <a:rPr lang="en-US" dirty="0">
                <a:solidFill>
                  <a:srgbClr val="FF0000"/>
                </a:solidFill>
              </a:rPr>
              <a:t>indicating whether or not the variations which occur in the conversion process are exceeding the limits of tolerances </a:t>
            </a:r>
            <a:r>
              <a:rPr lang="en-US" dirty="0"/>
              <a:t>allowed by the </a:t>
            </a:r>
            <a:r>
              <a:rPr lang="en-US" dirty="0" smtClean="0"/>
              <a:t>customer</a:t>
            </a:r>
            <a:r>
              <a:rPr lang="en-US" dirty="0"/>
              <a:t> </a:t>
            </a:r>
            <a:r>
              <a:rPr lang="en-US" dirty="0" smtClean="0"/>
              <a:t>and </a:t>
            </a:r>
          </a:p>
          <a:p>
            <a:pPr lvl="1"/>
            <a:r>
              <a:rPr lang="en-US" dirty="0" smtClean="0">
                <a:solidFill>
                  <a:srgbClr val="FF0000"/>
                </a:solidFill>
              </a:rPr>
              <a:t>This provides early warning for CA/PA</a:t>
            </a:r>
          </a:p>
          <a:p>
            <a:pPr lvl="2"/>
            <a:endParaRPr lang="en-US" dirty="0" smtClean="0"/>
          </a:p>
          <a:p>
            <a:pPr lvl="2"/>
            <a:r>
              <a:rPr lang="en-US" b="1" dirty="0" smtClean="0"/>
              <a:t>Thus </a:t>
            </a:r>
            <a:r>
              <a:rPr lang="en-US" b="1" dirty="0"/>
              <a:t>it helps us to decide whether to reject or accept a particular product. </a:t>
            </a:r>
            <a:endParaRPr lang="en-US" b="1" dirty="0" smtClean="0"/>
          </a:p>
          <a:p>
            <a:pPr lvl="2"/>
            <a:r>
              <a:rPr lang="en-US" b="1" dirty="0" smtClean="0"/>
              <a:t>And ensure that the products produced are meeting customer needs.</a:t>
            </a:r>
            <a:endParaRPr lang="en-US" b="1" dirty="0"/>
          </a:p>
          <a:p>
            <a:endParaRPr lang="en-US" dirty="0"/>
          </a:p>
        </p:txBody>
      </p:sp>
    </p:spTree>
    <p:extLst>
      <p:ext uri="{BB962C8B-B14F-4D97-AF65-F5344CB8AC3E}">
        <p14:creationId xmlns:p14="http://schemas.microsoft.com/office/powerpoint/2010/main" val="97202627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82"/>
            <a:ext cx="8229600" cy="436418"/>
          </a:xfrm>
        </p:spPr>
        <p:txBody>
          <a:bodyPr>
            <a:normAutofit fontScale="90000"/>
          </a:bodyPr>
          <a:lstStyle/>
          <a:p>
            <a:r>
              <a:rPr lang="en-US" b="1" dirty="0" smtClean="0">
                <a:solidFill>
                  <a:srgbClr val="FF0000"/>
                </a:solidFill>
              </a:rPr>
              <a:t>SQC- Types of Variations</a:t>
            </a:r>
            <a:endParaRPr lang="en-US" b="1" dirty="0">
              <a:solidFill>
                <a:srgbClr val="FF0000"/>
              </a:solidFill>
            </a:endParaRPr>
          </a:p>
        </p:txBody>
      </p:sp>
      <p:sp>
        <p:nvSpPr>
          <p:cNvPr id="3" name="Content Placeholder 2"/>
          <p:cNvSpPr>
            <a:spLocks noGrp="1"/>
          </p:cNvSpPr>
          <p:nvPr>
            <p:ph idx="1"/>
          </p:nvPr>
        </p:nvSpPr>
        <p:spPr>
          <a:xfrm>
            <a:off x="228600" y="457200"/>
            <a:ext cx="8610600" cy="6400800"/>
          </a:xfrm>
        </p:spPr>
        <p:txBody>
          <a:bodyPr>
            <a:normAutofit fontScale="32500" lnSpcReduction="20000"/>
          </a:bodyPr>
          <a:lstStyle/>
          <a:p>
            <a:endParaRPr lang="en-US" dirty="0" smtClean="0">
              <a:solidFill>
                <a:srgbClr val="FF0000"/>
              </a:solidFill>
            </a:endParaRPr>
          </a:p>
          <a:p>
            <a:endParaRPr lang="en-US" sz="6000" dirty="0" smtClean="0">
              <a:solidFill>
                <a:srgbClr val="FF0000"/>
              </a:solidFill>
            </a:endParaRPr>
          </a:p>
          <a:p>
            <a:r>
              <a:rPr lang="en-US" sz="6000" dirty="0" smtClean="0">
                <a:solidFill>
                  <a:srgbClr val="FF0000"/>
                </a:solidFill>
              </a:rPr>
              <a:t>Statistical quality control exercise begins with the assumptions that no two products manufactured by a process are absolutely identical.</a:t>
            </a:r>
            <a:r>
              <a:rPr lang="en-US" sz="6000" dirty="0" smtClean="0"/>
              <a:t> </a:t>
            </a:r>
          </a:p>
          <a:p>
            <a:pPr lvl="1"/>
            <a:r>
              <a:rPr lang="en-US" sz="6000" dirty="0" smtClean="0"/>
              <a:t>If variability is inevitable in any product or process, then how much of the variation is unavoidable? This raises the need for quality control. </a:t>
            </a:r>
          </a:p>
          <a:p>
            <a:endParaRPr lang="en-US" sz="6000" dirty="0" smtClean="0"/>
          </a:p>
          <a:p>
            <a:r>
              <a:rPr lang="en-US" sz="6000" dirty="0" smtClean="0"/>
              <a:t>The causes of variation in the quality of products or services from standards can be divided into the following two categories</a:t>
            </a:r>
          </a:p>
          <a:p>
            <a:pPr lvl="1"/>
            <a:endParaRPr lang="en-US" sz="6000" dirty="0" smtClean="0"/>
          </a:p>
          <a:p>
            <a:pPr lvl="1"/>
            <a:r>
              <a:rPr lang="en-US" sz="6000" b="1" dirty="0" smtClean="0">
                <a:solidFill>
                  <a:srgbClr val="FF0000"/>
                </a:solidFill>
              </a:rPr>
              <a:t>Chance or common causes of variation</a:t>
            </a:r>
          </a:p>
          <a:p>
            <a:pPr lvl="2"/>
            <a:r>
              <a:rPr lang="en-US" sz="6000" dirty="0" smtClean="0"/>
              <a:t>They are inherent to the process and </a:t>
            </a:r>
            <a:r>
              <a:rPr lang="en-US" sz="6000" dirty="0" smtClean="0">
                <a:solidFill>
                  <a:srgbClr val="FF0000"/>
                </a:solidFill>
              </a:rPr>
              <a:t>cannot be reduced or eliminated without modification in the process itself</a:t>
            </a:r>
            <a:r>
              <a:rPr lang="en-US" sz="6000" dirty="0" smtClean="0"/>
              <a:t>. When the variability present in a process is confined to chance variation, the process is said to be in a state of statistical control.</a:t>
            </a:r>
          </a:p>
          <a:p>
            <a:pPr lvl="1"/>
            <a:r>
              <a:rPr lang="en-US" sz="6000" b="1" dirty="0" smtClean="0">
                <a:solidFill>
                  <a:srgbClr val="FF0000"/>
                </a:solidFill>
              </a:rPr>
              <a:t>Assignable causes of variation </a:t>
            </a:r>
          </a:p>
          <a:p>
            <a:pPr lvl="2"/>
            <a:r>
              <a:rPr lang="en-US" sz="6000" dirty="0" smtClean="0"/>
              <a:t>The variation may be due to non-random causes. This may be due to the</a:t>
            </a:r>
            <a:r>
              <a:rPr lang="en-US" sz="6000" dirty="0" smtClean="0">
                <a:solidFill>
                  <a:srgbClr val="FF0000"/>
                </a:solidFill>
              </a:rPr>
              <a:t> abnormality in the input material, or may be abnormality in the manufacturing processes,</a:t>
            </a:r>
            <a:r>
              <a:rPr lang="en-US" sz="6000" dirty="0" smtClean="0"/>
              <a:t> caused by the inefficiency of the operator or the machine.</a:t>
            </a:r>
            <a:endParaRPr lang="en-US" sz="6000" dirty="0"/>
          </a:p>
        </p:txBody>
      </p:sp>
    </p:spTree>
    <p:extLst>
      <p:ext uri="{BB962C8B-B14F-4D97-AF65-F5344CB8AC3E}">
        <p14:creationId xmlns:p14="http://schemas.microsoft.com/office/powerpoint/2010/main" val="1660169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rgbClr val="FF0000"/>
                </a:solidFill>
              </a:rPr>
              <a:t>Scientific Management by</a:t>
            </a:r>
            <a:br>
              <a:rPr lang="en-US" dirty="0" smtClean="0">
                <a:solidFill>
                  <a:srgbClr val="FF0000"/>
                </a:solidFill>
              </a:rPr>
            </a:br>
            <a:r>
              <a:rPr lang="en-US" dirty="0" smtClean="0">
                <a:solidFill>
                  <a:srgbClr val="FF0000"/>
                </a:solidFill>
              </a:rPr>
              <a:t> Frederick W Taylor</a:t>
            </a:r>
            <a:endParaRPr lang="en-US" dirty="0">
              <a:solidFill>
                <a:srgbClr val="FF0000"/>
              </a:solidFill>
            </a:endParaRPr>
          </a:p>
        </p:txBody>
      </p:sp>
      <p:sp>
        <p:nvSpPr>
          <p:cNvPr id="18435" name="Content Placeholder 2"/>
          <p:cNvSpPr>
            <a:spLocks noGrp="1"/>
          </p:cNvSpPr>
          <p:nvPr>
            <p:ph idx="1"/>
          </p:nvPr>
        </p:nvSpPr>
        <p:spPr/>
        <p:txBody>
          <a:bodyPr/>
          <a:lstStyle/>
          <a:p>
            <a:pPr eaLnBrk="1" hangingPunct="1"/>
            <a:r>
              <a:rPr lang="en-US" altLang="en-US" smtClean="0"/>
              <a:t>Scientific Management or Taylorism was a </a:t>
            </a:r>
            <a:r>
              <a:rPr lang="en-US" altLang="en-US" smtClean="0">
                <a:solidFill>
                  <a:srgbClr val="FF0000"/>
                </a:solidFill>
              </a:rPr>
              <a:t>scientific method which was used to</a:t>
            </a:r>
            <a:r>
              <a:rPr lang="en-US" altLang="en-US" smtClean="0"/>
              <a:t> optimize the way in which tasks were performed thus </a:t>
            </a:r>
            <a:r>
              <a:rPr lang="en-US" altLang="en-US" smtClean="0">
                <a:solidFill>
                  <a:srgbClr val="FF0000"/>
                </a:solidFill>
              </a:rPr>
              <a:t>improving the labor productivity.</a:t>
            </a:r>
          </a:p>
          <a:p>
            <a:pPr eaLnBrk="1" hangingPunct="1">
              <a:buFont typeface="Arial" charset="0"/>
              <a:buNone/>
            </a:pPr>
            <a:endParaRPr lang="en-US" altLang="en-US" smtClean="0"/>
          </a:p>
          <a:p>
            <a:pPr eaLnBrk="1" hangingPunct="1"/>
            <a:r>
              <a:rPr lang="en-US" altLang="en-US" smtClean="0"/>
              <a:t>One of Taylor’s philosophy was </a:t>
            </a:r>
          </a:p>
          <a:p>
            <a:pPr lvl="1" eaLnBrk="1" hangingPunct="1"/>
            <a:r>
              <a:rPr lang="en-US" altLang="en-US" smtClean="0">
                <a:solidFill>
                  <a:srgbClr val="FF0000"/>
                </a:solidFill>
              </a:rPr>
              <a:t>“In the past man must has been first. In the future system  must be first”.  </a:t>
            </a:r>
          </a:p>
        </p:txBody>
      </p:sp>
    </p:spTree>
    <p:extLst>
      <p:ext uri="{BB962C8B-B14F-4D97-AF65-F5344CB8AC3E}">
        <p14:creationId xmlns:p14="http://schemas.microsoft.com/office/powerpoint/2010/main" val="177165837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a:xfrm>
            <a:off x="1150938" y="-152400"/>
            <a:ext cx="7793037" cy="1462088"/>
          </a:xfrm>
        </p:spPr>
        <p:txBody>
          <a:bodyPr/>
          <a:lstStyle/>
          <a:p>
            <a:pPr eaLnBrk="1" hangingPunct="1"/>
            <a:r>
              <a:rPr lang="en-US" b="1" smtClean="0">
                <a:solidFill>
                  <a:srgbClr val="FF0000"/>
                </a:solidFill>
              </a:rPr>
              <a:t>Three SQC Categories</a:t>
            </a:r>
          </a:p>
        </p:txBody>
      </p:sp>
      <p:sp>
        <p:nvSpPr>
          <p:cNvPr id="143363" name="Rectangle 3"/>
          <p:cNvSpPr>
            <a:spLocks noGrp="1" noChangeArrowheads="1"/>
          </p:cNvSpPr>
          <p:nvPr>
            <p:ph type="body" idx="1"/>
          </p:nvPr>
        </p:nvSpPr>
        <p:spPr>
          <a:xfrm>
            <a:off x="762000" y="1143000"/>
            <a:ext cx="8193088" cy="5638800"/>
          </a:xfrm>
        </p:spPr>
        <p:txBody>
          <a:bodyPr>
            <a:normAutofit lnSpcReduction="10000"/>
          </a:bodyPr>
          <a:lstStyle/>
          <a:p>
            <a:pPr marL="457200" lvl="1" indent="0">
              <a:lnSpc>
                <a:spcPct val="110000"/>
              </a:lnSpc>
              <a:buNone/>
            </a:pPr>
            <a:r>
              <a:rPr lang="en-US" b="1" dirty="0"/>
              <a:t> </a:t>
            </a:r>
            <a:r>
              <a:rPr lang="en-US" b="1" dirty="0">
                <a:solidFill>
                  <a:srgbClr val="FF0000"/>
                </a:solidFill>
              </a:rPr>
              <a:t>SQC  can be divided into three broad categories:</a:t>
            </a:r>
          </a:p>
          <a:p>
            <a:pPr marL="457200" lvl="1" indent="0" eaLnBrk="1" hangingPunct="1">
              <a:lnSpc>
                <a:spcPct val="110000"/>
              </a:lnSpc>
              <a:buNone/>
            </a:pPr>
            <a:endParaRPr lang="en-US" b="1" dirty="0" smtClean="0">
              <a:solidFill>
                <a:srgbClr val="FF0000"/>
              </a:solidFill>
            </a:endParaRPr>
          </a:p>
          <a:p>
            <a:pPr lvl="1" eaLnBrk="1" hangingPunct="1">
              <a:lnSpc>
                <a:spcPct val="110000"/>
              </a:lnSpc>
            </a:pPr>
            <a:r>
              <a:rPr lang="en-US" b="1" dirty="0" smtClean="0">
                <a:solidFill>
                  <a:srgbClr val="FF0000"/>
                </a:solidFill>
              </a:rPr>
              <a:t>Descriptive statistics</a:t>
            </a:r>
          </a:p>
          <a:p>
            <a:pPr lvl="1" eaLnBrk="1" hangingPunct="1">
              <a:lnSpc>
                <a:spcPct val="110000"/>
              </a:lnSpc>
            </a:pPr>
            <a:r>
              <a:rPr lang="en-US" sz="1800" dirty="0" smtClean="0"/>
              <a:t> </a:t>
            </a:r>
            <a:r>
              <a:rPr lang="en-US" sz="1800" b="1" dirty="0" smtClean="0"/>
              <a:t>Descriptive statistics </a:t>
            </a:r>
            <a:r>
              <a:rPr lang="en-US" sz="1800" dirty="0" smtClean="0"/>
              <a:t>are used to describe </a:t>
            </a:r>
            <a:r>
              <a:rPr lang="en-US" sz="1800" dirty="0" smtClean="0">
                <a:solidFill>
                  <a:srgbClr val="FF0000"/>
                </a:solidFill>
              </a:rPr>
              <a:t>quality characteristics and relationships. </a:t>
            </a:r>
          </a:p>
          <a:p>
            <a:pPr lvl="1" eaLnBrk="1" hangingPunct="1">
              <a:lnSpc>
                <a:spcPct val="110000"/>
              </a:lnSpc>
              <a:buFont typeface="Wingdings" pitchFamily="2" charset="2"/>
              <a:buNone/>
            </a:pPr>
            <a:r>
              <a:rPr lang="en-US" sz="1800" dirty="0" smtClean="0"/>
              <a:t>		    e.g. </a:t>
            </a:r>
            <a:r>
              <a:rPr lang="en-US" sz="1800" dirty="0" smtClean="0">
                <a:solidFill>
                  <a:srgbClr val="0070C0"/>
                </a:solidFill>
              </a:rPr>
              <a:t>the mean, standard deviation, and range</a:t>
            </a:r>
          </a:p>
          <a:p>
            <a:pPr lvl="1" eaLnBrk="1" hangingPunct="1">
              <a:lnSpc>
                <a:spcPct val="110000"/>
              </a:lnSpc>
            </a:pPr>
            <a:r>
              <a:rPr lang="en-US" b="1" dirty="0" smtClean="0">
                <a:solidFill>
                  <a:srgbClr val="FF0000"/>
                </a:solidFill>
              </a:rPr>
              <a:t>Acceptance Sampling</a:t>
            </a:r>
          </a:p>
          <a:p>
            <a:pPr lvl="2" eaLnBrk="1" hangingPunct="1">
              <a:lnSpc>
                <a:spcPct val="110000"/>
              </a:lnSpc>
            </a:pPr>
            <a:r>
              <a:rPr lang="en-US" sz="1600" b="1" dirty="0" smtClean="0"/>
              <a:t>Acceptance sampling </a:t>
            </a:r>
            <a:r>
              <a:rPr lang="en-US" sz="1600" dirty="0" smtClean="0"/>
              <a:t>is the process of randomly inspecting a sample of goods and deciding whether to accept or reject  the entire lot based on the results. </a:t>
            </a:r>
          </a:p>
          <a:p>
            <a:pPr lvl="2" eaLnBrk="1" hangingPunct="1">
              <a:lnSpc>
                <a:spcPct val="110000"/>
              </a:lnSpc>
            </a:pPr>
            <a:r>
              <a:rPr lang="en-US" sz="1600" dirty="0" smtClean="0">
                <a:solidFill>
                  <a:srgbClr val="0070C0"/>
                </a:solidFill>
              </a:rPr>
              <a:t>Does not help to catch in-process problems</a:t>
            </a:r>
          </a:p>
          <a:p>
            <a:pPr lvl="1" eaLnBrk="1" hangingPunct="1">
              <a:lnSpc>
                <a:spcPct val="110000"/>
              </a:lnSpc>
            </a:pPr>
            <a:r>
              <a:rPr lang="en-US" b="1" dirty="0" smtClean="0">
                <a:solidFill>
                  <a:srgbClr val="FF0000"/>
                </a:solidFill>
              </a:rPr>
              <a:t>Statistical process control</a:t>
            </a:r>
            <a:r>
              <a:rPr lang="en-US" dirty="0" smtClean="0">
                <a:solidFill>
                  <a:srgbClr val="FF0000"/>
                </a:solidFill>
              </a:rPr>
              <a:t> </a:t>
            </a:r>
            <a:r>
              <a:rPr lang="en-US" b="1" dirty="0" smtClean="0">
                <a:solidFill>
                  <a:srgbClr val="FF0000"/>
                </a:solidFill>
              </a:rPr>
              <a:t>(SPC)</a:t>
            </a:r>
          </a:p>
          <a:p>
            <a:pPr lvl="2" eaLnBrk="1" hangingPunct="1">
              <a:lnSpc>
                <a:spcPct val="110000"/>
              </a:lnSpc>
            </a:pPr>
            <a:r>
              <a:rPr lang="en-US" sz="1600" dirty="0" smtClean="0"/>
              <a:t>Involves inspecting the output from a process</a:t>
            </a:r>
          </a:p>
          <a:p>
            <a:pPr lvl="2" eaLnBrk="1" hangingPunct="1">
              <a:lnSpc>
                <a:spcPct val="110000"/>
              </a:lnSpc>
            </a:pPr>
            <a:r>
              <a:rPr lang="en-US" sz="1600" dirty="0" smtClean="0"/>
              <a:t>Quality characteristics are measured and charted</a:t>
            </a:r>
          </a:p>
          <a:p>
            <a:pPr lvl="2" eaLnBrk="1" hangingPunct="1">
              <a:lnSpc>
                <a:spcPct val="110000"/>
              </a:lnSpc>
            </a:pPr>
            <a:r>
              <a:rPr lang="en-US" sz="1600" dirty="0" smtClean="0">
                <a:solidFill>
                  <a:srgbClr val="0070C0"/>
                </a:solidFill>
              </a:rPr>
              <a:t>Helpful in identifying in-process variations and taking corrective actions</a:t>
            </a:r>
          </a:p>
          <a:p>
            <a:pPr eaLnBrk="1" hangingPunct="1">
              <a:lnSpc>
                <a:spcPct val="80000"/>
              </a:lnSpc>
              <a:buFont typeface="Wingdings" pitchFamily="2" charset="2"/>
              <a:buNone/>
            </a:pPr>
            <a:r>
              <a:rPr lang="en-US" sz="2000" dirty="0" smtClean="0">
                <a:solidFill>
                  <a:srgbClr val="0070C0"/>
                </a:solidFill>
              </a:rPr>
              <a:t>		</a:t>
            </a:r>
            <a:r>
              <a:rPr lang="en-US" sz="2000" dirty="0" smtClean="0"/>
              <a:t>			</a:t>
            </a:r>
          </a:p>
        </p:txBody>
      </p:sp>
    </p:spTree>
    <p:extLst>
      <p:ext uri="{BB962C8B-B14F-4D97-AF65-F5344CB8AC3E}">
        <p14:creationId xmlns:p14="http://schemas.microsoft.com/office/powerpoint/2010/main" val="339532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Effect transition="in" filter="fade">
                                      <p:cBhvr>
                                        <p:cTn id="7" dur="500"/>
                                        <p:tgtEl>
                                          <p:spTgt spid="14336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3363">
                                            <p:txEl>
                                              <p:pRg st="2" end="2"/>
                                            </p:txEl>
                                          </p:spTgt>
                                        </p:tgtEl>
                                        <p:attrNameLst>
                                          <p:attrName>style.visibility</p:attrName>
                                        </p:attrNameLst>
                                      </p:cBhvr>
                                      <p:to>
                                        <p:strVal val="visible"/>
                                      </p:to>
                                    </p:set>
                                    <p:animEffect transition="in" filter="fade">
                                      <p:cBhvr>
                                        <p:cTn id="10" dur="500"/>
                                        <p:tgtEl>
                                          <p:spTgt spid="14336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3363">
                                            <p:txEl>
                                              <p:pRg st="3" end="3"/>
                                            </p:txEl>
                                          </p:spTgt>
                                        </p:tgtEl>
                                        <p:attrNameLst>
                                          <p:attrName>style.visibility</p:attrName>
                                        </p:attrNameLst>
                                      </p:cBhvr>
                                      <p:to>
                                        <p:strVal val="visible"/>
                                      </p:to>
                                    </p:set>
                                    <p:animEffect transition="in" filter="fade">
                                      <p:cBhvr>
                                        <p:cTn id="13" dur="500"/>
                                        <p:tgtEl>
                                          <p:spTgt spid="14336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3363">
                                            <p:txEl>
                                              <p:pRg st="4" end="4"/>
                                            </p:txEl>
                                          </p:spTgt>
                                        </p:tgtEl>
                                        <p:attrNameLst>
                                          <p:attrName>style.visibility</p:attrName>
                                        </p:attrNameLst>
                                      </p:cBhvr>
                                      <p:to>
                                        <p:strVal val="visible"/>
                                      </p:to>
                                    </p:set>
                                    <p:animEffect transition="in" filter="fade">
                                      <p:cBhvr>
                                        <p:cTn id="16" dur="500"/>
                                        <p:tgtEl>
                                          <p:spTgt spid="143363">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3363">
                                            <p:txEl>
                                              <p:pRg st="5" end="5"/>
                                            </p:txEl>
                                          </p:spTgt>
                                        </p:tgtEl>
                                        <p:attrNameLst>
                                          <p:attrName>style.visibility</p:attrName>
                                        </p:attrNameLst>
                                      </p:cBhvr>
                                      <p:to>
                                        <p:strVal val="visible"/>
                                      </p:to>
                                    </p:set>
                                    <p:animEffect transition="in" filter="fade">
                                      <p:cBhvr>
                                        <p:cTn id="19" dur="500"/>
                                        <p:tgtEl>
                                          <p:spTgt spid="143363">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3363">
                                            <p:txEl>
                                              <p:pRg st="6" end="6"/>
                                            </p:txEl>
                                          </p:spTgt>
                                        </p:tgtEl>
                                        <p:attrNameLst>
                                          <p:attrName>style.visibility</p:attrName>
                                        </p:attrNameLst>
                                      </p:cBhvr>
                                      <p:to>
                                        <p:strVal val="visible"/>
                                      </p:to>
                                    </p:set>
                                    <p:animEffect transition="in" filter="fade">
                                      <p:cBhvr>
                                        <p:cTn id="22" dur="500"/>
                                        <p:tgtEl>
                                          <p:spTgt spid="143363">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3363">
                                            <p:txEl>
                                              <p:pRg st="7" end="7"/>
                                            </p:txEl>
                                          </p:spTgt>
                                        </p:tgtEl>
                                        <p:attrNameLst>
                                          <p:attrName>style.visibility</p:attrName>
                                        </p:attrNameLst>
                                      </p:cBhvr>
                                      <p:to>
                                        <p:strVal val="visible"/>
                                      </p:to>
                                    </p:set>
                                    <p:animEffect transition="in" filter="fade">
                                      <p:cBhvr>
                                        <p:cTn id="25" dur="500"/>
                                        <p:tgtEl>
                                          <p:spTgt spid="143363">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3363">
                                            <p:txEl>
                                              <p:pRg st="8" end="8"/>
                                            </p:txEl>
                                          </p:spTgt>
                                        </p:tgtEl>
                                        <p:attrNameLst>
                                          <p:attrName>style.visibility</p:attrName>
                                        </p:attrNameLst>
                                      </p:cBhvr>
                                      <p:to>
                                        <p:strVal val="visible"/>
                                      </p:to>
                                    </p:set>
                                    <p:animEffect transition="in" filter="fade">
                                      <p:cBhvr>
                                        <p:cTn id="28" dur="500"/>
                                        <p:tgtEl>
                                          <p:spTgt spid="143363">
                                            <p:txEl>
                                              <p:pRg st="8" end="8"/>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3363">
                                            <p:txEl>
                                              <p:pRg st="9" end="9"/>
                                            </p:txEl>
                                          </p:spTgt>
                                        </p:tgtEl>
                                        <p:attrNameLst>
                                          <p:attrName>style.visibility</p:attrName>
                                        </p:attrNameLst>
                                      </p:cBhvr>
                                      <p:to>
                                        <p:strVal val="visible"/>
                                      </p:to>
                                    </p:set>
                                    <p:animEffect transition="in" filter="fade">
                                      <p:cBhvr>
                                        <p:cTn id="31" dur="500"/>
                                        <p:tgtEl>
                                          <p:spTgt spid="143363">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3363">
                                            <p:txEl>
                                              <p:pRg st="10" end="10"/>
                                            </p:txEl>
                                          </p:spTgt>
                                        </p:tgtEl>
                                        <p:attrNameLst>
                                          <p:attrName>style.visibility</p:attrName>
                                        </p:attrNameLst>
                                      </p:cBhvr>
                                      <p:to>
                                        <p:strVal val="visible"/>
                                      </p:to>
                                    </p:set>
                                    <p:animEffect transition="in" filter="fade">
                                      <p:cBhvr>
                                        <p:cTn id="34" dur="500"/>
                                        <p:tgtEl>
                                          <p:spTgt spid="143363">
                                            <p:txEl>
                                              <p:pRg st="10" end="1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3363">
                                            <p:txEl>
                                              <p:pRg st="11" end="11"/>
                                            </p:txEl>
                                          </p:spTgt>
                                        </p:tgtEl>
                                        <p:attrNameLst>
                                          <p:attrName>style.visibility</p:attrName>
                                        </p:attrNameLst>
                                      </p:cBhvr>
                                      <p:to>
                                        <p:strVal val="visible"/>
                                      </p:to>
                                    </p:set>
                                    <p:animEffect transition="in" filter="fade">
                                      <p:cBhvr>
                                        <p:cTn id="37" dur="500"/>
                                        <p:tgtEl>
                                          <p:spTgt spid="143363">
                                            <p:txEl>
                                              <p:pRg st="11" end="1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3363">
                                            <p:txEl>
                                              <p:pRg st="12" end="12"/>
                                            </p:txEl>
                                          </p:spTgt>
                                        </p:tgtEl>
                                        <p:attrNameLst>
                                          <p:attrName>style.visibility</p:attrName>
                                        </p:attrNameLst>
                                      </p:cBhvr>
                                      <p:to>
                                        <p:strVal val="visible"/>
                                      </p:to>
                                    </p:set>
                                    <p:animEffect transition="in" filter="fade">
                                      <p:cBhvr>
                                        <p:cTn id="42" dur="500"/>
                                        <p:tgtEl>
                                          <p:spTgt spid="14336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b="1" smtClean="0">
                <a:solidFill>
                  <a:srgbClr val="FF0000"/>
                </a:solidFill>
              </a:rPr>
              <a:t>Use of the Three</a:t>
            </a:r>
          </a:p>
        </p:txBody>
      </p:sp>
      <p:sp>
        <p:nvSpPr>
          <p:cNvPr id="81923" name="Content Placeholder 2"/>
          <p:cNvSpPr>
            <a:spLocks noGrp="1"/>
          </p:cNvSpPr>
          <p:nvPr>
            <p:ph idx="1"/>
          </p:nvPr>
        </p:nvSpPr>
        <p:spPr>
          <a:xfrm>
            <a:off x="1182688" y="1752600"/>
            <a:ext cx="7772400" cy="4379913"/>
          </a:xfrm>
        </p:spPr>
        <p:txBody>
          <a:bodyPr>
            <a:normAutofit lnSpcReduction="10000"/>
          </a:bodyPr>
          <a:lstStyle/>
          <a:p>
            <a:pPr algn="ctr"/>
            <a:r>
              <a:rPr lang="en-US" sz="4000" b="1" smtClean="0">
                <a:solidFill>
                  <a:srgbClr val="0070C0"/>
                </a:solidFill>
              </a:rPr>
              <a:t>Descriptive Statistics</a:t>
            </a:r>
          </a:p>
          <a:p>
            <a:r>
              <a:rPr lang="en-US" b="1" smtClean="0">
                <a:solidFill>
                  <a:srgbClr val="FF0000"/>
                </a:solidFill>
              </a:rPr>
              <a:t>Descriptive statistics</a:t>
            </a:r>
            <a:r>
              <a:rPr lang="en-US" b="1" smtClean="0"/>
              <a:t> are used to</a:t>
            </a:r>
            <a:r>
              <a:rPr lang="en-US" b="1" smtClean="0">
                <a:solidFill>
                  <a:srgbClr val="FF0000"/>
                </a:solidFill>
              </a:rPr>
              <a:t> describe certain quality characteristics</a:t>
            </a:r>
            <a:r>
              <a:rPr lang="en-US" b="1" smtClean="0"/>
              <a:t>, such as the central tendency and variability of observed data. Although descriptions of certain characteristics are helpful, they are</a:t>
            </a:r>
            <a:r>
              <a:rPr lang="en-US" b="1" smtClean="0">
                <a:solidFill>
                  <a:srgbClr val="FF0000"/>
                </a:solidFill>
              </a:rPr>
              <a:t> not enough to help us evaluate whether there is a problem of unacceptable quality with the lot. </a:t>
            </a:r>
          </a:p>
          <a:p>
            <a:endParaRPr lang="en-US" b="1" smtClean="0"/>
          </a:p>
        </p:txBody>
      </p:sp>
    </p:spTree>
    <p:extLst>
      <p:ext uri="{BB962C8B-B14F-4D97-AF65-F5344CB8AC3E}">
        <p14:creationId xmlns:p14="http://schemas.microsoft.com/office/powerpoint/2010/main" val="126379930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b="1" smtClean="0">
                <a:solidFill>
                  <a:srgbClr val="FF0000"/>
                </a:solidFill>
              </a:rPr>
              <a:t>Measure of Central tendency</a:t>
            </a:r>
          </a:p>
        </p:txBody>
      </p:sp>
      <p:sp>
        <p:nvSpPr>
          <p:cNvPr id="78851" name="Content Placeholder 2"/>
          <p:cNvSpPr>
            <a:spLocks noGrp="1"/>
          </p:cNvSpPr>
          <p:nvPr>
            <p:ph idx="1"/>
          </p:nvPr>
        </p:nvSpPr>
        <p:spPr>
          <a:xfrm>
            <a:off x="457200" y="1295400"/>
            <a:ext cx="8229600" cy="4830763"/>
          </a:xfrm>
        </p:spPr>
        <p:txBody>
          <a:bodyPr>
            <a:normAutofit fontScale="92500" lnSpcReduction="10000"/>
          </a:bodyPr>
          <a:lstStyle/>
          <a:p>
            <a:pPr>
              <a:defRPr/>
            </a:pPr>
            <a:r>
              <a:rPr lang="en-US" b="1" dirty="0" smtClean="0"/>
              <a:t>A measure of central tendency is a single number used to represent the </a:t>
            </a:r>
            <a:r>
              <a:rPr lang="en-US" b="1" dirty="0" err="1" smtClean="0"/>
              <a:t>centre</a:t>
            </a:r>
            <a:r>
              <a:rPr lang="en-US" b="1" dirty="0" smtClean="0"/>
              <a:t> of the Grouped Data.</a:t>
            </a:r>
          </a:p>
          <a:p>
            <a:pPr>
              <a:defRPr/>
            </a:pPr>
            <a:r>
              <a:rPr lang="en-US" b="1" dirty="0" smtClean="0"/>
              <a:t>Different variables may possess different numerical characteristics. So different measures of Central Tendency is required.</a:t>
            </a:r>
          </a:p>
          <a:p>
            <a:pPr lvl="2">
              <a:defRPr/>
            </a:pPr>
            <a:r>
              <a:rPr lang="en-US" b="1" dirty="0" smtClean="0">
                <a:solidFill>
                  <a:srgbClr val="FF0000"/>
                </a:solidFill>
              </a:rPr>
              <a:t>Mode </a:t>
            </a:r>
          </a:p>
          <a:p>
            <a:pPr lvl="2">
              <a:defRPr/>
            </a:pPr>
            <a:r>
              <a:rPr lang="en-US" b="1" dirty="0" smtClean="0">
                <a:solidFill>
                  <a:srgbClr val="FF0000"/>
                </a:solidFill>
              </a:rPr>
              <a:t>Median </a:t>
            </a:r>
          </a:p>
          <a:p>
            <a:pPr lvl="2">
              <a:defRPr/>
            </a:pPr>
            <a:r>
              <a:rPr lang="en-US" b="1" dirty="0" smtClean="0">
                <a:solidFill>
                  <a:srgbClr val="FF0000"/>
                </a:solidFill>
              </a:rPr>
              <a:t>Mean</a:t>
            </a:r>
          </a:p>
          <a:p>
            <a:pPr>
              <a:defRPr/>
            </a:pPr>
            <a:r>
              <a:rPr lang="en-US" b="1" dirty="0" smtClean="0"/>
              <a:t>This class of measures can be for group or ungrouped data.</a:t>
            </a:r>
          </a:p>
          <a:p>
            <a:pPr marL="914400" lvl="2" indent="0">
              <a:buFont typeface="Arial" pitchFamily="34" charset="0"/>
              <a:buNone/>
              <a:defRPr/>
            </a:pPr>
            <a:endParaRPr lang="en-US" b="1" dirty="0" smtClean="0"/>
          </a:p>
        </p:txBody>
      </p:sp>
    </p:spTree>
    <p:extLst>
      <p:ext uri="{BB962C8B-B14F-4D97-AF65-F5344CB8AC3E}">
        <p14:creationId xmlns:p14="http://schemas.microsoft.com/office/powerpoint/2010/main" val="403821050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b="1" smtClean="0">
                <a:solidFill>
                  <a:srgbClr val="FF0000"/>
                </a:solidFill>
              </a:rPr>
              <a:t>The Mode</a:t>
            </a:r>
          </a:p>
        </p:txBody>
      </p:sp>
      <p:sp>
        <p:nvSpPr>
          <p:cNvPr id="83971" name="Content Placeholder 2"/>
          <p:cNvSpPr>
            <a:spLocks noGrp="1"/>
          </p:cNvSpPr>
          <p:nvPr>
            <p:ph idx="1"/>
          </p:nvPr>
        </p:nvSpPr>
        <p:spPr/>
        <p:txBody>
          <a:bodyPr/>
          <a:lstStyle/>
          <a:p>
            <a:r>
              <a:rPr lang="en-US" b="1" dirty="0" smtClean="0">
                <a:solidFill>
                  <a:srgbClr val="FF0000"/>
                </a:solidFill>
              </a:rPr>
              <a:t>The Mode is the most frequently occurring value in a group of raw scores.</a:t>
            </a:r>
          </a:p>
          <a:p>
            <a:endParaRPr lang="en-US" b="1" dirty="0" smtClean="0">
              <a:solidFill>
                <a:srgbClr val="FF0000"/>
              </a:solidFill>
            </a:endParaRPr>
          </a:p>
        </p:txBody>
      </p:sp>
      <p:pic>
        <p:nvPicPr>
          <p:cNvPr id="83972" name="Picture 2" descr="C:\Users\tapas-roy\Desktop\graph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2819400"/>
            <a:ext cx="41529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535130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b="1" smtClean="0">
                <a:solidFill>
                  <a:srgbClr val="FF0000"/>
                </a:solidFill>
              </a:rPr>
              <a:t>The Median</a:t>
            </a:r>
          </a:p>
        </p:txBody>
      </p:sp>
      <p:sp>
        <p:nvSpPr>
          <p:cNvPr id="84995" name="Content Placeholder 2"/>
          <p:cNvSpPr>
            <a:spLocks noGrp="1"/>
          </p:cNvSpPr>
          <p:nvPr>
            <p:ph idx="1"/>
          </p:nvPr>
        </p:nvSpPr>
        <p:spPr/>
        <p:txBody>
          <a:bodyPr/>
          <a:lstStyle/>
          <a:p>
            <a:r>
              <a:rPr lang="en-US" b="1" smtClean="0"/>
              <a:t>The Median is </a:t>
            </a:r>
            <a:r>
              <a:rPr lang="en-US" b="1" smtClean="0">
                <a:solidFill>
                  <a:srgbClr val="FF0000"/>
                </a:solidFill>
              </a:rPr>
              <a:t>defined as the middle value</a:t>
            </a:r>
            <a:r>
              <a:rPr lang="en-US" b="1" smtClean="0"/>
              <a:t> (of cases) of n values of X objects </a:t>
            </a:r>
            <a:r>
              <a:rPr lang="en-US" b="1" smtClean="0">
                <a:solidFill>
                  <a:srgbClr val="FF0000"/>
                </a:solidFill>
              </a:rPr>
              <a:t>arranged in order of size</a:t>
            </a:r>
          </a:p>
          <a:p>
            <a:r>
              <a:rPr lang="en-US" b="1" smtClean="0"/>
              <a:t>For </a:t>
            </a:r>
            <a:r>
              <a:rPr lang="en-US" b="1" smtClean="0">
                <a:solidFill>
                  <a:srgbClr val="FF0000"/>
                </a:solidFill>
              </a:rPr>
              <a:t>odd no</a:t>
            </a:r>
            <a:r>
              <a:rPr lang="en-US" b="1" smtClean="0"/>
              <a:t> of cases the Middle Value will be </a:t>
            </a:r>
            <a:r>
              <a:rPr lang="en-US" b="1" smtClean="0">
                <a:solidFill>
                  <a:srgbClr val="FF0000"/>
                </a:solidFill>
              </a:rPr>
              <a:t>(n+1)/2</a:t>
            </a:r>
            <a:r>
              <a:rPr lang="en-US" b="1" smtClean="0"/>
              <a:t>.</a:t>
            </a:r>
          </a:p>
          <a:p>
            <a:r>
              <a:rPr lang="en-US" b="1" smtClean="0"/>
              <a:t>For </a:t>
            </a:r>
            <a:r>
              <a:rPr lang="en-US" b="1" smtClean="0">
                <a:solidFill>
                  <a:srgbClr val="FF0000"/>
                </a:solidFill>
              </a:rPr>
              <a:t>even no</a:t>
            </a:r>
            <a:r>
              <a:rPr lang="en-US" b="1" smtClean="0"/>
              <a:t> of cases the Middle Value will be </a:t>
            </a:r>
            <a:r>
              <a:rPr lang="en-US" b="1" smtClean="0">
                <a:solidFill>
                  <a:srgbClr val="FF0000"/>
                </a:solidFill>
              </a:rPr>
              <a:t>half way between the n/2 and (n+1)/2.</a:t>
            </a:r>
          </a:p>
        </p:txBody>
      </p:sp>
    </p:spTree>
    <p:extLst>
      <p:ext uri="{BB962C8B-B14F-4D97-AF65-F5344CB8AC3E}">
        <p14:creationId xmlns:p14="http://schemas.microsoft.com/office/powerpoint/2010/main" val="419762337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b="1" smtClean="0">
                <a:solidFill>
                  <a:srgbClr val="FF0000"/>
                </a:solidFill>
              </a:rPr>
              <a:t>The Mean</a:t>
            </a:r>
          </a:p>
        </p:txBody>
      </p:sp>
      <p:sp>
        <p:nvSpPr>
          <p:cNvPr id="86019" name="Content Placeholder 2"/>
          <p:cNvSpPr>
            <a:spLocks noGrp="1"/>
          </p:cNvSpPr>
          <p:nvPr>
            <p:ph idx="1"/>
          </p:nvPr>
        </p:nvSpPr>
        <p:spPr/>
        <p:txBody>
          <a:bodyPr>
            <a:normAutofit fontScale="92500" lnSpcReduction="20000"/>
          </a:bodyPr>
          <a:lstStyle/>
          <a:p>
            <a:pPr lvl="1">
              <a:buFont typeface="Arial" pitchFamily="34" charset="0"/>
              <a:buNone/>
            </a:pPr>
            <a:r>
              <a:rPr lang="en-US" b="1" dirty="0" smtClean="0"/>
              <a:t>				                                              					              x1+x2+x3+….. + </a:t>
            </a:r>
            <a:r>
              <a:rPr lang="en-US" b="1" dirty="0" err="1" smtClean="0"/>
              <a:t>xn</a:t>
            </a:r>
            <a:endParaRPr lang="en-US" b="1" dirty="0" smtClean="0"/>
          </a:p>
          <a:p>
            <a:pPr lvl="1">
              <a:buFont typeface="Arial" pitchFamily="34" charset="0"/>
              <a:buNone/>
            </a:pPr>
            <a:r>
              <a:rPr lang="en-US" b="1" dirty="0" smtClean="0"/>
              <a:t>		 </a:t>
            </a:r>
            <a:r>
              <a:rPr lang="en-US" b="1" dirty="0" smtClean="0">
                <a:solidFill>
                  <a:srgbClr val="FF0000"/>
                </a:solidFill>
              </a:rPr>
              <a:t>For Samples</a:t>
            </a:r>
            <a:r>
              <a:rPr lang="en-US" b="1" dirty="0" smtClean="0"/>
              <a:t> : X̅ =   -------------------------------------</a:t>
            </a:r>
          </a:p>
          <a:p>
            <a:pPr lvl="1">
              <a:buFont typeface="Arial" pitchFamily="34" charset="0"/>
              <a:buNone/>
            </a:pPr>
            <a:r>
              <a:rPr lang="en-US" b="1" dirty="0" smtClean="0"/>
              <a:t>							n</a:t>
            </a:r>
          </a:p>
          <a:p>
            <a:pPr lvl="1">
              <a:buFont typeface="Arial" pitchFamily="34" charset="0"/>
              <a:buNone/>
            </a:pPr>
            <a:r>
              <a:rPr lang="en-US" b="1" dirty="0" smtClean="0"/>
              <a:t>					         </a:t>
            </a:r>
          </a:p>
          <a:p>
            <a:pPr lvl="1">
              <a:buFont typeface="Arial" pitchFamily="34" charset="0"/>
              <a:buNone/>
            </a:pPr>
            <a:r>
              <a:rPr lang="en-US" b="1" dirty="0" smtClean="0"/>
              <a:t>						X1+X2+X3…………XN</a:t>
            </a:r>
          </a:p>
          <a:p>
            <a:pPr>
              <a:buFont typeface="Arial" pitchFamily="34" charset="0"/>
              <a:buNone/>
            </a:pPr>
            <a:r>
              <a:rPr lang="en-US" b="1" dirty="0" smtClean="0"/>
              <a:t>		</a:t>
            </a:r>
            <a:r>
              <a:rPr lang="en-US" b="1" dirty="0" smtClean="0">
                <a:solidFill>
                  <a:srgbClr val="FF0000"/>
                </a:solidFill>
              </a:rPr>
              <a:t>For populations</a:t>
            </a:r>
            <a:r>
              <a:rPr lang="en-US" b="1" dirty="0" smtClean="0"/>
              <a:t> : </a:t>
            </a:r>
            <a:r>
              <a:rPr lang="el-GR" b="1" dirty="0" smtClean="0"/>
              <a:t>μ</a:t>
            </a:r>
            <a:r>
              <a:rPr lang="en-US" b="1" dirty="0" smtClean="0"/>
              <a:t>= ----------------------------</a:t>
            </a:r>
          </a:p>
          <a:p>
            <a:pPr lvl="2">
              <a:buFont typeface="Arial" pitchFamily="34" charset="0"/>
              <a:buNone/>
            </a:pPr>
            <a:r>
              <a:rPr lang="en-US" b="1" dirty="0" smtClean="0"/>
              <a:t>					                    </a:t>
            </a:r>
            <a:r>
              <a:rPr lang="en-US" sz="3600" b="1" dirty="0" smtClean="0"/>
              <a:t>N</a:t>
            </a:r>
          </a:p>
          <a:p>
            <a:pPr lvl="2">
              <a:buFont typeface="Arial" pitchFamily="34" charset="0"/>
              <a:buNone/>
            </a:pPr>
            <a:r>
              <a:rPr lang="en-US" b="1" dirty="0" smtClean="0"/>
              <a:t>																					</a:t>
            </a:r>
          </a:p>
        </p:txBody>
      </p:sp>
    </p:spTree>
    <p:extLst>
      <p:ext uri="{BB962C8B-B14F-4D97-AF65-F5344CB8AC3E}">
        <p14:creationId xmlns:p14="http://schemas.microsoft.com/office/powerpoint/2010/main" val="396934401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b="1" smtClean="0">
                <a:solidFill>
                  <a:srgbClr val="FF0000"/>
                </a:solidFill>
              </a:rPr>
              <a:t>Use of the Three</a:t>
            </a:r>
          </a:p>
        </p:txBody>
      </p:sp>
      <p:sp>
        <p:nvSpPr>
          <p:cNvPr id="89091" name="Content Placeholder 2"/>
          <p:cNvSpPr>
            <a:spLocks noGrp="1"/>
          </p:cNvSpPr>
          <p:nvPr>
            <p:ph idx="1"/>
          </p:nvPr>
        </p:nvSpPr>
        <p:spPr/>
        <p:txBody>
          <a:bodyPr>
            <a:normAutofit lnSpcReduction="10000"/>
          </a:bodyPr>
          <a:lstStyle/>
          <a:p>
            <a:pPr algn="ctr"/>
            <a:r>
              <a:rPr lang="en-US" sz="4000" b="1" smtClean="0">
                <a:solidFill>
                  <a:srgbClr val="0070C0"/>
                </a:solidFill>
              </a:rPr>
              <a:t>Acceptance Sampling</a:t>
            </a:r>
          </a:p>
          <a:p>
            <a:r>
              <a:rPr lang="en-US" b="1" smtClean="0"/>
              <a:t>Descriptive Statistics does not help us in deciding whether a group of data is acceptable or not.</a:t>
            </a:r>
          </a:p>
          <a:p>
            <a:r>
              <a:rPr lang="en-US" b="1" smtClean="0">
                <a:solidFill>
                  <a:srgbClr val="FF0000"/>
                </a:solidFill>
              </a:rPr>
              <a:t>Acceptance sampling can help us to do this</a:t>
            </a:r>
            <a:r>
              <a:rPr lang="en-US" b="1" smtClean="0"/>
              <a:t>. Acceptance sampling helps us to decide whether desirable quality has been achieved for a batch of products, and whether to accept or reject the items produced. </a:t>
            </a:r>
          </a:p>
        </p:txBody>
      </p:sp>
    </p:spTree>
    <p:extLst>
      <p:ext uri="{BB962C8B-B14F-4D97-AF65-F5344CB8AC3E}">
        <p14:creationId xmlns:p14="http://schemas.microsoft.com/office/powerpoint/2010/main" val="64382187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normAutofit fontScale="90000"/>
          </a:bodyPr>
          <a:lstStyle/>
          <a:p>
            <a:r>
              <a:rPr lang="en-US" b="1" smtClean="0">
                <a:solidFill>
                  <a:srgbClr val="FF0000"/>
                </a:solidFill>
              </a:rPr>
              <a:t>Usefulness of Acceptance Sampling</a:t>
            </a:r>
          </a:p>
        </p:txBody>
      </p:sp>
      <p:sp>
        <p:nvSpPr>
          <p:cNvPr id="90115" name="Content Placeholder 2"/>
          <p:cNvSpPr>
            <a:spLocks noGrp="1"/>
          </p:cNvSpPr>
          <p:nvPr>
            <p:ph idx="1"/>
          </p:nvPr>
        </p:nvSpPr>
        <p:spPr/>
        <p:txBody>
          <a:bodyPr/>
          <a:lstStyle/>
          <a:p>
            <a:r>
              <a:rPr lang="en-US" b="1" smtClean="0"/>
              <a:t>Acceptance sampling is very useful when </a:t>
            </a:r>
          </a:p>
          <a:p>
            <a:pPr lvl="2"/>
            <a:endParaRPr lang="en-US" b="1" smtClean="0"/>
          </a:p>
          <a:p>
            <a:pPr lvl="2"/>
            <a:endParaRPr lang="en-US" b="1" smtClean="0"/>
          </a:p>
          <a:p>
            <a:pPr lvl="2"/>
            <a:r>
              <a:rPr lang="en-US" b="1" smtClean="0">
                <a:solidFill>
                  <a:srgbClr val="FF0000"/>
                </a:solidFill>
              </a:rPr>
              <a:t>Large no of items </a:t>
            </a:r>
            <a:r>
              <a:rPr lang="en-US" b="1" smtClean="0"/>
              <a:t>are processed in a short time</a:t>
            </a:r>
          </a:p>
          <a:p>
            <a:pPr lvl="2"/>
            <a:r>
              <a:rPr lang="en-US" b="1" smtClean="0"/>
              <a:t>The </a:t>
            </a:r>
            <a:r>
              <a:rPr lang="en-US" b="1" smtClean="0">
                <a:solidFill>
                  <a:srgbClr val="FF0000"/>
                </a:solidFill>
              </a:rPr>
              <a:t>cost of passing defective is low</a:t>
            </a:r>
          </a:p>
          <a:p>
            <a:pPr lvl="2"/>
            <a:r>
              <a:rPr lang="en-US" b="1" smtClean="0">
                <a:solidFill>
                  <a:srgbClr val="FF0000"/>
                </a:solidFill>
              </a:rPr>
              <a:t>Fatigue and boredom </a:t>
            </a:r>
            <a:r>
              <a:rPr lang="en-US" b="1" smtClean="0"/>
              <a:t>is caused by large no of items inspection.</a:t>
            </a:r>
          </a:p>
          <a:p>
            <a:pPr lvl="2"/>
            <a:r>
              <a:rPr lang="en-US" b="1" smtClean="0">
                <a:solidFill>
                  <a:srgbClr val="FF0000"/>
                </a:solidFill>
              </a:rPr>
              <a:t>Destructive testing</a:t>
            </a:r>
            <a:r>
              <a:rPr lang="en-US" b="1" smtClean="0"/>
              <a:t> is required</a:t>
            </a:r>
          </a:p>
          <a:p>
            <a:pPr lvl="2"/>
            <a:endParaRPr lang="en-US" b="1" smtClean="0"/>
          </a:p>
        </p:txBody>
      </p:sp>
    </p:spTree>
    <p:extLst>
      <p:ext uri="{BB962C8B-B14F-4D97-AF65-F5344CB8AC3E}">
        <p14:creationId xmlns:p14="http://schemas.microsoft.com/office/powerpoint/2010/main" val="360048922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457200" y="27709"/>
            <a:ext cx="8229600" cy="639762"/>
          </a:xfrm>
        </p:spPr>
        <p:txBody>
          <a:bodyPr>
            <a:normAutofit fontScale="90000"/>
          </a:bodyPr>
          <a:lstStyle/>
          <a:p>
            <a:r>
              <a:rPr lang="en-US" b="1" dirty="0" smtClean="0">
                <a:solidFill>
                  <a:srgbClr val="FF0000"/>
                </a:solidFill>
              </a:rPr>
              <a:t>RISK </a:t>
            </a:r>
          </a:p>
        </p:txBody>
      </p:sp>
      <p:sp>
        <p:nvSpPr>
          <p:cNvPr id="108547" name="Rectangle 3"/>
          <p:cNvSpPr>
            <a:spLocks noGrp="1" noChangeArrowheads="1"/>
          </p:cNvSpPr>
          <p:nvPr>
            <p:ph type="body" idx="1"/>
          </p:nvPr>
        </p:nvSpPr>
        <p:spPr>
          <a:xfrm>
            <a:off x="457200" y="838200"/>
            <a:ext cx="8229600" cy="5791200"/>
          </a:xfrm>
        </p:spPr>
        <p:txBody>
          <a:bodyPr>
            <a:normAutofit lnSpcReduction="10000"/>
          </a:bodyPr>
          <a:lstStyle/>
          <a:p>
            <a:r>
              <a:rPr lang="en-US" sz="3600" b="1" i="1" dirty="0" smtClean="0">
                <a:solidFill>
                  <a:schemeClr val="accent2"/>
                </a:solidFill>
              </a:rPr>
              <a:t>RISKS</a:t>
            </a:r>
            <a:r>
              <a:rPr lang="en-US" sz="3600" b="1" dirty="0" smtClean="0"/>
              <a:t> </a:t>
            </a:r>
            <a:r>
              <a:rPr lang="en-US" sz="2800" b="1" dirty="0" smtClean="0"/>
              <a:t>for the </a:t>
            </a:r>
            <a:r>
              <a:rPr lang="en-US" sz="2800" b="1" i="1" dirty="0" smtClean="0">
                <a:solidFill>
                  <a:schemeClr val="tx2"/>
                </a:solidFill>
              </a:rPr>
              <a:t>producer</a:t>
            </a:r>
            <a:r>
              <a:rPr lang="en-US" sz="2800" b="1" dirty="0" smtClean="0"/>
              <a:t> and </a:t>
            </a:r>
            <a:r>
              <a:rPr lang="en-US" sz="2800" b="1" i="1" dirty="0" smtClean="0">
                <a:solidFill>
                  <a:schemeClr val="tx2"/>
                </a:solidFill>
              </a:rPr>
              <a:t>consumer</a:t>
            </a:r>
            <a:r>
              <a:rPr lang="en-US" sz="2800" b="1" dirty="0" smtClean="0"/>
              <a:t> in sampling plans:</a:t>
            </a:r>
          </a:p>
          <a:p>
            <a:r>
              <a:rPr lang="en-US" sz="2800" b="1" dirty="0" smtClean="0">
                <a:solidFill>
                  <a:srgbClr val="FF0000"/>
                </a:solidFill>
              </a:rPr>
              <a:t>Acceptable Quality Level (AQL)</a:t>
            </a:r>
          </a:p>
          <a:p>
            <a:pPr lvl="1"/>
            <a:r>
              <a:rPr lang="en-US" b="1" dirty="0" smtClean="0"/>
              <a:t>Max. acceptable percentage of defectives</a:t>
            </a:r>
            <a:r>
              <a:rPr lang="en-US" b="1" dirty="0" smtClean="0">
                <a:solidFill>
                  <a:srgbClr val="FF0000"/>
                </a:solidFill>
              </a:rPr>
              <a:t> </a:t>
            </a:r>
            <a:r>
              <a:rPr lang="en-US" b="1" u="sng" dirty="0" smtClean="0">
                <a:solidFill>
                  <a:srgbClr val="FF0000"/>
                </a:solidFill>
              </a:rPr>
              <a:t>defined by producer</a:t>
            </a:r>
            <a:r>
              <a:rPr lang="en-US" b="1" dirty="0" smtClean="0">
                <a:solidFill>
                  <a:srgbClr val="FF0000"/>
                </a:solidFill>
              </a:rPr>
              <a:t>.</a:t>
            </a:r>
          </a:p>
          <a:p>
            <a:r>
              <a:rPr lang="en-US" sz="2800" b="1" dirty="0" smtClean="0">
                <a:solidFill>
                  <a:srgbClr val="FF0000"/>
                </a:solidFill>
                <a:latin typeface="Symbol" pitchFamily="18" charset="2"/>
              </a:rPr>
              <a:t>a</a:t>
            </a:r>
            <a:r>
              <a:rPr lang="en-US" sz="2800" b="1" dirty="0" smtClean="0">
                <a:solidFill>
                  <a:srgbClr val="FF0000"/>
                </a:solidFill>
              </a:rPr>
              <a:t> (Producer’s risk)</a:t>
            </a:r>
          </a:p>
          <a:p>
            <a:pPr lvl="1"/>
            <a:r>
              <a:rPr lang="en-US" b="1" dirty="0" smtClean="0"/>
              <a:t>The probability of rejecting a good lot.</a:t>
            </a:r>
          </a:p>
          <a:p>
            <a:r>
              <a:rPr lang="en-US" sz="2800" b="1" dirty="0" smtClean="0">
                <a:solidFill>
                  <a:srgbClr val="FF0000"/>
                </a:solidFill>
              </a:rPr>
              <a:t>Lot Tolerance Percent Defective (LTPD)</a:t>
            </a:r>
          </a:p>
          <a:p>
            <a:pPr lvl="1"/>
            <a:r>
              <a:rPr lang="en-US" b="1" dirty="0" smtClean="0"/>
              <a:t>Percentage of defectives that </a:t>
            </a:r>
            <a:r>
              <a:rPr lang="en-US" b="1" u="sng" dirty="0" smtClean="0">
                <a:solidFill>
                  <a:srgbClr val="FF0000"/>
                </a:solidFill>
              </a:rPr>
              <a:t>defines consumer’s</a:t>
            </a:r>
            <a:r>
              <a:rPr lang="en-US" b="1" dirty="0" smtClean="0">
                <a:solidFill>
                  <a:srgbClr val="FF0000"/>
                </a:solidFill>
              </a:rPr>
              <a:t> rejection point.</a:t>
            </a:r>
          </a:p>
          <a:p>
            <a:r>
              <a:rPr lang="en-US" sz="2800" b="1" i="1" dirty="0" smtClean="0">
                <a:solidFill>
                  <a:srgbClr val="FF0000"/>
                </a:solidFill>
                <a:cs typeface="Times New Roman" pitchFamily="18" charset="0"/>
                <a:sym typeface="Symbol" pitchFamily="18" charset="2"/>
              </a:rPr>
              <a:t></a:t>
            </a:r>
            <a:r>
              <a:rPr lang="en-US" sz="2800" b="1" dirty="0" smtClean="0">
                <a:solidFill>
                  <a:srgbClr val="FF0000"/>
                </a:solidFill>
              </a:rPr>
              <a:t> (Consumer’s risk)</a:t>
            </a:r>
          </a:p>
          <a:p>
            <a:pPr lvl="1"/>
            <a:r>
              <a:rPr lang="en-US" b="1" dirty="0" smtClean="0"/>
              <a:t>The probability of accepting a bad lot.</a:t>
            </a:r>
          </a:p>
          <a:p>
            <a:pPr>
              <a:buFont typeface="Wingdings" pitchFamily="2" charset="2"/>
              <a:buNone/>
            </a:pPr>
            <a:endParaRPr lang="en-US" sz="3600" dirty="0" smtClean="0"/>
          </a:p>
          <a:p>
            <a:endParaRPr lang="en-US" dirty="0" smtClean="0"/>
          </a:p>
        </p:txBody>
      </p:sp>
    </p:spTree>
    <p:extLst>
      <p:ext uri="{BB962C8B-B14F-4D97-AF65-F5344CB8AC3E}">
        <p14:creationId xmlns:p14="http://schemas.microsoft.com/office/powerpoint/2010/main" val="204091235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noChangeArrowheads="1"/>
          </p:cNvSpPr>
          <p:nvPr>
            <p:ph type="title"/>
          </p:nvPr>
        </p:nvSpPr>
        <p:spPr/>
        <p:txBody>
          <a:bodyPr>
            <a:normAutofit fontScale="90000"/>
          </a:bodyPr>
          <a:lstStyle/>
          <a:p>
            <a:pPr eaLnBrk="1" hangingPunct="1"/>
            <a:r>
              <a:rPr lang="en-US" b="1" smtClean="0">
                <a:solidFill>
                  <a:srgbClr val="FF0000"/>
                </a:solidFill>
              </a:rPr>
              <a:t>Operating Characteristics (OC) Curves</a:t>
            </a:r>
          </a:p>
        </p:txBody>
      </p:sp>
      <p:sp>
        <p:nvSpPr>
          <p:cNvPr id="109572" name="Rectangle 4"/>
          <p:cNvSpPr>
            <a:spLocks noGrp="1" noChangeArrowheads="1"/>
          </p:cNvSpPr>
          <p:nvPr>
            <p:ph type="body" sz="half" idx="1"/>
          </p:nvPr>
        </p:nvSpPr>
        <p:spPr>
          <a:xfrm>
            <a:off x="381000" y="1219200"/>
            <a:ext cx="4611688" cy="5410200"/>
          </a:xfrm>
        </p:spPr>
        <p:txBody>
          <a:bodyPr>
            <a:normAutofit/>
          </a:bodyPr>
          <a:lstStyle/>
          <a:p>
            <a:pPr>
              <a:lnSpc>
                <a:spcPct val="80000"/>
              </a:lnSpc>
            </a:pPr>
            <a:r>
              <a:rPr lang="en-US" sz="2000" b="1" i="1" dirty="0">
                <a:solidFill>
                  <a:srgbClr val="FF0000"/>
                </a:solidFill>
              </a:rPr>
              <a:t>Operating Characteristic (OC) Curve: </a:t>
            </a:r>
            <a:r>
              <a:rPr lang="en-US" sz="2000" b="1" dirty="0"/>
              <a:t>This curve plots the probability of accepting the lot (Y-axis) versus the lot fraction or percent defectives (X-axis). The OC curve is the primary tool for displaying and investigating the properties of a </a:t>
            </a:r>
            <a:r>
              <a:rPr lang="en-US" sz="2000" b="1" dirty="0" smtClean="0"/>
              <a:t>LASP (Lot Acceptance Sampling Plan). </a:t>
            </a:r>
            <a:endParaRPr lang="en-US" sz="2000" b="1" dirty="0"/>
          </a:p>
          <a:p>
            <a:pPr eaLnBrk="1" hangingPunct="1">
              <a:lnSpc>
                <a:spcPct val="80000"/>
              </a:lnSpc>
            </a:pPr>
            <a:endParaRPr lang="en-US" sz="2000" b="1" dirty="0" smtClean="0"/>
          </a:p>
          <a:p>
            <a:pPr eaLnBrk="1" hangingPunct="1">
              <a:lnSpc>
                <a:spcPct val="80000"/>
              </a:lnSpc>
            </a:pPr>
            <a:r>
              <a:rPr lang="en-US" sz="2000" b="1" dirty="0" smtClean="0"/>
              <a:t>X-axis shows % of items that are defective in a lot- “lot quality”</a:t>
            </a:r>
          </a:p>
          <a:p>
            <a:pPr eaLnBrk="1" hangingPunct="1">
              <a:lnSpc>
                <a:spcPct val="80000"/>
              </a:lnSpc>
            </a:pPr>
            <a:r>
              <a:rPr lang="en-US" sz="2000" b="1" dirty="0" smtClean="0"/>
              <a:t>Y-axis shows the probability or chance of accepting a lot</a:t>
            </a:r>
          </a:p>
          <a:p>
            <a:pPr eaLnBrk="1" hangingPunct="1">
              <a:lnSpc>
                <a:spcPct val="80000"/>
              </a:lnSpc>
            </a:pPr>
            <a:endParaRPr lang="en-US" sz="2000" b="1" dirty="0" smtClean="0"/>
          </a:p>
          <a:p>
            <a:pPr eaLnBrk="1" hangingPunct="1">
              <a:lnSpc>
                <a:spcPct val="80000"/>
              </a:lnSpc>
            </a:pPr>
            <a:r>
              <a:rPr lang="en-US" sz="2000" b="1" dirty="0" smtClean="0"/>
              <a:t>As proportion of defects increases, the chance of accepting lot decreases</a:t>
            </a:r>
          </a:p>
          <a:p>
            <a:pPr eaLnBrk="1" hangingPunct="1">
              <a:lnSpc>
                <a:spcPct val="80000"/>
              </a:lnSpc>
            </a:pPr>
            <a:r>
              <a:rPr lang="en-US" sz="2000" b="1" dirty="0" smtClean="0"/>
              <a:t>Example: 90% chance of accepting a lot with 5% defectives; 10% chance of accepting a lot with 24% defectives</a:t>
            </a:r>
          </a:p>
          <a:p>
            <a:pPr eaLnBrk="1" hangingPunct="1">
              <a:lnSpc>
                <a:spcPct val="80000"/>
              </a:lnSpc>
            </a:pPr>
            <a:endParaRPr lang="en-US" sz="2000" dirty="0" smtClean="0"/>
          </a:p>
        </p:txBody>
      </p:sp>
      <p:pic>
        <p:nvPicPr>
          <p:cNvPr id="109573" name="Picture 6" descr="w0151-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905000"/>
            <a:ext cx="3886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95636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en-US" smtClean="0">
                <a:solidFill>
                  <a:srgbClr val="FF0000"/>
                </a:solidFill>
              </a:rPr>
              <a:t>F.W. Taylor</a:t>
            </a:r>
          </a:p>
        </p:txBody>
      </p:sp>
      <p:sp>
        <p:nvSpPr>
          <p:cNvPr id="3" name="Content Placeholder 2"/>
          <p:cNvSpPr>
            <a:spLocks noGrp="1"/>
          </p:cNvSpPr>
          <p:nvPr>
            <p:ph idx="1"/>
          </p:nvPr>
        </p:nvSpPr>
        <p:spPr>
          <a:xfrm>
            <a:off x="457200" y="1600200"/>
            <a:ext cx="8229600" cy="5105400"/>
          </a:xfrm>
        </p:spPr>
        <p:txBody>
          <a:bodyPr rtlCol="0">
            <a:normAutofit fontScale="85000" lnSpcReduction="20000"/>
          </a:bodyPr>
          <a:lstStyle/>
          <a:p>
            <a:pPr eaLnBrk="1" fontAlgn="auto" hangingPunct="1">
              <a:spcAft>
                <a:spcPts val="0"/>
              </a:spcAft>
              <a:buFont typeface="Arial" pitchFamily="34" charset="0"/>
              <a:buChar char="•"/>
              <a:defRPr/>
            </a:pPr>
            <a:r>
              <a:rPr lang="en-US" dirty="0" smtClean="0">
                <a:solidFill>
                  <a:srgbClr val="FF0000"/>
                </a:solidFill>
              </a:rPr>
              <a:t>Founder Father of Scientific Management</a:t>
            </a:r>
          </a:p>
          <a:p>
            <a:pPr eaLnBrk="1" fontAlgn="auto" hangingPunct="1">
              <a:spcAft>
                <a:spcPts val="0"/>
              </a:spcAft>
              <a:buFont typeface="Arial" pitchFamily="34" charset="0"/>
              <a:buNone/>
              <a:defRPr/>
            </a:pPr>
            <a:r>
              <a:rPr lang="en-US" dirty="0">
                <a:solidFill>
                  <a:srgbClr val="FF0000"/>
                </a:solidFill>
              </a:rPr>
              <a:t>	</a:t>
            </a:r>
            <a:r>
              <a:rPr lang="en-US" dirty="0" smtClean="0"/>
              <a:t>	Focus is higher Productivity by better utilization of 	workers.</a:t>
            </a:r>
          </a:p>
          <a:p>
            <a:pPr eaLnBrk="1" fontAlgn="auto" hangingPunct="1">
              <a:spcAft>
                <a:spcPts val="0"/>
              </a:spcAft>
              <a:buFont typeface="Arial" pitchFamily="34" charset="0"/>
              <a:buNone/>
              <a:defRPr/>
            </a:pPr>
            <a:r>
              <a:rPr lang="en-US" dirty="0"/>
              <a:t>	</a:t>
            </a:r>
            <a:r>
              <a:rPr lang="en-US" dirty="0" smtClean="0"/>
              <a:t>	 Introduced Management responsibility  is to </a:t>
            </a:r>
          </a:p>
          <a:p>
            <a:pPr eaLnBrk="1" fontAlgn="auto" hangingPunct="1">
              <a:spcAft>
                <a:spcPts val="0"/>
              </a:spcAft>
              <a:buFont typeface="Arial" pitchFamily="34" charset="0"/>
              <a:buNone/>
              <a:defRPr/>
            </a:pPr>
            <a:r>
              <a:rPr lang="en-US" dirty="0"/>
              <a:t>	</a:t>
            </a:r>
            <a:r>
              <a:rPr lang="en-US" dirty="0" smtClean="0"/>
              <a:t>	1. Identify </a:t>
            </a:r>
            <a:r>
              <a:rPr lang="en-US" dirty="0" smtClean="0">
                <a:solidFill>
                  <a:srgbClr val="FF0000"/>
                </a:solidFill>
              </a:rPr>
              <a:t>elements of </a:t>
            </a:r>
            <a:r>
              <a:rPr lang="en-US" dirty="0" smtClean="0"/>
              <a:t>man’s</a:t>
            </a:r>
            <a:r>
              <a:rPr lang="en-US" dirty="0" smtClean="0">
                <a:solidFill>
                  <a:srgbClr val="FF0000"/>
                </a:solidFill>
              </a:rPr>
              <a:t> work</a:t>
            </a:r>
          </a:p>
          <a:p>
            <a:pPr eaLnBrk="1" fontAlgn="auto" hangingPunct="1">
              <a:spcAft>
                <a:spcPts val="0"/>
              </a:spcAft>
              <a:buFont typeface="Arial" pitchFamily="34" charset="0"/>
              <a:buNone/>
              <a:defRPr/>
            </a:pPr>
            <a:r>
              <a:rPr lang="en-US" dirty="0"/>
              <a:t>	</a:t>
            </a:r>
            <a:r>
              <a:rPr lang="en-US" dirty="0" smtClean="0"/>
              <a:t>	2. Each </a:t>
            </a:r>
            <a:r>
              <a:rPr lang="en-US" dirty="0" smtClean="0">
                <a:solidFill>
                  <a:srgbClr val="FF0000"/>
                </a:solidFill>
              </a:rPr>
              <a:t>work should be assigned 	</a:t>
            </a:r>
            <a:r>
              <a:rPr lang="en-US" dirty="0" smtClean="0"/>
              <a:t>to a workman  	    and to train them, instead of leaving to the 	  	    workmen to choose.</a:t>
            </a:r>
          </a:p>
          <a:p>
            <a:pPr eaLnBrk="1" fontAlgn="auto" hangingPunct="1">
              <a:spcAft>
                <a:spcPts val="0"/>
              </a:spcAft>
              <a:buFont typeface="Arial" pitchFamily="34" charset="0"/>
              <a:buNone/>
              <a:defRPr/>
            </a:pPr>
            <a:r>
              <a:rPr lang="en-US" dirty="0"/>
              <a:t>	</a:t>
            </a:r>
            <a:r>
              <a:rPr lang="en-US" dirty="0" smtClean="0"/>
              <a:t>	3.Manufacturing </a:t>
            </a:r>
            <a:r>
              <a:rPr lang="en-US" dirty="0" smtClean="0">
                <a:solidFill>
                  <a:srgbClr val="FF0000"/>
                </a:solidFill>
              </a:rPr>
              <a:t>Process should be designed by 	    Management </a:t>
            </a:r>
            <a:r>
              <a:rPr lang="en-US" dirty="0" smtClean="0"/>
              <a:t> in a scientific way and accepted by 	    the 	workman.</a:t>
            </a:r>
          </a:p>
          <a:p>
            <a:pPr eaLnBrk="1" fontAlgn="auto" hangingPunct="1">
              <a:spcAft>
                <a:spcPts val="0"/>
              </a:spcAft>
              <a:buFont typeface="Arial" pitchFamily="34" charset="0"/>
              <a:buNone/>
              <a:defRPr/>
            </a:pPr>
            <a:r>
              <a:rPr lang="en-US" dirty="0"/>
              <a:t>	</a:t>
            </a:r>
            <a:r>
              <a:rPr lang="en-US" dirty="0" smtClean="0"/>
              <a:t>	4. Management and Workman </a:t>
            </a:r>
            <a:r>
              <a:rPr lang="en-US" dirty="0" smtClean="0">
                <a:solidFill>
                  <a:srgbClr val="FF0000"/>
                </a:solidFill>
              </a:rPr>
              <a:t>responsibility are  	    to be well defined</a:t>
            </a:r>
            <a:r>
              <a:rPr lang="en-US" dirty="0" smtClean="0"/>
              <a:t> </a:t>
            </a:r>
            <a:r>
              <a:rPr lang="en-US" dirty="0" smtClean="0">
                <a:solidFill>
                  <a:srgbClr val="FF0000"/>
                </a:solidFill>
              </a:rPr>
              <a:t>and spelt out</a:t>
            </a:r>
            <a:r>
              <a:rPr lang="en-US" dirty="0" smtClean="0"/>
              <a:t> for the work. </a:t>
            </a:r>
            <a:endParaRPr lang="en-US" dirty="0"/>
          </a:p>
        </p:txBody>
      </p:sp>
    </p:spTree>
    <p:extLst>
      <p:ext uri="{BB962C8B-B14F-4D97-AF65-F5344CB8AC3E}">
        <p14:creationId xmlns:p14="http://schemas.microsoft.com/office/powerpoint/2010/main" val="333575131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782"/>
            <a:ext cx="8610600" cy="588818"/>
          </a:xfrm>
        </p:spPr>
        <p:txBody>
          <a:bodyPr>
            <a:normAutofit fontScale="90000"/>
          </a:bodyPr>
          <a:lstStyle/>
          <a:p>
            <a:r>
              <a:rPr lang="en-US" b="1" dirty="0" smtClean="0">
                <a:solidFill>
                  <a:srgbClr val="FF0000"/>
                </a:solidFill>
              </a:rPr>
              <a:t>Introducing Statistical Process Control</a:t>
            </a:r>
            <a:endParaRPr lang="en-US" b="1" dirty="0">
              <a:solidFill>
                <a:srgbClr val="FF0000"/>
              </a:solidFill>
            </a:endParaRPr>
          </a:p>
        </p:txBody>
      </p:sp>
      <p:sp>
        <p:nvSpPr>
          <p:cNvPr id="3" name="Content Placeholder 2"/>
          <p:cNvSpPr>
            <a:spLocks noGrp="1"/>
          </p:cNvSpPr>
          <p:nvPr>
            <p:ph idx="1"/>
          </p:nvPr>
        </p:nvSpPr>
        <p:spPr>
          <a:xfrm>
            <a:off x="76200" y="609600"/>
            <a:ext cx="8839200" cy="6248400"/>
          </a:xfrm>
        </p:spPr>
        <p:txBody>
          <a:bodyPr>
            <a:normAutofit fontScale="92500"/>
          </a:bodyPr>
          <a:lstStyle/>
          <a:p>
            <a:endParaRPr lang="en-US" dirty="0" smtClean="0"/>
          </a:p>
          <a:p>
            <a:r>
              <a:rPr lang="en-US" dirty="0" smtClean="0"/>
              <a:t>A manufacturing process when in a statistical control also provides the limits of its natural variation, which may be calculated with the help of Statistical tools. Such limits are drawn for process control at the shop floor level and are known as</a:t>
            </a:r>
            <a:r>
              <a:rPr lang="en-US" dirty="0" smtClean="0">
                <a:solidFill>
                  <a:srgbClr val="FF0000"/>
                </a:solidFill>
              </a:rPr>
              <a:t> Control Charts.</a:t>
            </a:r>
            <a:r>
              <a:rPr lang="en-US" dirty="0" smtClean="0"/>
              <a:t>  </a:t>
            </a:r>
          </a:p>
          <a:p>
            <a:pPr lvl="1"/>
            <a:r>
              <a:rPr lang="en-US" dirty="0" smtClean="0"/>
              <a:t>Abnormality in the process causes variations in the products which are not acceptable by the customer and can be tracked with the help of the above  Control Charts during the manufacturing process. </a:t>
            </a:r>
            <a:endParaRPr lang="en-US" dirty="0"/>
          </a:p>
          <a:p>
            <a:pPr lvl="2"/>
            <a:r>
              <a:rPr lang="en-US" dirty="0" smtClean="0">
                <a:solidFill>
                  <a:srgbClr val="FF0000"/>
                </a:solidFill>
              </a:rPr>
              <a:t>Information received by plotting observed quality data on the Control Charts can be used to control the process and produce goods within the acceptable quality standards. This is known as </a:t>
            </a:r>
            <a:r>
              <a:rPr lang="en-US" b="1" dirty="0" smtClean="0">
                <a:solidFill>
                  <a:srgbClr val="0070C0"/>
                </a:solidFill>
              </a:rPr>
              <a:t>Statistical Process Control.</a:t>
            </a:r>
            <a:endParaRPr lang="en-US" b="1" dirty="0">
              <a:solidFill>
                <a:srgbClr val="0070C0"/>
              </a:solidFill>
            </a:endParaRPr>
          </a:p>
        </p:txBody>
      </p:sp>
    </p:spTree>
    <p:extLst>
      <p:ext uri="{BB962C8B-B14F-4D97-AF65-F5344CB8AC3E}">
        <p14:creationId xmlns:p14="http://schemas.microsoft.com/office/powerpoint/2010/main" val="79932108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r>
              <a:rPr lang="en-US"/>
              <a:t>4-</a:t>
            </a:r>
            <a:fld id="{DDCD1A84-EE9A-4F87-843D-D3B199F2F066}" type="slidenum">
              <a:rPr lang="en-US"/>
              <a:pPr/>
              <a:t>91</a:t>
            </a:fld>
            <a:endParaRPr lang="en-US"/>
          </a:p>
        </p:txBody>
      </p:sp>
      <p:sp>
        <p:nvSpPr>
          <p:cNvPr id="25602" name="Rectangle 2"/>
          <p:cNvSpPr>
            <a:spLocks noGrp="1" noChangeArrowheads="1"/>
          </p:cNvSpPr>
          <p:nvPr>
            <p:ph type="title"/>
          </p:nvPr>
        </p:nvSpPr>
        <p:spPr>
          <a:xfrm>
            <a:off x="457200" y="76200"/>
            <a:ext cx="8229600" cy="838200"/>
          </a:xfrm>
        </p:spPr>
        <p:txBody>
          <a:bodyPr/>
          <a:lstStyle/>
          <a:p>
            <a:r>
              <a:rPr lang="en-US" b="1" dirty="0">
                <a:solidFill>
                  <a:srgbClr val="FF0000"/>
                </a:solidFill>
              </a:rPr>
              <a:t>Control Charts</a:t>
            </a:r>
          </a:p>
        </p:txBody>
      </p:sp>
      <p:sp>
        <p:nvSpPr>
          <p:cNvPr id="25603" name="Rectangle 3"/>
          <p:cNvSpPr>
            <a:spLocks noGrp="1" noChangeArrowheads="1"/>
          </p:cNvSpPr>
          <p:nvPr>
            <p:ph type="body" sz="half" idx="1"/>
          </p:nvPr>
        </p:nvSpPr>
        <p:spPr>
          <a:xfrm>
            <a:off x="457200" y="914400"/>
            <a:ext cx="8305800" cy="5211763"/>
          </a:xfrm>
        </p:spPr>
        <p:txBody>
          <a:bodyPr/>
          <a:lstStyle/>
          <a:p>
            <a:pPr>
              <a:lnSpc>
                <a:spcPct val="90000"/>
              </a:lnSpc>
            </a:pPr>
            <a:endParaRPr lang="en-US" sz="2400" dirty="0" smtClean="0"/>
          </a:p>
          <a:p>
            <a:pPr>
              <a:lnSpc>
                <a:spcPct val="90000"/>
              </a:lnSpc>
            </a:pPr>
            <a:r>
              <a:rPr lang="en-US" sz="2400" b="1" dirty="0" smtClean="0">
                <a:solidFill>
                  <a:srgbClr val="FF0000"/>
                </a:solidFill>
              </a:rPr>
              <a:t>Control Charts</a:t>
            </a:r>
            <a:r>
              <a:rPr lang="en-US" sz="2400" b="1" dirty="0" smtClean="0"/>
              <a:t> are graphs </a:t>
            </a:r>
            <a:r>
              <a:rPr lang="en-US" sz="2400" b="1" dirty="0"/>
              <a:t>that </a:t>
            </a:r>
            <a:r>
              <a:rPr lang="en-US" sz="2400" b="1" dirty="0" smtClean="0"/>
              <a:t>establish </a:t>
            </a:r>
            <a:r>
              <a:rPr lang="en-US" sz="2400" b="1" dirty="0"/>
              <a:t>control limits of a process</a:t>
            </a:r>
          </a:p>
          <a:p>
            <a:pPr>
              <a:lnSpc>
                <a:spcPct val="90000"/>
              </a:lnSpc>
            </a:pPr>
            <a:r>
              <a:rPr lang="en-US" sz="2400" b="1" dirty="0" smtClean="0">
                <a:solidFill>
                  <a:srgbClr val="FF0000"/>
                </a:solidFill>
              </a:rPr>
              <a:t>Control </a:t>
            </a:r>
            <a:r>
              <a:rPr lang="en-US" sz="2400" b="1" dirty="0">
                <a:solidFill>
                  <a:srgbClr val="FF0000"/>
                </a:solidFill>
              </a:rPr>
              <a:t>limits</a:t>
            </a:r>
          </a:p>
          <a:p>
            <a:pPr lvl="1">
              <a:lnSpc>
                <a:spcPct val="90000"/>
              </a:lnSpc>
            </a:pPr>
            <a:r>
              <a:rPr lang="en-US" sz="2000" b="1" dirty="0"/>
              <a:t>upper and lower bands of a control chart</a:t>
            </a:r>
          </a:p>
        </p:txBody>
      </p:sp>
      <p:sp>
        <p:nvSpPr>
          <p:cNvPr id="25604" name="Rectangle 4"/>
          <p:cNvSpPr>
            <a:spLocks noGrp="1" noChangeArrowheads="1"/>
          </p:cNvSpPr>
          <p:nvPr>
            <p:ph type="body" sz="half" idx="2"/>
          </p:nvPr>
        </p:nvSpPr>
        <p:spPr>
          <a:xfrm>
            <a:off x="1752600" y="2971800"/>
            <a:ext cx="5105400" cy="4262438"/>
          </a:xfrm>
        </p:spPr>
        <p:txBody>
          <a:bodyPr>
            <a:normAutofit fontScale="92500" lnSpcReduction="10000"/>
          </a:bodyPr>
          <a:lstStyle/>
          <a:p>
            <a:r>
              <a:rPr lang="en-US" sz="3200" dirty="0"/>
              <a:t>Types of charts</a:t>
            </a:r>
          </a:p>
          <a:p>
            <a:pPr marL="457200" lvl="1" indent="0">
              <a:buNone/>
            </a:pPr>
            <a:r>
              <a:rPr lang="en-US" sz="3200" dirty="0" smtClean="0"/>
              <a:t>	</a:t>
            </a:r>
            <a:r>
              <a:rPr lang="en-US" sz="2800" b="1" dirty="0" smtClean="0">
                <a:solidFill>
                  <a:srgbClr val="FF0000"/>
                </a:solidFill>
              </a:rPr>
              <a:t>Variables</a:t>
            </a:r>
          </a:p>
          <a:p>
            <a:pPr marL="914400" lvl="2" indent="0">
              <a:buNone/>
            </a:pPr>
            <a:r>
              <a:rPr lang="en-US" sz="2400" dirty="0" smtClean="0"/>
              <a:t>	range (R-chart)</a:t>
            </a:r>
          </a:p>
          <a:p>
            <a:pPr marL="914400" lvl="2" indent="0">
              <a:buNone/>
            </a:pPr>
            <a:r>
              <a:rPr lang="en-US" sz="2400" dirty="0" smtClean="0"/>
              <a:t>	mean (x̅  – chart)</a:t>
            </a:r>
            <a:endParaRPr lang="en-US" dirty="0" smtClean="0"/>
          </a:p>
          <a:p>
            <a:pPr marL="0" indent="0">
              <a:buNone/>
            </a:pPr>
            <a:endParaRPr lang="en-US" sz="3200" dirty="0" smtClean="0"/>
          </a:p>
          <a:p>
            <a:pPr marL="0" indent="0">
              <a:buNone/>
            </a:pPr>
            <a:r>
              <a:rPr lang="en-US" sz="3200" b="1" dirty="0" smtClean="0">
                <a:solidFill>
                  <a:srgbClr val="FF0000"/>
                </a:solidFill>
              </a:rPr>
              <a:t>	Attributes</a:t>
            </a:r>
          </a:p>
          <a:p>
            <a:pPr marL="457200" lvl="1" indent="0">
              <a:buNone/>
            </a:pPr>
            <a:r>
              <a:rPr lang="en-US" sz="3200" dirty="0" smtClean="0"/>
              <a:t>		</a:t>
            </a:r>
            <a:r>
              <a:rPr lang="en-US" sz="2800" dirty="0" smtClean="0"/>
              <a:t>p-chart</a:t>
            </a:r>
          </a:p>
          <a:p>
            <a:pPr marL="457200" lvl="1" indent="0">
              <a:buNone/>
            </a:pPr>
            <a:r>
              <a:rPr lang="en-US" sz="2800" dirty="0" smtClean="0"/>
              <a:t>		c-chart</a:t>
            </a:r>
          </a:p>
          <a:p>
            <a:pPr marL="457200" lvl="1" indent="0">
              <a:buNone/>
            </a:pPr>
            <a:r>
              <a:rPr lang="en-US" sz="2800" dirty="0" smtClean="0"/>
              <a:t>     </a:t>
            </a:r>
            <a:endParaRPr lang="en-US" dirty="0"/>
          </a:p>
        </p:txBody>
      </p:sp>
    </p:spTree>
    <p:extLst>
      <p:ext uri="{BB962C8B-B14F-4D97-AF65-F5344CB8AC3E}">
        <p14:creationId xmlns:p14="http://schemas.microsoft.com/office/powerpoint/2010/main" val="155521354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rmAutofit fontScale="90000"/>
          </a:bodyPr>
          <a:lstStyle/>
          <a:p>
            <a:r>
              <a:rPr lang="en-US" b="1" dirty="0" smtClean="0">
                <a:solidFill>
                  <a:srgbClr val="FF0000"/>
                </a:solidFill>
              </a:rPr>
              <a:t>Control Charts</a:t>
            </a:r>
            <a:endParaRPr lang="en-US" b="1" dirty="0">
              <a:solidFill>
                <a:srgbClr val="FF0000"/>
              </a:solidFill>
            </a:endParaRPr>
          </a:p>
        </p:txBody>
      </p:sp>
      <p:sp>
        <p:nvSpPr>
          <p:cNvPr id="3" name="Content Placeholder 2"/>
          <p:cNvSpPr>
            <a:spLocks noGrp="1"/>
          </p:cNvSpPr>
          <p:nvPr>
            <p:ph idx="1"/>
          </p:nvPr>
        </p:nvSpPr>
        <p:spPr>
          <a:xfrm>
            <a:off x="457200" y="838200"/>
            <a:ext cx="8229600" cy="6019800"/>
          </a:xfrm>
        </p:spPr>
        <p:txBody>
          <a:bodyPr>
            <a:normAutofit fontScale="92500" lnSpcReduction="20000"/>
          </a:bodyPr>
          <a:lstStyle/>
          <a:p>
            <a:r>
              <a:rPr lang="en-US" sz="3100" dirty="0" smtClean="0"/>
              <a:t>Control Charts provide a basis of monitoring variations in the predetermined quality of a product or process.</a:t>
            </a:r>
          </a:p>
          <a:p>
            <a:r>
              <a:rPr lang="en-US" sz="3100" dirty="0" smtClean="0"/>
              <a:t>The use of control charts help to </a:t>
            </a:r>
          </a:p>
          <a:p>
            <a:pPr lvl="2"/>
            <a:r>
              <a:rPr lang="en-US" dirty="0" smtClean="0">
                <a:solidFill>
                  <a:srgbClr val="FF0000"/>
                </a:solidFill>
              </a:rPr>
              <a:t>Focus on the time dimension</a:t>
            </a:r>
            <a:r>
              <a:rPr lang="en-US" dirty="0" smtClean="0"/>
              <a:t> in which a system produces products or services</a:t>
            </a:r>
          </a:p>
          <a:p>
            <a:pPr lvl="2"/>
            <a:r>
              <a:rPr lang="en-US" dirty="0" smtClean="0">
                <a:solidFill>
                  <a:srgbClr val="FF0000"/>
                </a:solidFill>
              </a:rPr>
              <a:t>Identify the nature of variation </a:t>
            </a:r>
            <a:r>
              <a:rPr lang="en-US" dirty="0" smtClean="0"/>
              <a:t>in the process during operation and </a:t>
            </a:r>
          </a:p>
          <a:p>
            <a:pPr lvl="2"/>
            <a:r>
              <a:rPr lang="en-US" dirty="0" smtClean="0">
                <a:solidFill>
                  <a:srgbClr val="FF0000"/>
                </a:solidFill>
              </a:rPr>
              <a:t>Ensure that only acceptable products or services are produced by monitoring</a:t>
            </a:r>
            <a:r>
              <a:rPr lang="en-US" dirty="0" smtClean="0"/>
              <a:t> the process average, which is expected to stay within the bounds of upper and lower statistical limits.</a:t>
            </a:r>
          </a:p>
          <a:p>
            <a:pPr lvl="1"/>
            <a:r>
              <a:rPr lang="en-US" dirty="0" smtClean="0"/>
              <a:t>Whenever an out-of control situation is detected, corrective action will be taken to bring the process back into control.</a:t>
            </a:r>
          </a:p>
          <a:p>
            <a:r>
              <a:rPr lang="en-US" sz="2400" dirty="0" smtClean="0"/>
              <a:t>A Control Chart is essentially a graphic device for presenting data so as to identify the frequency and extent of variations from established standards.</a:t>
            </a:r>
          </a:p>
        </p:txBody>
      </p:sp>
    </p:spTree>
    <p:extLst>
      <p:ext uri="{BB962C8B-B14F-4D97-AF65-F5344CB8AC3E}">
        <p14:creationId xmlns:p14="http://schemas.microsoft.com/office/powerpoint/2010/main" val="259679653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US" b="1" smtClean="0">
                <a:solidFill>
                  <a:srgbClr val="FF0000"/>
                </a:solidFill>
              </a:rPr>
              <a:t>Control Charts by Variables </a:t>
            </a:r>
          </a:p>
        </p:txBody>
      </p:sp>
      <p:sp>
        <p:nvSpPr>
          <p:cNvPr id="95235" name="Content Placeholder 2"/>
          <p:cNvSpPr>
            <a:spLocks noGrp="1"/>
          </p:cNvSpPr>
          <p:nvPr>
            <p:ph idx="1"/>
          </p:nvPr>
        </p:nvSpPr>
        <p:spPr/>
        <p:txBody>
          <a:bodyPr>
            <a:normAutofit lnSpcReduction="10000"/>
          </a:bodyPr>
          <a:lstStyle/>
          <a:p>
            <a:r>
              <a:rPr lang="en-US" b="1" dirty="0" smtClean="0"/>
              <a:t>Control Charts by variables are the followings</a:t>
            </a:r>
          </a:p>
          <a:p>
            <a:endParaRPr lang="en-US" b="1" dirty="0" smtClean="0"/>
          </a:p>
          <a:p>
            <a:pPr lvl="2"/>
            <a:r>
              <a:rPr lang="en-US" b="1" dirty="0" smtClean="0">
                <a:solidFill>
                  <a:srgbClr val="FF0000"/>
                </a:solidFill>
              </a:rPr>
              <a:t>The Average Chart (X̅- Chart), which assumes the central tendency of the process</a:t>
            </a:r>
          </a:p>
          <a:p>
            <a:pPr lvl="2"/>
            <a:r>
              <a:rPr lang="en-US" b="1" dirty="0" smtClean="0">
                <a:solidFill>
                  <a:srgbClr val="FF0000"/>
                </a:solidFill>
              </a:rPr>
              <a:t>The Range Chart (R-chart), which measures the spread of the process</a:t>
            </a:r>
          </a:p>
          <a:p>
            <a:endParaRPr lang="en-US" b="1" dirty="0" smtClean="0"/>
          </a:p>
          <a:p>
            <a:r>
              <a:rPr lang="en-US" b="1" dirty="0" smtClean="0"/>
              <a:t>Since the Average Chart and Range Charts are usually used together , they are commonly known as (</a:t>
            </a:r>
            <a:r>
              <a:rPr lang="en-US" b="1" dirty="0" smtClean="0">
                <a:latin typeface="Arial" pitchFamily="34" charset="0"/>
                <a:cs typeface="Arial" pitchFamily="34" charset="0"/>
              </a:rPr>
              <a:t>X̅</a:t>
            </a:r>
            <a:r>
              <a:rPr lang="en-US" b="1" dirty="0" smtClean="0"/>
              <a:t>-R) chart.</a:t>
            </a:r>
          </a:p>
          <a:p>
            <a:pPr lvl="2"/>
            <a:endParaRPr lang="en-US" b="1" dirty="0" smtClean="0"/>
          </a:p>
          <a:p>
            <a:pPr lvl="2"/>
            <a:endParaRPr lang="en-US" b="1" dirty="0" smtClean="0"/>
          </a:p>
          <a:p>
            <a:endParaRPr lang="en-US" b="1" dirty="0" smtClean="0"/>
          </a:p>
        </p:txBody>
      </p:sp>
    </p:spTree>
    <p:extLst>
      <p:ext uri="{BB962C8B-B14F-4D97-AF65-F5344CB8AC3E}">
        <p14:creationId xmlns:p14="http://schemas.microsoft.com/office/powerpoint/2010/main" val="160364346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b="1" dirty="0" smtClean="0">
                <a:solidFill>
                  <a:srgbClr val="FF0000"/>
                </a:solidFill>
              </a:rPr>
              <a:t>Theory underlying </a:t>
            </a:r>
            <a:r>
              <a:rPr lang="en-US" b="1" dirty="0" smtClean="0">
                <a:solidFill>
                  <a:srgbClr val="FF0000"/>
                </a:solidFill>
                <a:latin typeface="Arial" pitchFamily="34" charset="0"/>
                <a:cs typeface="Arial" pitchFamily="34" charset="0"/>
              </a:rPr>
              <a:t>X̅-R  Chart</a:t>
            </a:r>
            <a:endParaRPr lang="en-US" b="1" dirty="0" smtClean="0">
              <a:solidFill>
                <a:srgbClr val="FF0000"/>
              </a:solidFill>
            </a:endParaRPr>
          </a:p>
        </p:txBody>
      </p:sp>
      <p:sp>
        <p:nvSpPr>
          <p:cNvPr id="96259" name="Content Placeholder 2"/>
          <p:cNvSpPr>
            <a:spLocks noGrp="1"/>
          </p:cNvSpPr>
          <p:nvPr>
            <p:ph idx="1"/>
          </p:nvPr>
        </p:nvSpPr>
        <p:spPr/>
        <p:txBody>
          <a:bodyPr>
            <a:normAutofit lnSpcReduction="10000"/>
          </a:bodyPr>
          <a:lstStyle/>
          <a:p>
            <a:r>
              <a:rPr lang="en-US" sz="2400" b="1" dirty="0" smtClean="0"/>
              <a:t>Average of a sample of several items tend to cancel out the normal process variations and Undesirable changes due to assignable causes thereafter become visible.</a:t>
            </a:r>
          </a:p>
          <a:p>
            <a:r>
              <a:rPr lang="en-US" sz="2400" b="1" dirty="0" smtClean="0"/>
              <a:t>Statistical limits of the </a:t>
            </a:r>
            <a:r>
              <a:rPr lang="en-US" sz="2400" b="1" dirty="0" smtClean="0">
                <a:latin typeface="Arial" pitchFamily="34" charset="0"/>
                <a:cs typeface="Arial" pitchFamily="34" charset="0"/>
              </a:rPr>
              <a:t>X̅-R chart are based on the concept-</a:t>
            </a:r>
          </a:p>
          <a:p>
            <a:pPr lvl="2"/>
            <a:r>
              <a:rPr lang="en-US" b="1" dirty="0" smtClean="0">
                <a:solidFill>
                  <a:srgbClr val="FF0000"/>
                </a:solidFill>
                <a:latin typeface="Arial" pitchFamily="34" charset="0"/>
                <a:cs typeface="Arial" pitchFamily="34" charset="0"/>
              </a:rPr>
              <a:t>The Arithmetic Means of samples are distributed according to normal distribution with sample mean X̿,  which is equal to mean of the population </a:t>
            </a:r>
            <a:r>
              <a:rPr lang="el-GR" b="1" dirty="0" smtClean="0">
                <a:solidFill>
                  <a:srgbClr val="FF0000"/>
                </a:solidFill>
                <a:latin typeface="Arial" pitchFamily="34" charset="0"/>
                <a:cs typeface="Arial" pitchFamily="34" charset="0"/>
              </a:rPr>
              <a:t>μ</a:t>
            </a:r>
            <a:r>
              <a:rPr lang="en-US" b="1" dirty="0" smtClean="0">
                <a:solidFill>
                  <a:srgbClr val="FF0000"/>
                </a:solidFill>
                <a:latin typeface="Arial" pitchFamily="34" charset="0"/>
                <a:cs typeface="Arial" pitchFamily="34" charset="0"/>
              </a:rPr>
              <a:t> and Standard Deviation of sample means </a:t>
            </a:r>
            <a:r>
              <a:rPr lang="el-GR" b="1" dirty="0" smtClean="0">
                <a:solidFill>
                  <a:srgbClr val="FF0000"/>
                </a:solidFill>
                <a:latin typeface="Arial" pitchFamily="34" charset="0"/>
                <a:cs typeface="Arial" pitchFamily="34" charset="0"/>
              </a:rPr>
              <a:t>σ</a:t>
            </a:r>
            <a:r>
              <a:rPr lang="en-US" sz="1400" b="1" dirty="0" smtClean="0">
                <a:solidFill>
                  <a:srgbClr val="FF0000"/>
                </a:solidFill>
                <a:latin typeface="Arial" pitchFamily="34" charset="0"/>
                <a:cs typeface="Arial" pitchFamily="34" charset="0"/>
              </a:rPr>
              <a:t> x̅</a:t>
            </a:r>
            <a:r>
              <a:rPr lang="en-US" b="1" dirty="0" smtClean="0">
                <a:solidFill>
                  <a:srgbClr val="FF0000"/>
                </a:solidFill>
                <a:latin typeface="Arial" pitchFamily="34" charset="0"/>
                <a:cs typeface="Arial" pitchFamily="34" charset="0"/>
              </a:rPr>
              <a:t> equal to √</a:t>
            </a:r>
            <a:r>
              <a:rPr lang="el-GR" b="1" dirty="0" smtClean="0">
                <a:solidFill>
                  <a:srgbClr val="FF0000"/>
                </a:solidFill>
                <a:latin typeface="Arial" pitchFamily="34" charset="0"/>
                <a:cs typeface="Arial" pitchFamily="34" charset="0"/>
              </a:rPr>
              <a:t>σ</a:t>
            </a:r>
            <a:r>
              <a:rPr lang="en-US" b="1" dirty="0" smtClean="0">
                <a:solidFill>
                  <a:srgbClr val="FF0000"/>
                </a:solidFill>
                <a:latin typeface="Arial" pitchFamily="34" charset="0"/>
                <a:cs typeface="Arial" pitchFamily="34" charset="0"/>
              </a:rPr>
              <a:t>/n, where </a:t>
            </a:r>
            <a:r>
              <a:rPr lang="el-GR" b="1" dirty="0" smtClean="0">
                <a:solidFill>
                  <a:srgbClr val="FF0000"/>
                </a:solidFill>
                <a:latin typeface="Arial" pitchFamily="34" charset="0"/>
                <a:cs typeface="Arial" pitchFamily="34" charset="0"/>
              </a:rPr>
              <a:t>σ</a:t>
            </a:r>
            <a:r>
              <a:rPr lang="en-US" b="1" dirty="0" smtClean="0">
                <a:solidFill>
                  <a:srgbClr val="FF0000"/>
                </a:solidFill>
                <a:latin typeface="Arial" pitchFamily="34" charset="0"/>
                <a:cs typeface="Arial" pitchFamily="34" charset="0"/>
              </a:rPr>
              <a:t> is the standard deviation of the Population and n is the sample size. </a:t>
            </a:r>
            <a:endParaRPr lang="en-US" b="1" dirty="0" smtClean="0">
              <a:solidFill>
                <a:srgbClr val="FF0000"/>
              </a:solidFill>
            </a:endParaRPr>
          </a:p>
        </p:txBody>
      </p:sp>
    </p:spTree>
    <p:extLst>
      <p:ext uri="{BB962C8B-B14F-4D97-AF65-F5344CB8AC3E}">
        <p14:creationId xmlns:p14="http://schemas.microsoft.com/office/powerpoint/2010/main" val="346462088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fontScale="90000"/>
          </a:bodyPr>
          <a:lstStyle/>
          <a:p>
            <a:r>
              <a:rPr lang="en-US" b="1" dirty="0" smtClean="0">
                <a:solidFill>
                  <a:srgbClr val="FF0000"/>
                </a:solidFill>
              </a:rPr>
              <a:t>Control Chart</a:t>
            </a:r>
            <a:endParaRPr lang="en-US" b="1" dirty="0">
              <a:solidFill>
                <a:srgbClr val="FF0000"/>
              </a:solidFill>
            </a:endParaRPr>
          </a:p>
        </p:txBody>
      </p:sp>
      <p:pic>
        <p:nvPicPr>
          <p:cNvPr id="4" name="Content Placeholder 3" descr="Run chart"/>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2966423"/>
            <a:ext cx="6935997" cy="3863868"/>
          </a:xfrm>
          <a:prstGeom prst="rect">
            <a:avLst/>
          </a:prstGeom>
          <a:noFill/>
          <a:ln>
            <a:noFill/>
          </a:ln>
        </p:spPr>
      </p:pic>
      <p:sp>
        <p:nvSpPr>
          <p:cNvPr id="6" name="TextBox 5"/>
          <p:cNvSpPr txBox="1"/>
          <p:nvPr/>
        </p:nvSpPr>
        <p:spPr>
          <a:xfrm>
            <a:off x="609600" y="868371"/>
            <a:ext cx="7772400" cy="2308324"/>
          </a:xfrm>
          <a:prstGeom prst="rect">
            <a:avLst/>
          </a:prstGeom>
          <a:noFill/>
        </p:spPr>
        <p:txBody>
          <a:bodyPr wrap="square" rtlCol="0">
            <a:spAutoFit/>
          </a:bodyPr>
          <a:lstStyle/>
          <a:p>
            <a:r>
              <a:rPr lang="en-US" dirty="0"/>
              <a:t>A Control Chart consists of three horizontal lines called Control </a:t>
            </a:r>
            <a:r>
              <a:rPr lang="en-US" dirty="0" smtClean="0"/>
              <a:t>limits which </a:t>
            </a:r>
            <a:r>
              <a:rPr lang="en-US" dirty="0"/>
              <a:t>are within +/- 3 Standard Deviation of the Statistical measures  </a:t>
            </a:r>
          </a:p>
          <a:p>
            <a:r>
              <a:rPr lang="en-US" dirty="0" smtClean="0"/>
              <a:t>	</a:t>
            </a:r>
            <a:r>
              <a:rPr lang="en-US" dirty="0" smtClean="0">
                <a:solidFill>
                  <a:srgbClr val="FF0000"/>
                </a:solidFill>
              </a:rPr>
              <a:t>Upper Control Limit (UCL) indicates the upper limits of the tolerance</a:t>
            </a:r>
          </a:p>
          <a:p>
            <a:r>
              <a:rPr lang="en-US" dirty="0" smtClean="0">
                <a:solidFill>
                  <a:srgbClr val="FF0000"/>
                </a:solidFill>
              </a:rPr>
              <a:t>	Lowe Control limits  (LCL) indicating the lower limit of the tolerance.</a:t>
            </a:r>
          </a:p>
          <a:p>
            <a:r>
              <a:rPr lang="en-US" dirty="0" smtClean="0">
                <a:solidFill>
                  <a:srgbClr val="FF0000"/>
                </a:solidFill>
              </a:rPr>
              <a:t>	Average or Central line should be the designed mean .</a:t>
            </a:r>
          </a:p>
          <a:p>
            <a:r>
              <a:rPr lang="en-US" dirty="0" smtClean="0"/>
              <a:t>If all the product measures are found to be between the upper and lower control limits, it is assumed that the process is “in Control” and only chance causes are present.</a:t>
            </a:r>
            <a:endParaRPr lang="en-US" dirty="0"/>
          </a:p>
        </p:txBody>
      </p:sp>
    </p:spTree>
    <p:extLst>
      <p:ext uri="{BB962C8B-B14F-4D97-AF65-F5344CB8AC3E}">
        <p14:creationId xmlns:p14="http://schemas.microsoft.com/office/powerpoint/2010/main" val="216639696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a:xfrm>
            <a:off x="457200" y="0"/>
            <a:ext cx="8229600" cy="1143000"/>
          </a:xfrm>
        </p:spPr>
        <p:txBody>
          <a:bodyPr>
            <a:normAutofit/>
          </a:bodyPr>
          <a:lstStyle/>
          <a:p>
            <a:r>
              <a:rPr lang="en-US" sz="3200" b="1" dirty="0" smtClean="0">
                <a:solidFill>
                  <a:srgbClr val="FF0000"/>
                </a:solidFill>
              </a:rPr>
              <a:t>Setting Up of Control Chart</a:t>
            </a:r>
            <a:br>
              <a:rPr lang="en-US" sz="3200" b="1" dirty="0" smtClean="0">
                <a:solidFill>
                  <a:srgbClr val="FF0000"/>
                </a:solidFill>
              </a:rPr>
            </a:br>
            <a:r>
              <a:rPr lang="en-US" sz="3200" b="1" dirty="0" smtClean="0"/>
              <a:t>Using </a:t>
            </a:r>
            <a:r>
              <a:rPr lang="en-US" sz="3200" b="1" dirty="0">
                <a:latin typeface="Arial" pitchFamily="34" charset="0"/>
                <a:cs typeface="Arial" pitchFamily="34" charset="0"/>
              </a:rPr>
              <a:t>X̄ </a:t>
            </a:r>
            <a:r>
              <a:rPr lang="en-US" sz="3200" b="1" dirty="0" smtClean="0"/>
              <a:t>-R Chart</a:t>
            </a:r>
          </a:p>
        </p:txBody>
      </p:sp>
      <p:sp>
        <p:nvSpPr>
          <p:cNvPr id="98307" name="Content Placeholder 2"/>
          <p:cNvSpPr>
            <a:spLocks noGrp="1"/>
          </p:cNvSpPr>
          <p:nvPr>
            <p:ph idx="1"/>
          </p:nvPr>
        </p:nvSpPr>
        <p:spPr>
          <a:xfrm>
            <a:off x="381000" y="990600"/>
            <a:ext cx="8229600" cy="5715000"/>
          </a:xfrm>
        </p:spPr>
        <p:txBody>
          <a:bodyPr>
            <a:normAutofit fontScale="32500" lnSpcReduction="20000"/>
          </a:bodyPr>
          <a:lstStyle/>
          <a:p>
            <a:endParaRPr lang="en-US" sz="2400" b="1" dirty="0" smtClean="0"/>
          </a:p>
          <a:p>
            <a:endParaRPr lang="en-US" sz="3500" b="1" dirty="0" smtClean="0"/>
          </a:p>
          <a:p>
            <a:endParaRPr lang="en-US" sz="3500" b="1" dirty="0"/>
          </a:p>
          <a:p>
            <a:endParaRPr lang="en-US" sz="3500" b="1" dirty="0" smtClean="0"/>
          </a:p>
          <a:p>
            <a:endParaRPr lang="en-US" sz="3500" b="1" dirty="0"/>
          </a:p>
          <a:p>
            <a:endParaRPr lang="en-US" sz="3500" b="1" dirty="0" smtClean="0"/>
          </a:p>
          <a:p>
            <a:endParaRPr lang="en-US" sz="3500" b="1" dirty="0"/>
          </a:p>
          <a:p>
            <a:endParaRPr lang="en-US" sz="3500" b="1" dirty="0" smtClean="0"/>
          </a:p>
          <a:p>
            <a:endParaRPr lang="en-US" sz="3500" b="1" dirty="0"/>
          </a:p>
          <a:p>
            <a:endParaRPr lang="en-US" sz="3500" b="1" dirty="0" smtClean="0"/>
          </a:p>
          <a:p>
            <a:endParaRPr lang="en-US" sz="3500" b="1" dirty="0"/>
          </a:p>
          <a:p>
            <a:pPr>
              <a:buFont typeface="Arial" pitchFamily="34" charset="0"/>
              <a:buNone/>
            </a:pPr>
            <a:r>
              <a:rPr lang="en-US" b="1" dirty="0" smtClean="0"/>
              <a:t>	</a:t>
            </a:r>
            <a:endParaRPr lang="en-US" b="1" dirty="0" smtClean="0">
              <a:solidFill>
                <a:srgbClr val="FF0000"/>
              </a:solidFill>
              <a:latin typeface="Arial" pitchFamily="34" charset="0"/>
              <a:cs typeface="Arial" pitchFamily="34" charset="0"/>
            </a:endParaRPr>
          </a:p>
          <a:p>
            <a:pPr>
              <a:buFont typeface="Arial" pitchFamily="34" charset="0"/>
              <a:buNone/>
            </a:pPr>
            <a:endParaRPr lang="en-US" b="1" dirty="0" smtClean="0">
              <a:latin typeface="Arial" pitchFamily="34" charset="0"/>
              <a:cs typeface="Arial" pitchFamily="34" charset="0"/>
            </a:endParaRPr>
          </a:p>
          <a:p>
            <a:pPr>
              <a:buFont typeface="Arial" pitchFamily="34" charset="0"/>
              <a:buNone/>
            </a:pPr>
            <a:endParaRPr lang="en-US" b="1" dirty="0">
              <a:latin typeface="Arial" pitchFamily="34" charset="0"/>
              <a:cs typeface="Arial" pitchFamily="34" charset="0"/>
            </a:endParaRPr>
          </a:p>
          <a:p>
            <a:pPr>
              <a:buFont typeface="Arial" pitchFamily="34" charset="0"/>
              <a:buNone/>
            </a:pPr>
            <a:endParaRPr lang="en-US" b="1" dirty="0" smtClean="0">
              <a:latin typeface="Arial" pitchFamily="34" charset="0"/>
              <a:cs typeface="Arial" pitchFamily="34" charset="0"/>
            </a:endParaRPr>
          </a:p>
          <a:p>
            <a:pPr>
              <a:buFont typeface="Arial" pitchFamily="34" charset="0"/>
              <a:buNone/>
            </a:pPr>
            <a:endParaRPr lang="en-US" b="1" dirty="0" smtClean="0">
              <a:latin typeface="Arial" pitchFamily="34" charset="0"/>
              <a:cs typeface="Arial" pitchFamily="34" charset="0"/>
            </a:endParaRPr>
          </a:p>
          <a:p>
            <a:pPr>
              <a:buFont typeface="Arial" pitchFamily="34" charset="0"/>
              <a:buNone/>
            </a:pPr>
            <a:endParaRPr lang="en-US" b="1" dirty="0">
              <a:latin typeface="Arial" pitchFamily="34" charset="0"/>
              <a:cs typeface="Arial" pitchFamily="34" charset="0"/>
            </a:endParaRPr>
          </a:p>
          <a:p>
            <a:pPr>
              <a:buFont typeface="Arial" pitchFamily="34" charset="0"/>
              <a:buNone/>
            </a:pPr>
            <a:r>
              <a:rPr lang="en-US" b="1" dirty="0" smtClean="0">
                <a:latin typeface="Arial" pitchFamily="34" charset="0"/>
                <a:cs typeface="Arial" pitchFamily="34" charset="0"/>
              </a:rPr>
              <a:t>   </a:t>
            </a:r>
          </a:p>
          <a:p>
            <a:pPr>
              <a:buFont typeface="Arial" pitchFamily="34" charset="0"/>
              <a:buNone/>
            </a:pPr>
            <a:r>
              <a:rPr lang="en-US" b="1" dirty="0" smtClean="0">
                <a:latin typeface="Arial" pitchFamily="34" charset="0"/>
                <a:cs typeface="Arial" pitchFamily="34" charset="0"/>
              </a:rPr>
              <a:t> </a:t>
            </a:r>
            <a:endParaRPr lang="en-US" sz="6200" b="1" dirty="0" smtClean="0">
              <a:latin typeface="Arial" pitchFamily="34" charset="0"/>
              <a:cs typeface="Arial" pitchFamily="34" charset="0"/>
            </a:endParaRPr>
          </a:p>
          <a:p>
            <a:pPr>
              <a:buFont typeface="Arial" pitchFamily="34" charset="0"/>
              <a:buNone/>
            </a:pPr>
            <a:endParaRPr lang="en-US" b="1" dirty="0" smtClean="0">
              <a:latin typeface="Arial" pitchFamily="34" charset="0"/>
              <a:cs typeface="Arial" pitchFamily="34" charset="0"/>
            </a:endParaRPr>
          </a:p>
          <a:p>
            <a:pPr>
              <a:buFont typeface="Arial" pitchFamily="34" charset="0"/>
              <a:buNone/>
            </a:pPr>
            <a:endParaRPr lang="en-US" b="1" dirty="0" smtClean="0">
              <a:latin typeface="Arial" pitchFamily="34" charset="0"/>
              <a:cs typeface="Arial" pitchFamily="34" charset="0"/>
            </a:endParaRPr>
          </a:p>
          <a:p>
            <a:pPr>
              <a:buFont typeface="Arial" pitchFamily="34" charset="0"/>
              <a:buNone/>
            </a:pPr>
            <a:endParaRPr lang="en-US" b="1" dirty="0">
              <a:latin typeface="Arial" pitchFamily="34" charset="0"/>
              <a:cs typeface="Arial" pitchFamily="34" charset="0"/>
            </a:endParaRPr>
          </a:p>
          <a:p>
            <a:pPr>
              <a:buFont typeface="Arial" pitchFamily="34" charset="0"/>
              <a:buNone/>
            </a:pPr>
            <a:endParaRPr lang="en-US" b="1" dirty="0" smtClean="0">
              <a:latin typeface="Arial" pitchFamily="34" charset="0"/>
              <a:cs typeface="Arial" pitchFamily="34" charset="0"/>
            </a:endParaRPr>
          </a:p>
          <a:p>
            <a:pPr>
              <a:buFont typeface="Arial" pitchFamily="34" charset="0"/>
              <a:buNone/>
            </a:pPr>
            <a:r>
              <a:rPr lang="en-US" b="1" dirty="0">
                <a:latin typeface="Arial" pitchFamily="34" charset="0"/>
                <a:cs typeface="Arial" pitchFamily="34" charset="0"/>
              </a:rPr>
              <a:t> </a:t>
            </a:r>
            <a:r>
              <a:rPr lang="en-US" b="1" dirty="0" smtClean="0">
                <a:latin typeface="Arial" pitchFamily="34" charset="0"/>
                <a:cs typeface="Arial" pitchFamily="34" charset="0"/>
              </a:rPr>
              <a:t>     </a:t>
            </a:r>
          </a:p>
          <a:p>
            <a:pPr>
              <a:buFont typeface="Arial" pitchFamily="34" charset="0"/>
              <a:buNone/>
            </a:pPr>
            <a:endParaRPr lang="en-US" b="1" dirty="0">
              <a:latin typeface="Arial" pitchFamily="34" charset="0"/>
              <a:cs typeface="Arial" pitchFamily="34" charset="0"/>
            </a:endParaRPr>
          </a:p>
          <a:p>
            <a:pPr>
              <a:buFont typeface="Arial" pitchFamily="34" charset="0"/>
              <a:buNone/>
            </a:pPr>
            <a:endParaRPr lang="en-US" b="1" dirty="0" smtClean="0">
              <a:latin typeface="Arial" pitchFamily="34" charset="0"/>
              <a:cs typeface="Arial" pitchFamily="34" charset="0"/>
            </a:endParaRPr>
          </a:p>
          <a:p>
            <a:pPr>
              <a:buFont typeface="Arial" pitchFamily="34" charset="0"/>
              <a:buNone/>
            </a:pPr>
            <a:endParaRPr lang="en-US" b="1" dirty="0">
              <a:latin typeface="Arial" pitchFamily="34" charset="0"/>
              <a:cs typeface="Arial" pitchFamily="34" charset="0"/>
            </a:endParaRPr>
          </a:p>
          <a:p>
            <a:pPr>
              <a:buFont typeface="Arial" pitchFamily="34" charset="0"/>
              <a:buNone/>
            </a:pPr>
            <a:endParaRPr lang="en-US" b="1" dirty="0" smtClean="0">
              <a:latin typeface="Arial" pitchFamily="34" charset="0"/>
              <a:cs typeface="Arial" pitchFamily="34" charset="0"/>
            </a:endParaRPr>
          </a:p>
          <a:p>
            <a:pPr>
              <a:buFont typeface="Arial" pitchFamily="34" charset="0"/>
              <a:buNone/>
            </a:pPr>
            <a:endParaRPr lang="en-US" b="1" dirty="0">
              <a:latin typeface="Arial" pitchFamily="34" charset="0"/>
              <a:cs typeface="Arial" pitchFamily="34" charset="0"/>
            </a:endParaRPr>
          </a:p>
          <a:p>
            <a:pPr>
              <a:buFont typeface="Arial" pitchFamily="34" charset="0"/>
              <a:buNone/>
            </a:pPr>
            <a:endParaRPr lang="en-US" b="1" dirty="0" smtClean="0">
              <a:latin typeface="Arial" pitchFamily="34" charset="0"/>
              <a:cs typeface="Arial" pitchFamily="34" charset="0"/>
            </a:endParaRPr>
          </a:p>
          <a:p>
            <a:pPr>
              <a:buFont typeface="Arial" pitchFamily="34" charset="0"/>
              <a:buNone/>
            </a:pPr>
            <a:r>
              <a:rPr lang="en-US" b="1" dirty="0" smtClean="0">
                <a:latin typeface="Arial" pitchFamily="34" charset="0"/>
                <a:cs typeface="Arial" pitchFamily="34" charset="0"/>
              </a:rPr>
              <a:t>            </a:t>
            </a:r>
          </a:p>
          <a:p>
            <a:pPr>
              <a:buFont typeface="Arial" pitchFamily="34" charset="0"/>
              <a:buNone/>
            </a:pPr>
            <a:endParaRPr lang="en-US" sz="5000" b="1" dirty="0" smtClean="0">
              <a:latin typeface="Arial" pitchFamily="34" charset="0"/>
              <a:cs typeface="Arial" pitchFamily="34" charset="0"/>
            </a:endParaRPr>
          </a:p>
          <a:p>
            <a:pPr>
              <a:buFont typeface="Arial" pitchFamily="34" charset="0"/>
              <a:buNone/>
            </a:pPr>
            <a:r>
              <a:rPr lang="en-US" sz="5000" b="1" dirty="0" smtClean="0"/>
              <a:t>     </a:t>
            </a:r>
            <a:r>
              <a:rPr lang="en-US" b="1" dirty="0" smtClean="0"/>
              <a:t>                                    </a:t>
            </a:r>
          </a:p>
          <a:p>
            <a:pPr>
              <a:buFont typeface="Arial" pitchFamily="34" charset="0"/>
              <a:buNone/>
            </a:pPr>
            <a:endParaRPr lang="en-US" b="1" dirty="0" smtClean="0"/>
          </a:p>
        </p:txBody>
      </p:sp>
      <p:graphicFrame>
        <p:nvGraphicFramePr>
          <p:cNvPr id="3" name="Object 2">
            <a:hlinkClick r:id="" action="ppaction://ole?verb=0"/>
          </p:cNvPr>
          <p:cNvGraphicFramePr>
            <a:graphicFrameLocks/>
          </p:cNvGraphicFramePr>
          <p:nvPr>
            <p:extLst>
              <p:ext uri="{D42A27DB-BD31-4B8C-83A1-F6EECF244321}">
                <p14:modId xmlns:p14="http://schemas.microsoft.com/office/powerpoint/2010/main" val="1209751284"/>
              </p:ext>
            </p:extLst>
          </p:nvPr>
        </p:nvGraphicFramePr>
        <p:xfrm>
          <a:off x="4953000" y="3962400"/>
          <a:ext cx="2590800" cy="2286000"/>
        </p:xfrm>
        <a:graphic>
          <a:graphicData uri="http://schemas.openxmlformats.org/presentationml/2006/ole">
            <mc:AlternateContent xmlns:mc="http://schemas.openxmlformats.org/markup-compatibility/2006">
              <mc:Choice xmlns:v="urn:schemas-microsoft-com:vml" Requires="v">
                <p:oleObj spid="_x0000_s1026" name="Equation" r:id="rId3" imgW="1447800" imgH="1193800" progId="Equation.3">
                  <p:embed/>
                </p:oleObj>
              </mc:Choice>
              <mc:Fallback>
                <p:oleObj name="Equation" r:id="rId3" imgW="1447800" imgH="11938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962400"/>
                        <a:ext cx="2590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3">
            <a:hlinkClick r:id="" action="ppaction://ole?verb=0"/>
          </p:cNvPr>
          <p:cNvGraphicFramePr>
            <a:graphicFrameLocks/>
          </p:cNvGraphicFramePr>
          <p:nvPr>
            <p:extLst>
              <p:ext uri="{D42A27DB-BD31-4B8C-83A1-F6EECF244321}">
                <p14:modId xmlns:p14="http://schemas.microsoft.com/office/powerpoint/2010/main" val="216212371"/>
              </p:ext>
            </p:extLst>
          </p:nvPr>
        </p:nvGraphicFramePr>
        <p:xfrm>
          <a:off x="838200" y="4038600"/>
          <a:ext cx="3200400" cy="2438400"/>
        </p:xfrm>
        <a:graphic>
          <a:graphicData uri="http://schemas.openxmlformats.org/presentationml/2006/ole">
            <mc:AlternateContent xmlns:mc="http://schemas.openxmlformats.org/markup-compatibility/2006">
              <mc:Choice xmlns:v="urn:schemas-microsoft-com:vml" Requires="v">
                <p:oleObj spid="_x0000_s1027" name="Equation" r:id="rId5" imgW="1422360" imgH="1282680" progId="Equation.3">
                  <p:embed/>
                </p:oleObj>
              </mc:Choice>
              <mc:Fallback>
                <p:oleObj name="Equation" r:id="rId5" imgW="1422360" imgH="1282680" progId="Equation.3">
                  <p:embed/>
                  <p:pic>
                    <p:nvPicPr>
                      <p:cNvPr id="0" name=""/>
                      <p:cNvPicPr>
                        <a:picLocks noChangeArrowheads="1"/>
                      </p:cNvPicPr>
                      <p:nvPr/>
                    </p:nvPicPr>
                    <p:blipFill>
                      <a:blip r:embed="rId6"/>
                      <a:srcRect/>
                      <a:stretch>
                        <a:fillRect/>
                      </a:stretch>
                    </p:blipFill>
                    <p:spPr bwMode="auto">
                      <a:xfrm>
                        <a:off x="838200" y="4038600"/>
                        <a:ext cx="3200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1573213668"/>
              </p:ext>
            </p:extLst>
          </p:nvPr>
        </p:nvGraphicFramePr>
        <p:xfrm>
          <a:off x="4876800" y="2195512"/>
          <a:ext cx="3902075" cy="2249488"/>
        </p:xfrm>
        <a:graphic>
          <a:graphicData uri="http://schemas.openxmlformats.org/presentationml/2006/ole">
            <mc:AlternateContent xmlns:mc="http://schemas.openxmlformats.org/markup-compatibility/2006">
              <mc:Choice xmlns:v="urn:schemas-microsoft-com:vml" Requires="v">
                <p:oleObj spid="_x0000_s1028" name="Equation" r:id="rId7" imgW="2577960" imgH="1485720" progId="Equation.3">
                  <p:embed/>
                </p:oleObj>
              </mc:Choice>
              <mc:Fallback>
                <p:oleObj name="Equation" r:id="rId7" imgW="2577960" imgH="1485720" progId="Equation.3">
                  <p:embed/>
                  <p:pic>
                    <p:nvPicPr>
                      <p:cNvPr id="0" name=""/>
                      <p:cNvPicPr>
                        <a:picLocks noChangeAspect="1" noChangeArrowheads="1"/>
                      </p:cNvPicPr>
                      <p:nvPr/>
                    </p:nvPicPr>
                    <p:blipFill>
                      <a:blip r:embed="rId8"/>
                      <a:srcRect/>
                      <a:stretch>
                        <a:fillRect/>
                      </a:stretch>
                    </p:blipFill>
                    <p:spPr bwMode="auto">
                      <a:xfrm>
                        <a:off x="4876800" y="2195512"/>
                        <a:ext cx="3902075" cy="224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Box 4"/>
          <p:cNvSpPr txBox="1"/>
          <p:nvPr/>
        </p:nvSpPr>
        <p:spPr>
          <a:xfrm>
            <a:off x="685799" y="4419600"/>
            <a:ext cx="3758658" cy="369332"/>
          </a:xfrm>
          <a:prstGeom prst="rect">
            <a:avLst/>
          </a:prstGeom>
          <a:noFill/>
        </p:spPr>
        <p:txBody>
          <a:bodyPr wrap="none" rtlCol="0">
            <a:spAutoFit/>
          </a:bodyPr>
          <a:lstStyle/>
          <a:p>
            <a:r>
              <a:rPr lang="en-US" b="1" dirty="0" smtClean="0"/>
              <a:t>Control Charts can be recalculated as </a:t>
            </a:r>
            <a:endParaRPr lang="en-US" b="1" dirty="0"/>
          </a:p>
        </p:txBody>
      </p:sp>
      <p:sp>
        <p:nvSpPr>
          <p:cNvPr id="7" name="TextBox 6"/>
          <p:cNvSpPr txBox="1"/>
          <p:nvPr/>
        </p:nvSpPr>
        <p:spPr>
          <a:xfrm>
            <a:off x="2133600" y="6340825"/>
            <a:ext cx="4330609" cy="369332"/>
          </a:xfrm>
          <a:prstGeom prst="rect">
            <a:avLst/>
          </a:prstGeom>
          <a:noFill/>
        </p:spPr>
        <p:txBody>
          <a:bodyPr wrap="none" rtlCol="0">
            <a:spAutoFit/>
          </a:bodyPr>
          <a:lstStyle/>
          <a:p>
            <a:r>
              <a:rPr lang="en-US" dirty="0" smtClean="0">
                <a:solidFill>
                  <a:srgbClr val="FF0000"/>
                </a:solidFill>
              </a:rPr>
              <a:t>Where, A2, D3, D4 are Statistical Constants </a:t>
            </a:r>
            <a:endParaRPr lang="en-US" dirty="0">
              <a:solidFill>
                <a:srgbClr val="FF0000"/>
              </a:solidFill>
            </a:endParaRPr>
          </a:p>
        </p:txBody>
      </p:sp>
      <p:sp>
        <p:nvSpPr>
          <p:cNvPr id="8" name="TextBox 7"/>
          <p:cNvSpPr txBox="1"/>
          <p:nvPr/>
        </p:nvSpPr>
        <p:spPr>
          <a:xfrm>
            <a:off x="457200" y="1143000"/>
            <a:ext cx="8676158" cy="3016210"/>
          </a:xfrm>
          <a:prstGeom prst="rect">
            <a:avLst/>
          </a:prstGeom>
          <a:noFill/>
        </p:spPr>
        <p:txBody>
          <a:bodyPr wrap="none" rtlCol="0">
            <a:spAutoFit/>
          </a:bodyPr>
          <a:lstStyle/>
          <a:p>
            <a:r>
              <a:rPr lang="en-US" dirty="0" smtClean="0"/>
              <a:t>The Construction of an X̄ Chart is based on the Central Limit Theorem. This states that </a:t>
            </a:r>
          </a:p>
          <a:p>
            <a:r>
              <a:rPr lang="en-US" dirty="0" smtClean="0"/>
              <a:t>Regardless of the population of all parts of services, the distribution of  </a:t>
            </a:r>
            <a:r>
              <a:rPr lang="en-US" dirty="0"/>
              <a:t> X</a:t>
            </a:r>
            <a:r>
              <a:rPr lang="en-US" dirty="0" smtClean="0"/>
              <a:t>̄ s (each of which </a:t>
            </a:r>
          </a:p>
          <a:p>
            <a:r>
              <a:rPr lang="en-US" dirty="0" smtClean="0"/>
              <a:t>is the mean of a sample drawn from the population) will tend to follow a normal curve </a:t>
            </a:r>
          </a:p>
          <a:p>
            <a:r>
              <a:rPr lang="en-US" dirty="0" smtClean="0"/>
              <a:t>as the sample size increases, where </a:t>
            </a:r>
          </a:p>
          <a:p>
            <a:r>
              <a:rPr lang="en-US" b="1" dirty="0" smtClean="0">
                <a:solidFill>
                  <a:srgbClr val="FF0000"/>
                </a:solidFill>
              </a:rPr>
              <a:t>The mean of population = </a:t>
            </a:r>
            <a:r>
              <a:rPr lang="el-GR" b="1" dirty="0">
                <a:solidFill>
                  <a:srgbClr val="FF0000"/>
                </a:solidFill>
                <a:latin typeface="Arial" pitchFamily="34" charset="0"/>
                <a:cs typeface="Arial" pitchFamily="34" charset="0"/>
              </a:rPr>
              <a:t>μ</a:t>
            </a:r>
            <a:endParaRPr lang="en-US" b="1" dirty="0" smtClean="0">
              <a:solidFill>
                <a:srgbClr val="FF0000"/>
              </a:solidFill>
            </a:endParaRPr>
          </a:p>
          <a:p>
            <a:r>
              <a:rPr lang="en-US" sz="1600" b="1" dirty="0" smtClean="0">
                <a:solidFill>
                  <a:srgbClr val="FF0000"/>
                </a:solidFill>
                <a:latin typeface="Arial" pitchFamily="34" charset="0"/>
                <a:cs typeface="Arial" pitchFamily="34" charset="0"/>
              </a:rPr>
              <a:t>       = </a:t>
            </a:r>
            <a:r>
              <a:rPr lang="en-US" sz="1600" b="1" dirty="0">
                <a:solidFill>
                  <a:srgbClr val="FF0000"/>
                </a:solidFill>
                <a:latin typeface="Arial" pitchFamily="34" charset="0"/>
                <a:cs typeface="Arial" pitchFamily="34" charset="0"/>
              </a:rPr>
              <a:t>sample mean </a:t>
            </a:r>
            <a:endParaRPr lang="en-US" sz="1600" b="1" dirty="0" smtClean="0">
              <a:solidFill>
                <a:srgbClr val="FF0000"/>
              </a:solidFill>
              <a:latin typeface="Arial" pitchFamily="34" charset="0"/>
              <a:cs typeface="Arial" pitchFamily="34" charset="0"/>
            </a:endParaRPr>
          </a:p>
          <a:p>
            <a:r>
              <a:rPr lang="en-US" sz="1600" b="1" dirty="0" smtClean="0">
                <a:solidFill>
                  <a:srgbClr val="FF0000"/>
                </a:solidFill>
                <a:latin typeface="Arial" pitchFamily="34" charset="0"/>
                <a:cs typeface="Arial" pitchFamily="34" charset="0"/>
              </a:rPr>
              <a:t>And </a:t>
            </a:r>
            <a:r>
              <a:rPr lang="en-US" sz="1600" b="1" dirty="0">
                <a:solidFill>
                  <a:srgbClr val="FF0000"/>
                </a:solidFill>
                <a:latin typeface="Arial" pitchFamily="34" charset="0"/>
                <a:cs typeface="Arial" pitchFamily="34" charset="0"/>
              </a:rPr>
              <a:t>Standard Deviation of </a:t>
            </a:r>
            <a:r>
              <a:rPr lang="en-US" sz="1600" b="1" dirty="0" smtClean="0">
                <a:solidFill>
                  <a:srgbClr val="FF0000"/>
                </a:solidFill>
                <a:latin typeface="Arial" pitchFamily="34" charset="0"/>
                <a:cs typeface="Arial" pitchFamily="34" charset="0"/>
              </a:rPr>
              <a:t>sample</a:t>
            </a:r>
          </a:p>
          <a:p>
            <a:r>
              <a:rPr lang="en-US" sz="1600" b="1" dirty="0" smtClean="0">
                <a:solidFill>
                  <a:srgbClr val="FF0000"/>
                </a:solidFill>
                <a:latin typeface="Arial" pitchFamily="34" charset="0"/>
                <a:cs typeface="Arial" pitchFamily="34" charset="0"/>
              </a:rPr>
              <a:t> </a:t>
            </a:r>
            <a:r>
              <a:rPr lang="en-US" sz="1600" b="1" dirty="0">
                <a:solidFill>
                  <a:srgbClr val="FF0000"/>
                </a:solidFill>
                <a:latin typeface="Arial" pitchFamily="34" charset="0"/>
                <a:cs typeface="Arial" pitchFamily="34" charset="0"/>
              </a:rPr>
              <a:t>means </a:t>
            </a:r>
            <a:r>
              <a:rPr lang="el-GR" sz="1600" b="1" dirty="0">
                <a:solidFill>
                  <a:srgbClr val="FF0000"/>
                </a:solidFill>
                <a:latin typeface="Arial" pitchFamily="34" charset="0"/>
                <a:cs typeface="Arial" pitchFamily="34" charset="0"/>
              </a:rPr>
              <a:t>σ</a:t>
            </a:r>
            <a:r>
              <a:rPr lang="en-US" sz="1600" b="1" dirty="0">
                <a:solidFill>
                  <a:srgbClr val="FF0000"/>
                </a:solidFill>
                <a:latin typeface="Arial" pitchFamily="34" charset="0"/>
                <a:cs typeface="Arial" pitchFamily="34" charset="0"/>
              </a:rPr>
              <a:t> x̅ equal to √</a:t>
            </a:r>
            <a:r>
              <a:rPr lang="el-GR" sz="1600" b="1" dirty="0">
                <a:solidFill>
                  <a:srgbClr val="FF0000"/>
                </a:solidFill>
                <a:latin typeface="Arial" pitchFamily="34" charset="0"/>
                <a:cs typeface="Arial" pitchFamily="34" charset="0"/>
              </a:rPr>
              <a:t>σ</a:t>
            </a:r>
            <a:r>
              <a:rPr lang="en-US" sz="1600" b="1" dirty="0">
                <a:solidFill>
                  <a:srgbClr val="FF0000"/>
                </a:solidFill>
                <a:latin typeface="Arial" pitchFamily="34" charset="0"/>
                <a:cs typeface="Arial" pitchFamily="34" charset="0"/>
              </a:rPr>
              <a:t>/n, where </a:t>
            </a:r>
            <a:r>
              <a:rPr lang="el-GR" sz="1600" b="1" dirty="0">
                <a:solidFill>
                  <a:srgbClr val="FF0000"/>
                </a:solidFill>
                <a:latin typeface="Arial" pitchFamily="34" charset="0"/>
                <a:cs typeface="Arial" pitchFamily="34" charset="0"/>
              </a:rPr>
              <a:t>σ</a:t>
            </a:r>
            <a:r>
              <a:rPr lang="en-US" sz="1600" b="1" dirty="0">
                <a:solidFill>
                  <a:srgbClr val="FF0000"/>
                </a:solidFill>
                <a:latin typeface="Arial" pitchFamily="34" charset="0"/>
                <a:cs typeface="Arial" pitchFamily="34" charset="0"/>
              </a:rPr>
              <a:t> is </a:t>
            </a:r>
            <a:endParaRPr lang="en-US" sz="1600" b="1" dirty="0" smtClean="0">
              <a:solidFill>
                <a:srgbClr val="FF0000"/>
              </a:solidFill>
              <a:latin typeface="Arial" pitchFamily="34" charset="0"/>
              <a:cs typeface="Arial" pitchFamily="34" charset="0"/>
            </a:endParaRPr>
          </a:p>
          <a:p>
            <a:r>
              <a:rPr lang="en-US" sz="1600" b="1" dirty="0" smtClean="0">
                <a:solidFill>
                  <a:srgbClr val="FF0000"/>
                </a:solidFill>
                <a:latin typeface="Arial" pitchFamily="34" charset="0"/>
                <a:cs typeface="Arial" pitchFamily="34" charset="0"/>
              </a:rPr>
              <a:t>the </a:t>
            </a:r>
            <a:r>
              <a:rPr lang="en-US" sz="1600" b="1" dirty="0">
                <a:solidFill>
                  <a:srgbClr val="FF0000"/>
                </a:solidFill>
                <a:latin typeface="Arial" pitchFamily="34" charset="0"/>
                <a:cs typeface="Arial" pitchFamily="34" charset="0"/>
              </a:rPr>
              <a:t>standard deviation of the </a:t>
            </a:r>
            <a:r>
              <a:rPr lang="en-US" sz="1600" b="1" dirty="0" smtClean="0">
                <a:solidFill>
                  <a:srgbClr val="FF0000"/>
                </a:solidFill>
                <a:latin typeface="Arial" pitchFamily="34" charset="0"/>
                <a:cs typeface="Arial" pitchFamily="34" charset="0"/>
              </a:rPr>
              <a:t>Population</a:t>
            </a:r>
          </a:p>
          <a:p>
            <a:r>
              <a:rPr lang="en-US" sz="1600" b="1" dirty="0" smtClean="0">
                <a:solidFill>
                  <a:srgbClr val="FF0000"/>
                </a:solidFill>
                <a:latin typeface="Arial" pitchFamily="34" charset="0"/>
                <a:cs typeface="Arial" pitchFamily="34" charset="0"/>
              </a:rPr>
              <a:t> </a:t>
            </a:r>
            <a:r>
              <a:rPr lang="en-US" sz="1600" b="1" dirty="0">
                <a:solidFill>
                  <a:srgbClr val="FF0000"/>
                </a:solidFill>
                <a:latin typeface="Arial" pitchFamily="34" charset="0"/>
                <a:cs typeface="Arial" pitchFamily="34" charset="0"/>
              </a:rPr>
              <a:t>and n is the sample size. </a:t>
            </a:r>
            <a:endParaRPr lang="en-US" sz="1600" dirty="0" smtClean="0"/>
          </a:p>
          <a:p>
            <a:endParaRPr lang="en-US" dirty="0"/>
          </a:p>
        </p:txBody>
      </p:sp>
      <p:graphicFrame>
        <p:nvGraphicFramePr>
          <p:cNvPr id="13" name="Object 12"/>
          <p:cNvGraphicFramePr>
            <a:graphicFrameLocks noChangeAspect="1"/>
          </p:cNvGraphicFramePr>
          <p:nvPr>
            <p:extLst>
              <p:ext uri="{D42A27DB-BD31-4B8C-83A1-F6EECF244321}">
                <p14:modId xmlns:p14="http://schemas.microsoft.com/office/powerpoint/2010/main" val="4020011507"/>
              </p:ext>
            </p:extLst>
          </p:nvPr>
        </p:nvGraphicFramePr>
        <p:xfrm>
          <a:off x="685799" y="2463800"/>
          <a:ext cx="127000" cy="374610"/>
        </p:xfrm>
        <a:graphic>
          <a:graphicData uri="http://schemas.openxmlformats.org/presentationml/2006/ole">
            <mc:AlternateContent xmlns:mc="http://schemas.openxmlformats.org/markup-compatibility/2006">
              <mc:Choice xmlns:v="urn:schemas-microsoft-com:vml" Requires="v">
                <p:oleObj spid="_x0000_s1029" name="Equation" r:id="rId9" imgW="126720" imgH="241200" progId="Equation.3">
                  <p:embed/>
                </p:oleObj>
              </mc:Choice>
              <mc:Fallback>
                <p:oleObj name="Equation" r:id="rId9" imgW="126720" imgH="241200" progId="Equation.3">
                  <p:embed/>
                  <p:pic>
                    <p:nvPicPr>
                      <p:cNvPr id="0" name=""/>
                      <p:cNvPicPr/>
                      <p:nvPr/>
                    </p:nvPicPr>
                    <p:blipFill>
                      <a:blip r:embed="rId10"/>
                      <a:stretch>
                        <a:fillRect/>
                      </a:stretch>
                    </p:blipFill>
                    <p:spPr>
                      <a:xfrm>
                        <a:off x="685799" y="2463800"/>
                        <a:ext cx="127000" cy="374610"/>
                      </a:xfrm>
                      <a:prstGeom prst="rect">
                        <a:avLst/>
                      </a:prstGeom>
                    </p:spPr>
                  </p:pic>
                </p:oleObj>
              </mc:Fallback>
            </mc:AlternateContent>
          </a:graphicData>
        </a:graphic>
      </p:graphicFrame>
      <p:sp>
        <p:nvSpPr>
          <p:cNvPr id="14" name="Rectangle 13"/>
          <p:cNvSpPr/>
          <p:nvPr/>
        </p:nvSpPr>
        <p:spPr>
          <a:xfrm>
            <a:off x="4648200" y="2193904"/>
            <a:ext cx="4191000" cy="23018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750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r>
              <a:rPr lang="en-US" sz="3600" b="1" dirty="0" smtClean="0">
                <a:solidFill>
                  <a:srgbClr val="FF0000"/>
                </a:solidFill>
              </a:rPr>
              <a:t>Steps to follow in making </a:t>
            </a:r>
            <a:r>
              <a:rPr lang="en-US" sz="3600" b="1" dirty="0" smtClean="0">
                <a:solidFill>
                  <a:srgbClr val="FF0000"/>
                </a:solidFill>
                <a:latin typeface="Arial" pitchFamily="34" charset="0"/>
                <a:cs typeface="Arial" pitchFamily="34" charset="0"/>
              </a:rPr>
              <a:t>X̅- R Chart</a:t>
            </a:r>
            <a:endParaRPr lang="en-US" sz="3600" b="1" dirty="0" smtClean="0">
              <a:solidFill>
                <a:srgbClr val="FF0000"/>
              </a:solidFill>
            </a:endParaRPr>
          </a:p>
        </p:txBody>
      </p:sp>
      <p:sp>
        <p:nvSpPr>
          <p:cNvPr id="100355" name="Content Placeholder 2"/>
          <p:cNvSpPr>
            <a:spLocks noGrp="1"/>
          </p:cNvSpPr>
          <p:nvPr>
            <p:ph idx="1"/>
          </p:nvPr>
        </p:nvSpPr>
        <p:spPr>
          <a:xfrm>
            <a:off x="457200" y="1143000"/>
            <a:ext cx="8229600" cy="4983163"/>
          </a:xfrm>
        </p:spPr>
        <p:txBody>
          <a:bodyPr>
            <a:normAutofit/>
          </a:bodyPr>
          <a:lstStyle/>
          <a:p>
            <a:r>
              <a:rPr lang="en-US" sz="2800" b="1" dirty="0" smtClean="0">
                <a:solidFill>
                  <a:srgbClr val="FF0000"/>
                </a:solidFill>
              </a:rPr>
              <a:t>For</a:t>
            </a:r>
            <a:r>
              <a:rPr lang="en-US" sz="2400" b="1" dirty="0" smtClean="0">
                <a:solidFill>
                  <a:srgbClr val="FF0000"/>
                </a:solidFill>
              </a:rPr>
              <a:t> </a:t>
            </a:r>
            <a:r>
              <a:rPr lang="en-US" sz="2400" b="1" dirty="0">
                <a:latin typeface="Arial" pitchFamily="34" charset="0"/>
                <a:cs typeface="Arial" pitchFamily="34" charset="0"/>
              </a:rPr>
              <a:t>X̅ </a:t>
            </a:r>
            <a:r>
              <a:rPr lang="en-US" sz="2400" b="1" dirty="0" smtClean="0">
                <a:latin typeface="Arial" pitchFamily="34" charset="0"/>
                <a:cs typeface="Arial" pitchFamily="34" charset="0"/>
              </a:rPr>
              <a:t>Chart</a:t>
            </a:r>
            <a:endParaRPr lang="en-US" sz="2400" b="1" dirty="0" smtClean="0">
              <a:solidFill>
                <a:srgbClr val="FF0000"/>
              </a:solidFill>
            </a:endParaRPr>
          </a:p>
          <a:p>
            <a:pPr lvl="1"/>
            <a:r>
              <a:rPr lang="en-US" sz="2000" b="1" dirty="0" smtClean="0">
                <a:solidFill>
                  <a:srgbClr val="FF0000"/>
                </a:solidFill>
              </a:rPr>
              <a:t>Step-1 :- </a:t>
            </a:r>
            <a:r>
              <a:rPr lang="en-US" sz="2000" b="1" dirty="0" smtClean="0"/>
              <a:t>Calculate Sample Mean (</a:t>
            </a:r>
            <a:r>
              <a:rPr lang="en-US" sz="2000" b="1" dirty="0" smtClean="0">
                <a:latin typeface="Arial" pitchFamily="34" charset="0"/>
                <a:cs typeface="Arial" pitchFamily="34" charset="0"/>
              </a:rPr>
              <a:t>X̅) and Sample Range (R) of each sample lot</a:t>
            </a:r>
          </a:p>
          <a:p>
            <a:pPr lvl="1"/>
            <a:r>
              <a:rPr lang="en-US" sz="2000" b="1" dirty="0" smtClean="0">
                <a:solidFill>
                  <a:srgbClr val="FF0000"/>
                </a:solidFill>
                <a:latin typeface="Arial" pitchFamily="34" charset="0"/>
                <a:cs typeface="Arial" pitchFamily="34" charset="0"/>
              </a:rPr>
              <a:t>Step-2</a:t>
            </a:r>
            <a:r>
              <a:rPr lang="en-US" sz="2000" b="1" dirty="0" smtClean="0">
                <a:latin typeface="Arial" pitchFamily="34" charset="0"/>
                <a:cs typeface="Arial" pitchFamily="34" charset="0"/>
              </a:rPr>
              <a:t> :- Calculate total Population average and the Mean Range (X̿ and R̅ )</a:t>
            </a:r>
          </a:p>
          <a:p>
            <a:pPr lvl="1"/>
            <a:r>
              <a:rPr lang="en-US" sz="2000" b="1" dirty="0" smtClean="0">
                <a:solidFill>
                  <a:srgbClr val="FF0000"/>
                </a:solidFill>
                <a:latin typeface="Arial" pitchFamily="34" charset="0"/>
                <a:cs typeface="Arial" pitchFamily="34" charset="0"/>
              </a:rPr>
              <a:t>Step-3 </a:t>
            </a:r>
            <a:r>
              <a:rPr lang="en-US" sz="2000" b="1" dirty="0" smtClean="0">
                <a:latin typeface="Arial" pitchFamily="34" charset="0"/>
                <a:cs typeface="Arial" pitchFamily="34" charset="0"/>
              </a:rPr>
              <a:t>:- Set up a </a:t>
            </a:r>
            <a:r>
              <a:rPr lang="en-US" sz="2000" b="1" dirty="0">
                <a:latin typeface="Arial" pitchFamily="34" charset="0"/>
                <a:cs typeface="Arial" pitchFamily="34" charset="0"/>
              </a:rPr>
              <a:t>X̅ Control </a:t>
            </a:r>
            <a:r>
              <a:rPr lang="en-US" sz="2000" b="1" dirty="0" smtClean="0">
                <a:latin typeface="Arial" pitchFamily="34" charset="0"/>
                <a:cs typeface="Arial" pitchFamily="34" charset="0"/>
              </a:rPr>
              <a:t>Chart for the Average from X̿ + A</a:t>
            </a:r>
            <a:r>
              <a:rPr lang="en-US" sz="1200" b="1" dirty="0" smtClean="0">
                <a:latin typeface="Arial" pitchFamily="34" charset="0"/>
                <a:cs typeface="Arial" pitchFamily="34" charset="0"/>
              </a:rPr>
              <a:t>2</a:t>
            </a:r>
            <a:r>
              <a:rPr lang="en-US" sz="2000" b="1" dirty="0" smtClean="0">
                <a:latin typeface="Arial" pitchFamily="34" charset="0"/>
                <a:cs typeface="Arial" pitchFamily="34" charset="0"/>
              </a:rPr>
              <a:t> R̅ for </a:t>
            </a:r>
            <a:r>
              <a:rPr lang="en-US" sz="2000" b="1" dirty="0" err="1" smtClean="0">
                <a:latin typeface="Arial" pitchFamily="34" charset="0"/>
                <a:cs typeface="Arial" pitchFamily="34" charset="0"/>
              </a:rPr>
              <a:t>UCL</a:t>
            </a:r>
            <a:r>
              <a:rPr lang="en-US" sz="1200" b="1" dirty="0" err="1" smtClean="0">
                <a:latin typeface="Arial" pitchFamily="34" charset="0"/>
                <a:cs typeface="Arial" pitchFamily="34" charset="0"/>
              </a:rPr>
              <a:t>x</a:t>
            </a:r>
            <a:r>
              <a:rPr lang="en-US" sz="1200" b="1" dirty="0" smtClean="0">
                <a:latin typeface="Arial" pitchFamily="34" charset="0"/>
                <a:cs typeface="Arial" pitchFamily="34" charset="0"/>
              </a:rPr>
              <a:t>̅</a:t>
            </a:r>
            <a:r>
              <a:rPr lang="en-US" sz="2000" b="1" dirty="0" smtClean="0">
                <a:latin typeface="Arial" pitchFamily="34" charset="0"/>
                <a:cs typeface="Arial" pitchFamily="34" charset="0"/>
              </a:rPr>
              <a:t> and X̿ - A</a:t>
            </a:r>
            <a:r>
              <a:rPr lang="en-US" sz="1000" b="1" dirty="0" smtClean="0">
                <a:latin typeface="Arial" pitchFamily="34" charset="0"/>
                <a:cs typeface="Arial" pitchFamily="34" charset="0"/>
              </a:rPr>
              <a:t>2</a:t>
            </a:r>
            <a:r>
              <a:rPr lang="en-US" sz="2000" b="1" dirty="0" smtClean="0">
                <a:latin typeface="Arial" pitchFamily="34" charset="0"/>
                <a:cs typeface="Arial" pitchFamily="34" charset="0"/>
              </a:rPr>
              <a:t> R̅ for </a:t>
            </a:r>
            <a:r>
              <a:rPr lang="en-US" sz="2000" b="1" dirty="0" err="1" smtClean="0">
                <a:latin typeface="Arial" pitchFamily="34" charset="0"/>
                <a:cs typeface="Arial" pitchFamily="34" charset="0"/>
              </a:rPr>
              <a:t>LCL</a:t>
            </a:r>
            <a:r>
              <a:rPr lang="en-US" sz="1200" b="1" dirty="0" err="1" smtClean="0">
                <a:latin typeface="Arial" pitchFamily="34" charset="0"/>
                <a:cs typeface="Arial" pitchFamily="34" charset="0"/>
              </a:rPr>
              <a:t>x</a:t>
            </a:r>
            <a:r>
              <a:rPr lang="en-US" sz="1200" b="1" dirty="0" smtClean="0">
                <a:latin typeface="Arial" pitchFamily="34" charset="0"/>
                <a:cs typeface="Arial" pitchFamily="34" charset="0"/>
              </a:rPr>
              <a:t>̅</a:t>
            </a:r>
            <a:r>
              <a:rPr lang="en-US" sz="2000" b="1" dirty="0" smtClean="0">
                <a:latin typeface="Arial" pitchFamily="34" charset="0"/>
                <a:cs typeface="Arial" pitchFamily="34" charset="0"/>
              </a:rPr>
              <a:t> </a:t>
            </a:r>
          </a:p>
          <a:p>
            <a:endParaRPr lang="en-US" sz="2400" b="1" dirty="0" smtClean="0">
              <a:solidFill>
                <a:srgbClr val="FF0000"/>
              </a:solidFill>
              <a:latin typeface="Arial" pitchFamily="34" charset="0"/>
              <a:cs typeface="Arial" pitchFamily="34" charset="0"/>
            </a:endParaRPr>
          </a:p>
          <a:p>
            <a:r>
              <a:rPr lang="en-US" sz="2400" b="1" dirty="0" smtClean="0">
                <a:solidFill>
                  <a:srgbClr val="FF0000"/>
                </a:solidFill>
                <a:latin typeface="Arial" pitchFamily="34" charset="0"/>
                <a:cs typeface="Arial" pitchFamily="34" charset="0"/>
              </a:rPr>
              <a:t>For </a:t>
            </a:r>
            <a:r>
              <a:rPr lang="en-US" sz="2400" b="1" dirty="0" smtClean="0">
                <a:latin typeface="Arial" pitchFamily="34" charset="0"/>
                <a:cs typeface="Arial" pitchFamily="34" charset="0"/>
              </a:rPr>
              <a:t>R-Chart</a:t>
            </a:r>
          </a:p>
          <a:p>
            <a:pPr lvl="1"/>
            <a:r>
              <a:rPr lang="en-US" sz="2000" b="1" dirty="0" smtClean="0">
                <a:solidFill>
                  <a:srgbClr val="FF0000"/>
                </a:solidFill>
                <a:latin typeface="Arial" pitchFamily="34" charset="0"/>
                <a:cs typeface="Arial" pitchFamily="34" charset="0"/>
              </a:rPr>
              <a:t>Step-4</a:t>
            </a:r>
            <a:r>
              <a:rPr lang="en-US" sz="2000" b="1" dirty="0" smtClean="0">
                <a:latin typeface="Arial" pitchFamily="34" charset="0"/>
                <a:cs typeface="Arial" pitchFamily="34" charset="0"/>
              </a:rPr>
              <a:t> :-Calculate Control Limits for the Range Chart by using UCLR as D</a:t>
            </a:r>
            <a:r>
              <a:rPr lang="en-US" sz="1400" b="1" dirty="0" smtClean="0">
                <a:latin typeface="Arial" pitchFamily="34" charset="0"/>
                <a:cs typeface="Arial" pitchFamily="34" charset="0"/>
              </a:rPr>
              <a:t>4</a:t>
            </a:r>
            <a:r>
              <a:rPr lang="en-US" sz="2000" b="1" dirty="0" smtClean="0">
                <a:latin typeface="Arial" pitchFamily="34" charset="0"/>
                <a:cs typeface="Arial" pitchFamily="34" charset="0"/>
              </a:rPr>
              <a:t>R̅ and LCLR as D</a:t>
            </a:r>
            <a:r>
              <a:rPr lang="en-US" sz="1400" b="1" dirty="0" smtClean="0">
                <a:latin typeface="Arial" pitchFamily="34" charset="0"/>
                <a:cs typeface="Arial" pitchFamily="34" charset="0"/>
              </a:rPr>
              <a:t>3</a:t>
            </a:r>
            <a:r>
              <a:rPr lang="en-US" sz="2000" b="1" dirty="0" smtClean="0">
                <a:latin typeface="Arial" pitchFamily="34" charset="0"/>
                <a:cs typeface="Arial" pitchFamily="34" charset="0"/>
              </a:rPr>
              <a:t>R̅</a:t>
            </a:r>
          </a:p>
          <a:p>
            <a:pPr lvl="1"/>
            <a:r>
              <a:rPr lang="en-US" sz="2000" b="1" dirty="0" smtClean="0">
                <a:solidFill>
                  <a:srgbClr val="FF0000"/>
                </a:solidFill>
                <a:latin typeface="Arial" pitchFamily="34" charset="0"/>
                <a:cs typeface="Arial" pitchFamily="34" charset="0"/>
              </a:rPr>
              <a:t>Step-5</a:t>
            </a:r>
            <a:r>
              <a:rPr lang="en-US" sz="2000" b="1" dirty="0" smtClean="0">
                <a:latin typeface="Arial" pitchFamily="34" charset="0"/>
                <a:cs typeface="Arial" pitchFamily="34" charset="0"/>
              </a:rPr>
              <a:t>:- Set up a Range Chart  and comment </a:t>
            </a:r>
            <a:r>
              <a:rPr lang="en-US" sz="2000" b="1" dirty="0">
                <a:latin typeface="Arial" pitchFamily="34" charset="0"/>
                <a:cs typeface="Arial" pitchFamily="34" charset="0"/>
              </a:rPr>
              <a:t>with both X</a:t>
            </a:r>
            <a:r>
              <a:rPr lang="en-US" sz="2000" b="1" dirty="0" smtClean="0">
                <a:latin typeface="Arial" pitchFamily="34" charset="0"/>
                <a:cs typeface="Arial" pitchFamily="34" charset="0"/>
              </a:rPr>
              <a:t>̅ and R chart.</a:t>
            </a:r>
          </a:p>
          <a:p>
            <a:endParaRPr lang="en-US" sz="2400" b="1" dirty="0" smtClean="0">
              <a:latin typeface="Arial" pitchFamily="34" charset="0"/>
              <a:cs typeface="Arial" pitchFamily="34" charset="0"/>
            </a:endParaRPr>
          </a:p>
          <a:p>
            <a:endParaRPr lang="en-US" sz="2400" b="1" dirty="0" smtClean="0"/>
          </a:p>
        </p:txBody>
      </p:sp>
    </p:spTree>
    <p:extLst>
      <p:ext uri="{BB962C8B-B14F-4D97-AF65-F5344CB8AC3E}">
        <p14:creationId xmlns:p14="http://schemas.microsoft.com/office/powerpoint/2010/main" val="306419438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a:xfrm>
            <a:off x="457200" y="274638"/>
            <a:ext cx="8229600" cy="563562"/>
          </a:xfrm>
        </p:spPr>
        <p:txBody>
          <a:bodyPr>
            <a:normAutofit fontScale="90000"/>
          </a:bodyPr>
          <a:lstStyle/>
          <a:p>
            <a:r>
              <a:rPr lang="en-US" b="1" smtClean="0">
                <a:solidFill>
                  <a:srgbClr val="FF0000"/>
                </a:solidFill>
              </a:rPr>
              <a:t>Problem Sum</a:t>
            </a:r>
          </a:p>
        </p:txBody>
      </p:sp>
      <p:sp>
        <p:nvSpPr>
          <p:cNvPr id="101379" name="Content Placeholder 2"/>
          <p:cNvSpPr>
            <a:spLocks noGrp="1"/>
          </p:cNvSpPr>
          <p:nvPr>
            <p:ph idx="1"/>
          </p:nvPr>
        </p:nvSpPr>
        <p:spPr>
          <a:xfrm>
            <a:off x="457200" y="838200"/>
            <a:ext cx="8229600" cy="5791200"/>
          </a:xfrm>
        </p:spPr>
        <p:txBody>
          <a:bodyPr>
            <a:normAutofit lnSpcReduction="10000"/>
          </a:bodyPr>
          <a:lstStyle/>
          <a:p>
            <a:r>
              <a:rPr lang="en-US" sz="2000" b="1" dirty="0" smtClean="0"/>
              <a:t>A line inspector in an engineering company recorded dimensions of each of the 5 jobs selected at the end of every half an hour of the 5 hours in the shift. The design specifications are 25.0 +/- 0.10.</a:t>
            </a:r>
          </a:p>
          <a:p>
            <a:r>
              <a:rPr lang="en-US" sz="2000" b="1" dirty="0" smtClean="0"/>
              <a:t>Plot </a:t>
            </a:r>
            <a:r>
              <a:rPr lang="en-US" sz="2000" b="1" dirty="0" smtClean="0">
                <a:latin typeface="Arial" pitchFamily="34" charset="0"/>
                <a:cs typeface="Arial" pitchFamily="34" charset="0"/>
              </a:rPr>
              <a:t>X̅-R chart and find out which of the given observations are out of control. Given- A</a:t>
            </a:r>
            <a:r>
              <a:rPr lang="en-US" sz="1200" b="1" dirty="0" smtClean="0">
                <a:latin typeface="Arial" pitchFamily="34" charset="0"/>
                <a:cs typeface="Arial" pitchFamily="34" charset="0"/>
              </a:rPr>
              <a:t>2</a:t>
            </a:r>
            <a:r>
              <a:rPr lang="en-US" sz="2000" b="1" dirty="0" smtClean="0">
                <a:latin typeface="Arial" pitchFamily="34" charset="0"/>
                <a:cs typeface="Arial" pitchFamily="34" charset="0"/>
              </a:rPr>
              <a:t>= 0.5768, D</a:t>
            </a:r>
            <a:r>
              <a:rPr lang="en-US" sz="1200" b="1" dirty="0" smtClean="0">
                <a:latin typeface="Arial" pitchFamily="34" charset="0"/>
                <a:cs typeface="Arial" pitchFamily="34" charset="0"/>
              </a:rPr>
              <a:t>3</a:t>
            </a:r>
            <a:r>
              <a:rPr lang="en-US" sz="2000" b="1" dirty="0" smtClean="0">
                <a:latin typeface="Arial" pitchFamily="34" charset="0"/>
                <a:cs typeface="Arial" pitchFamily="34" charset="0"/>
              </a:rPr>
              <a:t> =0, D</a:t>
            </a:r>
            <a:r>
              <a:rPr lang="en-US" sz="1200" b="1" dirty="0" smtClean="0">
                <a:latin typeface="Arial" pitchFamily="34" charset="0"/>
                <a:cs typeface="Arial" pitchFamily="34" charset="0"/>
              </a:rPr>
              <a:t>4</a:t>
            </a:r>
            <a:r>
              <a:rPr lang="en-US" sz="2000" b="1" dirty="0" smtClean="0">
                <a:latin typeface="Arial" pitchFamily="34" charset="0"/>
                <a:cs typeface="Arial" pitchFamily="34" charset="0"/>
              </a:rPr>
              <a:t>= 2.114</a:t>
            </a:r>
            <a:r>
              <a:rPr lang="en-US" sz="2000" b="1" dirty="0" smtClean="0"/>
              <a:t> </a:t>
            </a:r>
          </a:p>
          <a:p>
            <a:r>
              <a:rPr lang="en-US" sz="2000" b="1" dirty="0" smtClean="0">
                <a:solidFill>
                  <a:srgbClr val="FF0000"/>
                </a:solidFill>
              </a:rPr>
              <a:t>Sample                                        Individual Measurements </a:t>
            </a:r>
            <a:r>
              <a:rPr lang="en-US" sz="2000" b="1" dirty="0" smtClean="0"/>
              <a:t>                                                                                                                                                                                                                                   </a:t>
            </a:r>
            <a:r>
              <a:rPr lang="en-US" sz="2000" b="1" dirty="0" smtClean="0">
                <a:solidFill>
                  <a:srgbClr val="FF0000"/>
                </a:solidFill>
              </a:rPr>
              <a:t>No.                 1                     2                       3                       4                   5</a:t>
            </a:r>
          </a:p>
          <a:p>
            <a:pPr>
              <a:buFont typeface="Arial" pitchFamily="34" charset="0"/>
              <a:buNone/>
            </a:pPr>
            <a:r>
              <a:rPr lang="en-US" sz="2000" b="1" dirty="0" smtClean="0"/>
              <a:t>	1	        25.00	25.01	        25.00	25.03	        25.01</a:t>
            </a:r>
          </a:p>
          <a:p>
            <a:pPr>
              <a:buFont typeface="Arial" pitchFamily="34" charset="0"/>
              <a:buNone/>
            </a:pPr>
            <a:r>
              <a:rPr lang="en-US" sz="2000" b="1" dirty="0" smtClean="0"/>
              <a:t>	2.	         25.00	25.03	        25.00	25.04	        25.03</a:t>
            </a:r>
          </a:p>
          <a:p>
            <a:pPr>
              <a:buFont typeface="Arial" pitchFamily="34" charset="0"/>
              <a:buNone/>
            </a:pPr>
            <a:r>
              <a:rPr lang="en-US" sz="2000" b="1" dirty="0" smtClean="0"/>
              <a:t>	3. 	         25.01	25.02	        25.02	25.03	        25.02</a:t>
            </a:r>
          </a:p>
          <a:p>
            <a:pPr>
              <a:buFont typeface="Arial" pitchFamily="34" charset="0"/>
              <a:buNone/>
            </a:pPr>
            <a:r>
              <a:rPr lang="en-US" sz="2000" b="1" dirty="0" smtClean="0"/>
              <a:t>	4.	          25.01	25.02	         25.02	25.01	        25.04</a:t>
            </a:r>
          </a:p>
          <a:p>
            <a:pPr>
              <a:buFont typeface="Arial" pitchFamily="34" charset="0"/>
              <a:buNone/>
            </a:pPr>
            <a:r>
              <a:rPr lang="en-US" sz="2000" b="1" dirty="0" smtClean="0"/>
              <a:t>	5.	          25.02	25.02	         25.03	25.03	         25.00</a:t>
            </a:r>
          </a:p>
          <a:p>
            <a:pPr>
              <a:buFont typeface="Arial" pitchFamily="34" charset="0"/>
              <a:buNone/>
            </a:pPr>
            <a:r>
              <a:rPr lang="en-US" sz="2000" b="1" dirty="0" smtClean="0"/>
              <a:t>	6.  	          25.06	25.03	        25.02	25.00	         24.99</a:t>
            </a:r>
          </a:p>
          <a:p>
            <a:pPr>
              <a:buFont typeface="Arial" pitchFamily="34" charset="0"/>
              <a:buNone/>
            </a:pPr>
            <a:r>
              <a:rPr lang="en-US" sz="2000" b="1" dirty="0" smtClean="0"/>
              <a:t>	7.	          24.99	24.98	         25.02	25.02	          24.99</a:t>
            </a:r>
          </a:p>
          <a:p>
            <a:pPr>
              <a:buFont typeface="Arial" pitchFamily="34" charset="0"/>
              <a:buNone/>
            </a:pPr>
            <a:r>
              <a:rPr lang="en-US" sz="2000" b="1" dirty="0" smtClean="0"/>
              <a:t>	8.	          25.02	25.01	         25.01	24.99	         25.02</a:t>
            </a:r>
          </a:p>
          <a:p>
            <a:pPr>
              <a:buFont typeface="Arial" pitchFamily="34" charset="0"/>
              <a:buNone/>
            </a:pPr>
            <a:r>
              <a:rPr lang="en-US" sz="2000" b="1" dirty="0" smtClean="0"/>
              <a:t>	9.	          25.03	25.01	        24.97	25.01	        25.03</a:t>
            </a:r>
          </a:p>
          <a:p>
            <a:pPr>
              <a:buFont typeface="Arial" pitchFamily="34" charset="0"/>
              <a:buNone/>
            </a:pPr>
            <a:r>
              <a:rPr lang="en-US" sz="2000" b="1" dirty="0" smtClean="0"/>
              <a:t>	10.	          25.02	24.99	         24.99	24.98	         24.97</a:t>
            </a:r>
          </a:p>
          <a:p>
            <a:pPr>
              <a:buFont typeface="Arial" pitchFamily="34" charset="0"/>
              <a:buNone/>
            </a:pPr>
            <a:endParaRPr lang="en-US" sz="2000" b="1" dirty="0" smtClean="0"/>
          </a:p>
        </p:txBody>
      </p:sp>
    </p:spTree>
    <p:extLst>
      <p:ext uri="{BB962C8B-B14F-4D97-AF65-F5344CB8AC3E}">
        <p14:creationId xmlns:p14="http://schemas.microsoft.com/office/powerpoint/2010/main" val="111607351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96378215"/>
              </p:ext>
            </p:extLst>
          </p:nvPr>
        </p:nvGraphicFramePr>
        <p:xfrm>
          <a:off x="457200" y="747881"/>
          <a:ext cx="8229601" cy="5900569"/>
        </p:xfrm>
        <a:graphic>
          <a:graphicData uri="http://schemas.openxmlformats.org/drawingml/2006/table">
            <a:tbl>
              <a:tblPr>
                <a:tableStyleId>{5C22544A-7EE6-4342-B048-85BDC9FD1C3A}</a:tableStyleId>
              </a:tblPr>
              <a:tblGrid>
                <a:gridCol w="775078"/>
                <a:gridCol w="1226345"/>
                <a:gridCol w="1226345"/>
                <a:gridCol w="1226345"/>
                <a:gridCol w="1226345"/>
                <a:gridCol w="1226345"/>
                <a:gridCol w="661399"/>
                <a:gridCol w="661399"/>
              </a:tblGrid>
              <a:tr h="457619">
                <a:tc>
                  <a:txBody>
                    <a:bodyPr/>
                    <a:lstStyle/>
                    <a:p>
                      <a:pPr algn="l" fontAlgn="b"/>
                      <a:r>
                        <a:rPr lang="en-US" sz="1600" b="1" i="0" u="none" strike="noStrike" dirty="0" smtClean="0">
                          <a:solidFill>
                            <a:srgbClr val="000000"/>
                          </a:solidFill>
                          <a:effectLst/>
                          <a:latin typeface="Calibri"/>
                        </a:rPr>
                        <a:t>Sample</a:t>
                      </a:r>
                      <a:r>
                        <a:rPr lang="en-US" sz="1600" b="1" i="0" u="none" strike="noStrike" baseline="0" dirty="0" smtClean="0">
                          <a:solidFill>
                            <a:srgbClr val="000000"/>
                          </a:solidFill>
                          <a:effectLst/>
                          <a:latin typeface="Calibri"/>
                        </a:rPr>
                        <a:t> </a:t>
                      </a:r>
                    </a:p>
                    <a:p>
                      <a:pPr algn="l" fontAlgn="b"/>
                      <a:r>
                        <a:rPr lang="en-US" sz="1600" b="1" i="0" u="none" strike="noStrike" baseline="0" dirty="0" smtClean="0">
                          <a:solidFill>
                            <a:srgbClr val="000000"/>
                          </a:solidFill>
                          <a:effectLst/>
                          <a:latin typeface="Calibri"/>
                        </a:rPr>
                        <a:t> No.</a:t>
                      </a:r>
                      <a:endParaRPr lang="en-US" sz="1600" b="1" i="0" u="none" strike="noStrike" dirty="0">
                        <a:solidFill>
                          <a:srgbClr val="000000"/>
                        </a:solidFill>
                        <a:effectLst/>
                        <a:latin typeface="Calibri"/>
                      </a:endParaRPr>
                    </a:p>
                  </a:txBody>
                  <a:tcPr marL="9525" marR="9525" marT="9525" marB="0" anchor="b"/>
                </a:tc>
                <a:tc gridSpan="5">
                  <a:txBody>
                    <a:bodyPr/>
                    <a:lstStyle/>
                    <a:p>
                      <a:pPr algn="ctr" fontAlgn="b"/>
                      <a:r>
                        <a:rPr lang="en-US" sz="1800" b="1" i="0" u="none" strike="noStrike" dirty="0" smtClean="0">
                          <a:solidFill>
                            <a:srgbClr val="000000"/>
                          </a:solidFill>
                          <a:effectLst/>
                          <a:latin typeface="Calibri"/>
                        </a:rPr>
                        <a:t>Individual Measurements</a:t>
                      </a:r>
                    </a:p>
                    <a:p>
                      <a:pPr algn="l" fontAlgn="b"/>
                      <a:r>
                        <a:rPr lang="en-US" sz="1600" b="0" i="0" u="none" strike="noStrike" dirty="0" smtClean="0">
                          <a:solidFill>
                            <a:srgbClr val="000000"/>
                          </a:solidFill>
                          <a:effectLst/>
                          <a:latin typeface="Calibri"/>
                        </a:rPr>
                        <a:t>          </a:t>
                      </a:r>
                      <a:r>
                        <a:rPr lang="en-US" sz="1600" b="1" i="0" u="none" strike="noStrike" dirty="0" smtClean="0">
                          <a:solidFill>
                            <a:srgbClr val="FF0000"/>
                          </a:solidFill>
                          <a:effectLst/>
                          <a:latin typeface="Calibri"/>
                        </a:rPr>
                        <a:t> 1                         2                        3                        4                         5</a:t>
                      </a:r>
                      <a:endParaRPr lang="en-US" sz="1600" b="1" i="0" u="none" strike="noStrike" dirty="0">
                        <a:solidFill>
                          <a:srgbClr val="FF0000"/>
                        </a:solidFill>
                        <a:effectLst/>
                        <a:latin typeface="Calibri"/>
                      </a:endParaRPr>
                    </a:p>
                  </a:txBody>
                  <a:tcPr marL="9525" marR="9525" marT="9525" marB="0" anchor="b"/>
                </a:tc>
                <a:tc hMerge="1">
                  <a:txBody>
                    <a:bodyPr/>
                    <a:lstStyle/>
                    <a:p>
                      <a:pPr algn="l" fontAlgn="b"/>
                      <a:endParaRPr lang="en-US" sz="1100" b="0" i="0" u="none" strike="noStrike" dirty="0">
                        <a:solidFill>
                          <a:srgbClr val="000000"/>
                        </a:solidFill>
                        <a:effectLst/>
                        <a:latin typeface="Calibri"/>
                      </a:endParaRPr>
                    </a:p>
                  </a:txBody>
                  <a:tcPr marL="9525" marR="9525" marT="9525" marB="0" anchor="b"/>
                </a:tc>
                <a:tc hMerge="1">
                  <a:txBody>
                    <a:bodyPr/>
                    <a:lstStyle/>
                    <a:p>
                      <a:pPr algn="l" fontAlgn="b"/>
                      <a:endParaRPr lang="en-US" sz="1100" b="0" i="0" u="none" strike="noStrike" dirty="0">
                        <a:solidFill>
                          <a:srgbClr val="000000"/>
                        </a:solidFill>
                        <a:effectLst/>
                        <a:latin typeface="Calibri"/>
                      </a:endParaRPr>
                    </a:p>
                  </a:txBody>
                  <a:tcPr marL="9525" marR="9525" marT="9525" marB="0" anchor="b"/>
                </a:tc>
                <a:tc hMerge="1">
                  <a:txBody>
                    <a:bodyPr/>
                    <a:lstStyle/>
                    <a:p>
                      <a:pPr algn="l" fontAlgn="b"/>
                      <a:endParaRPr lang="en-US" sz="1100" b="0" i="0" u="none" strike="noStrike" dirty="0">
                        <a:solidFill>
                          <a:srgbClr val="000000"/>
                        </a:solidFill>
                        <a:effectLst/>
                        <a:latin typeface="Calibri"/>
                      </a:endParaRPr>
                    </a:p>
                  </a:txBody>
                  <a:tcPr marL="9525" marR="9525" marT="9525" marB="0" anchor="b"/>
                </a:tc>
                <a:tc hMerge="1">
                  <a:txBody>
                    <a:bodyPr/>
                    <a:lstStyle/>
                    <a:p>
                      <a:pPr algn="l" fontAlgn="b"/>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2000" b="1" u="none" strike="noStrike" dirty="0">
                          <a:effectLst/>
                        </a:rPr>
                        <a:t>X̄</a:t>
                      </a:r>
                      <a:endParaRPr lang="en-US" sz="2000" b="1" i="0" u="none" strike="noStrike" dirty="0">
                        <a:solidFill>
                          <a:srgbClr val="000000"/>
                        </a:solidFill>
                        <a:effectLst/>
                        <a:latin typeface="Calibri"/>
                      </a:endParaRPr>
                    </a:p>
                  </a:txBody>
                  <a:tcPr marL="9525" marR="9525" marT="9525" marB="0" anchor="b"/>
                </a:tc>
                <a:tc>
                  <a:txBody>
                    <a:bodyPr/>
                    <a:lstStyle/>
                    <a:p>
                      <a:pPr algn="l" fontAlgn="b"/>
                      <a:r>
                        <a:rPr lang="en-US" sz="2000" b="1" u="none" strike="noStrike" dirty="0">
                          <a:effectLst/>
                        </a:rPr>
                        <a:t>R</a:t>
                      </a:r>
                      <a:endParaRPr lang="en-US" sz="2000" b="1" i="0" u="none" strike="noStrike" dirty="0">
                        <a:solidFill>
                          <a:srgbClr val="000000"/>
                        </a:solidFill>
                        <a:effectLst/>
                        <a:latin typeface="Calibri"/>
                      </a:endParaRPr>
                    </a:p>
                  </a:txBody>
                  <a:tcPr marL="9525" marR="9525" marT="9525" marB="0" anchor="b"/>
                </a:tc>
              </a:tr>
              <a:tr h="471078">
                <a:tc>
                  <a:txBody>
                    <a:bodyPr/>
                    <a:lstStyle/>
                    <a:p>
                      <a:pPr algn="l" rtl="0" fontAlgn="ctr"/>
                      <a:r>
                        <a:rPr lang="en-US" sz="2000" u="none" strike="noStrike" dirty="0">
                          <a:effectLst/>
                        </a:rPr>
                        <a:t>1</a:t>
                      </a:r>
                      <a:endParaRPr lang="en-US" sz="2000" b="1" i="0" u="none" strike="noStrike" dirty="0">
                        <a:solidFill>
                          <a:srgbClr val="000000"/>
                        </a:solidFill>
                        <a:effectLst/>
                        <a:latin typeface="Calibri"/>
                      </a:endParaRPr>
                    </a:p>
                  </a:txBody>
                  <a:tcPr marL="342900" marR="9525" marT="9525" marB="0" anchor="ctr"/>
                </a:tc>
                <a:tc>
                  <a:txBody>
                    <a:bodyPr/>
                    <a:lstStyle/>
                    <a:p>
                      <a:pPr algn="l" rtl="0" fontAlgn="ctr"/>
                      <a:r>
                        <a:rPr lang="en-US" sz="2000" u="none" strike="noStrike" dirty="0">
                          <a:effectLst/>
                        </a:rPr>
                        <a:t>25.00</a:t>
                      </a:r>
                      <a:endParaRPr lang="en-US" sz="2000" b="1" i="0" u="none" strike="noStrike" dirty="0">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25.01</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dirty="0">
                          <a:effectLst/>
                        </a:rPr>
                        <a:t>25.00</a:t>
                      </a:r>
                      <a:endParaRPr lang="en-US" sz="2000" b="1" i="0" u="none" strike="noStrike" dirty="0">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25.03</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25.01</a:t>
                      </a:r>
                      <a:endParaRPr lang="en-US" sz="2000" b="1" i="0" u="none" strike="noStrike">
                        <a:solidFill>
                          <a:srgbClr val="000000"/>
                        </a:solidFill>
                        <a:effectLst/>
                        <a:latin typeface="Calibri"/>
                      </a:endParaRPr>
                    </a:p>
                  </a:txBody>
                  <a:tcPr marL="342900" marR="9525" marT="9525" marB="0" anchor="ctr"/>
                </a:tc>
                <a:tc>
                  <a:txBody>
                    <a:bodyPr/>
                    <a:lstStyle/>
                    <a:p>
                      <a:pPr algn="r" fontAlgn="b"/>
                      <a:r>
                        <a:rPr lang="en-US" sz="2000" b="1" u="none" strike="noStrike" dirty="0">
                          <a:effectLst/>
                        </a:rPr>
                        <a:t>25.01</a:t>
                      </a:r>
                      <a:endParaRPr lang="en-US" sz="2000" b="1" i="0" u="none" strike="noStrike" dirty="0">
                        <a:solidFill>
                          <a:srgbClr val="000000"/>
                        </a:solidFill>
                        <a:effectLst/>
                        <a:latin typeface="Calibri"/>
                      </a:endParaRPr>
                    </a:p>
                  </a:txBody>
                  <a:tcPr marL="9525" marR="9525" marT="9525" marB="0" anchor="b"/>
                </a:tc>
                <a:tc>
                  <a:txBody>
                    <a:bodyPr/>
                    <a:lstStyle/>
                    <a:p>
                      <a:pPr algn="r" fontAlgn="b"/>
                      <a:r>
                        <a:rPr lang="en-US" sz="2000" b="1" u="none" strike="noStrike" dirty="0">
                          <a:effectLst/>
                        </a:rPr>
                        <a:t>0.03</a:t>
                      </a:r>
                      <a:endParaRPr lang="en-US" sz="2000" b="1" i="0" u="none" strike="noStrike" dirty="0">
                        <a:solidFill>
                          <a:srgbClr val="000000"/>
                        </a:solidFill>
                        <a:effectLst/>
                        <a:latin typeface="Calibri"/>
                      </a:endParaRPr>
                    </a:p>
                  </a:txBody>
                  <a:tcPr marL="9525" marR="9525" marT="9525" marB="0" anchor="b"/>
                </a:tc>
              </a:tr>
              <a:tr h="471078">
                <a:tc>
                  <a:txBody>
                    <a:bodyPr/>
                    <a:lstStyle/>
                    <a:p>
                      <a:pPr algn="l" rtl="0" fontAlgn="ctr"/>
                      <a:r>
                        <a:rPr lang="en-US" sz="2000" u="none" strike="noStrike">
                          <a:effectLst/>
                        </a:rPr>
                        <a:t>2</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25.00</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25.03</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25.00</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25.04</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25.03</a:t>
                      </a:r>
                      <a:endParaRPr lang="en-US" sz="2000" b="1" i="0" u="none" strike="noStrike">
                        <a:solidFill>
                          <a:srgbClr val="000000"/>
                        </a:solidFill>
                        <a:effectLst/>
                        <a:latin typeface="Calibri"/>
                      </a:endParaRPr>
                    </a:p>
                  </a:txBody>
                  <a:tcPr marL="342900" marR="9525" marT="9525" marB="0" anchor="ctr"/>
                </a:tc>
                <a:tc>
                  <a:txBody>
                    <a:bodyPr/>
                    <a:lstStyle/>
                    <a:p>
                      <a:pPr algn="r" fontAlgn="b"/>
                      <a:r>
                        <a:rPr lang="en-US" sz="2000" b="1" u="none" strike="noStrike" dirty="0">
                          <a:effectLst/>
                        </a:rPr>
                        <a:t>25.02</a:t>
                      </a:r>
                      <a:endParaRPr lang="en-US" sz="2000" b="1" i="0" u="none" strike="noStrike" dirty="0">
                        <a:solidFill>
                          <a:srgbClr val="000000"/>
                        </a:solidFill>
                        <a:effectLst/>
                        <a:latin typeface="Calibri"/>
                      </a:endParaRPr>
                    </a:p>
                  </a:txBody>
                  <a:tcPr marL="9525" marR="9525" marT="9525" marB="0" anchor="b"/>
                </a:tc>
                <a:tc>
                  <a:txBody>
                    <a:bodyPr/>
                    <a:lstStyle/>
                    <a:p>
                      <a:pPr algn="r" fontAlgn="b"/>
                      <a:r>
                        <a:rPr lang="en-US" sz="2000" b="1" u="none" strike="noStrike" dirty="0">
                          <a:effectLst/>
                        </a:rPr>
                        <a:t>0.04</a:t>
                      </a:r>
                      <a:endParaRPr lang="en-US" sz="2000" b="1" i="0" u="none" strike="noStrike" dirty="0">
                        <a:solidFill>
                          <a:srgbClr val="000000"/>
                        </a:solidFill>
                        <a:effectLst/>
                        <a:latin typeface="Calibri"/>
                      </a:endParaRPr>
                    </a:p>
                  </a:txBody>
                  <a:tcPr marL="9525" marR="9525" marT="9525" marB="0" anchor="b"/>
                </a:tc>
              </a:tr>
              <a:tr h="471078">
                <a:tc>
                  <a:txBody>
                    <a:bodyPr/>
                    <a:lstStyle/>
                    <a:p>
                      <a:pPr algn="l" rtl="0" fontAlgn="ctr"/>
                      <a:r>
                        <a:rPr lang="en-US" sz="2000" u="none" strike="noStrike">
                          <a:effectLst/>
                        </a:rPr>
                        <a:t>3</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25.01</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25.02</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25.02</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25.03</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25.02</a:t>
                      </a:r>
                      <a:endParaRPr lang="en-US" sz="2000" b="1" i="0" u="none" strike="noStrike">
                        <a:solidFill>
                          <a:srgbClr val="000000"/>
                        </a:solidFill>
                        <a:effectLst/>
                        <a:latin typeface="Calibri"/>
                      </a:endParaRPr>
                    </a:p>
                  </a:txBody>
                  <a:tcPr marL="342900" marR="9525" marT="9525" marB="0" anchor="ctr"/>
                </a:tc>
                <a:tc>
                  <a:txBody>
                    <a:bodyPr/>
                    <a:lstStyle/>
                    <a:p>
                      <a:pPr algn="r" fontAlgn="b"/>
                      <a:r>
                        <a:rPr lang="en-US" sz="2000" b="1" u="none" strike="noStrike" dirty="0">
                          <a:effectLst/>
                        </a:rPr>
                        <a:t>25.02</a:t>
                      </a:r>
                      <a:endParaRPr lang="en-US" sz="2000" b="1" i="0" u="none" strike="noStrike" dirty="0">
                        <a:solidFill>
                          <a:srgbClr val="000000"/>
                        </a:solidFill>
                        <a:effectLst/>
                        <a:latin typeface="Calibri"/>
                      </a:endParaRPr>
                    </a:p>
                  </a:txBody>
                  <a:tcPr marL="9525" marR="9525" marT="9525" marB="0" anchor="b"/>
                </a:tc>
                <a:tc>
                  <a:txBody>
                    <a:bodyPr/>
                    <a:lstStyle/>
                    <a:p>
                      <a:pPr algn="r" fontAlgn="b"/>
                      <a:r>
                        <a:rPr lang="en-US" sz="2000" b="1" u="none" strike="noStrike" dirty="0">
                          <a:effectLst/>
                        </a:rPr>
                        <a:t>0.02</a:t>
                      </a:r>
                      <a:endParaRPr lang="en-US" sz="2000" b="1" i="0" u="none" strike="noStrike" dirty="0">
                        <a:solidFill>
                          <a:srgbClr val="000000"/>
                        </a:solidFill>
                        <a:effectLst/>
                        <a:latin typeface="Calibri"/>
                      </a:endParaRPr>
                    </a:p>
                  </a:txBody>
                  <a:tcPr marL="9525" marR="9525" marT="9525" marB="0" anchor="b"/>
                </a:tc>
              </a:tr>
              <a:tr h="471078">
                <a:tc>
                  <a:txBody>
                    <a:bodyPr/>
                    <a:lstStyle/>
                    <a:p>
                      <a:pPr algn="l" rtl="0" fontAlgn="ctr"/>
                      <a:r>
                        <a:rPr lang="en-US" sz="2000" u="none" strike="noStrike">
                          <a:effectLst/>
                        </a:rPr>
                        <a:t>4</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25.01</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25.02</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25.02</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25.01</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25.04</a:t>
                      </a:r>
                      <a:endParaRPr lang="en-US" sz="2000" b="1" i="0" u="none" strike="noStrike">
                        <a:solidFill>
                          <a:srgbClr val="000000"/>
                        </a:solidFill>
                        <a:effectLst/>
                        <a:latin typeface="Calibri"/>
                      </a:endParaRPr>
                    </a:p>
                  </a:txBody>
                  <a:tcPr marL="342900" marR="9525" marT="9525" marB="0" anchor="ctr"/>
                </a:tc>
                <a:tc>
                  <a:txBody>
                    <a:bodyPr/>
                    <a:lstStyle/>
                    <a:p>
                      <a:pPr algn="r" fontAlgn="b"/>
                      <a:r>
                        <a:rPr lang="en-US" sz="2000" b="1" u="none" strike="noStrike" dirty="0">
                          <a:effectLst/>
                        </a:rPr>
                        <a:t>25.02</a:t>
                      </a:r>
                      <a:endParaRPr lang="en-US" sz="2000" b="1" i="0" u="none" strike="noStrike" dirty="0">
                        <a:solidFill>
                          <a:srgbClr val="000000"/>
                        </a:solidFill>
                        <a:effectLst/>
                        <a:latin typeface="Calibri"/>
                      </a:endParaRPr>
                    </a:p>
                  </a:txBody>
                  <a:tcPr marL="9525" marR="9525" marT="9525" marB="0" anchor="b"/>
                </a:tc>
                <a:tc>
                  <a:txBody>
                    <a:bodyPr/>
                    <a:lstStyle/>
                    <a:p>
                      <a:pPr algn="r" fontAlgn="b"/>
                      <a:r>
                        <a:rPr lang="en-US" sz="2000" b="1" u="none" strike="noStrike" dirty="0">
                          <a:effectLst/>
                        </a:rPr>
                        <a:t>0.03</a:t>
                      </a:r>
                      <a:endParaRPr lang="en-US" sz="2000" b="1" i="0" u="none" strike="noStrike" dirty="0">
                        <a:solidFill>
                          <a:srgbClr val="000000"/>
                        </a:solidFill>
                        <a:effectLst/>
                        <a:latin typeface="Calibri"/>
                      </a:endParaRPr>
                    </a:p>
                  </a:txBody>
                  <a:tcPr marL="9525" marR="9525" marT="9525" marB="0" anchor="b"/>
                </a:tc>
              </a:tr>
              <a:tr h="471078">
                <a:tc>
                  <a:txBody>
                    <a:bodyPr/>
                    <a:lstStyle/>
                    <a:p>
                      <a:pPr algn="l" rtl="0" fontAlgn="ctr"/>
                      <a:r>
                        <a:rPr lang="en-US" sz="2000" u="none" strike="noStrike">
                          <a:effectLst/>
                        </a:rPr>
                        <a:t>5</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25.02</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25.02</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25.03</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25.03</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25.00</a:t>
                      </a:r>
                      <a:endParaRPr lang="en-US" sz="2000" b="1" i="0" u="none" strike="noStrike">
                        <a:solidFill>
                          <a:srgbClr val="000000"/>
                        </a:solidFill>
                        <a:effectLst/>
                        <a:latin typeface="Calibri"/>
                      </a:endParaRPr>
                    </a:p>
                  </a:txBody>
                  <a:tcPr marL="342900" marR="9525" marT="9525" marB="0" anchor="ctr"/>
                </a:tc>
                <a:tc>
                  <a:txBody>
                    <a:bodyPr/>
                    <a:lstStyle/>
                    <a:p>
                      <a:pPr algn="r" fontAlgn="b"/>
                      <a:r>
                        <a:rPr lang="en-US" sz="2000" b="1" u="none" strike="noStrike" dirty="0">
                          <a:effectLst/>
                        </a:rPr>
                        <a:t>25.02</a:t>
                      </a:r>
                      <a:endParaRPr lang="en-US" sz="2000" b="1" i="0" u="none" strike="noStrike" dirty="0">
                        <a:solidFill>
                          <a:srgbClr val="000000"/>
                        </a:solidFill>
                        <a:effectLst/>
                        <a:latin typeface="Calibri"/>
                      </a:endParaRPr>
                    </a:p>
                  </a:txBody>
                  <a:tcPr marL="9525" marR="9525" marT="9525" marB="0" anchor="b"/>
                </a:tc>
                <a:tc>
                  <a:txBody>
                    <a:bodyPr/>
                    <a:lstStyle/>
                    <a:p>
                      <a:pPr algn="r" fontAlgn="b"/>
                      <a:r>
                        <a:rPr lang="en-US" sz="2000" b="1" u="none" strike="noStrike" dirty="0">
                          <a:effectLst/>
                        </a:rPr>
                        <a:t>0.03</a:t>
                      </a:r>
                      <a:endParaRPr lang="en-US" sz="2000" b="1" i="0" u="none" strike="noStrike" dirty="0">
                        <a:solidFill>
                          <a:srgbClr val="000000"/>
                        </a:solidFill>
                        <a:effectLst/>
                        <a:latin typeface="Calibri"/>
                      </a:endParaRPr>
                    </a:p>
                  </a:txBody>
                  <a:tcPr marL="9525" marR="9525" marT="9525" marB="0" anchor="b"/>
                </a:tc>
              </a:tr>
              <a:tr h="471078">
                <a:tc>
                  <a:txBody>
                    <a:bodyPr/>
                    <a:lstStyle/>
                    <a:p>
                      <a:pPr algn="l" rtl="0" fontAlgn="ctr"/>
                      <a:r>
                        <a:rPr lang="en-US" sz="2000" u="none" strike="noStrike">
                          <a:effectLst/>
                        </a:rPr>
                        <a:t>6</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25.06</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25.03</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25.02</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25.00</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24.99</a:t>
                      </a:r>
                      <a:endParaRPr lang="en-US" sz="2000" b="1" i="0" u="none" strike="noStrike">
                        <a:solidFill>
                          <a:srgbClr val="000000"/>
                        </a:solidFill>
                        <a:effectLst/>
                        <a:latin typeface="Calibri"/>
                      </a:endParaRPr>
                    </a:p>
                  </a:txBody>
                  <a:tcPr marL="342900" marR="9525" marT="9525" marB="0" anchor="ctr"/>
                </a:tc>
                <a:tc>
                  <a:txBody>
                    <a:bodyPr/>
                    <a:lstStyle/>
                    <a:p>
                      <a:pPr algn="r" fontAlgn="b"/>
                      <a:r>
                        <a:rPr lang="en-US" sz="2000" b="1" u="none" strike="noStrike" dirty="0">
                          <a:effectLst/>
                        </a:rPr>
                        <a:t>25.02</a:t>
                      </a:r>
                      <a:endParaRPr lang="en-US" sz="2000" b="1" i="0" u="none" strike="noStrike" dirty="0">
                        <a:solidFill>
                          <a:srgbClr val="000000"/>
                        </a:solidFill>
                        <a:effectLst/>
                        <a:latin typeface="Calibri"/>
                      </a:endParaRPr>
                    </a:p>
                  </a:txBody>
                  <a:tcPr marL="9525" marR="9525" marT="9525" marB="0" anchor="b"/>
                </a:tc>
                <a:tc>
                  <a:txBody>
                    <a:bodyPr/>
                    <a:lstStyle/>
                    <a:p>
                      <a:pPr algn="r" fontAlgn="b"/>
                      <a:r>
                        <a:rPr lang="en-US" sz="2000" b="1" u="none" strike="noStrike" dirty="0">
                          <a:effectLst/>
                        </a:rPr>
                        <a:t>0.07</a:t>
                      </a:r>
                      <a:endParaRPr lang="en-US" sz="2000" b="1" i="0" u="none" strike="noStrike" dirty="0">
                        <a:solidFill>
                          <a:srgbClr val="000000"/>
                        </a:solidFill>
                        <a:effectLst/>
                        <a:latin typeface="Calibri"/>
                      </a:endParaRPr>
                    </a:p>
                  </a:txBody>
                  <a:tcPr marL="9525" marR="9525" marT="9525" marB="0" anchor="b"/>
                </a:tc>
              </a:tr>
              <a:tr h="471078">
                <a:tc>
                  <a:txBody>
                    <a:bodyPr/>
                    <a:lstStyle/>
                    <a:p>
                      <a:pPr algn="l" rtl="0" fontAlgn="ctr"/>
                      <a:r>
                        <a:rPr lang="en-US" sz="2000" u="none" strike="noStrike">
                          <a:effectLst/>
                        </a:rPr>
                        <a:t>7</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24.99</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24.98</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25.02</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25.02</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24.99</a:t>
                      </a:r>
                      <a:endParaRPr lang="en-US" sz="2000" b="1" i="0" u="none" strike="noStrike">
                        <a:solidFill>
                          <a:srgbClr val="000000"/>
                        </a:solidFill>
                        <a:effectLst/>
                        <a:latin typeface="Calibri"/>
                      </a:endParaRPr>
                    </a:p>
                  </a:txBody>
                  <a:tcPr marL="342900" marR="9525" marT="9525" marB="0" anchor="ctr"/>
                </a:tc>
                <a:tc>
                  <a:txBody>
                    <a:bodyPr/>
                    <a:lstStyle/>
                    <a:p>
                      <a:pPr algn="r" fontAlgn="b"/>
                      <a:r>
                        <a:rPr lang="en-US" sz="2000" b="1" u="none" strike="noStrike" dirty="0">
                          <a:effectLst/>
                        </a:rPr>
                        <a:t>25.00</a:t>
                      </a:r>
                      <a:endParaRPr lang="en-US" sz="2000" b="1" i="0" u="none" strike="noStrike" dirty="0">
                        <a:solidFill>
                          <a:srgbClr val="000000"/>
                        </a:solidFill>
                        <a:effectLst/>
                        <a:latin typeface="Calibri"/>
                      </a:endParaRPr>
                    </a:p>
                  </a:txBody>
                  <a:tcPr marL="9525" marR="9525" marT="9525" marB="0" anchor="b"/>
                </a:tc>
                <a:tc>
                  <a:txBody>
                    <a:bodyPr/>
                    <a:lstStyle/>
                    <a:p>
                      <a:pPr algn="r" fontAlgn="b"/>
                      <a:r>
                        <a:rPr lang="en-US" sz="2000" b="1" u="none" strike="noStrike" dirty="0">
                          <a:effectLst/>
                        </a:rPr>
                        <a:t>0.04</a:t>
                      </a:r>
                      <a:endParaRPr lang="en-US" sz="2000" b="1" i="0" u="none" strike="noStrike" dirty="0">
                        <a:solidFill>
                          <a:srgbClr val="000000"/>
                        </a:solidFill>
                        <a:effectLst/>
                        <a:latin typeface="Calibri"/>
                      </a:endParaRPr>
                    </a:p>
                  </a:txBody>
                  <a:tcPr marL="9525" marR="9525" marT="9525" marB="0" anchor="b"/>
                </a:tc>
              </a:tr>
              <a:tr h="471078">
                <a:tc>
                  <a:txBody>
                    <a:bodyPr/>
                    <a:lstStyle/>
                    <a:p>
                      <a:pPr algn="l" rtl="0" fontAlgn="ctr"/>
                      <a:r>
                        <a:rPr lang="en-US" sz="2000" u="none" strike="noStrike">
                          <a:effectLst/>
                        </a:rPr>
                        <a:t>8</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25.02</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25.01</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25.01</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24.99</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25.02</a:t>
                      </a:r>
                      <a:endParaRPr lang="en-US" sz="2000" b="1" i="0" u="none" strike="noStrike">
                        <a:solidFill>
                          <a:srgbClr val="000000"/>
                        </a:solidFill>
                        <a:effectLst/>
                        <a:latin typeface="Calibri"/>
                      </a:endParaRPr>
                    </a:p>
                  </a:txBody>
                  <a:tcPr marL="342900" marR="9525" marT="9525" marB="0" anchor="ctr"/>
                </a:tc>
                <a:tc>
                  <a:txBody>
                    <a:bodyPr/>
                    <a:lstStyle/>
                    <a:p>
                      <a:pPr algn="r" fontAlgn="b"/>
                      <a:r>
                        <a:rPr lang="en-US" sz="2000" b="1" u="none" strike="noStrike" dirty="0">
                          <a:effectLst/>
                        </a:rPr>
                        <a:t>25.01</a:t>
                      </a:r>
                      <a:endParaRPr lang="en-US" sz="2000" b="1" i="0" u="none" strike="noStrike" dirty="0">
                        <a:solidFill>
                          <a:srgbClr val="000000"/>
                        </a:solidFill>
                        <a:effectLst/>
                        <a:latin typeface="Calibri"/>
                      </a:endParaRPr>
                    </a:p>
                  </a:txBody>
                  <a:tcPr marL="9525" marR="9525" marT="9525" marB="0" anchor="b"/>
                </a:tc>
                <a:tc>
                  <a:txBody>
                    <a:bodyPr/>
                    <a:lstStyle/>
                    <a:p>
                      <a:pPr algn="r" fontAlgn="b"/>
                      <a:r>
                        <a:rPr lang="en-US" sz="2000" b="1" u="none" strike="noStrike" dirty="0">
                          <a:effectLst/>
                        </a:rPr>
                        <a:t>0.03</a:t>
                      </a:r>
                      <a:endParaRPr lang="en-US" sz="2000" b="1" i="0" u="none" strike="noStrike" dirty="0">
                        <a:solidFill>
                          <a:srgbClr val="000000"/>
                        </a:solidFill>
                        <a:effectLst/>
                        <a:latin typeface="Calibri"/>
                      </a:endParaRPr>
                    </a:p>
                  </a:txBody>
                  <a:tcPr marL="9525" marR="9525" marT="9525" marB="0" anchor="b"/>
                </a:tc>
              </a:tr>
              <a:tr h="471078">
                <a:tc>
                  <a:txBody>
                    <a:bodyPr/>
                    <a:lstStyle/>
                    <a:p>
                      <a:pPr algn="l" rtl="0" fontAlgn="ctr"/>
                      <a:r>
                        <a:rPr lang="en-US" sz="2000" u="none" strike="noStrike">
                          <a:effectLst/>
                        </a:rPr>
                        <a:t>9</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25.03</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25.01</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24.97</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25.01</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25.03</a:t>
                      </a:r>
                      <a:endParaRPr lang="en-US" sz="2000" b="1" i="0" u="none" strike="noStrike">
                        <a:solidFill>
                          <a:srgbClr val="000000"/>
                        </a:solidFill>
                        <a:effectLst/>
                        <a:latin typeface="Calibri"/>
                      </a:endParaRPr>
                    </a:p>
                  </a:txBody>
                  <a:tcPr marL="342900" marR="9525" marT="9525" marB="0" anchor="ctr"/>
                </a:tc>
                <a:tc>
                  <a:txBody>
                    <a:bodyPr/>
                    <a:lstStyle/>
                    <a:p>
                      <a:pPr algn="r" fontAlgn="b"/>
                      <a:r>
                        <a:rPr lang="en-US" sz="2000" b="1" u="none" strike="noStrike" dirty="0">
                          <a:effectLst/>
                        </a:rPr>
                        <a:t>25.01</a:t>
                      </a:r>
                      <a:endParaRPr lang="en-US" sz="2000" b="1" i="0" u="none" strike="noStrike" dirty="0">
                        <a:solidFill>
                          <a:srgbClr val="000000"/>
                        </a:solidFill>
                        <a:effectLst/>
                        <a:latin typeface="Calibri"/>
                      </a:endParaRPr>
                    </a:p>
                  </a:txBody>
                  <a:tcPr marL="9525" marR="9525" marT="9525" marB="0" anchor="b"/>
                </a:tc>
                <a:tc>
                  <a:txBody>
                    <a:bodyPr/>
                    <a:lstStyle/>
                    <a:p>
                      <a:pPr algn="r" fontAlgn="b"/>
                      <a:r>
                        <a:rPr lang="en-US" sz="2000" b="1" u="none" strike="noStrike" dirty="0">
                          <a:effectLst/>
                        </a:rPr>
                        <a:t>0.06</a:t>
                      </a:r>
                      <a:endParaRPr lang="en-US" sz="2000" b="1" i="0" u="none" strike="noStrike" dirty="0">
                        <a:solidFill>
                          <a:srgbClr val="000000"/>
                        </a:solidFill>
                        <a:effectLst/>
                        <a:latin typeface="Calibri"/>
                      </a:endParaRPr>
                    </a:p>
                  </a:txBody>
                  <a:tcPr marL="9525" marR="9525" marT="9525" marB="0" anchor="b"/>
                </a:tc>
              </a:tr>
              <a:tr h="504532">
                <a:tc>
                  <a:txBody>
                    <a:bodyPr/>
                    <a:lstStyle/>
                    <a:p>
                      <a:pPr algn="l" rtl="0" fontAlgn="ctr"/>
                      <a:r>
                        <a:rPr lang="en-US" sz="2000" u="none" strike="noStrike">
                          <a:effectLst/>
                        </a:rPr>
                        <a:t>10</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25.02</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24.99</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24.99</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24.98</a:t>
                      </a:r>
                      <a:endParaRPr lang="en-US" sz="2000" b="1" i="0" u="none" strike="noStrike">
                        <a:solidFill>
                          <a:srgbClr val="000000"/>
                        </a:solidFill>
                        <a:effectLst/>
                        <a:latin typeface="Calibri"/>
                      </a:endParaRPr>
                    </a:p>
                  </a:txBody>
                  <a:tcPr marL="342900" marR="9525" marT="9525" marB="0" anchor="ctr"/>
                </a:tc>
                <a:tc>
                  <a:txBody>
                    <a:bodyPr/>
                    <a:lstStyle/>
                    <a:p>
                      <a:pPr algn="l" rtl="0" fontAlgn="ctr"/>
                      <a:r>
                        <a:rPr lang="en-US" sz="2000" u="none" strike="noStrike">
                          <a:effectLst/>
                        </a:rPr>
                        <a:t>24.97</a:t>
                      </a:r>
                      <a:endParaRPr lang="en-US" sz="2000" b="1" i="0" u="none" strike="noStrike">
                        <a:solidFill>
                          <a:srgbClr val="000000"/>
                        </a:solidFill>
                        <a:effectLst/>
                        <a:latin typeface="Calibri"/>
                      </a:endParaRPr>
                    </a:p>
                  </a:txBody>
                  <a:tcPr marL="342900" marR="9525" marT="9525" marB="0" anchor="ctr"/>
                </a:tc>
                <a:tc>
                  <a:txBody>
                    <a:bodyPr/>
                    <a:lstStyle/>
                    <a:p>
                      <a:pPr algn="r" fontAlgn="b"/>
                      <a:r>
                        <a:rPr lang="en-US" sz="2000" b="1" u="none" strike="noStrike">
                          <a:effectLst/>
                        </a:rPr>
                        <a:t>24.99</a:t>
                      </a:r>
                      <a:endParaRPr lang="en-US" sz="2000" b="1" i="0" u="none" strike="noStrike">
                        <a:solidFill>
                          <a:srgbClr val="000000"/>
                        </a:solidFill>
                        <a:effectLst/>
                        <a:latin typeface="Calibri"/>
                      </a:endParaRPr>
                    </a:p>
                  </a:txBody>
                  <a:tcPr marL="9525" marR="9525" marT="9525" marB="0" anchor="b"/>
                </a:tc>
                <a:tc>
                  <a:txBody>
                    <a:bodyPr/>
                    <a:lstStyle/>
                    <a:p>
                      <a:pPr algn="r" fontAlgn="b"/>
                      <a:r>
                        <a:rPr lang="en-US" sz="2000" b="1" u="none" strike="noStrike" dirty="0">
                          <a:effectLst/>
                        </a:rPr>
                        <a:t>0.05</a:t>
                      </a:r>
                      <a:endParaRPr lang="en-US" sz="2000" b="1" i="0" u="none" strike="noStrike" dirty="0">
                        <a:solidFill>
                          <a:srgbClr val="000000"/>
                        </a:solidFill>
                        <a:effectLst/>
                        <a:latin typeface="Calibri"/>
                      </a:endParaRPr>
                    </a:p>
                  </a:txBody>
                  <a:tcPr marL="9525" marR="9525" marT="9525" marB="0" anchor="b"/>
                </a:tc>
              </a:tr>
              <a:tr h="313099">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b="0" i="0" u="none" strike="noStrike" dirty="0" smtClean="0">
                          <a:solidFill>
                            <a:srgbClr val="000000"/>
                          </a:solidFill>
                          <a:effectLst/>
                          <a:latin typeface="Calibri"/>
                        </a:rPr>
                        <a:t>   </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2000" b="1" u="none" strike="noStrike" dirty="0" smtClean="0">
                          <a:effectLst/>
                        </a:rPr>
                        <a:t>X̄̄</a:t>
                      </a:r>
                      <a:endParaRPr lang="en-US" sz="2000" b="1" i="0" u="none" strike="noStrike" dirty="0">
                        <a:solidFill>
                          <a:srgbClr val="000000"/>
                        </a:solidFill>
                        <a:effectLst/>
                        <a:latin typeface="Calibri"/>
                      </a:endParaRPr>
                    </a:p>
                  </a:txBody>
                  <a:tcPr marL="9525" marR="9525" marT="9525" marB="0" anchor="b"/>
                </a:tc>
                <a:tc>
                  <a:txBody>
                    <a:bodyPr/>
                    <a:lstStyle/>
                    <a:p>
                      <a:pPr algn="l" fontAlgn="b"/>
                      <a:r>
                        <a:rPr lang="en-US" sz="2000" b="1" u="none" strike="noStrike" dirty="0" smtClean="0">
                          <a:effectLst/>
                        </a:rPr>
                        <a:t>R̄</a:t>
                      </a:r>
                      <a:endParaRPr lang="en-US" sz="2000" b="1" i="0" u="none" strike="noStrike" dirty="0">
                        <a:solidFill>
                          <a:srgbClr val="000000"/>
                        </a:solidFill>
                        <a:effectLst/>
                        <a:latin typeface="Calibri"/>
                      </a:endParaRPr>
                    </a:p>
                  </a:txBody>
                  <a:tcPr marL="9525" marR="9525" marT="9525" marB="0" anchor="b"/>
                </a:tc>
              </a:tr>
              <a:tr h="313099">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2000" b="1" u="none" strike="noStrike">
                          <a:effectLst/>
                        </a:rPr>
                        <a:t>25.01</a:t>
                      </a:r>
                      <a:endParaRPr lang="en-US" sz="2000" b="1" i="0" u="none" strike="noStrike">
                        <a:solidFill>
                          <a:srgbClr val="000000"/>
                        </a:solidFill>
                        <a:effectLst/>
                        <a:latin typeface="Calibri"/>
                      </a:endParaRPr>
                    </a:p>
                  </a:txBody>
                  <a:tcPr marL="9525" marR="9525" marT="9525" marB="0" anchor="b"/>
                </a:tc>
                <a:tc>
                  <a:txBody>
                    <a:bodyPr/>
                    <a:lstStyle/>
                    <a:p>
                      <a:pPr algn="r" fontAlgn="b"/>
                      <a:r>
                        <a:rPr lang="en-US" sz="2000" b="1" u="none" strike="noStrike" dirty="0">
                          <a:effectLst/>
                        </a:rPr>
                        <a:t>0.04</a:t>
                      </a:r>
                      <a:endParaRPr lang="en-US" sz="2000" b="1" i="0" u="none" strike="noStrike" dirty="0">
                        <a:solidFill>
                          <a:srgbClr val="000000"/>
                        </a:solidFill>
                        <a:effectLst/>
                        <a:latin typeface="Calibri"/>
                      </a:endParaRPr>
                    </a:p>
                  </a:txBody>
                  <a:tcPr marL="9525" marR="9525" marT="9525" marB="0" anchor="b"/>
                </a:tc>
              </a:tr>
            </a:tbl>
          </a:graphicData>
        </a:graphic>
      </p:graphicFrame>
      <p:sp>
        <p:nvSpPr>
          <p:cNvPr id="5" name="TextBox 4"/>
          <p:cNvSpPr txBox="1"/>
          <p:nvPr/>
        </p:nvSpPr>
        <p:spPr>
          <a:xfrm>
            <a:off x="3124200" y="381000"/>
            <a:ext cx="1715983" cy="369332"/>
          </a:xfrm>
          <a:prstGeom prst="rect">
            <a:avLst/>
          </a:prstGeom>
          <a:noFill/>
        </p:spPr>
        <p:txBody>
          <a:bodyPr wrap="none" rtlCol="0">
            <a:spAutoFit/>
          </a:bodyPr>
          <a:lstStyle/>
          <a:p>
            <a:r>
              <a:rPr lang="en-US" b="1" dirty="0">
                <a:solidFill>
                  <a:srgbClr val="FF0000"/>
                </a:solidFill>
              </a:rPr>
              <a:t>Computations: -</a:t>
            </a:r>
            <a:endParaRPr lang="en-US" dirty="0"/>
          </a:p>
        </p:txBody>
      </p:sp>
    </p:spTree>
    <p:extLst>
      <p:ext uri="{BB962C8B-B14F-4D97-AF65-F5344CB8AC3E}">
        <p14:creationId xmlns:p14="http://schemas.microsoft.com/office/powerpoint/2010/main" val="27427026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10879</Words>
  <Application>Microsoft Office PowerPoint</Application>
  <PresentationFormat>On-screen Show (4:3)</PresentationFormat>
  <Paragraphs>1845</Paragraphs>
  <Slides>173</Slides>
  <Notes>33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173</vt:i4>
      </vt:variant>
    </vt:vector>
  </HeadingPairs>
  <TitlesOfParts>
    <vt:vector size="176" baseType="lpstr">
      <vt:lpstr>Office Theme</vt:lpstr>
      <vt:lpstr>Equation</vt:lpstr>
      <vt:lpstr>Clip</vt:lpstr>
      <vt:lpstr>Principles of Management</vt:lpstr>
      <vt:lpstr>Overview of Management</vt:lpstr>
      <vt:lpstr>PowerPoint Presentation</vt:lpstr>
      <vt:lpstr>Definition of Management  Gurus speak</vt:lpstr>
      <vt:lpstr>History of Management Development</vt:lpstr>
      <vt:lpstr>Classical Approach</vt:lpstr>
      <vt:lpstr>The Classical Approaches</vt:lpstr>
      <vt:lpstr>Scientific Management by  Frederick W Taylor</vt:lpstr>
      <vt:lpstr>F.W. Taylor</vt:lpstr>
      <vt:lpstr>PowerPoint Presentation</vt:lpstr>
      <vt:lpstr>Human Resource Approach</vt:lpstr>
      <vt:lpstr>Human Behavior management</vt:lpstr>
      <vt:lpstr>Maslow’s Theory  of Human’s Needs  </vt:lpstr>
      <vt:lpstr>         Maslow’s Hierarchy of Needs</vt:lpstr>
      <vt:lpstr>Needs</vt:lpstr>
      <vt:lpstr>Needs in Social and Occupational perspective</vt:lpstr>
      <vt:lpstr>ERG Theory.</vt:lpstr>
      <vt:lpstr> Differences from Maslow's Needs Hierarchy </vt:lpstr>
      <vt:lpstr>Differences</vt:lpstr>
      <vt:lpstr>Differences</vt:lpstr>
      <vt:lpstr> Herzberg's theory of motivators and hygiene factors  </vt:lpstr>
      <vt:lpstr>Herzberg</vt:lpstr>
      <vt:lpstr>Herzberg’s Motivators</vt:lpstr>
      <vt:lpstr>Herzberg</vt:lpstr>
      <vt:lpstr>Theory X and theory Y</vt:lpstr>
      <vt:lpstr>Theory X and Theory Y </vt:lpstr>
      <vt:lpstr>Theory X</vt:lpstr>
      <vt:lpstr>Theory X</vt:lpstr>
      <vt:lpstr>Theory Y</vt:lpstr>
      <vt:lpstr>Criticisms</vt:lpstr>
      <vt:lpstr>Modern Approach to Management</vt:lpstr>
      <vt:lpstr>Theory Z</vt:lpstr>
      <vt:lpstr>Levels of Management </vt:lpstr>
      <vt:lpstr>Top Management</vt:lpstr>
      <vt:lpstr>PowerPoint Presentation</vt:lpstr>
      <vt:lpstr>PowerPoint Presentation</vt:lpstr>
      <vt:lpstr>Managerial Skills</vt:lpstr>
      <vt:lpstr>PowerPoint Presentation</vt:lpstr>
      <vt:lpstr>POSDCORB-CEO’s Responsibility</vt:lpstr>
      <vt:lpstr>Mintzberg’s Managerial Roles</vt:lpstr>
      <vt:lpstr>Mintzberg’s Managerial Roles</vt:lpstr>
      <vt:lpstr>Hierarchy of Objectives  &amp; Org. Levels</vt:lpstr>
      <vt:lpstr>FUNCTIONS OF MANAGEMENT</vt:lpstr>
      <vt:lpstr>PLANNING </vt:lpstr>
      <vt:lpstr>Benefits of Planning</vt:lpstr>
      <vt:lpstr>Types of Plans</vt:lpstr>
      <vt:lpstr> Strategic vs. Tactical Planning </vt:lpstr>
      <vt:lpstr>Tactical Plans to Functional Plans</vt:lpstr>
      <vt:lpstr> Operational Plans </vt:lpstr>
      <vt:lpstr>Types of Plans</vt:lpstr>
      <vt:lpstr>Objective Setting</vt:lpstr>
      <vt:lpstr>Management By Objective (MBO)</vt:lpstr>
      <vt:lpstr> MBO- an integrated planning and control framework.</vt:lpstr>
      <vt:lpstr>MBO Principles</vt:lpstr>
      <vt:lpstr>MBO aims at</vt:lpstr>
      <vt:lpstr>MBO</vt:lpstr>
      <vt:lpstr> MBO is not an all pervasive solution</vt:lpstr>
      <vt:lpstr>PowerPoint Presentation</vt:lpstr>
      <vt:lpstr>Characteristics of an Organization</vt:lpstr>
      <vt:lpstr>Structure Variables</vt:lpstr>
      <vt:lpstr>Organization Design</vt:lpstr>
      <vt:lpstr>Elements of Organization Structure</vt:lpstr>
      <vt:lpstr>Departmentalization               Classifications…</vt:lpstr>
      <vt:lpstr>PowerPoint Presentation</vt:lpstr>
      <vt:lpstr>Matrix Organizational Structure</vt:lpstr>
      <vt:lpstr>Matrix Organizational Structure</vt:lpstr>
      <vt:lpstr>Elements of Organization Structure</vt:lpstr>
      <vt:lpstr>Factors affecting Span of Control</vt:lpstr>
      <vt:lpstr> Fayol’s bridge </vt:lpstr>
      <vt:lpstr>Tall vs. Flat Structure</vt:lpstr>
      <vt:lpstr>Centralized vs Decentralized Structure</vt:lpstr>
      <vt:lpstr>Contingency variables Affecting Structures</vt:lpstr>
      <vt:lpstr>Mechanistic Organization</vt:lpstr>
      <vt:lpstr>Organic Organization</vt:lpstr>
      <vt:lpstr>Other New Age Structures</vt:lpstr>
      <vt:lpstr>SQC </vt:lpstr>
      <vt:lpstr>Introduction to SQC</vt:lpstr>
      <vt:lpstr>Sample represents Population</vt:lpstr>
      <vt:lpstr>SQC- Types of Variations</vt:lpstr>
      <vt:lpstr>Three SQC Categories</vt:lpstr>
      <vt:lpstr>Use of the Three</vt:lpstr>
      <vt:lpstr>Measure of Central tendency</vt:lpstr>
      <vt:lpstr>The Mode</vt:lpstr>
      <vt:lpstr>The Median</vt:lpstr>
      <vt:lpstr>The Mean</vt:lpstr>
      <vt:lpstr>Use of the Three</vt:lpstr>
      <vt:lpstr>Usefulness of Acceptance Sampling</vt:lpstr>
      <vt:lpstr>RISK </vt:lpstr>
      <vt:lpstr>Operating Characteristics (OC) Curves</vt:lpstr>
      <vt:lpstr>Introducing Statistical Process Control</vt:lpstr>
      <vt:lpstr>Control Charts</vt:lpstr>
      <vt:lpstr>Control Charts</vt:lpstr>
      <vt:lpstr>Control Charts by Variables </vt:lpstr>
      <vt:lpstr>Theory underlying X̅-R  Chart</vt:lpstr>
      <vt:lpstr>Control Chart</vt:lpstr>
      <vt:lpstr>Setting Up of Control Chart Using X̄ -R Chart</vt:lpstr>
      <vt:lpstr>Steps to follow in making X̅- R Chart</vt:lpstr>
      <vt:lpstr>Problem Sum</vt:lpstr>
      <vt:lpstr>PowerPoint Presentation</vt:lpstr>
      <vt:lpstr>PowerPoint Presentation</vt:lpstr>
      <vt:lpstr>PowerPoint Presentation</vt:lpstr>
      <vt:lpstr>Control Charts by Attributes</vt:lpstr>
      <vt:lpstr>Control Charts by Attributes</vt:lpstr>
      <vt:lpstr>Control chart for Fraction Defectives</vt:lpstr>
      <vt:lpstr>p-Chart</vt:lpstr>
      <vt:lpstr>Steps to Construct p-Chart</vt:lpstr>
      <vt:lpstr>Problem Example</vt:lpstr>
      <vt:lpstr>PowerPoint Presentation</vt:lpstr>
      <vt:lpstr>PowerPoint Presentation</vt:lpstr>
      <vt:lpstr>Problem Sum on p-chart</vt:lpstr>
      <vt:lpstr>Solution</vt:lpstr>
      <vt:lpstr>Defect Chart</vt:lpstr>
      <vt:lpstr>Control Limits of c-Chart</vt:lpstr>
      <vt:lpstr>Problem Sum on c-Chart</vt:lpstr>
      <vt:lpstr>PowerPoint Presentation</vt:lpstr>
      <vt:lpstr>Process Capability Index Cp/Cpk</vt:lpstr>
      <vt:lpstr>PowerPoint Presentation</vt:lpstr>
      <vt:lpstr>Cobb- Douglas Production Function</vt:lpstr>
      <vt:lpstr>Extension of Cobb-Douglas Production Function</vt:lpstr>
      <vt:lpstr>Production Management</vt:lpstr>
      <vt:lpstr>Production to Operation Management</vt:lpstr>
      <vt:lpstr>Systems approach to Management</vt:lpstr>
      <vt:lpstr> Functions of Production Management</vt:lpstr>
      <vt:lpstr>Objectives of Production Management</vt:lpstr>
      <vt:lpstr>Types of Production Systems</vt:lpstr>
      <vt:lpstr>PowerPoint Presentation</vt:lpstr>
      <vt:lpstr>Product – Process Matrix</vt:lpstr>
      <vt:lpstr>Product-Process Grid</vt:lpstr>
      <vt:lpstr>Process Types</vt:lpstr>
      <vt:lpstr>Intermittent VS. Repetitive Facility Layouts </vt:lpstr>
      <vt:lpstr>Process Selection Considerations</vt:lpstr>
      <vt:lpstr>Process Decisions-Vertical Integration &amp; Make or Buy</vt:lpstr>
      <vt:lpstr>Product Life Cycle also affects decisions</vt:lpstr>
      <vt:lpstr>Design of Services</vt:lpstr>
      <vt:lpstr>Designing Services vs Products</vt:lpstr>
      <vt:lpstr>Service Design Matrix</vt:lpstr>
      <vt:lpstr>TQM</vt:lpstr>
      <vt:lpstr>TQM Definition</vt:lpstr>
      <vt:lpstr>TQM provides  competitive edge to the organization</vt:lpstr>
      <vt:lpstr> Plan-Do-Check-Act (PDCA) Cycle  </vt:lpstr>
      <vt:lpstr> Plan–Do–Check–Act (PDCA)Procedure </vt:lpstr>
      <vt:lpstr>PowerPoint Presentation</vt:lpstr>
      <vt:lpstr>KAIZEN-what it means</vt:lpstr>
      <vt:lpstr>Kaizen Definition</vt:lpstr>
      <vt:lpstr>PowerPoint Presentation</vt:lpstr>
      <vt:lpstr>Kaizen Implementation</vt:lpstr>
      <vt:lpstr>Taguchi’s View of Variation</vt:lpstr>
      <vt:lpstr>6σ</vt:lpstr>
      <vt:lpstr>Six Sigma</vt:lpstr>
      <vt:lpstr>Six Sigma</vt:lpstr>
      <vt:lpstr>Six Sigma Improvement Methods DMAIC vs. DMADV</vt:lpstr>
      <vt:lpstr>Supply Chain</vt:lpstr>
      <vt:lpstr>What is a Supply Chain?</vt:lpstr>
      <vt:lpstr>What is Supply Chain Management?</vt:lpstr>
      <vt:lpstr>Components of Supply Chain</vt:lpstr>
      <vt:lpstr>Logistics</vt:lpstr>
      <vt:lpstr>Inventory Management</vt:lpstr>
      <vt:lpstr>Reasons for Inventories</vt:lpstr>
      <vt:lpstr>Reason For Inventory-contd.</vt:lpstr>
      <vt:lpstr>EOQ Assumptions</vt:lpstr>
      <vt:lpstr>Definition of Inventory Carrying Costs</vt:lpstr>
      <vt:lpstr>Inventory Holding Costs (Appx. Ranges)-   An example</vt:lpstr>
      <vt:lpstr>INVENTORY COSTS- contd.</vt:lpstr>
      <vt:lpstr>EOQ Model When To Order</vt:lpstr>
      <vt:lpstr>EOQ Model How Much to Order?</vt:lpstr>
      <vt:lpstr>Cost Relationships</vt:lpstr>
      <vt:lpstr>Derivations</vt:lpstr>
      <vt:lpstr>Derivation of EOQ</vt:lpstr>
      <vt:lpstr>Inventory problem</vt:lpstr>
      <vt:lpstr>Economic Lot Size Determination with Quantity Discount </vt:lpstr>
      <vt:lpstr>Quantity Discount mode </vt:lpstr>
      <vt:lpstr>Problem with Quantity Discount</vt:lpstr>
      <vt:lpstr>Solution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Management</dc:title>
  <dc:creator>Tapas</dc:creator>
  <cp:lastModifiedBy>Tapas</cp:lastModifiedBy>
  <cp:revision>1</cp:revision>
  <dcterms:created xsi:type="dcterms:W3CDTF">2018-03-01T16:58:54Z</dcterms:created>
  <dcterms:modified xsi:type="dcterms:W3CDTF">2018-03-01T17:08:15Z</dcterms:modified>
</cp:coreProperties>
</file>