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44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446"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447"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96" r:id="rId130"/>
    <p:sldId id="397" r:id="rId131"/>
    <p:sldId id="398" r:id="rId132"/>
    <p:sldId id="399" r:id="rId133"/>
    <p:sldId id="400" r:id="rId134"/>
    <p:sldId id="401" r:id="rId135"/>
    <p:sldId id="402" r:id="rId136"/>
    <p:sldId id="403" r:id="rId137"/>
    <p:sldId id="404" r:id="rId138"/>
    <p:sldId id="405" r:id="rId139"/>
    <p:sldId id="406" r:id="rId140"/>
    <p:sldId id="407" r:id="rId141"/>
    <p:sldId id="408" r:id="rId142"/>
    <p:sldId id="409" r:id="rId143"/>
    <p:sldId id="410" r:id="rId144"/>
    <p:sldId id="411" r:id="rId145"/>
    <p:sldId id="412" r:id="rId146"/>
    <p:sldId id="413" r:id="rId147"/>
    <p:sldId id="414" r:id="rId148"/>
    <p:sldId id="415" r:id="rId149"/>
    <p:sldId id="416" r:id="rId150"/>
    <p:sldId id="417" r:id="rId151"/>
    <p:sldId id="418" r:id="rId152"/>
    <p:sldId id="419" r:id="rId153"/>
    <p:sldId id="420" r:id="rId154"/>
    <p:sldId id="421" r:id="rId155"/>
    <p:sldId id="422"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Sheet1!$H$3:$H$12</c:f>
              <c:numCache>
                <c:formatCode>0.00</c:formatCode>
                <c:ptCount val="10"/>
                <c:pt idx="0">
                  <c:v>25.01</c:v>
                </c:pt>
                <c:pt idx="1">
                  <c:v>25.02</c:v>
                </c:pt>
                <c:pt idx="2">
                  <c:v>25.02</c:v>
                </c:pt>
                <c:pt idx="3">
                  <c:v>25.02</c:v>
                </c:pt>
                <c:pt idx="4">
                  <c:v>25.02</c:v>
                </c:pt>
                <c:pt idx="5">
                  <c:v>25.02</c:v>
                </c:pt>
                <c:pt idx="6">
                  <c:v>24.999999999999996</c:v>
                </c:pt>
                <c:pt idx="7">
                  <c:v>25.009999999999998</c:v>
                </c:pt>
                <c:pt idx="8">
                  <c:v>25.01</c:v>
                </c:pt>
                <c:pt idx="9">
                  <c:v>24.990000000000002</c:v>
                </c:pt>
              </c:numCache>
            </c:numRef>
          </c:val>
          <c:smooth val="0"/>
        </c:ser>
        <c:dLbls>
          <c:showLegendKey val="0"/>
          <c:showVal val="0"/>
          <c:showCatName val="0"/>
          <c:showSerName val="0"/>
          <c:showPercent val="0"/>
          <c:showBubbleSize val="0"/>
        </c:dLbls>
        <c:marker val="1"/>
        <c:smooth val="0"/>
        <c:axId val="133853568"/>
        <c:axId val="133883776"/>
      </c:lineChart>
      <c:catAx>
        <c:axId val="133853568"/>
        <c:scaling>
          <c:orientation val="minMax"/>
        </c:scaling>
        <c:delete val="0"/>
        <c:axPos val="b"/>
        <c:majorTickMark val="out"/>
        <c:minorTickMark val="none"/>
        <c:tickLblPos val="nextTo"/>
        <c:crossAx val="133883776"/>
        <c:crosses val="autoZero"/>
        <c:auto val="1"/>
        <c:lblAlgn val="ctr"/>
        <c:lblOffset val="100"/>
        <c:noMultiLvlLbl val="0"/>
      </c:catAx>
      <c:valAx>
        <c:axId val="133883776"/>
        <c:scaling>
          <c:orientation val="minMax"/>
        </c:scaling>
        <c:delete val="0"/>
        <c:axPos val="l"/>
        <c:majorGridlines/>
        <c:numFmt formatCode="0.00" sourceLinked="1"/>
        <c:majorTickMark val="out"/>
        <c:minorTickMark val="none"/>
        <c:tickLblPos val="nextTo"/>
        <c:crossAx val="133853568"/>
        <c:crosses val="autoZero"/>
        <c:crossBetween val="between"/>
      </c:valAx>
    </c:plotArea>
    <c:legend>
      <c:legendPos val="r"/>
      <c:layout/>
      <c:overlay val="0"/>
    </c:legend>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Sheet1!$A$1:$A$10</c:f>
              <c:numCache>
                <c:formatCode>General</c:formatCode>
                <c:ptCount val="10"/>
                <c:pt idx="0">
                  <c:v>0.03</c:v>
                </c:pt>
                <c:pt idx="1">
                  <c:v>0.04</c:v>
                </c:pt>
                <c:pt idx="2">
                  <c:v>0.02</c:v>
                </c:pt>
                <c:pt idx="3">
                  <c:v>0.03</c:v>
                </c:pt>
                <c:pt idx="4">
                  <c:v>0.03</c:v>
                </c:pt>
                <c:pt idx="5">
                  <c:v>7.0000000000000007E-2</c:v>
                </c:pt>
                <c:pt idx="6">
                  <c:v>0.04</c:v>
                </c:pt>
                <c:pt idx="7">
                  <c:v>0.03</c:v>
                </c:pt>
                <c:pt idx="8">
                  <c:v>0.06</c:v>
                </c:pt>
                <c:pt idx="9">
                  <c:v>0.05</c:v>
                </c:pt>
              </c:numCache>
            </c:numRef>
          </c:val>
          <c:smooth val="0"/>
        </c:ser>
        <c:dLbls>
          <c:showLegendKey val="0"/>
          <c:showVal val="0"/>
          <c:showCatName val="0"/>
          <c:showSerName val="0"/>
          <c:showPercent val="0"/>
          <c:showBubbleSize val="0"/>
        </c:dLbls>
        <c:marker val="1"/>
        <c:smooth val="0"/>
        <c:axId val="128460672"/>
        <c:axId val="128462208"/>
      </c:lineChart>
      <c:catAx>
        <c:axId val="128460672"/>
        <c:scaling>
          <c:orientation val="minMax"/>
        </c:scaling>
        <c:delete val="0"/>
        <c:axPos val="b"/>
        <c:majorTickMark val="out"/>
        <c:minorTickMark val="none"/>
        <c:tickLblPos val="nextTo"/>
        <c:crossAx val="128462208"/>
        <c:crosses val="autoZero"/>
        <c:auto val="1"/>
        <c:lblAlgn val="ctr"/>
        <c:lblOffset val="100"/>
        <c:noMultiLvlLbl val="0"/>
      </c:catAx>
      <c:valAx>
        <c:axId val="128462208"/>
        <c:scaling>
          <c:orientation val="minMax"/>
        </c:scaling>
        <c:delete val="0"/>
        <c:axPos val="l"/>
        <c:majorGridlines/>
        <c:numFmt formatCode="General" sourceLinked="1"/>
        <c:majorTickMark val="out"/>
        <c:minorTickMark val="none"/>
        <c:tickLblPos val="nextTo"/>
        <c:crossAx val="128460672"/>
        <c:crosses val="autoZero"/>
        <c:crossBetween val="between"/>
      </c:valAx>
    </c:plotArea>
    <c:legend>
      <c:legendPos val="r"/>
      <c:layout/>
      <c:overlay val="0"/>
    </c:legend>
    <c:plotVisOnly val="1"/>
    <c:dispBlanksAs val="zero"/>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41907261592306"/>
          <c:y val="5.1400554097404488E-2"/>
          <c:w val="0.69495538057742778"/>
          <c:h val="0.8326195683872849"/>
        </c:manualLayout>
      </c:layout>
      <c:lineChart>
        <c:grouping val="stacked"/>
        <c:varyColors val="0"/>
        <c:ser>
          <c:idx val="0"/>
          <c:order val="0"/>
          <c:val>
            <c:numRef>
              <c:f>Sheet1!$E$2:$E$6</c:f>
              <c:numCache>
                <c:formatCode>General</c:formatCode>
                <c:ptCount val="5"/>
                <c:pt idx="0">
                  <c:v>0.15</c:v>
                </c:pt>
                <c:pt idx="1">
                  <c:v>0.1</c:v>
                </c:pt>
                <c:pt idx="2">
                  <c:v>0.05</c:v>
                </c:pt>
                <c:pt idx="3">
                  <c:v>0.05</c:v>
                </c:pt>
                <c:pt idx="4">
                  <c:v>0.1</c:v>
                </c:pt>
              </c:numCache>
            </c:numRef>
          </c:val>
          <c:smooth val="0"/>
        </c:ser>
        <c:dLbls>
          <c:showLegendKey val="0"/>
          <c:showVal val="0"/>
          <c:showCatName val="0"/>
          <c:showSerName val="0"/>
          <c:showPercent val="0"/>
          <c:showBubbleSize val="0"/>
        </c:dLbls>
        <c:marker val="1"/>
        <c:smooth val="0"/>
        <c:axId val="128499712"/>
        <c:axId val="128501248"/>
      </c:lineChart>
      <c:catAx>
        <c:axId val="128499712"/>
        <c:scaling>
          <c:orientation val="minMax"/>
        </c:scaling>
        <c:delete val="0"/>
        <c:axPos val="b"/>
        <c:majorTickMark val="out"/>
        <c:minorTickMark val="none"/>
        <c:tickLblPos val="nextTo"/>
        <c:crossAx val="128501248"/>
        <c:crosses val="autoZero"/>
        <c:auto val="1"/>
        <c:lblAlgn val="ctr"/>
        <c:lblOffset val="100"/>
        <c:noMultiLvlLbl val="0"/>
      </c:catAx>
      <c:valAx>
        <c:axId val="128501248"/>
        <c:scaling>
          <c:orientation val="minMax"/>
        </c:scaling>
        <c:delete val="0"/>
        <c:axPos val="l"/>
        <c:majorGridlines/>
        <c:numFmt formatCode="General" sourceLinked="1"/>
        <c:majorTickMark val="out"/>
        <c:minorTickMark val="none"/>
        <c:tickLblPos val="nextTo"/>
        <c:crossAx val="128499712"/>
        <c:crosses val="autoZero"/>
        <c:crossBetween val="between"/>
      </c:valAx>
    </c:plotArea>
    <c:legend>
      <c:legendPos val="r"/>
      <c:layout/>
      <c:overlay val="0"/>
    </c:legend>
    <c:plotVisOnly val="1"/>
    <c:dispBlanksAs val="zero"/>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strRef>
              <c:f>Sheet1!$I$2</c:f>
              <c:strCache>
                <c:ptCount val="1"/>
                <c:pt idx="0">
                  <c:v>Proportion Defectives</c:v>
                </c:pt>
              </c:strCache>
            </c:strRef>
          </c:tx>
          <c:xVal>
            <c:numRef>
              <c:f>Sheet1!$H$3:$H$17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Sheet1!$I$3:$I$17</c:f>
              <c:numCache>
                <c:formatCode>0.00</c:formatCode>
                <c:ptCount val="15"/>
                <c:pt idx="0">
                  <c:v>0.04</c:v>
                </c:pt>
                <c:pt idx="1">
                  <c:v>0.03</c:v>
                </c:pt>
                <c:pt idx="2">
                  <c:v>0.05</c:v>
                </c:pt>
                <c:pt idx="3">
                  <c:v>0</c:v>
                </c:pt>
                <c:pt idx="4">
                  <c:v>0.02</c:v>
                </c:pt>
                <c:pt idx="5">
                  <c:v>0.08</c:v>
                </c:pt>
                <c:pt idx="6">
                  <c:v>0.01</c:v>
                </c:pt>
                <c:pt idx="7">
                  <c:v>0.03</c:v>
                </c:pt>
                <c:pt idx="8">
                  <c:v>0.04</c:v>
                </c:pt>
                <c:pt idx="9">
                  <c:v>0.02</c:v>
                </c:pt>
                <c:pt idx="10">
                  <c:v>7.0000000000000007E-2</c:v>
                </c:pt>
                <c:pt idx="11">
                  <c:v>0.02</c:v>
                </c:pt>
                <c:pt idx="12">
                  <c:v>0.01</c:v>
                </c:pt>
                <c:pt idx="13">
                  <c:v>0.03</c:v>
                </c:pt>
                <c:pt idx="14">
                  <c:v>0.01</c:v>
                </c:pt>
              </c:numCache>
            </c:numRef>
          </c:yVal>
          <c:smooth val="1"/>
        </c:ser>
        <c:dLbls>
          <c:showLegendKey val="0"/>
          <c:showVal val="0"/>
          <c:showCatName val="0"/>
          <c:showSerName val="0"/>
          <c:showPercent val="0"/>
          <c:showBubbleSize val="0"/>
        </c:dLbls>
        <c:axId val="128624512"/>
        <c:axId val="128626048"/>
      </c:scatterChart>
      <c:valAx>
        <c:axId val="128624512"/>
        <c:scaling>
          <c:orientation val="minMax"/>
        </c:scaling>
        <c:delete val="0"/>
        <c:axPos val="b"/>
        <c:numFmt formatCode="General" sourceLinked="1"/>
        <c:majorTickMark val="out"/>
        <c:minorTickMark val="none"/>
        <c:tickLblPos val="nextTo"/>
        <c:crossAx val="128626048"/>
        <c:crosses val="autoZero"/>
        <c:crossBetween val="midCat"/>
      </c:valAx>
      <c:valAx>
        <c:axId val="128626048"/>
        <c:scaling>
          <c:orientation val="minMax"/>
        </c:scaling>
        <c:delete val="0"/>
        <c:axPos val="l"/>
        <c:majorGridlines/>
        <c:numFmt formatCode="0.00" sourceLinked="1"/>
        <c:majorTickMark val="out"/>
        <c:minorTickMark val="none"/>
        <c:tickLblPos val="nextTo"/>
        <c:crossAx val="12862451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Sheet1!$B$3:$K$3</c:f>
              <c:numCache>
                <c:formatCode>General</c:formatCode>
                <c:ptCount val="10"/>
                <c:pt idx="0">
                  <c:v>2</c:v>
                </c:pt>
                <c:pt idx="1">
                  <c:v>4</c:v>
                </c:pt>
                <c:pt idx="2">
                  <c:v>3</c:v>
                </c:pt>
                <c:pt idx="3">
                  <c:v>5</c:v>
                </c:pt>
                <c:pt idx="4">
                  <c:v>1</c:v>
                </c:pt>
                <c:pt idx="5">
                  <c:v>3</c:v>
                </c:pt>
                <c:pt idx="6">
                  <c:v>2</c:v>
                </c:pt>
                <c:pt idx="7">
                  <c:v>3</c:v>
                </c:pt>
                <c:pt idx="8">
                  <c:v>4</c:v>
                </c:pt>
                <c:pt idx="9">
                  <c:v>3</c:v>
                </c:pt>
              </c:numCache>
            </c:numRef>
          </c:val>
          <c:smooth val="0"/>
        </c:ser>
        <c:dLbls>
          <c:showLegendKey val="0"/>
          <c:showVal val="0"/>
          <c:showCatName val="0"/>
          <c:showSerName val="0"/>
          <c:showPercent val="0"/>
          <c:showBubbleSize val="0"/>
        </c:dLbls>
        <c:marker val="1"/>
        <c:smooth val="0"/>
        <c:axId val="128677760"/>
        <c:axId val="128679296"/>
      </c:lineChart>
      <c:catAx>
        <c:axId val="128677760"/>
        <c:scaling>
          <c:orientation val="minMax"/>
        </c:scaling>
        <c:delete val="0"/>
        <c:axPos val="b"/>
        <c:majorTickMark val="out"/>
        <c:minorTickMark val="none"/>
        <c:tickLblPos val="nextTo"/>
        <c:crossAx val="128679296"/>
        <c:crosses val="autoZero"/>
        <c:auto val="1"/>
        <c:lblAlgn val="ctr"/>
        <c:lblOffset val="100"/>
        <c:noMultiLvlLbl val="0"/>
      </c:catAx>
      <c:valAx>
        <c:axId val="128679296"/>
        <c:scaling>
          <c:orientation val="minMax"/>
        </c:scaling>
        <c:delete val="0"/>
        <c:axPos val="l"/>
        <c:majorGridlines/>
        <c:numFmt formatCode="General" sourceLinked="1"/>
        <c:majorTickMark val="out"/>
        <c:minorTickMark val="none"/>
        <c:tickLblPos val="nextTo"/>
        <c:crossAx val="128677760"/>
        <c:crosses val="autoZero"/>
        <c:crossBetween val="between"/>
      </c:valAx>
    </c:plotArea>
    <c:legend>
      <c:legendPos val="r"/>
      <c:layout/>
      <c:overlay val="0"/>
    </c:legend>
    <c:plotVisOnly val="1"/>
    <c:dispBlanksAs val="zero"/>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drawing1.xml><?xml version="1.0" encoding="utf-8"?>
<c:userShapes xmlns:c="http://schemas.openxmlformats.org/drawingml/2006/chart">
  <cdr:relSizeAnchor xmlns:cdr="http://schemas.openxmlformats.org/drawingml/2006/chartDrawing">
    <cdr:from>
      <cdr:x>0.07609</cdr:x>
      <cdr:y>0.10606</cdr:y>
    </cdr:from>
    <cdr:to>
      <cdr:x>0.20652</cdr:x>
      <cdr:y>0.62121</cdr:y>
    </cdr:to>
    <cdr:sp macro="" textlink="">
      <cdr:nvSpPr>
        <cdr:cNvPr id="2" name="TextBox 1"/>
        <cdr:cNvSpPr txBox="1"/>
      </cdr:nvSpPr>
      <cdr:spPr>
        <a:xfrm xmlns:a="http://schemas.openxmlformats.org/drawingml/2006/main">
          <a:off x="533400" y="533400"/>
          <a:ext cx="914400" cy="2590800"/>
        </a:xfrm>
        <a:prstGeom xmlns:a="http://schemas.openxmlformats.org/drawingml/2006/main" prst="rect">
          <a:avLst/>
        </a:prstGeom>
      </cdr:spPr>
      <cdr:txBody>
        <a:bodyPr xmlns:a="http://schemas.openxmlformats.org/drawingml/2006/main" vertOverflow="clip" vert="vert270" wrap="none" rtlCol="0"/>
        <a:lstStyle xmlns:a="http://schemas.openxmlformats.org/drawingml/2006/main"/>
        <a:p xmlns:a="http://schemas.openxmlformats.org/drawingml/2006/main">
          <a:r>
            <a:rPr lang="en-US" sz="2000" b="1" dirty="0" smtClean="0"/>
            <a:t>Fraction Defective (p</a:t>
          </a:r>
          <a:r>
            <a:rPr lang="en-US" sz="1100" b="1" dirty="0" smtClean="0"/>
            <a:t>)</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A203B-03F2-4525-8042-02338A5B7E5B}" type="datetimeFigureOut">
              <a:rPr lang="en-US" smtClean="0"/>
              <a:t>4/19/2018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D7DF0-DCA2-4A93-97E4-0578799D0ED5}" type="slidenum">
              <a:rPr lang="en-US" smtClean="0"/>
              <a:t>‹#›</a:t>
            </a:fld>
            <a:endParaRPr lang="en-US"/>
          </a:p>
        </p:txBody>
      </p:sp>
    </p:spTree>
    <p:extLst>
      <p:ext uri="{BB962C8B-B14F-4D97-AF65-F5344CB8AC3E}">
        <p14:creationId xmlns:p14="http://schemas.microsoft.com/office/powerpoint/2010/main" val="186446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INCOME APPROACH calculates GDP on the basis of the sum total of all payments (income) received by various economic agents engaged in different production activities. Thus, firstly, it includes the wages and salaries (W) of individuals engaged in gainful employment in public or private institutions including social benefits as also those that are self-employed.</a:t>
            </a:r>
          </a:p>
          <a:p>
            <a:pPr fontAlgn="base"/>
            <a:r>
              <a:rPr lang="en-US" sz="1200" b="0" i="0" kern="1200" dirty="0" smtClean="0">
                <a:solidFill>
                  <a:schemeClr val="tx1"/>
                </a:solidFill>
                <a:effectLst/>
                <a:latin typeface="+mn-lt"/>
                <a:ea typeface="+mn-ea"/>
                <a:cs typeface="+mn-cs"/>
              </a:rPr>
              <a:t>Secondly, it includes the interest income (I) received by lenders of capital particularly financial capital. Any interest that you pay on your bank loan forms a part of interest income for the bank. As a corollary, any interest that you receive on your bank deposits also forms a part of interest income since you are the lender of financial capital to the bank.</a:t>
            </a:r>
          </a:p>
          <a:p>
            <a:pPr fontAlgn="base"/>
            <a:r>
              <a:rPr lang="en-US" sz="1200" b="0" i="0" kern="1200" dirty="0" smtClean="0">
                <a:solidFill>
                  <a:schemeClr val="tx1"/>
                </a:solidFill>
                <a:effectLst/>
                <a:latin typeface="+mn-lt"/>
                <a:ea typeface="+mn-ea"/>
                <a:cs typeface="+mn-cs"/>
              </a:rPr>
              <a:t>The third component is the rent (R) earned by owners of land, usually called unearned income since it is not through any gainful employment.</a:t>
            </a:r>
          </a:p>
          <a:p>
            <a:pPr fontAlgn="base"/>
            <a:r>
              <a:rPr lang="en-US" sz="1200" b="0" i="0" kern="1200" dirty="0" smtClean="0">
                <a:solidFill>
                  <a:schemeClr val="tx1"/>
                </a:solidFill>
                <a:effectLst/>
                <a:latin typeface="+mn-lt"/>
                <a:ea typeface="+mn-ea"/>
                <a:cs typeface="+mn-cs"/>
              </a:rPr>
              <a:t>Finally, the profits or losses (P/L) that accrue to the producers/entrepreneurs forms the last component. It should be noted that while profits add to the GDP (+), losses similarly DEDUCT from the GDP (-).</a:t>
            </a:r>
          </a:p>
          <a:p>
            <a:pPr fontAlgn="base"/>
            <a:r>
              <a:rPr lang="en-US" sz="1200" b="0" i="0" kern="1200" dirty="0" smtClean="0">
                <a:solidFill>
                  <a:schemeClr val="tx1"/>
                </a:solidFill>
                <a:effectLst/>
                <a:latin typeface="+mn-lt"/>
                <a:ea typeface="+mn-ea"/>
                <a:cs typeface="+mn-cs"/>
              </a:rPr>
              <a:t>Thus, Y = W + I + R +/- P/L</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7</a:t>
            </a:fld>
            <a:endParaRPr lang="en-US" dirty="0"/>
          </a:p>
        </p:txBody>
      </p:sp>
    </p:spTree>
    <p:extLst>
      <p:ext uri="{BB962C8B-B14F-4D97-AF65-F5344CB8AC3E}">
        <p14:creationId xmlns:p14="http://schemas.microsoft.com/office/powerpoint/2010/main" val="323331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EB6CF5-448B-4EF1-A2B9-FE83CCC901A8}" type="slidenum">
              <a:rPr lang="en-US" altLang="en-US"/>
              <a:pPr eaLnBrk="1" hangingPunct="1"/>
              <a:t>46</a:t>
            </a:fld>
            <a:endParaRPr lang="en-US" altLang="en-US"/>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47</a:t>
            </a:fld>
            <a:endParaRPr lang="en-US" dirty="0"/>
          </a:p>
        </p:txBody>
      </p:sp>
    </p:spTree>
    <p:extLst>
      <p:ext uri="{BB962C8B-B14F-4D97-AF65-F5344CB8AC3E}">
        <p14:creationId xmlns:p14="http://schemas.microsoft.com/office/powerpoint/2010/main" val="176264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857C20C-D9E3-49EF-89D9-EF4DA8F64715}" type="slidenum">
              <a:rPr lang="en-US"/>
              <a:pPr>
                <a:defRPr/>
              </a:pPr>
              <a:t>61</a:t>
            </a:fld>
            <a:endParaRPr lang="en-US"/>
          </a:p>
        </p:txBody>
      </p:sp>
      <p:sp>
        <p:nvSpPr>
          <p:cNvPr id="226307"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FD857-5847-4AD5-A629-636387B0F1E7}" type="slidenum">
              <a:rPr lang="en-US" smtClean="0"/>
              <a:t>72</a:t>
            </a:fld>
            <a:endParaRPr lang="en-US"/>
          </a:p>
        </p:txBody>
      </p:sp>
    </p:spTree>
    <p:extLst>
      <p:ext uri="{BB962C8B-B14F-4D97-AF65-F5344CB8AC3E}">
        <p14:creationId xmlns:p14="http://schemas.microsoft.com/office/powerpoint/2010/main" val="156178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A1835C7-579E-4DEF-8532-FE5E59785D10}" type="slidenum">
              <a:rPr lang="en-US"/>
              <a:pPr>
                <a:defRPr/>
              </a:pPr>
              <a:t>88</a:t>
            </a:fld>
            <a:endParaRPr lang="en-US"/>
          </a:p>
        </p:txBody>
      </p:sp>
      <p:sp>
        <p:nvSpPr>
          <p:cNvPr id="176131"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99</a:t>
            </a:fld>
            <a:endParaRPr lang="en-US" dirty="0"/>
          </a:p>
        </p:txBody>
      </p:sp>
    </p:spTree>
    <p:extLst>
      <p:ext uri="{BB962C8B-B14F-4D97-AF65-F5344CB8AC3E}">
        <p14:creationId xmlns:p14="http://schemas.microsoft.com/office/powerpoint/2010/main" val="365342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ACAF867-48E1-46FE-A4A4-2023D1A71591}" type="slidenum">
              <a:rPr lang="en-US"/>
              <a:pPr>
                <a:defRPr/>
              </a:pPr>
              <a:t>108</a:t>
            </a:fld>
            <a:endParaRPr lang="en-US"/>
          </a:p>
        </p:txBody>
      </p:sp>
      <p:sp>
        <p:nvSpPr>
          <p:cNvPr id="238595"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type of business or industrial activity, or simply any productive activity </a:t>
            </a:r>
          </a:p>
          <a:p>
            <a:r>
              <a:rPr lang="en-US" dirty="0" smtClean="0"/>
              <a:t>(a productive activity is one that combines production factors with the objective of obtaining </a:t>
            </a:r>
          </a:p>
          <a:p>
            <a:r>
              <a:rPr lang="en-US" dirty="0" smtClean="0"/>
              <a:t>a result in the form of goods or services) will have a different production function.</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109</a:t>
            </a:fld>
            <a:endParaRPr lang="en-US" dirty="0"/>
          </a:p>
        </p:txBody>
      </p:sp>
    </p:spTree>
    <p:extLst>
      <p:ext uri="{BB962C8B-B14F-4D97-AF65-F5344CB8AC3E}">
        <p14:creationId xmlns:p14="http://schemas.microsoft.com/office/powerpoint/2010/main" val="344402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30FC2F8-91E2-4C90-A9DE-43BBB027F0C4}" type="slidenum">
              <a:rPr lang="en-US" altLang="en-US"/>
              <a:pPr fontAlgn="base">
                <a:spcBef>
                  <a:spcPct val="0"/>
                </a:spcBef>
                <a:spcAft>
                  <a:spcPct val="0"/>
                </a:spcAft>
              </a:pPr>
              <a:t>120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r>
              <a:rPr lang="en-US" altLang="en-US"/>
              <a:t>Chapter 8</a:t>
            </a:r>
          </a:p>
        </p:txBody>
      </p:sp>
      <p:sp>
        <p:nvSpPr>
          <p:cNvPr id="35843" name="Rectangle 3"/>
          <p:cNvSpPr>
            <a:spLocks noGrp="1" noChangeArrowheads="1"/>
          </p:cNvSpPr>
          <p:nvPr>
            <p:ph type="dt" sz="quarter" idx="1"/>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fld id="{218370E8-9E9C-4B48-97D7-13C8EFD4575C}" type="datetime1">
              <a:rPr lang="en-US" altLang="en-US"/>
              <a:pPr eaLnBrk="1" hangingPunct="1"/>
              <a:t>4/19/2018</a:t>
            </a:fld>
            <a:endParaRPr lang="en-US" altLang="en-US"/>
          </a:p>
        </p:txBody>
      </p:sp>
      <p:sp>
        <p:nvSpPr>
          <p:cNvPr id="35844" name="Rectangle 6"/>
          <p:cNvSpPr>
            <a:spLocks noGrp="1" noChangeArrowheads="1"/>
          </p:cNvSpPr>
          <p:nvPr>
            <p:ph type="ftr" sz="quarter" idx="4"/>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r>
              <a:rPr lang="en-US" altLang="en-US"/>
              <a:t>Basic Biostat</a:t>
            </a:r>
          </a:p>
        </p:txBody>
      </p:sp>
      <p:sp>
        <p:nvSpPr>
          <p:cNvPr id="35845" name="Rectangle 7"/>
          <p:cNvSpPr>
            <a:spLocks noGrp="1" noChangeArrowheads="1"/>
          </p:cNvSpPr>
          <p:nvPr>
            <p:ph type="sldNum" sz="quarter" idx="5"/>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fld id="{A3AA980F-5400-4607-B3F8-20669903DEAA}" type="slidenum">
              <a:rPr lang="en-US" altLang="en-US"/>
              <a:pPr eaLnBrk="1" hangingPunct="1"/>
              <a:t>34</a:t>
            </a:fld>
            <a:endParaRPr lang="en-US" altLang="en-US"/>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p:spPr>
        <p:txBody>
          <a:bodyPr/>
          <a:lstStyle/>
          <a:p>
            <a:pPr eaLnBrk="1" hangingPunct="1"/>
            <a:r>
              <a:rPr lang="en-US" altLang="en-US" dirty="0" smtClean="0"/>
              <a:t>This slide summarizes three major facts about SDMs (</a:t>
            </a:r>
            <a:r>
              <a:rPr lang="en-US" altLang="en-US" b="1" dirty="0" smtClean="0"/>
              <a:t>sampling distribution of a mean</a:t>
            </a:r>
            <a:r>
              <a:rPr lang="en-US" altLang="en-US" dirty="0" smtClean="0"/>
              <a:t>, abbreviated as </a:t>
            </a:r>
            <a:r>
              <a:rPr lang="en-US" altLang="en-US" b="1" dirty="0" smtClean="0"/>
              <a:t>SDM</a:t>
            </a:r>
            <a:r>
              <a:rPr lang="en-US" altLang="en-US" b="0" dirty="0" smtClean="0"/>
              <a:t>)</a:t>
            </a:r>
            <a:r>
              <a:rPr lang="en-US" altLang="en-US" dirty="0" smtClean="0"/>
              <a:t>. </a:t>
            </a:r>
          </a:p>
          <a:p>
            <a:pPr marL="339725" indent="-339725" eaLnBrk="1" hangingPunct="1">
              <a:lnSpc>
                <a:spcPct val="90000"/>
              </a:lnSpc>
            </a:pPr>
            <a:r>
              <a:rPr lang="en-US" altLang="en-US" dirty="0" smtClean="0"/>
              <a:t>The standard deviation of the sampling distribution of the mean has a </a:t>
            </a:r>
            <a:r>
              <a:rPr lang="en-US" altLang="en-US" i="1" dirty="0" smtClean="0"/>
              <a:t>special name</a:t>
            </a:r>
            <a:r>
              <a:rPr lang="en-US" altLang="en-US" b="1" dirty="0" smtClean="0"/>
              <a:t>:</a:t>
            </a:r>
            <a:r>
              <a:rPr lang="en-US" altLang="en-US" dirty="0" smtClean="0"/>
              <a:t> </a:t>
            </a:r>
            <a:r>
              <a:rPr lang="en-US" altLang="en-US" b="1" dirty="0" smtClean="0"/>
              <a:t>standard error of the mean </a:t>
            </a:r>
            <a:r>
              <a:rPr lang="en-US" altLang="en-US" dirty="0" smtClean="0"/>
              <a:t>(denoted </a:t>
            </a:r>
            <a:r>
              <a:rPr lang="el-GR" altLang="en-US" dirty="0" smtClean="0">
                <a:cs typeface="Arial" charset="0"/>
              </a:rPr>
              <a:t>σ</a:t>
            </a:r>
            <a:r>
              <a:rPr lang="en-US" altLang="en-US" baseline="-25000" dirty="0" err="1" smtClean="0">
                <a:cs typeface="Arial" charset="0"/>
              </a:rPr>
              <a:t>xbar</a:t>
            </a:r>
            <a:r>
              <a:rPr lang="en-US" altLang="en-US" dirty="0" smtClean="0">
                <a:cs typeface="Arial" charset="0"/>
              </a:rPr>
              <a:t> or </a:t>
            </a:r>
            <a:r>
              <a:rPr lang="en-US" altLang="en-US" i="1" dirty="0" err="1" smtClean="0">
                <a:cs typeface="Arial" charset="0"/>
              </a:rPr>
              <a:t>SE</a:t>
            </a:r>
            <a:r>
              <a:rPr lang="en-US" altLang="en-US" baseline="-25000" dirty="0" err="1" smtClean="0">
                <a:cs typeface="Arial" charset="0"/>
              </a:rPr>
              <a:t>xbar</a:t>
            </a:r>
            <a:r>
              <a:rPr lang="en-US" altLang="en-US" dirty="0" smtClean="0">
                <a:cs typeface="Arial" charset="0"/>
              </a:rPr>
              <a:t>)</a:t>
            </a:r>
            <a:endParaRPr lang="el-GR" altLang="en-US" dirty="0" smtClean="0">
              <a:cs typeface="Arial" charset="0"/>
            </a:endParaRPr>
          </a:p>
          <a:p>
            <a:pPr marL="339725" indent="-339725" eaLnBrk="1" hangingPunct="1">
              <a:lnSpc>
                <a:spcPct val="90000"/>
              </a:lnSpc>
            </a:pPr>
            <a:r>
              <a:rPr lang="en-US" altLang="en-US" dirty="0" smtClean="0"/>
              <a:t>   </a:t>
            </a:r>
          </a:p>
          <a:p>
            <a:pPr marL="339725" indent="-339725" eaLnBrk="1" hangingPunct="1">
              <a:lnSpc>
                <a:spcPct val="90000"/>
              </a:lnSpc>
            </a:pPr>
            <a:endParaRPr lang="en-US" altLang="en-US" dirty="0" smtClean="0"/>
          </a:p>
          <a:p>
            <a:pPr marL="339725" indent="-339725" eaLnBrk="1" hangingPunct="1">
              <a:lnSpc>
                <a:spcPct val="90000"/>
              </a:lnSpc>
            </a:pPr>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4B64F58-31C4-4DC8-A87E-5D9EA4B9DDDA}" type="slidenum">
              <a:rPr lang="en-US" altLang="en-US"/>
              <a:pPr fontAlgn="base">
                <a:spcBef>
                  <a:spcPct val="0"/>
                </a:spcBef>
                <a:spcAft>
                  <a:spcPct val="0"/>
                </a:spcAft>
              </a:pPr>
              <a:t>121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DBC3325-DE6F-46A5-BF47-A3571D1983CE}" type="slidenum">
              <a:rPr lang="en-US" altLang="en-US"/>
              <a:pPr fontAlgn="base">
                <a:spcBef>
                  <a:spcPct val="0"/>
                </a:spcBef>
                <a:spcAft>
                  <a:spcPct val="0"/>
                </a:spcAft>
              </a:pPr>
              <a:t>122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963380E-82B8-40D3-B6B5-29370A4F2A29}" type="slidenum">
              <a:rPr lang="en-US" altLang="en-US"/>
              <a:pPr fontAlgn="base">
                <a:spcBef>
                  <a:spcPct val="0"/>
                </a:spcBef>
                <a:spcAft>
                  <a:spcPct val="0"/>
                </a:spcAft>
              </a:pPr>
              <a:t>123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C8B8011-522D-45AF-9C09-796A32D9B4C0}" type="slidenum">
              <a:rPr lang="en-US" altLang="en-US"/>
              <a:pPr fontAlgn="base">
                <a:spcBef>
                  <a:spcPct val="0"/>
                </a:spcBef>
                <a:spcAft>
                  <a:spcPct val="0"/>
                </a:spcAft>
              </a:pPr>
              <a:t>125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FD11F47-DEF8-4812-8D6E-15A7470DEA77}" type="slidenum">
              <a:rPr lang="en-US" altLang="en-US"/>
              <a:pPr fontAlgn="base">
                <a:spcBef>
                  <a:spcPct val="0"/>
                </a:spcBef>
                <a:spcAft>
                  <a:spcPct val="0"/>
                </a:spcAft>
              </a:pPr>
              <a:t>126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16AF519-77D7-4AC5-86D6-3D72E6F9B39E}" type="slidenum">
              <a:rPr lang="en-US" altLang="en-US"/>
              <a:pPr fontAlgn="base">
                <a:spcBef>
                  <a:spcPct val="0"/>
                </a:spcBef>
                <a:spcAft>
                  <a:spcPct val="0"/>
                </a:spcAft>
              </a:pPr>
              <a:t>127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40E1C66-68D8-4B2A-8FC6-4D87F22489BD}" type="slidenum">
              <a:rPr lang="en-US" altLang="en-US"/>
              <a:pPr fontAlgn="base">
                <a:spcBef>
                  <a:spcPct val="0"/>
                </a:spcBef>
                <a:spcAft>
                  <a:spcPct val="0"/>
                </a:spcAft>
              </a:pPr>
              <a:t>128</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Amongst the other marketing mix models that have been developed and have become popular over the years is 7Ps. </a:t>
            </a:r>
          </a:p>
          <a:p>
            <a:r>
              <a:rPr lang="en-US" dirty="0" smtClean="0"/>
              <a:t>This is  sometimes called the </a:t>
            </a:r>
            <a:r>
              <a:rPr lang="en-US" dirty="0" smtClean="0">
                <a:solidFill>
                  <a:srgbClr val="FF0000"/>
                </a:solidFill>
              </a:rPr>
              <a:t>extended marketing mix</a:t>
            </a:r>
            <a:r>
              <a:rPr lang="en-US" dirty="0" smtClean="0"/>
              <a:t>, which includes the first 4 Ps, plus people, processes and physical layout decisions.</a:t>
            </a:r>
          </a:p>
          <a:p>
            <a:pPr eaLnBrk="1" hangingPunct="1"/>
            <a:endParaRPr lang="en-US" altLang="en-US" b="1" dirty="0" smtClean="0"/>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134</a:t>
            </a:fld>
            <a:endParaRPr lang="en-US" dirty="0"/>
          </a:p>
        </p:txBody>
      </p:sp>
    </p:spTree>
    <p:extLst>
      <p:ext uri="{BB962C8B-B14F-4D97-AF65-F5344CB8AC3E}">
        <p14:creationId xmlns:p14="http://schemas.microsoft.com/office/powerpoint/2010/main" val="857850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135</a:t>
            </a:fld>
            <a:endParaRPr lang="en-US" dirty="0"/>
          </a:p>
        </p:txBody>
      </p:sp>
    </p:spTree>
    <p:extLst>
      <p:ext uri="{BB962C8B-B14F-4D97-AF65-F5344CB8AC3E}">
        <p14:creationId xmlns:p14="http://schemas.microsoft.com/office/powerpoint/2010/main" val="3701221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139</a:t>
            </a:fld>
            <a:endParaRPr lang="en-US" dirty="0"/>
          </a:p>
        </p:txBody>
      </p:sp>
    </p:spTree>
    <p:extLst>
      <p:ext uri="{BB962C8B-B14F-4D97-AF65-F5344CB8AC3E}">
        <p14:creationId xmlns:p14="http://schemas.microsoft.com/office/powerpoint/2010/main" val="341468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FF45F0-B221-4F69-8775-5A4342073CA2}" type="slidenum">
              <a:rPr lang="en-US" altLang="en-US"/>
              <a:pPr eaLnBrk="1" hangingPunct="1"/>
              <a:t>38</a:t>
            </a:fld>
            <a:endParaRPr lang="en-US" alt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0D7F7-E0CC-48B3-B5A1-CA374E31CD58}" type="slidenum">
              <a:rPr lang="en-US" altLang="en-US"/>
              <a:pPr/>
              <a:t>144</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American Marketing Association (AMA) defines marketing research as the function which links the consumer, customer, and public to the </a:t>
            </a:r>
            <a:r>
              <a:rPr lang="en-US" dirty="0" err="1" smtClean="0"/>
              <a:t>marketeer</a:t>
            </a:r>
            <a:r>
              <a:rPr lang="en-US" dirty="0" smtClean="0"/>
              <a:t> through information. This information is used to identify and define marketing opportunities and problems; generate, refine, and evaluate marketing actions; monitoring marketing performance</a:t>
            </a:r>
            <a:r>
              <a:rPr lang="en-US" baseline="0" dirty="0" smtClean="0"/>
              <a:t> and improve understanding of marketing as a process.</a:t>
            </a:r>
            <a:r>
              <a:rPr lang="en-US" dirty="0" smtClean="0"/>
              <a:t>  </a:t>
            </a:r>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145</a:t>
            </a:fld>
            <a:endParaRPr lang="en-US" dirty="0"/>
          </a:p>
        </p:txBody>
      </p:sp>
    </p:spTree>
    <p:extLst>
      <p:ext uri="{BB962C8B-B14F-4D97-AF65-F5344CB8AC3E}">
        <p14:creationId xmlns:p14="http://schemas.microsoft.com/office/powerpoint/2010/main" val="1960793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Advertising is distinctive and recognizable as a form of communication by its three essential elements: its paid sponsorship, its use of mass media, and its intent to persuade. An advertisement is a specific message that an advertiser has placed to persuade an audience. An advertising campaign is a series of ads and other promotional efforts with a common theme placed to persuade an audience over a specified period. Integrated brand promotion (</a:t>
            </a:r>
            <a:r>
              <a:rPr lang="en-US" sz="1200" kern="1200" cap="small" dirty="0" err="1" smtClean="0">
                <a:solidFill>
                  <a:schemeClr val="tx1"/>
                </a:solidFill>
                <a:effectLst/>
                <a:latin typeface="+mn-lt"/>
                <a:ea typeface="+mn-ea"/>
                <a:cs typeface="+mn-cs"/>
              </a:rPr>
              <a:t>ibp</a:t>
            </a:r>
            <a:r>
              <a:rPr lang="en-US" sz="1200" kern="1200" dirty="0" smtClean="0">
                <a:solidFill>
                  <a:schemeClr val="tx1"/>
                </a:solidFill>
                <a:effectLst/>
                <a:latin typeface="+mn-lt"/>
                <a:ea typeface="+mn-ea"/>
                <a:cs typeface="+mn-cs"/>
              </a:rPr>
              <a:t>) is the use of many promotional tools, including advertising, in a coordinated manner to build and maintain brand awareness, identity, and preference.</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148</a:t>
            </a:fld>
            <a:endParaRPr lang="en-US" dirty="0"/>
          </a:p>
        </p:txBody>
      </p:sp>
    </p:spTree>
    <p:extLst>
      <p:ext uri="{BB962C8B-B14F-4D97-AF65-F5344CB8AC3E}">
        <p14:creationId xmlns:p14="http://schemas.microsoft.com/office/powerpoint/2010/main" val="1429478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149</a:t>
            </a:fld>
            <a:endParaRPr lang="en-US" dirty="0"/>
          </a:p>
        </p:txBody>
      </p:sp>
    </p:spTree>
    <p:extLst>
      <p:ext uri="{BB962C8B-B14F-4D97-AF65-F5344CB8AC3E}">
        <p14:creationId xmlns:p14="http://schemas.microsoft.com/office/powerpoint/2010/main" val="3257919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152</a:t>
            </a:fld>
            <a:endParaRPr lang="en-US" dirty="0"/>
          </a:p>
        </p:txBody>
      </p:sp>
    </p:spTree>
    <p:extLst>
      <p:ext uri="{BB962C8B-B14F-4D97-AF65-F5344CB8AC3E}">
        <p14:creationId xmlns:p14="http://schemas.microsoft.com/office/powerpoint/2010/main" val="4529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18BE2F-02BE-484C-B6F2-797340CA170F}" type="slidenum">
              <a:rPr lang="en-US" altLang="en-US"/>
              <a:pPr eaLnBrk="1" hangingPunct="1"/>
              <a:t>39</a:t>
            </a:fld>
            <a:endParaRPr lang="en-US" altLang="en-US"/>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660C45-FE2C-4DB8-B037-DA7D0E589876}" type="slidenum">
              <a:rPr lang="en-US" altLang="en-US"/>
              <a:pPr eaLnBrk="1" hangingPunct="1"/>
              <a:t>40</a:t>
            </a:fld>
            <a:endParaRPr lang="en-US" altLang="en-US"/>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21D875-BCD1-4A1F-A0AC-ED4AC5E1CC20}" type="slidenum">
              <a:rPr lang="en-US" altLang="en-US"/>
              <a:pPr eaLnBrk="1" hangingPunct="1"/>
              <a:t>41</a:t>
            </a:fld>
            <a:endParaRPr lang="en-US" altLang="en-US"/>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4D3C03-0137-4327-B338-A006C51ED85D}" type="slidenum">
              <a:rPr lang="en-US" altLang="en-US"/>
              <a:pPr eaLnBrk="1" hangingPunct="1"/>
              <a:t>42</a:t>
            </a:fld>
            <a:endParaRPr lang="en-US" altLang="en-US"/>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C6ABC9-FD13-4EDD-9280-7A00E06A16E6}" type="slidenum">
              <a:rPr lang="en-US" altLang="en-US"/>
              <a:pPr eaLnBrk="1" hangingPunct="1"/>
              <a:t>43</a:t>
            </a:fld>
            <a:endParaRPr lang="en-US" altLang="en-US"/>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BA0CB8-1CEF-4E48-BC77-289BB4C03FD3}" type="slidenum">
              <a:rPr lang="en-US" altLang="en-US"/>
              <a:pPr eaLnBrk="1" hangingPunct="1"/>
              <a:t>44</a:t>
            </a:fld>
            <a:endParaRPr lang="en-US" altLang="en-US"/>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2B2A3-DE56-40FC-BD1A-1857F0741DF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18575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2B2A3-DE56-40FC-BD1A-1857F0741DF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231043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2B2A3-DE56-40FC-BD1A-1857F0741DF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363945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7762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3716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3716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37338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en-US"/>
              <a:t>Dr. C. Lightner                      Fayetteville State University</a:t>
            </a:r>
          </a:p>
        </p:txBody>
      </p:sp>
      <p:sp>
        <p:nvSpPr>
          <p:cNvPr id="8" name="Rectangle 6"/>
          <p:cNvSpPr>
            <a:spLocks noGrp="1" noChangeArrowheads="1"/>
          </p:cNvSpPr>
          <p:nvPr>
            <p:ph type="sldNum" sz="quarter" idx="12"/>
          </p:nvPr>
        </p:nvSpPr>
        <p:spPr>
          <a:ln/>
        </p:spPr>
        <p:txBody>
          <a:bodyPr/>
          <a:lstStyle>
            <a:lvl1pPr>
              <a:defRPr/>
            </a:lvl1pPr>
          </a:lstStyle>
          <a:p>
            <a:pPr>
              <a:defRPr/>
            </a:pPr>
            <a:fld id="{4DD4C856-2E16-4ABF-8B7B-572E8D73C5DC}" type="slidenum">
              <a:rPr lang="en-US" altLang="en-US"/>
              <a:pPr>
                <a:defRPr/>
              </a:pPr>
              <a:t>‹#›</a:t>
            </a:fld>
            <a:endParaRPr lang="en-US" altLang="en-US"/>
          </a:p>
        </p:txBody>
      </p:sp>
    </p:spTree>
    <p:extLst>
      <p:ext uri="{BB962C8B-B14F-4D97-AF65-F5344CB8AC3E}">
        <p14:creationId xmlns:p14="http://schemas.microsoft.com/office/powerpoint/2010/main" val="4241044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altLang="ja-JP" dirty="0"/>
          </a:p>
        </p:txBody>
      </p:sp>
      <p:sp>
        <p:nvSpPr>
          <p:cNvPr id="6" name="Slide Number Placeholder 5"/>
          <p:cNvSpPr>
            <a:spLocks noGrp="1"/>
          </p:cNvSpPr>
          <p:nvPr>
            <p:ph type="sldNum" sz="quarter" idx="11"/>
          </p:nvPr>
        </p:nvSpPr>
        <p:spPr/>
        <p:txBody>
          <a:bodyPr/>
          <a:lstStyle>
            <a:lvl1pPr>
              <a:defRPr smtClean="0"/>
            </a:lvl1pPr>
          </a:lstStyle>
          <a:p>
            <a:pPr>
              <a:defRPr/>
            </a:pPr>
            <a:fld id="{3FFD4BE4-AD2E-4233-96A0-344CEB75B902}" type="slidenum">
              <a:rPr lang="ar-SA" altLang="ja-JP"/>
              <a:pPr>
                <a:defRPr/>
              </a:pPr>
              <a:t>‹#›</a:t>
            </a:fld>
            <a:endParaRPr lang="en-US" altLang="ja-JP" dirty="0"/>
          </a:p>
        </p:txBody>
      </p:sp>
    </p:spTree>
    <p:extLst>
      <p:ext uri="{BB962C8B-B14F-4D97-AF65-F5344CB8AC3E}">
        <p14:creationId xmlns:p14="http://schemas.microsoft.com/office/powerpoint/2010/main" val="835537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600200"/>
            <a:ext cx="7848600" cy="47244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dirty="0"/>
              <a:t>April 6,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LIS580- Spring 2006</a:t>
            </a:r>
          </a:p>
        </p:txBody>
      </p:sp>
      <p:sp>
        <p:nvSpPr>
          <p:cNvPr id="6" name="Rectangle 6"/>
          <p:cNvSpPr>
            <a:spLocks noGrp="1" noChangeArrowheads="1"/>
          </p:cNvSpPr>
          <p:nvPr>
            <p:ph type="sldNum" sz="quarter" idx="12"/>
          </p:nvPr>
        </p:nvSpPr>
        <p:spPr>
          <a:ln/>
        </p:spPr>
        <p:txBody>
          <a:bodyPr/>
          <a:lstStyle>
            <a:lvl1pPr>
              <a:defRPr/>
            </a:lvl1pPr>
          </a:lstStyle>
          <a:p>
            <a:pPr>
              <a:defRPr/>
            </a:pPr>
            <a:fld id="{240F1CB7-7E27-42D0-BA37-7D6CBDB2B271}" type="slidenum">
              <a:rPr lang="en-US"/>
              <a:pPr>
                <a:defRPr/>
              </a:pPr>
              <a:t>‹#›</a:t>
            </a:fld>
            <a:endParaRPr lang="en-US" dirty="0"/>
          </a:p>
        </p:txBody>
      </p:sp>
    </p:spTree>
    <p:extLst>
      <p:ext uri="{BB962C8B-B14F-4D97-AF65-F5344CB8AC3E}">
        <p14:creationId xmlns:p14="http://schemas.microsoft.com/office/powerpoint/2010/main" val="237041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2B2A3-DE56-40FC-BD1A-1857F0741DF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197104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52B2A3-DE56-40FC-BD1A-1857F0741DF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368832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2B2A3-DE56-40FC-BD1A-1857F0741DFA}"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189164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2B2A3-DE56-40FC-BD1A-1857F0741DFA}"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77900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52B2A3-DE56-40FC-BD1A-1857F0741DFA}"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41791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2B2A3-DE56-40FC-BD1A-1857F0741DFA}"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161213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2B2A3-DE56-40FC-BD1A-1857F0741DFA}"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304495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2B2A3-DE56-40FC-BD1A-1857F0741DFA}"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1C42-41FA-43D0-BFD4-E912322D7CB6}" type="slidenum">
              <a:rPr lang="en-US" smtClean="0"/>
              <a:t>‹#›</a:t>
            </a:fld>
            <a:endParaRPr lang="en-US"/>
          </a:p>
        </p:txBody>
      </p:sp>
    </p:spTree>
    <p:extLst>
      <p:ext uri="{BB962C8B-B14F-4D97-AF65-F5344CB8AC3E}">
        <p14:creationId xmlns:p14="http://schemas.microsoft.com/office/powerpoint/2010/main" val="282297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2B2A3-DE56-40FC-BD1A-1857F0741DFA}" type="datetimeFigureOut">
              <a:rPr lang="en-US" smtClean="0"/>
              <a:t>4/19/2018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E1C42-41FA-43D0-BFD4-E912322D7CB6}" type="slidenum">
              <a:rPr lang="en-US" smtClean="0"/>
              <a:t>‹#›</a:t>
            </a:fld>
            <a:endParaRPr lang="en-US"/>
          </a:p>
        </p:txBody>
      </p:sp>
    </p:spTree>
    <p:extLst>
      <p:ext uri="{BB962C8B-B14F-4D97-AF65-F5344CB8AC3E}">
        <p14:creationId xmlns:p14="http://schemas.microsoft.com/office/powerpoint/2010/main" val="2902548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0.wmf"/><Relationship Id="rId4" Type="http://schemas.openxmlformats.org/officeDocument/2006/relationships/oleObject" Target="../embeddings/oleObject37.bin"/></Relationships>
</file>

<file path=ppt/slides/_rels/slide109.xml.rels><?xml version="1.0" encoding="UTF-8" standalone="yes"?>
<Relationships xmlns="http://schemas.openxmlformats.org/package/2006/relationships"><Relationship Id="rId3" Type="http://schemas.openxmlformats.org/officeDocument/2006/relationships/hyperlink" Target="http://www.economicpoint.com/production-function"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8.jpe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10"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1.emf"/><Relationship Id="rId3" Type="http://schemas.openxmlformats.org/officeDocument/2006/relationships/notesSlide" Target="../notesSlides/notesSlide6.xml"/><Relationship Id="rId7" Type="http://schemas.openxmlformats.org/officeDocument/2006/relationships/image" Target="../media/image8.emf"/><Relationship Id="rId12"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9.xml"/><Relationship Id="rId7" Type="http://schemas.openxmlformats.org/officeDocument/2006/relationships/image" Target="../media/image13.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0.xml"/><Relationship Id="rId7" Type="http://schemas.openxmlformats.org/officeDocument/2006/relationships/image" Target="../media/image17.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2.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200.png"/></Relationships>
</file>

<file path=ppt/slides/_rels/slide8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33.bin"/></Relationships>
</file>

<file path=ppt/slides/_rels/slide9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089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Financial &amp; Economic Analysis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The core of financial and economic analysis is to put a monetary value on costs and benefits. </a:t>
            </a:r>
            <a:endParaRPr lang="en-US" dirty="0" smtClean="0"/>
          </a:p>
          <a:p>
            <a:pPr lvl="1"/>
            <a:r>
              <a:rPr lang="en-US" dirty="0" smtClean="0">
                <a:solidFill>
                  <a:srgbClr val="FF0000"/>
                </a:solidFill>
              </a:rPr>
              <a:t>Costs </a:t>
            </a:r>
            <a:r>
              <a:rPr lang="en-US" dirty="0">
                <a:solidFill>
                  <a:srgbClr val="FF0000"/>
                </a:solidFill>
              </a:rPr>
              <a:t>are usually known, but some benefits may not have a price, and can be difficult to value (= "non-tangible"). This is the case of many projects, notably in the social sectors. </a:t>
            </a:r>
            <a:endParaRPr lang="en-US" dirty="0" smtClean="0">
              <a:solidFill>
                <a:srgbClr val="FF0000"/>
              </a:solidFill>
            </a:endParaRPr>
          </a:p>
          <a:p>
            <a:endParaRPr lang="en-US" dirty="0" smtClean="0"/>
          </a:p>
          <a:p>
            <a:r>
              <a:rPr lang="en-US" dirty="0" smtClean="0">
                <a:solidFill>
                  <a:srgbClr val="FF0000"/>
                </a:solidFill>
              </a:rPr>
              <a:t>Cost </a:t>
            </a:r>
            <a:r>
              <a:rPr lang="en-US" dirty="0">
                <a:solidFill>
                  <a:srgbClr val="FF0000"/>
                </a:solidFill>
              </a:rPr>
              <a:t>- Benefit analysis</a:t>
            </a:r>
            <a:r>
              <a:rPr lang="en-US" dirty="0"/>
              <a:t> is used to value projects with tangible benefits; and </a:t>
            </a:r>
            <a:endParaRPr lang="en-US" dirty="0" smtClean="0"/>
          </a:p>
          <a:p>
            <a:r>
              <a:rPr lang="en-US" dirty="0" smtClean="0">
                <a:solidFill>
                  <a:srgbClr val="FF0000"/>
                </a:solidFill>
              </a:rPr>
              <a:t>Cost </a:t>
            </a:r>
            <a:r>
              <a:rPr lang="en-US" dirty="0">
                <a:solidFill>
                  <a:srgbClr val="FF0000"/>
                </a:solidFill>
              </a:rPr>
              <a:t>– </a:t>
            </a:r>
            <a:r>
              <a:rPr lang="en-US" dirty="0" smtClean="0">
                <a:solidFill>
                  <a:srgbClr val="FF0000"/>
                </a:solidFill>
              </a:rPr>
              <a:t>Effectiveness </a:t>
            </a:r>
            <a:r>
              <a:rPr lang="en-US" dirty="0">
                <a:solidFill>
                  <a:srgbClr val="FF0000"/>
                </a:solidFill>
              </a:rPr>
              <a:t>analysis</a:t>
            </a:r>
            <a:r>
              <a:rPr lang="en-US" dirty="0"/>
              <a:t> to </a:t>
            </a:r>
            <a:r>
              <a:rPr lang="en-US" dirty="0" err="1"/>
              <a:t>analyse</a:t>
            </a:r>
            <a:r>
              <a:rPr lang="en-US" dirty="0"/>
              <a:t> projects with non- - tangible benefits. </a:t>
            </a:r>
          </a:p>
          <a:p>
            <a:endParaRPr lang="en-US" dirty="0"/>
          </a:p>
        </p:txBody>
      </p:sp>
    </p:spTree>
    <p:extLst>
      <p:ext uri="{BB962C8B-B14F-4D97-AF65-F5344CB8AC3E}">
        <p14:creationId xmlns:p14="http://schemas.microsoft.com/office/powerpoint/2010/main" val="19785122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15962"/>
          </a:xfrm>
        </p:spPr>
        <p:txBody>
          <a:bodyPr>
            <a:normAutofit fontScale="90000"/>
          </a:bodyPr>
          <a:lstStyle/>
          <a:p>
            <a:r>
              <a:rPr lang="en-US" b="1" dirty="0" smtClean="0">
                <a:solidFill>
                  <a:srgbClr val="FF0000"/>
                </a:solidFill>
              </a:rPr>
              <a:t>Control Chart</a:t>
            </a:r>
            <a:endParaRPr lang="en-US" b="1" dirty="0">
              <a:solidFill>
                <a:srgbClr val="FF0000"/>
              </a:solidFill>
            </a:endParaRPr>
          </a:p>
        </p:txBody>
      </p:sp>
      <p:sp>
        <p:nvSpPr>
          <p:cNvPr id="3" name="Content Placeholder 2"/>
          <p:cNvSpPr>
            <a:spLocks noGrp="1"/>
          </p:cNvSpPr>
          <p:nvPr>
            <p:ph idx="1"/>
          </p:nvPr>
        </p:nvSpPr>
        <p:spPr>
          <a:xfrm>
            <a:off x="457200" y="685800"/>
            <a:ext cx="8229600" cy="4959927"/>
          </a:xfrm>
        </p:spPr>
        <p:txBody>
          <a:bodyPr>
            <a:normAutofit/>
          </a:bodyPr>
          <a:lstStyle/>
          <a:p>
            <a:r>
              <a:rPr lang="en-US" sz="2000" b="1" dirty="0" smtClean="0"/>
              <a:t>Proportion Defectives are plotted below</a:t>
            </a:r>
          </a:p>
          <a:p>
            <a:r>
              <a:rPr lang="en-US" sz="2000" dirty="0" smtClean="0">
                <a:solidFill>
                  <a:srgbClr val="FF0000"/>
                </a:solidFill>
              </a:rPr>
              <a:t>Of the 15 samples, 2 were out of Control limits. Because the control limits were established as 95 percent or 1 out of 20, we would say that the process is out of control. </a:t>
            </a:r>
          </a:p>
          <a:p>
            <a:r>
              <a:rPr lang="en-US" sz="2000" dirty="0" smtClean="0"/>
              <a:t>It needs to be examined to find the cause of such wide spread variation.</a:t>
            </a:r>
            <a:br>
              <a:rPr lang="en-US" sz="2000" dirty="0" smtClean="0"/>
            </a:br>
            <a:r>
              <a:rPr lang="en-US" sz="2000" dirty="0" smtClean="0"/>
              <a:t> </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3227971595"/>
              </p:ext>
            </p:extLst>
          </p:nvPr>
        </p:nvGraphicFramePr>
        <p:xfrm>
          <a:off x="1524000" y="2209800"/>
          <a:ext cx="5943600" cy="41910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1981200" y="3733800"/>
            <a:ext cx="5791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73091" y="3364468"/>
            <a:ext cx="1300356" cy="369332"/>
          </a:xfrm>
          <a:prstGeom prst="rect">
            <a:avLst/>
          </a:prstGeom>
          <a:noFill/>
        </p:spPr>
        <p:txBody>
          <a:bodyPr wrap="none" rtlCol="0">
            <a:spAutoFit/>
          </a:bodyPr>
          <a:lstStyle/>
          <a:p>
            <a:r>
              <a:rPr lang="en-US" dirty="0" smtClean="0">
                <a:solidFill>
                  <a:srgbClr val="FF0000"/>
                </a:solidFill>
              </a:rPr>
              <a:t>UCL – 0.064</a:t>
            </a:r>
            <a:endParaRPr lang="en-US" dirty="0">
              <a:solidFill>
                <a:srgbClr val="FF0000"/>
              </a:solidFill>
            </a:endParaRPr>
          </a:p>
        </p:txBody>
      </p:sp>
      <p:sp>
        <p:nvSpPr>
          <p:cNvPr id="10" name="TextBox 9"/>
          <p:cNvSpPr txBox="1"/>
          <p:nvPr/>
        </p:nvSpPr>
        <p:spPr>
          <a:xfrm>
            <a:off x="6309760" y="5611091"/>
            <a:ext cx="1025345" cy="369332"/>
          </a:xfrm>
          <a:prstGeom prst="rect">
            <a:avLst/>
          </a:prstGeom>
          <a:noFill/>
        </p:spPr>
        <p:txBody>
          <a:bodyPr wrap="none" rtlCol="0">
            <a:spAutoFit/>
          </a:bodyPr>
          <a:lstStyle/>
          <a:p>
            <a:r>
              <a:rPr lang="en-US" dirty="0" smtClean="0">
                <a:solidFill>
                  <a:srgbClr val="FF0000"/>
                </a:solidFill>
              </a:rPr>
              <a:t>LCL=0.00</a:t>
            </a:r>
            <a:endParaRPr lang="en-US" dirty="0">
              <a:solidFill>
                <a:srgbClr val="FF0000"/>
              </a:solidFill>
            </a:endParaRPr>
          </a:p>
        </p:txBody>
      </p:sp>
      <p:cxnSp>
        <p:nvCxnSpPr>
          <p:cNvPr id="12" name="Straight Connector 11"/>
          <p:cNvCxnSpPr/>
          <p:nvPr/>
        </p:nvCxnSpPr>
        <p:spPr>
          <a:xfrm>
            <a:off x="5708073" y="6035841"/>
            <a:ext cx="20346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2423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651164"/>
          </a:xfrm>
        </p:spPr>
        <p:txBody>
          <a:bodyPr>
            <a:normAutofit fontScale="90000"/>
          </a:bodyPr>
          <a:lstStyle/>
          <a:p>
            <a:r>
              <a:rPr lang="en-US" b="1" dirty="0" smtClean="0">
                <a:solidFill>
                  <a:srgbClr val="FF0000"/>
                </a:solidFill>
              </a:rPr>
              <a:t>Problem Sums</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t>Management is trying to decide whether Part A which is produced with a consistent 3 per cent defective rate, should be inspected.</a:t>
            </a:r>
          </a:p>
          <a:p>
            <a:r>
              <a:rPr lang="en-US" sz="2400" dirty="0" smtClean="0"/>
              <a:t>If it is not inspected, the 3% defective will go through a product assembly phase and have to be replaced later.</a:t>
            </a:r>
          </a:p>
          <a:p>
            <a:r>
              <a:rPr lang="en-US" sz="2400" dirty="0" smtClean="0"/>
              <a:t>If all Part A s are inspected, one third of the defectives will be found, thus raising the quality to 2% defectives.</a:t>
            </a:r>
          </a:p>
          <a:p>
            <a:endParaRPr lang="en-US" sz="2400" dirty="0"/>
          </a:p>
          <a:p>
            <a:pPr marL="457200" indent="-457200">
              <a:buAutoNum type="alphaLcParenR"/>
            </a:pPr>
            <a:r>
              <a:rPr lang="en-US" sz="2400" dirty="0" smtClean="0">
                <a:solidFill>
                  <a:srgbClr val="FF0000"/>
                </a:solidFill>
              </a:rPr>
              <a:t>Should the inspection be done, if the cost of inspection is Re. 0.01per unit and the cost replacing a defective in the final assembly is </a:t>
            </a:r>
            <a:r>
              <a:rPr lang="en-US" sz="2400" dirty="0" err="1" smtClean="0">
                <a:solidFill>
                  <a:srgbClr val="FF0000"/>
                </a:solidFill>
              </a:rPr>
              <a:t>Rs</a:t>
            </a:r>
            <a:r>
              <a:rPr lang="en-US" sz="2400" dirty="0" smtClean="0">
                <a:solidFill>
                  <a:srgbClr val="FF0000"/>
                </a:solidFill>
              </a:rPr>
              <a:t>. 4.00?</a:t>
            </a:r>
          </a:p>
          <a:p>
            <a:pPr marL="457200" indent="-457200">
              <a:buAutoNum type="alphaLcParenR"/>
            </a:pPr>
            <a:r>
              <a:rPr lang="en-US" sz="2400" dirty="0" smtClean="0">
                <a:solidFill>
                  <a:srgbClr val="FF0000"/>
                </a:solidFill>
              </a:rPr>
              <a:t>Suppose the cost of inspecting is Re 0.05 per unit rather than Re 0.01, will your answer change? </a:t>
            </a:r>
            <a:endParaRPr lang="en-US" sz="2400" dirty="0">
              <a:solidFill>
                <a:srgbClr val="FF0000"/>
              </a:solidFill>
            </a:endParaRPr>
          </a:p>
        </p:txBody>
      </p:sp>
    </p:spTree>
    <p:extLst>
      <p:ext uri="{BB962C8B-B14F-4D97-AF65-F5344CB8AC3E}">
        <p14:creationId xmlns:p14="http://schemas.microsoft.com/office/powerpoint/2010/main" val="7507414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solidFill>
                  <a:srgbClr val="FF0000"/>
                </a:solidFill>
              </a:rPr>
              <a:t>Answer</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Should Part A be inspected?</a:t>
            </a:r>
          </a:p>
          <a:p>
            <a:pPr lvl="1"/>
            <a:r>
              <a:rPr lang="en-US" dirty="0" smtClean="0"/>
              <a:t>0.03 defective with no inspection</a:t>
            </a:r>
          </a:p>
          <a:p>
            <a:pPr lvl="1"/>
            <a:r>
              <a:rPr lang="en-US" dirty="0" smtClean="0"/>
              <a:t>0.02 defective with inspection</a:t>
            </a:r>
          </a:p>
          <a:p>
            <a:endParaRPr lang="en-US" dirty="0" smtClean="0"/>
          </a:p>
          <a:p>
            <a:r>
              <a:rPr lang="en-US" dirty="0" smtClean="0"/>
              <a:t>This problem can be solved by looking at the opportunity for 1% improvement.</a:t>
            </a:r>
          </a:p>
          <a:p>
            <a:pPr lvl="1"/>
            <a:r>
              <a:rPr lang="en-US" dirty="0" smtClean="0">
                <a:solidFill>
                  <a:srgbClr val="FF0000"/>
                </a:solidFill>
              </a:rPr>
              <a:t>Benefit = 0.01x (</a:t>
            </a:r>
            <a:r>
              <a:rPr lang="en-US" dirty="0" err="1">
                <a:solidFill>
                  <a:srgbClr val="FF0000"/>
                </a:solidFill>
              </a:rPr>
              <a:t>R</a:t>
            </a:r>
            <a:r>
              <a:rPr lang="en-US" dirty="0" err="1" smtClean="0">
                <a:solidFill>
                  <a:srgbClr val="FF0000"/>
                </a:solidFill>
              </a:rPr>
              <a:t>s</a:t>
            </a:r>
            <a:r>
              <a:rPr lang="en-US" dirty="0" smtClean="0">
                <a:solidFill>
                  <a:srgbClr val="FF0000"/>
                </a:solidFill>
              </a:rPr>
              <a:t>. 4.00)= Re. 0.04</a:t>
            </a:r>
          </a:p>
          <a:p>
            <a:pPr lvl="1"/>
            <a:r>
              <a:rPr lang="en-US" dirty="0" smtClean="0">
                <a:solidFill>
                  <a:srgbClr val="FF0000"/>
                </a:solidFill>
              </a:rPr>
              <a:t>Cost of inspection= Re. 0.01</a:t>
            </a:r>
          </a:p>
          <a:p>
            <a:endParaRPr lang="en-US" dirty="0" smtClean="0"/>
          </a:p>
          <a:p>
            <a:r>
              <a:rPr lang="en-US" dirty="0" smtClean="0"/>
              <a:t>Therefore inspection will save Re. 0.03 per unit</a:t>
            </a:r>
          </a:p>
          <a:p>
            <a:endParaRPr lang="en-US" dirty="0" smtClean="0"/>
          </a:p>
          <a:p>
            <a:r>
              <a:rPr lang="en-US" dirty="0" smtClean="0"/>
              <a:t>A cost of Re.0.05 will be higher than the benefit of Re. 0.04 saved and hence not beneficial.</a:t>
            </a:r>
            <a:endParaRPr lang="en-US" dirty="0"/>
          </a:p>
        </p:txBody>
      </p:sp>
    </p:spTree>
    <p:extLst>
      <p:ext uri="{BB962C8B-B14F-4D97-AF65-F5344CB8AC3E}">
        <p14:creationId xmlns:p14="http://schemas.microsoft.com/office/powerpoint/2010/main" val="7295998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solidFill>
                  <a:srgbClr val="FF0000"/>
                </a:solidFill>
              </a:rPr>
              <a:t>Defect Chart</a:t>
            </a:r>
          </a:p>
        </p:txBody>
      </p:sp>
      <p:sp>
        <p:nvSpPr>
          <p:cNvPr id="46083" name="Content Placeholder 2"/>
          <p:cNvSpPr>
            <a:spLocks noGrp="1"/>
          </p:cNvSpPr>
          <p:nvPr>
            <p:ph idx="1"/>
          </p:nvPr>
        </p:nvSpPr>
        <p:spPr/>
        <p:txBody>
          <a:bodyPr/>
          <a:lstStyle/>
          <a:p>
            <a:pPr marL="342900" lvl="2" indent="-342900"/>
            <a:r>
              <a:rPr lang="en-US" b="1" smtClean="0">
                <a:solidFill>
                  <a:srgbClr val="FF0000"/>
                </a:solidFill>
              </a:rPr>
              <a:t>The Defects Chart (C- Chart)</a:t>
            </a:r>
            <a:r>
              <a:rPr lang="en-US" b="1" smtClean="0"/>
              <a:t> which records the number  of defects in a component/ product. The defects could occur at any spot but the probability of their occurrence at a particular spot is very small whereas the number of spots where the defects can occur are very large.</a:t>
            </a:r>
          </a:p>
          <a:p>
            <a:pPr marL="342900" lvl="2" indent="-342900"/>
            <a:r>
              <a:rPr lang="en-US" b="1" smtClean="0"/>
              <a:t>Such a situation is correctly described by Poission distribution with </a:t>
            </a:r>
          </a:p>
          <a:p>
            <a:pPr marL="800100" lvl="3" indent="-342900"/>
            <a:r>
              <a:rPr lang="en-US" b="1" smtClean="0">
                <a:solidFill>
                  <a:srgbClr val="FF0000"/>
                </a:solidFill>
              </a:rPr>
              <a:t>Mean equal to average number of defects in all samples , say c̅. And </a:t>
            </a:r>
          </a:p>
          <a:p>
            <a:pPr marL="800100" lvl="3" indent="-342900"/>
            <a:r>
              <a:rPr lang="en-US" b="1" smtClean="0">
                <a:solidFill>
                  <a:srgbClr val="FF0000"/>
                </a:solidFill>
              </a:rPr>
              <a:t>Standard deviation equal to √ c̅</a:t>
            </a:r>
          </a:p>
          <a:p>
            <a:pPr marL="342900" lvl="2" indent="-342900"/>
            <a:r>
              <a:rPr lang="en-US" smtClean="0"/>
              <a:t>Eg. Cloth is set by the number of imperfections in a given length.</a:t>
            </a:r>
          </a:p>
        </p:txBody>
      </p:sp>
      <p:cxnSp>
        <p:nvCxnSpPr>
          <p:cNvPr id="3" name="Straight Connector 2"/>
          <p:cNvCxnSpPr/>
          <p:nvPr/>
        </p:nvCxnSpPr>
        <p:spPr>
          <a:xfrm>
            <a:off x="4572000" y="52578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2530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smtClean="0">
                <a:solidFill>
                  <a:srgbClr val="FF0000"/>
                </a:solidFill>
              </a:rPr>
              <a:t>Control Limits of c-Chart</a:t>
            </a:r>
          </a:p>
        </p:txBody>
      </p:sp>
      <p:sp>
        <p:nvSpPr>
          <p:cNvPr id="3" name="Content Placeholder 2"/>
          <p:cNvSpPr>
            <a:spLocks noGrp="1"/>
          </p:cNvSpPr>
          <p:nvPr>
            <p:ph idx="1"/>
          </p:nvPr>
        </p:nvSpPr>
        <p:spPr/>
        <p:txBody>
          <a:bodyPr/>
          <a:lstStyle/>
          <a:p>
            <a:pPr>
              <a:defRPr/>
            </a:pPr>
            <a:r>
              <a:rPr lang="en-US" dirty="0" smtClean="0"/>
              <a:t>Central Line , </a:t>
            </a:r>
            <a:r>
              <a:rPr lang="en-US" dirty="0" err="1" smtClean="0"/>
              <a:t>CLc</a:t>
            </a:r>
            <a:r>
              <a:rPr lang="en-US" dirty="0" smtClean="0"/>
              <a:t> = c̅</a:t>
            </a:r>
          </a:p>
          <a:p>
            <a:pPr>
              <a:defRPr/>
            </a:pPr>
            <a:r>
              <a:rPr lang="en-US" dirty="0" smtClean="0"/>
              <a:t>Since value of c can never be negative hence if the lower control limit (</a:t>
            </a:r>
            <a:r>
              <a:rPr lang="en-US" dirty="0" err="1" smtClean="0"/>
              <a:t>LCLc</a:t>
            </a:r>
            <a:r>
              <a:rPr lang="en-US" dirty="0" smtClean="0"/>
              <a:t>) works out to be negative, then it taken equal to zero. </a:t>
            </a:r>
          </a:p>
          <a:p>
            <a:pPr lvl="1">
              <a:defRPr/>
            </a:pPr>
            <a:r>
              <a:rPr lang="en-US" dirty="0" smtClean="0"/>
              <a:t>Upper Control Limit, </a:t>
            </a:r>
            <a:r>
              <a:rPr lang="en-US" dirty="0" err="1" smtClean="0"/>
              <a:t>UCLc</a:t>
            </a:r>
            <a:r>
              <a:rPr lang="en-US" dirty="0" smtClean="0"/>
              <a:t> = c̅ +3√ c̅</a:t>
            </a:r>
          </a:p>
          <a:p>
            <a:pPr lvl="1">
              <a:defRPr/>
            </a:pPr>
            <a:r>
              <a:rPr lang="en-US" dirty="0" smtClean="0"/>
              <a:t>Lower Control Limit </a:t>
            </a:r>
            <a:r>
              <a:rPr lang="en-US" dirty="0" err="1" smtClean="0"/>
              <a:t>LCLc</a:t>
            </a:r>
            <a:r>
              <a:rPr lang="en-US" dirty="0" smtClean="0"/>
              <a:t> =  c̅ - 3√ c̅</a:t>
            </a:r>
          </a:p>
          <a:p>
            <a:pPr marL="457200" lvl="1" indent="0">
              <a:buFont typeface="Arial" pitchFamily="34" charset="0"/>
              <a:buNone/>
              <a:defRPr/>
            </a:pPr>
            <a:endParaRPr lang="en-US" dirty="0"/>
          </a:p>
        </p:txBody>
      </p:sp>
      <p:cxnSp>
        <p:nvCxnSpPr>
          <p:cNvPr id="5" name="Straight Connector 4"/>
          <p:cNvCxnSpPr/>
          <p:nvPr/>
        </p:nvCxnSpPr>
        <p:spPr>
          <a:xfrm>
            <a:off x="6096000" y="3886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98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4866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b="1" smtClean="0">
                <a:solidFill>
                  <a:srgbClr val="FF0000"/>
                </a:solidFill>
              </a:rPr>
              <a:t>Problem Sum on c-Chart</a:t>
            </a:r>
          </a:p>
        </p:txBody>
      </p:sp>
      <p:sp>
        <p:nvSpPr>
          <p:cNvPr id="48131" name="Content Placeholder 2"/>
          <p:cNvSpPr>
            <a:spLocks noGrp="1"/>
          </p:cNvSpPr>
          <p:nvPr>
            <p:ph idx="1"/>
          </p:nvPr>
        </p:nvSpPr>
        <p:spPr/>
        <p:txBody>
          <a:bodyPr/>
          <a:lstStyle/>
          <a:p>
            <a:r>
              <a:rPr lang="en-US" sz="2000" dirty="0" smtClean="0"/>
              <a:t>Ten woolen carpets were studied for total no. of defects in their texture. The details of the number of defects in each carpet are given below.</a:t>
            </a:r>
          </a:p>
          <a:p>
            <a:r>
              <a:rPr lang="en-US" sz="2000" dirty="0" smtClean="0">
                <a:solidFill>
                  <a:srgbClr val="FF0000"/>
                </a:solidFill>
              </a:rPr>
              <a:t>Carpet No.  	          1	   2      3      4       5       6       7        8        9         10</a:t>
            </a:r>
          </a:p>
          <a:p>
            <a:r>
              <a:rPr lang="en-US" sz="2000" dirty="0" smtClean="0">
                <a:solidFill>
                  <a:srgbClr val="FF0000"/>
                </a:solidFill>
              </a:rPr>
              <a:t>No. of defects	          2       4      3       5       1      3       2        3        4          3</a:t>
            </a:r>
          </a:p>
          <a:p>
            <a:endParaRPr lang="en-US" sz="2000" dirty="0" smtClean="0"/>
          </a:p>
          <a:p>
            <a:r>
              <a:rPr lang="en-US" sz="2000" dirty="0" smtClean="0"/>
              <a:t>All ten carpets are however were regarded as acceptable by the QC of the company. Construct a Control Chart for number of defects and comment.</a:t>
            </a:r>
          </a:p>
          <a:p>
            <a:endParaRPr lang="en-US" sz="2000" dirty="0" smtClean="0"/>
          </a:p>
          <a:p>
            <a:r>
              <a:rPr lang="en-US" sz="2000" dirty="0" smtClean="0">
                <a:solidFill>
                  <a:srgbClr val="FF0000"/>
                </a:solidFill>
              </a:rPr>
              <a:t>Central Line-c̅</a:t>
            </a:r>
            <a:r>
              <a:rPr lang="en-US" sz="2000" dirty="0" smtClean="0"/>
              <a:t> = Total no. of defects/ Number of carpets = 30/10 = 3</a:t>
            </a:r>
          </a:p>
          <a:p>
            <a:r>
              <a:rPr lang="en-US" sz="2000" dirty="0" smtClean="0">
                <a:solidFill>
                  <a:srgbClr val="FF0000"/>
                </a:solidFill>
              </a:rPr>
              <a:t>Upper Control Limit (</a:t>
            </a:r>
            <a:r>
              <a:rPr lang="en-US" sz="2000" dirty="0" err="1" smtClean="0">
                <a:solidFill>
                  <a:srgbClr val="FF0000"/>
                </a:solidFill>
              </a:rPr>
              <a:t>UCLc</a:t>
            </a:r>
            <a:r>
              <a:rPr lang="en-US" sz="2000" dirty="0" smtClean="0">
                <a:solidFill>
                  <a:srgbClr val="FF0000"/>
                </a:solidFill>
              </a:rPr>
              <a:t>) = c̅  + 3 √ c̅  </a:t>
            </a:r>
            <a:r>
              <a:rPr lang="en-US" sz="2000" dirty="0" smtClean="0"/>
              <a:t>= 3+ 3 √ 3= 3+5.2=8.2</a:t>
            </a:r>
          </a:p>
          <a:p>
            <a:r>
              <a:rPr lang="en-US" sz="2000" dirty="0" smtClean="0">
                <a:solidFill>
                  <a:srgbClr val="FF0000"/>
                </a:solidFill>
              </a:rPr>
              <a:t>Lower Control Limits (</a:t>
            </a:r>
            <a:r>
              <a:rPr lang="en-US" sz="2000" dirty="0" err="1" smtClean="0">
                <a:solidFill>
                  <a:srgbClr val="FF0000"/>
                </a:solidFill>
              </a:rPr>
              <a:t>LCLc</a:t>
            </a:r>
            <a:r>
              <a:rPr lang="en-US" sz="2000" dirty="0" smtClean="0">
                <a:solidFill>
                  <a:srgbClr val="FF0000"/>
                </a:solidFill>
              </a:rPr>
              <a:t>) = c̅  - 3 √ c̅ </a:t>
            </a:r>
            <a:r>
              <a:rPr lang="en-US" sz="2000" dirty="0" smtClean="0"/>
              <a:t> = 3 - 3 √ 3 = 3-5.2 = -2.2=0</a:t>
            </a:r>
          </a:p>
          <a:p>
            <a:endParaRPr lang="en-US" sz="2000" dirty="0" smtClean="0"/>
          </a:p>
          <a:p>
            <a:endParaRPr lang="en-US" sz="2000" dirty="0" smtClean="0"/>
          </a:p>
        </p:txBody>
      </p:sp>
      <p:cxnSp>
        <p:nvCxnSpPr>
          <p:cNvPr id="3" name="Straight Connector 2"/>
          <p:cNvCxnSpPr/>
          <p:nvPr/>
        </p:nvCxnSpPr>
        <p:spPr>
          <a:xfrm>
            <a:off x="4572000" y="4876800"/>
            <a:ext cx="30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1980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097752998"/>
              </p:ext>
            </p:extLst>
          </p:nvPr>
        </p:nvGraphicFramePr>
        <p:xfrm>
          <a:off x="1524000" y="1447800"/>
          <a:ext cx="64770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85800" y="3977463"/>
            <a:ext cx="461665" cy="1497269"/>
          </a:xfrm>
          <a:prstGeom prst="rect">
            <a:avLst/>
          </a:prstGeom>
          <a:noFill/>
        </p:spPr>
        <p:txBody>
          <a:bodyPr vert="vert270" wrap="none" rtlCol="0">
            <a:spAutoFit/>
          </a:bodyPr>
          <a:lstStyle/>
          <a:p>
            <a:r>
              <a:rPr lang="en-US" b="1" dirty="0" smtClean="0"/>
              <a:t>No. of Defects</a:t>
            </a:r>
            <a:r>
              <a:rPr lang="en-US" dirty="0" smtClean="0"/>
              <a:t> </a:t>
            </a:r>
            <a:endParaRPr lang="en-US" dirty="0"/>
          </a:p>
        </p:txBody>
      </p:sp>
      <p:sp>
        <p:nvSpPr>
          <p:cNvPr id="4" name="Up Arrow 3"/>
          <p:cNvSpPr/>
          <p:nvPr/>
        </p:nvSpPr>
        <p:spPr>
          <a:xfrm>
            <a:off x="879672" y="2628069"/>
            <a:ext cx="121158"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29000" y="6324600"/>
            <a:ext cx="2553904" cy="369332"/>
          </a:xfrm>
          <a:prstGeom prst="rect">
            <a:avLst/>
          </a:prstGeom>
          <a:noFill/>
        </p:spPr>
        <p:txBody>
          <a:bodyPr wrap="none" rtlCol="0">
            <a:spAutoFit/>
          </a:bodyPr>
          <a:lstStyle/>
          <a:p>
            <a:r>
              <a:rPr lang="en-US" b="1" dirty="0" smtClean="0"/>
              <a:t>Sample No. (Carpet No.)</a:t>
            </a:r>
            <a:r>
              <a:rPr lang="en-US" dirty="0" smtClean="0"/>
              <a:t> </a:t>
            </a:r>
            <a:endParaRPr lang="en-US" dirty="0"/>
          </a:p>
        </p:txBody>
      </p:sp>
      <p:sp>
        <p:nvSpPr>
          <p:cNvPr id="6" name="Right Arrow 5"/>
          <p:cNvSpPr/>
          <p:nvPr/>
        </p:nvSpPr>
        <p:spPr>
          <a:xfrm>
            <a:off x="6096000" y="6483834"/>
            <a:ext cx="978408" cy="92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4600" y="762000"/>
            <a:ext cx="4327082" cy="461665"/>
          </a:xfrm>
          <a:prstGeom prst="rect">
            <a:avLst/>
          </a:prstGeom>
          <a:noFill/>
        </p:spPr>
        <p:txBody>
          <a:bodyPr wrap="none" rtlCol="0">
            <a:spAutoFit/>
          </a:bodyPr>
          <a:lstStyle/>
          <a:p>
            <a:r>
              <a:rPr lang="en-US" sz="2400" b="1" dirty="0" smtClean="0">
                <a:solidFill>
                  <a:srgbClr val="FF0000"/>
                </a:solidFill>
              </a:rPr>
              <a:t>Control Charts for No. of Defects</a:t>
            </a:r>
            <a:endParaRPr lang="en-US" sz="2400" b="1" dirty="0">
              <a:solidFill>
                <a:srgbClr val="FF0000"/>
              </a:solidFill>
            </a:endParaRPr>
          </a:p>
        </p:txBody>
      </p:sp>
      <p:cxnSp>
        <p:nvCxnSpPr>
          <p:cNvPr id="9" name="Straight Connector 8"/>
          <p:cNvCxnSpPr/>
          <p:nvPr/>
        </p:nvCxnSpPr>
        <p:spPr>
          <a:xfrm>
            <a:off x="1752600" y="1223665"/>
            <a:ext cx="53218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87491" y="1038999"/>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2" name="Straight Connector 11"/>
          <p:cNvCxnSpPr/>
          <p:nvPr/>
        </p:nvCxnSpPr>
        <p:spPr>
          <a:xfrm>
            <a:off x="1752600" y="3606477"/>
            <a:ext cx="532180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87491" y="3342979"/>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4" name="TextBox 13"/>
          <p:cNvSpPr txBox="1"/>
          <p:nvPr/>
        </p:nvSpPr>
        <p:spPr>
          <a:xfrm>
            <a:off x="7162800" y="5530334"/>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32845391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Process Capability Measures</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A process</a:t>
            </a:r>
            <a:r>
              <a:rPr lang="en-US" dirty="0"/>
              <a:t> is a unique combination of tools, materials, methods, and people engaged in producing a measurable output; for example a manufacturing line for machine parts</a:t>
            </a:r>
            <a:r>
              <a:rPr lang="en-US" dirty="0" smtClean="0"/>
              <a:t>.</a:t>
            </a:r>
          </a:p>
          <a:p>
            <a:r>
              <a:rPr lang="en-US" dirty="0" smtClean="0"/>
              <a:t> </a:t>
            </a:r>
            <a:r>
              <a:rPr lang="en-US" dirty="0"/>
              <a:t>All processes have </a:t>
            </a:r>
            <a:r>
              <a:rPr lang="en-US" dirty="0" smtClean="0"/>
              <a:t>inherent statistical variability</a:t>
            </a:r>
            <a:r>
              <a:rPr lang="en-US" dirty="0"/>
              <a:t> which can be evaluated by statistical methods</a:t>
            </a:r>
            <a:r>
              <a:rPr lang="en-US" dirty="0" smtClean="0"/>
              <a:t>. </a:t>
            </a:r>
          </a:p>
          <a:p>
            <a:pPr lvl="1"/>
            <a:r>
              <a:rPr lang="en-US" b="1" dirty="0" smtClean="0">
                <a:solidFill>
                  <a:srgbClr val="FF0000"/>
                </a:solidFill>
              </a:rPr>
              <a:t>Process </a:t>
            </a:r>
            <a:r>
              <a:rPr lang="en-US" b="1" dirty="0">
                <a:solidFill>
                  <a:srgbClr val="FF0000"/>
                </a:solidFill>
              </a:rPr>
              <a:t>capability index</a:t>
            </a:r>
            <a:r>
              <a:rPr lang="en-US" dirty="0">
                <a:solidFill>
                  <a:srgbClr val="FF0000"/>
                </a:solidFill>
              </a:rPr>
              <a:t> or </a:t>
            </a:r>
            <a:r>
              <a:rPr lang="en-US" dirty="0" smtClean="0">
                <a:solidFill>
                  <a:srgbClr val="FF0000"/>
                </a:solidFill>
              </a:rPr>
              <a:t>P</a:t>
            </a:r>
            <a:r>
              <a:rPr lang="en-US" b="1" dirty="0" smtClean="0">
                <a:solidFill>
                  <a:srgbClr val="FF0000"/>
                </a:solidFill>
              </a:rPr>
              <a:t>rocess </a:t>
            </a:r>
            <a:r>
              <a:rPr lang="en-US" b="1" dirty="0">
                <a:solidFill>
                  <a:srgbClr val="FF0000"/>
                </a:solidFill>
              </a:rPr>
              <a:t>capability ratio</a:t>
            </a:r>
            <a:r>
              <a:rPr lang="en-US" dirty="0">
                <a:solidFill>
                  <a:srgbClr val="FF0000"/>
                </a:solidFill>
              </a:rPr>
              <a:t> is a statistical measure of </a:t>
            </a:r>
            <a:r>
              <a:rPr lang="en-US" dirty="0" smtClean="0">
                <a:solidFill>
                  <a:srgbClr val="FF0000"/>
                </a:solidFill>
              </a:rPr>
              <a:t> process capability: </a:t>
            </a:r>
            <a:r>
              <a:rPr lang="en-US" dirty="0">
                <a:solidFill>
                  <a:srgbClr val="FF0000"/>
                </a:solidFill>
              </a:rPr>
              <a:t>the ability of </a:t>
            </a:r>
            <a:r>
              <a:rPr lang="en-US" dirty="0" smtClean="0">
                <a:solidFill>
                  <a:srgbClr val="FF0000"/>
                </a:solidFill>
              </a:rPr>
              <a:t>a process to </a:t>
            </a:r>
            <a:r>
              <a:rPr lang="en-US" dirty="0">
                <a:solidFill>
                  <a:srgbClr val="FF0000"/>
                </a:solidFill>
              </a:rPr>
              <a:t>produce output </a:t>
            </a:r>
            <a:r>
              <a:rPr lang="en-US" dirty="0" smtClean="0">
                <a:solidFill>
                  <a:srgbClr val="FF0000"/>
                </a:solidFill>
              </a:rPr>
              <a:t>within specification</a:t>
            </a:r>
            <a:r>
              <a:rPr lang="en-US" dirty="0">
                <a:solidFill>
                  <a:srgbClr val="FF0000"/>
                </a:solidFill>
              </a:rPr>
              <a:t> limits</a:t>
            </a:r>
            <a:r>
              <a:rPr lang="en-US" dirty="0" smtClean="0">
                <a:solidFill>
                  <a:srgbClr val="FF0000"/>
                </a:solidFill>
              </a:rPr>
              <a:t>.</a:t>
            </a:r>
          </a:p>
        </p:txBody>
      </p:sp>
    </p:spTree>
    <p:extLst>
      <p:ext uri="{BB962C8B-B14F-4D97-AF65-F5344CB8AC3E}">
        <p14:creationId xmlns:p14="http://schemas.microsoft.com/office/powerpoint/2010/main" val="12567044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b="1" smtClean="0">
                <a:solidFill>
                  <a:srgbClr val="FF0000"/>
                </a:solidFill>
              </a:rPr>
              <a:t>Process Capability Index Cp/C</a:t>
            </a:r>
            <a:r>
              <a:rPr lang="en-US" b="1" baseline="-25000" smtClean="0">
                <a:solidFill>
                  <a:srgbClr val="FF0000"/>
                </a:solidFill>
              </a:rPr>
              <a:t>pk</a:t>
            </a:r>
          </a:p>
        </p:txBody>
      </p:sp>
      <p:sp>
        <p:nvSpPr>
          <p:cNvPr id="47107" name="Rectangle 3"/>
          <p:cNvSpPr>
            <a:spLocks noGrp="1" noChangeArrowheads="1"/>
          </p:cNvSpPr>
          <p:nvPr>
            <p:ph type="body" idx="1"/>
          </p:nvPr>
        </p:nvSpPr>
        <p:spPr>
          <a:xfrm>
            <a:off x="990600" y="1219200"/>
            <a:ext cx="7315200" cy="5486400"/>
          </a:xfrm>
        </p:spPr>
        <p:txBody>
          <a:bodyPr>
            <a:noAutofit/>
          </a:bodyPr>
          <a:lstStyle/>
          <a:p>
            <a:pPr>
              <a:lnSpc>
                <a:spcPct val="80000"/>
              </a:lnSpc>
            </a:pPr>
            <a:endParaRPr lang="en-US" sz="2400" b="1" dirty="0" smtClean="0"/>
          </a:p>
          <a:p>
            <a:r>
              <a:rPr lang="en-US" sz="2400" b="1" dirty="0" err="1" smtClean="0"/>
              <a:t>Cp</a:t>
            </a:r>
            <a:r>
              <a:rPr lang="en-US" sz="2400" b="1" dirty="0" smtClean="0"/>
              <a:t> and </a:t>
            </a:r>
            <a:r>
              <a:rPr lang="en-US" sz="2400" b="1" dirty="0" err="1" smtClean="0"/>
              <a:t>Cpk</a:t>
            </a:r>
            <a:r>
              <a:rPr lang="en-US" sz="2400" b="1" dirty="0" smtClean="0"/>
              <a:t> are the process capability indices.</a:t>
            </a:r>
          </a:p>
          <a:p>
            <a:pPr>
              <a:buNone/>
            </a:pPr>
            <a:endParaRPr lang="en-US" sz="2400" b="1" dirty="0" smtClean="0">
              <a:solidFill>
                <a:srgbClr val="FF0000"/>
              </a:solidFill>
            </a:endParaRPr>
          </a:p>
          <a:p>
            <a:pPr>
              <a:buNone/>
            </a:pPr>
            <a:r>
              <a:rPr lang="en-US" sz="2400" b="1" dirty="0">
                <a:solidFill>
                  <a:srgbClr val="FF0000"/>
                </a:solidFill>
              </a:rPr>
              <a:t>	</a:t>
            </a:r>
            <a:r>
              <a:rPr lang="en-US" sz="2400" b="1" dirty="0" smtClean="0">
                <a:solidFill>
                  <a:srgbClr val="FF0000"/>
                </a:solidFill>
              </a:rPr>
              <a:t>	</a:t>
            </a:r>
            <a:r>
              <a:rPr lang="en-US" sz="2400" b="1" dirty="0" err="1" smtClean="0">
                <a:solidFill>
                  <a:srgbClr val="FF0000"/>
                </a:solidFill>
              </a:rPr>
              <a:t>Cp</a:t>
            </a:r>
            <a:r>
              <a:rPr lang="en-US" sz="2400" b="1" dirty="0" smtClean="0">
                <a:solidFill>
                  <a:srgbClr val="FF0000"/>
                </a:solidFill>
              </a:rPr>
              <a:t>-Measures </a:t>
            </a:r>
            <a:r>
              <a:rPr lang="en-US" sz="2400" b="1" dirty="0">
                <a:solidFill>
                  <a:srgbClr val="FF0000"/>
                </a:solidFill>
              </a:rPr>
              <a:t>the variation.,</a:t>
            </a:r>
          </a:p>
          <a:p>
            <a:pPr lvl="1">
              <a:buNone/>
            </a:pPr>
            <a:r>
              <a:rPr lang="en-US" sz="2400" b="1" dirty="0">
                <a:solidFill>
                  <a:srgbClr val="FF0000"/>
                </a:solidFill>
              </a:rPr>
              <a:t>		</a:t>
            </a:r>
            <a:r>
              <a:rPr lang="en-US" sz="2400" b="1" dirty="0"/>
              <a:t>	how close the measures readings.,</a:t>
            </a:r>
          </a:p>
          <a:p>
            <a:endParaRPr lang="en-US" sz="2400" b="1" dirty="0"/>
          </a:p>
          <a:p>
            <a:pPr>
              <a:buNone/>
            </a:pPr>
            <a:r>
              <a:rPr lang="en-US" sz="2400" b="1" dirty="0"/>
              <a:t>		</a:t>
            </a:r>
            <a:r>
              <a:rPr lang="en-US" sz="2400" b="1" dirty="0" err="1">
                <a:solidFill>
                  <a:srgbClr val="FF0000"/>
                </a:solidFill>
              </a:rPr>
              <a:t>Cpk</a:t>
            </a:r>
            <a:r>
              <a:rPr lang="en-US" sz="2400" b="1" dirty="0">
                <a:solidFill>
                  <a:srgbClr val="FF0000"/>
                </a:solidFill>
              </a:rPr>
              <a:t> -Measures the central </a:t>
            </a:r>
            <a:r>
              <a:rPr lang="en-US" sz="2400" b="1" dirty="0" smtClean="0">
                <a:solidFill>
                  <a:srgbClr val="FF0000"/>
                </a:solidFill>
              </a:rPr>
              <a:t>tendency</a:t>
            </a:r>
            <a:r>
              <a:rPr lang="en-US" sz="2400" b="1" dirty="0">
                <a:solidFill>
                  <a:srgbClr val="FF0000"/>
                </a:solidFill>
              </a:rPr>
              <a:t>.,</a:t>
            </a:r>
          </a:p>
          <a:p>
            <a:pPr lvl="2">
              <a:buNone/>
            </a:pPr>
            <a:r>
              <a:rPr lang="en-US" b="1" dirty="0"/>
              <a:t>		 how close the measures readings </a:t>
            </a:r>
            <a:r>
              <a:rPr lang="en-US" b="1" dirty="0" smtClean="0"/>
              <a:t>to 	Nominal</a:t>
            </a:r>
            <a:endParaRPr lang="en-US" b="1" dirty="0"/>
          </a:p>
          <a:p>
            <a:pPr marL="342900" lvl="2" indent="-342900"/>
            <a:endParaRPr lang="en-US" b="1" dirty="0" smtClean="0"/>
          </a:p>
          <a:p>
            <a:pPr marL="342900" lvl="2" indent="-342900"/>
            <a:r>
              <a:rPr lang="en-US" b="1" dirty="0" err="1" smtClean="0"/>
              <a:t>Cpk</a:t>
            </a:r>
            <a:r>
              <a:rPr lang="en-US" dirty="0"/>
              <a:t> is more widely used than </a:t>
            </a:r>
            <a:r>
              <a:rPr lang="en-US" b="1" dirty="0" err="1"/>
              <a:t>Cp</a:t>
            </a:r>
            <a:r>
              <a:rPr lang="en-US" dirty="0"/>
              <a:t>, since it takes into account the mean and the standard deviation in its </a:t>
            </a:r>
            <a:r>
              <a:rPr lang="en-US" b="1" dirty="0"/>
              <a:t>calculation</a:t>
            </a:r>
            <a:r>
              <a:rPr lang="en-US" dirty="0"/>
              <a:t>.</a:t>
            </a:r>
            <a:endParaRPr lang="en-US" b="1" dirty="0"/>
          </a:p>
          <a:p>
            <a:endParaRPr lang="en-US" sz="2400" b="1" dirty="0" smtClean="0"/>
          </a:p>
          <a:p>
            <a:pPr>
              <a:buFont typeface="Arial" pitchFamily="34" charset="0"/>
              <a:buNone/>
            </a:pPr>
            <a:r>
              <a:rPr lang="en-US" sz="2400" b="1" dirty="0" smtClean="0"/>
              <a:t>		</a:t>
            </a:r>
          </a:p>
        </p:txBody>
      </p:sp>
      <p:graphicFrame>
        <p:nvGraphicFramePr>
          <p:cNvPr id="47108" name="Object 2"/>
          <p:cNvGraphicFramePr>
            <a:graphicFrameLocks/>
          </p:cNvGraphicFramePr>
          <p:nvPr/>
        </p:nvGraphicFramePr>
        <p:xfrm>
          <a:off x="6489700" y="2305050"/>
          <a:ext cx="125413" cy="190500"/>
        </p:xfrm>
        <a:graphic>
          <a:graphicData uri="http://schemas.openxmlformats.org/presentationml/2006/ole">
            <mc:AlternateContent xmlns:mc="http://schemas.openxmlformats.org/markup-compatibility/2006">
              <mc:Choice xmlns:v="urn:schemas-microsoft-com:vml" Requires="v">
                <p:oleObj spid="_x0000_s14346" name="Equation" r:id="rId4" imgW="114151" imgH="215619" progId="Equation.3">
                  <p:embed/>
                </p:oleObj>
              </mc:Choice>
              <mc:Fallback>
                <p:oleObj name="Equation" r:id="rId4" imgW="114151" imgH="21561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2305050"/>
                        <a:ext cx="125413"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05014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7">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7108"/>
                                        </p:tgtEl>
                                        <p:attrNameLst>
                                          <p:attrName>style.visibility</p:attrName>
                                        </p:attrNameLst>
                                      </p:cBhvr>
                                      <p:to>
                                        <p:strVal val="visible"/>
                                      </p:to>
                                    </p:set>
                                    <p:anim calcmode="lin" valueType="num">
                                      <p:cBhvr additive="base">
                                        <p:cTn id="29" dur="500" fill="hold"/>
                                        <p:tgtEl>
                                          <p:spTgt spid="47108"/>
                                        </p:tgtEl>
                                        <p:attrNameLst>
                                          <p:attrName>ppt_x</p:attrName>
                                        </p:attrNameLst>
                                      </p:cBhvr>
                                      <p:tavLst>
                                        <p:tav tm="0">
                                          <p:val>
                                            <p:strVal val="0-#ppt_w/2"/>
                                          </p:val>
                                        </p:tav>
                                        <p:tav tm="100000">
                                          <p:val>
                                            <p:strVal val="#ppt_x"/>
                                          </p:val>
                                        </p:tav>
                                      </p:tavLst>
                                    </p:anim>
                                    <p:anim calcmode="lin" valueType="num">
                                      <p:cBhvr additive="base">
                                        <p:cTn id="30"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actory">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399"/>
            <a:ext cx="7086600" cy="5562601"/>
          </a:xfrm>
          <a:prstGeom prst="rect">
            <a:avLst/>
          </a:prstGeom>
          <a:noFill/>
          <a:ln>
            <a:noFill/>
          </a:ln>
        </p:spPr>
      </p:pic>
      <p:sp>
        <p:nvSpPr>
          <p:cNvPr id="3" name="TextBox 2"/>
          <p:cNvSpPr txBox="1"/>
          <p:nvPr/>
        </p:nvSpPr>
        <p:spPr>
          <a:xfrm>
            <a:off x="2971800" y="6927"/>
            <a:ext cx="3637342" cy="584775"/>
          </a:xfrm>
          <a:prstGeom prst="rect">
            <a:avLst/>
          </a:prstGeom>
          <a:noFill/>
        </p:spPr>
        <p:txBody>
          <a:bodyPr wrap="none" rtlCol="0">
            <a:spAutoFit/>
          </a:bodyPr>
          <a:lstStyle/>
          <a:p>
            <a:r>
              <a:rPr lang="en-US" sz="3200" b="1" dirty="0" smtClean="0">
                <a:solidFill>
                  <a:srgbClr val="FF0000"/>
                </a:solidFill>
              </a:rPr>
              <a:t>Production Function</a:t>
            </a:r>
            <a:endParaRPr lang="en-US" sz="3200" b="1" dirty="0">
              <a:solidFill>
                <a:srgbClr val="FF0000"/>
              </a:solidFill>
            </a:endParaRPr>
          </a:p>
        </p:txBody>
      </p:sp>
    </p:spTree>
    <p:extLst>
      <p:ext uri="{BB962C8B-B14F-4D97-AF65-F5344CB8AC3E}">
        <p14:creationId xmlns:p14="http://schemas.microsoft.com/office/powerpoint/2010/main" val="1400567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b="1" dirty="0" smtClean="0">
                <a:solidFill>
                  <a:srgbClr val="FF0000"/>
                </a:solidFill>
              </a:rPr>
              <a:t>Projects are mix of Financial</a:t>
            </a:r>
            <a:br>
              <a:rPr lang="en-US" b="1" dirty="0" smtClean="0">
                <a:solidFill>
                  <a:srgbClr val="FF0000"/>
                </a:solidFill>
              </a:rPr>
            </a:br>
            <a:r>
              <a:rPr lang="en-US" b="1" dirty="0" smtClean="0">
                <a:solidFill>
                  <a:srgbClr val="FF0000"/>
                </a:solidFill>
              </a:rPr>
              <a:t> and </a:t>
            </a:r>
            <a:br>
              <a:rPr lang="en-US" b="1" dirty="0" smtClean="0">
                <a:solidFill>
                  <a:srgbClr val="FF0000"/>
                </a:solidFill>
              </a:rPr>
            </a:br>
            <a:r>
              <a:rPr lang="en-US" b="1" dirty="0" smtClean="0">
                <a:solidFill>
                  <a:srgbClr val="FF0000"/>
                </a:solidFill>
              </a:rPr>
              <a:t>Non-financial Benefits</a:t>
            </a:r>
            <a:endParaRPr lang="en-US" b="1" dirty="0">
              <a:solidFill>
                <a:srgbClr val="FF0000"/>
              </a:solidFill>
            </a:endParaRPr>
          </a:p>
        </p:txBody>
      </p:sp>
      <p:sp>
        <p:nvSpPr>
          <p:cNvPr id="3" name="Content Placeholder 2"/>
          <p:cNvSpPr>
            <a:spLocks noGrp="1"/>
          </p:cNvSpPr>
          <p:nvPr>
            <p:ph idx="1"/>
          </p:nvPr>
        </p:nvSpPr>
        <p:spPr>
          <a:xfrm>
            <a:off x="457200" y="1981200"/>
            <a:ext cx="8229600" cy="4144963"/>
          </a:xfrm>
        </p:spPr>
        <p:txBody>
          <a:bodyPr>
            <a:normAutofit/>
          </a:bodyPr>
          <a:lstStyle/>
          <a:p>
            <a:endParaRPr lang="en-US" dirty="0" smtClean="0"/>
          </a:p>
          <a:p>
            <a:r>
              <a:rPr lang="en-US" dirty="0" smtClean="0"/>
              <a:t>In </a:t>
            </a:r>
            <a:r>
              <a:rPr lang="en-US" dirty="0"/>
              <a:t>no case should one assume that because some benefits are non-tangible, no financial and economic analysis is </a:t>
            </a:r>
            <a:r>
              <a:rPr lang="en-US" dirty="0" smtClean="0"/>
              <a:t>possible. </a:t>
            </a:r>
          </a:p>
          <a:p>
            <a:endParaRPr lang="en-US" dirty="0"/>
          </a:p>
          <a:p>
            <a:pPr lvl="1"/>
            <a:r>
              <a:rPr lang="en-US" dirty="0" smtClean="0">
                <a:solidFill>
                  <a:srgbClr val="FF0000"/>
                </a:solidFill>
              </a:rPr>
              <a:t>As </a:t>
            </a:r>
            <a:r>
              <a:rPr lang="en-US" dirty="0">
                <a:solidFill>
                  <a:srgbClr val="FF0000"/>
                </a:solidFill>
              </a:rPr>
              <a:t>most projects include a mixture of tangible and non-tangible benefits, both types of analyses should normally be done. </a:t>
            </a:r>
          </a:p>
        </p:txBody>
      </p:sp>
    </p:spTree>
    <p:extLst>
      <p:ext uri="{BB962C8B-B14F-4D97-AF65-F5344CB8AC3E}">
        <p14:creationId xmlns:p14="http://schemas.microsoft.com/office/powerpoint/2010/main" val="17073386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34291"/>
          </a:xfrm>
        </p:spPr>
        <p:txBody>
          <a:bodyPr>
            <a:normAutofit fontScale="90000"/>
          </a:bodyPr>
          <a:lstStyle/>
          <a:p>
            <a:r>
              <a:rPr lang="en-US" b="1" dirty="0" smtClean="0">
                <a:solidFill>
                  <a:srgbClr val="FF0000"/>
                </a:solidFill>
              </a:rPr>
              <a:t>Cobb- Douglas Production Function</a:t>
            </a:r>
            <a:endParaRPr lang="en-US" b="1" dirty="0">
              <a:solidFill>
                <a:srgbClr val="FF0000"/>
              </a:solidFill>
            </a:endParaRPr>
          </a:p>
        </p:txBody>
      </p:sp>
      <p:sp>
        <p:nvSpPr>
          <p:cNvPr id="3" name="Content Placeholder 2"/>
          <p:cNvSpPr>
            <a:spLocks noGrp="1"/>
          </p:cNvSpPr>
          <p:nvPr>
            <p:ph idx="1"/>
          </p:nvPr>
        </p:nvSpPr>
        <p:spPr>
          <a:xfrm>
            <a:off x="457200" y="762000"/>
            <a:ext cx="8229600" cy="6019800"/>
          </a:xfrm>
        </p:spPr>
        <p:txBody>
          <a:bodyPr>
            <a:normAutofit fontScale="62500" lnSpcReduction="20000"/>
          </a:bodyPr>
          <a:lstStyle/>
          <a:p>
            <a:r>
              <a:rPr lang="en-US" b="1" dirty="0"/>
              <a:t>In economics, a</a:t>
            </a:r>
            <a:r>
              <a:rPr lang="en-US" b="1" dirty="0">
                <a:solidFill>
                  <a:srgbClr val="FF0000"/>
                </a:solidFill>
              </a:rPr>
              <a:t> </a:t>
            </a:r>
            <a:r>
              <a:rPr lang="en-US" b="1" dirty="0" smtClean="0">
                <a:solidFill>
                  <a:srgbClr val="FF0000"/>
                </a:solidFill>
              </a:rPr>
              <a:t>Production Function</a:t>
            </a:r>
            <a:r>
              <a:rPr lang="en-US" b="1" dirty="0" smtClean="0"/>
              <a:t> represents </a:t>
            </a:r>
            <a:r>
              <a:rPr lang="en-US" b="1" dirty="0"/>
              <a:t>the relationship between the output and the combination of factors, or inputs, used to obtain it.</a:t>
            </a:r>
            <a:endParaRPr lang="en-US" dirty="0"/>
          </a:p>
          <a:p>
            <a:pPr marL="0" indent="0">
              <a:buNone/>
            </a:pPr>
            <a:r>
              <a:rPr lang="en-US" b="1" dirty="0" smtClean="0"/>
              <a:t>		</a:t>
            </a:r>
            <a:r>
              <a:rPr lang="en-US" b="1" dirty="0" smtClean="0">
                <a:solidFill>
                  <a:srgbClr val="FF0000"/>
                </a:solidFill>
              </a:rPr>
              <a:t>Q=f(L,K</a:t>
            </a:r>
            <a:r>
              <a:rPr lang="en-US" b="1" dirty="0">
                <a:solidFill>
                  <a:srgbClr val="FF0000"/>
                </a:solidFill>
              </a:rPr>
              <a:t>)</a:t>
            </a:r>
          </a:p>
          <a:p>
            <a:r>
              <a:rPr lang="en-US" dirty="0"/>
              <a:t>Where:</a:t>
            </a:r>
            <a:br>
              <a:rPr lang="en-US" dirty="0"/>
            </a:br>
            <a:r>
              <a:rPr lang="en-US" dirty="0"/>
              <a:t>- Q is the quantity of products</a:t>
            </a:r>
            <a:br>
              <a:rPr lang="en-US" dirty="0"/>
            </a:br>
            <a:r>
              <a:rPr lang="en-US" dirty="0"/>
              <a:t>- L the quantity of labor applied to the production of Q, for example, hours of labor in a month.</a:t>
            </a:r>
            <a:br>
              <a:rPr lang="en-US" dirty="0"/>
            </a:br>
            <a:r>
              <a:rPr lang="en-US" dirty="0"/>
              <a:t>- K the hours of capital applied to the production of Q, for example, hours a machine has been working for the production of Q.</a:t>
            </a:r>
          </a:p>
          <a:p>
            <a:r>
              <a:rPr lang="en-US" dirty="0"/>
              <a:t>There can be other inputs, K and L are just examples.</a:t>
            </a:r>
          </a:p>
          <a:p>
            <a:r>
              <a:rPr lang="en-US" b="1" dirty="0"/>
              <a:t>The Cobb-Douglas production function is a particular form of the production function. It is widely used because it has many attractive characteristics</a:t>
            </a:r>
            <a:r>
              <a:rPr lang="en-US" dirty="0"/>
              <a:t>, as we will see below.</a:t>
            </a:r>
          </a:p>
          <a:p>
            <a:r>
              <a:rPr lang="en-US" dirty="0"/>
              <a:t>The </a:t>
            </a:r>
            <a:r>
              <a:rPr lang="en-US" dirty="0">
                <a:solidFill>
                  <a:srgbClr val="FF0000"/>
                </a:solidFill>
              </a:rPr>
              <a:t>basic form of the Cobb-Douglas production function</a:t>
            </a:r>
            <a:r>
              <a:rPr lang="en-US" dirty="0"/>
              <a:t> is as follows:</a:t>
            </a:r>
          </a:p>
          <a:p>
            <a:pPr marL="0" indent="0">
              <a:buNone/>
            </a:pPr>
            <a:r>
              <a:rPr lang="en-US" dirty="0" smtClean="0"/>
              <a:t>		</a:t>
            </a:r>
            <a:r>
              <a:rPr lang="en-US" b="1" dirty="0" smtClean="0">
                <a:solidFill>
                  <a:srgbClr val="FF0000"/>
                </a:solidFill>
              </a:rPr>
              <a:t>Q(L,K</a:t>
            </a:r>
            <a:r>
              <a:rPr lang="en-US" b="1" dirty="0">
                <a:solidFill>
                  <a:srgbClr val="FF0000"/>
                </a:solidFill>
              </a:rPr>
              <a:t>) = A L^β K^α</a:t>
            </a:r>
          </a:p>
          <a:p>
            <a:r>
              <a:rPr lang="en-US" dirty="0">
                <a:solidFill>
                  <a:srgbClr val="FF0000"/>
                </a:solidFill>
              </a:rPr>
              <a:t>Where:</a:t>
            </a:r>
            <a:r>
              <a:rPr lang="en-US" dirty="0"/>
              <a:t/>
            </a:r>
            <a:br>
              <a:rPr lang="en-US" dirty="0"/>
            </a:br>
            <a:r>
              <a:rPr lang="en-US" dirty="0"/>
              <a:t>- Q is the quantity of products.</a:t>
            </a:r>
            <a:br>
              <a:rPr lang="en-US" dirty="0"/>
            </a:br>
            <a:r>
              <a:rPr lang="en-US" dirty="0"/>
              <a:t>- L is the quantity of labor.</a:t>
            </a:r>
            <a:br>
              <a:rPr lang="en-US" dirty="0"/>
            </a:br>
            <a:r>
              <a:rPr lang="en-US" dirty="0"/>
              <a:t>- K is the quantity of capital.</a:t>
            </a:r>
            <a:br>
              <a:rPr lang="en-US" dirty="0"/>
            </a:br>
            <a:r>
              <a:rPr lang="en-US" dirty="0"/>
              <a:t>- A is a positive constant.</a:t>
            </a:r>
            <a:br>
              <a:rPr lang="en-US" dirty="0"/>
            </a:br>
            <a:r>
              <a:rPr lang="en-US" dirty="0"/>
              <a:t>- β and α are constants between 0 and 1.</a:t>
            </a:r>
          </a:p>
          <a:p>
            <a:endParaRPr lang="en-US" dirty="0"/>
          </a:p>
        </p:txBody>
      </p:sp>
    </p:spTree>
    <p:extLst>
      <p:ext uri="{BB962C8B-B14F-4D97-AF65-F5344CB8AC3E}">
        <p14:creationId xmlns:p14="http://schemas.microsoft.com/office/powerpoint/2010/main" val="16105013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Extension of Cobb-Douglas Production Function</a:t>
            </a:r>
            <a:endParaRPr lang="en-US" b="1" dirty="0">
              <a:solidFill>
                <a:srgbClr val="FF0000"/>
              </a:solidFill>
            </a:endParaRPr>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b="1" dirty="0"/>
              <a:t>The production function is the relationship that exists between the obtained output </a:t>
            </a:r>
            <a:r>
              <a:rPr lang="en-US" b="1" dirty="0" smtClean="0"/>
              <a:t>and </a:t>
            </a:r>
            <a:r>
              <a:rPr lang="en-US" b="1" dirty="0"/>
              <a:t>the combination of factors used to obtain it.</a:t>
            </a:r>
            <a:endParaRPr lang="en-US" dirty="0"/>
          </a:p>
          <a:p>
            <a:endParaRPr lang="en-US" dirty="0" smtClean="0"/>
          </a:p>
          <a:p>
            <a:r>
              <a:rPr lang="en-US" dirty="0" smtClean="0"/>
              <a:t>Given </a:t>
            </a:r>
            <a:r>
              <a:rPr lang="en-US" dirty="0"/>
              <a:t>the state of technology at any given moment in time, the production function shows </a:t>
            </a:r>
            <a:r>
              <a:rPr lang="en-US" dirty="0" smtClean="0"/>
              <a:t>us </a:t>
            </a:r>
            <a:r>
              <a:rPr lang="en-US" dirty="0"/>
              <a:t>that the quantity of product Q that is obtainable by a business is a function of the </a:t>
            </a:r>
            <a:r>
              <a:rPr lang="en-US" dirty="0" smtClean="0"/>
              <a:t>quantities of</a:t>
            </a:r>
          </a:p>
          <a:p>
            <a:pPr lvl="1"/>
            <a:r>
              <a:rPr lang="en-US" dirty="0" smtClean="0">
                <a:solidFill>
                  <a:srgbClr val="FF0000"/>
                </a:solidFill>
              </a:rPr>
              <a:t> </a:t>
            </a:r>
            <a:r>
              <a:rPr lang="en-US" dirty="0">
                <a:solidFill>
                  <a:srgbClr val="FF0000"/>
                </a:solidFill>
              </a:rPr>
              <a:t>capital (K), </a:t>
            </a:r>
            <a:endParaRPr lang="en-US" dirty="0" smtClean="0">
              <a:solidFill>
                <a:srgbClr val="FF0000"/>
              </a:solidFill>
            </a:endParaRPr>
          </a:p>
          <a:p>
            <a:pPr lvl="1"/>
            <a:r>
              <a:rPr lang="en-US" dirty="0" smtClean="0">
                <a:solidFill>
                  <a:srgbClr val="FF0000"/>
                </a:solidFill>
              </a:rPr>
              <a:t>labor </a:t>
            </a:r>
            <a:r>
              <a:rPr lang="en-US" dirty="0">
                <a:solidFill>
                  <a:srgbClr val="FF0000"/>
                </a:solidFill>
              </a:rPr>
              <a:t>(L), </a:t>
            </a:r>
            <a:endParaRPr lang="en-US" dirty="0" smtClean="0">
              <a:solidFill>
                <a:srgbClr val="FF0000"/>
              </a:solidFill>
            </a:endParaRPr>
          </a:p>
          <a:p>
            <a:pPr lvl="1"/>
            <a:r>
              <a:rPr lang="en-US" dirty="0" smtClean="0">
                <a:solidFill>
                  <a:srgbClr val="FF0000"/>
                </a:solidFill>
              </a:rPr>
              <a:t>land </a:t>
            </a:r>
            <a:r>
              <a:rPr lang="en-US" dirty="0">
                <a:solidFill>
                  <a:srgbClr val="FF0000"/>
                </a:solidFill>
              </a:rPr>
              <a:t>(P) and </a:t>
            </a:r>
            <a:endParaRPr lang="en-US" dirty="0" smtClean="0">
              <a:solidFill>
                <a:srgbClr val="FF0000"/>
              </a:solidFill>
            </a:endParaRPr>
          </a:p>
          <a:p>
            <a:pPr lvl="1"/>
            <a:r>
              <a:rPr lang="en-US" dirty="0" smtClean="0">
                <a:solidFill>
                  <a:srgbClr val="FF0000"/>
                </a:solidFill>
              </a:rPr>
              <a:t>business </a:t>
            </a:r>
            <a:r>
              <a:rPr lang="en-US" dirty="0">
                <a:solidFill>
                  <a:srgbClr val="FF0000"/>
                </a:solidFill>
              </a:rPr>
              <a:t>initiative (H), </a:t>
            </a:r>
            <a:endParaRPr lang="en-US" dirty="0" smtClean="0">
              <a:solidFill>
                <a:srgbClr val="FF0000"/>
              </a:solidFill>
            </a:endParaRPr>
          </a:p>
          <a:p>
            <a:pPr marL="0" indent="0">
              <a:buNone/>
            </a:pPr>
            <a:r>
              <a:rPr lang="en-US" dirty="0" smtClean="0">
                <a:solidFill>
                  <a:srgbClr val="FF0000"/>
                </a:solidFill>
              </a:rPr>
              <a:t>	</a:t>
            </a:r>
            <a:r>
              <a:rPr lang="en-US" dirty="0" smtClean="0"/>
              <a:t>so</a:t>
            </a:r>
            <a:r>
              <a:rPr lang="en-US" dirty="0"/>
              <a:t> that:</a:t>
            </a:r>
          </a:p>
          <a:p>
            <a:pPr marL="0" indent="0">
              <a:buNone/>
            </a:pPr>
            <a:r>
              <a:rPr lang="en-US" dirty="0" smtClean="0"/>
              <a:t>			</a:t>
            </a:r>
            <a:r>
              <a:rPr lang="en-US" b="1" dirty="0" smtClean="0">
                <a:solidFill>
                  <a:srgbClr val="FF0000"/>
                </a:solidFill>
              </a:rPr>
              <a:t>Q </a:t>
            </a:r>
            <a:r>
              <a:rPr lang="en-US" b="1" dirty="0">
                <a:solidFill>
                  <a:srgbClr val="FF0000"/>
                </a:solidFill>
              </a:rPr>
              <a:t>= f(K,L,P,H) </a:t>
            </a:r>
            <a:r>
              <a:rPr lang="en-US" b="1" dirty="0" smtClean="0">
                <a:solidFill>
                  <a:srgbClr val="FF0000"/>
                </a:solidFill>
              </a:rPr>
              <a:t>……..</a:t>
            </a:r>
            <a:endParaRPr lang="en-US" b="1" dirty="0">
              <a:solidFill>
                <a:srgbClr val="FF0000"/>
              </a:solidFill>
            </a:endParaRPr>
          </a:p>
          <a:p>
            <a:endParaRPr lang="en-US" dirty="0"/>
          </a:p>
          <a:p>
            <a:endParaRPr lang="en-US" dirty="0"/>
          </a:p>
        </p:txBody>
      </p:sp>
    </p:spTree>
    <p:extLst>
      <p:ext uri="{BB962C8B-B14F-4D97-AF65-F5344CB8AC3E}">
        <p14:creationId xmlns:p14="http://schemas.microsoft.com/office/powerpoint/2010/main" val="5404653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solidFill>
                  <a:srgbClr val="FF0000"/>
                </a:solidFill>
              </a:rPr>
              <a:t>Production Management</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r>
              <a:rPr lang="en-US" dirty="0" smtClean="0">
                <a:solidFill>
                  <a:srgbClr val="FF0000"/>
                </a:solidFill>
              </a:rPr>
              <a:t>Production Management is defined as</a:t>
            </a:r>
          </a:p>
          <a:p>
            <a:pPr lvl="1"/>
            <a:r>
              <a:rPr lang="en-US" dirty="0" smtClean="0">
                <a:solidFill>
                  <a:srgbClr val="FF0000"/>
                </a:solidFill>
              </a:rPr>
              <a:t>Planning</a:t>
            </a:r>
            <a:r>
              <a:rPr lang="en-US" dirty="0">
                <a:solidFill>
                  <a:srgbClr val="FF0000"/>
                </a:solidFill>
              </a:rPr>
              <a:t>, implementation, and control of </a:t>
            </a:r>
            <a:r>
              <a:rPr lang="en-US" dirty="0"/>
              <a:t>industrial production processes to ensure smooth and efficient operation</a:t>
            </a:r>
            <a:r>
              <a:rPr lang="en-US" dirty="0" smtClean="0"/>
              <a:t>.</a:t>
            </a:r>
          </a:p>
          <a:p>
            <a:pPr marL="0" indent="0">
              <a:buNone/>
            </a:pPr>
            <a:endParaRPr lang="en-US" dirty="0" smtClean="0"/>
          </a:p>
          <a:p>
            <a:r>
              <a:rPr lang="en-US" dirty="0"/>
              <a:t>Production management responsibilities include the traditional</a:t>
            </a:r>
            <a:r>
              <a:rPr lang="en-US" dirty="0">
                <a:solidFill>
                  <a:srgbClr val="FF0000"/>
                </a:solidFill>
              </a:rPr>
              <a:t> “five M's”: </a:t>
            </a:r>
            <a:r>
              <a:rPr lang="en-US" dirty="0" smtClean="0">
                <a:solidFill>
                  <a:srgbClr val="FF0000"/>
                </a:solidFill>
              </a:rPr>
              <a:t>man, machine, method, material </a:t>
            </a:r>
            <a:r>
              <a:rPr lang="en-US" dirty="0">
                <a:solidFill>
                  <a:srgbClr val="FF0000"/>
                </a:solidFill>
              </a:rPr>
              <a:t>and money. </a:t>
            </a:r>
            <a:endParaRPr lang="en-US" dirty="0" smtClean="0">
              <a:solidFill>
                <a:srgbClr val="FF0000"/>
              </a:solidFill>
            </a:endParaRPr>
          </a:p>
          <a:p>
            <a:endParaRPr lang="en-US" dirty="0">
              <a:solidFill>
                <a:srgbClr val="FF0000"/>
              </a:solidFill>
            </a:endParaRPr>
          </a:p>
          <a:p>
            <a:r>
              <a:rPr lang="en-US" dirty="0" smtClean="0"/>
              <a:t>Managers </a:t>
            </a:r>
            <a:r>
              <a:rPr lang="en-US" dirty="0"/>
              <a:t>are expected </a:t>
            </a:r>
            <a:r>
              <a:rPr lang="en-US" dirty="0" smtClean="0"/>
              <a:t>not only</a:t>
            </a:r>
          </a:p>
          <a:p>
            <a:pPr marL="0" indent="0">
              <a:buNone/>
            </a:pPr>
            <a:r>
              <a:rPr lang="en-US" dirty="0"/>
              <a:t>	</a:t>
            </a:r>
            <a:r>
              <a:rPr lang="en-US" dirty="0" smtClean="0"/>
              <a:t> </a:t>
            </a:r>
            <a:r>
              <a:rPr lang="en-US" dirty="0" smtClean="0">
                <a:solidFill>
                  <a:srgbClr val="FF0000"/>
                </a:solidFill>
              </a:rPr>
              <a:t>to get the job done by the workforce</a:t>
            </a:r>
          </a:p>
          <a:p>
            <a:pPr marL="0" indent="0">
              <a:buNone/>
            </a:pPr>
            <a:r>
              <a:rPr lang="en-US" dirty="0">
                <a:solidFill>
                  <a:srgbClr val="FF0000"/>
                </a:solidFill>
              </a:rPr>
              <a:t>	</a:t>
            </a:r>
            <a:r>
              <a:rPr lang="en-US" dirty="0" smtClean="0"/>
              <a:t> but also </a:t>
            </a:r>
          </a:p>
          <a:p>
            <a:pPr marL="0" indent="0">
              <a:buNone/>
            </a:pPr>
            <a:r>
              <a:rPr lang="en-US" dirty="0">
                <a:solidFill>
                  <a:srgbClr val="FF0000"/>
                </a:solidFill>
              </a:rPr>
              <a:t>	</a:t>
            </a:r>
            <a:r>
              <a:rPr lang="en-US" dirty="0" smtClean="0">
                <a:solidFill>
                  <a:srgbClr val="FF0000"/>
                </a:solidFill>
              </a:rPr>
              <a:t>to develop and  </a:t>
            </a:r>
            <a:r>
              <a:rPr lang="en-US" dirty="0">
                <a:solidFill>
                  <a:srgbClr val="FF0000"/>
                </a:solidFill>
              </a:rPr>
              <a:t>maintain an efficient production </a:t>
            </a:r>
            <a:r>
              <a:rPr lang="en-US" dirty="0" smtClean="0">
                <a:solidFill>
                  <a:srgbClr val="FF0000"/>
                </a:solidFill>
              </a:rPr>
              <a:t>	process</a:t>
            </a:r>
            <a:r>
              <a:rPr lang="en-US" dirty="0" smtClean="0">
                <a:solidFill>
                  <a:srgbClr val="0070C0"/>
                </a:solidFill>
              </a:rPr>
              <a:t> by building a learning organization</a:t>
            </a:r>
            <a:r>
              <a:rPr lang="en-US" dirty="0" smtClean="0"/>
              <a:t>,</a:t>
            </a:r>
          </a:p>
          <a:p>
            <a:pPr marL="0" indent="0">
              <a:buNone/>
            </a:pPr>
            <a:r>
              <a:rPr lang="en-US" dirty="0" smtClean="0"/>
              <a:t> where</a:t>
            </a:r>
          </a:p>
          <a:p>
            <a:pPr marL="0" indent="0">
              <a:buNone/>
            </a:pPr>
            <a:r>
              <a:rPr lang="en-US" dirty="0"/>
              <a:t>	</a:t>
            </a:r>
            <a:r>
              <a:rPr lang="en-US" dirty="0" smtClean="0">
                <a:solidFill>
                  <a:srgbClr val="0070C0"/>
                </a:solidFill>
              </a:rPr>
              <a:t>environment is built for the employees to continuously 	learn and adapt new technologies, equipment </a:t>
            </a:r>
            <a:r>
              <a:rPr lang="en-US" dirty="0">
                <a:solidFill>
                  <a:srgbClr val="0070C0"/>
                </a:solidFill>
              </a:rPr>
              <a:t>and </a:t>
            </a:r>
            <a:r>
              <a:rPr lang="en-US" dirty="0" smtClean="0">
                <a:solidFill>
                  <a:srgbClr val="0070C0"/>
                </a:solidFill>
              </a:rPr>
              <a:t>	schedules</a:t>
            </a:r>
            <a:r>
              <a:rPr lang="en-US" dirty="0">
                <a:solidFill>
                  <a:srgbClr val="0070C0"/>
                </a:solidFill>
              </a:rPr>
              <a:t>.</a:t>
            </a:r>
          </a:p>
        </p:txBody>
      </p:sp>
    </p:spTree>
    <p:extLst>
      <p:ext uri="{BB962C8B-B14F-4D97-AF65-F5344CB8AC3E}">
        <p14:creationId xmlns:p14="http://schemas.microsoft.com/office/powerpoint/2010/main" val="32423311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868362"/>
          </a:xfrm>
        </p:spPr>
        <p:txBody>
          <a:bodyPr>
            <a:normAutofit/>
          </a:bodyPr>
          <a:lstStyle/>
          <a:p>
            <a:r>
              <a:rPr lang="en-US" sz="3600" b="1" dirty="0" smtClean="0">
                <a:solidFill>
                  <a:srgbClr val="FF0000"/>
                </a:solidFill>
              </a:rPr>
              <a:t>Production to Operation Management</a:t>
            </a:r>
            <a:endParaRPr lang="en-US" sz="3600"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Autofit/>
          </a:bodyPr>
          <a:lstStyle/>
          <a:p>
            <a:r>
              <a:rPr lang="en-US" sz="2400" dirty="0" smtClean="0"/>
              <a:t>Production </a:t>
            </a:r>
            <a:r>
              <a:rPr lang="en-US" sz="2400" dirty="0"/>
              <a:t>management </a:t>
            </a:r>
            <a:r>
              <a:rPr lang="en-US" sz="2400" dirty="0">
                <a:solidFill>
                  <a:srgbClr val="FF0000"/>
                </a:solidFill>
              </a:rPr>
              <a:t>which was formerly considered as manufacturing management only, now after inclusion of services </a:t>
            </a:r>
            <a:r>
              <a:rPr lang="en-US" sz="2400" dirty="0" smtClean="0">
                <a:solidFill>
                  <a:srgbClr val="FF0000"/>
                </a:solidFill>
              </a:rPr>
              <a:t>into </a:t>
            </a:r>
            <a:r>
              <a:rPr lang="en-US" sz="2400" dirty="0">
                <a:solidFill>
                  <a:srgbClr val="FF0000"/>
                </a:solidFill>
              </a:rPr>
              <a:t>its scope,</a:t>
            </a:r>
            <a:r>
              <a:rPr lang="en-US" sz="2400" dirty="0"/>
              <a:t> is broadly known as operations management. </a:t>
            </a:r>
            <a:endParaRPr lang="en-US" sz="2400" dirty="0" smtClean="0"/>
          </a:p>
          <a:p>
            <a:r>
              <a:rPr lang="en-US" sz="2400" dirty="0" smtClean="0"/>
              <a:t>The </a:t>
            </a:r>
            <a:r>
              <a:rPr lang="en-US" sz="2400" dirty="0"/>
              <a:t>growth of service industry has brought with it the term operations management. It is a general term these days</a:t>
            </a:r>
            <a:r>
              <a:rPr lang="en-US" sz="2400" dirty="0" smtClean="0"/>
              <a:t>.</a:t>
            </a:r>
          </a:p>
          <a:p>
            <a:endParaRPr lang="en-US" sz="2400" dirty="0" smtClean="0">
              <a:solidFill>
                <a:srgbClr val="FF0000"/>
              </a:solidFill>
              <a:latin typeface="Arial" pitchFamily="34" charset="0"/>
              <a:cs typeface="Arial" pitchFamily="34" charset="0"/>
            </a:endParaRPr>
          </a:p>
          <a:p>
            <a:r>
              <a:rPr lang="en-US" sz="2400" dirty="0" smtClean="0">
                <a:solidFill>
                  <a:srgbClr val="FF0000"/>
                </a:solidFill>
                <a:latin typeface="Arial" pitchFamily="34" charset="0"/>
                <a:cs typeface="Arial" pitchFamily="34" charset="0"/>
              </a:rPr>
              <a:t>Operation </a:t>
            </a:r>
            <a:r>
              <a:rPr lang="en-US" sz="2400" dirty="0">
                <a:solidFill>
                  <a:srgbClr val="FF0000"/>
                </a:solidFill>
                <a:latin typeface="Arial" pitchFamily="34" charset="0"/>
                <a:cs typeface="Arial" pitchFamily="34" charset="0"/>
              </a:rPr>
              <a:t>Management deals with</a:t>
            </a:r>
          </a:p>
          <a:p>
            <a:pPr lvl="1"/>
            <a:r>
              <a:rPr lang="en-US" b="1" dirty="0">
                <a:latin typeface="Arial" pitchFamily="34" charset="0"/>
                <a:cs typeface="Arial" pitchFamily="34" charset="0"/>
              </a:rPr>
              <a:t> </a:t>
            </a:r>
            <a:r>
              <a:rPr lang="en-US" sz="2400" i="1" dirty="0">
                <a:cs typeface="Arial" pitchFamily="34" charset="0"/>
              </a:rPr>
              <a:t>managing resources</a:t>
            </a:r>
            <a:r>
              <a:rPr lang="en-US" sz="2400" dirty="0">
                <a:cs typeface="Arial" pitchFamily="34" charset="0"/>
              </a:rPr>
              <a:t> </a:t>
            </a:r>
          </a:p>
          <a:p>
            <a:pPr lvl="2"/>
            <a:r>
              <a:rPr lang="en-US" dirty="0">
                <a:cs typeface="Arial" pitchFamily="34" charset="0"/>
              </a:rPr>
              <a:t> </a:t>
            </a:r>
            <a:r>
              <a:rPr lang="en-US" dirty="0">
                <a:solidFill>
                  <a:srgbClr val="FF0000"/>
                </a:solidFill>
                <a:cs typeface="Arial" pitchFamily="34" charset="0"/>
              </a:rPr>
              <a:t>inputs</a:t>
            </a:r>
            <a:r>
              <a:rPr lang="en-US" dirty="0">
                <a:cs typeface="Arial" pitchFamily="34" charset="0"/>
              </a:rPr>
              <a:t>:</a:t>
            </a:r>
          </a:p>
          <a:p>
            <a:pPr lvl="3"/>
            <a:r>
              <a:rPr lang="en-US" sz="2400" dirty="0">
                <a:cs typeface="Arial" pitchFamily="34" charset="0"/>
              </a:rPr>
              <a:t> machines, raw materials, human skills, etc., </a:t>
            </a:r>
          </a:p>
          <a:p>
            <a:pPr lvl="2"/>
            <a:r>
              <a:rPr lang="en-US" dirty="0">
                <a:solidFill>
                  <a:srgbClr val="FF0000"/>
                </a:solidFill>
                <a:cs typeface="Arial" pitchFamily="34" charset="0"/>
              </a:rPr>
              <a:t>the conversion process, and  </a:t>
            </a:r>
          </a:p>
          <a:p>
            <a:pPr lvl="2"/>
            <a:r>
              <a:rPr lang="en-US" dirty="0"/>
              <a:t> </a:t>
            </a:r>
            <a:r>
              <a:rPr lang="en-US" i="1" dirty="0">
                <a:solidFill>
                  <a:srgbClr val="FF0000"/>
                </a:solidFill>
              </a:rPr>
              <a:t>distribution of finished goods and services</a:t>
            </a:r>
            <a:r>
              <a:rPr lang="en-US" dirty="0">
                <a:solidFill>
                  <a:srgbClr val="FF0000"/>
                </a:solidFill>
              </a:rPr>
              <a:t>  </a:t>
            </a:r>
            <a:r>
              <a:rPr lang="en-US" dirty="0"/>
              <a:t>(outputs</a:t>
            </a:r>
            <a:r>
              <a:rPr lang="en-US" i="1" dirty="0"/>
              <a:t> </a:t>
            </a:r>
            <a:r>
              <a:rPr lang="en-US" dirty="0"/>
              <a:t>to the customers).</a:t>
            </a:r>
          </a:p>
          <a:p>
            <a:pPr marL="0" indent="0">
              <a:buNone/>
            </a:pP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212772641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36418" y="31384"/>
            <a:ext cx="8229600" cy="1143000"/>
          </a:xfrm>
        </p:spPr>
        <p:txBody>
          <a:bodyPr/>
          <a:lstStyle/>
          <a:p>
            <a:pPr eaLnBrk="1" hangingPunct="1"/>
            <a:r>
              <a:rPr lang="en-US" b="1" dirty="0" smtClean="0">
                <a:solidFill>
                  <a:srgbClr val="FF0000"/>
                </a:solidFill>
              </a:rPr>
              <a:t>Systems approach to Management</a:t>
            </a:r>
          </a:p>
        </p:txBody>
      </p:sp>
      <p:sp>
        <p:nvSpPr>
          <p:cNvPr id="47122" name="Rectangle 1042"/>
          <p:cNvSpPr>
            <a:spLocks noChangeArrowheads="1"/>
          </p:cNvSpPr>
          <p:nvPr/>
        </p:nvSpPr>
        <p:spPr bwMode="auto">
          <a:xfrm>
            <a:off x="588818" y="1160529"/>
            <a:ext cx="7924800" cy="3810000"/>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endParaRPr lang="en-US" sz="2400" dirty="0">
              <a:latin typeface="Times New Roman" pitchFamily="18" charset="0"/>
              <a:cs typeface="+mn-cs"/>
            </a:endParaRPr>
          </a:p>
        </p:txBody>
      </p:sp>
      <p:sp>
        <p:nvSpPr>
          <p:cNvPr id="47109" name="Oval 1029"/>
          <p:cNvSpPr>
            <a:spLocks noChangeArrowheads="1"/>
          </p:cNvSpPr>
          <p:nvPr/>
        </p:nvSpPr>
        <p:spPr bwMode="auto">
          <a:xfrm>
            <a:off x="762000" y="2514600"/>
            <a:ext cx="1676400" cy="1066800"/>
          </a:xfrm>
          <a:prstGeom prst="ellipse">
            <a:avLst/>
          </a:prstGeom>
          <a:solidFill>
            <a:schemeClr val="bg1"/>
          </a:solidFill>
          <a:ln w="12700">
            <a:solidFill>
              <a:schemeClr val="tx1"/>
            </a:solidFill>
            <a:round/>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effectLst>
                  <a:outerShdw blurRad="38100" dist="38100" dir="2700000" algn="tl">
                    <a:srgbClr val="000000"/>
                  </a:outerShdw>
                </a:effectLst>
                <a:latin typeface="Times New Roman" pitchFamily="18" charset="0"/>
                <a:cs typeface="+mn-cs"/>
              </a:rPr>
              <a:t>Inputs</a:t>
            </a:r>
            <a:endParaRPr lang="en-US" sz="2800" dirty="0">
              <a:latin typeface="Times New Roman" pitchFamily="18" charset="0"/>
              <a:cs typeface="+mn-cs"/>
            </a:endParaRPr>
          </a:p>
        </p:txBody>
      </p:sp>
      <p:sp>
        <p:nvSpPr>
          <p:cNvPr id="47110" name="Oval 1030"/>
          <p:cNvSpPr>
            <a:spLocks noChangeArrowheads="1"/>
          </p:cNvSpPr>
          <p:nvPr/>
        </p:nvSpPr>
        <p:spPr bwMode="auto">
          <a:xfrm>
            <a:off x="6705600" y="2514600"/>
            <a:ext cx="1676400" cy="1066800"/>
          </a:xfrm>
          <a:prstGeom prst="ellipse">
            <a:avLst/>
          </a:prstGeom>
          <a:solidFill>
            <a:schemeClr val="bg1"/>
          </a:solidFill>
          <a:ln w="12700">
            <a:solidFill>
              <a:schemeClr val="tx1"/>
            </a:solidFill>
            <a:round/>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effectLst>
                  <a:outerShdw blurRad="38100" dist="38100" dir="2700000" algn="tl">
                    <a:srgbClr val="000000"/>
                  </a:outerShdw>
                </a:effectLst>
                <a:latin typeface="Times New Roman" pitchFamily="18" charset="0"/>
                <a:cs typeface="+mn-cs"/>
              </a:rPr>
              <a:t>Outputs</a:t>
            </a:r>
            <a:endParaRPr lang="en-US" sz="2800" dirty="0">
              <a:latin typeface="Times New Roman" pitchFamily="18" charset="0"/>
              <a:cs typeface="+mn-cs"/>
            </a:endParaRPr>
          </a:p>
        </p:txBody>
      </p:sp>
      <p:sp>
        <p:nvSpPr>
          <p:cNvPr id="47111" name="Rectangle 1031"/>
          <p:cNvSpPr>
            <a:spLocks noChangeArrowheads="1"/>
          </p:cNvSpPr>
          <p:nvPr/>
        </p:nvSpPr>
        <p:spPr bwMode="auto">
          <a:xfrm>
            <a:off x="3276600" y="2438400"/>
            <a:ext cx="2590800" cy="12192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solidFill>
                  <a:srgbClr val="FF0000"/>
                </a:solidFill>
                <a:effectLst>
                  <a:outerShdw blurRad="38100" dist="38100" dir="2700000" algn="tl">
                    <a:srgbClr val="000000"/>
                  </a:outerShdw>
                </a:effectLst>
                <a:latin typeface="Showcard Gothic" pitchFamily="82" charset="0"/>
                <a:cs typeface="+mn-cs"/>
              </a:rPr>
              <a:t>Conversion</a:t>
            </a:r>
          </a:p>
          <a:p>
            <a:pPr algn="ctr" fontAlgn="auto">
              <a:spcBef>
                <a:spcPts val="0"/>
              </a:spcBef>
              <a:spcAft>
                <a:spcPts val="0"/>
              </a:spcAft>
              <a:defRPr/>
            </a:pPr>
            <a:r>
              <a:rPr lang="en-US" sz="2800" dirty="0">
                <a:solidFill>
                  <a:srgbClr val="FF0000"/>
                </a:solidFill>
                <a:effectLst>
                  <a:outerShdw blurRad="38100" dist="38100" dir="2700000" algn="tl">
                    <a:srgbClr val="000000"/>
                  </a:outerShdw>
                </a:effectLst>
                <a:latin typeface="Showcard Gothic" pitchFamily="82" charset="0"/>
                <a:cs typeface="+mn-cs"/>
              </a:rPr>
              <a:t>Subsystem</a:t>
            </a:r>
            <a:endParaRPr lang="en-US" sz="2400" dirty="0">
              <a:solidFill>
                <a:srgbClr val="FF0000"/>
              </a:solidFill>
              <a:latin typeface="Showcard Gothic" pitchFamily="82" charset="0"/>
              <a:cs typeface="+mn-cs"/>
            </a:endParaRPr>
          </a:p>
        </p:txBody>
      </p:sp>
      <p:sp>
        <p:nvSpPr>
          <p:cNvPr id="47112" name="Line 1032"/>
          <p:cNvSpPr>
            <a:spLocks noChangeShapeType="1"/>
          </p:cNvSpPr>
          <p:nvPr/>
        </p:nvSpPr>
        <p:spPr bwMode="auto">
          <a:xfrm>
            <a:off x="2438400" y="3048000"/>
            <a:ext cx="838200" cy="0"/>
          </a:xfrm>
          <a:prstGeom prst="line">
            <a:avLst/>
          </a:prstGeom>
          <a:noFill/>
          <a:ln w="57150">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3" name="Line 1033"/>
          <p:cNvSpPr>
            <a:spLocks noChangeShapeType="1"/>
          </p:cNvSpPr>
          <p:nvPr/>
        </p:nvSpPr>
        <p:spPr bwMode="auto">
          <a:xfrm>
            <a:off x="5867400" y="3048000"/>
            <a:ext cx="838200" cy="0"/>
          </a:xfrm>
          <a:prstGeom prst="line">
            <a:avLst/>
          </a:prstGeom>
          <a:noFill/>
          <a:ln w="57150">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6" name="Line 1036"/>
          <p:cNvSpPr>
            <a:spLocks noChangeShapeType="1"/>
          </p:cNvSpPr>
          <p:nvPr/>
        </p:nvSpPr>
        <p:spPr bwMode="auto">
          <a:xfrm>
            <a:off x="7543800" y="3581400"/>
            <a:ext cx="0" cy="91440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7" name="Line 1037"/>
          <p:cNvSpPr>
            <a:spLocks noChangeShapeType="1"/>
          </p:cNvSpPr>
          <p:nvPr/>
        </p:nvSpPr>
        <p:spPr bwMode="auto">
          <a:xfrm flipH="1">
            <a:off x="5943600" y="4495800"/>
            <a:ext cx="1600200" cy="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8" name="Line 1038"/>
          <p:cNvSpPr>
            <a:spLocks noChangeShapeType="1"/>
          </p:cNvSpPr>
          <p:nvPr/>
        </p:nvSpPr>
        <p:spPr bwMode="auto">
          <a:xfrm flipH="1">
            <a:off x="1600200" y="4495800"/>
            <a:ext cx="1676400"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9" name="Line 1039"/>
          <p:cNvSpPr>
            <a:spLocks noChangeShapeType="1"/>
          </p:cNvSpPr>
          <p:nvPr/>
        </p:nvSpPr>
        <p:spPr bwMode="auto">
          <a:xfrm>
            <a:off x="1600200" y="3581400"/>
            <a:ext cx="0" cy="9144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0" name="Line 1040"/>
          <p:cNvSpPr>
            <a:spLocks noChangeShapeType="1"/>
          </p:cNvSpPr>
          <p:nvPr/>
        </p:nvSpPr>
        <p:spPr bwMode="auto">
          <a:xfrm>
            <a:off x="4953000" y="3657600"/>
            <a:ext cx="0" cy="4572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1" name="Line 1041"/>
          <p:cNvSpPr>
            <a:spLocks noChangeShapeType="1"/>
          </p:cNvSpPr>
          <p:nvPr/>
        </p:nvSpPr>
        <p:spPr bwMode="auto">
          <a:xfrm>
            <a:off x="4191000" y="3657600"/>
            <a:ext cx="0" cy="4572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4" name="Text Box 1044"/>
          <p:cNvSpPr txBox="1">
            <a:spLocks noChangeArrowheads="1"/>
          </p:cNvSpPr>
          <p:nvPr/>
        </p:nvSpPr>
        <p:spPr bwMode="auto">
          <a:xfrm>
            <a:off x="2743200" y="1524000"/>
            <a:ext cx="3962401" cy="523220"/>
          </a:xfrm>
          <a:prstGeom prst="rect">
            <a:avLst/>
          </a:prstGeom>
          <a:noFill/>
          <a:ln w="12700">
            <a:noFill/>
            <a:miter lim="800000"/>
            <a:headEnd/>
            <a:tailEnd/>
          </a:ln>
          <a:effectLst/>
        </p:spPr>
        <p:txBody>
          <a:bodyPr wrap="square">
            <a:spAutoFit/>
          </a:bodyPr>
          <a:lstStyle/>
          <a:p>
            <a:pPr fontAlgn="auto">
              <a:spcBef>
                <a:spcPts val="0"/>
              </a:spcBef>
              <a:spcAft>
                <a:spcPts val="0"/>
              </a:spcAft>
              <a:defRPr/>
            </a:pPr>
            <a:r>
              <a:rPr lang="en-US" sz="2800" b="1" dirty="0" smtClean="0">
                <a:solidFill>
                  <a:srgbClr val="FFFFFF"/>
                </a:solidFill>
                <a:effectLst>
                  <a:outerShdw blurRad="38100" dist="38100" dir="2700000" algn="tl">
                    <a:srgbClr val="000000"/>
                  </a:outerShdw>
                </a:effectLst>
                <a:latin typeface="Times New Roman" pitchFamily="18" charset="0"/>
                <a:cs typeface="+mn-cs"/>
              </a:rPr>
              <a:t>Operation Management</a:t>
            </a:r>
            <a:endParaRPr lang="en-US" sz="2800" b="1" dirty="0">
              <a:solidFill>
                <a:srgbClr val="FFFFFF"/>
              </a:solidFill>
              <a:effectLst>
                <a:outerShdw blurRad="38100" dist="38100" dir="2700000" algn="tl">
                  <a:srgbClr val="000000"/>
                </a:outerShdw>
              </a:effectLst>
              <a:latin typeface="Times New Roman" pitchFamily="18" charset="0"/>
              <a:cs typeface="+mn-cs"/>
            </a:endParaRPr>
          </a:p>
        </p:txBody>
      </p:sp>
      <p:sp>
        <p:nvSpPr>
          <p:cNvPr id="47114" name="Rectangle 1034"/>
          <p:cNvSpPr>
            <a:spLocks noChangeArrowheads="1"/>
          </p:cNvSpPr>
          <p:nvPr/>
        </p:nvSpPr>
        <p:spPr bwMode="auto">
          <a:xfrm>
            <a:off x="3276600" y="4114800"/>
            <a:ext cx="2590800" cy="7620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400" dirty="0">
                <a:effectLst>
                  <a:outerShdw blurRad="38100" dist="38100" dir="2700000" algn="tl">
                    <a:srgbClr val="000000"/>
                  </a:outerShdw>
                </a:effectLst>
                <a:latin typeface="Times New Roman" pitchFamily="18" charset="0"/>
                <a:cs typeface="+mn-cs"/>
              </a:rPr>
              <a:t>Control</a:t>
            </a:r>
          </a:p>
          <a:p>
            <a:pPr algn="ctr" fontAlgn="auto">
              <a:spcBef>
                <a:spcPts val="0"/>
              </a:spcBef>
              <a:spcAft>
                <a:spcPts val="0"/>
              </a:spcAft>
              <a:defRPr/>
            </a:pPr>
            <a:r>
              <a:rPr lang="en-US" sz="2400" dirty="0">
                <a:effectLst>
                  <a:outerShdw blurRad="38100" dist="38100" dir="2700000" algn="tl">
                    <a:srgbClr val="000000"/>
                  </a:outerShdw>
                </a:effectLst>
                <a:latin typeface="Times New Roman" pitchFamily="18" charset="0"/>
                <a:cs typeface="+mn-cs"/>
              </a:rPr>
              <a:t>Subsystem</a:t>
            </a:r>
            <a:endParaRPr lang="en-US" sz="2400" dirty="0">
              <a:latin typeface="Times New Roman" pitchFamily="18" charset="0"/>
              <a:cs typeface="+mn-cs"/>
            </a:endParaRPr>
          </a:p>
        </p:txBody>
      </p:sp>
      <p:sp>
        <p:nvSpPr>
          <p:cNvPr id="2" name="TextBox 1"/>
          <p:cNvSpPr txBox="1"/>
          <p:nvPr/>
        </p:nvSpPr>
        <p:spPr>
          <a:xfrm>
            <a:off x="3505200" y="6019800"/>
            <a:ext cx="184731" cy="369332"/>
          </a:xfrm>
          <a:prstGeom prst="rect">
            <a:avLst/>
          </a:prstGeom>
          <a:noFill/>
        </p:spPr>
        <p:txBody>
          <a:bodyPr wrap="none" rtlCol="0">
            <a:spAutoFit/>
          </a:bodyPr>
          <a:lstStyle/>
          <a:p>
            <a:endParaRPr lang="en-US" dirty="0"/>
          </a:p>
        </p:txBody>
      </p:sp>
      <p:sp>
        <p:nvSpPr>
          <p:cNvPr id="18" name="Text Box 5"/>
          <p:cNvSpPr txBox="1">
            <a:spLocks noChangeArrowheads="1"/>
          </p:cNvSpPr>
          <p:nvPr/>
        </p:nvSpPr>
        <p:spPr bwMode="auto">
          <a:xfrm>
            <a:off x="290513" y="5105400"/>
            <a:ext cx="8548687" cy="156966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2400" dirty="0"/>
              <a:t>Organization as a System  receives Input, transforms it through a Process</a:t>
            </a:r>
            <a:r>
              <a:rPr lang="en-GB" sz="2400" dirty="0"/>
              <a:t> for</a:t>
            </a:r>
            <a:r>
              <a:rPr lang="en-US" sz="2400" dirty="0"/>
              <a:t> </a:t>
            </a:r>
            <a:r>
              <a:rPr lang="en-US" sz="2400" dirty="0" smtClean="0"/>
              <a:t>Output, receives feed back from customer for improvements. either at Input stage or at conversion sub-system.</a:t>
            </a:r>
            <a:endParaRPr lang="en-US" sz="2400" dirty="0"/>
          </a:p>
        </p:txBody>
      </p:sp>
    </p:spTree>
    <p:extLst>
      <p:ext uri="{BB962C8B-B14F-4D97-AF65-F5344CB8AC3E}">
        <p14:creationId xmlns:p14="http://schemas.microsoft.com/office/powerpoint/2010/main" val="3935721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a:xfrm>
            <a:off x="457200" y="0"/>
            <a:ext cx="8229600" cy="838200"/>
          </a:xfrm>
        </p:spPr>
        <p:txBody>
          <a:bodyPr>
            <a:normAutofit/>
          </a:bodyPr>
          <a:lstStyle/>
          <a:p>
            <a:r>
              <a:rPr lang="en-US" b="1" dirty="0" smtClean="0">
                <a:solidFill>
                  <a:srgbClr val="FF0000"/>
                </a:solidFill>
              </a:rPr>
              <a:t> </a:t>
            </a:r>
            <a:r>
              <a:rPr lang="en-US" sz="3600" b="1" dirty="0" smtClean="0">
                <a:solidFill>
                  <a:srgbClr val="FF0000"/>
                </a:solidFill>
              </a:rPr>
              <a:t>Functions of Production Management</a:t>
            </a:r>
          </a:p>
        </p:txBody>
      </p:sp>
      <p:sp>
        <p:nvSpPr>
          <p:cNvPr id="183299" name="Content Placeholder 2"/>
          <p:cNvSpPr>
            <a:spLocks noGrp="1"/>
          </p:cNvSpPr>
          <p:nvPr>
            <p:ph idx="1"/>
          </p:nvPr>
        </p:nvSpPr>
        <p:spPr>
          <a:xfrm>
            <a:off x="457200" y="990600"/>
            <a:ext cx="8229600" cy="5638800"/>
          </a:xfrm>
        </p:spPr>
        <p:txBody>
          <a:bodyPr>
            <a:normAutofit fontScale="85000" lnSpcReduction="10000"/>
          </a:bodyPr>
          <a:lstStyle/>
          <a:p>
            <a:r>
              <a:rPr lang="en-US" sz="2400" dirty="0" smtClean="0"/>
              <a:t>Functions of Production and Operation Management are as follows:-</a:t>
            </a:r>
          </a:p>
          <a:p>
            <a:pPr lvl="1"/>
            <a:r>
              <a:rPr lang="en-US" sz="2000" b="1" dirty="0" smtClean="0">
                <a:solidFill>
                  <a:srgbClr val="0070C0"/>
                </a:solidFill>
              </a:rPr>
              <a:t>Planning</a:t>
            </a:r>
          </a:p>
          <a:p>
            <a:pPr lvl="2"/>
            <a:r>
              <a:rPr lang="en-US" sz="1600" dirty="0" smtClean="0">
                <a:solidFill>
                  <a:srgbClr val="FF0000"/>
                </a:solidFill>
              </a:rPr>
              <a:t>Planning conversion system</a:t>
            </a:r>
          </a:p>
          <a:p>
            <a:pPr lvl="3"/>
            <a:r>
              <a:rPr lang="en-US" sz="1200" dirty="0" smtClean="0"/>
              <a:t>Operation strategies</a:t>
            </a:r>
          </a:p>
          <a:p>
            <a:pPr lvl="3"/>
            <a:r>
              <a:rPr lang="en-US" sz="1200" dirty="0" smtClean="0"/>
              <a:t>Forecasting</a:t>
            </a:r>
          </a:p>
          <a:p>
            <a:pPr lvl="3"/>
            <a:r>
              <a:rPr lang="en-US" sz="1200" dirty="0" smtClean="0"/>
              <a:t>Product and process choice</a:t>
            </a:r>
          </a:p>
          <a:p>
            <a:pPr lvl="3"/>
            <a:r>
              <a:rPr lang="en-US" sz="1200" dirty="0" smtClean="0"/>
              <a:t>Operation capacity arrangement</a:t>
            </a:r>
          </a:p>
          <a:p>
            <a:pPr lvl="3"/>
            <a:r>
              <a:rPr lang="en-US" sz="1200" dirty="0" smtClean="0"/>
              <a:t>Facility location planning</a:t>
            </a:r>
          </a:p>
          <a:p>
            <a:pPr lvl="3"/>
            <a:r>
              <a:rPr lang="en-US" sz="1200" dirty="0" smtClean="0"/>
              <a:t>Layout planning</a:t>
            </a:r>
          </a:p>
          <a:p>
            <a:pPr lvl="2"/>
            <a:r>
              <a:rPr lang="en-US" sz="1600" dirty="0" smtClean="0">
                <a:solidFill>
                  <a:srgbClr val="FF0000"/>
                </a:solidFill>
              </a:rPr>
              <a:t>Schedule conversion system</a:t>
            </a:r>
          </a:p>
          <a:p>
            <a:pPr lvl="3"/>
            <a:r>
              <a:rPr lang="en-US" sz="1200" dirty="0" smtClean="0"/>
              <a:t>Scheduling system in aggregate planning</a:t>
            </a:r>
          </a:p>
          <a:p>
            <a:pPr lvl="1"/>
            <a:r>
              <a:rPr lang="en-US" sz="2000" b="1" dirty="0" smtClean="0">
                <a:solidFill>
                  <a:srgbClr val="0070C0"/>
                </a:solidFill>
              </a:rPr>
              <a:t>Execution</a:t>
            </a:r>
          </a:p>
          <a:p>
            <a:pPr lvl="2"/>
            <a:r>
              <a:rPr lang="en-US" sz="1600" dirty="0" smtClean="0">
                <a:solidFill>
                  <a:srgbClr val="FF0000"/>
                </a:solidFill>
              </a:rPr>
              <a:t>Organizing for conversion</a:t>
            </a:r>
          </a:p>
          <a:p>
            <a:pPr lvl="3"/>
            <a:r>
              <a:rPr lang="en-US" sz="1200" dirty="0"/>
              <a:t>Job design , production/operation standards, works management</a:t>
            </a:r>
          </a:p>
          <a:p>
            <a:pPr lvl="2"/>
            <a:r>
              <a:rPr lang="en-US" sz="1600" dirty="0" smtClean="0">
                <a:solidFill>
                  <a:srgbClr val="FF0000"/>
                </a:solidFill>
              </a:rPr>
              <a:t>Executing as per plan</a:t>
            </a:r>
          </a:p>
          <a:p>
            <a:pPr lvl="3"/>
            <a:r>
              <a:rPr lang="en-US" sz="1200" dirty="0" smtClean="0"/>
              <a:t>Implementing the plan efficiently and effectively</a:t>
            </a:r>
          </a:p>
          <a:p>
            <a:pPr lvl="3"/>
            <a:endParaRPr lang="en-US" sz="1200" dirty="0" smtClean="0"/>
          </a:p>
          <a:p>
            <a:pPr lvl="1"/>
            <a:r>
              <a:rPr lang="en-US" sz="2000" b="1" dirty="0" smtClean="0">
                <a:solidFill>
                  <a:srgbClr val="0070C0"/>
                </a:solidFill>
              </a:rPr>
              <a:t>Controlling</a:t>
            </a:r>
            <a:endParaRPr lang="en-US" sz="2000" dirty="0" smtClean="0">
              <a:solidFill>
                <a:srgbClr val="FF0000"/>
              </a:solidFill>
            </a:endParaRPr>
          </a:p>
          <a:p>
            <a:pPr lvl="2"/>
            <a:r>
              <a:rPr lang="en-US" sz="1600" dirty="0" smtClean="0">
                <a:solidFill>
                  <a:srgbClr val="FF0000"/>
                </a:solidFill>
              </a:rPr>
              <a:t>Manage the deviation and improve</a:t>
            </a:r>
            <a:endParaRPr lang="en-US" sz="1600" dirty="0" smtClean="0"/>
          </a:p>
          <a:p>
            <a:pPr lvl="3"/>
            <a:r>
              <a:rPr lang="en-US" sz="1200" dirty="0" smtClean="0"/>
              <a:t>Review the process and product for continuous improvements</a:t>
            </a:r>
          </a:p>
          <a:p>
            <a:pPr lvl="2"/>
            <a:r>
              <a:rPr lang="en-US" sz="1600" dirty="0" smtClean="0">
                <a:solidFill>
                  <a:srgbClr val="FF0000"/>
                </a:solidFill>
              </a:rPr>
              <a:t>Material control</a:t>
            </a:r>
          </a:p>
          <a:p>
            <a:pPr lvl="3"/>
            <a:r>
              <a:rPr lang="en-US" sz="1200" dirty="0" smtClean="0"/>
              <a:t>Inventory control</a:t>
            </a:r>
          </a:p>
          <a:p>
            <a:pPr lvl="3"/>
            <a:r>
              <a:rPr lang="en-US" sz="1200" dirty="0" smtClean="0"/>
              <a:t>Material requirement planning</a:t>
            </a:r>
          </a:p>
          <a:p>
            <a:pPr lvl="2"/>
            <a:r>
              <a:rPr lang="en-US" sz="1600" dirty="0" smtClean="0">
                <a:solidFill>
                  <a:srgbClr val="FF0000"/>
                </a:solidFill>
              </a:rPr>
              <a:t>Managing for world class competition</a:t>
            </a:r>
          </a:p>
          <a:p>
            <a:pPr lvl="3"/>
            <a:r>
              <a:rPr lang="en-US" sz="1200" dirty="0" smtClean="0"/>
              <a:t>Managing for quality</a:t>
            </a:r>
          </a:p>
          <a:p>
            <a:pPr lvl="3"/>
            <a:r>
              <a:rPr lang="en-US" sz="1200" dirty="0" smtClean="0"/>
              <a:t>Quality control and analysis</a:t>
            </a:r>
          </a:p>
          <a:p>
            <a:pPr lvl="3"/>
            <a:r>
              <a:rPr lang="en-US" sz="1200" dirty="0" smtClean="0"/>
              <a:t>Introduction of modern manufacturing system</a:t>
            </a:r>
          </a:p>
          <a:p>
            <a:pPr lvl="3"/>
            <a:endParaRPr lang="en-US" sz="1200" dirty="0" smtClean="0"/>
          </a:p>
          <a:p>
            <a:endParaRPr lang="en-US" sz="2400" dirty="0"/>
          </a:p>
        </p:txBody>
      </p:sp>
    </p:spTree>
    <p:extLst>
      <p:ext uri="{BB962C8B-B14F-4D97-AF65-F5344CB8AC3E}">
        <p14:creationId xmlns:p14="http://schemas.microsoft.com/office/powerpoint/2010/main" val="7804739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normAutofit fontScale="90000"/>
          </a:bodyPr>
          <a:lstStyle/>
          <a:p>
            <a:pPr eaLnBrk="1" hangingPunct="1"/>
            <a:r>
              <a:rPr lang="en-US" altLang="en-US" b="1" smtClean="0">
                <a:solidFill>
                  <a:srgbClr val="FF0000"/>
                </a:solidFill>
              </a:rPr>
              <a:t>Objectives of Production Management</a:t>
            </a:r>
          </a:p>
        </p:txBody>
      </p:sp>
      <p:sp>
        <p:nvSpPr>
          <p:cNvPr id="129027" name="Content Placeholder 2"/>
          <p:cNvSpPr>
            <a:spLocks noGrp="1"/>
          </p:cNvSpPr>
          <p:nvPr>
            <p:ph idx="1"/>
          </p:nvPr>
        </p:nvSpPr>
        <p:spPr>
          <a:xfrm>
            <a:off x="457200" y="1600200"/>
            <a:ext cx="8229600" cy="5257800"/>
          </a:xfrm>
        </p:spPr>
        <p:txBody>
          <a:bodyPr>
            <a:normAutofit lnSpcReduction="10000"/>
          </a:bodyPr>
          <a:lstStyle/>
          <a:p>
            <a:pPr lvl="2" eaLnBrk="1" hangingPunct="1"/>
            <a:r>
              <a:rPr lang="en-US" altLang="en-US" b="1" smtClean="0"/>
              <a:t>Producing the right kind of goods and services that satisfies customer’s needs –</a:t>
            </a:r>
            <a:r>
              <a:rPr lang="en-US" altLang="en-US" b="1" smtClean="0">
                <a:solidFill>
                  <a:srgbClr val="FF0000"/>
                </a:solidFill>
              </a:rPr>
              <a:t>Effectiveness objective</a:t>
            </a:r>
          </a:p>
          <a:p>
            <a:pPr lvl="2" eaLnBrk="1" hangingPunct="1"/>
            <a:r>
              <a:rPr lang="en-US" altLang="en-US" b="1" smtClean="0"/>
              <a:t>Maximizing output of goods and services with minimum resource inputs– </a:t>
            </a:r>
            <a:r>
              <a:rPr lang="en-US" altLang="en-US" b="1" smtClean="0">
                <a:solidFill>
                  <a:srgbClr val="FF0000"/>
                </a:solidFill>
              </a:rPr>
              <a:t>Efficiency objective</a:t>
            </a:r>
          </a:p>
          <a:p>
            <a:pPr lvl="2" eaLnBrk="1" hangingPunct="1"/>
            <a:r>
              <a:rPr lang="en-US" altLang="en-US" b="1" smtClean="0"/>
              <a:t>Ensuring that goods and services produces that conform to quality needs of the customer</a:t>
            </a:r>
          </a:p>
          <a:p>
            <a:pPr lvl="2" eaLnBrk="1" hangingPunct="1">
              <a:buFont typeface="Arial" pitchFamily="34" charset="0"/>
              <a:buNone/>
            </a:pPr>
            <a:r>
              <a:rPr lang="en-US" altLang="en-US" b="1" smtClean="0"/>
              <a:t>    –</a:t>
            </a:r>
            <a:r>
              <a:rPr lang="en-US" altLang="en-US" b="1" smtClean="0">
                <a:solidFill>
                  <a:srgbClr val="FF0000"/>
                </a:solidFill>
              </a:rPr>
              <a:t>Quality objective</a:t>
            </a:r>
          </a:p>
          <a:p>
            <a:pPr lvl="2" eaLnBrk="1" hangingPunct="1"/>
            <a:r>
              <a:rPr lang="en-US" altLang="en-US" b="1" smtClean="0"/>
              <a:t>Minimizing through put time –time required for conversions-by reducing delays waiting time, idle time etc.– </a:t>
            </a:r>
            <a:r>
              <a:rPr lang="en-US" altLang="en-US" b="1" smtClean="0">
                <a:solidFill>
                  <a:srgbClr val="FF0000"/>
                </a:solidFill>
              </a:rPr>
              <a:t>Lead time objective</a:t>
            </a:r>
          </a:p>
          <a:p>
            <a:pPr lvl="2" eaLnBrk="1" hangingPunct="1"/>
            <a:r>
              <a:rPr lang="en-US" altLang="en-US" b="1" smtClean="0"/>
              <a:t>Minimizing cost of production-</a:t>
            </a:r>
            <a:r>
              <a:rPr lang="en-US" altLang="en-US" b="1" smtClean="0">
                <a:solidFill>
                  <a:srgbClr val="FF0000"/>
                </a:solidFill>
              </a:rPr>
              <a:t>Cost objective</a:t>
            </a:r>
          </a:p>
          <a:p>
            <a:pPr lvl="2" eaLnBrk="1" hangingPunct="1"/>
            <a:r>
              <a:rPr lang="en-US" altLang="en-US" b="1" smtClean="0"/>
              <a:t>Maximizing utilization of machines, manpower, capital etc.– </a:t>
            </a:r>
            <a:r>
              <a:rPr lang="en-US" altLang="en-US" b="1" smtClean="0">
                <a:solidFill>
                  <a:srgbClr val="FF0000"/>
                </a:solidFill>
              </a:rPr>
              <a:t>Capacity utilization objective</a:t>
            </a:r>
          </a:p>
        </p:txBody>
      </p:sp>
    </p:spTree>
    <p:extLst>
      <p:ext uri="{BB962C8B-B14F-4D97-AF65-F5344CB8AC3E}">
        <p14:creationId xmlns:p14="http://schemas.microsoft.com/office/powerpoint/2010/main" val="18453536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b="1" smtClean="0">
                <a:solidFill>
                  <a:srgbClr val="FF0000"/>
                </a:solidFill>
              </a:rPr>
              <a:t>Types of Production Systems</a:t>
            </a:r>
          </a:p>
        </p:txBody>
      </p:sp>
      <p:sp>
        <p:nvSpPr>
          <p:cNvPr id="132099" name="Content Placeholder 2"/>
          <p:cNvSpPr>
            <a:spLocks noGrp="1"/>
          </p:cNvSpPr>
          <p:nvPr>
            <p:ph idx="1"/>
          </p:nvPr>
        </p:nvSpPr>
        <p:spPr/>
        <p:txBody>
          <a:bodyPr>
            <a:normAutofit lnSpcReduction="10000"/>
          </a:bodyPr>
          <a:lstStyle/>
          <a:p>
            <a:r>
              <a:rPr lang="en-US" altLang="en-US" smtClean="0"/>
              <a:t>On the basis of material flow characteristics the production system can be grouped into the following four categories</a:t>
            </a:r>
          </a:p>
          <a:p>
            <a:pPr lvl="2"/>
            <a:r>
              <a:rPr lang="en-US" altLang="en-US" b="1" smtClean="0">
                <a:solidFill>
                  <a:srgbClr val="FF0000"/>
                </a:solidFill>
              </a:rPr>
              <a:t>Mass Production or Flow line production system</a:t>
            </a:r>
          </a:p>
          <a:p>
            <a:pPr lvl="2"/>
            <a:r>
              <a:rPr lang="en-US" altLang="en-US" b="1" smtClean="0">
                <a:solidFill>
                  <a:srgbClr val="FF0000"/>
                </a:solidFill>
              </a:rPr>
              <a:t>Batch production system</a:t>
            </a:r>
          </a:p>
          <a:p>
            <a:pPr lvl="2"/>
            <a:r>
              <a:rPr lang="en-US" altLang="en-US" b="1" smtClean="0">
                <a:solidFill>
                  <a:srgbClr val="FF0000"/>
                </a:solidFill>
              </a:rPr>
              <a:t>Job shops</a:t>
            </a:r>
          </a:p>
          <a:p>
            <a:pPr lvl="2"/>
            <a:r>
              <a:rPr lang="en-US" altLang="en-US" b="1" smtClean="0">
                <a:solidFill>
                  <a:srgbClr val="FF0000"/>
                </a:solidFill>
              </a:rPr>
              <a:t>Unit manufacture or Project</a:t>
            </a:r>
            <a:r>
              <a:rPr lang="en-US" altLang="en-US" smtClean="0"/>
              <a:t> </a:t>
            </a:r>
          </a:p>
          <a:p>
            <a:r>
              <a:rPr lang="en-US" altLang="en-US" smtClean="0"/>
              <a:t>Depending on the flow characteristics inside the system, the manufacturing system can be simple or complex to manage </a:t>
            </a:r>
          </a:p>
        </p:txBody>
      </p:sp>
    </p:spTree>
    <p:extLst>
      <p:ext uri="{BB962C8B-B14F-4D97-AF65-F5344CB8AC3E}">
        <p14:creationId xmlns:p14="http://schemas.microsoft.com/office/powerpoint/2010/main" val="25646236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1026"/>
          <p:cNvSpPr>
            <a:spLocks noChangeArrowheads="1"/>
          </p:cNvSpPr>
          <p:nvPr/>
        </p:nvSpPr>
        <p:spPr bwMode="auto">
          <a:xfrm>
            <a:off x="0" y="357188"/>
            <a:ext cx="9144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b="1">
                <a:solidFill>
                  <a:srgbClr val="FF0000"/>
                </a:solidFill>
              </a:rPr>
              <a:t>Types of Production System</a:t>
            </a:r>
          </a:p>
        </p:txBody>
      </p:sp>
      <p:sp>
        <p:nvSpPr>
          <p:cNvPr id="59395" name="Rectangle 1027"/>
          <p:cNvSpPr>
            <a:spLocks noChangeArrowheads="1"/>
          </p:cNvSpPr>
          <p:nvPr/>
        </p:nvSpPr>
        <p:spPr bwMode="auto">
          <a:xfrm>
            <a:off x="228600" y="914400"/>
            <a:ext cx="8915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257300" indent="-3429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FontTx/>
              <a:buChar char="•"/>
            </a:pPr>
            <a:r>
              <a:rPr lang="en-US" altLang="en-US" sz="2600" dirty="0">
                <a:solidFill>
                  <a:srgbClr val="CE2700"/>
                </a:solidFill>
              </a:rPr>
              <a:t>Job Shops: </a:t>
            </a:r>
            <a:r>
              <a:rPr lang="en-US" altLang="en-US" sz="2600" dirty="0"/>
              <a:t>Small lots, low volume, general equipment, skilled workers, high-variety.</a:t>
            </a:r>
          </a:p>
          <a:p>
            <a:pPr lvl="2" eaLnBrk="1" hangingPunct="1">
              <a:spcBef>
                <a:spcPct val="20000"/>
              </a:spcBef>
              <a:buFontTx/>
              <a:buChar char="•"/>
            </a:pPr>
            <a:r>
              <a:rPr lang="en-US" altLang="en-US" sz="2600" dirty="0"/>
              <a:t> </a:t>
            </a:r>
            <a:r>
              <a:rPr lang="en-US" altLang="en-US" sz="2000" dirty="0"/>
              <a:t>Ex: tool and die shop, veterinarian’s office </a:t>
            </a:r>
          </a:p>
          <a:p>
            <a:pPr eaLnBrk="1" hangingPunct="1">
              <a:spcBef>
                <a:spcPct val="20000"/>
              </a:spcBef>
              <a:buFontTx/>
              <a:buChar char="•"/>
            </a:pPr>
            <a:r>
              <a:rPr lang="en-US" altLang="en-US" sz="2600" dirty="0">
                <a:solidFill>
                  <a:srgbClr val="CE2700"/>
                </a:solidFill>
              </a:rPr>
              <a:t>Batch Processing: </a:t>
            </a:r>
            <a:r>
              <a:rPr lang="en-US" altLang="en-US" sz="2600" dirty="0"/>
              <a:t>Moderate volume and variety. Variety among batches but not inside.</a:t>
            </a:r>
          </a:p>
          <a:p>
            <a:pPr lvl="2" eaLnBrk="1" hangingPunct="1">
              <a:spcBef>
                <a:spcPct val="20000"/>
              </a:spcBef>
              <a:buFontTx/>
              <a:buChar char="•"/>
            </a:pPr>
            <a:r>
              <a:rPr lang="en-US" altLang="en-US" sz="2000" dirty="0"/>
              <a:t> Ex: paint </a:t>
            </a:r>
            <a:r>
              <a:rPr lang="en-US" altLang="en-US" sz="2000" dirty="0" smtClean="0"/>
              <a:t>production, Cake shop (Mio Amore)</a:t>
            </a:r>
            <a:r>
              <a:rPr lang="en-US" altLang="en-US" sz="2600" dirty="0" smtClean="0"/>
              <a:t>  </a:t>
            </a:r>
            <a:endParaRPr lang="en-US" altLang="en-US" sz="2600" dirty="0"/>
          </a:p>
          <a:p>
            <a:pPr eaLnBrk="1" hangingPunct="1">
              <a:spcBef>
                <a:spcPct val="20000"/>
              </a:spcBef>
              <a:buFontTx/>
              <a:buChar char="•"/>
            </a:pPr>
            <a:r>
              <a:rPr lang="en-US" altLang="en-US" sz="2600" dirty="0">
                <a:solidFill>
                  <a:srgbClr val="CE2700"/>
                </a:solidFill>
              </a:rPr>
              <a:t>Repetitive/Assembly</a:t>
            </a:r>
            <a:r>
              <a:rPr lang="en-US" altLang="en-US" sz="2600" dirty="0">
                <a:solidFill>
                  <a:srgbClr val="B22A92"/>
                </a:solidFill>
              </a:rPr>
              <a:t>:</a:t>
            </a:r>
            <a:r>
              <a:rPr lang="en-US" altLang="en-US" sz="2600" dirty="0"/>
              <a:t> Semi-continuous, high volume of standardized items, limited variety. </a:t>
            </a:r>
          </a:p>
          <a:p>
            <a:pPr lvl="2" eaLnBrk="1" hangingPunct="1">
              <a:spcBef>
                <a:spcPct val="20000"/>
              </a:spcBef>
              <a:buFontTx/>
              <a:buChar char="•"/>
            </a:pPr>
            <a:r>
              <a:rPr lang="en-US" altLang="en-US" sz="2000" dirty="0"/>
              <a:t>Ex: auto </a:t>
            </a:r>
            <a:r>
              <a:rPr lang="en-US" altLang="en-US" sz="2000" dirty="0" smtClean="0"/>
              <a:t>plants (</a:t>
            </a:r>
            <a:r>
              <a:rPr lang="en-US" altLang="en-US" sz="2000" dirty="0" err="1" smtClean="0"/>
              <a:t>Maruti</a:t>
            </a:r>
            <a:r>
              <a:rPr lang="en-US" altLang="en-US" sz="2000" dirty="0" smtClean="0"/>
              <a:t> car manufacturing), </a:t>
            </a:r>
            <a:r>
              <a:rPr lang="en-US" altLang="en-US" sz="2000" dirty="0"/>
              <a:t>cafeteria</a:t>
            </a:r>
          </a:p>
          <a:p>
            <a:pPr eaLnBrk="1" hangingPunct="1">
              <a:spcBef>
                <a:spcPct val="20000"/>
              </a:spcBef>
              <a:buFontTx/>
              <a:buChar char="•"/>
            </a:pPr>
            <a:r>
              <a:rPr lang="en-US" altLang="en-US" sz="2600" dirty="0">
                <a:solidFill>
                  <a:srgbClr val="CE2700"/>
                </a:solidFill>
              </a:rPr>
              <a:t>Continuous Processing:</a:t>
            </a:r>
            <a:r>
              <a:rPr lang="en-US" altLang="en-US" sz="2600" dirty="0"/>
              <a:t> Very high volume </a:t>
            </a:r>
            <a:r>
              <a:rPr lang="en-US" altLang="en-US" sz="2600" dirty="0" smtClean="0"/>
              <a:t>and </a:t>
            </a:r>
            <a:r>
              <a:rPr lang="en-US" altLang="en-US" sz="2600" dirty="0"/>
              <a:t>no variety.</a:t>
            </a:r>
          </a:p>
          <a:p>
            <a:pPr lvl="2" eaLnBrk="1" hangingPunct="1">
              <a:spcBef>
                <a:spcPct val="20000"/>
              </a:spcBef>
              <a:buFontTx/>
              <a:buChar char="•"/>
            </a:pPr>
            <a:r>
              <a:rPr lang="en-US" altLang="en-US" sz="2000" dirty="0"/>
              <a:t> Ex: steel </a:t>
            </a:r>
            <a:r>
              <a:rPr lang="en-US" altLang="en-US" sz="2000" dirty="0" smtClean="0"/>
              <a:t>mill (SAIL), Indian Oil Refinery</a:t>
            </a:r>
            <a:endParaRPr lang="en-US" altLang="en-US" sz="2000" dirty="0"/>
          </a:p>
          <a:p>
            <a:pPr eaLnBrk="1" hangingPunct="1">
              <a:spcBef>
                <a:spcPct val="20000"/>
              </a:spcBef>
              <a:buFontTx/>
              <a:buChar char="•"/>
            </a:pPr>
            <a:r>
              <a:rPr lang="en-US" altLang="en-US" sz="2600" dirty="0">
                <a:solidFill>
                  <a:srgbClr val="CE2700"/>
                </a:solidFill>
              </a:rPr>
              <a:t>Projects: </a:t>
            </a:r>
            <a:r>
              <a:rPr lang="en-US" altLang="en-US" sz="2600" dirty="0"/>
              <a:t>Non-routine jobs. </a:t>
            </a:r>
          </a:p>
          <a:p>
            <a:pPr lvl="2" eaLnBrk="1" hangingPunct="1">
              <a:spcBef>
                <a:spcPct val="20000"/>
              </a:spcBef>
              <a:buFontTx/>
              <a:buChar char="•"/>
            </a:pPr>
            <a:r>
              <a:rPr lang="en-US" altLang="en-US" sz="2000" dirty="0"/>
              <a:t>Ex</a:t>
            </a:r>
            <a:r>
              <a:rPr lang="en-US" altLang="en-US" sz="2000" dirty="0" smtClean="0"/>
              <a:t>: AJC Bose Road Flyover</a:t>
            </a:r>
            <a:endParaRPr lang="en-US" altLang="en-US" sz="2000" dirty="0"/>
          </a:p>
        </p:txBody>
      </p:sp>
    </p:spTree>
    <p:extLst>
      <p:ext uri="{BB962C8B-B14F-4D97-AF65-F5344CB8AC3E}">
        <p14:creationId xmlns:p14="http://schemas.microsoft.com/office/powerpoint/2010/main" val="149665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wipe(left)">
                                      <p:cBhvr>
                                        <p:cTn id="10" dur="500"/>
                                        <p:tgtEl>
                                          <p:spTgt spid="59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animEffect transition="in" filter="wipe(left)">
                                      <p:cBhvr>
                                        <p:cTn id="15" dur="500"/>
                                        <p:tgtEl>
                                          <p:spTgt spid="593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9395">
                                            <p:txEl>
                                              <p:pRg st="3" end="3"/>
                                            </p:txEl>
                                          </p:spTgt>
                                        </p:tgtEl>
                                        <p:attrNameLst>
                                          <p:attrName>style.visibility</p:attrName>
                                        </p:attrNameLst>
                                      </p:cBhvr>
                                      <p:to>
                                        <p:strVal val="visible"/>
                                      </p:to>
                                    </p:set>
                                    <p:animEffect transition="in" filter="wipe(left)">
                                      <p:cBhvr>
                                        <p:cTn id="18" dur="500"/>
                                        <p:tgtEl>
                                          <p:spTgt spid="593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animEffect transition="in" filter="wipe(left)">
                                      <p:cBhvr>
                                        <p:cTn id="23" dur="500"/>
                                        <p:tgtEl>
                                          <p:spTgt spid="5939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395">
                                            <p:txEl>
                                              <p:pRg st="5" end="5"/>
                                            </p:txEl>
                                          </p:spTgt>
                                        </p:tgtEl>
                                        <p:attrNameLst>
                                          <p:attrName>style.visibility</p:attrName>
                                        </p:attrNameLst>
                                      </p:cBhvr>
                                      <p:to>
                                        <p:strVal val="visible"/>
                                      </p:to>
                                    </p:set>
                                    <p:animEffect transition="in" filter="wipe(left)">
                                      <p:cBhvr>
                                        <p:cTn id="26" dur="500"/>
                                        <p:tgtEl>
                                          <p:spTgt spid="5939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animEffect transition="in" filter="wipe(left)">
                                      <p:cBhvr>
                                        <p:cTn id="31" dur="500"/>
                                        <p:tgtEl>
                                          <p:spTgt spid="5939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9395">
                                            <p:txEl>
                                              <p:pRg st="7" end="7"/>
                                            </p:txEl>
                                          </p:spTgt>
                                        </p:tgtEl>
                                        <p:attrNameLst>
                                          <p:attrName>style.visibility</p:attrName>
                                        </p:attrNameLst>
                                      </p:cBhvr>
                                      <p:to>
                                        <p:strVal val="visible"/>
                                      </p:to>
                                    </p:set>
                                    <p:animEffect transition="in" filter="wipe(left)">
                                      <p:cBhvr>
                                        <p:cTn id="34" dur="500"/>
                                        <p:tgtEl>
                                          <p:spTgt spid="5939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animEffect transition="in" filter="wipe(left)">
                                      <p:cBhvr>
                                        <p:cTn id="39" dur="500"/>
                                        <p:tgtEl>
                                          <p:spTgt spid="59395">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9395">
                                            <p:txEl>
                                              <p:pRg st="9" end="9"/>
                                            </p:txEl>
                                          </p:spTgt>
                                        </p:tgtEl>
                                        <p:attrNameLst>
                                          <p:attrName>style.visibility</p:attrName>
                                        </p:attrNameLst>
                                      </p:cBhvr>
                                      <p:to>
                                        <p:strVal val="visible"/>
                                      </p:to>
                                    </p:set>
                                    <p:animEffect transition="in" filter="wipe(left)">
                                      <p:cBhvr>
                                        <p:cTn id="42" dur="5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2" eaLnBrk="1" hangingPunct="1"/>
            <a:fld id="{6730C553-8636-44C0-9E35-5DE4FE0CE14A}" type="slidenum">
              <a:rPr lang="en-US" altLang="en-US" smtClean="0"/>
              <a:pPr lvl="2" eaLnBrk="1" hangingPunct="1"/>
              <a:t>119</a:t>
            </a:fld>
            <a:endParaRPr lang="en-US" altLang="en-US" smtClean="0"/>
          </a:p>
        </p:txBody>
      </p:sp>
      <p:graphicFrame>
        <p:nvGraphicFramePr>
          <p:cNvPr id="143362" name="Group 2"/>
          <p:cNvGraphicFramePr>
            <a:graphicFrameLocks noGrp="1"/>
          </p:cNvGraphicFramePr>
          <p:nvPr>
            <p:ph type="tbl" idx="1"/>
          </p:nvPr>
        </p:nvGraphicFramePr>
        <p:xfrm>
          <a:off x="228600" y="1604963"/>
          <a:ext cx="8739188" cy="3138488"/>
        </p:xfrm>
        <a:graphic>
          <a:graphicData uri="http://schemas.openxmlformats.org/drawingml/2006/table">
            <a:tbl>
              <a:tblPr/>
              <a:tblGrid>
                <a:gridCol w="1747838"/>
                <a:gridCol w="1747837"/>
                <a:gridCol w="1747838"/>
                <a:gridCol w="1747837"/>
                <a:gridCol w="1747838"/>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E2700"/>
                          </a:solidFill>
                          <a:effectLst/>
                          <a:latin typeface="Arial" charset="0"/>
                        </a:rPr>
                        <a:t>Dimension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Job Shop</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Batch</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Repetitive</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Continuous</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Job variety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Process flexibility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Unit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7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Volume of 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a:t>
                      </a:r>
                      <a:r>
                        <a:rPr kumimoji="0" lang="en-US" altLang="zh-CN" sz="2000" b="0" i="0" u="none" strike="noStrike" cap="none" normalizeH="0" baseline="0" smtClean="0">
                          <a:ln>
                            <a:noFill/>
                          </a:ln>
                          <a:solidFill>
                            <a:srgbClr val="CE2700"/>
                          </a:solidFill>
                          <a:effectLst/>
                          <a:latin typeface="Arial" charset="0"/>
                          <a:ea typeface="宋体" pitchFamily="2" charset="-122"/>
                        </a:rPr>
                        <a:t>low</a:t>
                      </a:r>
                      <a:endParaRPr kumimoji="0" lang="en-US" sz="2000" b="0" i="0" u="none" strike="noStrike" cap="none" normalizeH="0" baseline="0" smtClean="0">
                        <a:ln>
                          <a:noFill/>
                        </a:ln>
                        <a:solidFill>
                          <a:srgbClr val="CE27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a:t>
                      </a:r>
                      <a:r>
                        <a:rPr kumimoji="0" lang="en-US" altLang="zh-CN" sz="2000" b="0" i="0" u="none" strike="noStrike" cap="none" normalizeH="0" baseline="0" smtClean="0">
                          <a:ln>
                            <a:noFill/>
                          </a:ln>
                          <a:solidFill>
                            <a:srgbClr val="CE2700"/>
                          </a:solidFill>
                          <a:effectLst/>
                          <a:latin typeface="Arial" charset="0"/>
                          <a:ea typeface="宋体" pitchFamily="2" charset="-122"/>
                        </a:rPr>
                        <a:t>high</a:t>
                      </a:r>
                      <a:endParaRPr kumimoji="0" lang="en-US" sz="2000" b="0" i="0" u="none" strike="noStrike" cap="none" normalizeH="0" baseline="0" smtClean="0">
                        <a:ln>
                          <a:noFill/>
                        </a:ln>
                        <a:solidFill>
                          <a:srgbClr val="CE27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209" name="Rectangle 41"/>
          <p:cNvSpPr>
            <a:spLocks noGrp="1" noChangeArrowheads="1"/>
          </p:cNvSpPr>
          <p:nvPr>
            <p:ph type="title"/>
          </p:nvPr>
        </p:nvSpPr>
        <p:spPr>
          <a:xfrm>
            <a:off x="315913" y="577850"/>
            <a:ext cx="7761287" cy="428625"/>
          </a:xfrm>
        </p:spPr>
        <p:txBody>
          <a:bodyPr>
            <a:normAutofit fontScale="90000"/>
          </a:bodyPr>
          <a:lstStyle/>
          <a:p>
            <a:r>
              <a:rPr lang="en-US" altLang="en-US" b="1" smtClean="0">
                <a:solidFill>
                  <a:srgbClr val="FF0000"/>
                </a:solidFill>
              </a:rPr>
              <a:t>Product – Process Matrix</a:t>
            </a:r>
          </a:p>
        </p:txBody>
      </p:sp>
    </p:spTree>
    <p:extLst>
      <p:ext uri="{BB962C8B-B14F-4D97-AF65-F5344CB8AC3E}">
        <p14:creationId xmlns:p14="http://schemas.microsoft.com/office/powerpoint/2010/main" val="1365933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990600"/>
          </a:xfrm>
        </p:spPr>
        <p:txBody>
          <a:bodyPr/>
          <a:lstStyle/>
          <a:p>
            <a:r>
              <a:rPr lang="en-US" b="1" dirty="0" smtClean="0">
                <a:solidFill>
                  <a:srgbClr val="FF0000"/>
                </a:solidFill>
              </a:rPr>
              <a:t>Goals of Financial management</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endParaRPr lang="en-US" dirty="0" smtClean="0"/>
          </a:p>
          <a:p>
            <a:r>
              <a:rPr lang="en-US" dirty="0" smtClean="0"/>
              <a:t>Primary </a:t>
            </a:r>
            <a:r>
              <a:rPr lang="en-US" dirty="0"/>
              <a:t>goal </a:t>
            </a:r>
            <a:r>
              <a:rPr lang="en-US" dirty="0" smtClean="0"/>
              <a:t> of the Financial Management is </a:t>
            </a:r>
            <a:r>
              <a:rPr lang="en-US" dirty="0">
                <a:solidFill>
                  <a:srgbClr val="FF0000"/>
                </a:solidFill>
              </a:rPr>
              <a:t>to maximize the </a:t>
            </a:r>
            <a:r>
              <a:rPr lang="en-US" dirty="0" smtClean="0">
                <a:solidFill>
                  <a:srgbClr val="FF0000"/>
                </a:solidFill>
              </a:rPr>
              <a:t>wealth of </a:t>
            </a:r>
            <a:r>
              <a:rPr lang="en-US" dirty="0">
                <a:solidFill>
                  <a:srgbClr val="FF0000"/>
                </a:solidFill>
              </a:rPr>
              <a:t>the company’s shareholders (owners)</a:t>
            </a:r>
            <a:r>
              <a:rPr lang="en-US" dirty="0"/>
              <a:t> by increasing the market value (price) of their </a:t>
            </a:r>
            <a:r>
              <a:rPr lang="en-US" dirty="0" smtClean="0"/>
              <a:t>shares</a:t>
            </a:r>
          </a:p>
          <a:p>
            <a:endParaRPr lang="en-US" dirty="0" smtClean="0"/>
          </a:p>
          <a:p>
            <a:r>
              <a:rPr lang="en-US" dirty="0" smtClean="0"/>
              <a:t>This may at times </a:t>
            </a:r>
            <a:r>
              <a:rPr lang="en-US" dirty="0" smtClean="0">
                <a:solidFill>
                  <a:srgbClr val="FF0000"/>
                </a:solidFill>
              </a:rPr>
              <a:t>may </a:t>
            </a:r>
            <a:r>
              <a:rPr lang="en-US" dirty="0">
                <a:solidFill>
                  <a:srgbClr val="FF0000"/>
                </a:solidFill>
              </a:rPr>
              <a:t>conflict with</a:t>
            </a:r>
            <a:r>
              <a:rPr lang="en-US" dirty="0"/>
              <a:t> </a:t>
            </a:r>
          </a:p>
          <a:p>
            <a:pPr lvl="1"/>
            <a:r>
              <a:rPr lang="en-US" dirty="0" smtClean="0"/>
              <a:t>social </a:t>
            </a:r>
            <a:r>
              <a:rPr lang="en-US" dirty="0"/>
              <a:t>/ ethical goals (for example, </a:t>
            </a:r>
            <a:r>
              <a:rPr lang="en-US" dirty="0" smtClean="0"/>
              <a:t>fair market operations, pollution control compliance etc.)</a:t>
            </a:r>
            <a:endParaRPr lang="en-US" dirty="0"/>
          </a:p>
          <a:p>
            <a:pPr lvl="1"/>
            <a:r>
              <a:rPr lang="en-US" dirty="0" smtClean="0"/>
              <a:t>interests </a:t>
            </a:r>
            <a:r>
              <a:rPr lang="en-US" dirty="0"/>
              <a:t>of </a:t>
            </a:r>
            <a:r>
              <a:rPr lang="en-US" dirty="0" smtClean="0"/>
              <a:t>the executive managements </a:t>
            </a:r>
            <a:r>
              <a:rPr lang="en-US" dirty="0"/>
              <a:t>(for example, </a:t>
            </a:r>
            <a:r>
              <a:rPr lang="en-US" dirty="0" smtClean="0"/>
              <a:t>denying short-term compensation etc.) </a:t>
            </a:r>
          </a:p>
          <a:p>
            <a:pPr lvl="1"/>
            <a:endParaRPr lang="en-US" dirty="0"/>
          </a:p>
          <a:p>
            <a:r>
              <a:rPr lang="en-US" dirty="0" smtClean="0"/>
              <a:t>Financial management’s role is </a:t>
            </a:r>
            <a:r>
              <a:rPr lang="en-US" dirty="0" smtClean="0">
                <a:solidFill>
                  <a:srgbClr val="FF0000"/>
                </a:solidFill>
              </a:rPr>
              <a:t>to maintain a balanced financial health of the organization, </a:t>
            </a:r>
            <a:r>
              <a:rPr lang="en-US" dirty="0" smtClean="0"/>
              <a:t>so that it can service the borrowings in an appropriate manner to create goodwill with the lenders and to reduce the cost of future borrowings, if required. </a:t>
            </a:r>
          </a:p>
          <a:p>
            <a:endParaRPr lang="en-US" dirty="0" smtClean="0"/>
          </a:p>
          <a:p>
            <a:r>
              <a:rPr lang="en-US" dirty="0" smtClean="0"/>
              <a:t>Financial management also helps </a:t>
            </a:r>
            <a:r>
              <a:rPr lang="en-US" dirty="0" smtClean="0">
                <a:solidFill>
                  <a:srgbClr val="FF0000"/>
                </a:solidFill>
              </a:rPr>
              <a:t>building market goodwill through attractive returns to the investors</a:t>
            </a:r>
            <a:r>
              <a:rPr lang="en-US" dirty="0" smtClean="0"/>
              <a:t> </a:t>
            </a:r>
            <a:r>
              <a:rPr lang="en-US" dirty="0"/>
              <a:t>at an acceptable level of </a:t>
            </a:r>
            <a:r>
              <a:rPr lang="en-US" dirty="0" smtClean="0"/>
              <a:t>risk.</a:t>
            </a:r>
            <a:endParaRPr lang="en-US" dirty="0"/>
          </a:p>
          <a:p>
            <a:endParaRPr lang="en-US" dirty="0"/>
          </a:p>
        </p:txBody>
      </p:sp>
    </p:spTree>
    <p:extLst>
      <p:ext uri="{BB962C8B-B14F-4D97-AF65-F5344CB8AC3E}">
        <p14:creationId xmlns:p14="http://schemas.microsoft.com/office/powerpoint/2010/main" val="74021169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4681FF0A-A95E-4C09-AEE9-CB104E903330}" type="slidenum">
              <a:rPr lang="en-US"/>
              <a:pPr>
                <a:defRPr/>
              </a:pPr>
              <a:t>120</a:t>
            </a:fld>
            <a:endParaRPr lang="en-US"/>
          </a:p>
        </p:txBody>
      </p:sp>
      <p:sp>
        <p:nvSpPr>
          <p:cNvPr id="22532" name="Rectangle 2"/>
          <p:cNvSpPr>
            <a:spLocks noGrp="1" noChangeArrowheads="1"/>
          </p:cNvSpPr>
          <p:nvPr>
            <p:ph type="title"/>
          </p:nvPr>
        </p:nvSpPr>
        <p:spPr>
          <a:xfrm>
            <a:off x="1143000" y="304800"/>
            <a:ext cx="7793038" cy="1462088"/>
          </a:xfrm>
        </p:spPr>
        <p:txBody>
          <a:bodyPr/>
          <a:lstStyle/>
          <a:p>
            <a:pPr marL="342900" indent="-342900"/>
            <a:r>
              <a:rPr lang="en-US" altLang="en-US" b="1" dirty="0" smtClean="0">
                <a:solidFill>
                  <a:srgbClr val="FF0000"/>
                </a:solidFill>
              </a:rPr>
              <a:t>Product-Process Grid</a:t>
            </a:r>
          </a:p>
        </p:txBody>
      </p:sp>
      <p:pic>
        <p:nvPicPr>
          <p:cNvPr id="22533" name="Picture 14" descr="w0020-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981200"/>
            <a:ext cx="7543800" cy="4495800"/>
          </a:xfrm>
          <a:noFill/>
        </p:spPr>
      </p:pic>
    </p:spTree>
    <p:extLst>
      <p:ext uri="{BB962C8B-B14F-4D97-AF65-F5344CB8AC3E}">
        <p14:creationId xmlns:p14="http://schemas.microsoft.com/office/powerpoint/2010/main" val="350579503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FF446665-5997-4457-B84F-97CD08147A63}" type="slidenum">
              <a:rPr lang="en-US"/>
              <a:pPr>
                <a:defRPr/>
              </a:pPr>
              <a:t>121</a:t>
            </a:fld>
            <a:endParaRPr lang="en-US"/>
          </a:p>
        </p:txBody>
      </p:sp>
      <p:sp>
        <p:nvSpPr>
          <p:cNvPr id="23556" name="Rectangle 2"/>
          <p:cNvSpPr>
            <a:spLocks noGrp="1" noChangeArrowheads="1"/>
          </p:cNvSpPr>
          <p:nvPr>
            <p:ph type="title"/>
          </p:nvPr>
        </p:nvSpPr>
        <p:spPr/>
        <p:txBody>
          <a:bodyPr/>
          <a:lstStyle/>
          <a:p>
            <a:r>
              <a:rPr lang="en-US" altLang="en-US" b="1" dirty="0" smtClean="0">
                <a:solidFill>
                  <a:srgbClr val="FF0000"/>
                </a:solidFill>
              </a:rPr>
              <a:t>Process Types</a:t>
            </a:r>
          </a:p>
        </p:txBody>
      </p:sp>
      <p:sp>
        <p:nvSpPr>
          <p:cNvPr id="23557" name="Rectangle 5"/>
          <p:cNvSpPr>
            <a:spLocks noGrp="1" noChangeArrowheads="1"/>
          </p:cNvSpPr>
          <p:nvPr>
            <p:ph type="body" idx="1"/>
          </p:nvPr>
        </p:nvSpPr>
        <p:spPr/>
        <p:txBody>
          <a:bodyPr/>
          <a:lstStyle/>
          <a:p>
            <a:pPr>
              <a:lnSpc>
                <a:spcPct val="80000"/>
              </a:lnSpc>
            </a:pPr>
            <a:r>
              <a:rPr lang="en-US" altLang="en-US" sz="2800" dirty="0" smtClean="0"/>
              <a:t>Process types can be:</a:t>
            </a:r>
          </a:p>
          <a:p>
            <a:pPr lvl="1">
              <a:lnSpc>
                <a:spcPct val="80000"/>
              </a:lnSpc>
            </a:pPr>
            <a:endParaRPr lang="en-US" altLang="en-US" sz="2400" dirty="0" smtClean="0">
              <a:solidFill>
                <a:srgbClr val="FF0000"/>
              </a:solidFill>
            </a:endParaRPr>
          </a:p>
          <a:p>
            <a:pPr lvl="1">
              <a:lnSpc>
                <a:spcPct val="80000"/>
              </a:lnSpc>
            </a:pPr>
            <a:r>
              <a:rPr lang="en-US" altLang="en-US" sz="2400" b="1" dirty="0" smtClean="0">
                <a:solidFill>
                  <a:srgbClr val="FF0000"/>
                </a:solidFill>
              </a:rPr>
              <a:t>Project process</a:t>
            </a:r>
            <a:r>
              <a:rPr lang="en-US" altLang="en-US" sz="2400" b="1" dirty="0" smtClean="0"/>
              <a:t>  (</a:t>
            </a:r>
            <a:r>
              <a:rPr lang="en-US" altLang="en-US" sz="2400" b="1" dirty="0" smtClean="0">
                <a:solidFill>
                  <a:srgbClr val="FF0000"/>
                </a:solidFill>
              </a:rPr>
              <a:t>Job Shops</a:t>
            </a:r>
            <a:r>
              <a:rPr lang="en-US" altLang="en-US" sz="2400" b="1" dirty="0" smtClean="0"/>
              <a:t>)</a:t>
            </a:r>
            <a:r>
              <a:rPr lang="en-US" altLang="en-US" sz="2400" dirty="0" smtClean="0"/>
              <a:t> – make a one-at-a-time product exactly to customer specifications</a:t>
            </a:r>
          </a:p>
          <a:p>
            <a:pPr lvl="1">
              <a:lnSpc>
                <a:spcPct val="80000"/>
              </a:lnSpc>
            </a:pPr>
            <a:r>
              <a:rPr lang="en-US" altLang="en-US" sz="2400" b="1" dirty="0" smtClean="0">
                <a:solidFill>
                  <a:srgbClr val="FF0000"/>
                </a:solidFill>
              </a:rPr>
              <a:t>Batch process</a:t>
            </a:r>
            <a:r>
              <a:rPr lang="en-US" altLang="en-US" sz="2400" dirty="0" smtClean="0"/>
              <a:t> – small quantities of product in groups or batches based on customer orders or specifications</a:t>
            </a:r>
          </a:p>
          <a:p>
            <a:pPr lvl="1">
              <a:lnSpc>
                <a:spcPct val="80000"/>
              </a:lnSpc>
            </a:pPr>
            <a:r>
              <a:rPr lang="en-US" altLang="en-US" sz="2400" b="1" dirty="0" smtClean="0">
                <a:solidFill>
                  <a:srgbClr val="FF0000"/>
                </a:solidFill>
              </a:rPr>
              <a:t>Line process</a:t>
            </a:r>
            <a:r>
              <a:rPr lang="en-US" altLang="en-US" sz="2400" dirty="0" smtClean="0">
                <a:solidFill>
                  <a:srgbClr val="FF0000"/>
                </a:solidFill>
              </a:rPr>
              <a:t> </a:t>
            </a:r>
            <a:r>
              <a:rPr lang="en-US" altLang="en-US" sz="2400" dirty="0" smtClean="0"/>
              <a:t>(</a:t>
            </a:r>
            <a:r>
              <a:rPr lang="en-US" altLang="en-US" sz="2400" dirty="0" smtClean="0">
                <a:solidFill>
                  <a:srgbClr val="FF0000"/>
                </a:solidFill>
              </a:rPr>
              <a:t>Repetitive Assembly</a:t>
            </a:r>
            <a:r>
              <a:rPr lang="en-US" altLang="en-US" sz="2400" dirty="0" smtClean="0"/>
              <a:t>)– large quantities of a standard product</a:t>
            </a:r>
          </a:p>
          <a:p>
            <a:pPr lvl="1">
              <a:lnSpc>
                <a:spcPct val="80000"/>
              </a:lnSpc>
            </a:pPr>
            <a:r>
              <a:rPr lang="en-US" altLang="en-US" sz="2400" b="1" dirty="0" smtClean="0">
                <a:solidFill>
                  <a:srgbClr val="FF0000"/>
                </a:solidFill>
              </a:rPr>
              <a:t>Continuous process</a:t>
            </a:r>
            <a:r>
              <a:rPr lang="en-US" altLang="en-US" sz="2400" dirty="0" smtClean="0"/>
              <a:t> – very high volumes of a fully standard product</a:t>
            </a:r>
          </a:p>
          <a:p>
            <a:pPr>
              <a:lnSpc>
                <a:spcPct val="80000"/>
              </a:lnSpc>
            </a:pPr>
            <a:endParaRPr lang="en-US" altLang="en-US" sz="2800" dirty="0" smtClean="0"/>
          </a:p>
          <a:p>
            <a:pPr>
              <a:lnSpc>
                <a:spcPct val="80000"/>
              </a:lnSpc>
            </a:pPr>
            <a:r>
              <a:rPr lang="en-US" altLang="en-US" sz="2800" dirty="0" smtClean="0"/>
              <a:t>Process types exist on a continuum</a:t>
            </a:r>
          </a:p>
        </p:txBody>
      </p:sp>
    </p:spTree>
    <p:extLst>
      <p:ext uri="{BB962C8B-B14F-4D97-AF65-F5344CB8AC3E}">
        <p14:creationId xmlns:p14="http://schemas.microsoft.com/office/powerpoint/2010/main" val="5871944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EEFFD526-D699-4A87-9EA5-8D11D675AA37}" type="slidenum">
              <a:rPr lang="en-US"/>
              <a:pPr>
                <a:defRPr/>
              </a:pPr>
              <a:t>122</a:t>
            </a:fld>
            <a:endParaRPr lang="en-US"/>
          </a:p>
        </p:txBody>
      </p:sp>
      <p:sp>
        <p:nvSpPr>
          <p:cNvPr id="24580" name="Rectangle 2"/>
          <p:cNvSpPr>
            <a:spLocks noGrp="1" noChangeArrowheads="1"/>
          </p:cNvSpPr>
          <p:nvPr>
            <p:ph type="title"/>
          </p:nvPr>
        </p:nvSpPr>
        <p:spPr/>
        <p:txBody>
          <a:bodyPr>
            <a:normAutofit fontScale="90000"/>
          </a:bodyPr>
          <a:lstStyle/>
          <a:p>
            <a:r>
              <a:rPr lang="en-US" altLang="en-US" sz="3600" b="1" dirty="0" smtClean="0">
                <a:solidFill>
                  <a:srgbClr val="FF0000"/>
                </a:solidFill>
              </a:rPr>
              <a:t>Intermittent VS. Repetitive Facility Layouts</a:t>
            </a:r>
            <a:r>
              <a:rPr lang="en-US" altLang="en-US" b="1" dirty="0" smtClean="0">
                <a:solidFill>
                  <a:srgbClr val="FF0000"/>
                </a:solidFill>
              </a:rPr>
              <a:t> </a:t>
            </a:r>
          </a:p>
        </p:txBody>
      </p:sp>
      <p:pic>
        <p:nvPicPr>
          <p:cNvPr id="24581" name="Picture 4" descr="w0024-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2057400"/>
            <a:ext cx="7543800" cy="4191000"/>
          </a:xfrm>
          <a:noFill/>
        </p:spPr>
      </p:pic>
    </p:spTree>
    <p:extLst>
      <p:ext uri="{BB962C8B-B14F-4D97-AF65-F5344CB8AC3E}">
        <p14:creationId xmlns:p14="http://schemas.microsoft.com/office/powerpoint/2010/main" val="13051331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14E0C948-7873-43F6-9189-3F83F42C3F93}" type="slidenum">
              <a:rPr lang="en-US"/>
              <a:pPr>
                <a:defRPr/>
              </a:pPr>
              <a:t>123</a:t>
            </a:fld>
            <a:endParaRPr lang="en-US"/>
          </a:p>
        </p:txBody>
      </p:sp>
      <p:sp>
        <p:nvSpPr>
          <p:cNvPr id="25604" name="Rectangle 2"/>
          <p:cNvSpPr>
            <a:spLocks noGrp="1" noChangeArrowheads="1"/>
          </p:cNvSpPr>
          <p:nvPr>
            <p:ph type="title"/>
          </p:nvPr>
        </p:nvSpPr>
        <p:spPr/>
        <p:txBody>
          <a:bodyPr/>
          <a:lstStyle/>
          <a:p>
            <a:r>
              <a:rPr lang="en-US" altLang="en-US" sz="4000" b="1" dirty="0" smtClean="0">
                <a:solidFill>
                  <a:srgbClr val="FF0000"/>
                </a:solidFill>
              </a:rPr>
              <a:t>Process Selection Considerations</a:t>
            </a:r>
          </a:p>
        </p:txBody>
      </p:sp>
      <p:sp>
        <p:nvSpPr>
          <p:cNvPr id="25605" name="Rectangle 3"/>
          <p:cNvSpPr>
            <a:spLocks noGrp="1" noChangeArrowheads="1"/>
          </p:cNvSpPr>
          <p:nvPr>
            <p:ph type="body" idx="1"/>
          </p:nvPr>
        </p:nvSpPr>
        <p:spPr>
          <a:xfrm>
            <a:off x="762000" y="2017713"/>
            <a:ext cx="8077200" cy="4078287"/>
          </a:xfrm>
        </p:spPr>
        <p:txBody>
          <a:bodyPr/>
          <a:lstStyle/>
          <a:p>
            <a:pPr marL="609600" indent="-609600"/>
            <a:r>
              <a:rPr lang="en-US" altLang="en-US" b="1" smtClean="0">
                <a:solidFill>
                  <a:schemeClr val="folHlink"/>
                </a:solidFill>
              </a:rPr>
              <a:t>Process selection is based on five principal considerations</a:t>
            </a:r>
          </a:p>
          <a:p>
            <a:pPr marL="990600" lvl="1" indent="-533400">
              <a:buSzPct val="85000"/>
              <a:buFont typeface="Wingdings" pitchFamily="2" charset="2"/>
              <a:buAutoNum type="arabicPeriod"/>
            </a:pPr>
            <a:r>
              <a:rPr lang="en-US" altLang="en-US" smtClean="0"/>
              <a:t>Product-Process Grid</a:t>
            </a:r>
          </a:p>
          <a:p>
            <a:pPr marL="990600" lvl="1" indent="-533400">
              <a:buSzPct val="85000"/>
              <a:buFont typeface="Wingdings" pitchFamily="2" charset="2"/>
              <a:buAutoNum type="arabicPeriod"/>
            </a:pPr>
            <a:r>
              <a:rPr lang="en-US" altLang="en-US" smtClean="0"/>
              <a:t>Degree of vertical integration</a:t>
            </a:r>
          </a:p>
          <a:p>
            <a:pPr marL="990600" lvl="1" indent="-533400">
              <a:buSzPct val="85000"/>
              <a:buFont typeface="Wingdings" pitchFamily="2" charset="2"/>
              <a:buAutoNum type="arabicPeriod"/>
            </a:pPr>
            <a:r>
              <a:rPr lang="en-US" altLang="en-US" smtClean="0"/>
              <a:t>Flexibility of resources</a:t>
            </a:r>
          </a:p>
          <a:p>
            <a:pPr marL="990600" lvl="1" indent="-533400">
              <a:buSzPct val="85000"/>
              <a:buFont typeface="Wingdings" pitchFamily="2" charset="2"/>
              <a:buAutoNum type="arabicPeriod"/>
            </a:pPr>
            <a:r>
              <a:rPr lang="en-US" altLang="en-US" smtClean="0"/>
              <a:t>Mix between capital &amp; human resources</a:t>
            </a:r>
          </a:p>
          <a:p>
            <a:pPr marL="990600" lvl="1" indent="-533400">
              <a:buSzPct val="85000"/>
              <a:buFont typeface="Wingdings" pitchFamily="2" charset="2"/>
              <a:buAutoNum type="arabicPeriod"/>
            </a:pPr>
            <a:r>
              <a:rPr lang="en-US" altLang="en-US" smtClean="0"/>
              <a:t>Degree of customer contact</a:t>
            </a:r>
          </a:p>
          <a:p>
            <a:pPr marL="990600" lvl="1" indent="-533400">
              <a:buFont typeface="Wingdings" pitchFamily="2" charset="2"/>
              <a:buNone/>
            </a:pPr>
            <a:endParaRPr lang="en-US" altLang="en-US" smtClean="0"/>
          </a:p>
        </p:txBody>
      </p:sp>
    </p:spTree>
    <p:extLst>
      <p:ext uri="{BB962C8B-B14F-4D97-AF65-F5344CB8AC3E}">
        <p14:creationId xmlns:p14="http://schemas.microsoft.com/office/powerpoint/2010/main" val="19465840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rtlCol="0">
            <a:normAutofit fontScale="90000"/>
          </a:bodyPr>
          <a:lstStyle/>
          <a:p>
            <a:pPr fontAlgn="auto">
              <a:spcAft>
                <a:spcPts val="0"/>
              </a:spcAft>
              <a:defRPr/>
            </a:pPr>
            <a:r>
              <a:rPr lang="en-US" sz="3600" b="1" dirty="0" smtClean="0">
                <a:solidFill>
                  <a:srgbClr val="FF0000"/>
                </a:solidFill>
              </a:rPr>
              <a:t>Process Decisions-Vertical Integration &amp; Make or Buy</a:t>
            </a:r>
          </a:p>
        </p:txBody>
      </p:sp>
      <p:sp>
        <p:nvSpPr>
          <p:cNvPr id="26628" name="Rectangle 3"/>
          <p:cNvSpPr>
            <a:spLocks noGrp="1" noChangeArrowheads="1"/>
          </p:cNvSpPr>
          <p:nvPr>
            <p:ph type="body" idx="1"/>
          </p:nvPr>
        </p:nvSpPr>
        <p:spPr>
          <a:xfrm>
            <a:off x="304800" y="1905000"/>
            <a:ext cx="8650288" cy="4724400"/>
          </a:xfrm>
        </p:spPr>
        <p:txBody>
          <a:bodyPr/>
          <a:lstStyle/>
          <a:p>
            <a:pPr>
              <a:lnSpc>
                <a:spcPct val="90000"/>
              </a:lnSpc>
            </a:pPr>
            <a:r>
              <a:rPr lang="en-US" altLang="en-US" sz="2000" b="1" i="1" u="sng" dirty="0" smtClean="0">
                <a:solidFill>
                  <a:schemeClr val="folHlink"/>
                </a:solidFill>
              </a:rPr>
              <a:t>Vertical integration</a:t>
            </a:r>
            <a:r>
              <a:rPr lang="en-US" altLang="en-US" sz="2000" b="1" dirty="0" smtClean="0">
                <a:solidFill>
                  <a:schemeClr val="folHlink"/>
                </a:solidFill>
              </a:rPr>
              <a:t> refers to the degree a firm chooses to do processes itself- raw material to sales</a:t>
            </a:r>
          </a:p>
          <a:p>
            <a:pPr lvl="1">
              <a:lnSpc>
                <a:spcPct val="90000"/>
              </a:lnSpc>
            </a:pPr>
            <a:r>
              <a:rPr lang="en-US" altLang="en-US" sz="1800" dirty="0" smtClean="0"/>
              <a:t>Backward Integration means moving closer to primary operations</a:t>
            </a:r>
          </a:p>
          <a:p>
            <a:pPr lvl="1">
              <a:lnSpc>
                <a:spcPct val="90000"/>
              </a:lnSpc>
            </a:pPr>
            <a:r>
              <a:rPr lang="en-US" altLang="en-US" sz="1800" dirty="0" smtClean="0"/>
              <a:t>Forward Integration means moving closer to customers</a:t>
            </a:r>
          </a:p>
          <a:p>
            <a:pPr lvl="3">
              <a:lnSpc>
                <a:spcPct val="90000"/>
              </a:lnSpc>
              <a:buFont typeface="Wingdings" pitchFamily="2" charset="2"/>
              <a:buNone/>
            </a:pPr>
            <a:endParaRPr lang="en-US" altLang="en-US" sz="1400" dirty="0" smtClean="0"/>
          </a:p>
          <a:p>
            <a:pPr>
              <a:lnSpc>
                <a:spcPct val="90000"/>
              </a:lnSpc>
            </a:pPr>
            <a:r>
              <a:rPr lang="en-US" altLang="en-US" sz="2400" b="1" dirty="0" smtClean="0">
                <a:solidFill>
                  <a:srgbClr val="FF0000"/>
                </a:solidFill>
              </a:rPr>
              <a:t>A firm’s </a:t>
            </a:r>
            <a:r>
              <a:rPr lang="en-US" altLang="en-US" sz="2400" b="1" i="1" dirty="0" smtClean="0">
                <a:solidFill>
                  <a:srgbClr val="FF0000"/>
                </a:solidFill>
              </a:rPr>
              <a:t>Make-or-Buy</a:t>
            </a:r>
            <a:r>
              <a:rPr lang="en-US" altLang="en-US" sz="2400" b="1" dirty="0" smtClean="0">
                <a:solidFill>
                  <a:srgbClr val="FF0000"/>
                </a:solidFill>
              </a:rPr>
              <a:t> choices should be based on the following considerations:</a:t>
            </a:r>
          </a:p>
          <a:p>
            <a:pPr lvl="1">
              <a:lnSpc>
                <a:spcPct val="90000"/>
              </a:lnSpc>
            </a:pPr>
            <a:r>
              <a:rPr lang="en-US" altLang="en-US" sz="1800" dirty="0" smtClean="0"/>
              <a:t>Strategic impact</a:t>
            </a:r>
          </a:p>
          <a:p>
            <a:pPr lvl="1">
              <a:lnSpc>
                <a:spcPct val="90000"/>
              </a:lnSpc>
            </a:pPr>
            <a:r>
              <a:rPr lang="en-US" altLang="en-US" sz="1800" dirty="0" smtClean="0"/>
              <a:t>Available capacity</a:t>
            </a:r>
          </a:p>
          <a:p>
            <a:pPr lvl="1">
              <a:lnSpc>
                <a:spcPct val="90000"/>
              </a:lnSpc>
            </a:pPr>
            <a:r>
              <a:rPr lang="en-US" altLang="en-US" sz="1800" dirty="0" smtClean="0"/>
              <a:t>Expertise</a:t>
            </a:r>
          </a:p>
          <a:p>
            <a:pPr lvl="1">
              <a:lnSpc>
                <a:spcPct val="90000"/>
              </a:lnSpc>
            </a:pPr>
            <a:r>
              <a:rPr lang="en-US" altLang="en-US" sz="1800" dirty="0" smtClean="0"/>
              <a:t>Quality considerations</a:t>
            </a:r>
          </a:p>
          <a:p>
            <a:pPr lvl="1">
              <a:lnSpc>
                <a:spcPct val="90000"/>
              </a:lnSpc>
            </a:pPr>
            <a:r>
              <a:rPr lang="en-US" altLang="en-US" sz="1800" dirty="0" smtClean="0"/>
              <a:t>Speed</a:t>
            </a:r>
          </a:p>
          <a:p>
            <a:pPr lvl="1">
              <a:lnSpc>
                <a:spcPct val="90000"/>
              </a:lnSpc>
            </a:pPr>
            <a:r>
              <a:rPr lang="en-US" altLang="en-US" sz="1800" dirty="0" smtClean="0"/>
              <a:t>Cost </a:t>
            </a:r>
            <a:r>
              <a:rPr lang="en-US" altLang="en-US" sz="1600" dirty="0" smtClean="0"/>
              <a:t>(fixed cost + variable cost)</a:t>
            </a:r>
            <a:r>
              <a:rPr lang="en-US" altLang="en-US" sz="1000" dirty="0" smtClean="0">
                <a:solidFill>
                  <a:schemeClr val="hlink"/>
                </a:solidFill>
              </a:rPr>
              <a:t>make</a:t>
            </a:r>
            <a:r>
              <a:rPr lang="en-US" altLang="en-US" sz="1600" dirty="0" smtClean="0"/>
              <a:t> = Cost (fixed cost + Variable cost)</a:t>
            </a:r>
            <a:r>
              <a:rPr lang="en-US" altLang="en-US" sz="1000" dirty="0" smtClean="0">
                <a:solidFill>
                  <a:schemeClr val="hlink"/>
                </a:solidFill>
              </a:rPr>
              <a:t>buy</a:t>
            </a:r>
            <a:r>
              <a:rPr lang="en-US" altLang="en-US" sz="1600" dirty="0" smtClean="0">
                <a:solidFill>
                  <a:schemeClr val="hlink"/>
                </a:solidFill>
              </a:rPr>
              <a:t> </a:t>
            </a:r>
          </a:p>
          <a:p>
            <a:pPr marL="457200" lvl="1" indent="0">
              <a:lnSpc>
                <a:spcPct val="90000"/>
              </a:lnSpc>
              <a:buNone/>
            </a:pPr>
            <a:endParaRPr lang="en-US" altLang="en-US" sz="1600" b="1" dirty="0" smtClean="0">
              <a:solidFill>
                <a:srgbClr val="990033"/>
              </a:solidFill>
            </a:endParaRPr>
          </a:p>
          <a:p>
            <a:pPr>
              <a:lnSpc>
                <a:spcPct val="90000"/>
              </a:lnSpc>
            </a:pPr>
            <a:r>
              <a:rPr lang="en-US" altLang="en-US" sz="1800" b="1" dirty="0" smtClean="0">
                <a:solidFill>
                  <a:schemeClr val="folHlink"/>
                </a:solidFill>
              </a:rPr>
              <a:t>Business are trending toward less </a:t>
            </a:r>
            <a:r>
              <a:rPr lang="en-US" altLang="en-US" sz="1800" b="1" i="1" u="sng" dirty="0" smtClean="0">
                <a:solidFill>
                  <a:schemeClr val="folHlink"/>
                </a:solidFill>
              </a:rPr>
              <a:t>backward integration</a:t>
            </a:r>
            <a:r>
              <a:rPr lang="en-US" altLang="en-US" sz="1800" b="1" dirty="0" smtClean="0">
                <a:solidFill>
                  <a:schemeClr val="folHlink"/>
                </a:solidFill>
              </a:rPr>
              <a:t>, more </a:t>
            </a:r>
            <a:r>
              <a:rPr lang="en-US" altLang="en-US" sz="1800" b="1" i="1" u="sng" dirty="0" smtClean="0">
                <a:solidFill>
                  <a:schemeClr val="folHlink"/>
                </a:solidFill>
              </a:rPr>
              <a:t>outsourcing</a:t>
            </a:r>
          </a:p>
        </p:txBody>
      </p:sp>
    </p:spTree>
    <p:extLst>
      <p:ext uri="{BB962C8B-B14F-4D97-AF65-F5344CB8AC3E}">
        <p14:creationId xmlns:p14="http://schemas.microsoft.com/office/powerpoint/2010/main" val="336761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5"/>
          <p:cNvSpPr>
            <a:spLocks noGrp="1"/>
          </p:cNvSpPr>
          <p:nvPr>
            <p:ph type="ftr" sz="quarter" idx="11"/>
          </p:nvPr>
        </p:nvSpPr>
        <p:spPr/>
        <p:txBody>
          <a:bodyPr/>
          <a:lstStyle/>
          <a:p>
            <a:pPr>
              <a:defRPr/>
            </a:pPr>
            <a:r>
              <a:rPr lang="en-US" smtClean="0"/>
              <a:t>© 2010 Wiley</a:t>
            </a:r>
          </a:p>
        </p:txBody>
      </p:sp>
      <p:sp>
        <p:nvSpPr>
          <p:cNvPr id="27651"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FAD688D7-8339-495F-B02B-CFFB9624F3A8}" type="slidenum">
              <a:rPr lang="en-US" smtClean="0"/>
              <a:pPr>
                <a:defRPr/>
              </a:pPr>
              <a:t>125</a:t>
            </a:fld>
            <a:endParaRPr lang="en-US" smtClean="0"/>
          </a:p>
        </p:txBody>
      </p:sp>
      <p:sp>
        <p:nvSpPr>
          <p:cNvPr id="27652" name="Rectangle 2"/>
          <p:cNvSpPr>
            <a:spLocks noGrp="1" noChangeArrowheads="1"/>
          </p:cNvSpPr>
          <p:nvPr>
            <p:ph type="title"/>
          </p:nvPr>
        </p:nvSpPr>
        <p:spPr>
          <a:xfrm>
            <a:off x="304800" y="214313"/>
            <a:ext cx="8639175" cy="1462087"/>
          </a:xfrm>
        </p:spPr>
        <p:txBody>
          <a:bodyPr/>
          <a:lstStyle/>
          <a:p>
            <a:r>
              <a:rPr lang="en-US" altLang="en-US" sz="3600" b="1" dirty="0" smtClean="0">
                <a:solidFill>
                  <a:srgbClr val="FF0000"/>
                </a:solidFill>
              </a:rPr>
              <a:t>Product Life Cycle also affects decisions</a:t>
            </a:r>
          </a:p>
        </p:txBody>
      </p:sp>
      <p:sp>
        <p:nvSpPr>
          <p:cNvPr id="27653" name="Rectangle 4"/>
          <p:cNvSpPr>
            <a:spLocks noGrp="1" noChangeArrowheads="1"/>
          </p:cNvSpPr>
          <p:nvPr>
            <p:ph type="body" sz="half" idx="1"/>
          </p:nvPr>
        </p:nvSpPr>
        <p:spPr>
          <a:xfrm>
            <a:off x="381000" y="2017713"/>
            <a:ext cx="3505200" cy="4114800"/>
          </a:xfrm>
        </p:spPr>
        <p:txBody>
          <a:bodyPr/>
          <a:lstStyle/>
          <a:p>
            <a:pPr>
              <a:lnSpc>
                <a:spcPct val="90000"/>
              </a:lnSpc>
            </a:pPr>
            <a:r>
              <a:rPr lang="en-US" altLang="en-US" sz="2000" b="1" smtClean="0">
                <a:solidFill>
                  <a:schemeClr val="folHlink"/>
                </a:solidFill>
              </a:rPr>
              <a:t>Product life cycle – series of changing product demand</a:t>
            </a:r>
          </a:p>
          <a:p>
            <a:pPr>
              <a:lnSpc>
                <a:spcPct val="90000"/>
              </a:lnSpc>
            </a:pPr>
            <a:r>
              <a:rPr lang="en-US" altLang="en-US" sz="2000" b="1" smtClean="0">
                <a:solidFill>
                  <a:schemeClr val="folHlink"/>
                </a:solidFill>
              </a:rPr>
              <a:t>Consider product</a:t>
            </a:r>
          </a:p>
          <a:p>
            <a:pPr>
              <a:lnSpc>
                <a:spcPct val="90000"/>
              </a:lnSpc>
              <a:buFont typeface="Wingdings" pitchFamily="2" charset="2"/>
              <a:buNone/>
            </a:pPr>
            <a:r>
              <a:rPr lang="en-US" altLang="en-US" sz="2000" b="1" smtClean="0">
                <a:solidFill>
                  <a:schemeClr val="folHlink"/>
                </a:solidFill>
              </a:rPr>
              <a:t>    life cycle stages</a:t>
            </a:r>
          </a:p>
          <a:p>
            <a:pPr lvl="1">
              <a:lnSpc>
                <a:spcPct val="90000"/>
              </a:lnSpc>
            </a:pPr>
            <a:r>
              <a:rPr lang="en-US" altLang="en-US" sz="1800" b="1" smtClean="0"/>
              <a:t>Introduction</a:t>
            </a:r>
          </a:p>
          <a:p>
            <a:pPr lvl="1">
              <a:lnSpc>
                <a:spcPct val="90000"/>
              </a:lnSpc>
            </a:pPr>
            <a:r>
              <a:rPr lang="en-US" altLang="en-US" sz="1800" b="1" smtClean="0"/>
              <a:t>Growth</a:t>
            </a:r>
          </a:p>
          <a:p>
            <a:pPr lvl="1">
              <a:lnSpc>
                <a:spcPct val="90000"/>
              </a:lnSpc>
            </a:pPr>
            <a:r>
              <a:rPr lang="en-US" altLang="en-US" sz="1800" b="1" smtClean="0"/>
              <a:t>Maturity</a:t>
            </a:r>
          </a:p>
          <a:p>
            <a:pPr lvl="1">
              <a:lnSpc>
                <a:spcPct val="90000"/>
              </a:lnSpc>
            </a:pPr>
            <a:r>
              <a:rPr lang="en-US" altLang="en-US" sz="1800" b="1" smtClean="0"/>
              <a:t>Decline</a:t>
            </a:r>
          </a:p>
          <a:p>
            <a:pPr>
              <a:lnSpc>
                <a:spcPct val="90000"/>
              </a:lnSpc>
            </a:pPr>
            <a:r>
              <a:rPr lang="en-US" altLang="en-US" sz="2000" b="1" smtClean="0">
                <a:solidFill>
                  <a:schemeClr val="folHlink"/>
                </a:solidFill>
              </a:rPr>
              <a:t>Facility &amp; process investment depends on life cycle</a:t>
            </a:r>
          </a:p>
        </p:txBody>
      </p:sp>
      <p:pic>
        <p:nvPicPr>
          <p:cNvPr id="27654" name="Picture 10" descr="w0018-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10000" y="2209800"/>
            <a:ext cx="5145088" cy="4648200"/>
          </a:xfrm>
          <a:noFill/>
        </p:spPr>
      </p:pic>
    </p:spTree>
    <p:extLst>
      <p:ext uri="{BB962C8B-B14F-4D97-AF65-F5344CB8AC3E}">
        <p14:creationId xmlns:p14="http://schemas.microsoft.com/office/powerpoint/2010/main" val="227038382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p:txBody>
          <a:bodyPr/>
          <a:lstStyle/>
          <a:p>
            <a:pPr>
              <a:defRPr/>
            </a:pPr>
            <a:fld id="{D9A2361B-D173-4987-9740-FDB455A9D1A5}" type="slidenum">
              <a:rPr lang="en-US"/>
              <a:pPr>
                <a:defRPr/>
              </a:pPr>
              <a:t>126</a:t>
            </a:fld>
            <a:endParaRPr lang="en-US"/>
          </a:p>
        </p:txBody>
      </p:sp>
      <p:sp>
        <p:nvSpPr>
          <p:cNvPr id="41988" name="Rectangle 2"/>
          <p:cNvSpPr>
            <a:spLocks noGrp="1" noChangeArrowheads="1"/>
          </p:cNvSpPr>
          <p:nvPr>
            <p:ph type="title"/>
          </p:nvPr>
        </p:nvSpPr>
        <p:spPr/>
        <p:txBody>
          <a:bodyPr/>
          <a:lstStyle/>
          <a:p>
            <a:r>
              <a:rPr lang="en-US" altLang="en-US" b="1" dirty="0" smtClean="0">
                <a:solidFill>
                  <a:srgbClr val="FF0000"/>
                </a:solidFill>
              </a:rPr>
              <a:t>Design of Services</a:t>
            </a:r>
          </a:p>
        </p:txBody>
      </p:sp>
      <p:sp>
        <p:nvSpPr>
          <p:cNvPr id="41989" name="Rectangle 3"/>
          <p:cNvSpPr>
            <a:spLocks noGrp="1" noChangeArrowheads="1"/>
          </p:cNvSpPr>
          <p:nvPr>
            <p:ph type="body" idx="1"/>
          </p:nvPr>
        </p:nvSpPr>
        <p:spPr/>
        <p:txBody>
          <a:bodyPr/>
          <a:lstStyle/>
          <a:p>
            <a:pPr>
              <a:lnSpc>
                <a:spcPct val="115000"/>
              </a:lnSpc>
            </a:pPr>
            <a:r>
              <a:rPr lang="en-US" altLang="en-US" sz="2800" dirty="0" smtClean="0"/>
              <a:t>Service design is unique in that the service and entire service concept are being designed</a:t>
            </a:r>
          </a:p>
          <a:p>
            <a:pPr lvl="1">
              <a:lnSpc>
                <a:spcPct val="115000"/>
              </a:lnSpc>
            </a:pPr>
            <a:r>
              <a:rPr lang="en-US" altLang="en-US" sz="2400" dirty="0" smtClean="0">
                <a:solidFill>
                  <a:srgbClr val="FF0000"/>
                </a:solidFill>
              </a:rPr>
              <a:t>must define both the service and concept</a:t>
            </a:r>
          </a:p>
          <a:p>
            <a:pPr lvl="1">
              <a:lnSpc>
                <a:spcPct val="115000"/>
              </a:lnSpc>
              <a:buFont typeface="Wingdings" pitchFamily="2" charset="2"/>
              <a:buNone/>
            </a:pPr>
            <a:r>
              <a:rPr lang="en-US" altLang="en-US" sz="2400" dirty="0" smtClean="0"/>
              <a:t>        - </a:t>
            </a:r>
            <a:r>
              <a:rPr lang="en-US" altLang="en-US" sz="2400" dirty="0" smtClean="0">
                <a:solidFill>
                  <a:schemeClr val="folHlink"/>
                </a:solidFill>
              </a:rPr>
              <a:t>Physical elements, aesthetic &amp; 				psychological benefits</a:t>
            </a:r>
          </a:p>
          <a:p>
            <a:pPr lvl="1">
              <a:lnSpc>
                <a:spcPct val="115000"/>
              </a:lnSpc>
              <a:buFont typeface="Wingdings" pitchFamily="2" charset="2"/>
              <a:buNone/>
            </a:pPr>
            <a:r>
              <a:rPr lang="en-US" altLang="en-US" sz="2400" dirty="0" smtClean="0">
                <a:solidFill>
                  <a:schemeClr val="folHlink"/>
                </a:solidFill>
              </a:rPr>
              <a:t>          e.g. promptness, friendliness, ambiance </a:t>
            </a:r>
          </a:p>
          <a:p>
            <a:pPr lvl="1">
              <a:lnSpc>
                <a:spcPct val="115000"/>
              </a:lnSpc>
            </a:pPr>
            <a:r>
              <a:rPr lang="en-US" altLang="en-US" sz="2400" dirty="0" smtClean="0">
                <a:solidFill>
                  <a:srgbClr val="FF0000"/>
                </a:solidFill>
              </a:rPr>
              <a:t>Product and service design must match the needs and preferences of the targeted customer group</a:t>
            </a:r>
            <a:endParaRPr lang="en-US" altLang="en-US" sz="2000" dirty="0" smtClean="0">
              <a:solidFill>
                <a:srgbClr val="FF0000"/>
              </a:solidFill>
            </a:endParaRPr>
          </a:p>
        </p:txBody>
      </p:sp>
    </p:spTree>
    <p:extLst>
      <p:ext uri="{BB962C8B-B14F-4D97-AF65-F5344CB8AC3E}">
        <p14:creationId xmlns:p14="http://schemas.microsoft.com/office/powerpoint/2010/main" val="7431704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p:txBody>
          <a:bodyPr/>
          <a:lstStyle/>
          <a:p>
            <a:pPr>
              <a:defRPr/>
            </a:pPr>
            <a:fld id="{8A7345FC-86E1-410A-89A4-1ED254DDE014}" type="slidenum">
              <a:rPr lang="en-US"/>
              <a:pPr>
                <a:defRPr/>
              </a:pPr>
              <a:t>127</a:t>
            </a:fld>
            <a:endParaRPr lang="en-US"/>
          </a:p>
        </p:txBody>
      </p:sp>
      <p:sp>
        <p:nvSpPr>
          <p:cNvPr id="43012" name="Rectangle 2"/>
          <p:cNvSpPr>
            <a:spLocks noGrp="1" noChangeArrowheads="1"/>
          </p:cNvSpPr>
          <p:nvPr>
            <p:ph type="title"/>
          </p:nvPr>
        </p:nvSpPr>
        <p:spPr/>
        <p:txBody>
          <a:bodyPr/>
          <a:lstStyle/>
          <a:p>
            <a:r>
              <a:rPr lang="en-US" altLang="en-US" sz="4000" b="1" dirty="0" smtClean="0">
                <a:solidFill>
                  <a:srgbClr val="FF0000"/>
                </a:solidFill>
              </a:rPr>
              <a:t>Designing Services vs Products</a:t>
            </a:r>
            <a:endParaRPr lang="en-US" altLang="en-US" sz="4000" dirty="0" smtClean="0"/>
          </a:p>
        </p:txBody>
      </p:sp>
      <p:sp>
        <p:nvSpPr>
          <p:cNvPr id="43013" name="Rectangle 3"/>
          <p:cNvSpPr>
            <a:spLocks noGrp="1" noChangeArrowheads="1"/>
          </p:cNvSpPr>
          <p:nvPr>
            <p:ph type="body" idx="1"/>
          </p:nvPr>
        </p:nvSpPr>
        <p:spPr/>
        <p:txBody>
          <a:bodyPr/>
          <a:lstStyle/>
          <a:p>
            <a:r>
              <a:rPr lang="en-US" altLang="en-US" smtClean="0"/>
              <a:t>Services are different from manufacturing as they;</a:t>
            </a:r>
          </a:p>
          <a:p>
            <a:pPr lvl="1"/>
            <a:r>
              <a:rPr lang="en-US" altLang="en-US" smtClean="0"/>
              <a:t>Produce intangible products</a:t>
            </a:r>
          </a:p>
          <a:p>
            <a:pPr lvl="1"/>
            <a:r>
              <a:rPr lang="en-US" altLang="en-US" smtClean="0"/>
              <a:t>Involve a high degree of customer contact</a:t>
            </a:r>
          </a:p>
          <a:p>
            <a:r>
              <a:rPr lang="en-US" altLang="en-US" smtClean="0"/>
              <a:t>Type of service is classified according to degree of customer contact</a:t>
            </a:r>
          </a:p>
        </p:txBody>
      </p:sp>
    </p:spTree>
    <p:extLst>
      <p:ext uri="{BB962C8B-B14F-4D97-AF65-F5344CB8AC3E}">
        <p14:creationId xmlns:p14="http://schemas.microsoft.com/office/powerpoint/2010/main" val="229534960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ltLang="en-US" b="1" dirty="0" smtClean="0">
                <a:solidFill>
                  <a:srgbClr val="FF0000"/>
                </a:solidFill>
              </a:rPr>
              <a:t>Service Design Matrix</a:t>
            </a:r>
          </a:p>
        </p:txBody>
      </p:sp>
      <p:sp>
        <p:nvSpPr>
          <p:cNvPr id="44037" name="Rectangle 5"/>
          <p:cNvSpPr>
            <a:spLocks noGrp="1" noChangeArrowheads="1"/>
          </p:cNvSpPr>
          <p:nvPr>
            <p:ph type="body" sz="half" idx="1"/>
          </p:nvPr>
        </p:nvSpPr>
        <p:spPr>
          <a:xfrm>
            <a:off x="228600" y="2017713"/>
            <a:ext cx="3886200" cy="4535487"/>
          </a:xfrm>
        </p:spPr>
        <p:txBody>
          <a:bodyPr/>
          <a:lstStyle/>
          <a:p>
            <a:pPr>
              <a:lnSpc>
                <a:spcPct val="90000"/>
              </a:lnSpc>
            </a:pPr>
            <a:r>
              <a:rPr lang="en-US" altLang="en-US" sz="2000" b="1" dirty="0" smtClean="0">
                <a:solidFill>
                  <a:schemeClr val="folHlink"/>
                </a:solidFill>
              </a:rPr>
              <a:t>Service Characteristics</a:t>
            </a:r>
          </a:p>
          <a:p>
            <a:pPr lvl="1">
              <a:lnSpc>
                <a:spcPct val="90000"/>
              </a:lnSpc>
            </a:pPr>
            <a:r>
              <a:rPr lang="en-US" altLang="en-US" sz="2000" dirty="0" smtClean="0"/>
              <a:t>Pure services</a:t>
            </a:r>
          </a:p>
          <a:p>
            <a:pPr lvl="1">
              <a:lnSpc>
                <a:spcPct val="90000"/>
              </a:lnSpc>
            </a:pPr>
            <a:r>
              <a:rPr lang="en-US" altLang="en-US" sz="2000" dirty="0" smtClean="0"/>
              <a:t>Quasi-Manufacturing</a:t>
            </a:r>
          </a:p>
          <a:p>
            <a:pPr lvl="1">
              <a:lnSpc>
                <a:spcPct val="90000"/>
              </a:lnSpc>
            </a:pPr>
            <a:r>
              <a:rPr lang="en-US" altLang="en-US" sz="2000" dirty="0" smtClean="0"/>
              <a:t>Mixed services</a:t>
            </a:r>
          </a:p>
          <a:p>
            <a:pPr>
              <a:lnSpc>
                <a:spcPct val="90000"/>
              </a:lnSpc>
            </a:pPr>
            <a:r>
              <a:rPr lang="en-US" altLang="en-US" sz="2000" b="1" dirty="0" smtClean="0">
                <a:solidFill>
                  <a:schemeClr val="folHlink"/>
                </a:solidFill>
              </a:rPr>
              <a:t>Service Package</a:t>
            </a:r>
          </a:p>
          <a:p>
            <a:pPr lvl="1">
              <a:lnSpc>
                <a:spcPct val="90000"/>
              </a:lnSpc>
            </a:pPr>
            <a:r>
              <a:rPr lang="en-US" altLang="en-US" sz="2000" dirty="0" smtClean="0"/>
              <a:t>The physical goods</a:t>
            </a:r>
          </a:p>
          <a:p>
            <a:pPr lvl="1">
              <a:lnSpc>
                <a:spcPct val="90000"/>
              </a:lnSpc>
            </a:pPr>
            <a:r>
              <a:rPr lang="en-US" altLang="en-US" sz="2000" dirty="0" smtClean="0"/>
              <a:t>The sensual benefits</a:t>
            </a:r>
          </a:p>
          <a:p>
            <a:pPr lvl="1">
              <a:lnSpc>
                <a:spcPct val="90000"/>
              </a:lnSpc>
            </a:pPr>
            <a:r>
              <a:rPr lang="en-US" altLang="en-US" sz="2000" dirty="0" smtClean="0"/>
              <a:t>The psychological</a:t>
            </a:r>
            <a:r>
              <a:rPr lang="en-US" altLang="en-US" sz="2000" b="1" dirty="0" smtClean="0"/>
              <a:t> </a:t>
            </a:r>
            <a:r>
              <a:rPr lang="en-US" altLang="en-US" sz="2000" dirty="0" smtClean="0"/>
              <a:t>benefits</a:t>
            </a:r>
            <a:endParaRPr lang="en-US" altLang="en-US" sz="2400" dirty="0" smtClean="0"/>
          </a:p>
          <a:p>
            <a:pPr>
              <a:lnSpc>
                <a:spcPct val="90000"/>
              </a:lnSpc>
            </a:pPr>
            <a:r>
              <a:rPr lang="en-US" altLang="en-US" sz="2000" b="1" dirty="0" smtClean="0">
                <a:solidFill>
                  <a:schemeClr val="folHlink"/>
                </a:solidFill>
              </a:rPr>
              <a:t>Differing designs</a:t>
            </a:r>
          </a:p>
          <a:p>
            <a:pPr lvl="1">
              <a:lnSpc>
                <a:spcPct val="90000"/>
              </a:lnSpc>
            </a:pPr>
            <a:r>
              <a:rPr lang="en-US" altLang="en-US" sz="2000" dirty="0" smtClean="0"/>
              <a:t>Substitute technology for people</a:t>
            </a:r>
          </a:p>
          <a:p>
            <a:pPr lvl="1">
              <a:lnSpc>
                <a:spcPct val="90000"/>
              </a:lnSpc>
            </a:pPr>
            <a:r>
              <a:rPr lang="en-US" altLang="en-US" sz="2000" dirty="0" smtClean="0"/>
              <a:t>Get customer involved</a:t>
            </a:r>
          </a:p>
          <a:p>
            <a:pPr lvl="1">
              <a:lnSpc>
                <a:spcPct val="90000"/>
              </a:lnSpc>
            </a:pPr>
            <a:r>
              <a:rPr lang="en-US" altLang="en-US" sz="2000" dirty="0" smtClean="0"/>
              <a:t>High customer attention</a:t>
            </a:r>
          </a:p>
        </p:txBody>
      </p:sp>
      <p:pic>
        <p:nvPicPr>
          <p:cNvPr id="44038" name="Picture 7" descr="w0026-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91000" y="1905000"/>
            <a:ext cx="4648200" cy="4572000"/>
          </a:xfrm>
        </p:spPr>
      </p:pic>
    </p:spTree>
    <p:extLst>
      <p:ext uri="{BB962C8B-B14F-4D97-AF65-F5344CB8AC3E}">
        <p14:creationId xmlns:p14="http://schemas.microsoft.com/office/powerpoint/2010/main" val="200988606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Marketing</a:t>
            </a:r>
            <a:endParaRPr lang="en-US" b="1" dirty="0">
              <a:solidFill>
                <a:srgbClr val="FF0000"/>
              </a:solidFill>
            </a:endParaRPr>
          </a:p>
        </p:txBody>
      </p:sp>
      <p:sp>
        <p:nvSpPr>
          <p:cNvPr id="3" name="Content Placeholder 2"/>
          <p:cNvSpPr>
            <a:spLocks noGrp="1"/>
          </p:cNvSpPr>
          <p:nvPr>
            <p:ph idx="1"/>
          </p:nvPr>
        </p:nvSpPr>
        <p:spPr/>
        <p:txBody>
          <a:bodyPr/>
          <a:lstStyle/>
          <a:p>
            <a:pPr algn="ctr"/>
            <a:endParaRPr lang="en-US" b="1" dirty="0" smtClean="0"/>
          </a:p>
          <a:p>
            <a:pPr algn="ctr"/>
            <a:endParaRPr lang="en-US" b="1" dirty="0"/>
          </a:p>
          <a:p>
            <a:pPr algn="ctr"/>
            <a:endParaRPr lang="en-US" b="1" dirty="0" smtClean="0"/>
          </a:p>
          <a:p>
            <a:pPr marL="0" indent="0" algn="ctr">
              <a:buNone/>
            </a:pPr>
            <a:r>
              <a:rPr lang="en-US" b="1" dirty="0" smtClean="0"/>
              <a:t>Sales &amp; Marketing</a:t>
            </a:r>
            <a:endParaRPr lang="en-US" b="1" dirty="0"/>
          </a:p>
        </p:txBody>
      </p:sp>
    </p:spTree>
    <p:extLst>
      <p:ext uri="{BB962C8B-B14F-4D97-AF65-F5344CB8AC3E}">
        <p14:creationId xmlns:p14="http://schemas.microsoft.com/office/powerpoint/2010/main" val="422796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Functions of Finance</a:t>
            </a:r>
            <a:endParaRPr lang="en-US" b="1"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fontScale="85000" lnSpcReduction="20000"/>
          </a:bodyPr>
          <a:lstStyle/>
          <a:p>
            <a:r>
              <a:rPr lang="en-US" b="1" dirty="0" smtClean="0">
                <a:solidFill>
                  <a:srgbClr val="FF0000"/>
                </a:solidFill>
              </a:rPr>
              <a:t>Routine Functions: </a:t>
            </a:r>
          </a:p>
          <a:p>
            <a:pPr lvl="1"/>
            <a:r>
              <a:rPr lang="en-US" dirty="0" smtClean="0"/>
              <a:t>Cash </a:t>
            </a:r>
            <a:r>
              <a:rPr lang="en-US" dirty="0"/>
              <a:t>management(receipt and disbursement of funds</a:t>
            </a:r>
            <a:r>
              <a:rPr lang="en-US" dirty="0" smtClean="0"/>
              <a:t>)</a:t>
            </a:r>
          </a:p>
          <a:p>
            <a:pPr lvl="1"/>
            <a:r>
              <a:rPr lang="en-US" dirty="0" smtClean="0"/>
              <a:t>Credit management</a:t>
            </a:r>
          </a:p>
          <a:p>
            <a:pPr lvl="1"/>
            <a:r>
              <a:rPr lang="en-US" dirty="0" smtClean="0"/>
              <a:t>Inventory control</a:t>
            </a:r>
          </a:p>
          <a:p>
            <a:pPr lvl="1"/>
            <a:r>
              <a:rPr lang="en-US" dirty="0" smtClean="0"/>
              <a:t>Short-term financing</a:t>
            </a:r>
          </a:p>
          <a:p>
            <a:pPr lvl="1"/>
            <a:r>
              <a:rPr lang="en-US" dirty="0" smtClean="0"/>
              <a:t>Exchange </a:t>
            </a:r>
            <a:r>
              <a:rPr lang="en-US" dirty="0"/>
              <a:t>and interest rate </a:t>
            </a:r>
            <a:r>
              <a:rPr lang="en-US" dirty="0" smtClean="0"/>
              <a:t>hedging</a:t>
            </a:r>
          </a:p>
          <a:p>
            <a:pPr lvl="1"/>
            <a:r>
              <a:rPr lang="en-US" dirty="0" smtClean="0"/>
              <a:t>Bank relations </a:t>
            </a:r>
            <a:endParaRPr lang="en-US" dirty="0"/>
          </a:p>
          <a:p>
            <a:r>
              <a:rPr lang="en-US" b="1" dirty="0" smtClean="0">
                <a:solidFill>
                  <a:srgbClr val="FF0000"/>
                </a:solidFill>
              </a:rPr>
              <a:t>Intermittent </a:t>
            </a:r>
            <a:r>
              <a:rPr lang="en-US" b="1" dirty="0">
                <a:solidFill>
                  <a:srgbClr val="FF0000"/>
                </a:solidFill>
              </a:rPr>
              <a:t>Functions</a:t>
            </a:r>
            <a:r>
              <a:rPr lang="en-US" b="1" dirty="0" smtClean="0">
                <a:solidFill>
                  <a:srgbClr val="FF0000"/>
                </a:solidFill>
              </a:rPr>
              <a:t>:</a:t>
            </a:r>
          </a:p>
          <a:p>
            <a:pPr lvl="1"/>
            <a:r>
              <a:rPr lang="en-US" dirty="0" smtClean="0"/>
              <a:t>Leasing</a:t>
            </a:r>
          </a:p>
          <a:p>
            <a:pPr lvl="1"/>
            <a:r>
              <a:rPr lang="en-US" dirty="0" smtClean="0"/>
              <a:t>Stock issues</a:t>
            </a:r>
          </a:p>
          <a:p>
            <a:pPr lvl="1"/>
            <a:r>
              <a:rPr lang="en-US" dirty="0" smtClean="0"/>
              <a:t>Capital budgeting</a:t>
            </a:r>
          </a:p>
          <a:p>
            <a:pPr lvl="1"/>
            <a:r>
              <a:rPr lang="en-US" dirty="0" smtClean="0"/>
              <a:t>Dividend decisions</a:t>
            </a:r>
          </a:p>
          <a:p>
            <a:pPr lvl="1"/>
            <a:r>
              <a:rPr lang="en-US" dirty="0" smtClean="0"/>
              <a:t>Long and medium term financing, where the objective is to</a:t>
            </a:r>
            <a:endParaRPr lang="en-US" dirty="0"/>
          </a:p>
          <a:p>
            <a:pPr lvl="2"/>
            <a:r>
              <a:rPr lang="en-US" dirty="0" smtClean="0">
                <a:solidFill>
                  <a:srgbClr val="FF0000"/>
                </a:solidFill>
              </a:rPr>
              <a:t>raise </a:t>
            </a:r>
            <a:r>
              <a:rPr lang="en-US" dirty="0">
                <a:solidFill>
                  <a:srgbClr val="FF0000"/>
                </a:solidFill>
              </a:rPr>
              <a:t>funds for the firm at minimal cost and acceptable risk</a:t>
            </a:r>
          </a:p>
          <a:p>
            <a:pPr lvl="2"/>
            <a:r>
              <a:rPr lang="en-US" dirty="0" smtClean="0">
                <a:solidFill>
                  <a:srgbClr val="FF0000"/>
                </a:solidFill>
              </a:rPr>
              <a:t>invest </a:t>
            </a:r>
            <a:r>
              <a:rPr lang="en-US" dirty="0">
                <a:solidFill>
                  <a:srgbClr val="FF0000"/>
                </a:solidFill>
              </a:rPr>
              <a:t>those funds in company assets so as to earn an attractive return given acceptable risks</a:t>
            </a:r>
          </a:p>
          <a:p>
            <a:endParaRPr lang="en-US" dirty="0"/>
          </a:p>
        </p:txBody>
      </p:sp>
    </p:spTree>
    <p:extLst>
      <p:ext uri="{BB962C8B-B14F-4D97-AF65-F5344CB8AC3E}">
        <p14:creationId xmlns:p14="http://schemas.microsoft.com/office/powerpoint/2010/main" val="11552847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b="1" smtClean="0">
                <a:solidFill>
                  <a:srgbClr val="FF0000"/>
                </a:solidFill>
              </a:rPr>
              <a:t>What is Marketing?</a:t>
            </a:r>
          </a:p>
        </p:txBody>
      </p:sp>
      <p:sp>
        <p:nvSpPr>
          <p:cNvPr id="3075" name="Content Placeholder 2"/>
          <p:cNvSpPr>
            <a:spLocks noGrp="1"/>
          </p:cNvSpPr>
          <p:nvPr>
            <p:ph idx="1"/>
          </p:nvPr>
        </p:nvSpPr>
        <p:spPr>
          <a:xfrm>
            <a:off x="457200" y="1295400"/>
            <a:ext cx="8229600" cy="5257800"/>
          </a:xfrm>
        </p:spPr>
        <p:txBody>
          <a:bodyPr/>
          <a:lstStyle/>
          <a:p>
            <a:pPr eaLnBrk="1" hangingPunct="1"/>
            <a:r>
              <a:rPr lang="en-US" altLang="en-US" sz="2800" b="1" smtClean="0"/>
              <a:t>Marketing </a:t>
            </a:r>
            <a:r>
              <a:rPr lang="en-US" altLang="en-US" sz="2800" b="1" smtClean="0">
                <a:solidFill>
                  <a:srgbClr val="FF0000"/>
                </a:solidFill>
              </a:rPr>
              <a:t>identifies consumer’s needs</a:t>
            </a:r>
            <a:r>
              <a:rPr lang="en-US" altLang="en-US" sz="2800" b="1" smtClean="0"/>
              <a:t> and organizes business activities </a:t>
            </a:r>
            <a:r>
              <a:rPr lang="en-US" altLang="en-US" sz="2800" b="1" smtClean="0">
                <a:solidFill>
                  <a:srgbClr val="FF0000"/>
                </a:solidFill>
              </a:rPr>
              <a:t>to satisfy these needs</a:t>
            </a:r>
            <a:r>
              <a:rPr lang="en-US" altLang="en-US" sz="2800" b="1" smtClean="0"/>
              <a:t>.</a:t>
            </a:r>
          </a:p>
          <a:p>
            <a:pPr eaLnBrk="1" hangingPunct="1"/>
            <a:r>
              <a:rPr lang="en-US" altLang="en-US" sz="2800" b="1" smtClean="0"/>
              <a:t>Marketing is the flow of products and services to consumers and the transactions that facilitate or manage that flow.</a:t>
            </a:r>
          </a:p>
          <a:p>
            <a:pPr eaLnBrk="1" hangingPunct="1"/>
            <a:r>
              <a:rPr lang="en-US" altLang="en-US" sz="2800" b="1" smtClean="0"/>
              <a:t>Thus it can be defined as</a:t>
            </a:r>
            <a:r>
              <a:rPr lang="en-US" altLang="en-US" sz="2800" b="1" smtClean="0">
                <a:solidFill>
                  <a:srgbClr val="FF0000"/>
                </a:solidFill>
              </a:rPr>
              <a:t> an activity concerning </a:t>
            </a:r>
          </a:p>
          <a:p>
            <a:pPr lvl="2" eaLnBrk="1" hangingPunct="1"/>
            <a:r>
              <a:rPr lang="en-US" altLang="en-US" b="1" smtClean="0"/>
              <a:t>Planning, implementing, coordinating and controlling of all activities that concern</a:t>
            </a:r>
            <a:r>
              <a:rPr lang="en-US" altLang="en-US" b="1" smtClean="0">
                <a:solidFill>
                  <a:srgbClr val="FF0000"/>
                </a:solidFill>
              </a:rPr>
              <a:t> demand stimulation</a:t>
            </a:r>
            <a:r>
              <a:rPr lang="en-US" altLang="en-US" b="1" smtClean="0"/>
              <a:t> (ie. Promotion and advertisement), </a:t>
            </a:r>
            <a:r>
              <a:rPr lang="en-US" altLang="en-US" b="1" smtClean="0">
                <a:solidFill>
                  <a:srgbClr val="FF0000"/>
                </a:solidFill>
              </a:rPr>
              <a:t>demand</a:t>
            </a:r>
            <a:r>
              <a:rPr lang="en-US" altLang="en-US" b="1" smtClean="0"/>
              <a:t> </a:t>
            </a:r>
            <a:r>
              <a:rPr lang="en-US" altLang="en-US" b="1" smtClean="0">
                <a:solidFill>
                  <a:srgbClr val="FF0000"/>
                </a:solidFill>
              </a:rPr>
              <a:t>estimating</a:t>
            </a:r>
            <a:r>
              <a:rPr lang="en-US" altLang="en-US" b="1" smtClean="0"/>
              <a:t>, </a:t>
            </a:r>
            <a:r>
              <a:rPr lang="en-US" altLang="en-US" b="1" smtClean="0">
                <a:solidFill>
                  <a:srgbClr val="FF0000"/>
                </a:solidFill>
              </a:rPr>
              <a:t>pricing and distribution </a:t>
            </a:r>
            <a:r>
              <a:rPr lang="en-US" altLang="en-US" b="1" smtClean="0"/>
              <a:t>of products and services.</a:t>
            </a:r>
          </a:p>
          <a:p>
            <a:pPr lvl="2" eaLnBrk="1" hangingPunct="1"/>
            <a:r>
              <a:rPr lang="en-US" altLang="en-US" b="1" smtClean="0"/>
              <a:t>Marketing is </a:t>
            </a:r>
            <a:r>
              <a:rPr lang="en-US" altLang="en-US" b="1" smtClean="0">
                <a:solidFill>
                  <a:srgbClr val="FF0000"/>
                </a:solidFill>
              </a:rPr>
              <a:t>managing profitable customer relationship.</a:t>
            </a:r>
          </a:p>
        </p:txBody>
      </p:sp>
    </p:spTree>
    <p:extLst>
      <p:ext uri="{BB962C8B-B14F-4D97-AF65-F5344CB8AC3E}">
        <p14:creationId xmlns:p14="http://schemas.microsoft.com/office/powerpoint/2010/main" val="202395582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pPr eaLnBrk="1" hangingPunct="1"/>
            <a:r>
              <a:rPr lang="en-US" altLang="en-US" b="1" smtClean="0">
                <a:solidFill>
                  <a:srgbClr val="FF0000"/>
                </a:solidFill>
              </a:rPr>
              <a:t>Selling vs Marketing</a:t>
            </a:r>
          </a:p>
        </p:txBody>
      </p:sp>
      <p:sp>
        <p:nvSpPr>
          <p:cNvPr id="7171" name="Text Placeholder 4"/>
          <p:cNvSpPr>
            <a:spLocks noGrp="1"/>
          </p:cNvSpPr>
          <p:nvPr>
            <p:ph type="body" idx="1"/>
          </p:nvPr>
        </p:nvSpPr>
        <p:spPr/>
        <p:txBody>
          <a:bodyPr/>
          <a:lstStyle/>
          <a:p>
            <a:pPr algn="ctr" eaLnBrk="1" hangingPunct="1"/>
            <a:r>
              <a:rPr lang="en-US" altLang="en-US" smtClean="0">
                <a:solidFill>
                  <a:srgbClr val="FF0000"/>
                </a:solidFill>
              </a:rPr>
              <a:t>Selling</a:t>
            </a:r>
          </a:p>
        </p:txBody>
      </p:sp>
      <p:sp>
        <p:nvSpPr>
          <p:cNvPr id="6" name="Content Placeholder 5"/>
          <p:cNvSpPr>
            <a:spLocks noGrp="1"/>
          </p:cNvSpPr>
          <p:nvPr>
            <p:ph sz="half" idx="2"/>
          </p:nvPr>
        </p:nvSpPr>
        <p:spPr/>
        <p:txBody>
          <a:bodyPr rtlCol="0">
            <a:normAutofit lnSpcReduction="10000"/>
          </a:bodyPr>
          <a:lstStyle/>
          <a:p>
            <a:pPr eaLnBrk="1" fontAlgn="auto" hangingPunct="1">
              <a:spcAft>
                <a:spcPts val="0"/>
              </a:spcAft>
              <a:buFont typeface="Arial" pitchFamily="34" charset="0"/>
              <a:buChar char="•"/>
              <a:defRPr/>
            </a:pPr>
            <a:r>
              <a:rPr lang="en-US" b="1" dirty="0" smtClean="0"/>
              <a:t>Selling </a:t>
            </a:r>
            <a:r>
              <a:rPr lang="en-US" b="1" dirty="0" smtClean="0">
                <a:solidFill>
                  <a:srgbClr val="FF0000"/>
                </a:solidFill>
              </a:rPr>
              <a:t>focuses on needs of the seller</a:t>
            </a:r>
          </a:p>
          <a:p>
            <a:pPr eaLnBrk="1" fontAlgn="auto" hangingPunct="1">
              <a:spcAft>
                <a:spcPts val="0"/>
              </a:spcAft>
              <a:buFont typeface="Arial" pitchFamily="34" charset="0"/>
              <a:buChar char="•"/>
              <a:defRPr/>
            </a:pPr>
            <a:r>
              <a:rPr lang="en-US" b="1" dirty="0" smtClean="0"/>
              <a:t>Selling is converting goods and services into cash</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smtClean="0"/>
              <a:t>Selling </a:t>
            </a:r>
            <a:r>
              <a:rPr lang="en-US" b="1" dirty="0" smtClean="0">
                <a:solidFill>
                  <a:srgbClr val="FF0000"/>
                </a:solidFill>
              </a:rPr>
              <a:t>is push</a:t>
            </a:r>
          </a:p>
          <a:p>
            <a:pPr eaLnBrk="1" fontAlgn="auto" hangingPunct="1">
              <a:spcAft>
                <a:spcPts val="0"/>
              </a:spcAft>
              <a:buFont typeface="Arial" pitchFamily="34" charset="0"/>
              <a:buChar char="•"/>
              <a:defRPr/>
            </a:pPr>
            <a:r>
              <a:rPr lang="en-US" b="1" dirty="0" smtClean="0"/>
              <a:t>Selling </a:t>
            </a:r>
            <a:r>
              <a:rPr lang="en-US" b="1" dirty="0" smtClean="0">
                <a:solidFill>
                  <a:srgbClr val="FF0000"/>
                </a:solidFill>
              </a:rPr>
              <a:t>concerns existing products </a:t>
            </a:r>
            <a:r>
              <a:rPr lang="en-US" b="1" dirty="0" smtClean="0"/>
              <a:t>and it undertakes the task </a:t>
            </a:r>
            <a:r>
              <a:rPr lang="en-US" b="1" dirty="0" smtClean="0">
                <a:solidFill>
                  <a:srgbClr val="FF0000"/>
                </a:solidFill>
              </a:rPr>
              <a:t>of pushing the sale of existing products</a:t>
            </a:r>
          </a:p>
        </p:txBody>
      </p:sp>
      <p:sp>
        <p:nvSpPr>
          <p:cNvPr id="7173" name="Text Placeholder 6"/>
          <p:cNvSpPr>
            <a:spLocks noGrp="1"/>
          </p:cNvSpPr>
          <p:nvPr>
            <p:ph type="body" sz="quarter" idx="3"/>
          </p:nvPr>
        </p:nvSpPr>
        <p:spPr/>
        <p:txBody>
          <a:bodyPr/>
          <a:lstStyle/>
          <a:p>
            <a:pPr algn="ctr" eaLnBrk="1" hangingPunct="1"/>
            <a:r>
              <a:rPr lang="en-US" altLang="en-US" smtClean="0">
                <a:solidFill>
                  <a:srgbClr val="FF0000"/>
                </a:solidFill>
              </a:rPr>
              <a:t>Marketing</a:t>
            </a:r>
          </a:p>
        </p:txBody>
      </p:sp>
      <p:sp>
        <p:nvSpPr>
          <p:cNvPr id="8" name="Content Placeholder 7"/>
          <p:cNvSpPr>
            <a:spLocks noGrp="1"/>
          </p:cNvSpPr>
          <p:nvPr>
            <p:ph sz="quarter" idx="4"/>
          </p:nvPr>
        </p:nvSpPr>
        <p:spPr>
          <a:xfrm>
            <a:off x="4645025" y="2286000"/>
            <a:ext cx="4041775" cy="4114800"/>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focuses on the need of the buyer</a:t>
            </a:r>
          </a:p>
          <a:p>
            <a:pPr eaLnBrk="1" fontAlgn="auto" hangingPunct="1">
              <a:spcAft>
                <a:spcPts val="0"/>
              </a:spcAft>
              <a:buFont typeface="Arial" pitchFamily="34" charset="0"/>
              <a:buChar char="•"/>
              <a:defRPr/>
            </a:pPr>
            <a:r>
              <a:rPr lang="en-US" b="1" dirty="0" smtClean="0"/>
              <a:t>Marketing  includes creating, delivering and facilitating consumption.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is pull</a:t>
            </a:r>
          </a:p>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concerns customers </a:t>
            </a:r>
            <a:r>
              <a:rPr lang="en-US" b="1" dirty="0" smtClean="0"/>
              <a:t>and undertake the task of </a:t>
            </a:r>
            <a:r>
              <a:rPr lang="en-US" b="1" dirty="0" smtClean="0">
                <a:solidFill>
                  <a:srgbClr val="FF0000"/>
                </a:solidFill>
              </a:rPr>
              <a:t>identifying market needs and converting customer needs into products.</a:t>
            </a:r>
          </a:p>
        </p:txBody>
      </p:sp>
    </p:spTree>
    <p:extLst>
      <p:ext uri="{BB962C8B-B14F-4D97-AF65-F5344CB8AC3E}">
        <p14:creationId xmlns:p14="http://schemas.microsoft.com/office/powerpoint/2010/main" val="20148956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eaLnBrk="1" hangingPunct="1"/>
            <a:r>
              <a:rPr lang="en-US" altLang="en-US" b="1" smtClean="0">
                <a:solidFill>
                  <a:srgbClr val="FF0000"/>
                </a:solidFill>
              </a:rPr>
              <a:t>Selling vs Marketing</a:t>
            </a:r>
          </a:p>
        </p:txBody>
      </p:sp>
      <p:sp>
        <p:nvSpPr>
          <p:cNvPr id="8195" name="Text Placeholder 4"/>
          <p:cNvSpPr>
            <a:spLocks noGrp="1"/>
          </p:cNvSpPr>
          <p:nvPr>
            <p:ph type="body" idx="1"/>
          </p:nvPr>
        </p:nvSpPr>
        <p:spPr/>
        <p:txBody>
          <a:bodyPr/>
          <a:lstStyle/>
          <a:p>
            <a:pPr algn="ctr" eaLnBrk="1" hangingPunct="1"/>
            <a:r>
              <a:rPr lang="en-US" altLang="en-US" smtClean="0">
                <a:solidFill>
                  <a:srgbClr val="FF0000"/>
                </a:solidFill>
              </a:rPr>
              <a:t>Selling</a:t>
            </a:r>
          </a:p>
        </p:txBody>
      </p:sp>
      <p:sp>
        <p:nvSpPr>
          <p:cNvPr id="8196" name="Content Placeholder 5"/>
          <p:cNvSpPr>
            <a:spLocks noGrp="1"/>
          </p:cNvSpPr>
          <p:nvPr>
            <p:ph sz="half" idx="2"/>
          </p:nvPr>
        </p:nvSpPr>
        <p:spPr>
          <a:xfrm>
            <a:off x="457200" y="2174875"/>
            <a:ext cx="4040188" cy="4149725"/>
          </a:xfrm>
        </p:spPr>
        <p:txBody>
          <a:bodyPr/>
          <a:lstStyle/>
          <a:p>
            <a:pPr eaLnBrk="1" hangingPunct="1"/>
            <a:r>
              <a:rPr lang="en-US" altLang="en-US" b="1" dirty="0" smtClean="0"/>
              <a:t>Selling </a:t>
            </a:r>
            <a:r>
              <a:rPr lang="en-US" altLang="en-US" b="1" dirty="0" smtClean="0">
                <a:solidFill>
                  <a:srgbClr val="FF0000"/>
                </a:solidFill>
              </a:rPr>
              <a:t>seeks profit </a:t>
            </a:r>
            <a:r>
              <a:rPr lang="en-US" altLang="en-US" b="1" dirty="0" smtClean="0"/>
              <a:t>by pushing the existing products on the customer</a:t>
            </a:r>
          </a:p>
          <a:p>
            <a:pPr eaLnBrk="1" hangingPunct="1"/>
            <a:endParaRPr lang="en-US" altLang="en-US" b="1" dirty="0" smtClean="0"/>
          </a:p>
          <a:p>
            <a:pPr eaLnBrk="1" hangingPunct="1"/>
            <a:endParaRPr lang="en-US" altLang="en-US" b="1" dirty="0" smtClean="0"/>
          </a:p>
          <a:p>
            <a:pPr eaLnBrk="1" hangingPunct="1"/>
            <a:r>
              <a:rPr lang="en-US" altLang="en-US" b="1" dirty="0" smtClean="0"/>
              <a:t>In selling the firms make the </a:t>
            </a:r>
            <a:r>
              <a:rPr lang="en-US" altLang="en-US" b="1" dirty="0" smtClean="0">
                <a:solidFill>
                  <a:srgbClr val="FF0000"/>
                </a:solidFill>
              </a:rPr>
              <a:t>product first </a:t>
            </a:r>
            <a:r>
              <a:rPr lang="en-US" altLang="en-US" b="1" dirty="0" smtClean="0"/>
              <a:t>and push the product in the market</a:t>
            </a:r>
          </a:p>
          <a:p>
            <a:pPr eaLnBrk="1" hangingPunct="1"/>
            <a:r>
              <a:rPr lang="en-US" altLang="en-US" b="1" dirty="0" smtClean="0"/>
              <a:t>In selling cost determines the price</a:t>
            </a:r>
          </a:p>
        </p:txBody>
      </p:sp>
      <p:sp>
        <p:nvSpPr>
          <p:cNvPr id="8197" name="Text Placeholder 6"/>
          <p:cNvSpPr>
            <a:spLocks noGrp="1"/>
          </p:cNvSpPr>
          <p:nvPr>
            <p:ph type="body" sz="quarter" idx="3"/>
          </p:nvPr>
        </p:nvSpPr>
        <p:spPr/>
        <p:txBody>
          <a:bodyPr/>
          <a:lstStyle/>
          <a:p>
            <a:pPr algn="ctr" eaLnBrk="1" hangingPunct="1"/>
            <a:r>
              <a:rPr lang="en-US" altLang="en-US" smtClean="0">
                <a:solidFill>
                  <a:srgbClr val="FF0000"/>
                </a:solidFill>
              </a:rPr>
              <a:t>Marketing</a:t>
            </a:r>
          </a:p>
        </p:txBody>
      </p:sp>
      <p:sp>
        <p:nvSpPr>
          <p:cNvPr id="8" name="Content Placeholder 7"/>
          <p:cNvSpPr>
            <a:spLocks noGrp="1"/>
          </p:cNvSpPr>
          <p:nvPr>
            <p:ph sz="quarter" idx="4"/>
          </p:nvPr>
        </p:nvSpPr>
        <p:spPr>
          <a:xfrm>
            <a:off x="4645025" y="2174875"/>
            <a:ext cx="4041775" cy="4225925"/>
          </a:xfrm>
        </p:spPr>
        <p:txBody>
          <a:bodyPr rtlCol="0">
            <a:normAutofit lnSpcReduction="10000"/>
          </a:bodyPr>
          <a:lstStyle/>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seeks profit </a:t>
            </a:r>
            <a:r>
              <a:rPr lang="en-US" b="1" dirty="0" smtClean="0"/>
              <a:t>by making the product and distribution system at an affordable price to create and meet the customer demand</a:t>
            </a:r>
          </a:p>
          <a:p>
            <a:pPr eaLnBrk="1" fontAlgn="auto" hangingPunct="1">
              <a:spcAft>
                <a:spcPts val="0"/>
              </a:spcAft>
              <a:buFont typeface="Arial" pitchFamily="34" charset="0"/>
              <a:buChar char="•"/>
              <a:defRPr/>
            </a:pPr>
            <a:r>
              <a:rPr lang="en-US" b="1" dirty="0" smtClean="0"/>
              <a:t>Marketing first identifies </a:t>
            </a:r>
            <a:r>
              <a:rPr lang="en-US" b="1" dirty="0" smtClean="0">
                <a:solidFill>
                  <a:srgbClr val="FF0000"/>
                </a:solidFill>
              </a:rPr>
              <a:t>the demand </a:t>
            </a:r>
            <a:r>
              <a:rPr lang="en-US" b="1" dirty="0" smtClean="0"/>
              <a:t>and then creates it</a:t>
            </a:r>
          </a:p>
          <a:p>
            <a:pPr eaLnBrk="1" fontAlgn="auto" hangingPunct="1">
              <a:spcAft>
                <a:spcPts val="0"/>
              </a:spcAft>
              <a:buFont typeface="Arial" pitchFamily="34" charset="0"/>
              <a:buChar char="•"/>
              <a:defRPr/>
            </a:pPr>
            <a:r>
              <a:rPr lang="en-US" b="1" dirty="0" smtClean="0"/>
              <a:t>In marketing price determines the cost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endParaRPr lang="en-US" b="1" dirty="0" smtClean="0"/>
          </a:p>
        </p:txBody>
      </p:sp>
    </p:spTree>
    <p:extLst>
      <p:ext uri="{BB962C8B-B14F-4D97-AF65-F5344CB8AC3E}">
        <p14:creationId xmlns:p14="http://schemas.microsoft.com/office/powerpoint/2010/main" val="21026741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pPr eaLnBrk="1" hangingPunct="1"/>
            <a:r>
              <a:rPr lang="en-US" altLang="en-US" b="1" smtClean="0">
                <a:solidFill>
                  <a:srgbClr val="FF0000"/>
                </a:solidFill>
              </a:rPr>
              <a:t>Selling vs Marketing</a:t>
            </a:r>
          </a:p>
        </p:txBody>
      </p:sp>
      <p:sp>
        <p:nvSpPr>
          <p:cNvPr id="9219" name="Text Placeholder 4"/>
          <p:cNvSpPr>
            <a:spLocks noGrp="1"/>
          </p:cNvSpPr>
          <p:nvPr>
            <p:ph type="body" idx="1"/>
          </p:nvPr>
        </p:nvSpPr>
        <p:spPr/>
        <p:txBody>
          <a:bodyPr/>
          <a:lstStyle/>
          <a:p>
            <a:pPr algn="ctr" eaLnBrk="1" hangingPunct="1"/>
            <a:r>
              <a:rPr lang="en-US" altLang="en-US" smtClean="0">
                <a:solidFill>
                  <a:srgbClr val="FF0000"/>
                </a:solidFill>
              </a:rPr>
              <a:t>Selling</a:t>
            </a:r>
          </a:p>
        </p:txBody>
      </p:sp>
      <p:sp>
        <p:nvSpPr>
          <p:cNvPr id="9220" name="Content Placeholder 5"/>
          <p:cNvSpPr>
            <a:spLocks noGrp="1"/>
          </p:cNvSpPr>
          <p:nvPr>
            <p:ph sz="half" idx="2"/>
          </p:nvPr>
        </p:nvSpPr>
        <p:spPr/>
        <p:txBody>
          <a:bodyPr/>
          <a:lstStyle/>
          <a:p>
            <a:pPr eaLnBrk="1" hangingPunct="1"/>
            <a:r>
              <a:rPr lang="en-US" altLang="en-US" b="1" dirty="0" smtClean="0"/>
              <a:t>Selling looks at the customer as the last link in the business</a:t>
            </a:r>
          </a:p>
          <a:p>
            <a:pPr eaLnBrk="1" hangingPunct="1"/>
            <a:r>
              <a:rPr lang="en-US" altLang="en-US" b="1" dirty="0" smtClean="0"/>
              <a:t>Transportation , storage and warehousing are treated as mere extension of production functions</a:t>
            </a:r>
          </a:p>
          <a:p>
            <a:pPr eaLnBrk="1" hangingPunct="1"/>
            <a:r>
              <a:rPr lang="en-US" altLang="en-US" b="1" dirty="0" smtClean="0"/>
              <a:t>Profits </a:t>
            </a:r>
            <a:r>
              <a:rPr lang="en-US" altLang="en-US" b="1" dirty="0" smtClean="0">
                <a:solidFill>
                  <a:srgbClr val="FF0000"/>
                </a:solidFill>
              </a:rPr>
              <a:t>through sales volume</a:t>
            </a:r>
          </a:p>
          <a:p>
            <a:pPr eaLnBrk="1" hangingPunct="1"/>
            <a:endParaRPr lang="en-US" altLang="en-US" b="1" dirty="0" smtClean="0"/>
          </a:p>
        </p:txBody>
      </p:sp>
      <p:sp>
        <p:nvSpPr>
          <p:cNvPr id="9221" name="Text Placeholder 6"/>
          <p:cNvSpPr>
            <a:spLocks noGrp="1"/>
          </p:cNvSpPr>
          <p:nvPr>
            <p:ph type="body" sz="quarter" idx="3"/>
          </p:nvPr>
        </p:nvSpPr>
        <p:spPr/>
        <p:txBody>
          <a:bodyPr/>
          <a:lstStyle/>
          <a:p>
            <a:pPr algn="ctr" eaLnBrk="1" hangingPunct="1"/>
            <a:r>
              <a:rPr lang="en-US" altLang="en-US" smtClean="0">
                <a:solidFill>
                  <a:srgbClr val="FF0000"/>
                </a:solidFill>
              </a:rPr>
              <a:t>Marketing</a:t>
            </a:r>
          </a:p>
        </p:txBody>
      </p:sp>
      <p:sp>
        <p:nvSpPr>
          <p:cNvPr id="9222" name="Content Placeholder 7"/>
          <p:cNvSpPr>
            <a:spLocks noGrp="1"/>
          </p:cNvSpPr>
          <p:nvPr>
            <p:ph sz="quarter" idx="4"/>
          </p:nvPr>
        </p:nvSpPr>
        <p:spPr/>
        <p:txBody>
          <a:bodyPr/>
          <a:lstStyle/>
          <a:p>
            <a:pPr eaLnBrk="1" hangingPunct="1"/>
            <a:r>
              <a:rPr lang="en-US" altLang="en-US" b="1" dirty="0" smtClean="0"/>
              <a:t>Marketing looks at the customer as the very purpose of the business</a:t>
            </a:r>
          </a:p>
          <a:p>
            <a:pPr eaLnBrk="1" hangingPunct="1"/>
            <a:r>
              <a:rPr lang="en-US" altLang="en-US" b="1" dirty="0" smtClean="0"/>
              <a:t>Transportation, storage and warehousing are essential services to meet the customer expectations.</a:t>
            </a:r>
          </a:p>
          <a:p>
            <a:pPr eaLnBrk="1" hangingPunct="1"/>
            <a:r>
              <a:rPr lang="en-US" altLang="en-US" b="1" dirty="0" smtClean="0"/>
              <a:t>Profit </a:t>
            </a:r>
            <a:r>
              <a:rPr lang="en-US" altLang="en-US" b="1" dirty="0" smtClean="0">
                <a:solidFill>
                  <a:srgbClr val="FF0000"/>
                </a:solidFill>
              </a:rPr>
              <a:t>through customer satisfaction </a:t>
            </a:r>
          </a:p>
        </p:txBody>
      </p:sp>
    </p:spTree>
    <p:extLst>
      <p:ext uri="{BB962C8B-B14F-4D97-AF65-F5344CB8AC3E}">
        <p14:creationId xmlns:p14="http://schemas.microsoft.com/office/powerpoint/2010/main" val="375648545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685800"/>
          </a:xfrm>
        </p:spPr>
        <p:txBody>
          <a:bodyPr>
            <a:normAutofit fontScale="90000"/>
          </a:bodyPr>
          <a:lstStyle/>
          <a:p>
            <a:pPr eaLnBrk="1" hangingPunct="1"/>
            <a:r>
              <a:rPr lang="en-US" altLang="en-US" b="1" dirty="0" smtClean="0">
                <a:solidFill>
                  <a:srgbClr val="FF0000"/>
                </a:solidFill>
              </a:rPr>
              <a:t>Marketing Mix &amp; the 4Ps</a:t>
            </a:r>
          </a:p>
        </p:txBody>
      </p:sp>
      <p:sp>
        <p:nvSpPr>
          <p:cNvPr id="10243" name="Content Placeholder 2"/>
          <p:cNvSpPr>
            <a:spLocks noGrp="1"/>
          </p:cNvSpPr>
          <p:nvPr>
            <p:ph idx="1"/>
          </p:nvPr>
        </p:nvSpPr>
        <p:spPr>
          <a:xfrm>
            <a:off x="381000" y="685800"/>
            <a:ext cx="8382000" cy="6172200"/>
          </a:xfrm>
        </p:spPr>
        <p:txBody>
          <a:bodyPr>
            <a:normAutofit fontScale="77500" lnSpcReduction="20000"/>
          </a:bodyPr>
          <a:lstStyle/>
          <a:p>
            <a:r>
              <a:rPr lang="en-US" dirty="0" smtClean="0"/>
              <a:t>The </a:t>
            </a:r>
            <a:r>
              <a:rPr lang="en-US" dirty="0"/>
              <a:t>marketing mix and the 4 Ps of marketing are often used as synonyms for each other. In fact, they are not necessarily the same thing. </a:t>
            </a:r>
          </a:p>
          <a:p>
            <a:r>
              <a:rPr lang="en-US" dirty="0">
                <a:solidFill>
                  <a:srgbClr val="FF0000"/>
                </a:solidFill>
              </a:rPr>
              <a:t>"Marketing mix" is a general phrase used to describe the different kinds of choices organizations have to make in the whole process of bringing a product or service to market. </a:t>
            </a:r>
            <a:endParaRPr lang="en-US" dirty="0" smtClean="0">
              <a:solidFill>
                <a:srgbClr val="FF0000"/>
              </a:solidFill>
            </a:endParaRPr>
          </a:p>
          <a:p>
            <a:pPr lvl="1"/>
            <a:endParaRPr lang="en-US" dirty="0">
              <a:solidFill>
                <a:srgbClr val="FF0000"/>
              </a:solidFill>
            </a:endParaRPr>
          </a:p>
          <a:p>
            <a:pPr lvl="1"/>
            <a:r>
              <a:rPr lang="en-US" dirty="0" smtClean="0"/>
              <a:t>The </a:t>
            </a:r>
            <a:r>
              <a:rPr lang="en-US" dirty="0"/>
              <a:t>4Ps is one way – probably the best-known way – of defining the marketing </a:t>
            </a:r>
            <a:r>
              <a:rPr lang="en-US" dirty="0" smtClean="0"/>
              <a:t>mix.</a:t>
            </a:r>
          </a:p>
          <a:p>
            <a:r>
              <a:rPr lang="en-US" altLang="en-US" b="1" dirty="0"/>
              <a:t>Basic components of a </a:t>
            </a:r>
            <a:r>
              <a:rPr lang="en-US" altLang="en-US" b="1" dirty="0" smtClean="0">
                <a:solidFill>
                  <a:srgbClr val="FF0000"/>
                </a:solidFill>
              </a:rPr>
              <a:t>4P</a:t>
            </a:r>
            <a:r>
              <a:rPr lang="en-US" altLang="en-US" b="1" dirty="0" smtClean="0"/>
              <a:t> Marketing </a:t>
            </a:r>
            <a:r>
              <a:rPr lang="en-US" altLang="en-US" b="1" dirty="0"/>
              <a:t>mix are </a:t>
            </a:r>
          </a:p>
          <a:p>
            <a:pPr lvl="3"/>
            <a:r>
              <a:rPr lang="en-US" altLang="en-US" sz="2800" b="1" dirty="0">
                <a:solidFill>
                  <a:srgbClr val="FF0000"/>
                </a:solidFill>
              </a:rPr>
              <a:t>Product</a:t>
            </a:r>
          </a:p>
          <a:p>
            <a:pPr lvl="3"/>
            <a:r>
              <a:rPr lang="en-US" altLang="en-US" sz="2800" b="1" dirty="0">
                <a:solidFill>
                  <a:srgbClr val="FF0000"/>
                </a:solidFill>
              </a:rPr>
              <a:t>Place (and Time)</a:t>
            </a:r>
          </a:p>
          <a:p>
            <a:pPr lvl="3"/>
            <a:r>
              <a:rPr lang="en-US" altLang="en-US" sz="2800" b="1" dirty="0">
                <a:solidFill>
                  <a:srgbClr val="FF0000"/>
                </a:solidFill>
              </a:rPr>
              <a:t>Price</a:t>
            </a:r>
          </a:p>
          <a:p>
            <a:pPr lvl="3"/>
            <a:r>
              <a:rPr lang="en-US" altLang="en-US" sz="2800" b="1" dirty="0" smtClean="0">
                <a:solidFill>
                  <a:srgbClr val="FF0000"/>
                </a:solidFill>
              </a:rPr>
              <a:t>Promotion</a:t>
            </a:r>
          </a:p>
          <a:p>
            <a:pPr marL="1371600" lvl="3" indent="0">
              <a:buNone/>
            </a:pPr>
            <a:endParaRPr lang="en-US" altLang="en-US" sz="2800" b="1" dirty="0">
              <a:solidFill>
                <a:srgbClr val="FF0000"/>
              </a:solidFill>
            </a:endParaRPr>
          </a:p>
          <a:p>
            <a:r>
              <a:rPr lang="en-US" dirty="0">
                <a:solidFill>
                  <a:srgbClr val="FF0000"/>
                </a:solidFill>
              </a:rPr>
              <a:t>The marketing mix model of 4Ps can be used to decide how to take a new offer to market</a:t>
            </a:r>
            <a:r>
              <a:rPr lang="en-US" dirty="0"/>
              <a:t>. </a:t>
            </a:r>
            <a:endParaRPr lang="en-US" dirty="0" smtClean="0"/>
          </a:p>
          <a:p>
            <a:r>
              <a:rPr lang="en-US" dirty="0" smtClean="0"/>
              <a:t>It </a:t>
            </a:r>
            <a:r>
              <a:rPr lang="en-US" dirty="0"/>
              <a:t>can also be used to test the existing marketing strategy</a:t>
            </a:r>
          </a:p>
          <a:p>
            <a:endParaRPr lang="en-US" dirty="0" smtClean="0"/>
          </a:p>
          <a:p>
            <a:pPr lvl="2" eaLnBrk="1" hangingPunct="1"/>
            <a:endParaRPr lang="en-US" altLang="en-US" b="1" dirty="0" smtClean="0"/>
          </a:p>
        </p:txBody>
      </p:sp>
    </p:spTree>
    <p:extLst>
      <p:ext uri="{BB962C8B-B14F-4D97-AF65-F5344CB8AC3E}">
        <p14:creationId xmlns:p14="http://schemas.microsoft.com/office/powerpoint/2010/main" val="23117844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he Marketing M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65532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65418" y="164068"/>
            <a:ext cx="988091" cy="769441"/>
          </a:xfrm>
          <a:prstGeom prst="rect">
            <a:avLst/>
          </a:prstGeom>
          <a:noFill/>
        </p:spPr>
        <p:txBody>
          <a:bodyPr wrap="none" rtlCol="0">
            <a:spAutoFit/>
          </a:bodyPr>
          <a:lstStyle/>
          <a:p>
            <a:r>
              <a:rPr lang="en-US" sz="4400" b="1" dirty="0" smtClean="0">
                <a:solidFill>
                  <a:srgbClr val="FF0000"/>
                </a:solidFill>
              </a:rPr>
              <a:t>4Ps</a:t>
            </a:r>
            <a:endParaRPr lang="en-US" sz="4400" b="1" dirty="0">
              <a:solidFill>
                <a:srgbClr val="FF0000"/>
              </a:solidFill>
            </a:endParaRPr>
          </a:p>
        </p:txBody>
      </p:sp>
    </p:spTree>
    <p:extLst>
      <p:ext uri="{BB962C8B-B14F-4D97-AF65-F5344CB8AC3E}">
        <p14:creationId xmlns:p14="http://schemas.microsoft.com/office/powerpoint/2010/main" val="267655095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0782"/>
            <a:ext cx="8229600" cy="588818"/>
          </a:xfrm>
        </p:spPr>
        <p:txBody>
          <a:bodyPr>
            <a:normAutofit fontScale="90000"/>
          </a:bodyPr>
          <a:lstStyle/>
          <a:p>
            <a:r>
              <a:rPr lang="en-US" altLang="en-US" b="1" dirty="0" smtClean="0">
                <a:solidFill>
                  <a:srgbClr val="FF0000"/>
                </a:solidFill>
              </a:rPr>
              <a:t>4Ps</a:t>
            </a:r>
          </a:p>
        </p:txBody>
      </p:sp>
      <p:sp>
        <p:nvSpPr>
          <p:cNvPr id="11267" name="Content Placeholder 2"/>
          <p:cNvSpPr>
            <a:spLocks noGrp="1"/>
          </p:cNvSpPr>
          <p:nvPr>
            <p:ph idx="1"/>
          </p:nvPr>
        </p:nvSpPr>
        <p:spPr>
          <a:xfrm>
            <a:off x="381000" y="685800"/>
            <a:ext cx="8229600" cy="6172200"/>
          </a:xfrm>
        </p:spPr>
        <p:txBody>
          <a:bodyPr>
            <a:normAutofit fontScale="62500" lnSpcReduction="20000"/>
          </a:bodyPr>
          <a:lstStyle/>
          <a:p>
            <a:pPr algn="ctr"/>
            <a:r>
              <a:rPr lang="en-US" altLang="en-US" sz="4000" b="1" dirty="0" smtClean="0">
                <a:solidFill>
                  <a:srgbClr val="FF0000"/>
                </a:solidFill>
              </a:rPr>
              <a:t>Product Marketing</a:t>
            </a:r>
          </a:p>
          <a:p>
            <a:endParaRPr lang="en-US" altLang="en-US" b="1" dirty="0" smtClean="0">
              <a:solidFill>
                <a:srgbClr val="0070C0"/>
              </a:solidFill>
            </a:endParaRPr>
          </a:p>
          <a:p>
            <a:r>
              <a:rPr lang="en-US" altLang="en-US" b="1" dirty="0" smtClean="0">
                <a:solidFill>
                  <a:srgbClr val="0070C0"/>
                </a:solidFill>
              </a:rPr>
              <a:t>What product/service(s) will I sell?</a:t>
            </a:r>
          </a:p>
          <a:p>
            <a:endParaRPr lang="en-US" altLang="en-US" sz="2800" b="1" dirty="0" smtClean="0"/>
          </a:p>
          <a:p>
            <a:r>
              <a:rPr lang="en-US" altLang="en-US" sz="2800" b="1" dirty="0" smtClean="0"/>
              <a:t>Product Includes branding and packaging and also the level of service (quality, dependability guarantees, etc.).</a:t>
            </a:r>
          </a:p>
          <a:p>
            <a:endParaRPr lang="en-US" altLang="en-US" sz="2900" dirty="0" smtClean="0"/>
          </a:p>
          <a:p>
            <a:r>
              <a:rPr lang="en-US" altLang="en-US" sz="2900" b="1" dirty="0" smtClean="0"/>
              <a:t>Product </a:t>
            </a:r>
            <a:r>
              <a:rPr lang="en-US" altLang="en-US" sz="2900" b="1" dirty="0"/>
              <a:t>strategies may include concentrating on a</a:t>
            </a:r>
          </a:p>
          <a:p>
            <a:pPr>
              <a:buFont typeface="Arial" charset="0"/>
              <a:buNone/>
            </a:pPr>
            <a:endParaRPr lang="en-US" altLang="en-US" sz="2900" dirty="0"/>
          </a:p>
          <a:p>
            <a:pPr lvl="1"/>
            <a:r>
              <a:rPr lang="en-US" altLang="en-US" sz="2900" dirty="0" smtClean="0"/>
              <a:t>narrow </a:t>
            </a:r>
            <a:r>
              <a:rPr lang="en-US" altLang="en-US" sz="2900" dirty="0"/>
              <a:t>product line, </a:t>
            </a:r>
            <a:r>
              <a:rPr lang="en-US" altLang="en-US" sz="2900" dirty="0">
                <a:solidFill>
                  <a:srgbClr val="FF0000"/>
                </a:solidFill>
              </a:rPr>
              <a:t>developing a </a:t>
            </a:r>
            <a:r>
              <a:rPr lang="en-US" altLang="en-US" sz="2900" dirty="0" smtClean="0">
                <a:solidFill>
                  <a:srgbClr val="FF0000"/>
                </a:solidFill>
              </a:rPr>
              <a:t>highly specialized </a:t>
            </a:r>
            <a:r>
              <a:rPr lang="en-US" altLang="en-US" sz="2900" dirty="0">
                <a:solidFill>
                  <a:srgbClr val="FF0000"/>
                </a:solidFill>
              </a:rPr>
              <a:t>product or service</a:t>
            </a:r>
            <a:r>
              <a:rPr lang="en-US" altLang="en-US" sz="2900" dirty="0"/>
              <a:t>, or </a:t>
            </a:r>
            <a:endParaRPr lang="en-US" altLang="en-US" sz="2900" dirty="0" smtClean="0"/>
          </a:p>
          <a:p>
            <a:pPr lvl="1"/>
            <a:r>
              <a:rPr lang="en-US" altLang="en-US" sz="2900" dirty="0" smtClean="0"/>
              <a:t>providing a product-service </a:t>
            </a:r>
            <a:r>
              <a:rPr lang="en-US" altLang="en-US" sz="2900" dirty="0"/>
              <a:t>package containing unusually high </a:t>
            </a:r>
            <a:r>
              <a:rPr lang="en-US" altLang="en-US" sz="2900" dirty="0" smtClean="0"/>
              <a:t>quality service</a:t>
            </a:r>
            <a:r>
              <a:rPr lang="en-US" altLang="en-US" sz="2900" dirty="0"/>
              <a:t>.</a:t>
            </a:r>
          </a:p>
          <a:p>
            <a:endParaRPr lang="en-US" altLang="en-US" sz="2800" b="1" dirty="0" smtClean="0"/>
          </a:p>
          <a:p>
            <a:r>
              <a:rPr lang="en-US" altLang="en-US" sz="2800" b="1" dirty="0" smtClean="0"/>
              <a:t>Some of the product strategies also include </a:t>
            </a:r>
          </a:p>
          <a:p>
            <a:pPr lvl="1">
              <a:buFont typeface="Arial" charset="0"/>
              <a:buChar char="•"/>
            </a:pPr>
            <a:r>
              <a:rPr lang="en-US" altLang="en-US" dirty="0">
                <a:solidFill>
                  <a:srgbClr val="FF0000"/>
                </a:solidFill>
              </a:rPr>
              <a:t>Features-price  trade-offs</a:t>
            </a:r>
          </a:p>
          <a:p>
            <a:pPr lvl="1">
              <a:buFont typeface="Arial" charset="0"/>
              <a:buNone/>
            </a:pPr>
            <a:r>
              <a:rPr lang="fr-FR" altLang="en-US" dirty="0">
                <a:solidFill>
                  <a:srgbClr val="FF0000"/>
                </a:solidFill>
              </a:rPr>
              <a:t>  </a:t>
            </a:r>
            <a:endParaRPr lang="en-US" altLang="en-US" dirty="0">
              <a:solidFill>
                <a:srgbClr val="FF0000"/>
              </a:solidFill>
            </a:endParaRPr>
          </a:p>
          <a:p>
            <a:pPr lvl="1">
              <a:buFont typeface="Arial" charset="0"/>
              <a:buChar char="•"/>
            </a:pPr>
            <a:r>
              <a:rPr lang="en-US" altLang="en-US" dirty="0">
                <a:solidFill>
                  <a:srgbClr val="FF0000"/>
                </a:solidFill>
              </a:rPr>
              <a:t>Options and bundling</a:t>
            </a:r>
          </a:p>
          <a:p>
            <a:pPr lvl="1">
              <a:buFont typeface="Arial" charset="0"/>
              <a:buNone/>
            </a:pPr>
            <a:r>
              <a:rPr lang="en-US" altLang="en-US" dirty="0">
                <a:solidFill>
                  <a:srgbClr val="FF0000"/>
                </a:solidFill>
              </a:rPr>
              <a:t>  </a:t>
            </a:r>
          </a:p>
          <a:p>
            <a:pPr lvl="1">
              <a:buFont typeface="Arial" charset="0"/>
              <a:buChar char="•"/>
            </a:pPr>
            <a:r>
              <a:rPr lang="en-US" altLang="en-US" dirty="0">
                <a:solidFill>
                  <a:srgbClr val="FF0000"/>
                </a:solidFill>
              </a:rPr>
              <a:t>Kill your own products</a:t>
            </a:r>
          </a:p>
          <a:p>
            <a:pPr>
              <a:buFont typeface="Arial" charset="0"/>
              <a:buNone/>
            </a:pPr>
            <a:r>
              <a:rPr lang="en-US" altLang="en-US" dirty="0">
                <a:solidFill>
                  <a:srgbClr val="FF0000"/>
                </a:solidFill>
              </a:rPr>
              <a:t>		(before competitors do)</a:t>
            </a:r>
          </a:p>
          <a:p>
            <a:pPr lvl="1">
              <a:buFont typeface="Arial" charset="0"/>
              <a:buNone/>
            </a:pPr>
            <a:r>
              <a:rPr lang="en-US" altLang="en-US" dirty="0"/>
              <a:t> </a:t>
            </a:r>
          </a:p>
          <a:p>
            <a:endParaRPr lang="en-US" altLang="en-US" sz="2800" b="1" dirty="0" smtClean="0"/>
          </a:p>
          <a:p>
            <a:pPr>
              <a:buFont typeface="Arial" charset="0"/>
              <a:buNone/>
            </a:pPr>
            <a:endParaRPr lang="en-US" altLang="en-US" sz="2000" dirty="0" smtClean="0"/>
          </a:p>
        </p:txBody>
      </p:sp>
    </p:spTree>
    <p:extLst>
      <p:ext uri="{BB962C8B-B14F-4D97-AF65-F5344CB8AC3E}">
        <p14:creationId xmlns:p14="http://schemas.microsoft.com/office/powerpoint/2010/main" val="37350016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709"/>
            <a:ext cx="8229600" cy="734291"/>
          </a:xfrm>
        </p:spPr>
        <p:txBody>
          <a:bodyPr>
            <a:normAutofit fontScale="90000"/>
          </a:bodyPr>
          <a:lstStyle/>
          <a:p>
            <a:r>
              <a:rPr lang="en-US" altLang="en-US" b="1" dirty="0" smtClean="0">
                <a:solidFill>
                  <a:srgbClr val="FF0000"/>
                </a:solidFill>
              </a:rPr>
              <a:t>4Ps</a:t>
            </a:r>
          </a:p>
        </p:txBody>
      </p:sp>
      <p:sp>
        <p:nvSpPr>
          <p:cNvPr id="13315" name="Content Placeholder 2"/>
          <p:cNvSpPr>
            <a:spLocks noGrp="1"/>
          </p:cNvSpPr>
          <p:nvPr>
            <p:ph idx="1"/>
          </p:nvPr>
        </p:nvSpPr>
        <p:spPr>
          <a:xfrm>
            <a:off x="457200" y="762000"/>
            <a:ext cx="8229600" cy="6019800"/>
          </a:xfrm>
        </p:spPr>
        <p:txBody>
          <a:bodyPr>
            <a:normAutofit lnSpcReduction="10000"/>
          </a:bodyPr>
          <a:lstStyle/>
          <a:p>
            <a:pPr algn="ctr">
              <a:buFont typeface="Arial" charset="0"/>
              <a:buNone/>
            </a:pPr>
            <a:r>
              <a:rPr lang="en-US" altLang="en-US" b="1" dirty="0" smtClean="0">
                <a:solidFill>
                  <a:srgbClr val="FF0000"/>
                </a:solidFill>
              </a:rPr>
              <a:t>Place Marketing</a:t>
            </a:r>
          </a:p>
          <a:p>
            <a:pPr>
              <a:buFont typeface="Arial" charset="0"/>
              <a:buNone/>
            </a:pPr>
            <a:r>
              <a:rPr lang="en-US" altLang="en-US" dirty="0" smtClean="0"/>
              <a:t>    </a:t>
            </a:r>
            <a:r>
              <a:rPr lang="en-US" altLang="en-US" b="1" dirty="0" smtClean="0"/>
              <a:t>Place (and Time) Method used to get the</a:t>
            </a:r>
          </a:p>
          <a:p>
            <a:pPr>
              <a:buFont typeface="Arial" charset="0"/>
              <a:buNone/>
            </a:pPr>
            <a:r>
              <a:rPr lang="en-US" altLang="en-US" b="1" dirty="0" smtClean="0"/>
              <a:t>	product to target market i.e.</a:t>
            </a:r>
          </a:p>
          <a:p>
            <a:pPr>
              <a:buFont typeface="Arial" charset="0"/>
              <a:buNone/>
            </a:pPr>
            <a:r>
              <a:rPr lang="en-US" altLang="en-US" b="1" dirty="0"/>
              <a:t>	</a:t>
            </a:r>
            <a:r>
              <a:rPr lang="en-US" altLang="en-US" b="1" dirty="0" smtClean="0"/>
              <a:t>		</a:t>
            </a:r>
            <a:r>
              <a:rPr lang="en-US" altLang="en-US" dirty="0" smtClean="0">
                <a:solidFill>
                  <a:srgbClr val="FF0000"/>
                </a:solidFill>
              </a:rPr>
              <a:t> transportation,</a:t>
            </a:r>
          </a:p>
          <a:p>
            <a:pPr>
              <a:buFont typeface="Arial" charset="0"/>
              <a:buNone/>
            </a:pPr>
            <a:r>
              <a:rPr lang="en-US" altLang="en-US" dirty="0" smtClean="0">
                <a:solidFill>
                  <a:srgbClr val="FF0000"/>
                </a:solidFill>
              </a:rPr>
              <a:t>			 marketing channel utilized, </a:t>
            </a:r>
          </a:p>
          <a:p>
            <a:pPr>
              <a:buFont typeface="Arial" charset="0"/>
              <a:buNone/>
            </a:pPr>
            <a:r>
              <a:rPr lang="en-US" altLang="en-US" dirty="0" smtClean="0">
                <a:solidFill>
                  <a:srgbClr val="FF0000"/>
                </a:solidFill>
              </a:rPr>
              <a:t>			 market location.</a:t>
            </a:r>
          </a:p>
          <a:p>
            <a:pPr>
              <a:buFont typeface="Arial" charset="0"/>
              <a:buNone/>
            </a:pPr>
            <a:r>
              <a:rPr lang="en-US" altLang="en-US" b="1" dirty="0" smtClean="0"/>
              <a:t>	 	</a:t>
            </a:r>
            <a:r>
              <a:rPr lang="en-US" altLang="en-US" sz="2400" b="1" dirty="0" smtClean="0"/>
              <a:t>Working through established distributors or</a:t>
            </a:r>
          </a:p>
          <a:p>
            <a:pPr>
              <a:buFont typeface="Arial" charset="0"/>
              <a:buNone/>
            </a:pPr>
            <a:r>
              <a:rPr lang="en-US" altLang="en-US" sz="2400" b="1" dirty="0" smtClean="0"/>
              <a:t>		manufacturers' agents generally is easiest for small 	manufacturers. Small retailers consider cost and 	traffic flow in site selection, especially since advertising 	and rent can be reciprocal: </a:t>
            </a:r>
          </a:p>
          <a:p>
            <a:pPr>
              <a:buFont typeface="Arial" charset="0"/>
              <a:buNone/>
            </a:pPr>
            <a:r>
              <a:rPr lang="en-US" altLang="en-US" sz="2400" b="1" dirty="0" smtClean="0"/>
              <a:t>		</a:t>
            </a:r>
            <a:r>
              <a:rPr lang="en-US" altLang="en-US" sz="2400" b="1" dirty="0" smtClean="0">
                <a:solidFill>
                  <a:srgbClr val="FF0000"/>
                </a:solidFill>
              </a:rPr>
              <a:t>A low-cost, low-traffic location means spending more on 	advertising to build traffic.</a:t>
            </a:r>
          </a:p>
        </p:txBody>
      </p:sp>
    </p:spTree>
    <p:extLst>
      <p:ext uri="{BB962C8B-B14F-4D97-AF65-F5344CB8AC3E}">
        <p14:creationId xmlns:p14="http://schemas.microsoft.com/office/powerpoint/2010/main" val="29251133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229600" cy="762000"/>
          </a:xfrm>
        </p:spPr>
        <p:txBody>
          <a:bodyPr/>
          <a:lstStyle/>
          <a:p>
            <a:r>
              <a:rPr lang="en-US" altLang="en-US" b="1" dirty="0" smtClean="0">
                <a:solidFill>
                  <a:srgbClr val="FF0000"/>
                </a:solidFill>
              </a:rPr>
              <a:t>4Ps</a:t>
            </a:r>
          </a:p>
        </p:txBody>
      </p:sp>
      <p:sp>
        <p:nvSpPr>
          <p:cNvPr id="15363" name="Content Placeholder 2"/>
          <p:cNvSpPr>
            <a:spLocks noGrp="1"/>
          </p:cNvSpPr>
          <p:nvPr>
            <p:ph idx="1"/>
          </p:nvPr>
        </p:nvSpPr>
        <p:spPr>
          <a:xfrm>
            <a:off x="381000" y="838200"/>
            <a:ext cx="8229600" cy="6019800"/>
          </a:xfrm>
        </p:spPr>
        <p:txBody>
          <a:bodyPr>
            <a:normAutofit fontScale="92500"/>
          </a:bodyPr>
          <a:lstStyle/>
          <a:p>
            <a:pPr algn="ctr"/>
            <a:r>
              <a:rPr lang="en-US" altLang="en-US" b="1" dirty="0" smtClean="0">
                <a:solidFill>
                  <a:srgbClr val="FF0000"/>
                </a:solidFill>
              </a:rPr>
              <a:t>Price Marketing</a:t>
            </a:r>
          </a:p>
          <a:p>
            <a:r>
              <a:rPr lang="en-US" altLang="en-US" b="1" dirty="0" smtClean="0"/>
              <a:t>The price of a product involves factors such as </a:t>
            </a:r>
          </a:p>
          <a:p>
            <a:pPr lvl="2"/>
            <a:r>
              <a:rPr lang="en-US" altLang="en-US" b="1" dirty="0" smtClean="0">
                <a:solidFill>
                  <a:srgbClr val="FF0000"/>
                </a:solidFill>
              </a:rPr>
              <a:t>cost of production, </a:t>
            </a:r>
          </a:p>
          <a:p>
            <a:pPr lvl="2"/>
            <a:r>
              <a:rPr lang="en-US" altLang="en-US" b="1" dirty="0" smtClean="0">
                <a:solidFill>
                  <a:srgbClr val="FF0000"/>
                </a:solidFill>
              </a:rPr>
              <a:t>competitors prices, </a:t>
            </a:r>
          </a:p>
          <a:p>
            <a:pPr lvl="2"/>
            <a:r>
              <a:rPr lang="en-US" altLang="en-US" b="1" dirty="0" smtClean="0">
                <a:solidFill>
                  <a:srgbClr val="FF0000"/>
                </a:solidFill>
              </a:rPr>
              <a:t>volume/ quality issues, </a:t>
            </a:r>
          </a:p>
          <a:p>
            <a:pPr lvl="2"/>
            <a:r>
              <a:rPr lang="en-US" altLang="en-US" b="1" dirty="0" smtClean="0">
                <a:solidFill>
                  <a:srgbClr val="FF0000"/>
                </a:solidFill>
              </a:rPr>
              <a:t>standard practices.</a:t>
            </a:r>
          </a:p>
          <a:p>
            <a:r>
              <a:rPr lang="en-US" altLang="en-US" dirty="0" smtClean="0"/>
              <a:t>This also includes </a:t>
            </a:r>
          </a:p>
          <a:p>
            <a:pPr marL="0" indent="0">
              <a:buNone/>
            </a:pPr>
            <a:r>
              <a:rPr lang="en-US" altLang="en-US" dirty="0" smtClean="0"/>
              <a:t>	</a:t>
            </a:r>
            <a:r>
              <a:rPr lang="en-US" altLang="en-US" sz="2400" b="1" dirty="0"/>
              <a:t> </a:t>
            </a:r>
            <a:r>
              <a:rPr lang="en-US" altLang="en-US" sz="2400" b="1" dirty="0" smtClean="0"/>
              <a:t>	</a:t>
            </a:r>
            <a:r>
              <a:rPr lang="en-US" altLang="en-US" sz="2400" b="1" dirty="0" smtClean="0">
                <a:solidFill>
                  <a:srgbClr val="FF0000"/>
                </a:solidFill>
              </a:rPr>
              <a:t>Channel </a:t>
            </a:r>
            <a:r>
              <a:rPr lang="en-US" altLang="en-US" sz="2400" b="1" dirty="0">
                <a:solidFill>
                  <a:srgbClr val="FF0000"/>
                </a:solidFill>
              </a:rPr>
              <a:t>Pricing</a:t>
            </a:r>
          </a:p>
          <a:p>
            <a:pPr marL="0" indent="0">
              <a:buNone/>
            </a:pPr>
            <a:r>
              <a:rPr lang="en-US" altLang="en-US" sz="2400" b="1" dirty="0">
                <a:solidFill>
                  <a:srgbClr val="FF0000"/>
                </a:solidFill>
              </a:rPr>
              <a:t>	</a:t>
            </a:r>
            <a:r>
              <a:rPr lang="en-US" altLang="en-US" sz="2400" b="1" dirty="0" smtClean="0">
                <a:solidFill>
                  <a:srgbClr val="FF0000"/>
                </a:solidFill>
              </a:rPr>
              <a:t>                </a:t>
            </a:r>
            <a:r>
              <a:rPr lang="en-US" altLang="en-US" sz="2400" b="1" dirty="0">
                <a:solidFill>
                  <a:srgbClr val="FF0000"/>
                </a:solidFill>
              </a:rPr>
              <a:t>Discounts</a:t>
            </a:r>
          </a:p>
          <a:p>
            <a:pPr marL="0" indent="0">
              <a:buNone/>
            </a:pPr>
            <a:r>
              <a:rPr lang="en-US" altLang="en-US" sz="2400" b="1" dirty="0" smtClean="0">
                <a:solidFill>
                  <a:srgbClr val="FF0000"/>
                </a:solidFill>
              </a:rPr>
              <a:t>	</a:t>
            </a:r>
            <a:r>
              <a:rPr lang="en-US" altLang="en-US" sz="2400" b="1" dirty="0">
                <a:solidFill>
                  <a:srgbClr val="FF0000"/>
                </a:solidFill>
              </a:rPr>
              <a:t> </a:t>
            </a:r>
            <a:r>
              <a:rPr lang="en-US" altLang="en-US" sz="2400" b="1" dirty="0" smtClean="0">
                <a:solidFill>
                  <a:srgbClr val="FF0000"/>
                </a:solidFill>
              </a:rPr>
              <a:t>               Terms etc.</a:t>
            </a:r>
            <a:endParaRPr lang="en-US" altLang="en-US" sz="2400" b="1" dirty="0">
              <a:solidFill>
                <a:srgbClr val="FF0000"/>
              </a:solidFill>
            </a:endParaRPr>
          </a:p>
          <a:p>
            <a:pPr marL="0" indent="0">
              <a:buNone/>
            </a:pPr>
            <a:r>
              <a:rPr lang="en-US" altLang="en-US" sz="2400" b="1" dirty="0"/>
              <a:t> </a:t>
            </a:r>
            <a:r>
              <a:rPr lang="en-US" altLang="en-US" sz="2400" dirty="0" smtClean="0"/>
              <a:t> </a:t>
            </a:r>
            <a:r>
              <a:rPr lang="en-US" altLang="en-US" sz="2400" b="1" dirty="0" smtClean="0"/>
              <a:t>The right price is crucial for maximizing total revenue. Generally, higher prices mean lower volume and vice-versa; however, small businesses can often command higher prices because of their personalized service.</a:t>
            </a:r>
          </a:p>
        </p:txBody>
      </p:sp>
    </p:spTree>
    <p:extLst>
      <p:ext uri="{BB962C8B-B14F-4D97-AF65-F5344CB8AC3E}">
        <p14:creationId xmlns:p14="http://schemas.microsoft.com/office/powerpoint/2010/main" val="28227365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685800"/>
          </a:xfrm>
        </p:spPr>
        <p:txBody>
          <a:bodyPr>
            <a:normAutofit fontScale="90000"/>
          </a:bodyPr>
          <a:lstStyle/>
          <a:p>
            <a:r>
              <a:rPr lang="en-US" altLang="en-US" b="1" dirty="0" smtClean="0">
                <a:solidFill>
                  <a:srgbClr val="FF0000"/>
                </a:solidFill>
              </a:rPr>
              <a:t>4Ps</a:t>
            </a:r>
          </a:p>
        </p:txBody>
      </p:sp>
      <p:sp>
        <p:nvSpPr>
          <p:cNvPr id="17411" name="Content Placeholder 2"/>
          <p:cNvSpPr>
            <a:spLocks noGrp="1"/>
          </p:cNvSpPr>
          <p:nvPr>
            <p:ph idx="1"/>
          </p:nvPr>
        </p:nvSpPr>
        <p:spPr>
          <a:xfrm>
            <a:off x="457200" y="838200"/>
            <a:ext cx="8229600" cy="5943600"/>
          </a:xfrm>
        </p:spPr>
        <p:txBody>
          <a:bodyPr>
            <a:normAutofit fontScale="92500" lnSpcReduction="10000"/>
          </a:bodyPr>
          <a:lstStyle/>
          <a:p>
            <a:pPr algn="ctr"/>
            <a:r>
              <a:rPr lang="en-US" altLang="en-US" b="1" dirty="0" smtClean="0">
                <a:solidFill>
                  <a:srgbClr val="FF0000"/>
                </a:solidFill>
              </a:rPr>
              <a:t>Promotion Marketing</a:t>
            </a:r>
          </a:p>
          <a:p>
            <a:pPr>
              <a:buFont typeface="Arial" charset="0"/>
              <a:buNone/>
            </a:pPr>
            <a:r>
              <a:rPr lang="en-US" altLang="en-US" dirty="0" smtClean="0"/>
              <a:t>	• </a:t>
            </a:r>
            <a:r>
              <a:rPr lang="en-US" altLang="en-US" b="1" dirty="0" smtClean="0"/>
              <a:t>Promotion is communicating to customer about the product, place and price of the product.</a:t>
            </a:r>
          </a:p>
          <a:p>
            <a:pPr lvl="2"/>
            <a:r>
              <a:rPr lang="en-US" altLang="en-US" b="1" dirty="0" smtClean="0"/>
              <a:t> </a:t>
            </a:r>
            <a:r>
              <a:rPr lang="en-US" altLang="en-US" b="1" dirty="0" smtClean="0">
                <a:solidFill>
                  <a:srgbClr val="FF0000"/>
                </a:solidFill>
              </a:rPr>
              <a:t>Promotion strategies include advertising and direct customer interaction.</a:t>
            </a:r>
          </a:p>
          <a:p>
            <a:pPr>
              <a:buFont typeface="Arial" charset="0"/>
              <a:buNone/>
            </a:pPr>
            <a:r>
              <a:rPr lang="en-US" altLang="en-US" b="1" dirty="0" smtClean="0"/>
              <a:t>	 	  </a:t>
            </a:r>
            <a:r>
              <a:rPr lang="en-US" altLang="en-US" sz="2400" b="1" dirty="0" smtClean="0"/>
              <a:t>Good salesmanship is essential for small businesses   	   	   because of their limited ability to spend on advertising.</a:t>
            </a:r>
          </a:p>
          <a:p>
            <a:pPr marL="0" indent="0">
              <a:buNone/>
            </a:pPr>
            <a:r>
              <a:rPr lang="en-US" altLang="en-US" sz="2400" b="1" dirty="0" smtClean="0"/>
              <a:t>	</a:t>
            </a:r>
          </a:p>
          <a:p>
            <a:pPr marL="0" indent="0">
              <a:buNone/>
            </a:pPr>
            <a:r>
              <a:rPr lang="en-US" altLang="en-US" sz="2400" b="1" dirty="0"/>
              <a:t>	</a:t>
            </a:r>
            <a:r>
              <a:rPr lang="en-US" altLang="en-US" sz="2400" b="1" dirty="0" smtClean="0"/>
              <a:t>    Examples</a:t>
            </a:r>
            <a:r>
              <a:rPr lang="en-US" altLang="en-US" sz="2400" b="1" dirty="0"/>
              <a:t>: </a:t>
            </a:r>
            <a:endParaRPr lang="en-US" altLang="en-US" sz="2400" b="1" dirty="0" smtClean="0"/>
          </a:p>
          <a:p>
            <a:pPr marL="0" indent="0">
              <a:buNone/>
            </a:pPr>
            <a:r>
              <a:rPr lang="en-US" altLang="en-US" sz="2400" b="1" dirty="0"/>
              <a:t>	</a:t>
            </a:r>
            <a:r>
              <a:rPr lang="en-US" altLang="en-US" sz="2400" b="1" dirty="0" smtClean="0"/>
              <a:t>		</a:t>
            </a:r>
            <a:r>
              <a:rPr lang="en-US" altLang="en-US" sz="2400" b="1" dirty="0" smtClean="0">
                <a:solidFill>
                  <a:srgbClr val="FF0000"/>
                </a:solidFill>
              </a:rPr>
              <a:t>advertising</a:t>
            </a:r>
            <a:endParaRPr lang="en-US" altLang="en-US" sz="2400" b="1" dirty="0">
              <a:solidFill>
                <a:srgbClr val="FF0000"/>
              </a:solidFill>
            </a:endParaRPr>
          </a:p>
          <a:p>
            <a:pPr marL="0" indent="0">
              <a:buNone/>
            </a:pPr>
            <a:r>
              <a:rPr lang="en-US" altLang="en-US" sz="2400" b="1" dirty="0">
                <a:solidFill>
                  <a:srgbClr val="FF0000"/>
                </a:solidFill>
              </a:rPr>
              <a:t>    </a:t>
            </a:r>
            <a:r>
              <a:rPr lang="en-US" altLang="en-US" sz="2400" b="1" dirty="0" smtClean="0">
                <a:solidFill>
                  <a:srgbClr val="FF0000"/>
                </a:solidFill>
              </a:rPr>
              <a:t>			events</a:t>
            </a:r>
            <a:endParaRPr lang="en-US" altLang="en-US" sz="2400" b="1" dirty="0">
              <a:solidFill>
                <a:srgbClr val="FF0000"/>
              </a:solidFill>
            </a:endParaRPr>
          </a:p>
          <a:p>
            <a:pPr marL="0" indent="0">
              <a:buNone/>
            </a:pPr>
            <a:r>
              <a:rPr lang="en-US" altLang="en-US" sz="2400" b="1" dirty="0">
                <a:solidFill>
                  <a:srgbClr val="FF0000"/>
                </a:solidFill>
              </a:rPr>
              <a:t>   </a:t>
            </a:r>
            <a:r>
              <a:rPr lang="en-US" altLang="en-US" sz="2400" b="1" dirty="0" smtClean="0">
                <a:solidFill>
                  <a:srgbClr val="FF0000"/>
                </a:solidFill>
              </a:rPr>
              <a:t>			press </a:t>
            </a:r>
            <a:r>
              <a:rPr lang="en-US" altLang="en-US" sz="2400" b="1" dirty="0">
                <a:solidFill>
                  <a:srgbClr val="FF0000"/>
                </a:solidFill>
              </a:rPr>
              <a:t>releases</a:t>
            </a:r>
          </a:p>
          <a:p>
            <a:pPr marL="0" indent="0">
              <a:buNone/>
            </a:pPr>
            <a:r>
              <a:rPr lang="en-US" altLang="en-US" sz="2400" b="1" dirty="0">
                <a:solidFill>
                  <a:srgbClr val="FF0000"/>
                </a:solidFill>
              </a:rPr>
              <a:t>    </a:t>
            </a:r>
            <a:r>
              <a:rPr lang="en-US" altLang="en-US" sz="2400" b="1" dirty="0" smtClean="0">
                <a:solidFill>
                  <a:srgbClr val="FF0000"/>
                </a:solidFill>
              </a:rPr>
              <a:t>			trade </a:t>
            </a:r>
            <a:r>
              <a:rPr lang="en-US" altLang="en-US" sz="2400" b="1" dirty="0">
                <a:solidFill>
                  <a:srgbClr val="FF0000"/>
                </a:solidFill>
              </a:rPr>
              <a:t>shows</a:t>
            </a:r>
          </a:p>
          <a:p>
            <a:pPr marL="0" indent="0">
              <a:buNone/>
            </a:pPr>
            <a:r>
              <a:rPr lang="en-US" altLang="en-US" sz="2400" b="1" dirty="0">
                <a:solidFill>
                  <a:srgbClr val="FF0000"/>
                </a:solidFill>
              </a:rPr>
              <a:t> </a:t>
            </a:r>
            <a:endParaRPr lang="en-US" altLang="en-US" sz="2400" b="1" dirty="0" smtClean="0">
              <a:solidFill>
                <a:srgbClr val="FF0000"/>
              </a:solidFill>
            </a:endParaRPr>
          </a:p>
          <a:p>
            <a:pPr>
              <a:buFont typeface="Arial" charset="0"/>
              <a:buNone/>
            </a:pPr>
            <a:endParaRPr lang="en-US" altLang="en-US" sz="2400" b="1" dirty="0" smtClean="0"/>
          </a:p>
        </p:txBody>
      </p:sp>
    </p:spTree>
    <p:extLst>
      <p:ext uri="{BB962C8B-B14F-4D97-AF65-F5344CB8AC3E}">
        <p14:creationId xmlns:p14="http://schemas.microsoft.com/office/powerpoint/2010/main" val="623851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9"/>
            <a:ext cx="8229600" cy="834571"/>
          </a:xfrm>
        </p:spPr>
        <p:txBody>
          <a:bodyPr/>
          <a:lstStyle/>
          <a:p>
            <a:r>
              <a:rPr lang="en-US" b="1" dirty="0" smtClean="0">
                <a:solidFill>
                  <a:srgbClr val="FF0000"/>
                </a:solidFill>
              </a:rPr>
              <a:t>Balance Sheet</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92500" lnSpcReduction="20000"/>
          </a:bodyPr>
          <a:lstStyle/>
          <a:p>
            <a:r>
              <a:rPr lang="en-US" sz="2400" dirty="0"/>
              <a:t>A financial statement that summarizes a company's assets, liabilities and shareholders' equity at a specific point in time</a:t>
            </a:r>
            <a:r>
              <a:rPr lang="en-US" sz="2400" dirty="0" smtClean="0"/>
              <a:t>. </a:t>
            </a:r>
            <a:r>
              <a:rPr lang="en-US" sz="2400" dirty="0"/>
              <a:t>Balance Sheet is the snap shot of financial strength of any company at any point of time.</a:t>
            </a:r>
            <a:r>
              <a:rPr lang="en-US" sz="2400" dirty="0" smtClean="0"/>
              <a:t> It </a:t>
            </a:r>
            <a:r>
              <a:rPr lang="en-US" sz="2400" dirty="0"/>
              <a:t>must follow the following formula:</a:t>
            </a:r>
            <a:br>
              <a:rPr lang="en-US" sz="2400" dirty="0"/>
            </a:br>
            <a:r>
              <a:rPr lang="en-US" sz="2400" dirty="0" smtClean="0"/>
              <a:t>	</a:t>
            </a:r>
          </a:p>
          <a:p>
            <a:pPr marL="457200" lvl="1" indent="0">
              <a:buNone/>
            </a:pPr>
            <a:r>
              <a:rPr lang="en-US" sz="2000" b="1" dirty="0" smtClean="0">
                <a:solidFill>
                  <a:srgbClr val="FF0000"/>
                </a:solidFill>
              </a:rPr>
              <a:t>	Assets </a:t>
            </a:r>
            <a:r>
              <a:rPr lang="en-US" sz="2000" b="1" dirty="0">
                <a:solidFill>
                  <a:srgbClr val="FF0000"/>
                </a:solidFill>
              </a:rPr>
              <a:t>= </a:t>
            </a:r>
            <a:r>
              <a:rPr lang="en-US" sz="2000" b="1" dirty="0" smtClean="0">
                <a:solidFill>
                  <a:srgbClr val="FF0000"/>
                </a:solidFill>
              </a:rPr>
              <a:t>Outside Liabilities </a:t>
            </a:r>
            <a:r>
              <a:rPr lang="en-US" sz="2000" b="1" dirty="0">
                <a:solidFill>
                  <a:srgbClr val="FF0000"/>
                </a:solidFill>
              </a:rPr>
              <a:t>+ Shareholders' </a:t>
            </a:r>
            <a:r>
              <a:rPr lang="en-US" sz="2000" b="1" dirty="0" smtClean="0">
                <a:solidFill>
                  <a:srgbClr val="FF0000"/>
                </a:solidFill>
              </a:rPr>
              <a:t>Equity</a:t>
            </a:r>
          </a:p>
          <a:p>
            <a:endParaRPr lang="en-US" sz="2400" dirty="0" smtClean="0"/>
          </a:p>
          <a:p>
            <a:r>
              <a:rPr lang="en-US" sz="2400" dirty="0" smtClean="0"/>
              <a:t>It's </a:t>
            </a:r>
            <a:r>
              <a:rPr lang="en-US" sz="2400" dirty="0"/>
              <a:t>called a balance sheet because the two sides balance out. This makes sense: </a:t>
            </a:r>
            <a:endParaRPr lang="en-US" sz="2400" dirty="0" smtClean="0"/>
          </a:p>
          <a:p>
            <a:pPr lvl="1"/>
            <a:r>
              <a:rPr lang="en-US" sz="2000" dirty="0" smtClean="0">
                <a:solidFill>
                  <a:srgbClr val="FF0000"/>
                </a:solidFill>
              </a:rPr>
              <a:t>a </a:t>
            </a:r>
            <a:r>
              <a:rPr lang="en-US" sz="2000" dirty="0">
                <a:solidFill>
                  <a:srgbClr val="FF0000"/>
                </a:solidFill>
              </a:rPr>
              <a:t>company has to pay for all the things it has (assets)</a:t>
            </a:r>
            <a:r>
              <a:rPr lang="en-US" sz="2000" dirty="0"/>
              <a:t> </a:t>
            </a:r>
            <a:endParaRPr lang="en-US" sz="2000" dirty="0" smtClean="0"/>
          </a:p>
          <a:p>
            <a:pPr lvl="1"/>
            <a:r>
              <a:rPr lang="en-US" sz="2000" dirty="0" smtClean="0"/>
              <a:t>by </a:t>
            </a:r>
          </a:p>
          <a:p>
            <a:pPr lvl="1"/>
            <a:r>
              <a:rPr lang="en-US" sz="2000" dirty="0" smtClean="0">
                <a:solidFill>
                  <a:srgbClr val="0070C0"/>
                </a:solidFill>
              </a:rPr>
              <a:t>either </a:t>
            </a:r>
            <a:r>
              <a:rPr lang="en-US" sz="2000" dirty="0">
                <a:solidFill>
                  <a:srgbClr val="0070C0"/>
                </a:solidFill>
              </a:rPr>
              <a:t>borrowing money (liabilities) or getting it from shareholders (shareholders' equity</a:t>
            </a:r>
            <a:r>
              <a:rPr lang="en-US" sz="2000" dirty="0" smtClean="0">
                <a:solidFill>
                  <a:srgbClr val="0070C0"/>
                </a:solidFill>
              </a:rPr>
              <a:t>)</a:t>
            </a:r>
            <a:r>
              <a:rPr lang="en-US" sz="2000" dirty="0" smtClean="0"/>
              <a:t>. </a:t>
            </a:r>
          </a:p>
          <a:p>
            <a:endParaRPr lang="en-US" sz="2400" dirty="0" smtClean="0"/>
          </a:p>
          <a:p>
            <a:r>
              <a:rPr lang="en-US" sz="2400" dirty="0" smtClean="0"/>
              <a:t>Accounts </a:t>
            </a:r>
            <a:r>
              <a:rPr lang="en-US" sz="2400" dirty="0"/>
              <a:t>such as cash, inventory and property are on the asset side of the balance sheet, while on the liability side there are accounts such as accounts payable or long-term </a:t>
            </a:r>
            <a:r>
              <a:rPr lang="en-US" sz="2400" dirty="0" smtClean="0"/>
              <a:t>debt, apart from the share holder’s money (equity).</a:t>
            </a:r>
            <a:r>
              <a:rPr lang="en-US" sz="2400" dirty="0"/>
              <a:t/>
            </a:r>
            <a:br>
              <a:rPr lang="en-US" sz="2400" dirty="0"/>
            </a:br>
            <a:endParaRPr lang="en-US" sz="2400" dirty="0"/>
          </a:p>
        </p:txBody>
      </p:sp>
    </p:spTree>
    <p:extLst>
      <p:ext uri="{BB962C8B-B14F-4D97-AF65-F5344CB8AC3E}">
        <p14:creationId xmlns:p14="http://schemas.microsoft.com/office/powerpoint/2010/main" val="86002585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639762"/>
          </a:xfrm>
        </p:spPr>
        <p:txBody>
          <a:bodyPr>
            <a:normAutofit fontScale="90000"/>
          </a:bodyPr>
          <a:lstStyle/>
          <a:p>
            <a:r>
              <a:rPr lang="en-US" b="1" dirty="0" smtClean="0">
                <a:solidFill>
                  <a:srgbClr val="FF0000"/>
                </a:solidFill>
              </a:rPr>
              <a:t>Different Markets</a:t>
            </a:r>
            <a:endParaRPr lang="en-US" b="1" dirty="0">
              <a:solidFill>
                <a:srgbClr val="FF0000"/>
              </a:solidFill>
            </a:endParaRPr>
          </a:p>
        </p:txBody>
      </p:sp>
      <p:sp>
        <p:nvSpPr>
          <p:cNvPr id="3" name="Content Placeholder 2"/>
          <p:cNvSpPr>
            <a:spLocks noGrp="1"/>
          </p:cNvSpPr>
          <p:nvPr>
            <p:ph idx="1"/>
          </p:nvPr>
        </p:nvSpPr>
        <p:spPr>
          <a:xfrm>
            <a:off x="457200" y="762000"/>
            <a:ext cx="8229600" cy="6096000"/>
          </a:xfrm>
        </p:spPr>
        <p:txBody>
          <a:bodyPr>
            <a:normAutofit fontScale="70000" lnSpcReduction="20000"/>
          </a:bodyPr>
          <a:lstStyle/>
          <a:p>
            <a:r>
              <a:rPr lang="en-US" b="1" dirty="0" smtClean="0">
                <a:solidFill>
                  <a:srgbClr val="FF0000"/>
                </a:solidFill>
              </a:rPr>
              <a:t>Oligopoly</a:t>
            </a:r>
          </a:p>
          <a:p>
            <a:r>
              <a:rPr lang="en-US" dirty="0"/>
              <a:t>An </a:t>
            </a:r>
            <a:r>
              <a:rPr lang="en-US" b="1" dirty="0"/>
              <a:t>oligopoly</a:t>
            </a:r>
            <a:r>
              <a:rPr lang="en-US" dirty="0"/>
              <a:t> is a </a:t>
            </a:r>
            <a:r>
              <a:rPr lang="en-US" b="1" dirty="0"/>
              <a:t>market</a:t>
            </a:r>
            <a:r>
              <a:rPr lang="en-US" dirty="0"/>
              <a:t> structure in which a few firms dominate. When a </a:t>
            </a:r>
            <a:r>
              <a:rPr lang="en-US" b="1" dirty="0"/>
              <a:t>market</a:t>
            </a:r>
            <a:r>
              <a:rPr lang="en-US" dirty="0"/>
              <a:t> is shared between a few firms, it is said to be highly concentrated. Although only a few firms dominate, it is possible that many small firms may also operate in the </a:t>
            </a:r>
            <a:r>
              <a:rPr lang="en-US" b="1" dirty="0"/>
              <a:t>market</a:t>
            </a:r>
            <a:r>
              <a:rPr lang="en-US" dirty="0"/>
              <a:t>.</a:t>
            </a:r>
          </a:p>
          <a:p>
            <a:r>
              <a:rPr lang="en-US" dirty="0"/>
              <a:t>Internet Service Provider market with </a:t>
            </a:r>
            <a:r>
              <a:rPr lang="en-US" dirty="0" err="1"/>
              <a:t>Jio</a:t>
            </a:r>
            <a:r>
              <a:rPr lang="en-US" dirty="0"/>
              <a:t>, Airtel, Idea and </a:t>
            </a:r>
            <a:r>
              <a:rPr lang="en-US" dirty="0" err="1"/>
              <a:t>Voda</a:t>
            </a:r>
            <a:r>
              <a:rPr lang="en-US" dirty="0"/>
              <a:t> Phone dominate the market. The auto </a:t>
            </a:r>
            <a:r>
              <a:rPr lang="en-US" b="1" dirty="0"/>
              <a:t>industry</a:t>
            </a:r>
            <a:r>
              <a:rPr lang="en-US" dirty="0"/>
              <a:t> is another example of an </a:t>
            </a:r>
            <a:r>
              <a:rPr lang="en-US" b="1" dirty="0"/>
              <a:t>oligopoly</a:t>
            </a:r>
            <a:r>
              <a:rPr lang="en-US" dirty="0"/>
              <a:t>, with the leading auto manufacturers  like </a:t>
            </a:r>
            <a:r>
              <a:rPr lang="en-US" dirty="0" err="1"/>
              <a:t>Maruti</a:t>
            </a:r>
            <a:r>
              <a:rPr lang="en-US" dirty="0"/>
              <a:t> Suzuki, Hyundai, Toyota leading the market.</a:t>
            </a:r>
          </a:p>
          <a:p>
            <a:endParaRPr lang="en-US" b="1" dirty="0"/>
          </a:p>
          <a:p>
            <a:r>
              <a:rPr lang="en-US" b="1" dirty="0" smtClean="0">
                <a:solidFill>
                  <a:srgbClr val="FF0000"/>
                </a:solidFill>
              </a:rPr>
              <a:t>Duopoly</a:t>
            </a:r>
          </a:p>
          <a:p>
            <a:r>
              <a:rPr lang="en-US" dirty="0"/>
              <a:t>A </a:t>
            </a:r>
            <a:r>
              <a:rPr lang="en-US" b="1" dirty="0"/>
              <a:t>Duopoly</a:t>
            </a:r>
            <a:r>
              <a:rPr lang="en-US" dirty="0"/>
              <a:t> is the most basic form of oligopoly, a market dominated by a small number of companies. A</a:t>
            </a:r>
            <a:r>
              <a:rPr lang="en-US" b="1" dirty="0"/>
              <a:t> Duopoly</a:t>
            </a:r>
            <a:r>
              <a:rPr lang="en-US" dirty="0"/>
              <a:t> can have the same impact on the market as a monopoly if the two players collude on prices or output.</a:t>
            </a:r>
            <a:endParaRPr lang="en-US" b="1" dirty="0"/>
          </a:p>
          <a:p>
            <a:endParaRPr lang="en-US" b="1" dirty="0" smtClean="0"/>
          </a:p>
          <a:p>
            <a:r>
              <a:rPr lang="en-US" b="1" dirty="0" err="1" smtClean="0">
                <a:solidFill>
                  <a:srgbClr val="FF0000"/>
                </a:solidFill>
              </a:rPr>
              <a:t>Oligopsony</a:t>
            </a:r>
            <a:endParaRPr lang="en-US" b="1" dirty="0" smtClean="0">
              <a:solidFill>
                <a:srgbClr val="FF0000"/>
              </a:solidFill>
            </a:endParaRPr>
          </a:p>
          <a:p>
            <a:r>
              <a:rPr lang="en-US" dirty="0"/>
              <a:t>This typically happens in a </a:t>
            </a:r>
            <a:r>
              <a:rPr lang="en-US" b="1" dirty="0"/>
              <a:t>market</a:t>
            </a:r>
            <a:r>
              <a:rPr lang="en-US" dirty="0"/>
              <a:t> for inputs where numerous suppliers are competing to sell their product to a small number of (often large and powerful) buyers. </a:t>
            </a:r>
          </a:p>
        </p:txBody>
      </p:sp>
    </p:spTree>
    <p:extLst>
      <p:ext uri="{BB962C8B-B14F-4D97-AF65-F5344CB8AC3E}">
        <p14:creationId xmlns:p14="http://schemas.microsoft.com/office/powerpoint/2010/main" val="393544468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57200"/>
            <a:ext cx="8229600" cy="1295400"/>
          </a:xfrm>
        </p:spPr>
        <p:txBody>
          <a:bodyPr>
            <a:normAutofit fontScale="90000"/>
          </a:bodyPr>
          <a:lstStyle/>
          <a:p>
            <a:r>
              <a:rPr lang="en-US" altLang="en-US" sz="3600" b="1" smtClean="0">
                <a:solidFill>
                  <a:srgbClr val="FF0000"/>
                </a:solidFill>
              </a:rPr>
              <a:t>Short-Term Objectives of Marketing: </a:t>
            </a:r>
            <a:br>
              <a:rPr lang="en-US" altLang="en-US" sz="3600" b="1" smtClean="0">
                <a:solidFill>
                  <a:srgbClr val="FF0000"/>
                </a:solidFill>
              </a:rPr>
            </a:br>
            <a:r>
              <a:rPr lang="en-US" altLang="en-US" b="1" smtClean="0">
                <a:solidFill>
                  <a:srgbClr val="FF0000"/>
                </a:solidFill>
              </a:rPr>
              <a:t>SMART</a:t>
            </a:r>
            <a:br>
              <a:rPr lang="en-US" altLang="en-US" b="1" smtClean="0">
                <a:solidFill>
                  <a:srgbClr val="FF0000"/>
                </a:solidFill>
              </a:rPr>
            </a:br>
            <a:endParaRPr lang="en-US" altLang="en-US" b="1" smtClean="0">
              <a:solidFill>
                <a:srgbClr val="FF0000"/>
              </a:solidFill>
            </a:endParaRPr>
          </a:p>
        </p:txBody>
      </p:sp>
      <p:sp>
        <p:nvSpPr>
          <p:cNvPr id="21507" name="Content Placeholder 2"/>
          <p:cNvSpPr>
            <a:spLocks noGrp="1"/>
          </p:cNvSpPr>
          <p:nvPr>
            <p:ph idx="1"/>
          </p:nvPr>
        </p:nvSpPr>
        <p:spPr>
          <a:xfrm>
            <a:off x="457200" y="1600200"/>
            <a:ext cx="8229600" cy="5257800"/>
          </a:xfrm>
        </p:spPr>
        <p:txBody>
          <a:bodyPr/>
          <a:lstStyle/>
          <a:p>
            <a:r>
              <a:rPr lang="en-US" altLang="en-US" b="1" smtClean="0">
                <a:solidFill>
                  <a:srgbClr val="FF0000"/>
                </a:solidFill>
              </a:rPr>
              <a:t>Specific </a:t>
            </a:r>
            <a:r>
              <a:rPr lang="en-US" altLang="en-US" b="1" smtClean="0"/>
              <a:t>–        </a:t>
            </a:r>
            <a:r>
              <a:rPr lang="en-US" altLang="en-US" sz="2400" b="1" smtClean="0"/>
              <a:t>The objective achieves a particular, 			            detailed result.</a:t>
            </a:r>
          </a:p>
          <a:p>
            <a:r>
              <a:rPr lang="en-US" altLang="en-US" b="1" smtClean="0">
                <a:solidFill>
                  <a:srgbClr val="FF0000"/>
                </a:solidFill>
              </a:rPr>
              <a:t>Measurable </a:t>
            </a:r>
            <a:r>
              <a:rPr lang="en-US" altLang="en-US" b="1" smtClean="0"/>
              <a:t>– </a:t>
            </a:r>
            <a:r>
              <a:rPr lang="en-US" altLang="en-US" sz="2400" b="1" smtClean="0"/>
              <a:t>There is a means to determine the 			             objective.</a:t>
            </a:r>
          </a:p>
          <a:p>
            <a:r>
              <a:rPr lang="en-US" altLang="en-US" b="1" smtClean="0">
                <a:solidFill>
                  <a:srgbClr val="FF0000"/>
                </a:solidFill>
              </a:rPr>
              <a:t>Attainable</a:t>
            </a:r>
            <a:r>
              <a:rPr lang="en-US" altLang="en-US" b="1" smtClean="0"/>
              <a:t> –    </a:t>
            </a:r>
            <a:r>
              <a:rPr lang="en-US" altLang="en-US" sz="2400" b="1" smtClean="0"/>
              <a:t>They are within economic and physical 		              capabilities.</a:t>
            </a:r>
          </a:p>
          <a:p>
            <a:r>
              <a:rPr lang="en-US" altLang="en-US" b="1" smtClean="0">
                <a:solidFill>
                  <a:srgbClr val="FF0000"/>
                </a:solidFill>
              </a:rPr>
              <a:t>Rewarding</a:t>
            </a:r>
            <a:r>
              <a:rPr lang="en-US" altLang="en-US" b="1" smtClean="0"/>
              <a:t> –   </a:t>
            </a:r>
            <a:r>
              <a:rPr lang="en-US" altLang="en-US" sz="2400" b="1" smtClean="0"/>
              <a:t>They are profitable and self satisfying as 			an initiative.</a:t>
            </a:r>
          </a:p>
          <a:p>
            <a:r>
              <a:rPr lang="en-US" altLang="en-US" b="1" smtClean="0">
                <a:solidFill>
                  <a:srgbClr val="FF0000"/>
                </a:solidFill>
              </a:rPr>
              <a:t>Timed</a:t>
            </a:r>
            <a:r>
              <a:rPr lang="en-US" altLang="en-US" b="1" smtClean="0"/>
              <a:t> – 		</a:t>
            </a:r>
            <a:r>
              <a:rPr lang="en-US" altLang="en-US" sz="2400" b="1" smtClean="0"/>
              <a:t>They have a specific timeline and/or</a:t>
            </a:r>
            <a:r>
              <a:rPr lang="en-US" altLang="en-US" sz="2400" smtClean="0"/>
              <a:t> 			</a:t>
            </a:r>
            <a:r>
              <a:rPr lang="en-US" altLang="en-US" sz="2400" b="1" smtClean="0"/>
              <a:t>deadline.</a:t>
            </a:r>
          </a:p>
        </p:txBody>
      </p:sp>
    </p:spTree>
    <p:extLst>
      <p:ext uri="{BB962C8B-B14F-4D97-AF65-F5344CB8AC3E}">
        <p14:creationId xmlns:p14="http://schemas.microsoft.com/office/powerpoint/2010/main" val="42585437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Marketing Planning</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fontScale="85000" lnSpcReduction="20000"/>
          </a:bodyPr>
          <a:lstStyle/>
          <a:p>
            <a:r>
              <a:rPr lang="en-US" dirty="0" smtClean="0"/>
              <a:t>A marketing plan helps a marketer to establish, direct and coordinate marketing efforts.</a:t>
            </a:r>
          </a:p>
          <a:p>
            <a:r>
              <a:rPr lang="en-US" altLang="en-US" dirty="0">
                <a:solidFill>
                  <a:srgbClr val="FF0000"/>
                </a:solidFill>
              </a:rPr>
              <a:t>A company looks at itself and the world around it to create a marketing plan for reaching goals.</a:t>
            </a:r>
          </a:p>
          <a:p>
            <a:pPr lvl="1"/>
            <a:r>
              <a:rPr lang="en-US" dirty="0" smtClean="0"/>
              <a:t>A marketing plan contains information about the company and its products, marketing objectives and strategies. It provides yardstick by which the success of a firm’s marketing activities can be measured.</a:t>
            </a:r>
          </a:p>
          <a:p>
            <a:r>
              <a:rPr lang="en-US" dirty="0" smtClean="0">
                <a:solidFill>
                  <a:srgbClr val="FF0000"/>
                </a:solidFill>
              </a:rPr>
              <a:t>A marketing plan is a component of a business plan and aids in making the business strategy.</a:t>
            </a:r>
          </a:p>
          <a:p>
            <a:pPr lvl="1"/>
            <a:r>
              <a:rPr lang="en-US" dirty="0" smtClean="0"/>
              <a:t>A marketing plan is based on a thorough understanding of the company’s product and services, their benefits and features, the target market and its characteristics. Knowledge of current and competitor’s current products and services along with the changes in the macro environment affecting the business is also necessary for the marketing plan.     </a:t>
            </a:r>
            <a:endParaRPr lang="en-US" dirty="0"/>
          </a:p>
        </p:txBody>
      </p:sp>
    </p:spTree>
    <p:extLst>
      <p:ext uri="{BB962C8B-B14F-4D97-AF65-F5344CB8AC3E}">
        <p14:creationId xmlns:p14="http://schemas.microsoft.com/office/powerpoint/2010/main" val="7705123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519545"/>
          </a:xfrm>
        </p:spPr>
        <p:txBody>
          <a:bodyPr>
            <a:normAutofit fontScale="90000"/>
          </a:bodyPr>
          <a:lstStyle/>
          <a:p>
            <a:r>
              <a:rPr lang="en-US" b="1" dirty="0" smtClean="0">
                <a:solidFill>
                  <a:srgbClr val="FF0000"/>
                </a:solidFill>
              </a:rPr>
              <a:t>Making a Marketing Plan</a:t>
            </a:r>
            <a:endParaRPr lang="en-US" b="1" dirty="0">
              <a:solidFill>
                <a:srgbClr val="FF0000"/>
              </a:solidFill>
            </a:endParaRPr>
          </a:p>
        </p:txBody>
      </p:sp>
      <p:sp>
        <p:nvSpPr>
          <p:cNvPr id="3" name="Content Placeholder 2"/>
          <p:cNvSpPr>
            <a:spLocks noGrp="1"/>
          </p:cNvSpPr>
          <p:nvPr>
            <p:ph idx="1"/>
          </p:nvPr>
        </p:nvSpPr>
        <p:spPr>
          <a:xfrm>
            <a:off x="533400" y="647700"/>
            <a:ext cx="8229600" cy="6248400"/>
          </a:xfrm>
        </p:spPr>
        <p:txBody>
          <a:bodyPr>
            <a:normAutofit fontScale="85000" lnSpcReduction="20000"/>
          </a:bodyPr>
          <a:lstStyle/>
          <a:p>
            <a:r>
              <a:rPr lang="en-US" dirty="0" smtClean="0"/>
              <a:t>A marketing plan </a:t>
            </a:r>
            <a:r>
              <a:rPr lang="en-US" dirty="0" smtClean="0">
                <a:solidFill>
                  <a:srgbClr val="FF0000"/>
                </a:solidFill>
              </a:rPr>
              <a:t>should be simple and precise.</a:t>
            </a:r>
            <a:r>
              <a:rPr lang="en-US" dirty="0" smtClean="0"/>
              <a:t> </a:t>
            </a:r>
          </a:p>
          <a:p>
            <a:pPr lvl="1"/>
            <a:r>
              <a:rPr lang="en-US" dirty="0" smtClean="0"/>
              <a:t>While making a marketing plan, it should consider goals, strategy and the estimated costs and commensurate with the size and objectives of the plan.</a:t>
            </a:r>
          </a:p>
          <a:p>
            <a:endParaRPr lang="en-US" dirty="0" smtClean="0"/>
          </a:p>
          <a:p>
            <a:r>
              <a:rPr lang="en-US" dirty="0" smtClean="0"/>
              <a:t>Marketing plan considers the followings:</a:t>
            </a:r>
          </a:p>
          <a:p>
            <a:pPr lvl="1"/>
            <a:r>
              <a:rPr lang="en-US" dirty="0" smtClean="0">
                <a:solidFill>
                  <a:srgbClr val="FF0000"/>
                </a:solidFill>
              </a:rPr>
              <a:t>Product</a:t>
            </a:r>
            <a:r>
              <a:rPr lang="en-US" dirty="0" smtClean="0"/>
              <a:t> characteristics, end use, accessories, packaging etc.</a:t>
            </a:r>
          </a:p>
          <a:p>
            <a:pPr lvl="1"/>
            <a:r>
              <a:rPr lang="en-US" dirty="0" smtClean="0">
                <a:solidFill>
                  <a:srgbClr val="FF0000"/>
                </a:solidFill>
              </a:rPr>
              <a:t>Prices</a:t>
            </a:r>
            <a:r>
              <a:rPr lang="en-US" dirty="0" smtClean="0"/>
              <a:t>, including trade discounts, terms of sale etc.</a:t>
            </a:r>
          </a:p>
          <a:p>
            <a:pPr lvl="1"/>
            <a:r>
              <a:rPr lang="en-US" dirty="0" smtClean="0"/>
              <a:t>Physical </a:t>
            </a:r>
            <a:r>
              <a:rPr lang="en-US" dirty="0" smtClean="0">
                <a:solidFill>
                  <a:srgbClr val="FF0000"/>
                </a:solidFill>
              </a:rPr>
              <a:t>distribution strategy</a:t>
            </a:r>
            <a:r>
              <a:rPr lang="en-US" dirty="0" smtClean="0"/>
              <a:t> (</a:t>
            </a:r>
            <a:r>
              <a:rPr lang="en-US" dirty="0" smtClean="0">
                <a:solidFill>
                  <a:srgbClr val="FF0000"/>
                </a:solidFill>
              </a:rPr>
              <a:t>Place</a:t>
            </a:r>
            <a:r>
              <a:rPr lang="en-US" dirty="0" smtClean="0"/>
              <a:t>)including the storage, warehousing and the method of distribution.</a:t>
            </a:r>
          </a:p>
          <a:p>
            <a:pPr lvl="1"/>
            <a:r>
              <a:rPr lang="en-US" dirty="0" smtClean="0">
                <a:solidFill>
                  <a:srgbClr val="FF0000"/>
                </a:solidFill>
              </a:rPr>
              <a:t>Role </a:t>
            </a:r>
            <a:r>
              <a:rPr lang="en-US" dirty="0">
                <a:solidFill>
                  <a:srgbClr val="FF0000"/>
                </a:solidFill>
              </a:rPr>
              <a:t>of channel partners</a:t>
            </a:r>
            <a:r>
              <a:rPr lang="en-US" dirty="0"/>
              <a:t> </a:t>
            </a:r>
            <a:r>
              <a:rPr lang="en-US" dirty="0" smtClean="0"/>
              <a:t>including study of end users and their purchasing patterns, geographical locations, turnover, attitudes, etc.</a:t>
            </a:r>
          </a:p>
          <a:p>
            <a:pPr lvl="1"/>
            <a:r>
              <a:rPr lang="en-US" dirty="0" smtClean="0"/>
              <a:t>Principal methods of </a:t>
            </a:r>
            <a:r>
              <a:rPr lang="en-US" dirty="0" smtClean="0">
                <a:solidFill>
                  <a:srgbClr val="FF0000"/>
                </a:solidFill>
              </a:rPr>
              <a:t>promotion</a:t>
            </a:r>
            <a:r>
              <a:rPr lang="en-US" dirty="0" smtClean="0"/>
              <a:t> vis-à-vis advertising, direct  contacts, sales promotion </a:t>
            </a:r>
            <a:r>
              <a:rPr lang="en-US" dirty="0"/>
              <a:t>e</a:t>
            </a:r>
            <a:r>
              <a:rPr lang="en-US" dirty="0" smtClean="0"/>
              <a:t>tc.</a:t>
            </a:r>
          </a:p>
          <a:p>
            <a:pPr lvl="1"/>
            <a:r>
              <a:rPr lang="en-US" dirty="0" smtClean="0">
                <a:solidFill>
                  <a:srgbClr val="FF0000"/>
                </a:solidFill>
              </a:rPr>
              <a:t>Industry practices</a:t>
            </a:r>
            <a:r>
              <a:rPr lang="en-US" dirty="0" smtClean="0"/>
              <a:t> including norms set by trade association, government bodies, inter-firm comparisons etc.</a:t>
            </a:r>
          </a:p>
          <a:p>
            <a:pPr lvl="1"/>
            <a:endParaRPr lang="en-US" dirty="0"/>
          </a:p>
        </p:txBody>
      </p:sp>
    </p:spTree>
    <p:extLst>
      <p:ext uri="{BB962C8B-B14F-4D97-AF65-F5344CB8AC3E}">
        <p14:creationId xmlns:p14="http://schemas.microsoft.com/office/powerpoint/2010/main" val="203940404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90" name="Picture 14" descr="6 boxes from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5259388" cy="4810125"/>
          </a:xfrm>
          <a:prstGeom prst="rect">
            <a:avLst/>
          </a:prstGeom>
          <a:noFill/>
          <a:extLst>
            <a:ext uri="{909E8E84-426E-40DD-AFC4-6F175D3DCCD1}">
              <a14:hiddenFill xmlns:a14="http://schemas.microsoft.com/office/drawing/2010/main">
                <a:solidFill>
                  <a:srgbClr val="FFFFFF"/>
                </a:solidFill>
              </a14:hiddenFill>
            </a:ext>
          </a:extLst>
        </p:spPr>
      </p:pic>
      <p:sp>
        <p:nvSpPr>
          <p:cNvPr id="75791" name="Rectangle 15"/>
          <p:cNvSpPr>
            <a:spLocks noChangeArrowheads="1"/>
          </p:cNvSpPr>
          <p:nvPr/>
        </p:nvSpPr>
        <p:spPr bwMode="white">
          <a:xfrm>
            <a:off x="254000" y="3429000"/>
            <a:ext cx="1905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Elements </a:t>
            </a:r>
            <a:br>
              <a:rPr lang="en-US" altLang="en-US" b="1"/>
            </a:br>
            <a:r>
              <a:rPr lang="en-US" altLang="en-US" b="1"/>
              <a:t>of a</a:t>
            </a:r>
            <a:br>
              <a:rPr lang="en-US" altLang="en-US" b="1"/>
            </a:br>
            <a:r>
              <a:rPr lang="en-US" altLang="en-US" b="1"/>
              <a:t>Marketing Plan</a:t>
            </a:r>
          </a:p>
        </p:txBody>
      </p:sp>
      <p:sp>
        <p:nvSpPr>
          <p:cNvPr id="75792" name="Rectangle 16"/>
          <p:cNvSpPr>
            <a:spLocks noChangeArrowheads="1"/>
          </p:cNvSpPr>
          <p:nvPr/>
        </p:nvSpPr>
        <p:spPr bwMode="white">
          <a:xfrm>
            <a:off x="3441700" y="1752600"/>
            <a:ext cx="17716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u="sng">
                <a:solidFill>
                  <a:schemeClr val="bg1"/>
                </a:solidFill>
              </a:rPr>
              <a:t>Executive</a:t>
            </a:r>
            <a:br>
              <a:rPr lang="en-US" altLang="en-US" sz="1600" u="sng">
                <a:solidFill>
                  <a:schemeClr val="bg1"/>
                </a:solidFill>
              </a:rPr>
            </a:br>
            <a:r>
              <a:rPr lang="en-US" altLang="en-US" sz="1600" u="sng">
                <a:solidFill>
                  <a:schemeClr val="bg1"/>
                </a:solidFill>
              </a:rPr>
              <a:t>Summary</a:t>
            </a:r>
          </a:p>
        </p:txBody>
      </p:sp>
      <p:sp>
        <p:nvSpPr>
          <p:cNvPr id="75793" name="Rectangle 17"/>
          <p:cNvSpPr>
            <a:spLocks noChangeArrowheads="1"/>
          </p:cNvSpPr>
          <p:nvPr/>
        </p:nvSpPr>
        <p:spPr bwMode="white">
          <a:xfrm>
            <a:off x="3441700" y="2571750"/>
            <a:ext cx="974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sng">
                <a:solidFill>
                  <a:schemeClr val="bg1"/>
                </a:solidFill>
              </a:rPr>
              <a:t>Situation</a:t>
            </a:r>
            <a:br>
              <a:rPr lang="en-US" altLang="en-US" sz="1600" u="sng">
                <a:solidFill>
                  <a:schemeClr val="bg1"/>
                </a:solidFill>
              </a:rPr>
            </a:br>
            <a:r>
              <a:rPr lang="en-US" altLang="en-US" sz="1600" u="sng">
                <a:solidFill>
                  <a:schemeClr val="bg1"/>
                </a:solidFill>
              </a:rPr>
              <a:t>Analysis</a:t>
            </a:r>
          </a:p>
        </p:txBody>
      </p:sp>
      <p:sp>
        <p:nvSpPr>
          <p:cNvPr id="75794" name="Rectangle 18"/>
          <p:cNvSpPr>
            <a:spLocks noChangeArrowheads="1"/>
          </p:cNvSpPr>
          <p:nvPr/>
        </p:nvSpPr>
        <p:spPr bwMode="white">
          <a:xfrm>
            <a:off x="3387727" y="3398838"/>
            <a:ext cx="1752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solidFill>
                  <a:schemeClr val="bg1"/>
                </a:solidFill>
              </a:rPr>
              <a:t>Marketing </a:t>
            </a:r>
          </a:p>
          <a:p>
            <a:r>
              <a:rPr lang="en-US" altLang="en-US" sz="1600" dirty="0" smtClean="0">
                <a:solidFill>
                  <a:schemeClr val="bg1"/>
                </a:solidFill>
              </a:rPr>
              <a:t>Objectives &amp; Goals</a:t>
            </a:r>
            <a:endParaRPr lang="en-US" altLang="en-US" sz="1600" dirty="0">
              <a:solidFill>
                <a:schemeClr val="bg1"/>
              </a:solidFill>
            </a:endParaRPr>
          </a:p>
        </p:txBody>
      </p:sp>
      <p:sp>
        <p:nvSpPr>
          <p:cNvPr id="75795" name="Rectangle 19"/>
          <p:cNvSpPr>
            <a:spLocks noChangeArrowheads="1"/>
          </p:cNvSpPr>
          <p:nvPr/>
        </p:nvSpPr>
        <p:spPr bwMode="white">
          <a:xfrm>
            <a:off x="3441700" y="4146550"/>
            <a:ext cx="1098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sng">
                <a:solidFill>
                  <a:schemeClr val="bg1"/>
                </a:solidFill>
              </a:rPr>
              <a:t>Marketing</a:t>
            </a:r>
            <a:br>
              <a:rPr lang="en-US" altLang="en-US" sz="1600" u="sng">
                <a:solidFill>
                  <a:schemeClr val="bg1"/>
                </a:solidFill>
              </a:rPr>
            </a:br>
            <a:r>
              <a:rPr lang="en-US" altLang="en-US" sz="1600" u="sng">
                <a:solidFill>
                  <a:schemeClr val="bg1"/>
                </a:solidFill>
              </a:rPr>
              <a:t>Strategies</a:t>
            </a:r>
          </a:p>
        </p:txBody>
      </p:sp>
      <p:sp>
        <p:nvSpPr>
          <p:cNvPr id="75796" name="Rectangle 20"/>
          <p:cNvSpPr>
            <a:spLocks noChangeArrowheads="1"/>
          </p:cNvSpPr>
          <p:nvPr/>
        </p:nvSpPr>
        <p:spPr bwMode="white">
          <a:xfrm>
            <a:off x="3441700" y="5054600"/>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bg1"/>
                </a:solidFill>
              </a:rPr>
              <a:t>Implementation</a:t>
            </a:r>
          </a:p>
        </p:txBody>
      </p:sp>
      <p:sp>
        <p:nvSpPr>
          <p:cNvPr id="75797" name="Rectangle 21"/>
          <p:cNvSpPr>
            <a:spLocks noChangeArrowheads="1"/>
          </p:cNvSpPr>
          <p:nvPr/>
        </p:nvSpPr>
        <p:spPr bwMode="white">
          <a:xfrm>
            <a:off x="3441700" y="5727700"/>
            <a:ext cx="1235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bg1"/>
                </a:solidFill>
              </a:rPr>
              <a:t>Evaluation </a:t>
            </a:r>
            <a:br>
              <a:rPr lang="en-US" altLang="en-US" sz="1600">
                <a:solidFill>
                  <a:schemeClr val="bg1"/>
                </a:solidFill>
              </a:rPr>
            </a:br>
            <a:r>
              <a:rPr lang="en-US" altLang="en-US" sz="1600">
                <a:solidFill>
                  <a:schemeClr val="bg1"/>
                </a:solidFill>
              </a:rPr>
              <a:t>and Control</a:t>
            </a:r>
          </a:p>
        </p:txBody>
      </p:sp>
      <p:sp>
        <p:nvSpPr>
          <p:cNvPr id="75798" name="Rectangle 22"/>
          <p:cNvSpPr>
            <a:spLocks noChangeArrowheads="1"/>
          </p:cNvSpPr>
          <p:nvPr/>
        </p:nvSpPr>
        <p:spPr bwMode="auto">
          <a:xfrm>
            <a:off x="5638800" y="1981200"/>
            <a:ext cx="2514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smtClean="0">
                <a:solidFill>
                  <a:srgbClr val="CA0C00"/>
                </a:solidFill>
                <a:latin typeface="Verdana" pitchFamily="34" charset="0"/>
                <a:cs typeface="Times New Roman" pitchFamily="18" charset="0"/>
              </a:rPr>
              <a:t>Executive </a:t>
            </a:r>
            <a:r>
              <a:rPr lang="en-US" altLang="en-US" sz="1400" b="1" dirty="0">
                <a:solidFill>
                  <a:srgbClr val="CA0C00"/>
                </a:solidFill>
                <a:latin typeface="Verdana" pitchFamily="34" charset="0"/>
                <a:cs typeface="Times New Roman" pitchFamily="18" charset="0"/>
              </a:rPr>
              <a:t>summary</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a:solidFill>
                  <a:srgbClr val="000000"/>
                </a:solidFill>
                <a:latin typeface="Verdana" pitchFamily="34" charset="0"/>
                <a:cs typeface="Times New Roman" pitchFamily="18" charset="0"/>
              </a:rPr>
              <a:t>A brief overview of the entire marketing plan. </a:t>
            </a:r>
          </a:p>
        </p:txBody>
      </p:sp>
      <p:sp>
        <p:nvSpPr>
          <p:cNvPr id="75800" name="Rectangle 24"/>
          <p:cNvSpPr>
            <a:spLocks noChangeArrowheads="1"/>
          </p:cNvSpPr>
          <p:nvPr/>
        </p:nvSpPr>
        <p:spPr bwMode="auto">
          <a:xfrm>
            <a:off x="5718175" y="2837150"/>
            <a:ext cx="2743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a:solidFill>
                  <a:srgbClr val="CA0C00"/>
                </a:solidFill>
                <a:latin typeface="Verdana" pitchFamily="34" charset="0"/>
                <a:cs typeface="Times New Roman" pitchFamily="18" charset="0"/>
              </a:rPr>
              <a:t>S</a:t>
            </a:r>
            <a:r>
              <a:rPr lang="en-US" altLang="en-US" sz="1400" b="1" dirty="0" smtClean="0">
                <a:solidFill>
                  <a:srgbClr val="CA0C00"/>
                </a:solidFill>
                <a:latin typeface="Verdana" pitchFamily="34" charset="0"/>
                <a:cs typeface="Times New Roman" pitchFamily="18" charset="0"/>
              </a:rPr>
              <a:t>ituation </a:t>
            </a:r>
            <a:r>
              <a:rPr lang="en-US" altLang="en-US" sz="1400" b="1" dirty="0">
                <a:solidFill>
                  <a:srgbClr val="CA0C00"/>
                </a:solidFill>
                <a:latin typeface="Verdana" pitchFamily="34" charset="0"/>
                <a:cs typeface="Times New Roman" pitchFamily="18" charset="0"/>
              </a:rPr>
              <a:t>analysis</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a:solidFill>
                  <a:srgbClr val="000000"/>
                </a:solidFill>
                <a:latin typeface="Verdana" pitchFamily="34" charset="0"/>
                <a:cs typeface="Times New Roman" pitchFamily="18" charset="0"/>
              </a:rPr>
              <a:t>The study of the internal and external factors that affect marketing strategies </a:t>
            </a:r>
          </a:p>
        </p:txBody>
      </p:sp>
      <p:sp>
        <p:nvSpPr>
          <p:cNvPr id="75802" name="Rectangle 26"/>
          <p:cNvSpPr>
            <a:spLocks noChangeArrowheads="1"/>
          </p:cNvSpPr>
          <p:nvPr/>
        </p:nvSpPr>
        <p:spPr bwMode="auto">
          <a:xfrm>
            <a:off x="5732463" y="5518150"/>
            <a:ext cx="2743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smtClean="0">
                <a:solidFill>
                  <a:srgbClr val="CA0C00"/>
                </a:solidFill>
                <a:latin typeface="Verdana" pitchFamily="34" charset="0"/>
                <a:cs typeface="Times New Roman" pitchFamily="18" charset="0"/>
              </a:rPr>
              <a:t>Marketing </a:t>
            </a:r>
            <a:r>
              <a:rPr lang="en-US" altLang="en-US" sz="1400" b="1" dirty="0">
                <a:solidFill>
                  <a:srgbClr val="CA0C00"/>
                </a:solidFill>
                <a:latin typeface="Verdana" pitchFamily="34" charset="0"/>
                <a:cs typeface="Times New Roman" pitchFamily="18" charset="0"/>
              </a:rPr>
              <a:t>strategies</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a:solidFill>
                  <a:srgbClr val="000000"/>
                </a:solidFill>
                <a:latin typeface="Verdana" pitchFamily="34" charset="0"/>
                <a:cs typeface="Times New Roman" pitchFamily="18" charset="0"/>
              </a:rPr>
              <a:t>Strategy that identifies target markets and sets marketing mix choices that focus on those markets </a:t>
            </a:r>
          </a:p>
        </p:txBody>
      </p:sp>
      <p:sp>
        <p:nvSpPr>
          <p:cNvPr id="75805" name="Rectangle 29"/>
          <p:cNvSpPr>
            <a:spLocks noChangeArrowheads="1"/>
          </p:cNvSpPr>
          <p:nvPr/>
        </p:nvSpPr>
        <p:spPr bwMode="auto">
          <a:xfrm>
            <a:off x="114300" y="12192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600" b="1">
                <a:solidFill>
                  <a:schemeClr val="bg1"/>
                </a:solidFill>
                <a:latin typeface="Arial" charset="0"/>
              </a:defRPr>
            </a:lvl1pPr>
            <a:lvl2pPr>
              <a:defRPr sz="2600" b="1">
                <a:solidFill>
                  <a:schemeClr val="bg1"/>
                </a:solidFill>
                <a:latin typeface="Arial" charset="0"/>
              </a:defRPr>
            </a:lvl2pPr>
            <a:lvl3pPr>
              <a:defRPr sz="2600" b="1">
                <a:solidFill>
                  <a:schemeClr val="bg1"/>
                </a:solidFill>
                <a:latin typeface="Arial" charset="0"/>
              </a:defRPr>
            </a:lvl3pPr>
            <a:lvl4pPr>
              <a:defRPr sz="2600" b="1">
                <a:solidFill>
                  <a:schemeClr val="bg1"/>
                </a:solidFill>
                <a:latin typeface="Arial" charset="0"/>
              </a:defRPr>
            </a:lvl4pPr>
            <a:lvl5pPr>
              <a:defRPr sz="2600" b="1">
                <a:solidFill>
                  <a:schemeClr val="bg1"/>
                </a:solidFill>
                <a:latin typeface="Arial" charset="0"/>
              </a:defRPr>
            </a:lvl5pPr>
            <a:lvl6pPr marL="457200" fontAlgn="base">
              <a:spcBef>
                <a:spcPct val="0"/>
              </a:spcBef>
              <a:spcAft>
                <a:spcPct val="0"/>
              </a:spcAft>
              <a:defRPr sz="2600" b="1">
                <a:solidFill>
                  <a:schemeClr val="bg1"/>
                </a:solidFill>
                <a:latin typeface="Arial" charset="0"/>
              </a:defRPr>
            </a:lvl6pPr>
            <a:lvl7pPr marL="914400" fontAlgn="base">
              <a:spcBef>
                <a:spcPct val="0"/>
              </a:spcBef>
              <a:spcAft>
                <a:spcPct val="0"/>
              </a:spcAft>
              <a:defRPr sz="2600" b="1">
                <a:solidFill>
                  <a:schemeClr val="bg1"/>
                </a:solidFill>
                <a:latin typeface="Arial" charset="0"/>
              </a:defRPr>
            </a:lvl7pPr>
            <a:lvl8pPr marL="1371600" fontAlgn="base">
              <a:spcBef>
                <a:spcPct val="0"/>
              </a:spcBef>
              <a:spcAft>
                <a:spcPct val="0"/>
              </a:spcAft>
              <a:defRPr sz="2600" b="1">
                <a:solidFill>
                  <a:schemeClr val="bg1"/>
                </a:solidFill>
                <a:latin typeface="Arial" charset="0"/>
              </a:defRPr>
            </a:lvl8pPr>
            <a:lvl9pPr marL="1828800" fontAlgn="base">
              <a:spcBef>
                <a:spcPct val="0"/>
              </a:spcBef>
              <a:spcAft>
                <a:spcPct val="0"/>
              </a:spcAft>
              <a:defRPr sz="2600" b="1">
                <a:solidFill>
                  <a:schemeClr val="bg1"/>
                </a:solidFill>
                <a:latin typeface="Arial" charset="0"/>
              </a:defRPr>
            </a:lvl9pPr>
          </a:lstStyle>
          <a:p>
            <a:r>
              <a:rPr lang="en-US" altLang="en-US" sz="2400" dirty="0" smtClean="0">
                <a:solidFill>
                  <a:schemeClr val="tx1"/>
                </a:solidFill>
              </a:rPr>
              <a:t>Elements of a Marketing Plan</a:t>
            </a:r>
            <a:endParaRPr lang="en-US" altLang="en-US" sz="2400" dirty="0">
              <a:solidFill>
                <a:schemeClr val="tx1"/>
              </a:solidFill>
            </a:endParaRPr>
          </a:p>
        </p:txBody>
      </p:sp>
      <p:sp>
        <p:nvSpPr>
          <p:cNvPr id="75808" name="Rectangle 32"/>
          <p:cNvSpPr>
            <a:spLocks noGrp="1" noChangeArrowheads="1"/>
          </p:cNvSpPr>
          <p:nvPr>
            <p:ph type="title"/>
          </p:nvPr>
        </p:nvSpPr>
        <p:spPr/>
        <p:txBody>
          <a:bodyPr/>
          <a:lstStyle/>
          <a:p>
            <a:r>
              <a:rPr lang="en-US" altLang="en-US" b="1" dirty="0">
                <a:solidFill>
                  <a:srgbClr val="FF0000"/>
                </a:solidFill>
              </a:rPr>
              <a:t>Marketing Planning</a:t>
            </a:r>
          </a:p>
        </p:txBody>
      </p:sp>
      <p:pic>
        <p:nvPicPr>
          <p:cNvPr id="75809" name="Picture 33"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1981200"/>
            <a:ext cx="3206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75810" name="Picture 34"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2862550"/>
            <a:ext cx="3206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75811" name="Picture 35"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25" y="5518150"/>
            <a:ext cx="3206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4"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4039175"/>
            <a:ext cx="320675" cy="3238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p:cNvSpPr>
            <a:spLocks noChangeArrowheads="1"/>
          </p:cNvSpPr>
          <p:nvPr/>
        </p:nvSpPr>
        <p:spPr bwMode="auto">
          <a:xfrm>
            <a:off x="5732463" y="4039175"/>
            <a:ext cx="2590800" cy="135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smtClean="0">
                <a:solidFill>
                  <a:srgbClr val="CA0C00"/>
                </a:solidFill>
                <a:latin typeface="Verdana" pitchFamily="34" charset="0"/>
                <a:cs typeface="Times New Roman" pitchFamily="18" charset="0"/>
              </a:rPr>
              <a:t>Marketing Objectives &amp; Goals</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smtClean="0">
                <a:solidFill>
                  <a:srgbClr val="000000"/>
                </a:solidFill>
                <a:latin typeface="Verdana" pitchFamily="34" charset="0"/>
                <a:cs typeface="Times New Roman" pitchFamily="18" charset="0"/>
              </a:rPr>
              <a:t>Objective to be achieved should be feasible, pragmatic and internally compatible.</a:t>
            </a:r>
            <a:endParaRPr lang="en-US" altLang="en-US" sz="1400" dirty="0">
              <a:solidFill>
                <a:srgbClr val="000000"/>
              </a:solidFill>
              <a:latin typeface="Verdana" pitchFamily="34" charset="0"/>
              <a:cs typeface="Times New Roman" pitchFamily="18" charset="0"/>
            </a:endParaRPr>
          </a:p>
        </p:txBody>
      </p:sp>
    </p:spTree>
    <p:extLst>
      <p:ext uri="{BB962C8B-B14F-4D97-AF65-F5344CB8AC3E}">
        <p14:creationId xmlns:p14="http://schemas.microsoft.com/office/powerpoint/2010/main" val="4641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98"/>
                                        </p:tgtEl>
                                        <p:attrNameLst>
                                          <p:attrName>style.visibility</p:attrName>
                                        </p:attrNameLst>
                                      </p:cBhvr>
                                      <p:to>
                                        <p:strVal val="visible"/>
                                      </p:to>
                                    </p:set>
                                    <p:animEffect transition="in" filter="dissolve">
                                      <p:cBhvr>
                                        <p:cTn id="7" dur="500"/>
                                        <p:tgtEl>
                                          <p:spTgt spid="75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800"/>
                                        </p:tgtEl>
                                        <p:attrNameLst>
                                          <p:attrName>style.visibility</p:attrName>
                                        </p:attrNameLst>
                                      </p:cBhvr>
                                      <p:to>
                                        <p:strVal val="visible"/>
                                      </p:to>
                                    </p:set>
                                    <p:animEffect transition="in" filter="dissolve">
                                      <p:cBhvr>
                                        <p:cTn id="12" dur="500"/>
                                        <p:tgtEl>
                                          <p:spTgt spid="75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802"/>
                                        </p:tgtEl>
                                        <p:attrNameLst>
                                          <p:attrName>style.visibility</p:attrName>
                                        </p:attrNameLst>
                                      </p:cBhvr>
                                      <p:to>
                                        <p:strVal val="visible"/>
                                      </p:to>
                                    </p:set>
                                    <p:animEffect transition="in" filter="dissolve">
                                      <p:cBhvr>
                                        <p:cTn id="17" dur="500"/>
                                        <p:tgtEl>
                                          <p:spTgt spid="7580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8" grpId="0"/>
      <p:bldP spid="75800" grpId="0"/>
      <p:bldP spid="75802" grpId="0"/>
      <p:bldP spid="2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685800"/>
          </a:xfrm>
        </p:spPr>
        <p:txBody>
          <a:bodyPr>
            <a:normAutofit fontScale="90000"/>
          </a:bodyPr>
          <a:lstStyle/>
          <a:p>
            <a:pPr eaLnBrk="1" hangingPunct="1"/>
            <a:r>
              <a:rPr lang="en-US" altLang="en-US" sz="4400" b="1" dirty="0" smtClean="0">
                <a:solidFill>
                  <a:srgbClr val="FF0000"/>
                </a:solidFill>
              </a:rPr>
              <a:t>Marketing Research</a:t>
            </a:r>
          </a:p>
        </p:txBody>
      </p:sp>
      <p:sp>
        <p:nvSpPr>
          <p:cNvPr id="66563" name="Rectangle 3"/>
          <p:cNvSpPr>
            <a:spLocks noGrp="1" noChangeArrowheads="1"/>
          </p:cNvSpPr>
          <p:nvPr>
            <p:ph type="body" idx="1"/>
          </p:nvPr>
        </p:nvSpPr>
        <p:spPr>
          <a:xfrm>
            <a:off x="457200" y="685800"/>
            <a:ext cx="8229600" cy="5943600"/>
          </a:xfrm>
        </p:spPr>
        <p:txBody>
          <a:bodyPr>
            <a:normAutofit fontScale="85000" lnSpcReduction="20000"/>
          </a:bodyPr>
          <a:lstStyle/>
          <a:p>
            <a:pPr eaLnBrk="1" hangingPunct="1"/>
            <a:r>
              <a:rPr lang="en-US" altLang="en-US" dirty="0" smtClean="0"/>
              <a:t>Marketing research is the systematic gathering, recording and analyzing of data about problems relating to the marketing of goods and services.</a:t>
            </a:r>
          </a:p>
          <a:p>
            <a:r>
              <a:rPr lang="en-US" altLang="en-US" dirty="0"/>
              <a:t>Marketing research is </a:t>
            </a:r>
            <a:r>
              <a:rPr lang="en-US" altLang="en-US" dirty="0">
                <a:solidFill>
                  <a:srgbClr val="FF0000"/>
                </a:solidFill>
              </a:rPr>
              <a:t>not a </a:t>
            </a:r>
            <a:r>
              <a:rPr lang="en-US" altLang="en-US" dirty="0" smtClean="0">
                <a:solidFill>
                  <a:srgbClr val="FF0000"/>
                </a:solidFill>
              </a:rPr>
              <a:t>science</a:t>
            </a:r>
            <a:r>
              <a:rPr lang="en-US" altLang="en-US" dirty="0"/>
              <a:t>. It deals with people and their constantly changing feelings and behaviors, which are influenced by countless subjective factors. </a:t>
            </a:r>
          </a:p>
          <a:p>
            <a:pPr lvl="1"/>
            <a:r>
              <a:rPr lang="en-US" altLang="en-US" dirty="0" smtClean="0">
                <a:solidFill>
                  <a:srgbClr val="FF0000"/>
                </a:solidFill>
              </a:rPr>
              <a:t>Facts </a:t>
            </a:r>
            <a:r>
              <a:rPr lang="en-US" altLang="en-US" dirty="0">
                <a:solidFill>
                  <a:srgbClr val="FF0000"/>
                </a:solidFill>
              </a:rPr>
              <a:t>and opinions </a:t>
            </a:r>
            <a:r>
              <a:rPr lang="en-US" altLang="en-US" dirty="0" smtClean="0">
                <a:solidFill>
                  <a:srgbClr val="FF0000"/>
                </a:solidFill>
              </a:rPr>
              <a:t> is to be gathered in </a:t>
            </a:r>
            <a:r>
              <a:rPr lang="en-US" altLang="en-US" dirty="0">
                <a:solidFill>
                  <a:srgbClr val="FF0000"/>
                </a:solidFill>
              </a:rPr>
              <a:t>an orderly, objective way to </a:t>
            </a:r>
            <a:r>
              <a:rPr lang="en-US" altLang="en-US" dirty="0" smtClean="0">
                <a:solidFill>
                  <a:srgbClr val="FF0000"/>
                </a:solidFill>
              </a:rPr>
              <a:t>know the people’s buying behavior.</a:t>
            </a:r>
          </a:p>
          <a:p>
            <a:r>
              <a:rPr lang="en-US" altLang="en-US" dirty="0"/>
              <a:t>Marketing research focuses and organizes marketing information. It </a:t>
            </a:r>
            <a:r>
              <a:rPr lang="en-US" altLang="en-US" dirty="0" smtClean="0"/>
              <a:t>helps to</a:t>
            </a:r>
            <a:r>
              <a:rPr lang="en-US" altLang="en-US" dirty="0"/>
              <a:t>: </a:t>
            </a:r>
          </a:p>
          <a:p>
            <a:pPr lvl="1"/>
            <a:r>
              <a:rPr lang="en-US" altLang="en-US" dirty="0">
                <a:solidFill>
                  <a:srgbClr val="FF0000"/>
                </a:solidFill>
              </a:rPr>
              <a:t>Spot current and upcoming problems in the current market </a:t>
            </a:r>
          </a:p>
          <a:p>
            <a:pPr lvl="1"/>
            <a:r>
              <a:rPr lang="en-US" altLang="en-US" dirty="0">
                <a:solidFill>
                  <a:srgbClr val="FF0000"/>
                </a:solidFill>
              </a:rPr>
              <a:t>Reduce business risks</a:t>
            </a:r>
          </a:p>
          <a:p>
            <a:pPr lvl="1"/>
            <a:r>
              <a:rPr lang="en-US" altLang="en-US" dirty="0">
                <a:solidFill>
                  <a:srgbClr val="FF0000"/>
                </a:solidFill>
              </a:rPr>
              <a:t>Identify sales opportunities </a:t>
            </a:r>
          </a:p>
          <a:p>
            <a:pPr lvl="1"/>
            <a:r>
              <a:rPr lang="en-US" altLang="en-US" dirty="0">
                <a:solidFill>
                  <a:srgbClr val="FF0000"/>
                </a:solidFill>
              </a:rPr>
              <a:t>Develop plans of </a:t>
            </a:r>
            <a:r>
              <a:rPr lang="en-US" altLang="en-US" dirty="0" smtClean="0">
                <a:solidFill>
                  <a:srgbClr val="FF0000"/>
                </a:solidFill>
              </a:rPr>
              <a:t>action</a:t>
            </a:r>
            <a:endParaRPr lang="en-US" altLang="en-US" dirty="0">
              <a:solidFill>
                <a:srgbClr val="FF0000"/>
              </a:solidFill>
            </a:endParaRP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52231240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1"/>
            <a:ext cx="8229600" cy="762000"/>
          </a:xfrm>
        </p:spPr>
        <p:txBody>
          <a:bodyPr>
            <a:normAutofit fontScale="90000"/>
          </a:bodyPr>
          <a:lstStyle/>
          <a:p>
            <a:pPr eaLnBrk="1" hangingPunct="1">
              <a:tabLst>
                <a:tab pos="4976813" algn="l"/>
              </a:tabLst>
            </a:pPr>
            <a:r>
              <a:rPr lang="en-US" altLang="en-US" sz="4400" b="1" dirty="0" smtClean="0">
                <a:solidFill>
                  <a:srgbClr val="FF0000"/>
                </a:solidFill>
              </a:rPr>
              <a:t> </a:t>
            </a:r>
            <a:r>
              <a:rPr lang="en-US" altLang="en-US" sz="4000" b="1" dirty="0" smtClean="0">
                <a:solidFill>
                  <a:srgbClr val="FF0000"/>
                </a:solidFill>
              </a:rPr>
              <a:t>Research Types, Methods and Techniques</a:t>
            </a:r>
            <a:r>
              <a:rPr lang="en-US" altLang="en-US" sz="4000" dirty="0" smtClean="0">
                <a:solidFill>
                  <a:srgbClr val="FF0000"/>
                </a:solidFill>
              </a:rPr>
              <a:t> </a:t>
            </a:r>
          </a:p>
        </p:txBody>
      </p:sp>
      <p:sp>
        <p:nvSpPr>
          <p:cNvPr id="25603" name="Rectangle 3"/>
          <p:cNvSpPr>
            <a:spLocks noGrp="1" noChangeArrowheads="1"/>
          </p:cNvSpPr>
          <p:nvPr>
            <p:ph type="body" idx="1"/>
          </p:nvPr>
        </p:nvSpPr>
        <p:spPr>
          <a:xfrm>
            <a:off x="381000" y="990600"/>
            <a:ext cx="8229600" cy="5867400"/>
          </a:xfrm>
        </p:spPr>
        <p:txBody>
          <a:bodyPr>
            <a:normAutofit fontScale="77500" lnSpcReduction="20000"/>
          </a:bodyPr>
          <a:lstStyle/>
          <a:p>
            <a:pPr eaLnBrk="1" hangingPunct="1"/>
            <a:r>
              <a:rPr lang="en-US" altLang="en-US" dirty="0" smtClean="0"/>
              <a:t>Two types of research are available: </a:t>
            </a:r>
          </a:p>
          <a:p>
            <a:pPr lvl="1" eaLnBrk="1" hangingPunct="1"/>
            <a:r>
              <a:rPr lang="en-US" altLang="en-US" dirty="0" smtClean="0">
                <a:solidFill>
                  <a:srgbClr val="FF0000"/>
                </a:solidFill>
              </a:rPr>
              <a:t>Primary research</a:t>
            </a:r>
            <a:r>
              <a:rPr lang="en-US" altLang="en-US" dirty="0" smtClean="0"/>
              <a:t> is original information gathered for a specific purpose.</a:t>
            </a:r>
          </a:p>
          <a:p>
            <a:pPr lvl="1" eaLnBrk="1" hangingPunct="1"/>
            <a:r>
              <a:rPr lang="en-US" altLang="en-US" dirty="0" smtClean="0">
                <a:solidFill>
                  <a:srgbClr val="FF0000"/>
                </a:solidFill>
              </a:rPr>
              <a:t>Secondary research</a:t>
            </a:r>
            <a:r>
              <a:rPr lang="en-US" altLang="en-US" dirty="0" smtClean="0"/>
              <a:t> is information that already exists somewhere.</a:t>
            </a:r>
          </a:p>
          <a:p>
            <a:pPr>
              <a:lnSpc>
                <a:spcPct val="90000"/>
              </a:lnSpc>
            </a:pPr>
            <a:r>
              <a:rPr lang="en-US" altLang="en-US" dirty="0">
                <a:solidFill>
                  <a:srgbClr val="FF0000"/>
                </a:solidFill>
              </a:rPr>
              <a:t>Primary research</a:t>
            </a:r>
            <a:r>
              <a:rPr lang="en-US" altLang="en-US" dirty="0"/>
              <a:t> </a:t>
            </a:r>
            <a:r>
              <a:rPr lang="en-US" altLang="en-US" dirty="0" smtClean="0"/>
              <a:t>is conducted by </a:t>
            </a:r>
            <a:r>
              <a:rPr lang="en-US" altLang="en-US" dirty="0"/>
              <a:t>asking customers or suppliers </a:t>
            </a:r>
            <a:r>
              <a:rPr lang="en-US" altLang="en-US" dirty="0" smtClean="0"/>
              <a:t>directly about the business, and/or about the product through </a:t>
            </a:r>
            <a:endParaRPr lang="en-US" altLang="en-US" dirty="0"/>
          </a:p>
          <a:p>
            <a:pPr lvl="1">
              <a:lnSpc>
                <a:spcPct val="90000"/>
              </a:lnSpc>
            </a:pPr>
            <a:r>
              <a:rPr lang="en-US" altLang="en-US" dirty="0" smtClean="0"/>
              <a:t>Direct-mail </a:t>
            </a:r>
            <a:r>
              <a:rPr lang="en-US" altLang="en-US" dirty="0"/>
              <a:t>questionnaires</a:t>
            </a:r>
          </a:p>
          <a:p>
            <a:pPr lvl="1">
              <a:lnSpc>
                <a:spcPct val="90000"/>
              </a:lnSpc>
            </a:pPr>
            <a:r>
              <a:rPr lang="en-US" altLang="en-US" dirty="0"/>
              <a:t>On-line or telephone surveys</a:t>
            </a:r>
          </a:p>
          <a:p>
            <a:pPr lvl="1">
              <a:lnSpc>
                <a:spcPct val="90000"/>
              </a:lnSpc>
            </a:pPr>
            <a:r>
              <a:rPr lang="en-US" altLang="en-US" dirty="0"/>
              <a:t>Experiments</a:t>
            </a:r>
          </a:p>
          <a:p>
            <a:pPr lvl="1">
              <a:lnSpc>
                <a:spcPct val="90000"/>
              </a:lnSpc>
            </a:pPr>
            <a:r>
              <a:rPr lang="en-US" altLang="en-US" dirty="0"/>
              <a:t>Panel studies</a:t>
            </a:r>
          </a:p>
          <a:p>
            <a:pPr lvl="1">
              <a:lnSpc>
                <a:spcPct val="90000"/>
              </a:lnSpc>
            </a:pPr>
            <a:r>
              <a:rPr lang="en-US" altLang="en-US" dirty="0"/>
              <a:t>Test marketing</a:t>
            </a:r>
          </a:p>
          <a:p>
            <a:pPr lvl="1">
              <a:lnSpc>
                <a:spcPct val="90000"/>
              </a:lnSpc>
            </a:pPr>
            <a:r>
              <a:rPr lang="en-US" altLang="en-US" dirty="0"/>
              <a:t>Behavior observation</a:t>
            </a:r>
          </a:p>
          <a:p>
            <a:r>
              <a:rPr lang="en-US" altLang="en-US" dirty="0" smtClean="0">
                <a:solidFill>
                  <a:srgbClr val="FF0000"/>
                </a:solidFill>
              </a:rPr>
              <a:t>Secondary research</a:t>
            </a:r>
            <a:r>
              <a:rPr lang="en-US" altLang="en-US" dirty="0" smtClean="0"/>
              <a:t> utilizes </a:t>
            </a:r>
            <a:r>
              <a:rPr lang="en-US" altLang="en-US" dirty="0"/>
              <a:t>information already </a:t>
            </a:r>
            <a:r>
              <a:rPr lang="en-US" altLang="en-US" dirty="0" smtClean="0"/>
              <a:t>published in</a:t>
            </a:r>
            <a:endParaRPr lang="en-US" altLang="en-US" dirty="0"/>
          </a:p>
          <a:p>
            <a:pPr lvl="1"/>
            <a:r>
              <a:rPr lang="en-US" altLang="en-US" dirty="0"/>
              <a:t>Surveys, books, magazines, etc. </a:t>
            </a:r>
            <a:endParaRPr lang="en-US" altLang="en-US" dirty="0" smtClean="0"/>
          </a:p>
          <a:p>
            <a:pPr lvl="1"/>
            <a:r>
              <a:rPr lang="en-US" altLang="en-US" dirty="0" smtClean="0"/>
              <a:t>It is </a:t>
            </a:r>
            <a:r>
              <a:rPr lang="en-US" altLang="en-US" dirty="0"/>
              <a:t>faster and less expensive than primary research.</a:t>
            </a:r>
          </a:p>
          <a:p>
            <a:pPr eaLnBrk="1" hangingPunct="1"/>
            <a:endParaRPr lang="en-US" altLang="en-US" dirty="0" smtClean="0"/>
          </a:p>
        </p:txBody>
      </p:sp>
    </p:spTree>
    <p:extLst>
      <p:ext uri="{BB962C8B-B14F-4D97-AF65-F5344CB8AC3E}">
        <p14:creationId xmlns:p14="http://schemas.microsoft.com/office/powerpoint/2010/main" val="35731005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48145"/>
          </a:xfrm>
        </p:spPr>
        <p:txBody>
          <a:bodyPr>
            <a:normAutofit fontScale="90000"/>
          </a:bodyPr>
          <a:lstStyle/>
          <a:p>
            <a:r>
              <a:rPr lang="en-US" b="1" dirty="0" smtClean="0">
                <a:solidFill>
                  <a:srgbClr val="FF0000"/>
                </a:solidFill>
              </a:rPr>
              <a:t>Why it is important</a:t>
            </a:r>
            <a:endParaRPr lang="en-US" b="1" dirty="0">
              <a:solidFill>
                <a:srgbClr val="FF0000"/>
              </a:solidFill>
            </a:endParaRPr>
          </a:p>
        </p:txBody>
      </p:sp>
      <p:sp>
        <p:nvSpPr>
          <p:cNvPr id="3" name="Content Placeholder 2"/>
          <p:cNvSpPr>
            <a:spLocks noGrp="1"/>
          </p:cNvSpPr>
          <p:nvPr>
            <p:ph idx="1"/>
          </p:nvPr>
        </p:nvSpPr>
        <p:spPr>
          <a:xfrm>
            <a:off x="457200" y="914400"/>
            <a:ext cx="8229600" cy="5638800"/>
          </a:xfrm>
        </p:spPr>
        <p:txBody>
          <a:bodyPr>
            <a:normAutofit fontScale="92500" lnSpcReduction="10000"/>
          </a:bodyPr>
          <a:lstStyle/>
          <a:p>
            <a:pPr>
              <a:lnSpc>
                <a:spcPct val="90000"/>
              </a:lnSpc>
            </a:pPr>
            <a:r>
              <a:rPr lang="en-US" altLang="en-US" dirty="0"/>
              <a:t>People will not buy products or </a:t>
            </a:r>
            <a:r>
              <a:rPr lang="en-US" altLang="en-US" dirty="0" smtClean="0"/>
              <a:t>services, which </a:t>
            </a:r>
            <a:r>
              <a:rPr lang="en-US" altLang="en-US" dirty="0"/>
              <a:t>they do not want. </a:t>
            </a:r>
            <a:endParaRPr lang="en-US" altLang="en-US" dirty="0" smtClean="0"/>
          </a:p>
          <a:p>
            <a:pPr lvl="1"/>
            <a:r>
              <a:rPr lang="en-US" altLang="en-US" dirty="0" smtClean="0"/>
              <a:t>Customers will not buy if they </a:t>
            </a:r>
            <a:r>
              <a:rPr lang="en-US" altLang="en-US" dirty="0"/>
              <a:t>view </a:t>
            </a:r>
            <a:r>
              <a:rPr lang="en-US" altLang="en-US" dirty="0" smtClean="0"/>
              <a:t>the</a:t>
            </a:r>
            <a:r>
              <a:rPr lang="en-US" altLang="en-US" dirty="0" smtClean="0">
                <a:solidFill>
                  <a:srgbClr val="FF0000"/>
                </a:solidFill>
              </a:rPr>
              <a:t> prices</a:t>
            </a:r>
            <a:r>
              <a:rPr lang="en-US" altLang="en-US" dirty="0" smtClean="0"/>
              <a:t> not consistent </a:t>
            </a:r>
            <a:r>
              <a:rPr lang="en-US" altLang="en-US" dirty="0"/>
              <a:t>with </a:t>
            </a:r>
            <a:r>
              <a:rPr lang="en-US" altLang="en-US" dirty="0" smtClean="0"/>
              <a:t>what </a:t>
            </a:r>
            <a:r>
              <a:rPr lang="en-US" altLang="en-US" dirty="0"/>
              <a:t>the product's </a:t>
            </a:r>
            <a:r>
              <a:rPr lang="en-US" altLang="en-US" dirty="0" smtClean="0"/>
              <a:t>value. </a:t>
            </a:r>
            <a:endParaRPr lang="en-US" altLang="en-US" dirty="0"/>
          </a:p>
          <a:p>
            <a:pPr lvl="1"/>
            <a:r>
              <a:rPr lang="en-US" altLang="en-US" dirty="0" smtClean="0"/>
              <a:t>If the </a:t>
            </a:r>
            <a:r>
              <a:rPr lang="en-US" altLang="en-US" dirty="0" smtClean="0">
                <a:solidFill>
                  <a:srgbClr val="FF0000"/>
                </a:solidFill>
              </a:rPr>
              <a:t>promotional </a:t>
            </a:r>
            <a:r>
              <a:rPr lang="en-US" altLang="en-US" dirty="0">
                <a:solidFill>
                  <a:srgbClr val="FF0000"/>
                </a:solidFill>
              </a:rPr>
              <a:t>programs</a:t>
            </a:r>
            <a:r>
              <a:rPr lang="en-US" altLang="en-US" dirty="0"/>
              <a:t> </a:t>
            </a:r>
            <a:r>
              <a:rPr lang="en-US" altLang="en-US" dirty="0" smtClean="0"/>
              <a:t>cannot sensitize  customers, they may not consider the offering as an option alternative.</a:t>
            </a:r>
          </a:p>
          <a:p>
            <a:pPr lvl="1"/>
            <a:r>
              <a:rPr lang="en-US" altLang="en-US" dirty="0" smtClean="0"/>
              <a:t>Goods or services have to be at the right </a:t>
            </a:r>
            <a:r>
              <a:rPr lang="en-US" altLang="en-US" dirty="0" smtClean="0">
                <a:solidFill>
                  <a:srgbClr val="FF0000"/>
                </a:solidFill>
              </a:rPr>
              <a:t>place</a:t>
            </a:r>
            <a:r>
              <a:rPr lang="en-US" altLang="en-US" dirty="0" smtClean="0"/>
              <a:t> to entice the customer to buy it. </a:t>
            </a:r>
          </a:p>
          <a:p>
            <a:pPr lvl="1"/>
            <a:r>
              <a:rPr lang="en-US" altLang="en-US" dirty="0" smtClean="0">
                <a:solidFill>
                  <a:srgbClr val="FF0000"/>
                </a:solidFill>
              </a:rPr>
              <a:t>Packaging and the logistics</a:t>
            </a:r>
            <a:r>
              <a:rPr lang="en-US" altLang="en-US" dirty="0" smtClean="0"/>
              <a:t> to reach the customer should also match their expectation.</a:t>
            </a:r>
          </a:p>
          <a:p>
            <a:pPr>
              <a:lnSpc>
                <a:spcPct val="90000"/>
              </a:lnSpc>
            </a:pPr>
            <a:r>
              <a:rPr lang="en-US" altLang="en-US" dirty="0" smtClean="0">
                <a:solidFill>
                  <a:srgbClr val="FF0000"/>
                </a:solidFill>
              </a:rPr>
              <a:t>Learning what customers want and how to present it drives the need for marketing research. </a:t>
            </a:r>
          </a:p>
          <a:p>
            <a:endParaRPr lang="en-US" dirty="0"/>
          </a:p>
        </p:txBody>
      </p:sp>
    </p:spTree>
    <p:extLst>
      <p:ext uri="{BB962C8B-B14F-4D97-AF65-F5344CB8AC3E}">
        <p14:creationId xmlns:p14="http://schemas.microsoft.com/office/powerpoint/2010/main" val="113277547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body" idx="1"/>
          </p:nvPr>
        </p:nvSpPr>
        <p:spPr>
          <a:xfrm>
            <a:off x="0" y="1981200"/>
            <a:ext cx="8458200" cy="4876800"/>
          </a:xfrm>
          <a:noFill/>
          <a:ln/>
        </p:spPr>
        <p:txBody>
          <a:bodyPr/>
          <a:lstStyle/>
          <a:p>
            <a:pPr>
              <a:buFontTx/>
              <a:buNone/>
            </a:pPr>
            <a:r>
              <a:rPr lang="en-US" altLang="en-US" dirty="0"/>
              <a:t>   Four criteria must be met for a communication to be classified as </a:t>
            </a:r>
            <a:r>
              <a:rPr lang="en-US" altLang="en-US" b="1" dirty="0"/>
              <a:t>advertising</a:t>
            </a:r>
            <a:r>
              <a:rPr lang="en-US" altLang="en-US" dirty="0"/>
              <a:t>:</a:t>
            </a:r>
          </a:p>
          <a:p>
            <a:pPr lvl="1"/>
            <a:r>
              <a:rPr lang="en-US" altLang="en-US" dirty="0">
                <a:solidFill>
                  <a:srgbClr val="FF0000"/>
                </a:solidFill>
              </a:rPr>
              <a:t>The communication must be paid for</a:t>
            </a:r>
          </a:p>
          <a:p>
            <a:pPr lvl="1"/>
            <a:r>
              <a:rPr lang="en-US" altLang="en-US" dirty="0">
                <a:solidFill>
                  <a:srgbClr val="FF0000"/>
                </a:solidFill>
              </a:rPr>
              <a:t>The advertiser must be identified</a:t>
            </a:r>
          </a:p>
          <a:p>
            <a:pPr lvl="1"/>
            <a:r>
              <a:rPr lang="en-US" altLang="en-US" dirty="0">
                <a:solidFill>
                  <a:srgbClr val="FF0000"/>
                </a:solidFill>
              </a:rPr>
              <a:t>The communication must be delivered through mass media</a:t>
            </a:r>
          </a:p>
          <a:p>
            <a:pPr lvl="1"/>
            <a:r>
              <a:rPr lang="en-US" altLang="en-US" dirty="0">
                <a:solidFill>
                  <a:srgbClr val="FF0000"/>
                </a:solidFill>
              </a:rPr>
              <a:t>The communication must be attempting to persuade</a:t>
            </a:r>
          </a:p>
          <a:p>
            <a:pPr>
              <a:buClr>
                <a:srgbClr val="CC3300"/>
              </a:buClr>
              <a:buFont typeface="Wingdings" pitchFamily="2" charset="2"/>
              <a:buNone/>
            </a:pPr>
            <a:endParaRPr lang="en-US" altLang="en-US" sz="2800" dirty="0">
              <a:solidFill>
                <a:srgbClr val="0066CC"/>
              </a:solidFill>
            </a:endParaRPr>
          </a:p>
        </p:txBody>
      </p:sp>
      <p:sp>
        <p:nvSpPr>
          <p:cNvPr id="9221" name="Rectangle 5"/>
          <p:cNvSpPr>
            <a:spLocks noGrp="1" noChangeArrowheads="1"/>
          </p:cNvSpPr>
          <p:nvPr>
            <p:ph type="title"/>
          </p:nvPr>
        </p:nvSpPr>
        <p:spPr>
          <a:xfrm>
            <a:off x="1066800" y="152400"/>
            <a:ext cx="6629400" cy="1462088"/>
          </a:xfrm>
          <a:noFill/>
          <a:ln/>
        </p:spPr>
        <p:txBody>
          <a:bodyPr/>
          <a:lstStyle/>
          <a:p>
            <a:r>
              <a:rPr lang="en-US" altLang="en-US" sz="3600" b="1" dirty="0" smtClean="0">
                <a:solidFill>
                  <a:srgbClr val="FF0000"/>
                </a:solidFill>
              </a:rPr>
              <a:t>Advertising</a:t>
            </a:r>
            <a:endParaRPr lang="en-US" altLang="en-US" sz="3600" b="1" dirty="0">
              <a:solidFill>
                <a:srgbClr val="FF0000"/>
              </a:solidFill>
            </a:endParaRPr>
          </a:p>
        </p:txBody>
      </p:sp>
    </p:spTree>
    <p:extLst>
      <p:ext uri="{BB962C8B-B14F-4D97-AF65-F5344CB8AC3E}">
        <p14:creationId xmlns:p14="http://schemas.microsoft.com/office/powerpoint/2010/main" val="3769157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7" dur="500"/>
                                        <p:tgtEl>
                                          <p:spTgt spid="92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2" dur="500"/>
                                        <p:tgtEl>
                                          <p:spTgt spid="92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7" dur="500"/>
                                        <p:tgtEl>
                                          <p:spTgt spid="9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40650" cy="838200"/>
          </a:xfrm>
          <a:noFill/>
          <a:ln/>
          <a:effectLst>
            <a:outerShdw dist="35921" dir="2700000" algn="ctr" rotWithShape="0">
              <a:srgbClr val="000000"/>
            </a:outerShdw>
          </a:effectLst>
          <a:extLst/>
        </p:spPr>
        <p:txBody>
          <a:bodyPr lIns="90488" tIns="44450" rIns="90488" bIns="44450">
            <a:normAutofit/>
          </a:bodyPr>
          <a:lstStyle/>
          <a:p>
            <a:r>
              <a:rPr lang="en-US" altLang="en-US" sz="3600" b="1" dirty="0">
                <a:solidFill>
                  <a:srgbClr val="FF0000"/>
                </a:solidFill>
                <a:effectLst>
                  <a:outerShdw blurRad="38100" dist="38100" dir="2700000" algn="tl">
                    <a:srgbClr val="000000">
                      <a:alpha val="43137"/>
                    </a:srgbClr>
                  </a:outerShdw>
                </a:effectLst>
              </a:rPr>
              <a:t>Model of </a:t>
            </a:r>
            <a:r>
              <a:rPr lang="en-US" altLang="en-US" sz="3600" b="1" dirty="0" smtClean="0">
                <a:solidFill>
                  <a:srgbClr val="FF0000"/>
                </a:solidFill>
                <a:effectLst>
                  <a:outerShdw blurRad="38100" dist="38100" dir="2700000" algn="tl">
                    <a:srgbClr val="000000">
                      <a:alpha val="43137"/>
                    </a:srgbClr>
                  </a:outerShdw>
                </a:effectLst>
              </a:rPr>
              <a:t>the Communication Process</a:t>
            </a:r>
            <a:endParaRPr lang="en-US" altLang="en-US" sz="3600" b="1" dirty="0">
              <a:solidFill>
                <a:srgbClr val="FF0000"/>
              </a:solidFill>
              <a:effectLst>
                <a:outerShdw blurRad="38100" dist="38100" dir="2700000" algn="tl">
                  <a:srgbClr val="000000">
                    <a:alpha val="43137"/>
                  </a:srgbClr>
                </a:outerShdw>
              </a:effectLst>
            </a:endParaRPr>
          </a:p>
        </p:txBody>
      </p:sp>
      <p:grpSp>
        <p:nvGrpSpPr>
          <p:cNvPr id="31747" name="Group 3"/>
          <p:cNvGrpSpPr>
            <a:grpSpLocks/>
          </p:cNvGrpSpPr>
          <p:nvPr/>
        </p:nvGrpSpPr>
        <p:grpSpPr bwMode="auto">
          <a:xfrm>
            <a:off x="737666" y="2895600"/>
            <a:ext cx="8177734" cy="3514725"/>
            <a:chOff x="-22" y="1147"/>
            <a:chExt cx="5694" cy="2694"/>
          </a:xfrm>
        </p:grpSpPr>
        <p:sp>
          <p:nvSpPr>
            <p:cNvPr id="31748" name="Oval 4"/>
            <p:cNvSpPr>
              <a:spLocks noChangeArrowheads="1"/>
            </p:cNvSpPr>
            <p:nvPr/>
          </p:nvSpPr>
          <p:spPr bwMode="auto">
            <a:xfrm>
              <a:off x="868" y="1779"/>
              <a:ext cx="2382" cy="1480"/>
            </a:xfrm>
            <a:prstGeom prst="ellipse">
              <a:avLst/>
            </a:prstGeom>
            <a:solidFill>
              <a:srgbClr val="51DC00"/>
            </a:solidFill>
            <a:ln w="12700">
              <a:solidFill>
                <a:srgbClr val="1F4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AutoShape 5"/>
            <p:cNvSpPr>
              <a:spLocks noChangeArrowheads="1"/>
            </p:cNvSpPr>
            <p:nvPr/>
          </p:nvSpPr>
          <p:spPr bwMode="auto">
            <a:xfrm>
              <a:off x="1008" y="2304"/>
              <a:ext cx="1296" cy="384"/>
            </a:xfrm>
            <a:prstGeom prst="homePlate">
              <a:avLst>
                <a:gd name="adj" fmla="val 112500"/>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0"/>
                </a:spcBef>
              </a:pPr>
              <a:r>
                <a:rPr lang="en-US" altLang="en-US" sz="2400"/>
                <a:t>Encoding</a:t>
              </a:r>
            </a:p>
          </p:txBody>
        </p:sp>
        <p:grpSp>
          <p:nvGrpSpPr>
            <p:cNvPr id="31750" name="Group 6"/>
            <p:cNvGrpSpPr>
              <a:grpSpLocks/>
            </p:cNvGrpSpPr>
            <p:nvPr/>
          </p:nvGrpSpPr>
          <p:grpSpPr bwMode="auto">
            <a:xfrm>
              <a:off x="2022" y="1147"/>
              <a:ext cx="1716" cy="628"/>
              <a:chOff x="2022" y="1147"/>
              <a:chExt cx="1716" cy="628"/>
            </a:xfrm>
          </p:grpSpPr>
          <p:sp>
            <p:nvSpPr>
              <p:cNvPr id="31751" name="Line 7"/>
              <p:cNvSpPr>
                <a:spLocks noChangeShapeType="1"/>
              </p:cNvSpPr>
              <p:nvPr/>
            </p:nvSpPr>
            <p:spPr bwMode="auto">
              <a:xfrm flipH="1">
                <a:off x="2379" y="1439"/>
                <a:ext cx="223" cy="33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3158" y="1439"/>
                <a:ext cx="223" cy="33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AutoShape 9"/>
              <p:cNvSpPr>
                <a:spLocks noChangeArrowheads="1"/>
              </p:cNvSpPr>
              <p:nvPr/>
            </p:nvSpPr>
            <p:spPr bwMode="auto">
              <a:xfrm>
                <a:off x="2022" y="1147"/>
                <a:ext cx="1716" cy="295"/>
              </a:xfrm>
              <a:prstGeom prst="roundRect">
                <a:avLst>
                  <a:gd name="adj" fmla="val 12495"/>
                </a:avLst>
              </a:prstGeom>
              <a:no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hangingPunct="0">
                  <a:spcBef>
                    <a:spcPct val="0"/>
                  </a:spcBef>
                </a:pPr>
                <a:r>
                  <a:rPr lang="en-US" altLang="en-US" sz="2000"/>
                  <a:t>Fields of Experience</a:t>
                </a:r>
              </a:p>
            </p:txBody>
          </p:sp>
        </p:grpSp>
        <p:grpSp>
          <p:nvGrpSpPr>
            <p:cNvPr id="31754" name="Group 10"/>
            <p:cNvGrpSpPr>
              <a:grpSpLocks/>
            </p:cNvGrpSpPr>
            <p:nvPr/>
          </p:nvGrpSpPr>
          <p:grpSpPr bwMode="auto">
            <a:xfrm>
              <a:off x="528" y="2880"/>
              <a:ext cx="4752" cy="816"/>
              <a:chOff x="528" y="2880"/>
              <a:chExt cx="4752" cy="816"/>
            </a:xfrm>
          </p:grpSpPr>
          <p:sp>
            <p:nvSpPr>
              <p:cNvPr id="31755" name="Line 11"/>
              <p:cNvSpPr>
                <a:spLocks noChangeShapeType="1"/>
              </p:cNvSpPr>
              <p:nvPr/>
            </p:nvSpPr>
            <p:spPr bwMode="auto">
              <a:xfrm>
                <a:off x="5280" y="2880"/>
                <a:ext cx="0" cy="816"/>
              </a:xfrm>
              <a:prstGeom prst="line">
                <a:avLst/>
              </a:prstGeom>
              <a:noFill/>
              <a:ln w="762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2"/>
              <p:cNvSpPr>
                <a:spLocks noChangeShapeType="1"/>
              </p:cNvSpPr>
              <p:nvPr/>
            </p:nvSpPr>
            <p:spPr bwMode="auto">
              <a:xfrm>
                <a:off x="528" y="2880"/>
                <a:ext cx="0" cy="816"/>
              </a:xfrm>
              <a:prstGeom prst="line">
                <a:avLst/>
              </a:prstGeom>
              <a:noFill/>
              <a:ln w="76200">
                <a:solidFill>
                  <a:schemeClr val="accent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13"/>
              <p:cNvSpPr>
                <a:spLocks noChangeShapeType="1"/>
              </p:cNvSpPr>
              <p:nvPr/>
            </p:nvSpPr>
            <p:spPr bwMode="auto">
              <a:xfrm>
                <a:off x="528" y="3696"/>
                <a:ext cx="4752" cy="0"/>
              </a:xfrm>
              <a:prstGeom prst="line">
                <a:avLst/>
              </a:prstGeom>
              <a:noFill/>
              <a:ln w="76200">
                <a:solidFill>
                  <a:schemeClr val="accent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58" name="Rectangle 14"/>
            <p:cNvSpPr>
              <a:spLocks noChangeArrowheads="1"/>
            </p:cNvSpPr>
            <p:nvPr/>
          </p:nvSpPr>
          <p:spPr bwMode="auto">
            <a:xfrm>
              <a:off x="1630" y="3539"/>
              <a:ext cx="2508" cy="302"/>
            </a:xfrm>
            <a:prstGeom prst="rect">
              <a:avLst/>
            </a:prstGeom>
            <a:solidFill>
              <a:schemeClr val="bg2"/>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lang="en-US" altLang="en-US" sz="2400"/>
                <a:t>Response Feedback Loop</a:t>
              </a:r>
            </a:p>
          </p:txBody>
        </p:sp>
        <p:sp>
          <p:nvSpPr>
            <p:cNvPr id="31759" name="Oval 15"/>
            <p:cNvSpPr>
              <a:spLocks noChangeArrowheads="1"/>
            </p:cNvSpPr>
            <p:nvPr/>
          </p:nvSpPr>
          <p:spPr bwMode="auto">
            <a:xfrm>
              <a:off x="2522" y="1791"/>
              <a:ext cx="2246" cy="1456"/>
            </a:xfrm>
            <a:prstGeom prst="ellipse">
              <a:avLst/>
            </a:prstGeom>
            <a:solidFill>
              <a:srgbClr val="51DC00"/>
            </a:solidFill>
            <a:ln w="50800">
              <a:solidFill>
                <a:srgbClr val="1F4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AutoShape 16"/>
            <p:cNvSpPr>
              <a:spLocks noChangeArrowheads="1"/>
            </p:cNvSpPr>
            <p:nvPr/>
          </p:nvSpPr>
          <p:spPr bwMode="auto">
            <a:xfrm flipH="1">
              <a:off x="3456" y="2304"/>
              <a:ext cx="1296" cy="384"/>
            </a:xfrm>
            <a:prstGeom prst="homePlate">
              <a:avLst>
                <a:gd name="adj" fmla="val 112500"/>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0"/>
                </a:spcBef>
              </a:pPr>
              <a:r>
                <a:rPr lang="en-US" altLang="en-US" sz="2400" dirty="0"/>
                <a:t>Decoding</a:t>
              </a:r>
            </a:p>
          </p:txBody>
        </p:sp>
        <p:sp>
          <p:nvSpPr>
            <p:cNvPr id="31761" name="Oval 17"/>
            <p:cNvSpPr>
              <a:spLocks noChangeArrowheads="1"/>
            </p:cNvSpPr>
            <p:nvPr/>
          </p:nvSpPr>
          <p:spPr bwMode="auto">
            <a:xfrm>
              <a:off x="882" y="1782"/>
              <a:ext cx="2358" cy="1456"/>
            </a:xfrm>
            <a:prstGeom prst="ellipse">
              <a:avLst/>
            </a:prstGeom>
            <a:noFill/>
            <a:ln w="50800">
              <a:solidFill>
                <a:srgbClr val="1F4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62" name="Group 18"/>
            <p:cNvGrpSpPr>
              <a:grpSpLocks/>
            </p:cNvGrpSpPr>
            <p:nvPr/>
          </p:nvGrpSpPr>
          <p:grpSpPr bwMode="auto">
            <a:xfrm>
              <a:off x="2308" y="2164"/>
              <a:ext cx="1144" cy="664"/>
              <a:chOff x="2308" y="2164"/>
              <a:chExt cx="1144" cy="664"/>
            </a:xfrm>
          </p:grpSpPr>
          <p:sp useBgFill="1">
            <p:nvSpPr>
              <p:cNvPr id="31763" name="Rectangle 19"/>
              <p:cNvSpPr>
                <a:spLocks noChangeArrowheads="1"/>
              </p:cNvSpPr>
              <p:nvPr/>
            </p:nvSpPr>
            <p:spPr bwMode="auto">
              <a:xfrm>
                <a:off x="2308" y="2164"/>
                <a:ext cx="1144" cy="664"/>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spcBef>
                    <a:spcPct val="0"/>
                  </a:spcBef>
                </a:pPr>
                <a:r>
                  <a:rPr lang="en-US" altLang="en-US" sz="2400"/>
                  <a:t>Channel</a:t>
                </a:r>
              </a:p>
              <a:p>
                <a:pPr algn="ctr" hangingPunct="0">
                  <a:spcBef>
                    <a:spcPct val="0"/>
                  </a:spcBef>
                </a:pPr>
                <a:endParaRPr lang="en-US" altLang="en-US" sz="2400"/>
              </a:p>
            </p:txBody>
          </p:sp>
          <p:sp useBgFill="1">
            <p:nvSpPr>
              <p:cNvPr id="31764" name="Rectangle 20"/>
              <p:cNvSpPr>
                <a:spLocks noChangeArrowheads="1"/>
              </p:cNvSpPr>
              <p:nvPr/>
            </p:nvSpPr>
            <p:spPr bwMode="auto">
              <a:xfrm>
                <a:off x="2533" y="2501"/>
                <a:ext cx="694" cy="231"/>
              </a:xfrm>
              <a:prstGeom prst="rect">
                <a:avLst/>
              </a:prstGeom>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hangingPunct="0">
                  <a:spcBef>
                    <a:spcPct val="0"/>
                  </a:spcBef>
                </a:pPr>
                <a:r>
                  <a:rPr lang="en-US" altLang="en-US" sz="1800" b="1" i="1" dirty="0">
                    <a:solidFill>
                      <a:srgbClr val="FF0000"/>
                    </a:solidFill>
                  </a:rPr>
                  <a:t>MESSAGE</a:t>
                </a:r>
              </a:p>
            </p:txBody>
          </p:sp>
        </p:grpSp>
        <p:sp>
          <p:nvSpPr>
            <p:cNvPr id="31765" name="Rectangle 21"/>
            <p:cNvSpPr>
              <a:spLocks noChangeArrowheads="1"/>
            </p:cNvSpPr>
            <p:nvPr/>
          </p:nvSpPr>
          <p:spPr bwMode="auto">
            <a:xfrm>
              <a:off x="-22" y="2128"/>
              <a:ext cx="904" cy="736"/>
            </a:xfrm>
            <a:prstGeom prst="rect">
              <a:avLst/>
            </a:prstGeom>
            <a:no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eaLnBrk="0" hangingPunct="0">
                <a:spcBef>
                  <a:spcPct val="0"/>
                </a:spcBef>
              </a:pPr>
              <a:r>
                <a:rPr lang="en-US" altLang="en-US" sz="2000" dirty="0"/>
                <a:t>Source /</a:t>
              </a:r>
            </a:p>
            <a:p>
              <a:pPr algn="r" eaLnBrk="0" hangingPunct="0">
                <a:spcBef>
                  <a:spcPct val="0"/>
                </a:spcBef>
              </a:pPr>
              <a:r>
                <a:rPr lang="en-US" altLang="en-US" sz="2000" dirty="0"/>
                <a:t>Sender</a:t>
              </a:r>
            </a:p>
          </p:txBody>
        </p:sp>
        <p:sp>
          <p:nvSpPr>
            <p:cNvPr id="31766" name="Rectangle 22"/>
            <p:cNvSpPr>
              <a:spLocks noChangeArrowheads="1"/>
            </p:cNvSpPr>
            <p:nvPr/>
          </p:nvSpPr>
          <p:spPr bwMode="auto">
            <a:xfrm>
              <a:off x="4768" y="2128"/>
              <a:ext cx="904" cy="736"/>
            </a:xfrm>
            <a:prstGeom prst="rect">
              <a:avLst/>
            </a:prstGeom>
            <a:no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spcBef>
                  <a:spcPct val="0"/>
                </a:spcBef>
              </a:pPr>
              <a:r>
                <a:rPr lang="en-US" altLang="en-US" sz="2000"/>
                <a:t>Receiver /</a:t>
              </a:r>
            </a:p>
            <a:p>
              <a:pPr eaLnBrk="0" hangingPunct="0">
                <a:spcBef>
                  <a:spcPct val="0"/>
                </a:spcBef>
              </a:pPr>
              <a:r>
                <a:rPr lang="en-US" altLang="en-US" sz="2000"/>
                <a:t>Audience</a:t>
              </a:r>
            </a:p>
          </p:txBody>
        </p:sp>
      </p:grpSp>
      <p:sp>
        <p:nvSpPr>
          <p:cNvPr id="3" name="TextBox 2"/>
          <p:cNvSpPr txBox="1"/>
          <p:nvPr/>
        </p:nvSpPr>
        <p:spPr>
          <a:xfrm>
            <a:off x="228600" y="990600"/>
            <a:ext cx="8686800" cy="2308324"/>
          </a:xfrm>
          <a:prstGeom prst="rect">
            <a:avLst/>
          </a:prstGeom>
          <a:noFill/>
        </p:spPr>
        <p:txBody>
          <a:bodyPr wrap="square" rtlCol="0">
            <a:spAutoFit/>
          </a:bodyPr>
          <a:lstStyle/>
          <a:p>
            <a:r>
              <a:rPr lang="en-US" sz="2400" dirty="0"/>
              <a:t>Advertising cannot be effective unless some form of communication takes place </a:t>
            </a:r>
            <a:r>
              <a:rPr lang="en-US" sz="2400" dirty="0" smtClean="0"/>
              <a:t>between </a:t>
            </a:r>
            <a:r>
              <a:rPr lang="en-US" sz="2400" dirty="0"/>
              <a:t>the advertiser and the audience. However, advertising is </a:t>
            </a:r>
            <a:r>
              <a:rPr lang="en-US" sz="2400" dirty="0" smtClean="0"/>
              <a:t>about  </a:t>
            </a:r>
            <a:r>
              <a:rPr lang="en-US" sz="2400" dirty="0"/>
              <a:t>mass communication. </a:t>
            </a:r>
            <a:endParaRPr lang="en-US" sz="2400" dirty="0" smtClean="0"/>
          </a:p>
          <a:p>
            <a:pPr marL="342900" indent="-342900">
              <a:buFont typeface="Arial" panose="020B0604020202020204" pitchFamily="34" charset="0"/>
              <a:buChar char="•"/>
            </a:pPr>
            <a:r>
              <a:rPr lang="en-US" dirty="0" smtClean="0">
                <a:solidFill>
                  <a:srgbClr val="FF0000"/>
                </a:solidFill>
              </a:rPr>
              <a:t>Advertising </a:t>
            </a:r>
            <a:r>
              <a:rPr lang="en-US" dirty="0">
                <a:solidFill>
                  <a:srgbClr val="FF0000"/>
                </a:solidFill>
              </a:rPr>
              <a:t>communication process can be defined </a:t>
            </a:r>
            <a:r>
              <a:rPr lang="en-US" dirty="0" smtClean="0">
                <a:solidFill>
                  <a:srgbClr val="FF0000"/>
                </a:solidFill>
              </a:rPr>
              <a:t>as </a:t>
            </a:r>
            <a:r>
              <a:rPr lang="en-US" dirty="0">
                <a:solidFill>
                  <a:srgbClr val="FF0000"/>
                </a:solidFill>
              </a:rPr>
              <a:t>the message-production process versus the message-reception process, and </a:t>
            </a:r>
            <a:r>
              <a:rPr lang="en-US" dirty="0" smtClean="0">
                <a:solidFill>
                  <a:srgbClr val="FF0000"/>
                </a:solidFill>
              </a:rPr>
              <a:t>consumers </a:t>
            </a:r>
            <a:r>
              <a:rPr lang="en-US" dirty="0">
                <a:solidFill>
                  <a:srgbClr val="FF0000"/>
                </a:solidFill>
              </a:rPr>
              <a:t>create their own meanings when they interpret advertisements.</a:t>
            </a:r>
          </a:p>
          <a:p>
            <a:endParaRPr lang="en-US" dirty="0"/>
          </a:p>
        </p:txBody>
      </p:sp>
    </p:spTree>
    <p:extLst>
      <p:ext uri="{BB962C8B-B14F-4D97-AF65-F5344CB8AC3E}">
        <p14:creationId xmlns:p14="http://schemas.microsoft.com/office/powerpoint/2010/main" val="370942977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Sample Balance Sheet</a:t>
            </a:r>
            <a:endParaRPr lang="en-US" b="1" dirty="0">
              <a:solidFill>
                <a:srgbClr val="FF0000"/>
              </a:solidFill>
            </a:endParaRPr>
          </a:p>
        </p:txBody>
      </p:sp>
      <p:pic>
        <p:nvPicPr>
          <p:cNvPr id="4" name="Content Placeholder 3" descr="Balance Shee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63000" cy="6096000"/>
          </a:xfrm>
          <a:prstGeom prst="rect">
            <a:avLst/>
          </a:prstGeom>
          <a:noFill/>
          <a:ln>
            <a:noFill/>
          </a:ln>
        </p:spPr>
      </p:pic>
    </p:spTree>
    <p:extLst>
      <p:ext uri="{BB962C8B-B14F-4D97-AF65-F5344CB8AC3E}">
        <p14:creationId xmlns:p14="http://schemas.microsoft.com/office/powerpoint/2010/main" val="390891486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381000" y="304800"/>
            <a:ext cx="80772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0"/>
              </a:spcBef>
            </a:pPr>
            <a:r>
              <a:rPr lang="en-US" altLang="en-US" sz="4400" b="0" dirty="0">
                <a:solidFill>
                  <a:srgbClr val="FF0000"/>
                </a:solidFill>
                <a:latin typeface="Arial Black" pitchFamily="34" charset="0"/>
              </a:rPr>
              <a:t>Advertising as a Communications Process</a:t>
            </a:r>
          </a:p>
        </p:txBody>
      </p:sp>
      <p:sp>
        <p:nvSpPr>
          <p:cNvPr id="12293" name="Rectangle 5"/>
          <p:cNvSpPr>
            <a:spLocks noGrp="1" noChangeArrowheads="1"/>
          </p:cNvSpPr>
          <p:nvPr>
            <p:ph type="body" idx="1"/>
          </p:nvPr>
        </p:nvSpPr>
        <p:spPr>
          <a:xfrm>
            <a:off x="228600" y="2438400"/>
            <a:ext cx="8915400" cy="3962400"/>
          </a:xfrm>
          <a:noFill/>
          <a:ln/>
        </p:spPr>
        <p:txBody>
          <a:bodyPr/>
          <a:lstStyle/>
          <a:p>
            <a:pPr>
              <a:lnSpc>
                <a:spcPct val="75000"/>
              </a:lnSpc>
            </a:pPr>
            <a:r>
              <a:rPr lang="en-US" altLang="en-US" sz="2800" i="1" dirty="0">
                <a:solidFill>
                  <a:srgbClr val="FF0000"/>
                </a:solidFill>
              </a:rPr>
              <a:t>Production</a:t>
            </a:r>
            <a:r>
              <a:rPr lang="en-US" altLang="en-US" sz="2800" dirty="0">
                <a:solidFill>
                  <a:schemeClr val="tx2"/>
                </a:solidFill>
              </a:rPr>
              <a:t>:</a:t>
            </a:r>
            <a:r>
              <a:rPr lang="en-US" altLang="en-US" sz="2800" dirty="0"/>
              <a:t> The advertiser and social context determine ad content.</a:t>
            </a:r>
          </a:p>
          <a:p>
            <a:pPr>
              <a:lnSpc>
                <a:spcPct val="75000"/>
              </a:lnSpc>
            </a:pPr>
            <a:endParaRPr lang="en-US" altLang="en-US" sz="2800" dirty="0"/>
          </a:p>
          <a:p>
            <a:pPr>
              <a:lnSpc>
                <a:spcPct val="75000"/>
              </a:lnSpc>
            </a:pPr>
            <a:r>
              <a:rPr lang="en-US" altLang="en-US" sz="2800" i="1" dirty="0">
                <a:solidFill>
                  <a:srgbClr val="FF0000"/>
                </a:solidFill>
              </a:rPr>
              <a:t>Reception</a:t>
            </a:r>
            <a:r>
              <a:rPr lang="en-US" altLang="en-US" sz="2800" dirty="0">
                <a:solidFill>
                  <a:srgbClr val="FF0000"/>
                </a:solidFill>
              </a:rPr>
              <a:t>:</a:t>
            </a:r>
            <a:r>
              <a:rPr lang="en-US" altLang="en-US" sz="2800" dirty="0"/>
              <a:t>  The context of ad reception and the audience’s understanding of an ad result in a meaningful interpretation of the ad. </a:t>
            </a:r>
          </a:p>
          <a:p>
            <a:pPr>
              <a:lnSpc>
                <a:spcPct val="75000"/>
              </a:lnSpc>
            </a:pPr>
            <a:endParaRPr lang="en-US" altLang="en-US" sz="2800" dirty="0"/>
          </a:p>
          <a:p>
            <a:pPr>
              <a:lnSpc>
                <a:spcPct val="75000"/>
              </a:lnSpc>
            </a:pPr>
            <a:r>
              <a:rPr lang="en-US" altLang="en-US" sz="2800" i="1" dirty="0">
                <a:solidFill>
                  <a:srgbClr val="FF0000"/>
                </a:solidFill>
              </a:rPr>
              <a:t>Accommodation and negotiation</a:t>
            </a:r>
            <a:r>
              <a:rPr lang="en-US" altLang="en-US" sz="2800" dirty="0">
                <a:solidFill>
                  <a:srgbClr val="FF0000"/>
                </a:solidFill>
              </a:rPr>
              <a:t>:</a:t>
            </a:r>
            <a:r>
              <a:rPr lang="en-US" altLang="en-US" sz="2800" dirty="0"/>
              <a:t> The ways in which consumers interpret ads</a:t>
            </a:r>
          </a:p>
          <a:p>
            <a:pPr>
              <a:lnSpc>
                <a:spcPct val="75000"/>
              </a:lnSpc>
              <a:buClr>
                <a:srgbClr val="CC3300"/>
              </a:buClr>
              <a:buFont typeface="Wingdings" pitchFamily="2" charset="2"/>
              <a:buNone/>
            </a:pPr>
            <a:endParaRPr lang="en-US" altLang="en-US" dirty="0">
              <a:solidFill>
                <a:srgbClr val="0066CC"/>
              </a:solidFill>
            </a:endParaRPr>
          </a:p>
        </p:txBody>
      </p:sp>
    </p:spTree>
    <p:extLst>
      <p:ext uri="{BB962C8B-B14F-4D97-AF65-F5344CB8AC3E}">
        <p14:creationId xmlns:p14="http://schemas.microsoft.com/office/powerpoint/2010/main" val="2393668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381000" y="367145"/>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0"/>
              </a:spcBef>
            </a:pPr>
            <a:r>
              <a:rPr lang="en-US" altLang="en-US" sz="4000" b="0" dirty="0">
                <a:solidFill>
                  <a:srgbClr val="FF0000"/>
                </a:solidFill>
                <a:latin typeface="Arial Black" pitchFamily="34" charset="0"/>
              </a:rPr>
              <a:t>Audiences for </a:t>
            </a:r>
            <a:r>
              <a:rPr lang="en-US" altLang="en-US" sz="4000" b="0" dirty="0" smtClean="0">
                <a:solidFill>
                  <a:srgbClr val="FF0000"/>
                </a:solidFill>
                <a:latin typeface="Arial Black" pitchFamily="34" charset="0"/>
              </a:rPr>
              <a:t>Advertising</a:t>
            </a:r>
            <a:r>
              <a:rPr lang="en-US" altLang="en-US" sz="4000" b="0" dirty="0">
                <a:solidFill>
                  <a:srgbClr val="FF0000"/>
                </a:solidFill>
                <a:latin typeface="Arial Black" pitchFamily="34" charset="0"/>
              </a:rPr>
              <a:t>: </a:t>
            </a:r>
          </a:p>
        </p:txBody>
      </p:sp>
      <p:sp>
        <p:nvSpPr>
          <p:cNvPr id="13317" name="Rectangle 5"/>
          <p:cNvSpPr>
            <a:spLocks noGrp="1" noChangeArrowheads="1"/>
          </p:cNvSpPr>
          <p:nvPr>
            <p:ph type="body" idx="1"/>
          </p:nvPr>
        </p:nvSpPr>
        <p:spPr>
          <a:xfrm>
            <a:off x="152400" y="2895600"/>
            <a:ext cx="4953000" cy="2895600"/>
          </a:xfrm>
          <a:noFill/>
          <a:ln/>
        </p:spPr>
        <p:txBody>
          <a:bodyPr>
            <a:normAutofit/>
          </a:bodyPr>
          <a:lstStyle/>
          <a:p>
            <a:pPr marL="457200" lvl="1" indent="0">
              <a:buNone/>
            </a:pPr>
            <a:r>
              <a:rPr lang="en-US" altLang="en-US" sz="2400" dirty="0">
                <a:solidFill>
                  <a:srgbClr val="FF0000"/>
                </a:solidFill>
                <a:latin typeface="Arial Black" pitchFamily="34" charset="0"/>
              </a:rPr>
              <a:t>Audience Categories</a:t>
            </a:r>
          </a:p>
          <a:p>
            <a:pPr lvl="1"/>
            <a:r>
              <a:rPr lang="en-US" altLang="en-US" sz="2400" b="1" dirty="0" smtClean="0"/>
              <a:t>Household </a:t>
            </a:r>
            <a:r>
              <a:rPr lang="en-US" altLang="en-US" sz="2400" b="1" dirty="0"/>
              <a:t>Consumers</a:t>
            </a:r>
          </a:p>
          <a:p>
            <a:pPr lvl="1"/>
            <a:r>
              <a:rPr lang="en-US" altLang="en-US" sz="2400" b="1" dirty="0"/>
              <a:t>Business Organizations</a:t>
            </a:r>
          </a:p>
          <a:p>
            <a:pPr lvl="1"/>
            <a:r>
              <a:rPr lang="en-US" altLang="en-US" sz="2400" b="1" dirty="0"/>
              <a:t>The Trade Channel</a:t>
            </a:r>
          </a:p>
          <a:p>
            <a:pPr lvl="1"/>
            <a:r>
              <a:rPr lang="en-US" altLang="en-US" sz="2400" b="1" dirty="0"/>
              <a:t>Professionals</a:t>
            </a:r>
          </a:p>
          <a:p>
            <a:pPr lvl="1"/>
            <a:r>
              <a:rPr lang="en-US" altLang="en-US" sz="2400" b="1" dirty="0"/>
              <a:t>Government</a:t>
            </a:r>
          </a:p>
        </p:txBody>
      </p:sp>
      <p:sp>
        <p:nvSpPr>
          <p:cNvPr id="2" name="TextBox 1"/>
          <p:cNvSpPr txBox="1"/>
          <p:nvPr/>
        </p:nvSpPr>
        <p:spPr>
          <a:xfrm>
            <a:off x="152400" y="1840468"/>
            <a:ext cx="8873711" cy="923330"/>
          </a:xfrm>
          <a:prstGeom prst="rect">
            <a:avLst/>
          </a:prstGeom>
          <a:noFill/>
        </p:spPr>
        <p:txBody>
          <a:bodyPr wrap="none" rtlCol="0">
            <a:spAutoFit/>
          </a:bodyPr>
          <a:lstStyle/>
          <a:p>
            <a:r>
              <a:rPr lang="en-US" dirty="0" smtClean="0"/>
              <a:t>Advertising </a:t>
            </a:r>
            <a:r>
              <a:rPr lang="en-US" dirty="0"/>
              <a:t>takes many forms and serves different purposes from one application to another</a:t>
            </a:r>
            <a:r>
              <a:rPr lang="en-US" dirty="0" smtClean="0"/>
              <a:t>.</a:t>
            </a:r>
          </a:p>
          <a:p>
            <a:r>
              <a:rPr lang="en-US" dirty="0"/>
              <a:t>A</a:t>
            </a:r>
            <a:r>
              <a:rPr lang="en-US" dirty="0" smtClean="0"/>
              <a:t>dvertising  can be classified by </a:t>
            </a:r>
            <a:r>
              <a:rPr lang="en-US" dirty="0"/>
              <a:t>audience category or by geographic focus</a:t>
            </a:r>
            <a:r>
              <a:rPr lang="en-US" dirty="0" smtClean="0"/>
              <a:t>.</a:t>
            </a:r>
          </a:p>
          <a:p>
            <a:endParaRPr lang="en-US" dirty="0"/>
          </a:p>
        </p:txBody>
      </p:sp>
      <p:sp>
        <p:nvSpPr>
          <p:cNvPr id="3" name="Rectangle 2"/>
          <p:cNvSpPr/>
          <p:nvPr/>
        </p:nvSpPr>
        <p:spPr>
          <a:xfrm>
            <a:off x="5029200" y="2763798"/>
            <a:ext cx="3810000" cy="3103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029199" y="3401291"/>
            <a:ext cx="3850501" cy="2529923"/>
          </a:xfrm>
          <a:prstGeom prst="rect">
            <a:avLst/>
          </a:prstGeom>
          <a:noFill/>
        </p:spPr>
        <p:txBody>
          <a:bodyPr wrap="square" rtlCol="0">
            <a:spAutoFit/>
          </a:bodyPr>
          <a:lstStyle/>
          <a:p>
            <a:pPr lvl="1" eaLnBrk="0" hangingPunct="0">
              <a:lnSpc>
                <a:spcPct val="130000"/>
              </a:lnSpc>
              <a:spcBef>
                <a:spcPct val="0"/>
              </a:spcBef>
              <a:buClr>
                <a:schemeClr val="folHlink"/>
              </a:buClr>
              <a:buFontTx/>
              <a:buChar char="•"/>
            </a:pPr>
            <a:r>
              <a:rPr lang="en-US" altLang="en-US" dirty="0">
                <a:latin typeface="Arial Black" pitchFamily="34" charset="0"/>
              </a:rPr>
              <a:t>Global advertising</a:t>
            </a:r>
          </a:p>
          <a:p>
            <a:pPr lvl="1" eaLnBrk="0" hangingPunct="0">
              <a:lnSpc>
                <a:spcPct val="130000"/>
              </a:lnSpc>
              <a:spcBef>
                <a:spcPct val="0"/>
              </a:spcBef>
              <a:buClr>
                <a:schemeClr val="folHlink"/>
              </a:buClr>
              <a:buFontTx/>
              <a:buChar char="•"/>
            </a:pPr>
            <a:r>
              <a:rPr lang="en-US" altLang="en-US">
                <a:latin typeface="Arial Black" pitchFamily="34" charset="0"/>
              </a:rPr>
              <a:t>International </a:t>
            </a:r>
            <a:r>
              <a:rPr lang="en-US" altLang="en-US" smtClean="0">
                <a:latin typeface="Arial Black" pitchFamily="34" charset="0"/>
              </a:rPr>
              <a:t>   	advertising</a:t>
            </a:r>
            <a:endParaRPr lang="en-US" altLang="en-US" dirty="0">
              <a:latin typeface="Arial Black" pitchFamily="34" charset="0"/>
            </a:endParaRPr>
          </a:p>
          <a:p>
            <a:pPr lvl="1" eaLnBrk="0" hangingPunct="0">
              <a:lnSpc>
                <a:spcPct val="130000"/>
              </a:lnSpc>
              <a:spcBef>
                <a:spcPct val="0"/>
              </a:spcBef>
              <a:buClr>
                <a:schemeClr val="folHlink"/>
              </a:buClr>
              <a:buFontTx/>
              <a:buChar char="•"/>
            </a:pPr>
            <a:r>
              <a:rPr lang="en-US" altLang="en-US" dirty="0">
                <a:latin typeface="Arial Black" pitchFamily="34" charset="0"/>
              </a:rPr>
              <a:t>National advertising</a:t>
            </a:r>
          </a:p>
          <a:p>
            <a:pPr lvl="1" eaLnBrk="0" hangingPunct="0">
              <a:lnSpc>
                <a:spcPct val="130000"/>
              </a:lnSpc>
              <a:spcBef>
                <a:spcPct val="0"/>
              </a:spcBef>
              <a:buClr>
                <a:schemeClr val="folHlink"/>
              </a:buClr>
              <a:buFontTx/>
              <a:buChar char="•"/>
            </a:pPr>
            <a:r>
              <a:rPr lang="en-US" altLang="en-US" dirty="0">
                <a:latin typeface="Arial Black" pitchFamily="34" charset="0"/>
              </a:rPr>
              <a:t>Regional advertising</a:t>
            </a:r>
          </a:p>
          <a:p>
            <a:pPr lvl="1" eaLnBrk="0" hangingPunct="0">
              <a:lnSpc>
                <a:spcPct val="130000"/>
              </a:lnSpc>
              <a:spcBef>
                <a:spcPct val="0"/>
              </a:spcBef>
              <a:buClr>
                <a:schemeClr val="folHlink"/>
              </a:buClr>
              <a:buFontTx/>
              <a:buChar char="•"/>
            </a:pPr>
            <a:r>
              <a:rPr lang="en-US" altLang="en-US" dirty="0">
                <a:latin typeface="Arial Black" pitchFamily="34" charset="0"/>
              </a:rPr>
              <a:t>Local advertising</a:t>
            </a:r>
          </a:p>
          <a:p>
            <a:endParaRPr lang="en-US" dirty="0"/>
          </a:p>
        </p:txBody>
      </p:sp>
      <p:sp>
        <p:nvSpPr>
          <p:cNvPr id="5" name="TextBox 4"/>
          <p:cNvSpPr txBox="1"/>
          <p:nvPr/>
        </p:nvSpPr>
        <p:spPr>
          <a:xfrm>
            <a:off x="5067201" y="2789458"/>
            <a:ext cx="2423164" cy="461665"/>
          </a:xfrm>
          <a:prstGeom prst="rect">
            <a:avLst/>
          </a:prstGeom>
          <a:noFill/>
        </p:spPr>
        <p:txBody>
          <a:bodyPr wrap="none" rtlCol="0">
            <a:spAutoFit/>
          </a:bodyPr>
          <a:lstStyle/>
          <a:p>
            <a:r>
              <a:rPr lang="en-US" sz="2400" b="1" dirty="0" smtClean="0">
                <a:solidFill>
                  <a:srgbClr val="FF0000"/>
                </a:solidFill>
              </a:rPr>
              <a:t>Geographic Focus</a:t>
            </a:r>
            <a:endParaRPr lang="en-US" sz="2400" b="1" dirty="0">
              <a:solidFill>
                <a:srgbClr val="FF0000"/>
              </a:solidFill>
            </a:endParaRPr>
          </a:p>
        </p:txBody>
      </p:sp>
      <p:sp>
        <p:nvSpPr>
          <p:cNvPr id="6" name="Rectangle 5"/>
          <p:cNvSpPr/>
          <p:nvPr/>
        </p:nvSpPr>
        <p:spPr>
          <a:xfrm>
            <a:off x="533400" y="2763798"/>
            <a:ext cx="4267200" cy="3103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79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animEffect transition="in" filter="blinds(horizontal)">
                                      <p:cBhvr>
                                        <p:cTn id="7" dur="500"/>
                                        <p:tgtEl>
                                          <p:spTgt spid="133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xEl>
                                              <p:pRg st="0" end="0"/>
                                            </p:txEl>
                                          </p:spTgt>
                                        </p:tgtEl>
                                        <p:attrNameLst>
                                          <p:attrName>style.visibility</p:attrName>
                                        </p:attrNameLst>
                                      </p:cBhvr>
                                      <p:to>
                                        <p:strVal val="visible"/>
                                      </p:to>
                                    </p:set>
                                    <p:animEffect transition="in" filter="blinds(horizontal)">
                                      <p:cBhvr>
                                        <p:cTn id="12" dur="500"/>
                                        <p:tgtEl>
                                          <p:spTgt spid="1331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blinds(horizontal)">
                                      <p:cBhvr>
                                        <p:cTn id="15" dur="500"/>
                                        <p:tgtEl>
                                          <p:spTgt spid="1331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317">
                                            <p:txEl>
                                              <p:pRg st="3" end="3"/>
                                            </p:txEl>
                                          </p:spTgt>
                                        </p:tgtEl>
                                        <p:attrNameLst>
                                          <p:attrName>style.visibility</p:attrName>
                                        </p:attrNameLst>
                                      </p:cBhvr>
                                      <p:to>
                                        <p:strVal val="visible"/>
                                      </p:to>
                                    </p:set>
                                    <p:animEffect transition="in" filter="blinds(horizontal)">
                                      <p:cBhvr>
                                        <p:cTn id="18" dur="500"/>
                                        <p:tgtEl>
                                          <p:spTgt spid="1331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317">
                                            <p:txEl>
                                              <p:pRg st="4" end="4"/>
                                            </p:txEl>
                                          </p:spTgt>
                                        </p:tgtEl>
                                        <p:attrNameLst>
                                          <p:attrName>style.visibility</p:attrName>
                                        </p:attrNameLst>
                                      </p:cBhvr>
                                      <p:to>
                                        <p:strVal val="visible"/>
                                      </p:to>
                                    </p:set>
                                    <p:animEffect transition="in" filter="blinds(horizontal)">
                                      <p:cBhvr>
                                        <p:cTn id="21" dur="500"/>
                                        <p:tgtEl>
                                          <p:spTgt spid="1331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317">
                                            <p:txEl>
                                              <p:pRg st="5" end="5"/>
                                            </p:txEl>
                                          </p:spTgt>
                                        </p:tgtEl>
                                        <p:attrNameLst>
                                          <p:attrName>style.visibility</p:attrName>
                                        </p:attrNameLst>
                                      </p:cBhvr>
                                      <p:to>
                                        <p:strVal val="visible"/>
                                      </p:to>
                                    </p:set>
                                    <p:animEffect transition="in" filter="blinds(horizontal)">
                                      <p:cBhvr>
                                        <p:cTn id="24" dur="500"/>
                                        <p:tgtEl>
                                          <p:spTgt spid="133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52400"/>
            <a:ext cx="7772400" cy="1462088"/>
          </a:xfrm>
        </p:spPr>
        <p:txBody>
          <a:bodyPr>
            <a:normAutofit/>
          </a:bodyPr>
          <a:lstStyle/>
          <a:p>
            <a:r>
              <a:rPr lang="en-US" altLang="en-US" b="1" dirty="0">
                <a:solidFill>
                  <a:srgbClr val="FF0000"/>
                </a:solidFill>
              </a:rPr>
              <a:t>The Role of </a:t>
            </a:r>
            <a:r>
              <a:rPr lang="en-US" altLang="en-US" b="1" dirty="0" smtClean="0">
                <a:solidFill>
                  <a:srgbClr val="FF0000"/>
                </a:solidFill>
              </a:rPr>
              <a:t>Advertising in </a:t>
            </a:r>
            <a:r>
              <a:rPr lang="en-US" altLang="en-US" b="1" dirty="0">
                <a:solidFill>
                  <a:srgbClr val="FF0000"/>
                </a:solidFill>
              </a:rPr>
              <a:t>Brand Management</a:t>
            </a:r>
          </a:p>
        </p:txBody>
      </p:sp>
      <p:sp>
        <p:nvSpPr>
          <p:cNvPr id="20483" name="Rectangle 3"/>
          <p:cNvSpPr>
            <a:spLocks noGrp="1" noChangeArrowheads="1"/>
          </p:cNvSpPr>
          <p:nvPr>
            <p:ph type="body" idx="1"/>
          </p:nvPr>
        </p:nvSpPr>
        <p:spPr>
          <a:xfrm>
            <a:off x="381000" y="4294265"/>
            <a:ext cx="7772400" cy="2487535"/>
          </a:xfrm>
        </p:spPr>
        <p:txBody>
          <a:bodyPr>
            <a:normAutofit fontScale="92500" lnSpcReduction="10000"/>
          </a:bodyPr>
          <a:lstStyle/>
          <a:p>
            <a:pPr>
              <a:buClr>
                <a:srgbClr val="229FC6"/>
              </a:buClr>
              <a:buFont typeface="Wingdings" pitchFamily="2" charset="2"/>
              <a:buChar char="§"/>
            </a:pPr>
            <a:r>
              <a:rPr lang="en-US" altLang="en-US" sz="2800" b="1" dirty="0" smtClean="0">
                <a:solidFill>
                  <a:srgbClr val="FF0000"/>
                </a:solidFill>
              </a:rPr>
              <a:t>Roles played by advertising</a:t>
            </a:r>
          </a:p>
          <a:p>
            <a:pPr lvl="1">
              <a:buClr>
                <a:srgbClr val="229FC6"/>
              </a:buClr>
              <a:buFont typeface="Wingdings" pitchFamily="2" charset="2"/>
              <a:buChar char="§"/>
            </a:pPr>
            <a:r>
              <a:rPr lang="en-US" altLang="en-US" sz="2400" dirty="0" smtClean="0"/>
              <a:t>Information </a:t>
            </a:r>
            <a:r>
              <a:rPr lang="en-US" altLang="en-US" sz="2400" dirty="0"/>
              <a:t>and persuasion</a:t>
            </a:r>
          </a:p>
          <a:p>
            <a:pPr lvl="1">
              <a:buClr>
                <a:srgbClr val="229FC6"/>
              </a:buClr>
              <a:buFont typeface="Wingdings" pitchFamily="2" charset="2"/>
              <a:buChar char="§"/>
            </a:pPr>
            <a:r>
              <a:rPr lang="en-US" altLang="en-US" sz="2400" dirty="0"/>
              <a:t>Introduction of new brands and extensions</a:t>
            </a:r>
          </a:p>
          <a:p>
            <a:pPr lvl="1">
              <a:buClr>
                <a:srgbClr val="229FC6"/>
              </a:buClr>
              <a:buFont typeface="Wingdings" pitchFamily="2" charset="2"/>
              <a:buChar char="§"/>
            </a:pPr>
            <a:r>
              <a:rPr lang="en-US" altLang="en-US" sz="2400" dirty="0"/>
              <a:t>Building and maintaining brand loyalty/brand equity</a:t>
            </a:r>
          </a:p>
          <a:p>
            <a:pPr lvl="1">
              <a:buClr>
                <a:srgbClr val="229FC6"/>
              </a:buClr>
              <a:buFont typeface="Wingdings" pitchFamily="2" charset="2"/>
              <a:buChar char="§"/>
            </a:pPr>
            <a:r>
              <a:rPr lang="en-US" altLang="en-US" sz="2400" dirty="0"/>
              <a:t>Creating an image/meaning</a:t>
            </a:r>
          </a:p>
          <a:p>
            <a:pPr lvl="1">
              <a:buClr>
                <a:srgbClr val="229FC6"/>
              </a:buClr>
              <a:buFont typeface="Wingdings" pitchFamily="2" charset="2"/>
              <a:buChar char="§"/>
            </a:pPr>
            <a:r>
              <a:rPr lang="en-US" altLang="en-US" sz="2400" dirty="0"/>
              <a:t>Building brand loyalty in the trade channel</a:t>
            </a:r>
          </a:p>
          <a:p>
            <a:pPr>
              <a:lnSpc>
                <a:spcPct val="90000"/>
              </a:lnSpc>
            </a:pPr>
            <a:endParaRPr lang="en-US" altLang="en-US" sz="2800" dirty="0"/>
          </a:p>
        </p:txBody>
      </p:sp>
      <p:sp>
        <p:nvSpPr>
          <p:cNvPr id="2" name="TextBox 1"/>
          <p:cNvSpPr txBox="1"/>
          <p:nvPr/>
        </p:nvSpPr>
        <p:spPr>
          <a:xfrm>
            <a:off x="76200" y="1616609"/>
            <a:ext cx="9210983" cy="2677656"/>
          </a:xfrm>
          <a:prstGeom prst="rect">
            <a:avLst/>
          </a:prstGeom>
          <a:noFill/>
        </p:spPr>
        <p:txBody>
          <a:bodyPr wrap="none" rtlCol="0">
            <a:spAutoFit/>
          </a:bodyPr>
          <a:lstStyle/>
          <a:p>
            <a:r>
              <a:rPr lang="en-US" sz="2400" dirty="0"/>
              <a:t>Advertising is one element of the marketing mix; the other key </a:t>
            </a:r>
            <a:r>
              <a:rPr lang="en-US" sz="2400" dirty="0" smtClean="0"/>
              <a:t>elements</a:t>
            </a:r>
          </a:p>
          <a:p>
            <a:r>
              <a:rPr lang="en-US" sz="2400" dirty="0" smtClean="0"/>
              <a:t> </a:t>
            </a:r>
            <a:r>
              <a:rPr lang="en-US" sz="2400" dirty="0"/>
              <a:t>are the firm’s products</a:t>
            </a:r>
            <a:r>
              <a:rPr lang="en-US" sz="2400" dirty="0" smtClean="0"/>
              <a:t>,  </a:t>
            </a:r>
            <a:r>
              <a:rPr lang="en-US" sz="2400" dirty="0"/>
              <a:t>their prices, and the distribution network. </a:t>
            </a:r>
            <a:endParaRPr lang="en-US" sz="2400" dirty="0" smtClean="0"/>
          </a:p>
          <a:p>
            <a:r>
              <a:rPr lang="en-US" sz="2400" dirty="0" smtClean="0"/>
              <a:t>Advertising </a:t>
            </a:r>
            <a:r>
              <a:rPr lang="en-US" sz="2400" dirty="0"/>
              <a:t>must work in conjunction with these other marketing mix </a:t>
            </a:r>
            <a:endParaRPr lang="en-US" sz="2400" dirty="0" smtClean="0"/>
          </a:p>
          <a:p>
            <a:r>
              <a:rPr lang="en-US" sz="2400" dirty="0" smtClean="0"/>
              <a:t>elements </a:t>
            </a:r>
            <a:r>
              <a:rPr lang="en-US" sz="2400" dirty="0"/>
              <a:t>if the </a:t>
            </a:r>
            <a:r>
              <a:rPr lang="en-US" sz="2400" dirty="0" smtClean="0"/>
              <a:t>organization’s </a:t>
            </a:r>
            <a:r>
              <a:rPr lang="en-US" sz="2400" dirty="0"/>
              <a:t>marketing objectives are to be achieved. </a:t>
            </a:r>
            <a:endParaRPr lang="en-US" sz="2400" dirty="0" smtClean="0"/>
          </a:p>
          <a:p>
            <a:r>
              <a:rPr lang="en-US" sz="2400" dirty="0" smtClean="0"/>
              <a:t>It </a:t>
            </a:r>
            <a:r>
              <a:rPr lang="en-US" sz="2400" dirty="0"/>
              <a:t>is important to recognize that of </a:t>
            </a:r>
            <a:r>
              <a:rPr lang="en-US" sz="2400" dirty="0" smtClean="0"/>
              <a:t>all </a:t>
            </a:r>
            <a:r>
              <a:rPr lang="en-US" sz="2400" dirty="0"/>
              <a:t>the roles played by advertising </a:t>
            </a:r>
            <a:r>
              <a:rPr lang="en-US" sz="2400" dirty="0" smtClean="0"/>
              <a:t>in</a:t>
            </a:r>
          </a:p>
          <a:p>
            <a:r>
              <a:rPr lang="en-US" sz="2400" dirty="0" smtClean="0"/>
              <a:t> </a:t>
            </a:r>
            <a:r>
              <a:rPr lang="en-US" sz="2400" dirty="0"/>
              <a:t>the marketing process, none is more important </a:t>
            </a:r>
            <a:r>
              <a:rPr lang="en-US" sz="2400" dirty="0" smtClean="0"/>
              <a:t>than </a:t>
            </a:r>
            <a:r>
              <a:rPr lang="en-US" sz="2400" dirty="0"/>
              <a:t>contributing </a:t>
            </a:r>
            <a:r>
              <a:rPr lang="en-US" sz="2400" dirty="0" smtClean="0"/>
              <a:t>to</a:t>
            </a:r>
          </a:p>
          <a:p>
            <a:r>
              <a:rPr lang="en-US" sz="2400" dirty="0" smtClean="0"/>
              <a:t> </a:t>
            </a:r>
            <a:r>
              <a:rPr lang="en-US" sz="2400" dirty="0"/>
              <a:t>building brand awareness and brand equity. </a:t>
            </a:r>
          </a:p>
        </p:txBody>
      </p:sp>
    </p:spTree>
    <p:extLst>
      <p:ext uri="{BB962C8B-B14F-4D97-AF65-F5344CB8AC3E}">
        <p14:creationId xmlns:p14="http://schemas.microsoft.com/office/powerpoint/2010/main" val="152289947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304801"/>
            <a:ext cx="7772400" cy="762000"/>
          </a:xfrm>
        </p:spPr>
        <p:txBody>
          <a:bodyPr/>
          <a:lstStyle/>
          <a:p>
            <a:r>
              <a:rPr lang="en-US" altLang="en-US" b="1" dirty="0">
                <a:solidFill>
                  <a:srgbClr val="FF0000"/>
                </a:solidFill>
              </a:rPr>
              <a:t>What is a brand?</a:t>
            </a:r>
          </a:p>
        </p:txBody>
      </p:sp>
      <p:sp>
        <p:nvSpPr>
          <p:cNvPr id="3075" name="Rectangle 3"/>
          <p:cNvSpPr>
            <a:spLocks noGrp="1" noChangeArrowheads="1"/>
          </p:cNvSpPr>
          <p:nvPr>
            <p:ph type="subTitle" idx="1"/>
          </p:nvPr>
        </p:nvSpPr>
        <p:spPr>
          <a:xfrm>
            <a:off x="457200" y="1219200"/>
            <a:ext cx="8153400" cy="5105400"/>
          </a:xfrm>
        </p:spPr>
        <p:txBody>
          <a:bodyPr>
            <a:normAutofit fontScale="77500" lnSpcReduction="20000"/>
          </a:bodyPr>
          <a:lstStyle/>
          <a:p>
            <a:pPr algn="l"/>
            <a:r>
              <a:rPr lang="en-US" altLang="en-US" dirty="0">
                <a:solidFill>
                  <a:schemeClr val="tx1"/>
                </a:solidFill>
              </a:rPr>
              <a:t>A brand is a name, term, sign, symbol, design or a combination of the above </a:t>
            </a:r>
            <a:r>
              <a:rPr lang="en-US" altLang="en-US" dirty="0">
                <a:solidFill>
                  <a:srgbClr val="FF0000"/>
                </a:solidFill>
              </a:rPr>
              <a:t>to identify  the goods or service of a seller and differentiate it </a:t>
            </a:r>
            <a:r>
              <a:rPr lang="en-US" altLang="en-US" dirty="0">
                <a:solidFill>
                  <a:schemeClr val="tx1"/>
                </a:solidFill>
              </a:rPr>
              <a:t>from the rest of the </a:t>
            </a:r>
            <a:r>
              <a:rPr lang="en-US" altLang="en-US" dirty="0" smtClean="0">
                <a:solidFill>
                  <a:schemeClr val="tx1"/>
                </a:solidFill>
              </a:rPr>
              <a:t>competitors.</a:t>
            </a:r>
          </a:p>
          <a:p>
            <a:pPr algn="l"/>
            <a:endParaRPr lang="en-US" dirty="0" smtClean="0">
              <a:solidFill>
                <a:schemeClr val="tx1"/>
              </a:solidFill>
            </a:endParaRPr>
          </a:p>
          <a:p>
            <a:pPr algn="l"/>
            <a:r>
              <a:rPr lang="en-US" dirty="0" smtClean="0">
                <a:solidFill>
                  <a:srgbClr val="FF0000"/>
                </a:solidFill>
              </a:rPr>
              <a:t>Brand </a:t>
            </a:r>
            <a:r>
              <a:rPr lang="en-US" dirty="0">
                <a:solidFill>
                  <a:srgbClr val="FF0000"/>
                </a:solidFill>
              </a:rPr>
              <a:t>identity</a:t>
            </a:r>
            <a:r>
              <a:rPr lang="en-US" dirty="0">
                <a:solidFill>
                  <a:schemeClr val="tx1"/>
                </a:solidFill>
              </a:rPr>
              <a:t> </a:t>
            </a:r>
            <a:r>
              <a:rPr lang="en-US" dirty="0" smtClean="0">
                <a:solidFill>
                  <a:schemeClr val="tx1"/>
                </a:solidFill>
              </a:rPr>
              <a:t>is </a:t>
            </a:r>
            <a:r>
              <a:rPr lang="en-US" dirty="0">
                <a:solidFill>
                  <a:schemeClr val="tx1"/>
                </a:solidFill>
              </a:rPr>
              <a:t>‘a set of associations the </a:t>
            </a:r>
            <a:r>
              <a:rPr lang="en-US" dirty="0" smtClean="0">
                <a:solidFill>
                  <a:schemeClr val="tx1"/>
                </a:solidFill>
              </a:rPr>
              <a:t>brand </a:t>
            </a:r>
            <a:r>
              <a:rPr lang="en-US" dirty="0">
                <a:solidFill>
                  <a:schemeClr val="tx1"/>
                </a:solidFill>
              </a:rPr>
              <a:t>strategist seek to </a:t>
            </a:r>
            <a:r>
              <a:rPr lang="en-US" dirty="0" smtClean="0">
                <a:solidFill>
                  <a:schemeClr val="tx1"/>
                </a:solidFill>
              </a:rPr>
              <a:t>create or maintain.’ </a:t>
            </a:r>
          </a:p>
          <a:p>
            <a:pPr algn="l"/>
            <a:endParaRPr lang="en-US" dirty="0" smtClean="0">
              <a:solidFill>
                <a:schemeClr val="tx1"/>
              </a:solidFill>
            </a:endParaRPr>
          </a:p>
          <a:p>
            <a:pPr marL="457200" indent="-457200" algn="l">
              <a:buFont typeface="Arial" panose="020B0604020202020204" pitchFamily="34" charset="0"/>
              <a:buChar char="•"/>
            </a:pPr>
            <a:r>
              <a:rPr lang="en-US" dirty="0" smtClean="0">
                <a:solidFill>
                  <a:schemeClr val="tx1"/>
                </a:solidFill>
              </a:rPr>
              <a:t>The </a:t>
            </a:r>
            <a:r>
              <a:rPr lang="en-US" dirty="0">
                <a:solidFill>
                  <a:schemeClr val="tx1"/>
                </a:solidFill>
              </a:rPr>
              <a:t>brand identity must </a:t>
            </a:r>
            <a:r>
              <a:rPr lang="en-US" dirty="0">
                <a:solidFill>
                  <a:srgbClr val="FF0000"/>
                </a:solidFill>
              </a:rPr>
              <a:t>express the particular </a:t>
            </a:r>
            <a:r>
              <a:rPr lang="en-US" dirty="0" smtClean="0">
                <a:solidFill>
                  <a:srgbClr val="FF0000"/>
                </a:solidFill>
              </a:rPr>
              <a:t>vision and uniqueness </a:t>
            </a:r>
            <a:r>
              <a:rPr lang="en-US" dirty="0">
                <a:solidFill>
                  <a:srgbClr val="FF0000"/>
                </a:solidFill>
              </a:rPr>
              <a:t>of the brand</a:t>
            </a:r>
            <a:r>
              <a:rPr lang="en-US" dirty="0">
                <a:solidFill>
                  <a:schemeClr val="tx1"/>
                </a:solidFill>
              </a:rPr>
              <a:t> – what the </a:t>
            </a:r>
            <a:r>
              <a:rPr lang="en-US" dirty="0" smtClean="0">
                <a:solidFill>
                  <a:schemeClr val="tx1"/>
                </a:solidFill>
              </a:rPr>
              <a:t>brand </a:t>
            </a:r>
            <a:r>
              <a:rPr lang="en-US" dirty="0">
                <a:solidFill>
                  <a:schemeClr val="tx1"/>
                </a:solidFill>
              </a:rPr>
              <a:t>stands for basically</a:t>
            </a:r>
            <a:endParaRPr lang="en-US" altLang="en-US" dirty="0" smtClean="0">
              <a:solidFill>
                <a:schemeClr val="tx1"/>
              </a:solidFill>
            </a:endParaRPr>
          </a:p>
          <a:p>
            <a:pPr algn="l"/>
            <a:endParaRPr lang="en-US" altLang="en-US" dirty="0" smtClean="0">
              <a:solidFill>
                <a:schemeClr val="tx1"/>
              </a:solidFill>
            </a:endParaRPr>
          </a:p>
          <a:p>
            <a:pPr algn="l"/>
            <a:r>
              <a:rPr lang="en-US" altLang="en-US" dirty="0" smtClean="0">
                <a:solidFill>
                  <a:schemeClr val="tx1"/>
                </a:solidFill>
              </a:rPr>
              <a:t>Branding is </a:t>
            </a:r>
            <a:r>
              <a:rPr lang="en-US" altLang="en-US" dirty="0" smtClean="0">
                <a:solidFill>
                  <a:srgbClr val="FF0000"/>
                </a:solidFill>
              </a:rPr>
              <a:t>not possible</a:t>
            </a:r>
            <a:r>
              <a:rPr lang="en-US" altLang="en-US" dirty="0" smtClean="0">
                <a:solidFill>
                  <a:schemeClr val="tx1"/>
                </a:solidFill>
              </a:rPr>
              <a:t>, when </a:t>
            </a:r>
          </a:p>
          <a:p>
            <a:pPr algn="l"/>
            <a:r>
              <a:rPr lang="en-US" altLang="en-US" dirty="0" smtClean="0">
                <a:solidFill>
                  <a:srgbClr val="FF0000"/>
                </a:solidFill>
              </a:rPr>
              <a:t>	The </a:t>
            </a:r>
            <a:r>
              <a:rPr lang="en-US" altLang="en-US" dirty="0">
                <a:solidFill>
                  <a:srgbClr val="FF0000"/>
                </a:solidFill>
              </a:rPr>
              <a:t>product is a commodity</a:t>
            </a:r>
          </a:p>
          <a:p>
            <a:pPr algn="l"/>
            <a:endParaRPr lang="en-US" altLang="en-US" dirty="0" smtClean="0">
              <a:solidFill>
                <a:schemeClr val="tx1"/>
              </a:solidFill>
            </a:endParaRPr>
          </a:p>
          <a:p>
            <a:pPr algn="l"/>
            <a:endParaRPr lang="en-US" altLang="en-US" dirty="0">
              <a:solidFill>
                <a:schemeClr val="tx1"/>
              </a:solidFill>
            </a:endParaRPr>
          </a:p>
        </p:txBody>
      </p:sp>
    </p:spTree>
    <p:extLst>
      <p:ext uri="{BB962C8B-B14F-4D97-AF65-F5344CB8AC3E}">
        <p14:creationId xmlns:p14="http://schemas.microsoft.com/office/powerpoint/2010/main" val="82453020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62000" y="228601"/>
            <a:ext cx="7772400" cy="609600"/>
          </a:xfrm>
        </p:spPr>
        <p:txBody>
          <a:bodyPr>
            <a:normAutofit fontScale="90000"/>
          </a:bodyPr>
          <a:lstStyle/>
          <a:p>
            <a:r>
              <a:rPr lang="en-US" altLang="en-US" b="1" dirty="0">
                <a:solidFill>
                  <a:srgbClr val="FF0000"/>
                </a:solidFill>
              </a:rPr>
              <a:t>Brand Building</a:t>
            </a:r>
          </a:p>
        </p:txBody>
      </p:sp>
      <p:sp>
        <p:nvSpPr>
          <p:cNvPr id="9219" name="Rectangle 3"/>
          <p:cNvSpPr>
            <a:spLocks noGrp="1" noChangeArrowheads="1"/>
          </p:cNvSpPr>
          <p:nvPr>
            <p:ph type="subTitle" idx="1"/>
          </p:nvPr>
        </p:nvSpPr>
        <p:spPr>
          <a:xfrm>
            <a:off x="838200" y="1143000"/>
            <a:ext cx="7391400" cy="5257800"/>
          </a:xfrm>
        </p:spPr>
        <p:txBody>
          <a:bodyPr>
            <a:normAutofit/>
          </a:bodyPr>
          <a:lstStyle/>
          <a:p>
            <a:pPr algn="l"/>
            <a:r>
              <a:rPr lang="en-US" altLang="en-US" dirty="0"/>
              <a:t>Involves all the activities that are necessary to </a:t>
            </a:r>
            <a:r>
              <a:rPr lang="en-US" altLang="en-US" b="1" dirty="0"/>
              <a:t>nurture</a:t>
            </a:r>
            <a:r>
              <a:rPr lang="en-US" altLang="en-US" dirty="0"/>
              <a:t> a brand into a </a:t>
            </a:r>
            <a:r>
              <a:rPr lang="en-US" altLang="en-US" b="1" dirty="0"/>
              <a:t>healthy cash flow</a:t>
            </a:r>
            <a:r>
              <a:rPr lang="en-US" altLang="en-US" dirty="0"/>
              <a:t> stream </a:t>
            </a:r>
            <a:r>
              <a:rPr lang="en-US" altLang="en-US" b="1" dirty="0"/>
              <a:t>after </a:t>
            </a:r>
            <a:r>
              <a:rPr lang="en-US" altLang="en-US" b="1" dirty="0" smtClean="0"/>
              <a:t>launch</a:t>
            </a:r>
          </a:p>
          <a:p>
            <a:pPr algn="l"/>
            <a:r>
              <a:rPr lang="en-US" altLang="en-US" dirty="0" smtClean="0"/>
              <a:t>This is done through</a:t>
            </a:r>
          </a:p>
          <a:p>
            <a:r>
              <a:rPr lang="en-US" altLang="en-US" dirty="0" smtClean="0">
                <a:solidFill>
                  <a:srgbClr val="FF0000"/>
                </a:solidFill>
              </a:rPr>
              <a:t>Product </a:t>
            </a:r>
            <a:r>
              <a:rPr lang="en-US" altLang="en-US" dirty="0">
                <a:solidFill>
                  <a:srgbClr val="FF0000"/>
                </a:solidFill>
              </a:rPr>
              <a:t>development</a:t>
            </a:r>
          </a:p>
          <a:p>
            <a:r>
              <a:rPr lang="en-US" altLang="en-US" dirty="0">
                <a:solidFill>
                  <a:srgbClr val="FF0000"/>
                </a:solidFill>
              </a:rPr>
              <a:t>Packaging</a:t>
            </a:r>
          </a:p>
          <a:p>
            <a:r>
              <a:rPr lang="en-US" altLang="en-US" dirty="0">
                <a:solidFill>
                  <a:srgbClr val="FF0000"/>
                </a:solidFill>
              </a:rPr>
              <a:t>Advertising</a:t>
            </a:r>
          </a:p>
          <a:p>
            <a:r>
              <a:rPr lang="en-US" altLang="en-US" dirty="0">
                <a:solidFill>
                  <a:srgbClr val="FF0000"/>
                </a:solidFill>
              </a:rPr>
              <a:t>Promotion</a:t>
            </a:r>
          </a:p>
          <a:p>
            <a:r>
              <a:rPr lang="en-US" altLang="en-US" dirty="0">
                <a:solidFill>
                  <a:srgbClr val="FF0000"/>
                </a:solidFill>
              </a:rPr>
              <a:t>Sales and distribution</a:t>
            </a:r>
          </a:p>
          <a:p>
            <a:pPr algn="l"/>
            <a:endParaRPr lang="en-US" altLang="en-US" b="1" dirty="0" smtClean="0"/>
          </a:p>
          <a:p>
            <a:pPr algn="l"/>
            <a:endParaRPr lang="en-US" altLang="en-US" b="1" dirty="0"/>
          </a:p>
        </p:txBody>
      </p:sp>
    </p:spTree>
    <p:extLst>
      <p:ext uri="{BB962C8B-B14F-4D97-AF65-F5344CB8AC3E}">
        <p14:creationId xmlns:p14="http://schemas.microsoft.com/office/powerpoint/2010/main" val="1549776303"/>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457200"/>
          </a:xfrm>
        </p:spPr>
        <p:txBody>
          <a:bodyPr>
            <a:normAutofit fontScale="90000"/>
          </a:bodyPr>
          <a:lstStyle/>
          <a:p>
            <a:r>
              <a:rPr lang="en-US" b="1" dirty="0" smtClean="0">
                <a:solidFill>
                  <a:srgbClr val="FF0000"/>
                </a:solidFill>
              </a:rPr>
              <a:t>Brand Equity – Brand Extension</a:t>
            </a:r>
            <a:endParaRPr lang="en-US" b="1" dirty="0">
              <a:solidFill>
                <a:srgbClr val="FF0000"/>
              </a:solidFill>
            </a:endParaRPr>
          </a:p>
        </p:txBody>
      </p:sp>
      <p:sp>
        <p:nvSpPr>
          <p:cNvPr id="3" name="Content Placeholder 2"/>
          <p:cNvSpPr>
            <a:spLocks noGrp="1"/>
          </p:cNvSpPr>
          <p:nvPr>
            <p:ph idx="1"/>
          </p:nvPr>
        </p:nvSpPr>
        <p:spPr>
          <a:xfrm>
            <a:off x="457200" y="1371600"/>
            <a:ext cx="8229600" cy="5364163"/>
          </a:xfrm>
        </p:spPr>
        <p:txBody>
          <a:bodyPr>
            <a:normAutofit fontScale="70000" lnSpcReduction="20000"/>
          </a:bodyPr>
          <a:lstStyle/>
          <a:p>
            <a:r>
              <a:rPr lang="en-US" b="1" dirty="0" smtClean="0">
                <a:solidFill>
                  <a:srgbClr val="FF0000"/>
                </a:solidFill>
              </a:rPr>
              <a:t>Brand Equity</a:t>
            </a:r>
          </a:p>
          <a:p>
            <a:r>
              <a:rPr lang="en-US" dirty="0" smtClean="0"/>
              <a:t>Brand equity </a:t>
            </a:r>
            <a:r>
              <a:rPr lang="en-US" dirty="0"/>
              <a:t>defines the value of the </a:t>
            </a:r>
            <a:r>
              <a:rPr lang="en-US" dirty="0" smtClean="0"/>
              <a:t>brand, </a:t>
            </a:r>
            <a:r>
              <a:rPr lang="en-US" dirty="0"/>
              <a:t>the concept is a way to </a:t>
            </a:r>
            <a:r>
              <a:rPr lang="en-US" dirty="0" smtClean="0"/>
              <a:t>account for </a:t>
            </a:r>
            <a:r>
              <a:rPr lang="en-US" dirty="0"/>
              <a:t>how much value a brand holds</a:t>
            </a:r>
            <a:r>
              <a:rPr lang="en-US" dirty="0">
                <a:solidFill>
                  <a:srgbClr val="FF0000"/>
                </a:solidFill>
              </a:rPr>
              <a:t>. Brand equity is one of the intangible entries </a:t>
            </a:r>
            <a:r>
              <a:rPr lang="en-US" dirty="0" smtClean="0">
                <a:solidFill>
                  <a:srgbClr val="FF0000"/>
                </a:solidFill>
              </a:rPr>
              <a:t>on the </a:t>
            </a:r>
            <a:r>
              <a:rPr lang="en-US" dirty="0">
                <a:solidFill>
                  <a:srgbClr val="FF0000"/>
                </a:solidFill>
              </a:rPr>
              <a:t>balance sheet (like </a:t>
            </a:r>
            <a:r>
              <a:rPr lang="en-US" i="1" dirty="0">
                <a:solidFill>
                  <a:srgbClr val="FF0000"/>
                </a:solidFill>
              </a:rPr>
              <a:t>goodwill </a:t>
            </a:r>
            <a:r>
              <a:rPr lang="en-US" dirty="0">
                <a:solidFill>
                  <a:srgbClr val="FF0000"/>
                </a:solidFill>
              </a:rPr>
              <a:t>and </a:t>
            </a:r>
            <a:r>
              <a:rPr lang="en-US" i="1" dirty="0">
                <a:solidFill>
                  <a:srgbClr val="FF0000"/>
                </a:solidFill>
              </a:rPr>
              <a:t>know-how</a:t>
            </a:r>
            <a:r>
              <a:rPr lang="en-US" dirty="0" smtClean="0">
                <a:solidFill>
                  <a:srgbClr val="FF0000"/>
                </a:solidFill>
              </a:rPr>
              <a:t>).</a:t>
            </a:r>
          </a:p>
          <a:p>
            <a:r>
              <a:rPr lang="en-US" dirty="0" smtClean="0"/>
              <a:t>This </a:t>
            </a:r>
            <a:r>
              <a:rPr lang="en-US" dirty="0"/>
              <a:t>refers to the consumers’ </a:t>
            </a:r>
            <a:r>
              <a:rPr lang="en-US" dirty="0" smtClean="0"/>
              <a:t>perception of </a:t>
            </a:r>
            <a:r>
              <a:rPr lang="en-US" dirty="0"/>
              <a:t>the brand and is strategically valuable for brand </a:t>
            </a:r>
            <a:r>
              <a:rPr lang="en-US" dirty="0" smtClean="0"/>
              <a:t>management.</a:t>
            </a:r>
          </a:p>
          <a:p>
            <a:endParaRPr lang="en-US" b="1" dirty="0" smtClean="0">
              <a:solidFill>
                <a:srgbClr val="FF0000"/>
              </a:solidFill>
            </a:endParaRPr>
          </a:p>
          <a:p>
            <a:r>
              <a:rPr lang="en-US" b="1" dirty="0" smtClean="0">
                <a:solidFill>
                  <a:srgbClr val="FF0000"/>
                </a:solidFill>
              </a:rPr>
              <a:t>Brand </a:t>
            </a:r>
            <a:r>
              <a:rPr lang="en-US" b="1" dirty="0">
                <a:solidFill>
                  <a:srgbClr val="FF0000"/>
                </a:solidFill>
              </a:rPr>
              <a:t>extensions</a:t>
            </a:r>
          </a:p>
          <a:p>
            <a:r>
              <a:rPr lang="en-US" dirty="0"/>
              <a:t>A brand can be extended into new product categories. Brand extensions are </a:t>
            </a:r>
            <a:r>
              <a:rPr lang="en-US" dirty="0" smtClean="0"/>
              <a:t>often necessary </a:t>
            </a:r>
            <a:r>
              <a:rPr lang="en-US" dirty="0"/>
              <a:t>when adapting to changes in the environment or in order to reap the </a:t>
            </a:r>
            <a:r>
              <a:rPr lang="en-US" dirty="0" smtClean="0"/>
              <a:t>full benefits </a:t>
            </a:r>
            <a:r>
              <a:rPr lang="en-US" dirty="0"/>
              <a:t>of a strong brand</a:t>
            </a:r>
            <a:r>
              <a:rPr lang="en-US" dirty="0" smtClean="0"/>
              <a:t>.</a:t>
            </a:r>
          </a:p>
          <a:p>
            <a:pPr lvl="1"/>
            <a:r>
              <a:rPr lang="en-US" dirty="0" smtClean="0"/>
              <a:t> </a:t>
            </a:r>
            <a:r>
              <a:rPr lang="en-US" dirty="0">
                <a:solidFill>
                  <a:srgbClr val="FF0000"/>
                </a:solidFill>
              </a:rPr>
              <a:t>Extensions have many benefits. In the beginning, </a:t>
            </a:r>
            <a:r>
              <a:rPr lang="en-US" dirty="0" smtClean="0">
                <a:solidFill>
                  <a:srgbClr val="FF0000"/>
                </a:solidFill>
              </a:rPr>
              <a:t>brand extensions </a:t>
            </a:r>
            <a:r>
              <a:rPr lang="en-US" dirty="0">
                <a:solidFill>
                  <a:srgbClr val="FF0000"/>
                </a:solidFill>
              </a:rPr>
              <a:t>were used as a strategic tool mainly to enter new </a:t>
            </a:r>
            <a:r>
              <a:rPr lang="en-US" dirty="0" smtClean="0">
                <a:solidFill>
                  <a:srgbClr val="FF0000"/>
                </a:solidFill>
              </a:rPr>
              <a:t>markets. </a:t>
            </a:r>
            <a:r>
              <a:rPr lang="en-US" dirty="0">
                <a:solidFill>
                  <a:srgbClr val="FF0000"/>
                </a:solidFill>
              </a:rPr>
              <a:t>Today, brand extensions are also used to underpin and develop </a:t>
            </a:r>
            <a:r>
              <a:rPr lang="en-US" dirty="0" smtClean="0">
                <a:solidFill>
                  <a:srgbClr val="FF0000"/>
                </a:solidFill>
              </a:rPr>
              <a:t>the brand </a:t>
            </a:r>
            <a:r>
              <a:rPr lang="en-US" dirty="0">
                <a:solidFill>
                  <a:srgbClr val="FF0000"/>
                </a:solidFill>
              </a:rPr>
              <a:t>to meet market changes</a:t>
            </a:r>
            <a:r>
              <a:rPr lang="en-US" dirty="0"/>
              <a:t>.</a:t>
            </a:r>
          </a:p>
        </p:txBody>
      </p:sp>
    </p:spTree>
    <p:extLst>
      <p:ext uri="{BB962C8B-B14F-4D97-AF65-F5344CB8AC3E}">
        <p14:creationId xmlns:p14="http://schemas.microsoft.com/office/powerpoint/2010/main" val="2484414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rPr>
              <a:t>Income Statement</a:t>
            </a:r>
            <a:endParaRPr lang="en-US" b="1" dirty="0">
              <a:solidFill>
                <a:srgbClr val="FF0000"/>
              </a:solidFill>
            </a:endParaRPr>
          </a:p>
        </p:txBody>
      </p:sp>
      <p:sp>
        <p:nvSpPr>
          <p:cNvPr id="3" name="Content Placeholder 2"/>
          <p:cNvSpPr>
            <a:spLocks noGrp="1"/>
          </p:cNvSpPr>
          <p:nvPr>
            <p:ph idx="1"/>
          </p:nvPr>
        </p:nvSpPr>
        <p:spPr>
          <a:xfrm>
            <a:off x="457200" y="762000"/>
            <a:ext cx="8229600" cy="6096000"/>
          </a:xfrm>
        </p:spPr>
        <p:txBody>
          <a:bodyPr>
            <a:normAutofit/>
          </a:bodyPr>
          <a:lstStyle/>
          <a:p>
            <a:r>
              <a:rPr lang="en-US" sz="2400" dirty="0"/>
              <a:t>The income statement is the one of the three major financial statements. The other two are the balance sheet and the statement of cash flows</a:t>
            </a:r>
            <a:r>
              <a:rPr lang="en-US" sz="2400" dirty="0" smtClean="0"/>
              <a:t>.</a:t>
            </a:r>
          </a:p>
          <a:p>
            <a:r>
              <a:rPr lang="en-US" sz="2400" dirty="0" smtClean="0">
                <a:solidFill>
                  <a:srgbClr val="FF0000"/>
                </a:solidFill>
              </a:rPr>
              <a:t>This measures </a:t>
            </a:r>
            <a:r>
              <a:rPr lang="en-US" sz="2400" dirty="0">
                <a:solidFill>
                  <a:srgbClr val="FF0000"/>
                </a:solidFill>
              </a:rPr>
              <a:t>a company's financial performance over a specific accounting period. </a:t>
            </a:r>
            <a:endParaRPr lang="en-US" sz="2400" dirty="0" smtClean="0">
              <a:solidFill>
                <a:srgbClr val="FF0000"/>
              </a:solidFill>
            </a:endParaRPr>
          </a:p>
          <a:p>
            <a:pPr lvl="1"/>
            <a:r>
              <a:rPr lang="en-US" sz="2000" dirty="0" smtClean="0"/>
              <a:t>Financial </a:t>
            </a:r>
            <a:r>
              <a:rPr lang="en-US" sz="2000" dirty="0"/>
              <a:t>performance is assessed by giving a summary of how the business incurs its revenues and expenses through both operating and non-operating activities</a:t>
            </a:r>
            <a:r>
              <a:rPr lang="en-US" sz="2000" dirty="0" smtClean="0"/>
              <a:t>.</a:t>
            </a:r>
          </a:p>
          <a:p>
            <a:r>
              <a:rPr lang="en-US" sz="2400" dirty="0" smtClean="0"/>
              <a:t>Financial performance is for a time period, which is </a:t>
            </a:r>
            <a:r>
              <a:rPr lang="en-US" sz="2400" dirty="0"/>
              <a:t>specified in its heading. The period of time that the statement covers is chosen by the business and will vary. For example, the heading may state</a:t>
            </a:r>
            <a:r>
              <a:rPr lang="en-US" sz="2400" dirty="0" smtClean="0"/>
              <a:t>:</a:t>
            </a:r>
          </a:p>
          <a:p>
            <a:pPr lvl="2"/>
            <a:r>
              <a:rPr lang="en-US" sz="1600" dirty="0" smtClean="0">
                <a:solidFill>
                  <a:srgbClr val="FF0000"/>
                </a:solidFill>
              </a:rPr>
              <a:t>"</a:t>
            </a:r>
            <a:r>
              <a:rPr lang="en-US" sz="1600" b="1" dirty="0">
                <a:solidFill>
                  <a:srgbClr val="FF0000"/>
                </a:solidFill>
              </a:rPr>
              <a:t>For the Three Months Ended December 31, </a:t>
            </a:r>
            <a:r>
              <a:rPr lang="en-US" sz="1600" b="1" dirty="0" smtClean="0">
                <a:solidFill>
                  <a:srgbClr val="FF0000"/>
                </a:solidFill>
              </a:rPr>
              <a:t>2012</a:t>
            </a:r>
            <a:r>
              <a:rPr lang="en-US" sz="1600" dirty="0" smtClean="0">
                <a:solidFill>
                  <a:srgbClr val="FF0000"/>
                </a:solidFill>
              </a:rPr>
              <a:t>" </a:t>
            </a:r>
            <a:r>
              <a:rPr lang="en-US" sz="1600" dirty="0">
                <a:solidFill>
                  <a:srgbClr val="FF0000"/>
                </a:solidFill>
              </a:rPr>
              <a:t>(The period of October 1 through December 31, </a:t>
            </a:r>
            <a:r>
              <a:rPr lang="en-US" sz="1600" dirty="0" smtClean="0">
                <a:solidFill>
                  <a:srgbClr val="FF0000"/>
                </a:solidFill>
              </a:rPr>
              <a:t>2012.)</a:t>
            </a:r>
            <a:endParaRPr lang="en-US" sz="1600" dirty="0">
              <a:solidFill>
                <a:srgbClr val="FF0000"/>
              </a:solidFill>
            </a:endParaRPr>
          </a:p>
          <a:p>
            <a:pPr lvl="2"/>
            <a:r>
              <a:rPr lang="en-US" sz="1600" dirty="0" smtClean="0">
                <a:solidFill>
                  <a:srgbClr val="FF0000"/>
                </a:solidFill>
              </a:rPr>
              <a:t>"</a:t>
            </a:r>
            <a:r>
              <a:rPr lang="en-US" sz="1600" b="1" dirty="0">
                <a:solidFill>
                  <a:srgbClr val="FF0000"/>
                </a:solidFill>
              </a:rPr>
              <a:t>The </a:t>
            </a:r>
            <a:r>
              <a:rPr lang="en-US" sz="1600" b="1" dirty="0" smtClean="0">
                <a:solidFill>
                  <a:srgbClr val="FF0000"/>
                </a:solidFill>
              </a:rPr>
              <a:t>Financial </a:t>
            </a:r>
            <a:r>
              <a:rPr lang="en-US" sz="1600" b="1" dirty="0">
                <a:solidFill>
                  <a:srgbClr val="FF0000"/>
                </a:solidFill>
              </a:rPr>
              <a:t>Year Ended </a:t>
            </a:r>
            <a:r>
              <a:rPr lang="en-US" sz="1600" b="1" dirty="0" smtClean="0">
                <a:solidFill>
                  <a:srgbClr val="FF0000"/>
                </a:solidFill>
              </a:rPr>
              <a:t>31stMarch, 2013</a:t>
            </a:r>
            <a:r>
              <a:rPr lang="en-US" sz="1600" dirty="0" smtClean="0">
                <a:solidFill>
                  <a:srgbClr val="FF0000"/>
                </a:solidFill>
              </a:rPr>
              <a:t>" </a:t>
            </a:r>
            <a:r>
              <a:rPr lang="en-US" sz="1600" dirty="0">
                <a:solidFill>
                  <a:srgbClr val="FF0000"/>
                </a:solidFill>
              </a:rPr>
              <a:t>(The period </a:t>
            </a:r>
            <a:r>
              <a:rPr lang="en-US" sz="1600" dirty="0" smtClean="0">
                <a:solidFill>
                  <a:srgbClr val="FF0000"/>
                </a:solidFill>
              </a:rPr>
              <a:t>of April </a:t>
            </a:r>
            <a:r>
              <a:rPr lang="en-US" sz="1600" dirty="0">
                <a:solidFill>
                  <a:srgbClr val="FF0000"/>
                </a:solidFill>
              </a:rPr>
              <a:t>1, </a:t>
            </a:r>
            <a:r>
              <a:rPr lang="en-US" sz="1600" dirty="0" smtClean="0">
                <a:solidFill>
                  <a:srgbClr val="FF0000"/>
                </a:solidFill>
              </a:rPr>
              <a:t>2012 </a:t>
            </a:r>
            <a:r>
              <a:rPr lang="en-US" sz="1600" dirty="0">
                <a:solidFill>
                  <a:srgbClr val="FF0000"/>
                </a:solidFill>
              </a:rPr>
              <a:t>through </a:t>
            </a:r>
            <a:r>
              <a:rPr lang="en-US" sz="1600" dirty="0" smtClean="0">
                <a:solidFill>
                  <a:srgbClr val="FF0000"/>
                </a:solidFill>
              </a:rPr>
              <a:t>31</a:t>
            </a:r>
            <a:r>
              <a:rPr lang="en-US" sz="1600" baseline="30000" dirty="0" smtClean="0">
                <a:solidFill>
                  <a:srgbClr val="FF0000"/>
                </a:solidFill>
              </a:rPr>
              <a:t>st</a:t>
            </a:r>
            <a:r>
              <a:rPr lang="en-US" sz="1600" dirty="0" smtClean="0">
                <a:solidFill>
                  <a:srgbClr val="FF0000"/>
                </a:solidFill>
              </a:rPr>
              <a:t> March, 2013.)</a:t>
            </a:r>
            <a:endParaRPr lang="en-US" sz="1600" dirty="0">
              <a:solidFill>
                <a:srgbClr val="FF0000"/>
              </a:solidFill>
            </a:endParaRPr>
          </a:p>
          <a:p>
            <a:endParaRPr lang="en-US" sz="2400" dirty="0"/>
          </a:p>
        </p:txBody>
      </p:sp>
    </p:spTree>
    <p:extLst>
      <p:ext uri="{BB962C8B-B14F-4D97-AF65-F5344CB8AC3E}">
        <p14:creationId xmlns:p14="http://schemas.microsoft.com/office/powerpoint/2010/main" val="1619849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3"/>
            <a:ext cx="8229600" cy="743857"/>
          </a:xfrm>
        </p:spPr>
        <p:txBody>
          <a:bodyPr>
            <a:normAutofit fontScale="90000"/>
          </a:bodyPr>
          <a:lstStyle/>
          <a:p>
            <a:r>
              <a:rPr lang="en-US" b="1" dirty="0" smtClean="0">
                <a:solidFill>
                  <a:srgbClr val="FF0000"/>
                </a:solidFill>
              </a:rPr>
              <a:t>Sample Trading, Profit &amp; Loss Account</a:t>
            </a:r>
            <a:endParaRPr lang="en-US" b="1" dirty="0">
              <a:solidFill>
                <a:srgbClr val="FF0000"/>
              </a:solidFill>
            </a:endParaRPr>
          </a:p>
        </p:txBody>
      </p:sp>
      <p:pic>
        <p:nvPicPr>
          <p:cNvPr id="4" name="Content Placeholder 3" descr="http://4.bp.blogspot.com/_CVJtU9Ym1zc/TBr4v3tYgOI/AAAAAAAAABU/7lXe6-qo39U/s640/8.b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599" cy="5867400"/>
          </a:xfrm>
          <a:prstGeom prst="rect">
            <a:avLst/>
          </a:prstGeom>
          <a:noFill/>
          <a:ln>
            <a:noFill/>
          </a:ln>
        </p:spPr>
      </p:pic>
    </p:spTree>
    <p:extLst>
      <p:ext uri="{BB962C8B-B14F-4D97-AF65-F5344CB8AC3E}">
        <p14:creationId xmlns:p14="http://schemas.microsoft.com/office/powerpoint/2010/main" val="162376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3"/>
            <a:ext cx="8229600" cy="743857"/>
          </a:xfrm>
        </p:spPr>
        <p:txBody>
          <a:bodyPr>
            <a:normAutofit fontScale="90000"/>
          </a:bodyPr>
          <a:lstStyle/>
          <a:p>
            <a:r>
              <a:rPr lang="en-US" b="1" dirty="0" smtClean="0">
                <a:solidFill>
                  <a:srgbClr val="FF0000"/>
                </a:solidFill>
              </a:rPr>
              <a:t>Financial Ratios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943600"/>
              </a:xfrm>
            </p:spPr>
            <p:txBody>
              <a:bodyPr>
                <a:normAutofit fontScale="92500" lnSpcReduction="10000"/>
              </a:bodyPr>
              <a:lstStyle/>
              <a:p>
                <a:r>
                  <a:rPr lang="en-US" sz="2400" dirty="0" smtClean="0"/>
                  <a:t>Financial Ratio is a</a:t>
                </a:r>
                <a:r>
                  <a:rPr lang="en-US" sz="2400" dirty="0"/>
                  <a:t> tool </a:t>
                </a:r>
                <a:r>
                  <a:rPr lang="en-US" sz="2400" dirty="0" smtClean="0"/>
                  <a:t>which is used </a:t>
                </a:r>
                <a:r>
                  <a:rPr lang="en-US" sz="2400" dirty="0"/>
                  <a:t>to </a:t>
                </a:r>
                <a:r>
                  <a:rPr lang="en-US" sz="2400" dirty="0" smtClean="0"/>
                  <a:t>conduct </a:t>
                </a:r>
                <a:r>
                  <a:rPr lang="en-US" sz="2400" dirty="0"/>
                  <a:t>quantitative analysis of information in a company's financial statements. </a:t>
                </a:r>
                <a:endParaRPr lang="en-US" sz="2400" dirty="0" smtClean="0"/>
              </a:p>
              <a:p>
                <a:r>
                  <a:rPr lang="en-US" sz="2400" dirty="0" smtClean="0"/>
                  <a:t>Ratios </a:t>
                </a:r>
                <a:r>
                  <a:rPr lang="en-US" sz="2400" dirty="0"/>
                  <a:t>are calculated from current year numbers and are then compared to previous years, other companies, the industry, or even the economy to judge the performance of the company. </a:t>
                </a:r>
                <a:endParaRPr lang="en-US" sz="2400" dirty="0" smtClean="0"/>
              </a:p>
              <a:p>
                <a:r>
                  <a:rPr lang="en-US" sz="2400" b="1" dirty="0">
                    <a:solidFill>
                      <a:srgbClr val="FF0000"/>
                    </a:solidFill>
                  </a:rPr>
                  <a:t>Balance Sheet </a:t>
                </a:r>
                <a:r>
                  <a:rPr lang="en-US" sz="2400" b="1" dirty="0" smtClean="0">
                    <a:solidFill>
                      <a:srgbClr val="FF0000"/>
                    </a:solidFill>
                  </a:rPr>
                  <a:t>Ratios</a:t>
                </a:r>
              </a:p>
              <a:p>
                <a:pPr lvl="1"/>
                <a:r>
                  <a:rPr lang="en-US" sz="2000" b="1" dirty="0"/>
                  <a:t>Liquidity Ratios</a:t>
                </a:r>
                <a:endParaRPr lang="en-US" sz="2000" dirty="0"/>
              </a:p>
              <a:p>
                <a:pPr lvl="2"/>
                <a:r>
                  <a:rPr lang="en-US" sz="1600" b="1" dirty="0">
                    <a:solidFill>
                      <a:srgbClr val="FF0000"/>
                    </a:solidFill>
                  </a:rPr>
                  <a:t>These ratios indicate the ease of turning assets into cash. They include the Current Ratio, Quick Ratio, and Working Capital.</a:t>
                </a:r>
              </a:p>
              <a:p>
                <a:pPr lvl="1"/>
                <a:r>
                  <a:rPr lang="en-US" sz="2000" b="1" dirty="0"/>
                  <a:t>Current Ratios. </a:t>
                </a:r>
                <a:r>
                  <a:rPr lang="en-US" sz="2000" dirty="0"/>
                  <a:t>The Current Ratio is one of the best known measures of financial strength. It is figured as shown below:</a:t>
                </a:r>
              </a:p>
              <a:p>
                <a:r>
                  <a:rPr lang="en-US" sz="2400" dirty="0"/>
                  <a:t>                       </a:t>
                </a:r>
                <a:r>
                  <a:rPr lang="en-US" sz="2400" dirty="0" smtClean="0"/>
                  <a:t>		 </a:t>
                </a:r>
                <a:r>
                  <a:rPr lang="en-US" sz="2400" dirty="0"/>
                  <a:t/>
                </a:r>
                <a:br>
                  <a:rPr lang="en-US" sz="2400" dirty="0"/>
                </a:br>
                <a:r>
                  <a:rPr lang="en-US" sz="2400" dirty="0" smtClean="0">
                    <a:solidFill>
                      <a:srgbClr val="FF0000"/>
                    </a:solidFill>
                  </a:rPr>
                  <a:t>Current Ratio</a:t>
                </a:r>
                <a:r>
                  <a:rPr lang="en-US" sz="2400" dirty="0" smtClean="0"/>
                  <a:t> </a:t>
                </a:r>
                <a:r>
                  <a:rPr lang="en-US" sz="2400" dirty="0"/>
                  <a:t>= </a:t>
                </a:r>
                <a14:m>
                  <m:oMath xmlns:m="http://schemas.openxmlformats.org/officeDocument/2006/math">
                    <m:f>
                      <m:fPr>
                        <m:ctrlPr>
                          <a:rPr lang="en-US" sz="2400" i="1" smtClean="0">
                            <a:latin typeface="Cambria Math"/>
                          </a:rPr>
                        </m:ctrlPr>
                      </m:fPr>
                      <m:num>
                        <m:r>
                          <a:rPr lang="en-US" sz="2400" b="0" i="1" smtClean="0">
                            <a:latin typeface="Cambria Math"/>
                          </a:rPr>
                          <m:t>𝑇𝑜𝑡𝑎𝑙</m:t>
                        </m:r>
                        <m:r>
                          <a:rPr lang="en-US" sz="2400" b="0" i="1" smtClean="0">
                            <a:latin typeface="Cambria Math"/>
                          </a:rPr>
                          <m:t> </m:t>
                        </m:r>
                        <m:r>
                          <a:rPr lang="en-US" sz="2400" b="0" i="1" smtClean="0">
                            <a:latin typeface="Cambria Math"/>
                          </a:rPr>
                          <m:t>𝐶𝑢𝑟𝑟𝑒𝑛𝑡</m:t>
                        </m:r>
                        <m:r>
                          <a:rPr lang="en-US" sz="2400" b="0" i="1" smtClean="0">
                            <a:latin typeface="Cambria Math"/>
                          </a:rPr>
                          <m:t> </m:t>
                        </m:r>
                        <m:r>
                          <a:rPr lang="en-US" sz="2400" b="0" i="1" smtClean="0">
                            <a:latin typeface="Cambria Math"/>
                          </a:rPr>
                          <m:t>𝐴𝑠𝑠𝑒𝑡𝑠</m:t>
                        </m:r>
                      </m:num>
                      <m:den>
                        <m:r>
                          <a:rPr lang="en-US" sz="2400" b="0" i="1" smtClean="0">
                            <a:latin typeface="Cambria Math"/>
                          </a:rPr>
                          <m:t>𝑇𝑜𝑎𝑡𝑎𝑙</m:t>
                        </m:r>
                        <m:r>
                          <a:rPr lang="en-US" sz="2400" b="0" i="1" smtClean="0">
                            <a:latin typeface="Cambria Math"/>
                          </a:rPr>
                          <m:t> </m:t>
                        </m:r>
                        <m:r>
                          <a:rPr lang="en-US" sz="2400" b="0" i="1" smtClean="0">
                            <a:latin typeface="Cambria Math"/>
                          </a:rPr>
                          <m:t>𝐶𝑢𝑟𝑟𝑒𝑛𝑡</m:t>
                        </m:r>
                        <m:r>
                          <a:rPr lang="en-US" sz="2400" b="0" i="1" smtClean="0">
                            <a:latin typeface="Cambria Math"/>
                          </a:rPr>
                          <m:t> </m:t>
                        </m:r>
                        <m:r>
                          <a:rPr lang="en-US" sz="2400" b="0" i="1" smtClean="0">
                            <a:latin typeface="Cambria Math"/>
                          </a:rPr>
                          <m:t>𝐿𝑖𝑎𝑏𝑖𝑙𝑖𝑡𝑖𝑒𝑠</m:t>
                        </m:r>
                      </m:den>
                    </m:f>
                  </m:oMath>
                </a14:m>
                <a:r>
                  <a:rPr lang="en-US" sz="2400" dirty="0" smtClean="0"/>
                  <a:t>  	</a:t>
                </a:r>
              </a:p>
              <a:p>
                <a:pPr marL="0" indent="0">
                  <a:buNone/>
                </a:pPr>
                <a:r>
                  <a:rPr lang="en-US" sz="2400" dirty="0"/>
                  <a:t> </a:t>
                </a:r>
              </a:p>
              <a:p>
                <a:endParaRPr lang="en-US" sz="2400" dirty="0" smtClean="0"/>
              </a:p>
              <a:p>
                <a:pPr lvl="1"/>
                <a:endParaRPr lang="en-US" sz="2000" dirty="0" smtClean="0"/>
              </a:p>
              <a:p>
                <a:pPr lvl="1"/>
                <a:r>
                  <a:rPr lang="en-US" sz="2000" dirty="0" smtClean="0"/>
                  <a:t>The </a:t>
                </a:r>
                <a:r>
                  <a:rPr lang="en-US" sz="2000" dirty="0"/>
                  <a:t>main question this ratio addresses is: "Does your business have enough current assets to meet the payment schedule of its current </a:t>
                </a:r>
                <a:r>
                  <a:rPr lang="en-US" sz="2000" dirty="0" smtClean="0"/>
                  <a:t>debts”.</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943600"/>
              </a:xfrm>
              <a:blipFill rotWithShape="1">
                <a:blip r:embed="rId2"/>
                <a:stretch>
                  <a:fillRect l="-815" t="-1231" r="-1185"/>
                </a:stretch>
              </a:blipFill>
            </p:spPr>
            <p:txBody>
              <a:bodyPr/>
              <a:lstStyle/>
              <a:p>
                <a:r>
                  <a:rPr lang="en-US">
                    <a:noFill/>
                  </a:rPr>
                  <a:t> </a:t>
                </a:r>
              </a:p>
            </p:txBody>
          </p:sp>
        </mc:Fallback>
      </mc:AlternateContent>
      <p:sp>
        <p:nvSpPr>
          <p:cNvPr id="4" name="TextBox 3"/>
          <p:cNvSpPr txBox="1"/>
          <p:nvPr/>
        </p:nvSpPr>
        <p:spPr>
          <a:xfrm>
            <a:off x="304801" y="4967514"/>
            <a:ext cx="4121614" cy="923330"/>
          </a:xfrm>
          <a:prstGeom prst="rect">
            <a:avLst/>
          </a:prstGeom>
          <a:noFill/>
        </p:spPr>
        <p:txBody>
          <a:bodyPr wrap="square" rtlCol="0">
            <a:spAutoFit/>
          </a:bodyPr>
          <a:lstStyle/>
          <a:p>
            <a:r>
              <a:rPr lang="en-US" dirty="0" smtClean="0"/>
              <a:t>Current Assets include </a:t>
            </a:r>
            <a:r>
              <a:rPr lang="en-US" dirty="0" smtClean="0">
                <a:solidFill>
                  <a:srgbClr val="FF0000"/>
                </a:solidFill>
              </a:rPr>
              <a:t>Stock, </a:t>
            </a:r>
          </a:p>
          <a:p>
            <a:r>
              <a:rPr lang="en-US" dirty="0" smtClean="0">
                <a:solidFill>
                  <a:srgbClr val="FF0000"/>
                </a:solidFill>
              </a:rPr>
              <a:t>Short term investments, Debtors, </a:t>
            </a:r>
          </a:p>
          <a:p>
            <a:r>
              <a:rPr lang="en-US" dirty="0" smtClean="0">
                <a:solidFill>
                  <a:srgbClr val="FF0000"/>
                </a:solidFill>
              </a:rPr>
              <a:t>Receivables, Bank &amp; Cash Account, etc.</a:t>
            </a:r>
            <a:endParaRPr lang="en-US" dirty="0">
              <a:solidFill>
                <a:srgbClr val="FF0000"/>
              </a:solidFill>
            </a:endParaRPr>
          </a:p>
        </p:txBody>
      </p:sp>
      <p:sp>
        <p:nvSpPr>
          <p:cNvPr id="5" name="Rectangle 4"/>
          <p:cNvSpPr/>
          <p:nvPr/>
        </p:nvSpPr>
        <p:spPr>
          <a:xfrm>
            <a:off x="304801" y="4976444"/>
            <a:ext cx="380999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51034" y="4976444"/>
            <a:ext cx="4765920" cy="923330"/>
          </a:xfrm>
          <a:prstGeom prst="rect">
            <a:avLst/>
          </a:prstGeom>
          <a:noFill/>
        </p:spPr>
        <p:txBody>
          <a:bodyPr wrap="none" rtlCol="0">
            <a:spAutoFit/>
          </a:bodyPr>
          <a:lstStyle/>
          <a:p>
            <a:r>
              <a:rPr lang="en-US" dirty="0" smtClean="0"/>
              <a:t>Current Liabilities include </a:t>
            </a:r>
            <a:r>
              <a:rPr lang="en-US" dirty="0" smtClean="0">
                <a:solidFill>
                  <a:srgbClr val="FF0000"/>
                </a:solidFill>
              </a:rPr>
              <a:t>Creditors, </a:t>
            </a:r>
          </a:p>
          <a:p>
            <a:r>
              <a:rPr lang="en-US" dirty="0" smtClean="0">
                <a:solidFill>
                  <a:srgbClr val="FF0000"/>
                </a:solidFill>
              </a:rPr>
              <a:t>Outstanding wages/salaries and other expenses, </a:t>
            </a:r>
          </a:p>
          <a:p>
            <a:r>
              <a:rPr lang="en-US" dirty="0" smtClean="0">
                <a:solidFill>
                  <a:srgbClr val="FF0000"/>
                </a:solidFill>
              </a:rPr>
              <a:t>Bank overdrafts etc</a:t>
            </a:r>
            <a:r>
              <a:rPr lang="en-US" dirty="0">
                <a:solidFill>
                  <a:srgbClr val="FF0000"/>
                </a:solidFill>
              </a:rPr>
              <a:t>.</a:t>
            </a:r>
          </a:p>
        </p:txBody>
      </p:sp>
      <p:sp>
        <p:nvSpPr>
          <p:cNvPr id="7" name="Rectangle 6"/>
          <p:cNvSpPr/>
          <p:nvPr/>
        </p:nvSpPr>
        <p:spPr>
          <a:xfrm>
            <a:off x="4251034" y="5007429"/>
            <a:ext cx="474056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030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3"/>
            <a:ext cx="8229600" cy="743857"/>
          </a:xfrm>
        </p:spPr>
        <p:txBody>
          <a:bodyPr>
            <a:normAutofit fontScale="90000"/>
          </a:bodyPr>
          <a:lstStyle/>
          <a:p>
            <a:r>
              <a:rPr lang="en-US" b="1" dirty="0" smtClean="0">
                <a:solidFill>
                  <a:srgbClr val="FF0000"/>
                </a:solidFill>
              </a:rPr>
              <a:t>Financial Ratios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r>
                  <a:rPr lang="en-US" sz="2400" b="1" dirty="0" smtClean="0"/>
                  <a:t>Quick Ratios.</a:t>
                </a:r>
                <a:r>
                  <a:rPr lang="en-US" sz="2400" dirty="0"/>
                  <a:t> The Quick Ratio is sometimes called the "acid-test" </a:t>
                </a:r>
                <a:r>
                  <a:rPr lang="en-US" sz="2400" dirty="0" smtClean="0"/>
                  <a:t>ratio or “Liquid Ratio” </a:t>
                </a:r>
                <a:r>
                  <a:rPr lang="en-US" sz="2400" dirty="0"/>
                  <a:t>and is one of the best measures of liquidity. It is figured as shown below:</a:t>
                </a:r>
              </a:p>
              <a:p>
                <a:endParaRPr lang="en-US" sz="2400" dirty="0" smtClean="0"/>
              </a:p>
              <a:p>
                <a:r>
                  <a:rPr lang="en-US" sz="2400" dirty="0" smtClean="0"/>
                  <a:t>Quick Ratio = </a:t>
                </a:r>
                <a14:m>
                  <m:oMath xmlns:m="http://schemas.openxmlformats.org/officeDocument/2006/math">
                    <m:f>
                      <m:fPr>
                        <m:ctrlPr>
                          <a:rPr lang="en-US" sz="2400" i="1" smtClean="0">
                            <a:latin typeface="Cambria Math"/>
                          </a:rPr>
                        </m:ctrlPr>
                      </m:fPr>
                      <m:num>
                        <m:r>
                          <a:rPr lang="en-US" sz="2400" b="0" i="1" smtClean="0">
                            <a:latin typeface="Cambria Math"/>
                          </a:rPr>
                          <m:t>𝐶𝑎𝑠</m:t>
                        </m:r>
                        <m:r>
                          <a:rPr lang="en-US" sz="2400" b="0" i="1" smtClean="0">
                            <a:latin typeface="Cambria Math"/>
                          </a:rPr>
                          <m:t>h</m:t>
                        </m:r>
                        <m:r>
                          <a:rPr lang="en-US" sz="2400" b="0" i="1" smtClean="0">
                            <a:latin typeface="Cambria Math"/>
                          </a:rPr>
                          <m:t>+</m:t>
                        </m:r>
                        <m:r>
                          <a:rPr lang="en-US" sz="2400" b="0" i="1" smtClean="0">
                            <a:latin typeface="Cambria Math"/>
                          </a:rPr>
                          <m:t>𝑆</m:t>
                        </m:r>
                        <m:r>
                          <a:rPr lang="en-US" sz="2400" b="0" i="1" smtClean="0">
                            <a:latin typeface="Cambria Math"/>
                          </a:rPr>
                          <m:t>h</m:t>
                        </m:r>
                        <m:r>
                          <a:rPr lang="en-US" sz="2400" b="0" i="1" smtClean="0">
                            <a:latin typeface="Cambria Math"/>
                          </a:rPr>
                          <m:t>𝑜𝑟𝑡</m:t>
                        </m:r>
                        <m:r>
                          <a:rPr lang="en-US" sz="2400" b="0" i="1" smtClean="0">
                            <a:latin typeface="Cambria Math"/>
                          </a:rPr>
                          <m:t> </m:t>
                        </m:r>
                        <m:r>
                          <a:rPr lang="en-US" sz="2400" b="0" i="1" smtClean="0">
                            <a:latin typeface="Cambria Math"/>
                          </a:rPr>
                          <m:t>𝑡𝑒𝑟𝑚</m:t>
                        </m:r>
                        <m:r>
                          <a:rPr lang="en-US" sz="2400" b="0" i="1" smtClean="0">
                            <a:latin typeface="Cambria Math"/>
                          </a:rPr>
                          <m:t> </m:t>
                        </m:r>
                        <m:r>
                          <a:rPr lang="en-US" sz="2400" b="0" i="1" smtClean="0">
                            <a:latin typeface="Cambria Math"/>
                          </a:rPr>
                          <m:t>𝑖𝑛𝑣𝑒𝑠𝑡𝑚𝑒𝑛𝑡𝑠</m:t>
                        </m:r>
                        <m:r>
                          <a:rPr lang="en-US" sz="2400" b="0" i="1" smtClean="0">
                            <a:latin typeface="Cambria Math"/>
                          </a:rPr>
                          <m:t>+ </m:t>
                        </m:r>
                        <m:r>
                          <a:rPr lang="en-US" sz="2400" b="0" i="1" smtClean="0">
                            <a:latin typeface="Cambria Math"/>
                          </a:rPr>
                          <m:t>𝑅𝑒𝑐𝑒𝑖𝑣𝑎𝑏𝑙𝑒𝑠</m:t>
                        </m:r>
                        <m:r>
                          <a:rPr lang="en-US" sz="2400" b="0" i="1" smtClean="0">
                            <a:latin typeface="Cambria Math"/>
                          </a:rPr>
                          <m:t>+</m:t>
                        </m:r>
                        <m:r>
                          <a:rPr lang="en-US" sz="2400" b="0" i="1" smtClean="0">
                            <a:latin typeface="Cambria Math"/>
                          </a:rPr>
                          <m:t>𝐷𝑒𝑏𝑡𝑜𝑟𝑠</m:t>
                        </m:r>
                        <m:r>
                          <a:rPr lang="en-US" sz="2400" b="0" i="1" smtClean="0">
                            <a:latin typeface="Cambria Math"/>
                          </a:rPr>
                          <m:t> </m:t>
                        </m:r>
                      </m:num>
                      <m:den>
                        <m:r>
                          <a:rPr lang="en-US" sz="2400" b="0" i="1" smtClean="0">
                            <a:latin typeface="Cambria Math"/>
                          </a:rPr>
                          <m:t>𝑇𝑜𝑡𝑎𝑙</m:t>
                        </m:r>
                        <m:r>
                          <a:rPr lang="en-US" sz="2400" b="0" i="1" smtClean="0">
                            <a:latin typeface="Cambria Math"/>
                          </a:rPr>
                          <m:t> </m:t>
                        </m:r>
                        <m:r>
                          <a:rPr lang="en-US" sz="2400" b="0" i="1" smtClean="0">
                            <a:latin typeface="Cambria Math"/>
                          </a:rPr>
                          <m:t>𝐶𝑢𝑟𝑟𝑒𝑛𝑡</m:t>
                        </m:r>
                        <m:r>
                          <a:rPr lang="en-US" sz="2400" b="0" i="1" smtClean="0">
                            <a:latin typeface="Cambria Math"/>
                          </a:rPr>
                          <m:t> </m:t>
                        </m:r>
                        <m:r>
                          <a:rPr lang="en-US" sz="2400" b="0" i="1" smtClean="0">
                            <a:latin typeface="Cambria Math"/>
                          </a:rPr>
                          <m:t>𝐿𝑖𝑎𝑏𝑖𝑙𝑖𝑡𝑖𝑒𝑠</m:t>
                        </m:r>
                      </m:den>
                    </m:f>
                  </m:oMath>
                </a14:m>
                <a:endParaRPr lang="en-US" sz="2400" dirty="0" smtClean="0"/>
              </a:p>
              <a:p>
                <a:endParaRPr lang="en-US" sz="2400" dirty="0"/>
              </a:p>
              <a:p>
                <a:pPr lvl="2"/>
                <a:r>
                  <a:rPr lang="en-US" sz="1600" dirty="0" smtClean="0">
                    <a:solidFill>
                      <a:srgbClr val="FF0000"/>
                    </a:solidFill>
                  </a:rPr>
                  <a:t>Here, the Numerator may be restated as Total Current assets – Stocks- Prepaid expenses, whose liquidity is higher and can be quickly converted into cash. </a:t>
                </a:r>
              </a:p>
              <a:p>
                <a:r>
                  <a:rPr lang="en-US" sz="2400" b="1" dirty="0"/>
                  <a:t>Working Capital. </a:t>
                </a:r>
                <a:r>
                  <a:rPr lang="en-US" sz="2400" dirty="0"/>
                  <a:t>Working Capital is more a measure of cash flow than a ratio. The result of this calculation must be a positive number. It is calculated as shown below:</a:t>
                </a:r>
              </a:p>
              <a:p>
                <a:r>
                  <a:rPr lang="en-US" sz="2400" dirty="0"/>
                  <a:t>Working Capital = Total Current Assets - Total Current </a:t>
                </a:r>
                <a:r>
                  <a:rPr lang="en-US" sz="2400" dirty="0" smtClean="0"/>
                  <a:t>Liabilities</a:t>
                </a: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963" t="-909" r="-1481"/>
                </a:stretch>
              </a:blipFill>
            </p:spPr>
            <p:txBody>
              <a:bodyPr/>
              <a:lstStyle/>
              <a:p>
                <a:r>
                  <a:rPr lang="en-US">
                    <a:noFill/>
                  </a:rPr>
                  <a:t> </a:t>
                </a:r>
              </a:p>
            </p:txBody>
          </p:sp>
        </mc:Fallback>
      </mc:AlternateContent>
    </p:spTree>
    <p:extLst>
      <p:ext uri="{BB962C8B-B14F-4D97-AF65-F5344CB8AC3E}">
        <p14:creationId xmlns:p14="http://schemas.microsoft.com/office/powerpoint/2010/main" val="121686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Financial Accounting &amp; Ratio Analysis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3982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52400" y="304800"/>
            <a:ext cx="84582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lgn="just" eaLnBrk="1" hangingPunct="1"/>
            <a:r>
              <a:rPr lang="en-US" altLang="en-US" sz="2200" dirty="0" smtClean="0">
                <a:latin typeface="Constantia" pitchFamily="18" charset="0"/>
              </a:rPr>
              <a:t>	</a:t>
            </a:r>
          </a:p>
          <a:p>
            <a:pPr marL="0" indent="0" algn="just" eaLnBrk="1" hangingPunct="1"/>
            <a:endParaRPr lang="en-US" altLang="en-US" sz="2200" dirty="0">
              <a:latin typeface="Constantia" pitchFamily="18" charset="0"/>
            </a:endParaRPr>
          </a:p>
          <a:p>
            <a:pPr marL="0" indent="0" algn="just" eaLnBrk="1" hangingPunct="1"/>
            <a:endParaRPr lang="en-US" altLang="en-US" sz="2200" dirty="0" smtClean="0">
              <a:latin typeface="Constantia" pitchFamily="18" charset="0"/>
            </a:endParaRPr>
          </a:p>
          <a:p>
            <a:pPr marL="0" indent="0" algn="just" eaLnBrk="1" hangingPunct="1"/>
            <a:r>
              <a:rPr lang="en-US" altLang="en-US" sz="2200" dirty="0" smtClean="0">
                <a:latin typeface="Constantia" pitchFamily="18" charset="0"/>
              </a:rPr>
              <a:t>It </a:t>
            </a:r>
            <a:r>
              <a:rPr lang="en-US" altLang="en-US" sz="2200" dirty="0">
                <a:latin typeface="Constantia" pitchFamily="18" charset="0"/>
              </a:rPr>
              <a:t>is the relationship between borrower’s  fund (Debt) and </a:t>
            </a:r>
            <a:r>
              <a:rPr lang="en-US" altLang="en-US" sz="2200" dirty="0" smtClean="0">
                <a:latin typeface="Constantia" pitchFamily="18" charset="0"/>
              </a:rPr>
              <a:t>Owner’s </a:t>
            </a:r>
            <a:r>
              <a:rPr lang="en-US" altLang="en-US" sz="2200" dirty="0">
                <a:latin typeface="Constantia" pitchFamily="18" charset="0"/>
              </a:rPr>
              <a:t>Capital (Equity). </a:t>
            </a:r>
            <a:endParaRPr lang="en-US" altLang="en-US" sz="2200" b="1" dirty="0">
              <a:latin typeface="Constantia" pitchFamily="18" charset="0"/>
            </a:endParaRPr>
          </a:p>
          <a:p>
            <a:pPr algn="just" eaLnBrk="1" hangingPunct="1"/>
            <a:endParaRPr lang="en-US" altLang="en-US" sz="2200" b="1" dirty="0">
              <a:latin typeface="Constantia" pitchFamily="18" charset="0"/>
            </a:endParaRPr>
          </a:p>
          <a:p>
            <a:pPr algn="just" eaLnBrk="1" hangingPunct="1"/>
            <a:r>
              <a:rPr lang="en-US" altLang="en-US" sz="2000" b="1" dirty="0">
                <a:solidFill>
                  <a:srgbClr val="FF0000"/>
                </a:solidFill>
                <a:latin typeface="Constantia" pitchFamily="18" charset="0"/>
              </a:rPr>
              <a:t>        Long Term Outside Liabilities / Tangible Net Worth</a:t>
            </a:r>
          </a:p>
          <a:p>
            <a:pPr algn="just" eaLnBrk="1" hangingPunct="1"/>
            <a:r>
              <a:rPr lang="en-US" altLang="en-US" sz="2000" b="1" dirty="0">
                <a:latin typeface="Constantia" pitchFamily="18" charset="0"/>
              </a:rPr>
              <a:t>			</a:t>
            </a:r>
          </a:p>
          <a:p>
            <a:pPr algn="just" eaLnBrk="1" hangingPunct="1"/>
            <a:r>
              <a:rPr lang="en-US" altLang="en-US" sz="2000" b="1" dirty="0">
                <a:latin typeface="Constantia" pitchFamily="18" charset="0"/>
              </a:rPr>
              <a:t>         Liabilities of Long  Term Nature</a:t>
            </a:r>
          </a:p>
          <a:p>
            <a:pPr algn="just" eaLnBrk="1" hangingPunct="1"/>
            <a:endParaRPr lang="en-US" altLang="en-US" sz="2000" b="1" dirty="0">
              <a:latin typeface="Constantia" pitchFamily="18" charset="0"/>
            </a:endParaRPr>
          </a:p>
          <a:p>
            <a:pPr algn="just" eaLnBrk="1" hangingPunct="1"/>
            <a:r>
              <a:rPr lang="en-US" altLang="en-US" sz="2000" b="1" dirty="0">
                <a:latin typeface="Constantia" pitchFamily="18" charset="0"/>
              </a:rPr>
              <a:t>		Total of Capital and Reserves &amp; Surplus Less Intangible </a:t>
            </a:r>
            <a:r>
              <a:rPr lang="en-US" altLang="en-US" sz="2000" b="1" dirty="0" smtClean="0">
                <a:latin typeface="Constantia" pitchFamily="18" charset="0"/>
              </a:rPr>
              <a:t>	Assets, if any.</a:t>
            </a:r>
            <a:endParaRPr lang="en-US" altLang="en-US" sz="2000" b="1" dirty="0">
              <a:latin typeface="Constantia" pitchFamily="18" charset="0"/>
            </a:endParaRPr>
          </a:p>
          <a:p>
            <a:pPr algn="just" eaLnBrk="1" hangingPunct="1"/>
            <a:r>
              <a:rPr lang="en-US" altLang="en-US" sz="2200" b="1" dirty="0">
                <a:latin typeface="Constantia" pitchFamily="18" charset="0"/>
              </a:rPr>
              <a:t>      </a:t>
            </a:r>
          </a:p>
          <a:p>
            <a:pPr algn="just" eaLnBrk="1" hangingPunct="1"/>
            <a:r>
              <a:rPr lang="en-US" altLang="en-US" sz="2000" dirty="0">
                <a:latin typeface="Constantia" pitchFamily="18" charset="0"/>
              </a:rPr>
              <a:t>        For instance, if the Firm is having the following :</a:t>
            </a:r>
          </a:p>
          <a:p>
            <a:pPr algn="just" eaLnBrk="1" hangingPunct="1"/>
            <a:endParaRPr lang="en-US" altLang="en-US" sz="2200" b="1" dirty="0">
              <a:latin typeface="Constantia" pitchFamily="18" charset="0"/>
            </a:endParaRPr>
          </a:p>
          <a:p>
            <a:pPr algn="just" eaLnBrk="1" hangingPunct="1"/>
            <a:r>
              <a:rPr lang="en-US" altLang="en-US" sz="2200" b="1" dirty="0">
                <a:latin typeface="Constantia" pitchFamily="18" charset="0"/>
              </a:rPr>
              <a:t>	</a:t>
            </a:r>
            <a:r>
              <a:rPr lang="en-US" altLang="en-US" sz="2000" b="1" dirty="0">
                <a:latin typeface="Constantia" pitchFamily="18" charset="0"/>
              </a:rPr>
              <a:t>Capital                                             = </a:t>
            </a:r>
            <a:r>
              <a:rPr lang="en-US" altLang="en-US" sz="2000" b="1" dirty="0" err="1">
                <a:latin typeface="Constantia" pitchFamily="18" charset="0"/>
              </a:rPr>
              <a:t>Rs</a:t>
            </a:r>
            <a:r>
              <a:rPr lang="en-US" altLang="en-US" sz="2000" b="1" dirty="0">
                <a:latin typeface="Constantia" pitchFamily="18" charset="0"/>
              </a:rPr>
              <a:t>. 200 </a:t>
            </a:r>
            <a:r>
              <a:rPr lang="en-US" altLang="en-US" sz="2000" b="1" dirty="0" err="1">
                <a:latin typeface="Constantia" pitchFamily="18" charset="0"/>
              </a:rPr>
              <a:t>Lacs</a:t>
            </a:r>
            <a:r>
              <a:rPr lang="en-US" altLang="en-US" sz="2000" b="1" dirty="0">
                <a:latin typeface="Constantia" pitchFamily="18" charset="0"/>
              </a:rPr>
              <a:t>        </a:t>
            </a:r>
          </a:p>
          <a:p>
            <a:pPr algn="just" eaLnBrk="1" hangingPunct="1"/>
            <a:r>
              <a:rPr lang="en-US" altLang="en-US" sz="2000" b="1" dirty="0">
                <a:latin typeface="Constantia" pitchFamily="18" charset="0"/>
              </a:rPr>
              <a:t>        Free Reserves &amp; Surplus            = </a:t>
            </a:r>
            <a:r>
              <a:rPr lang="en-US" altLang="en-US" sz="2000" b="1" dirty="0" err="1">
                <a:latin typeface="Constantia" pitchFamily="18" charset="0"/>
              </a:rPr>
              <a:t>Rs</a:t>
            </a:r>
            <a:r>
              <a:rPr lang="en-US" altLang="en-US" sz="2000" b="1" dirty="0">
                <a:latin typeface="Constantia" pitchFamily="18" charset="0"/>
              </a:rPr>
              <a:t>. 300 </a:t>
            </a:r>
            <a:r>
              <a:rPr lang="en-US" altLang="en-US" sz="2000" b="1" dirty="0" err="1">
                <a:latin typeface="Constantia" pitchFamily="18" charset="0"/>
              </a:rPr>
              <a:t>Lacs</a:t>
            </a:r>
            <a:endParaRPr lang="en-US" altLang="en-US" sz="2000" b="1" dirty="0">
              <a:latin typeface="Constantia" pitchFamily="18" charset="0"/>
            </a:endParaRPr>
          </a:p>
          <a:p>
            <a:pPr algn="just" eaLnBrk="1" hangingPunct="1"/>
            <a:r>
              <a:rPr lang="en-US" altLang="en-US" sz="2000" b="1" dirty="0">
                <a:latin typeface="Constantia" pitchFamily="18" charset="0"/>
              </a:rPr>
              <a:t>        Long Term Loans/Liabilities   = </a:t>
            </a:r>
            <a:r>
              <a:rPr lang="en-US" altLang="en-US" sz="2000" b="1" dirty="0" err="1">
                <a:latin typeface="Constantia" pitchFamily="18" charset="0"/>
              </a:rPr>
              <a:t>Rs</a:t>
            </a:r>
            <a:r>
              <a:rPr lang="en-US" altLang="en-US" sz="2000" b="1" dirty="0">
                <a:latin typeface="Constantia" pitchFamily="18" charset="0"/>
              </a:rPr>
              <a:t>. 800 </a:t>
            </a:r>
            <a:r>
              <a:rPr lang="en-US" altLang="en-US" sz="2000" b="1" dirty="0" err="1">
                <a:latin typeface="Constantia" pitchFamily="18" charset="0"/>
              </a:rPr>
              <a:t>Lacs</a:t>
            </a:r>
            <a:endParaRPr lang="en-US" altLang="en-US" sz="2000" b="1" dirty="0">
              <a:latin typeface="Constantia" pitchFamily="18" charset="0"/>
            </a:endParaRPr>
          </a:p>
          <a:p>
            <a:pPr algn="just" eaLnBrk="1" hangingPunct="1"/>
            <a:endParaRPr lang="en-US" altLang="en-US" sz="2000" b="1" dirty="0">
              <a:latin typeface="Constantia" pitchFamily="18" charset="0"/>
            </a:endParaRPr>
          </a:p>
          <a:p>
            <a:pPr algn="just" eaLnBrk="1" hangingPunct="1"/>
            <a:r>
              <a:rPr lang="en-US" altLang="en-US" sz="2000" b="1" dirty="0">
                <a:latin typeface="Constantia" pitchFamily="18" charset="0"/>
              </a:rPr>
              <a:t>        Debt Equity Ratio  will be    =&gt;   800/500   i.e. 1.6 : 1</a:t>
            </a:r>
          </a:p>
          <a:p>
            <a:pPr algn="just" eaLnBrk="1" hangingPunct="1"/>
            <a:endParaRPr lang="en-US" altLang="en-US" sz="2000" b="1" dirty="0">
              <a:latin typeface="Constantia" pitchFamily="18" charset="0"/>
            </a:endParaRPr>
          </a:p>
          <a:p>
            <a:pPr algn="just" eaLnBrk="1" hangingPunct="1"/>
            <a:r>
              <a:rPr lang="en-US" altLang="en-US" sz="2000" b="1" i="1" dirty="0">
                <a:latin typeface="Constantia" pitchFamily="18" charset="0"/>
              </a:rPr>
              <a:t>        </a:t>
            </a:r>
            <a:endParaRPr lang="en-US" altLang="en-US" sz="2200" b="1" dirty="0">
              <a:latin typeface="Constantia" pitchFamily="18" charset="0"/>
            </a:endParaRPr>
          </a:p>
          <a:p>
            <a:pPr algn="just" eaLnBrk="1" hangingPunct="1"/>
            <a:endParaRPr lang="en-US" altLang="en-US" sz="2200" dirty="0">
              <a:latin typeface="Constantia" pitchFamily="18" charset="0"/>
            </a:endParaRPr>
          </a:p>
        </p:txBody>
      </p:sp>
      <p:sp>
        <p:nvSpPr>
          <p:cNvPr id="3" name="Down Arrow 2"/>
          <p:cNvSpPr/>
          <p:nvPr/>
        </p:nvSpPr>
        <p:spPr>
          <a:xfrm>
            <a:off x="2762250" y="2647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Down Arrow 4"/>
          <p:cNvSpPr/>
          <p:nvPr/>
        </p:nvSpPr>
        <p:spPr>
          <a:xfrm>
            <a:off x="5791200" y="2686050"/>
            <a:ext cx="228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2286000" y="95250"/>
            <a:ext cx="4267200" cy="707886"/>
          </a:xfrm>
          <a:prstGeom prst="rect">
            <a:avLst/>
          </a:prstGeom>
          <a:noFill/>
        </p:spPr>
        <p:txBody>
          <a:bodyPr wrap="square" rtlCol="0">
            <a:spAutoFit/>
          </a:bodyPr>
          <a:lstStyle/>
          <a:p>
            <a:r>
              <a:rPr lang="en-US" sz="4000" b="1" dirty="0" smtClean="0">
                <a:solidFill>
                  <a:srgbClr val="FF0000"/>
                </a:solidFill>
              </a:rPr>
              <a:t>Debt-Equity Ratio</a:t>
            </a:r>
            <a:endParaRPr lang="en-US" sz="4000" b="1" dirty="0">
              <a:solidFill>
                <a:srgbClr val="FF0000"/>
              </a:solidFill>
            </a:endParaRPr>
          </a:p>
        </p:txBody>
      </p:sp>
    </p:spTree>
    <p:extLst>
      <p:ext uri="{BB962C8B-B14F-4D97-AF65-F5344CB8AC3E}">
        <p14:creationId xmlns:p14="http://schemas.microsoft.com/office/powerpoint/2010/main" val="139792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482">
                                            <p:txEl>
                                              <p:pRg st="11" end="11"/>
                                            </p:txEl>
                                          </p:spTgt>
                                        </p:tgtEl>
                                        <p:attrNameLst>
                                          <p:attrName>style.visibility</p:attrName>
                                        </p:attrNameLst>
                                      </p:cBhvr>
                                      <p:to>
                                        <p:strVal val="visible"/>
                                      </p:to>
                                    </p:set>
                                    <p:animEffect transition="in" filter="blinds(horizontal)">
                                      <p:cBhvr>
                                        <p:cTn id="23" dur="500"/>
                                        <p:tgtEl>
                                          <p:spTgt spid="20482">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482">
                                            <p:txEl>
                                              <p:pRg st="13" end="13"/>
                                            </p:txEl>
                                          </p:spTgt>
                                        </p:tgtEl>
                                        <p:attrNameLst>
                                          <p:attrName>style.visibility</p:attrName>
                                        </p:attrNameLst>
                                      </p:cBhvr>
                                      <p:to>
                                        <p:strVal val="visible"/>
                                      </p:to>
                                    </p:set>
                                    <p:animEffect transition="in" filter="blinds(horizontal)">
                                      <p:cBhvr>
                                        <p:cTn id="26" dur="500"/>
                                        <p:tgtEl>
                                          <p:spTgt spid="20482">
                                            <p:txEl>
                                              <p:pRg st="13" end="1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0482">
                                            <p:txEl>
                                              <p:pRg st="14" end="14"/>
                                            </p:txEl>
                                          </p:spTgt>
                                        </p:tgtEl>
                                        <p:attrNameLst>
                                          <p:attrName>style.visibility</p:attrName>
                                        </p:attrNameLst>
                                      </p:cBhvr>
                                      <p:to>
                                        <p:strVal val="visible"/>
                                      </p:to>
                                    </p:set>
                                    <p:animEffect transition="in" filter="blinds(horizontal)">
                                      <p:cBhvr>
                                        <p:cTn id="29" dur="500"/>
                                        <p:tgtEl>
                                          <p:spTgt spid="20482">
                                            <p:txEl>
                                              <p:pRg st="14" end="1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0482">
                                            <p:txEl>
                                              <p:pRg st="15" end="15"/>
                                            </p:txEl>
                                          </p:spTgt>
                                        </p:tgtEl>
                                        <p:attrNameLst>
                                          <p:attrName>style.visibility</p:attrName>
                                        </p:attrNameLst>
                                      </p:cBhvr>
                                      <p:to>
                                        <p:strVal val="visible"/>
                                      </p:to>
                                    </p:set>
                                    <p:animEffect transition="in" filter="blinds(horizontal)">
                                      <p:cBhvr>
                                        <p:cTn id="32" dur="500"/>
                                        <p:tgtEl>
                                          <p:spTgt spid="20482">
                                            <p:txEl>
                                              <p:pRg st="15" end="1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482">
                                            <p:txEl>
                                              <p:pRg st="17" end="17"/>
                                            </p:txEl>
                                          </p:spTgt>
                                        </p:tgtEl>
                                        <p:attrNameLst>
                                          <p:attrName>style.visibility</p:attrName>
                                        </p:attrNameLst>
                                      </p:cBhvr>
                                      <p:to>
                                        <p:strVal val="visible"/>
                                      </p:to>
                                    </p:set>
                                    <p:anim calcmode="lin" valueType="num">
                                      <p:cBhvr additive="base">
                                        <p:cTn id="37" dur="500" fill="hold"/>
                                        <p:tgtEl>
                                          <p:spTgt spid="20482">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248" y="152400"/>
            <a:ext cx="8229600" cy="639762"/>
          </a:xfrm>
        </p:spPr>
        <p:txBody>
          <a:bodyPr>
            <a:normAutofit fontScale="90000"/>
          </a:bodyPr>
          <a:lstStyle/>
          <a:p>
            <a:r>
              <a:rPr lang="en-US" b="1" dirty="0" smtClean="0">
                <a:solidFill>
                  <a:srgbClr val="FF0000"/>
                </a:solidFill>
              </a:rPr>
              <a:t>Debt-Equity Ratio</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059363"/>
              </a:xfrm>
            </p:spPr>
            <p:txBody>
              <a:bodyPr>
                <a:normAutofit/>
              </a:bodyPr>
              <a:lstStyle/>
              <a:p>
                <a:r>
                  <a:rPr lang="en-US" sz="2000" b="1" dirty="0" smtClean="0">
                    <a:solidFill>
                      <a:srgbClr val="FF0000"/>
                    </a:solidFill>
                  </a:rPr>
                  <a:t>Debt-Equity Ratio =</a:t>
                </a:r>
                <a14:m>
                  <m:oMath xmlns:m="http://schemas.openxmlformats.org/officeDocument/2006/math">
                    <m:f>
                      <m:fPr>
                        <m:ctrlPr>
                          <a:rPr lang="en-US" sz="2000" b="1" i="1" smtClean="0">
                            <a:solidFill>
                              <a:srgbClr val="FF0000"/>
                            </a:solidFill>
                            <a:latin typeface="Cambria Math"/>
                          </a:rPr>
                        </m:ctrlPr>
                      </m:fPr>
                      <m:num>
                        <m:r>
                          <a:rPr lang="en-US" sz="2000" b="1" i="1" smtClean="0">
                            <a:solidFill>
                              <a:srgbClr val="FF0000"/>
                            </a:solidFill>
                            <a:latin typeface="Cambria Math"/>
                          </a:rPr>
                          <m:t>𝑻𝒐𝒕𝒂𝒍</m:t>
                        </m:r>
                        <m:r>
                          <a:rPr lang="en-US" sz="2000" b="1" i="1" smtClean="0">
                            <a:solidFill>
                              <a:srgbClr val="FF0000"/>
                            </a:solidFill>
                            <a:latin typeface="Cambria Math"/>
                          </a:rPr>
                          <m:t> </m:t>
                        </m:r>
                        <m:r>
                          <a:rPr lang="en-US" sz="2000" b="1" i="1" smtClean="0">
                            <a:solidFill>
                              <a:srgbClr val="FF0000"/>
                            </a:solidFill>
                            <a:latin typeface="Cambria Math"/>
                          </a:rPr>
                          <m:t>𝑳𝒐𝒏𝒈</m:t>
                        </m:r>
                        <m:r>
                          <a:rPr lang="en-US" sz="2000" b="1" i="1" smtClean="0">
                            <a:solidFill>
                              <a:srgbClr val="FF0000"/>
                            </a:solidFill>
                            <a:latin typeface="Cambria Math"/>
                          </a:rPr>
                          <m:t> </m:t>
                        </m:r>
                        <m:r>
                          <a:rPr lang="en-US" sz="2000" b="1" i="1" smtClean="0">
                            <a:solidFill>
                              <a:srgbClr val="FF0000"/>
                            </a:solidFill>
                            <a:latin typeface="Cambria Math"/>
                          </a:rPr>
                          <m:t>𝒕𝒆𝒓𝒎</m:t>
                        </m:r>
                        <m:r>
                          <a:rPr lang="en-US" sz="2000" b="1" i="1" smtClean="0">
                            <a:solidFill>
                              <a:srgbClr val="FF0000"/>
                            </a:solidFill>
                            <a:latin typeface="Cambria Math"/>
                          </a:rPr>
                          <m:t> </m:t>
                        </m:r>
                        <m:r>
                          <a:rPr lang="en-US" sz="2000" b="1" i="1" smtClean="0">
                            <a:solidFill>
                              <a:srgbClr val="FF0000"/>
                            </a:solidFill>
                            <a:latin typeface="Cambria Math"/>
                          </a:rPr>
                          <m:t>𝑫𝒆𝒃𝒕𝒔</m:t>
                        </m:r>
                      </m:num>
                      <m:den>
                        <m:r>
                          <a:rPr lang="en-US" sz="2000" b="1" i="1" smtClean="0">
                            <a:solidFill>
                              <a:srgbClr val="FF0000"/>
                            </a:solidFill>
                            <a:latin typeface="Cambria Math"/>
                          </a:rPr>
                          <m:t>𝑺𝒉𝒂𝒓𝒆𝒉𝒐𝒍𝒅𝒆𝒓</m:t>
                        </m:r>
                        <m:sSup>
                          <m:sSupPr>
                            <m:ctrlPr>
                              <a:rPr lang="en-US" sz="2000" b="1" i="1" smtClean="0">
                                <a:solidFill>
                                  <a:srgbClr val="FF0000"/>
                                </a:solidFill>
                                <a:latin typeface="Cambria Math"/>
                              </a:rPr>
                            </m:ctrlPr>
                          </m:sSupPr>
                          <m:e>
                            <m:r>
                              <a:rPr lang="en-US" sz="2000" b="1" i="1" smtClean="0">
                                <a:solidFill>
                                  <a:srgbClr val="FF0000"/>
                                </a:solidFill>
                                <a:latin typeface="Cambria Math"/>
                              </a:rPr>
                              <m:t>𝒔</m:t>
                            </m:r>
                          </m:e>
                          <m:sup>
                            <m:r>
                              <a:rPr lang="en-US" sz="2000" b="1" i="1" smtClean="0">
                                <a:solidFill>
                                  <a:srgbClr val="FF0000"/>
                                </a:solidFill>
                                <a:latin typeface="Cambria Math"/>
                              </a:rPr>
                              <m:t>′</m:t>
                            </m:r>
                          </m:sup>
                        </m:sSup>
                        <m:r>
                          <a:rPr lang="en-US" sz="2000" b="1" i="1" smtClean="0">
                            <a:solidFill>
                              <a:srgbClr val="FF0000"/>
                            </a:solidFill>
                            <a:latin typeface="Cambria Math"/>
                          </a:rPr>
                          <m:t>𝑭𝒖𝒏𝒅𝒔</m:t>
                        </m:r>
                      </m:den>
                    </m:f>
                  </m:oMath>
                </a14:m>
                <a:endParaRPr lang="en-US" sz="2000" b="1" dirty="0" smtClean="0">
                  <a:solidFill>
                    <a:srgbClr val="FF0000"/>
                  </a:solidFill>
                </a:endParaRPr>
              </a:p>
              <a:p>
                <a:r>
                  <a:rPr lang="en-US" sz="1600" dirty="0" smtClean="0"/>
                  <a:t>Shareholders’ funds to include Equity Share capital, P&amp;L A/C –Credit Balance as P&amp;L Reserve and General Reserves and Surplus</a:t>
                </a:r>
              </a:p>
              <a:p>
                <a:r>
                  <a:rPr lang="en-US" sz="1600" dirty="0"/>
                  <a:t>From the Shareholders’ Funds deductions should be made for P&amp;L Debit Balance/ Fictitious Assets. </a:t>
                </a:r>
              </a:p>
              <a:p>
                <a:endParaRPr lang="en-US" sz="2000" dirty="0" smtClean="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2"/>
                <a:stretch>
                  <a:fillRect l="-59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612240800"/>
              </p:ext>
            </p:extLst>
          </p:nvPr>
        </p:nvGraphicFramePr>
        <p:xfrm>
          <a:off x="1452652" y="2667000"/>
          <a:ext cx="6336792" cy="2834640"/>
        </p:xfrm>
        <a:graphic>
          <a:graphicData uri="http://schemas.openxmlformats.org/drawingml/2006/table">
            <a:tbl>
              <a:tblPr/>
              <a:tblGrid>
                <a:gridCol w="3168396"/>
                <a:gridCol w="3168396"/>
              </a:tblGrid>
              <a:tr h="0">
                <a:tc>
                  <a:txBody>
                    <a:bodyPr/>
                    <a:lstStyle/>
                    <a:p>
                      <a:r>
                        <a:rPr lang="en-US" dirty="0"/>
                        <a:t> </a:t>
                      </a:r>
                      <a:r>
                        <a:rPr lang="en-US" b="1" dirty="0" smtClean="0">
                          <a:solidFill>
                            <a:srgbClr val="FF0000"/>
                          </a:solidFill>
                        </a:rPr>
                        <a:t>Problem Sum</a:t>
                      </a:r>
                      <a:endParaRPr lang="en-US" b="1" dirty="0">
                        <a:solidFill>
                          <a:srgbClr val="FF0000"/>
                        </a:solidFill>
                      </a:endParaRP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tr>
              <a:tr h="247650">
                <a:tc>
                  <a:txBody>
                    <a:bodyPr/>
                    <a:lstStyle/>
                    <a:p>
                      <a:r>
                        <a:rPr lang="en-US" dirty="0"/>
                        <a:t>10,000 Equity shares @ $10 each.</a:t>
                      </a:r>
                    </a:p>
                  </a:txBody>
                  <a:tcPr anchor="ctr">
                    <a:lnL>
                      <a:noFill/>
                    </a:lnL>
                    <a:lnR>
                      <a:noFill/>
                    </a:lnR>
                    <a:lnT>
                      <a:noFill/>
                    </a:lnT>
                    <a:lnB>
                      <a:noFill/>
                    </a:lnB>
                  </a:tcPr>
                </a:tc>
                <a:tc>
                  <a:txBody>
                    <a:bodyPr/>
                    <a:lstStyle/>
                    <a:p>
                      <a:pPr algn="ctr"/>
                      <a:r>
                        <a:rPr lang="en-US"/>
                        <a:t>1,00,000</a:t>
                      </a:r>
                    </a:p>
                  </a:txBody>
                  <a:tcPr anchor="ctr">
                    <a:lnL>
                      <a:noFill/>
                    </a:lnL>
                    <a:lnR>
                      <a:noFill/>
                    </a:lnR>
                    <a:lnT>
                      <a:noFill/>
                    </a:lnT>
                    <a:lnB>
                      <a:noFill/>
                    </a:lnB>
                  </a:tcPr>
                </a:tc>
              </a:tr>
              <a:tr h="247650">
                <a:tc>
                  <a:txBody>
                    <a:bodyPr/>
                    <a:lstStyle/>
                    <a:p>
                      <a:r>
                        <a:rPr lang="en-US"/>
                        <a:t>General reserve</a:t>
                      </a:r>
                    </a:p>
                  </a:txBody>
                  <a:tcPr anchor="ctr">
                    <a:lnL>
                      <a:noFill/>
                    </a:lnL>
                    <a:lnR>
                      <a:noFill/>
                    </a:lnR>
                    <a:lnT>
                      <a:noFill/>
                    </a:lnT>
                    <a:lnB>
                      <a:noFill/>
                    </a:lnB>
                  </a:tcPr>
                </a:tc>
                <a:tc>
                  <a:txBody>
                    <a:bodyPr/>
                    <a:lstStyle/>
                    <a:p>
                      <a:pPr algn="ctr"/>
                      <a:r>
                        <a:rPr lang="en-US"/>
                        <a:t>45,000</a:t>
                      </a:r>
                    </a:p>
                  </a:txBody>
                  <a:tcPr anchor="ctr">
                    <a:lnL>
                      <a:noFill/>
                    </a:lnL>
                    <a:lnR>
                      <a:noFill/>
                    </a:lnR>
                    <a:lnT>
                      <a:noFill/>
                    </a:lnT>
                    <a:lnB>
                      <a:noFill/>
                    </a:lnB>
                  </a:tcPr>
                </a:tc>
              </a:tr>
              <a:tr h="247650">
                <a:tc>
                  <a:txBody>
                    <a:bodyPr/>
                    <a:lstStyle/>
                    <a:p>
                      <a:r>
                        <a:rPr lang="en-US"/>
                        <a:t>Accumulated profit</a:t>
                      </a:r>
                    </a:p>
                  </a:txBody>
                  <a:tcPr anchor="ctr">
                    <a:lnL>
                      <a:noFill/>
                    </a:lnL>
                    <a:lnR>
                      <a:noFill/>
                    </a:lnR>
                    <a:lnT>
                      <a:noFill/>
                    </a:lnT>
                    <a:lnB>
                      <a:noFill/>
                    </a:lnB>
                  </a:tcPr>
                </a:tc>
                <a:tc>
                  <a:txBody>
                    <a:bodyPr/>
                    <a:lstStyle/>
                    <a:p>
                      <a:pPr algn="ctr"/>
                      <a:r>
                        <a:rPr lang="en-US"/>
                        <a:t>30,000</a:t>
                      </a:r>
                    </a:p>
                  </a:txBody>
                  <a:tcPr anchor="ctr">
                    <a:lnL>
                      <a:noFill/>
                    </a:lnL>
                    <a:lnR>
                      <a:noFill/>
                    </a:lnR>
                    <a:lnT>
                      <a:noFill/>
                    </a:lnT>
                    <a:lnB>
                      <a:noFill/>
                    </a:lnB>
                  </a:tcPr>
                </a:tc>
              </a:tr>
              <a:tr h="247650">
                <a:tc>
                  <a:txBody>
                    <a:bodyPr/>
                    <a:lstStyle/>
                    <a:p>
                      <a:r>
                        <a:rPr lang="en-US"/>
                        <a:t>Debentures</a:t>
                      </a:r>
                    </a:p>
                  </a:txBody>
                  <a:tcPr anchor="ctr">
                    <a:lnL>
                      <a:noFill/>
                    </a:lnL>
                    <a:lnR>
                      <a:noFill/>
                    </a:lnR>
                    <a:lnT>
                      <a:noFill/>
                    </a:lnT>
                    <a:lnB>
                      <a:noFill/>
                    </a:lnB>
                  </a:tcPr>
                </a:tc>
                <a:tc>
                  <a:txBody>
                    <a:bodyPr/>
                    <a:lstStyle/>
                    <a:p>
                      <a:pPr algn="ctr"/>
                      <a:r>
                        <a:rPr lang="en-US"/>
                        <a:t>75,000</a:t>
                      </a:r>
                    </a:p>
                  </a:txBody>
                  <a:tcPr anchor="ctr">
                    <a:lnL>
                      <a:noFill/>
                    </a:lnL>
                    <a:lnR>
                      <a:noFill/>
                    </a:lnR>
                    <a:lnT>
                      <a:noFill/>
                    </a:lnT>
                    <a:lnB>
                      <a:noFill/>
                    </a:lnB>
                  </a:tcPr>
                </a:tc>
              </a:tr>
              <a:tr h="247650">
                <a:tc>
                  <a:txBody>
                    <a:bodyPr/>
                    <a:lstStyle/>
                    <a:p>
                      <a:r>
                        <a:rPr lang="en-US"/>
                        <a:t>Sundry trade creditors</a:t>
                      </a:r>
                    </a:p>
                  </a:txBody>
                  <a:tcPr anchor="ctr">
                    <a:lnL>
                      <a:noFill/>
                    </a:lnL>
                    <a:lnR>
                      <a:noFill/>
                    </a:lnR>
                    <a:lnT>
                      <a:noFill/>
                    </a:lnT>
                    <a:lnB>
                      <a:noFill/>
                    </a:lnB>
                  </a:tcPr>
                </a:tc>
                <a:tc>
                  <a:txBody>
                    <a:bodyPr/>
                    <a:lstStyle/>
                    <a:p>
                      <a:pPr algn="ctr"/>
                      <a:r>
                        <a:rPr lang="en-US"/>
                        <a:t>40,000</a:t>
                      </a:r>
                    </a:p>
                  </a:txBody>
                  <a:tcPr anchor="ctr">
                    <a:lnL>
                      <a:noFill/>
                    </a:lnL>
                    <a:lnR>
                      <a:noFill/>
                    </a:lnR>
                    <a:lnT>
                      <a:noFill/>
                    </a:lnT>
                    <a:lnB>
                      <a:noFill/>
                    </a:lnB>
                  </a:tcPr>
                </a:tc>
              </a:tr>
              <a:tr h="247650">
                <a:tc>
                  <a:txBody>
                    <a:bodyPr/>
                    <a:lstStyle/>
                    <a:p>
                      <a:r>
                        <a:rPr lang="en-US"/>
                        <a:t>Outstanding expenses</a:t>
                      </a:r>
                    </a:p>
                  </a:txBody>
                  <a:tcPr anchor="ctr">
                    <a:lnL>
                      <a:noFill/>
                    </a:lnL>
                    <a:lnR>
                      <a:noFill/>
                    </a:lnR>
                    <a:lnT>
                      <a:noFill/>
                    </a:lnT>
                    <a:lnB>
                      <a:noFill/>
                    </a:lnB>
                  </a:tcPr>
                </a:tc>
                <a:tc>
                  <a:txBody>
                    <a:bodyPr/>
                    <a:lstStyle/>
                    <a:p>
                      <a:pPr algn="ctr"/>
                      <a:r>
                        <a:rPr lang="en-US" dirty="0"/>
                        <a:t>10,000</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52400" y="5472499"/>
            <a:ext cx="954689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FF0000"/>
                </a:solidFill>
                <a:effectLst/>
                <a:latin typeface="Arial" pitchFamily="34" charset="0"/>
                <a:cs typeface="Arial" pitchFamily="34" charset="0"/>
              </a:rPr>
              <a:t>Solution:</a:t>
            </a:r>
            <a:endParaRPr kumimoji="0" lang="en-US" altLang="en-US" sz="16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FF0000"/>
                </a:solidFill>
                <a:effectLst/>
                <a:latin typeface="Arial" pitchFamily="34" charset="0"/>
                <a:cs typeface="Arial" pitchFamily="34" charset="0"/>
              </a:rPr>
              <a:t>Debt-Equity Ratio = Total long term debts / Shareholders funds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FF0000"/>
                </a:solidFill>
                <a:effectLst/>
                <a:latin typeface="Arial" pitchFamily="34" charset="0"/>
                <a:cs typeface="Arial" pitchFamily="34" charset="0"/>
              </a:rPr>
              <a:t> = 75,000 / 1,00,000 + 45,000 + 30,000 = 3 : 7</a:t>
            </a:r>
          </a:p>
          <a:p>
            <a:pPr marL="0" marR="0" lvl="0" indent="0" algn="ctr"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smtClean="0">
                <a:ln>
                  <a:noFill/>
                </a:ln>
                <a:solidFill>
                  <a:srgbClr val="0070C0"/>
                </a:solidFill>
                <a:effectLst/>
                <a:latin typeface="Arial" pitchFamily="34" charset="0"/>
                <a:cs typeface="Arial" pitchFamily="34" charset="0"/>
              </a:rPr>
              <a:t>Every three dollars of long-term debts are being backed by an investment of  seven </a:t>
            </a:r>
          </a:p>
          <a:p>
            <a:pPr marL="0" marR="0" lvl="0" indent="0" algn="ctr"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smtClean="0">
                <a:ln>
                  <a:noFill/>
                </a:ln>
                <a:solidFill>
                  <a:srgbClr val="0070C0"/>
                </a:solidFill>
                <a:effectLst/>
                <a:latin typeface="Arial" pitchFamily="34" charset="0"/>
                <a:cs typeface="Arial" pitchFamily="34" charset="0"/>
              </a:rPr>
              <a:t>dollars by the owners. Thus the safety margin for creditors is more than double.</a:t>
            </a:r>
          </a:p>
        </p:txBody>
      </p:sp>
    </p:spTree>
    <p:extLst>
      <p:ext uri="{BB962C8B-B14F-4D97-AF65-F5344CB8AC3E}">
        <p14:creationId xmlns:p14="http://schemas.microsoft.com/office/powerpoint/2010/main" val="1157169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5956990"/>
              </p:ext>
            </p:extLst>
          </p:nvPr>
        </p:nvGraphicFramePr>
        <p:xfrm>
          <a:off x="762000" y="1524000"/>
          <a:ext cx="7467600" cy="4024141"/>
        </p:xfrm>
        <a:graphic>
          <a:graphicData uri="http://schemas.openxmlformats.org/drawingml/2006/table">
            <a:tbl>
              <a:tblPr firstRow="1" bandRow="1">
                <a:tableStyleId>{5C22544A-7EE6-4342-B048-85BDC9FD1C3A}</a:tableStyleId>
              </a:tblPr>
              <a:tblGrid>
                <a:gridCol w="2915920"/>
                <a:gridCol w="995680"/>
                <a:gridCol w="2631440"/>
                <a:gridCol w="924560"/>
              </a:tblGrid>
              <a:tr h="365831">
                <a:tc>
                  <a:txBody>
                    <a:bodyPr/>
                    <a:lstStyle/>
                    <a:p>
                      <a:r>
                        <a:rPr lang="en-US" sz="1800" dirty="0" smtClean="0"/>
                        <a:t>LIABILITIES</a:t>
                      </a:r>
                      <a:endParaRPr lang="en-US" sz="1800" dirty="0"/>
                    </a:p>
                  </a:txBody>
                  <a:tcPr marT="45729" marB="45729"/>
                </a:tc>
                <a:tc>
                  <a:txBody>
                    <a:bodyPr/>
                    <a:lstStyle/>
                    <a:p>
                      <a:endParaRPr lang="en-US" sz="1800" dirty="0"/>
                    </a:p>
                  </a:txBody>
                  <a:tcPr marT="45729" marB="45729"/>
                </a:tc>
                <a:tc>
                  <a:txBody>
                    <a:bodyPr/>
                    <a:lstStyle/>
                    <a:p>
                      <a:r>
                        <a:rPr lang="en-US" sz="1800" dirty="0" smtClean="0"/>
                        <a:t>ASSETS</a:t>
                      </a:r>
                      <a:endParaRPr lang="en-US" sz="1800" dirty="0"/>
                    </a:p>
                  </a:txBody>
                  <a:tcPr marT="45729" marB="45729"/>
                </a:tc>
                <a:tc>
                  <a:txBody>
                    <a:bodyPr/>
                    <a:lstStyle/>
                    <a:p>
                      <a:pPr algn="r"/>
                      <a:endParaRPr lang="en-US" sz="1800" dirty="0"/>
                    </a:p>
                  </a:txBody>
                  <a:tcPr marT="45729" marB="45729"/>
                </a:tc>
              </a:tr>
              <a:tr h="365831">
                <a:tc>
                  <a:txBody>
                    <a:bodyPr/>
                    <a:lstStyle/>
                    <a:p>
                      <a:r>
                        <a:rPr lang="en-US" sz="1800" dirty="0" smtClean="0"/>
                        <a:t>Capital </a:t>
                      </a:r>
                      <a:endParaRPr lang="en-US" sz="1800" dirty="0"/>
                    </a:p>
                  </a:txBody>
                  <a:tcPr marT="45729" marB="45729"/>
                </a:tc>
                <a:tc>
                  <a:txBody>
                    <a:bodyPr/>
                    <a:lstStyle/>
                    <a:p>
                      <a:pPr algn="r"/>
                      <a:r>
                        <a:rPr lang="en-US" sz="1800" dirty="0" smtClean="0"/>
                        <a:t>300</a:t>
                      </a:r>
                      <a:endParaRPr lang="en-US" sz="1800" dirty="0"/>
                    </a:p>
                  </a:txBody>
                  <a:tcPr marT="45729" marB="45729"/>
                </a:tc>
                <a:tc>
                  <a:txBody>
                    <a:bodyPr/>
                    <a:lstStyle/>
                    <a:p>
                      <a:r>
                        <a:rPr lang="en-US" sz="1800" dirty="0" smtClean="0"/>
                        <a:t> Plant &amp; Equipment</a:t>
                      </a:r>
                      <a:endParaRPr lang="en-US" sz="1800" dirty="0"/>
                    </a:p>
                  </a:txBody>
                  <a:tcPr marT="45729" marB="45729"/>
                </a:tc>
                <a:tc>
                  <a:txBody>
                    <a:bodyPr/>
                    <a:lstStyle/>
                    <a:p>
                      <a:pPr algn="r"/>
                      <a:r>
                        <a:rPr lang="en-US" sz="1800" dirty="0" smtClean="0"/>
                        <a:t>65</a:t>
                      </a:r>
                      <a:endParaRPr lang="en-US" sz="1800" dirty="0"/>
                    </a:p>
                  </a:txBody>
                  <a:tcPr marT="45729" marB="45729"/>
                </a:tc>
              </a:tr>
              <a:tr h="365831">
                <a:tc>
                  <a:txBody>
                    <a:bodyPr/>
                    <a:lstStyle/>
                    <a:p>
                      <a:r>
                        <a:rPr lang="en-US" sz="1800" dirty="0" smtClean="0"/>
                        <a:t> General Reserves</a:t>
                      </a:r>
                      <a:endParaRPr lang="en-US" sz="1800" dirty="0"/>
                    </a:p>
                  </a:txBody>
                  <a:tcPr marT="45729" marB="45729"/>
                </a:tc>
                <a:tc>
                  <a:txBody>
                    <a:bodyPr/>
                    <a:lstStyle/>
                    <a:p>
                      <a:pPr algn="r"/>
                      <a:r>
                        <a:rPr lang="en-US" sz="1800" dirty="0" smtClean="0"/>
                        <a:t>55</a:t>
                      </a:r>
                      <a:endParaRPr lang="en-US" sz="1800" dirty="0"/>
                    </a:p>
                  </a:txBody>
                  <a:tcPr marT="45729" marB="45729"/>
                </a:tc>
                <a:tc>
                  <a:txBody>
                    <a:bodyPr/>
                    <a:lstStyle/>
                    <a:p>
                      <a:r>
                        <a:rPr lang="en-US" sz="1800" dirty="0" smtClean="0"/>
                        <a:t>Land &amp; Building</a:t>
                      </a:r>
                      <a:endParaRPr lang="en-US" sz="1800" dirty="0"/>
                    </a:p>
                  </a:txBody>
                  <a:tcPr marT="45729" marB="45729"/>
                </a:tc>
                <a:tc>
                  <a:txBody>
                    <a:bodyPr/>
                    <a:lstStyle/>
                    <a:p>
                      <a:pPr algn="r"/>
                      <a:r>
                        <a:rPr lang="en-US" sz="1800" dirty="0" smtClean="0"/>
                        <a:t>200</a:t>
                      </a:r>
                      <a:endParaRPr lang="en-US" sz="1800" dirty="0"/>
                    </a:p>
                  </a:txBody>
                  <a:tcPr marT="45729" marB="45729"/>
                </a:tc>
              </a:tr>
              <a:tr h="365831">
                <a:tc>
                  <a:txBody>
                    <a:bodyPr/>
                    <a:lstStyle/>
                    <a:p>
                      <a:r>
                        <a:rPr lang="en-US" sz="1800" dirty="0" smtClean="0"/>
                        <a:t>P &amp; L Credit Balance</a:t>
                      </a:r>
                      <a:endParaRPr lang="en-US" sz="1800" dirty="0"/>
                    </a:p>
                  </a:txBody>
                  <a:tcPr marT="45729" marB="45729"/>
                </a:tc>
                <a:tc>
                  <a:txBody>
                    <a:bodyPr/>
                    <a:lstStyle/>
                    <a:p>
                      <a:pPr algn="r"/>
                      <a:r>
                        <a:rPr lang="en-US" sz="1800" dirty="0" smtClean="0"/>
                        <a:t>7</a:t>
                      </a:r>
                      <a:endParaRPr lang="en-US" sz="1800" dirty="0"/>
                    </a:p>
                  </a:txBody>
                  <a:tcPr marT="45729" marB="45729"/>
                </a:tc>
                <a:tc>
                  <a:txBody>
                    <a:bodyPr/>
                    <a:lstStyle/>
                    <a:p>
                      <a:r>
                        <a:rPr lang="en-US" sz="1800" dirty="0" smtClean="0"/>
                        <a:t>Cash</a:t>
                      </a:r>
                      <a:endParaRPr lang="en-US" sz="1800" dirty="0"/>
                    </a:p>
                  </a:txBody>
                  <a:tcPr marT="45729" marB="45729"/>
                </a:tc>
                <a:tc>
                  <a:txBody>
                    <a:bodyPr/>
                    <a:lstStyle/>
                    <a:p>
                      <a:pPr algn="r"/>
                      <a:r>
                        <a:rPr lang="en-US" sz="1800" dirty="0" smtClean="0"/>
                        <a:t>1</a:t>
                      </a:r>
                      <a:endParaRPr lang="en-US" sz="1800" dirty="0"/>
                    </a:p>
                  </a:txBody>
                  <a:tcPr marT="45729" marB="45729"/>
                </a:tc>
              </a:tr>
              <a:tr h="365831">
                <a:tc>
                  <a:txBody>
                    <a:bodyPr/>
                    <a:lstStyle/>
                    <a:p>
                      <a:r>
                        <a:rPr lang="en-US" sz="1800" dirty="0" smtClean="0"/>
                        <a:t>Loan From S F C</a:t>
                      </a:r>
                      <a:endParaRPr lang="en-US" sz="1800" dirty="0"/>
                    </a:p>
                  </a:txBody>
                  <a:tcPr marT="45729" marB="45729"/>
                </a:tc>
                <a:tc>
                  <a:txBody>
                    <a:bodyPr/>
                    <a:lstStyle/>
                    <a:p>
                      <a:pPr algn="r"/>
                      <a:r>
                        <a:rPr lang="en-US" sz="1800" dirty="0" smtClean="0"/>
                        <a:t>65</a:t>
                      </a:r>
                      <a:endParaRPr lang="en-US" sz="1800" dirty="0"/>
                    </a:p>
                  </a:txBody>
                  <a:tcPr marT="45729" marB="45729"/>
                </a:tc>
                <a:tc>
                  <a:txBody>
                    <a:bodyPr/>
                    <a:lstStyle/>
                    <a:p>
                      <a:r>
                        <a:rPr lang="en-US" sz="1800" dirty="0" smtClean="0"/>
                        <a:t>Bills Receivables</a:t>
                      </a:r>
                      <a:endParaRPr lang="en-US" sz="1800" dirty="0"/>
                    </a:p>
                  </a:txBody>
                  <a:tcPr marT="45729" marB="45729"/>
                </a:tc>
                <a:tc>
                  <a:txBody>
                    <a:bodyPr/>
                    <a:lstStyle/>
                    <a:p>
                      <a:pPr algn="r"/>
                      <a:r>
                        <a:rPr lang="en-US" sz="1800" dirty="0" smtClean="0"/>
                        <a:t>100</a:t>
                      </a:r>
                      <a:endParaRPr lang="en-US" sz="1800" dirty="0"/>
                    </a:p>
                  </a:txBody>
                  <a:tcPr marT="45729" marB="45729"/>
                </a:tc>
              </a:tr>
              <a:tr h="365831">
                <a:tc>
                  <a:txBody>
                    <a:bodyPr/>
                    <a:lstStyle/>
                    <a:p>
                      <a:r>
                        <a:rPr lang="en-US" sz="1800" dirty="0" smtClean="0"/>
                        <a:t>Debentures</a:t>
                      </a:r>
                      <a:endParaRPr lang="en-US" sz="1800" dirty="0"/>
                    </a:p>
                  </a:txBody>
                  <a:tcPr marT="45729" marB="45729"/>
                </a:tc>
                <a:tc>
                  <a:txBody>
                    <a:bodyPr/>
                    <a:lstStyle/>
                    <a:p>
                      <a:pPr algn="r"/>
                      <a:r>
                        <a:rPr lang="en-US" sz="1800" dirty="0" smtClean="0"/>
                        <a:t>35</a:t>
                      </a:r>
                      <a:endParaRPr lang="en-US" sz="1800" dirty="0"/>
                    </a:p>
                  </a:txBody>
                  <a:tcPr marT="45729" marB="45729"/>
                </a:tc>
                <a:tc>
                  <a:txBody>
                    <a:bodyPr/>
                    <a:lstStyle/>
                    <a:p>
                      <a:r>
                        <a:rPr lang="en-US" sz="1800" dirty="0" smtClean="0"/>
                        <a:t>Government Bonds</a:t>
                      </a:r>
                      <a:endParaRPr lang="en-US" sz="1800" dirty="0"/>
                    </a:p>
                  </a:txBody>
                  <a:tcPr marT="45729" marB="45729"/>
                </a:tc>
                <a:tc>
                  <a:txBody>
                    <a:bodyPr/>
                    <a:lstStyle/>
                    <a:p>
                      <a:pPr algn="r"/>
                      <a:r>
                        <a:rPr lang="en-US" sz="1800" dirty="0" smtClean="0"/>
                        <a:t>25</a:t>
                      </a:r>
                      <a:endParaRPr lang="en-US" sz="1800" dirty="0"/>
                    </a:p>
                  </a:txBody>
                  <a:tcPr marT="45729" marB="45729"/>
                </a:tc>
              </a:tr>
              <a:tr h="365831">
                <a:tc>
                  <a:txBody>
                    <a:bodyPr/>
                    <a:lstStyle/>
                    <a:p>
                      <a:r>
                        <a:rPr lang="en-US" sz="1800" dirty="0" smtClean="0"/>
                        <a:t>Bank Overdraft</a:t>
                      </a:r>
                      <a:endParaRPr lang="en-US" sz="1800" dirty="0"/>
                    </a:p>
                  </a:txBody>
                  <a:tcPr marT="45729" marB="45729"/>
                </a:tc>
                <a:tc>
                  <a:txBody>
                    <a:bodyPr/>
                    <a:lstStyle/>
                    <a:p>
                      <a:pPr algn="r"/>
                      <a:r>
                        <a:rPr lang="en-US" sz="1800" dirty="0" smtClean="0"/>
                        <a:t>38</a:t>
                      </a:r>
                      <a:endParaRPr lang="en-US" sz="1800" dirty="0"/>
                    </a:p>
                  </a:txBody>
                  <a:tcPr marT="45729" marB="45729"/>
                </a:tc>
                <a:tc>
                  <a:txBody>
                    <a:bodyPr/>
                    <a:lstStyle/>
                    <a:p>
                      <a:r>
                        <a:rPr lang="en-US" sz="1800" dirty="0" smtClean="0"/>
                        <a:t>Stocks</a:t>
                      </a:r>
                      <a:endParaRPr lang="en-US" sz="1800" dirty="0"/>
                    </a:p>
                  </a:txBody>
                  <a:tcPr marT="45729" marB="45729"/>
                </a:tc>
                <a:tc>
                  <a:txBody>
                    <a:bodyPr/>
                    <a:lstStyle/>
                    <a:p>
                      <a:pPr algn="r"/>
                      <a:r>
                        <a:rPr lang="en-US" sz="1800" dirty="0" smtClean="0"/>
                        <a:t>128</a:t>
                      </a:r>
                      <a:endParaRPr lang="en-US" sz="1800" dirty="0"/>
                    </a:p>
                  </a:txBody>
                  <a:tcPr marT="45729" marB="45729"/>
                </a:tc>
              </a:tr>
              <a:tr h="365831">
                <a:tc>
                  <a:txBody>
                    <a:bodyPr/>
                    <a:lstStyle/>
                    <a:p>
                      <a:r>
                        <a:rPr lang="en-US" sz="1800" dirty="0" smtClean="0"/>
                        <a:t>Sundry Creditors</a:t>
                      </a:r>
                      <a:endParaRPr lang="en-US" sz="1800" dirty="0"/>
                    </a:p>
                  </a:txBody>
                  <a:tcPr marT="45729" marB="45729"/>
                </a:tc>
                <a:tc>
                  <a:txBody>
                    <a:bodyPr/>
                    <a:lstStyle/>
                    <a:p>
                      <a:pPr algn="r"/>
                      <a:r>
                        <a:rPr lang="en-US" sz="1800" dirty="0" smtClean="0"/>
                        <a:t>26</a:t>
                      </a:r>
                      <a:endParaRPr lang="en-US" sz="1800" dirty="0"/>
                    </a:p>
                  </a:txBody>
                  <a:tcPr marT="45729" marB="45729"/>
                </a:tc>
                <a:tc>
                  <a:txBody>
                    <a:bodyPr/>
                    <a:lstStyle/>
                    <a:p>
                      <a:r>
                        <a:rPr lang="en-US" sz="1800" dirty="0" smtClean="0"/>
                        <a:t>Prepaid Expenses</a:t>
                      </a:r>
                      <a:endParaRPr lang="en-US" sz="1800" dirty="0"/>
                    </a:p>
                  </a:txBody>
                  <a:tcPr marT="45729" marB="45729"/>
                </a:tc>
                <a:tc>
                  <a:txBody>
                    <a:bodyPr/>
                    <a:lstStyle/>
                    <a:p>
                      <a:pPr algn="r"/>
                      <a:r>
                        <a:rPr lang="en-US" sz="1800" dirty="0" smtClean="0"/>
                        <a:t>1</a:t>
                      </a:r>
                      <a:endParaRPr lang="en-US" sz="1800" dirty="0"/>
                    </a:p>
                  </a:txBody>
                  <a:tcPr marT="45729" marB="45729"/>
                </a:tc>
              </a:tr>
              <a:tr h="365831">
                <a:tc>
                  <a:txBody>
                    <a:bodyPr/>
                    <a:lstStyle/>
                    <a:p>
                      <a:r>
                        <a:rPr lang="en-US" sz="1800" dirty="0" smtClean="0"/>
                        <a:t>Provision of Tax</a:t>
                      </a:r>
                      <a:endParaRPr lang="en-US" sz="1800" dirty="0"/>
                    </a:p>
                  </a:txBody>
                  <a:tcPr marT="45729" marB="45729"/>
                </a:tc>
                <a:tc>
                  <a:txBody>
                    <a:bodyPr/>
                    <a:lstStyle/>
                    <a:p>
                      <a:pPr algn="r"/>
                      <a:r>
                        <a:rPr lang="en-US" sz="1800" dirty="0" smtClean="0"/>
                        <a:t>9</a:t>
                      </a:r>
                      <a:endParaRPr lang="en-US" sz="1800" dirty="0"/>
                    </a:p>
                  </a:txBody>
                  <a:tcPr marT="45729" marB="45729"/>
                </a:tc>
                <a:tc>
                  <a:txBody>
                    <a:bodyPr/>
                    <a:lstStyle/>
                    <a:p>
                      <a:r>
                        <a:rPr lang="en-US" sz="1800" dirty="0" smtClean="0"/>
                        <a:t>Goodwill</a:t>
                      </a:r>
                      <a:r>
                        <a:rPr lang="en-US" sz="1800" baseline="0" dirty="0" smtClean="0"/>
                        <a:t> </a:t>
                      </a:r>
                      <a:endParaRPr lang="en-US" sz="1800" dirty="0"/>
                    </a:p>
                  </a:txBody>
                  <a:tcPr marT="45729" marB="45729"/>
                </a:tc>
                <a:tc>
                  <a:txBody>
                    <a:bodyPr/>
                    <a:lstStyle/>
                    <a:p>
                      <a:pPr algn="r"/>
                      <a:r>
                        <a:rPr lang="en-US" sz="1800" dirty="0" smtClean="0"/>
                        <a:t>30</a:t>
                      </a:r>
                      <a:endParaRPr lang="en-US" sz="1800" dirty="0"/>
                    </a:p>
                  </a:txBody>
                  <a:tcPr marT="45729" marB="45729"/>
                </a:tc>
              </a:tr>
              <a:tr h="365831">
                <a:tc>
                  <a:txBody>
                    <a:bodyPr/>
                    <a:lstStyle/>
                    <a:p>
                      <a:r>
                        <a:rPr lang="en-US" sz="1800" dirty="0" smtClean="0"/>
                        <a:t>Proposed Dividend</a:t>
                      </a:r>
                      <a:endParaRPr lang="en-US" sz="1800" dirty="0"/>
                    </a:p>
                  </a:txBody>
                  <a:tcPr marT="45729" marB="45729"/>
                </a:tc>
                <a:tc>
                  <a:txBody>
                    <a:bodyPr/>
                    <a:lstStyle/>
                    <a:p>
                      <a:pPr algn="r"/>
                      <a:r>
                        <a:rPr lang="en-US" sz="1800" dirty="0" smtClean="0"/>
                        <a:t>15</a:t>
                      </a:r>
                      <a:endParaRPr lang="en-US" sz="1800" dirty="0"/>
                    </a:p>
                  </a:txBody>
                  <a:tcPr marT="45729" marB="45729"/>
                </a:tc>
                <a:tc>
                  <a:txBody>
                    <a:bodyPr/>
                    <a:lstStyle/>
                    <a:p>
                      <a:endParaRPr lang="en-US" sz="1800" dirty="0"/>
                    </a:p>
                  </a:txBody>
                  <a:tcPr marT="45729" marB="45729"/>
                </a:tc>
                <a:tc>
                  <a:txBody>
                    <a:bodyPr/>
                    <a:lstStyle/>
                    <a:p>
                      <a:pPr algn="r"/>
                      <a:endParaRPr lang="en-US" sz="1800" dirty="0"/>
                    </a:p>
                  </a:txBody>
                  <a:tcPr marT="45729" marB="45729"/>
                </a:tc>
              </a:tr>
              <a:tr h="365831">
                <a:tc>
                  <a:txBody>
                    <a:bodyPr/>
                    <a:lstStyle/>
                    <a:p>
                      <a:endParaRPr lang="en-US" sz="1800" dirty="0"/>
                    </a:p>
                  </a:txBody>
                  <a:tcPr marT="45729" marB="45729"/>
                </a:tc>
                <a:tc>
                  <a:txBody>
                    <a:bodyPr/>
                    <a:lstStyle/>
                    <a:p>
                      <a:pPr algn="r"/>
                      <a:r>
                        <a:rPr lang="en-US" sz="1800" b="1" dirty="0" smtClean="0"/>
                        <a:t>550</a:t>
                      </a:r>
                      <a:endParaRPr lang="en-US" sz="1800" b="1" dirty="0"/>
                    </a:p>
                  </a:txBody>
                  <a:tcPr marT="45729" marB="45729"/>
                </a:tc>
                <a:tc>
                  <a:txBody>
                    <a:bodyPr/>
                    <a:lstStyle/>
                    <a:p>
                      <a:endParaRPr lang="en-US" sz="1800"/>
                    </a:p>
                  </a:txBody>
                  <a:tcPr marT="45729" marB="45729"/>
                </a:tc>
                <a:tc>
                  <a:txBody>
                    <a:bodyPr/>
                    <a:lstStyle/>
                    <a:p>
                      <a:pPr algn="r"/>
                      <a:r>
                        <a:rPr lang="en-US" sz="1800" b="1" dirty="0" smtClean="0"/>
                        <a:t>550</a:t>
                      </a:r>
                      <a:endParaRPr lang="en-US" sz="1800" b="1" dirty="0"/>
                    </a:p>
                  </a:txBody>
                  <a:tcPr marT="45729" marB="45729"/>
                </a:tc>
              </a:tr>
            </a:tbl>
          </a:graphicData>
        </a:graphic>
      </p:graphicFrame>
      <p:sp>
        <p:nvSpPr>
          <p:cNvPr id="31799" name="TextBox 4"/>
          <p:cNvSpPr txBox="1">
            <a:spLocks noChangeArrowheads="1"/>
          </p:cNvSpPr>
          <p:nvPr/>
        </p:nvSpPr>
        <p:spPr bwMode="auto">
          <a:xfrm>
            <a:off x="533400" y="429776"/>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000" b="1" dirty="0" smtClean="0">
                <a:solidFill>
                  <a:srgbClr val="FF0000"/>
                </a:solidFill>
              </a:rPr>
              <a:t>Problem sum on Ratio Analysis</a:t>
            </a:r>
            <a:endParaRPr lang="en-US" altLang="en-US" sz="4000" b="1" dirty="0">
              <a:solidFill>
                <a:srgbClr val="FF0000"/>
              </a:solidFill>
            </a:endParaRPr>
          </a:p>
        </p:txBody>
      </p:sp>
    </p:spTree>
    <p:extLst>
      <p:ext uri="{BB962C8B-B14F-4D97-AF65-F5344CB8AC3E}">
        <p14:creationId xmlns:p14="http://schemas.microsoft.com/office/powerpoint/2010/main" val="3284724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Answer</a:t>
            </a:r>
            <a:endParaRPr lang="en-US"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buFontTx/>
              <a:buAutoNum type="alphaUcPeriod" startAt="17"/>
            </a:pPr>
            <a:endParaRPr lang="en-US" altLang="en-US" b="1" dirty="0" smtClean="0"/>
          </a:p>
          <a:p>
            <a:pPr>
              <a:buFontTx/>
              <a:buAutoNum type="alphaUcPeriod" startAt="17"/>
            </a:pPr>
            <a:r>
              <a:rPr lang="en-US" altLang="en-US" b="1" dirty="0" smtClean="0"/>
              <a:t>What </a:t>
            </a:r>
            <a:r>
              <a:rPr lang="en-US" altLang="en-US" b="1" dirty="0"/>
              <a:t>is the Current Ratio  </a:t>
            </a:r>
            <a:r>
              <a:rPr lang="en-US" altLang="en-US" dirty="0"/>
              <a:t>?     </a:t>
            </a:r>
            <a:endParaRPr lang="en-US" altLang="en-US" dirty="0" smtClean="0"/>
          </a:p>
          <a:p>
            <a:pPr marL="0" indent="0">
              <a:buNone/>
            </a:pPr>
            <a:r>
              <a:rPr lang="en-US" altLang="en-US" dirty="0"/>
              <a:t>	</a:t>
            </a:r>
            <a:r>
              <a:rPr lang="en-US" altLang="en-US" dirty="0" smtClean="0"/>
              <a:t>		  </a:t>
            </a:r>
            <a:r>
              <a:rPr lang="en-US" altLang="en-US" dirty="0" err="1"/>
              <a:t>Ans</a:t>
            </a:r>
            <a:r>
              <a:rPr lang="en-US" altLang="en-US" dirty="0"/>
              <a:t> :  (125 +128+1+1) / (38+26+9+15)</a:t>
            </a:r>
          </a:p>
          <a:p>
            <a:r>
              <a:rPr lang="en-US" altLang="en-US" dirty="0"/>
              <a:t>                                                                   </a:t>
            </a:r>
            <a:r>
              <a:rPr lang="en-US" altLang="en-US" dirty="0" smtClean="0"/>
              <a:t>=  255/88</a:t>
            </a:r>
          </a:p>
          <a:p>
            <a:pPr marL="0" indent="0">
              <a:buNone/>
            </a:pPr>
            <a:r>
              <a:rPr lang="en-US" altLang="en-US" dirty="0"/>
              <a:t>	</a:t>
            </a:r>
            <a:r>
              <a:rPr lang="en-US" altLang="en-US" dirty="0" smtClean="0"/>
              <a:t>				  =    </a:t>
            </a:r>
            <a:r>
              <a:rPr lang="en-US" altLang="en-US" dirty="0"/>
              <a:t>2.89 : 1</a:t>
            </a:r>
          </a:p>
          <a:p>
            <a:endParaRPr lang="en-US" altLang="en-US" dirty="0"/>
          </a:p>
          <a:p>
            <a:r>
              <a:rPr lang="en-US" altLang="en-US" b="1" dirty="0"/>
              <a:t>Q What is the Quick Ratio </a:t>
            </a:r>
            <a:r>
              <a:rPr lang="en-US" altLang="en-US" dirty="0"/>
              <a:t>?     </a:t>
            </a:r>
            <a:r>
              <a:rPr lang="en-US" altLang="en-US" dirty="0" err="1"/>
              <a:t>Ans</a:t>
            </a:r>
            <a:r>
              <a:rPr lang="en-US" altLang="en-US" dirty="0"/>
              <a:t> :   (125+1)/ 88  =  1.43 : </a:t>
            </a:r>
            <a:r>
              <a:rPr lang="en-US" altLang="en-US" dirty="0" smtClean="0"/>
              <a:t>1</a:t>
            </a:r>
            <a:endParaRPr lang="en-US" altLang="en-US" dirty="0"/>
          </a:p>
          <a:p>
            <a:endParaRPr lang="en-US" altLang="en-US" dirty="0"/>
          </a:p>
          <a:p>
            <a:r>
              <a:rPr lang="en-US" altLang="en-US" b="1" dirty="0"/>
              <a:t>Q. What is the Debt Equity Ratio </a:t>
            </a:r>
            <a:r>
              <a:rPr lang="en-US" altLang="en-US" dirty="0"/>
              <a:t>?     </a:t>
            </a:r>
            <a:r>
              <a:rPr lang="en-US" altLang="en-US" dirty="0" err="1"/>
              <a:t>Ans</a:t>
            </a:r>
            <a:r>
              <a:rPr lang="en-US" altLang="en-US" dirty="0"/>
              <a:t>  : LTL / Tangible NW</a:t>
            </a:r>
          </a:p>
          <a:p>
            <a:pPr marL="0" indent="0">
              <a:buNone/>
            </a:pPr>
            <a:r>
              <a:rPr lang="en-US" altLang="en-US" dirty="0"/>
              <a:t>                                                                       </a:t>
            </a:r>
            <a:r>
              <a:rPr lang="en-US" altLang="en-US" dirty="0" smtClean="0"/>
              <a:t>           </a:t>
            </a:r>
            <a:r>
              <a:rPr lang="en-US" altLang="en-US" dirty="0"/>
              <a:t>=  100 /  ( 362 – 30)</a:t>
            </a:r>
          </a:p>
          <a:p>
            <a:pPr marL="0" indent="0">
              <a:buNone/>
            </a:pPr>
            <a:r>
              <a:rPr lang="en-US" altLang="en-US" dirty="0"/>
              <a:t>                                                                     </a:t>
            </a:r>
            <a:r>
              <a:rPr lang="en-US" altLang="en-US" dirty="0" smtClean="0"/>
              <a:t>              </a:t>
            </a:r>
            <a:r>
              <a:rPr lang="en-US" altLang="en-US" dirty="0"/>
              <a:t>=   100 / 332  =  0.30 : 1 </a:t>
            </a:r>
          </a:p>
          <a:p>
            <a:pPr marL="0" indent="0">
              <a:buNone/>
            </a:pPr>
            <a:r>
              <a:rPr lang="en-US" altLang="en-US" dirty="0" smtClean="0"/>
              <a:t>   </a:t>
            </a:r>
            <a:endParaRPr lang="en-US" altLang="en-US" dirty="0"/>
          </a:p>
          <a:p>
            <a:endParaRPr lang="en-US" dirty="0"/>
          </a:p>
        </p:txBody>
      </p:sp>
    </p:spTree>
    <p:extLst>
      <p:ext uri="{BB962C8B-B14F-4D97-AF65-F5344CB8AC3E}">
        <p14:creationId xmlns:p14="http://schemas.microsoft.com/office/powerpoint/2010/main" val="1094488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solidFill>
                  <a:srgbClr val="FF0000"/>
                </a:solidFill>
              </a:rPr>
              <a:t>Other Ratios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rmAutofit/>
              </a:bodyPr>
              <a:lstStyle/>
              <a:p>
                <a:r>
                  <a:rPr lang="en-US" sz="2000" b="1" dirty="0" smtClean="0">
                    <a:solidFill>
                      <a:srgbClr val="FF0000"/>
                    </a:solidFill>
                  </a:rPr>
                  <a:t>Debt Ratio= </a:t>
                </a:r>
                <a14:m>
                  <m:oMath xmlns:m="http://schemas.openxmlformats.org/officeDocument/2006/math">
                    <m:f>
                      <m:fPr>
                        <m:ctrlPr>
                          <a:rPr lang="en-US" sz="2000" b="1" i="1" smtClean="0">
                            <a:solidFill>
                              <a:srgbClr val="FF0000"/>
                            </a:solidFill>
                            <a:latin typeface="Cambria Math"/>
                          </a:rPr>
                        </m:ctrlPr>
                      </m:fPr>
                      <m:num>
                        <m:r>
                          <a:rPr lang="en-US" sz="2000" b="1" i="1" smtClean="0">
                            <a:solidFill>
                              <a:srgbClr val="FF0000"/>
                            </a:solidFill>
                            <a:latin typeface="Cambria Math"/>
                          </a:rPr>
                          <m:t>𝑻𝒐𝒕𝒂𝒍</m:t>
                        </m:r>
                        <m:r>
                          <a:rPr lang="en-US" sz="2000" b="1" i="1" smtClean="0">
                            <a:solidFill>
                              <a:srgbClr val="FF0000"/>
                            </a:solidFill>
                            <a:latin typeface="Cambria Math"/>
                          </a:rPr>
                          <m:t> </m:t>
                        </m:r>
                        <m:r>
                          <a:rPr lang="en-US" sz="2000" b="1" i="1" smtClean="0">
                            <a:solidFill>
                              <a:srgbClr val="FF0000"/>
                            </a:solidFill>
                            <a:latin typeface="Cambria Math"/>
                          </a:rPr>
                          <m:t>𝑫𝒆𝒃𝒕𝒔</m:t>
                        </m:r>
                        <m:r>
                          <a:rPr lang="en-US" sz="2000" b="1" i="1" smtClean="0">
                            <a:solidFill>
                              <a:srgbClr val="FF0000"/>
                            </a:solidFill>
                            <a:latin typeface="Cambria Math"/>
                          </a:rPr>
                          <m:t> </m:t>
                        </m:r>
                      </m:num>
                      <m:den>
                        <m:r>
                          <a:rPr lang="en-US" sz="2000" b="1" i="1" smtClean="0">
                            <a:solidFill>
                              <a:srgbClr val="FF0000"/>
                            </a:solidFill>
                            <a:latin typeface="Cambria Math"/>
                          </a:rPr>
                          <m:t>𝑻𝒐𝒕𝒂𝒍</m:t>
                        </m:r>
                        <m:r>
                          <a:rPr lang="en-US" sz="2000" b="1" i="1" smtClean="0">
                            <a:solidFill>
                              <a:srgbClr val="FF0000"/>
                            </a:solidFill>
                            <a:latin typeface="Cambria Math"/>
                          </a:rPr>
                          <m:t> </m:t>
                        </m:r>
                        <m:r>
                          <a:rPr lang="en-US" sz="2000" b="1" i="1" smtClean="0">
                            <a:solidFill>
                              <a:srgbClr val="FF0000"/>
                            </a:solidFill>
                            <a:latin typeface="Cambria Math"/>
                          </a:rPr>
                          <m:t>𝑨𝒔𝒔𝒆𝒕𝒔</m:t>
                        </m:r>
                      </m:den>
                    </m:f>
                  </m:oMath>
                </a14:m>
                <a:r>
                  <a:rPr lang="en-US" sz="2000" b="1" dirty="0" smtClean="0">
                    <a:solidFill>
                      <a:srgbClr val="FF0000"/>
                    </a:solidFill>
                  </a:rPr>
                  <a:t>  </a:t>
                </a:r>
              </a:p>
              <a:p>
                <a:r>
                  <a:rPr lang="en-US" sz="2000" dirty="0" smtClean="0"/>
                  <a:t>Debt Ratio shows the overall Debt burden of the company.</a:t>
                </a:r>
              </a:p>
              <a:p>
                <a:r>
                  <a:rPr lang="en-US" sz="2000" b="1" dirty="0" smtClean="0">
                    <a:solidFill>
                      <a:srgbClr val="FF0000"/>
                    </a:solidFill>
                  </a:rPr>
                  <a:t>It</a:t>
                </a:r>
                <a:r>
                  <a:rPr lang="en-US" sz="2000" dirty="0">
                    <a:solidFill>
                      <a:srgbClr val="FF0000"/>
                    </a:solidFill>
                  </a:rPr>
                  <a:t> is </a:t>
                </a:r>
                <a:r>
                  <a:rPr lang="en-US" sz="2000" dirty="0" smtClean="0">
                    <a:solidFill>
                      <a:srgbClr val="FF0000"/>
                    </a:solidFill>
                  </a:rPr>
                  <a:t>a financial ratio</a:t>
                </a:r>
                <a:r>
                  <a:rPr lang="en-US" sz="2000" dirty="0">
                    <a:solidFill>
                      <a:srgbClr val="FF0000"/>
                    </a:solidFill>
                  </a:rPr>
                  <a:t> that indicates the percentage of a </a:t>
                </a:r>
                <a:r>
                  <a:rPr lang="en-US" sz="2000" dirty="0" smtClean="0">
                    <a:solidFill>
                      <a:srgbClr val="FF0000"/>
                    </a:solidFill>
                  </a:rPr>
                  <a:t>Company’s  Assets</a:t>
                </a:r>
                <a:r>
                  <a:rPr lang="en-US" sz="2000" dirty="0">
                    <a:solidFill>
                      <a:srgbClr val="FF0000"/>
                    </a:solidFill>
                  </a:rPr>
                  <a:t> that are provided </a:t>
                </a:r>
                <a:r>
                  <a:rPr lang="en-US" sz="2000" dirty="0" smtClean="0">
                    <a:solidFill>
                      <a:srgbClr val="FF0000"/>
                    </a:solidFill>
                  </a:rPr>
                  <a:t>via Debt.  </a:t>
                </a:r>
              </a:p>
              <a:p>
                <a:r>
                  <a:rPr lang="en-US" sz="2000" dirty="0" smtClean="0"/>
                  <a:t>It </a:t>
                </a:r>
                <a:r>
                  <a:rPr lang="en-US" sz="2000" dirty="0"/>
                  <a:t>is the ratio of total debt </a:t>
                </a:r>
                <a:r>
                  <a:rPr lang="en-US" sz="2000" dirty="0" smtClean="0"/>
                  <a:t>(Long term Liabilities) </a:t>
                </a:r>
                <a:r>
                  <a:rPr lang="en-US" sz="2000" dirty="0"/>
                  <a:t>and </a:t>
                </a:r>
                <a:r>
                  <a:rPr lang="en-US" sz="2000" dirty="0" smtClean="0"/>
                  <a:t>Total Assets (</a:t>
                </a:r>
                <a:r>
                  <a:rPr lang="en-US" sz="2000" dirty="0"/>
                  <a:t>the sum </a:t>
                </a:r>
                <a:r>
                  <a:rPr lang="en-US" sz="2000" dirty="0" smtClean="0"/>
                  <a:t>of Current Assets, Fixed Assets, </a:t>
                </a:r>
                <a:r>
                  <a:rPr lang="en-US" sz="2000" dirty="0"/>
                  <a:t>and other assets such </a:t>
                </a:r>
                <a:r>
                  <a:rPr lang="en-US" sz="2000" dirty="0" smtClean="0"/>
                  <a:t>as Goodwill). </a:t>
                </a:r>
                <a:r>
                  <a:rPr lang="en-US" sz="2000" dirty="0" smtClean="0">
                    <a:solidFill>
                      <a:srgbClr val="FF0000"/>
                    </a:solidFill>
                  </a:rPr>
                  <a:t>Here</a:t>
                </a:r>
                <a:r>
                  <a:rPr lang="en-US" sz="2000" dirty="0" smtClean="0"/>
                  <a:t> </a:t>
                </a:r>
                <a:r>
                  <a:rPr lang="en-US" sz="2000" dirty="0" smtClean="0">
                    <a:solidFill>
                      <a:srgbClr val="FF0000"/>
                    </a:solidFill>
                  </a:rPr>
                  <a:t>Outstanding expenses are normally excluded from the Outside Liabilities</a:t>
                </a:r>
                <a:r>
                  <a:rPr lang="en-US" sz="2000" dirty="0" smtClean="0"/>
                  <a:t>.</a:t>
                </a:r>
              </a:p>
              <a:p>
                <a:pPr marL="0" indent="0">
                  <a:buNone/>
                </a:pPr>
                <a:r>
                  <a:rPr lang="en-US" altLang="en-US" sz="2000" b="1" dirty="0">
                    <a:solidFill>
                      <a:srgbClr val="494949"/>
                    </a:solidFill>
                    <a:cs typeface="Arial" pitchFamily="34" charset="0"/>
                  </a:rPr>
                  <a:t>Example </a:t>
                </a:r>
                <a:r>
                  <a:rPr lang="en-US" altLang="en-US" sz="2000" b="1" dirty="0" smtClean="0">
                    <a:solidFill>
                      <a:srgbClr val="494949"/>
                    </a:solidFill>
                    <a:cs typeface="Arial" pitchFamily="34" charset="0"/>
                  </a:rPr>
                  <a:t>:</a:t>
                </a:r>
                <a:r>
                  <a:rPr lang="en-US" altLang="en-US" sz="2000" dirty="0">
                    <a:solidFill>
                      <a:srgbClr val="494949"/>
                    </a:solidFill>
                    <a:cs typeface="Arial" pitchFamily="34" charset="0"/>
                  </a:rPr>
                  <a:t> Calculate debt ratio for PQR, Inc. based on the information given below</a:t>
                </a:r>
                <a:r>
                  <a:rPr lang="en-US" sz="2000" dirty="0"/>
                  <a:t/>
                </a:r>
                <a:br>
                  <a:rPr lang="en-US" sz="2000" dirty="0"/>
                </a:b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741" r="-51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962579256"/>
              </p:ext>
            </p:extLst>
          </p:nvPr>
        </p:nvGraphicFramePr>
        <p:xfrm>
          <a:off x="533400" y="3886200"/>
          <a:ext cx="8229600" cy="1676400"/>
        </p:xfrm>
        <a:graphic>
          <a:graphicData uri="http://schemas.openxmlformats.org/drawingml/2006/table">
            <a:tbl>
              <a:tblPr/>
              <a:tblGrid>
                <a:gridCol w="5423666"/>
                <a:gridCol w="2805934"/>
              </a:tblGrid>
              <a:tr h="0">
                <a:tc>
                  <a:txBody>
                    <a:bodyPr/>
                    <a:lstStyle/>
                    <a:p>
                      <a:pPr fontAlgn="t"/>
                      <a:r>
                        <a:rPr lang="en-US" sz="1600" dirty="0">
                          <a:effectLst/>
                        </a:rPr>
                        <a:t>Current assets</a:t>
                      </a:r>
                    </a:p>
                  </a:txBody>
                  <a:tcPr marR="285750">
                    <a:lnL>
                      <a:noFill/>
                    </a:lnL>
                    <a:lnR>
                      <a:noFill/>
                    </a:lnR>
                    <a:lnT>
                      <a:noFill/>
                    </a:lnT>
                    <a:lnB>
                      <a:noFill/>
                    </a:lnB>
                  </a:tcPr>
                </a:tc>
                <a:tc>
                  <a:txBody>
                    <a:bodyPr/>
                    <a:lstStyle/>
                    <a:p>
                      <a:pPr algn="r" fontAlgn="t"/>
                      <a:r>
                        <a:rPr lang="en-US" sz="1600">
                          <a:effectLst/>
                        </a:rPr>
                        <a:t>500,000</a:t>
                      </a:r>
                    </a:p>
                  </a:txBody>
                  <a:tcPr>
                    <a:lnL>
                      <a:noFill/>
                    </a:lnL>
                    <a:lnR>
                      <a:noFill/>
                    </a:lnR>
                    <a:lnT>
                      <a:noFill/>
                    </a:lnT>
                    <a:lnB>
                      <a:noFill/>
                    </a:lnB>
                  </a:tcPr>
                </a:tc>
              </a:tr>
              <a:tr h="0">
                <a:tc>
                  <a:txBody>
                    <a:bodyPr/>
                    <a:lstStyle/>
                    <a:p>
                      <a:pPr fontAlgn="t"/>
                      <a:r>
                        <a:rPr lang="en-US" sz="1600" dirty="0">
                          <a:effectLst/>
                        </a:rPr>
                        <a:t>Non-current assets</a:t>
                      </a:r>
                    </a:p>
                  </a:txBody>
                  <a:tcPr marR="285750">
                    <a:lnL>
                      <a:noFill/>
                    </a:lnL>
                    <a:lnR>
                      <a:noFill/>
                    </a:lnR>
                    <a:lnT>
                      <a:noFill/>
                    </a:lnT>
                    <a:lnB>
                      <a:noFill/>
                    </a:lnB>
                  </a:tcPr>
                </a:tc>
                <a:tc>
                  <a:txBody>
                    <a:bodyPr/>
                    <a:lstStyle/>
                    <a:p>
                      <a:pPr algn="r" fontAlgn="t"/>
                      <a:r>
                        <a:rPr lang="en-US" sz="1600">
                          <a:effectLst/>
                        </a:rPr>
                        <a:t>845,000</a:t>
                      </a:r>
                    </a:p>
                  </a:txBody>
                  <a:tcPr>
                    <a:lnL>
                      <a:noFill/>
                    </a:lnL>
                    <a:lnR>
                      <a:noFill/>
                    </a:lnR>
                    <a:lnT>
                      <a:noFill/>
                    </a:lnT>
                    <a:lnB>
                      <a:noFill/>
                    </a:lnB>
                  </a:tcPr>
                </a:tc>
              </a:tr>
              <a:tr h="0">
                <a:tc>
                  <a:txBody>
                    <a:bodyPr/>
                    <a:lstStyle/>
                    <a:p>
                      <a:pPr fontAlgn="t"/>
                      <a:r>
                        <a:rPr lang="en-US" sz="1600" dirty="0">
                          <a:effectLst/>
                        </a:rPr>
                        <a:t>Non-current liabilities</a:t>
                      </a:r>
                    </a:p>
                  </a:txBody>
                  <a:tcPr marR="285750">
                    <a:lnL>
                      <a:noFill/>
                    </a:lnL>
                    <a:lnR>
                      <a:noFill/>
                    </a:lnR>
                    <a:lnT>
                      <a:noFill/>
                    </a:lnT>
                    <a:lnB>
                      <a:noFill/>
                    </a:lnB>
                  </a:tcPr>
                </a:tc>
                <a:tc>
                  <a:txBody>
                    <a:bodyPr/>
                    <a:lstStyle/>
                    <a:p>
                      <a:pPr algn="r" fontAlgn="t"/>
                      <a:r>
                        <a:rPr lang="en-US" sz="1600">
                          <a:effectLst/>
                        </a:rPr>
                        <a:t>340,000</a:t>
                      </a:r>
                    </a:p>
                  </a:txBody>
                  <a:tcPr>
                    <a:lnL>
                      <a:noFill/>
                    </a:lnL>
                    <a:lnR>
                      <a:noFill/>
                    </a:lnR>
                    <a:lnT>
                      <a:noFill/>
                    </a:lnT>
                    <a:lnB>
                      <a:noFill/>
                    </a:lnB>
                  </a:tcPr>
                </a:tc>
              </a:tr>
              <a:tr h="0">
                <a:tc>
                  <a:txBody>
                    <a:bodyPr/>
                    <a:lstStyle/>
                    <a:p>
                      <a:pPr fontAlgn="t"/>
                      <a:r>
                        <a:rPr lang="en-US" sz="1600">
                          <a:effectLst/>
                        </a:rPr>
                        <a:t>Current liabilities</a:t>
                      </a:r>
                    </a:p>
                  </a:txBody>
                  <a:tcPr marR="285750">
                    <a:lnL>
                      <a:noFill/>
                    </a:lnL>
                    <a:lnR>
                      <a:noFill/>
                    </a:lnR>
                    <a:lnT>
                      <a:noFill/>
                    </a:lnT>
                    <a:lnB>
                      <a:noFill/>
                    </a:lnB>
                  </a:tcPr>
                </a:tc>
                <a:tc>
                  <a:txBody>
                    <a:bodyPr/>
                    <a:lstStyle/>
                    <a:p>
                      <a:pPr algn="r" fontAlgn="t"/>
                      <a:r>
                        <a:rPr lang="en-US" sz="1600">
                          <a:effectLst/>
                        </a:rPr>
                        <a:t>270,000</a:t>
                      </a:r>
                    </a:p>
                  </a:txBody>
                  <a:tcPr>
                    <a:lnL>
                      <a:noFill/>
                    </a:lnL>
                    <a:lnR>
                      <a:noFill/>
                    </a:lnR>
                    <a:lnT>
                      <a:noFill/>
                    </a:lnT>
                    <a:lnB>
                      <a:noFill/>
                    </a:lnB>
                  </a:tcPr>
                </a:tc>
              </a:tr>
              <a:tr h="0">
                <a:tc>
                  <a:txBody>
                    <a:bodyPr/>
                    <a:lstStyle/>
                    <a:p>
                      <a:pPr fontAlgn="t"/>
                      <a:r>
                        <a:rPr lang="en-US" sz="1600" dirty="0">
                          <a:effectLst/>
                        </a:rPr>
                        <a:t>Accounts payable</a:t>
                      </a:r>
                    </a:p>
                  </a:txBody>
                  <a:tcPr marR="285750">
                    <a:lnL>
                      <a:noFill/>
                    </a:lnL>
                    <a:lnR>
                      <a:noFill/>
                    </a:lnR>
                    <a:lnT>
                      <a:noFill/>
                    </a:lnT>
                    <a:lnB>
                      <a:noFill/>
                    </a:lnB>
                  </a:tcPr>
                </a:tc>
                <a:tc>
                  <a:txBody>
                    <a:bodyPr/>
                    <a:lstStyle/>
                    <a:p>
                      <a:pPr algn="r" fontAlgn="t"/>
                      <a:r>
                        <a:rPr lang="en-US" sz="1600" dirty="0" smtClean="0">
                          <a:effectLst/>
                        </a:rPr>
                        <a:t>20,000</a:t>
                      </a:r>
                      <a:endParaRPr lang="en-US" sz="1600" dirty="0">
                        <a:effectLst/>
                      </a:endParaRPr>
                    </a:p>
                  </a:txBody>
                  <a:tcPr>
                    <a:lnL>
                      <a:noFill/>
                    </a:lnL>
                    <a:lnR>
                      <a:noFill/>
                    </a:lnR>
                    <a:lnT>
                      <a:noFill/>
                    </a:lnT>
                    <a:lnB>
                      <a:noFill/>
                    </a:lnB>
                  </a:tcPr>
                </a:tc>
              </a:tr>
            </a:tbl>
          </a:graphicData>
        </a:graphic>
      </p:graphicFrame>
      <p:sp>
        <p:nvSpPr>
          <p:cNvPr id="5" name="Rectangle 1"/>
          <p:cNvSpPr>
            <a:spLocks noChangeArrowheads="1"/>
          </p:cNvSpPr>
          <p:nvPr/>
        </p:nvSpPr>
        <p:spPr bwMode="auto">
          <a:xfrm>
            <a:off x="533400" y="5486400"/>
            <a:ext cx="8001000"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94949"/>
                </a:solidFill>
                <a:effectLst/>
                <a:latin typeface="Verdana" pitchFamily="34" charset="0"/>
                <a:cs typeface="Arial" pitchFamily="34" charset="0"/>
              </a:rPr>
              <a:t>:</a:t>
            </a:r>
            <a:r>
              <a:rPr kumimoji="0" lang="en-US" altLang="en-US" sz="1200" b="0" i="0" u="sng" strike="noStrike" cap="none" normalizeH="0" baseline="0" dirty="0" smtClean="0">
                <a:ln>
                  <a:noFill/>
                </a:ln>
                <a:solidFill>
                  <a:srgbClr val="FF0000"/>
                </a:solidFill>
                <a:effectLst/>
                <a:latin typeface="Verdana" pitchFamily="34" charset="0"/>
                <a:cs typeface="Arial" pitchFamily="34" charset="0"/>
              </a:rPr>
              <a:t>Solution</a:t>
            </a:r>
            <a:endParaRPr kumimoji="0" lang="en-US" altLang="en-US" sz="12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rgbClr val="FF0000"/>
                </a:solidFill>
                <a:effectLst/>
                <a:latin typeface="Verdana" pitchFamily="34" charset="0"/>
                <a:cs typeface="Arial" pitchFamily="34" charset="0"/>
              </a:rPr>
              <a:t>Total assets = $500,000 + $845,000 = $1,345,000</a:t>
            </a:r>
            <a:endParaRPr kumimoji="0" lang="en-US" altLang="en-US" sz="12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rgbClr val="FF0000"/>
                </a:solidFill>
                <a:effectLst/>
                <a:latin typeface="Verdana" pitchFamily="34" charset="0"/>
                <a:cs typeface="Arial" pitchFamily="34" charset="0"/>
              </a:rPr>
              <a:t>Total debt = $340,000 + ($270,000 – $20,000) = $590,000</a:t>
            </a:r>
            <a:endParaRPr kumimoji="0" lang="en-US" altLang="en-US" sz="12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rgbClr val="FF0000"/>
                </a:solidFill>
                <a:effectLst/>
                <a:latin typeface="Verdana" pitchFamily="34" charset="0"/>
                <a:cs typeface="Arial" pitchFamily="34" charset="0"/>
              </a:rPr>
              <a:t>Please note that we excluded accounts payable from total liabilities because it is a liability but not debt funded by Creditors.</a:t>
            </a:r>
            <a:endParaRPr kumimoji="0" lang="en-US" altLang="en-US" sz="1200" b="0" i="0" u="none" strike="noStrike" cap="none" normalizeH="0" baseline="0" dirty="0" smtClean="0">
              <a:ln>
                <a:noFill/>
              </a:ln>
              <a:solidFill>
                <a:srgbClr val="FF0000"/>
              </a:solidFill>
              <a:effectLst/>
              <a:cs typeface="Arial" pitchFamily="34" charset="0"/>
            </a:endParaRPr>
          </a:p>
        </p:txBody>
      </p:sp>
    </p:spTree>
    <p:extLst>
      <p:ext uri="{BB962C8B-B14F-4D97-AF65-F5344CB8AC3E}">
        <p14:creationId xmlns:p14="http://schemas.microsoft.com/office/powerpoint/2010/main" val="2946062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Inventory Turnover Ratio</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a:bodyPr>
              <a:lstStyle/>
              <a:p>
                <a:r>
                  <a:rPr lang="en-US" sz="2000" dirty="0" smtClean="0"/>
                  <a:t>Inventory Turn Over Ratio=</a:t>
                </a:r>
                <a14:m>
                  <m:oMath xmlns:m="http://schemas.openxmlformats.org/officeDocument/2006/math">
                    <m:f>
                      <m:fPr>
                        <m:ctrlPr>
                          <a:rPr lang="en-US" sz="2000" i="1" smtClean="0">
                            <a:latin typeface="Cambria Math"/>
                          </a:rPr>
                        </m:ctrlPr>
                      </m:fPr>
                      <m:num>
                        <m:r>
                          <a:rPr lang="en-US" sz="2000" b="0" i="1" smtClean="0">
                            <a:latin typeface="Cambria Math"/>
                          </a:rPr>
                          <m:t>𝐶𝑜𝑠𝑡</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𝐺𝑜𝑜𝑑𝑠</m:t>
                        </m:r>
                        <m:r>
                          <a:rPr lang="en-US" sz="2000" b="0" i="1" smtClean="0">
                            <a:latin typeface="Cambria Math"/>
                          </a:rPr>
                          <m:t> </m:t>
                        </m:r>
                        <m:r>
                          <a:rPr lang="en-US" sz="2000" b="0" i="1" smtClean="0">
                            <a:latin typeface="Cambria Math"/>
                          </a:rPr>
                          <m:t>𝑠𝑜𝑙𝑑</m:t>
                        </m:r>
                      </m:num>
                      <m:den>
                        <m:r>
                          <a:rPr lang="en-US" sz="2000" b="0" i="1" smtClean="0">
                            <a:latin typeface="Cambria Math"/>
                          </a:rPr>
                          <m:t>𝐴𝑣𝑒𝑟𝑎𝑔𝑒</m:t>
                        </m:r>
                        <m:r>
                          <a:rPr lang="en-US" sz="2000" b="0" i="1" smtClean="0">
                            <a:latin typeface="Cambria Math"/>
                          </a:rPr>
                          <m:t> </m:t>
                        </m:r>
                        <m:r>
                          <a:rPr lang="en-US" sz="2000" b="0" i="1" smtClean="0">
                            <a:latin typeface="Cambria Math"/>
                          </a:rPr>
                          <m:t>𝐼𝑛𝑣𝑒𝑛𝑡𝑜𝑟𝑖𝑒𝑠</m:t>
                        </m:r>
                        <m:r>
                          <a:rPr lang="en-US" sz="2000" b="0" i="1" smtClean="0">
                            <a:latin typeface="Cambria Math"/>
                          </a:rPr>
                          <m:t> (</m:t>
                        </m:r>
                        <m:r>
                          <a:rPr lang="en-US" sz="2000" b="0" i="1" smtClean="0">
                            <a:latin typeface="Cambria Math"/>
                          </a:rPr>
                          <m:t>𝐴𝑣𝑒𝑟𝑎𝑔𝑒</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𝑂𝑝𝑒𝑛𝑖𝑛𝑔</m:t>
                        </m:r>
                        <m:r>
                          <a:rPr lang="en-US" sz="2000" b="0" i="1" smtClean="0">
                            <a:latin typeface="Cambria Math"/>
                          </a:rPr>
                          <m:t> </m:t>
                        </m:r>
                        <m:r>
                          <a:rPr lang="en-US" sz="2000" b="0" i="1" smtClean="0">
                            <a:latin typeface="Cambria Math"/>
                          </a:rPr>
                          <m:t>𝑎𝑛𝑑</m:t>
                        </m:r>
                        <m:r>
                          <a:rPr lang="en-US" sz="2000" b="0" i="1" smtClean="0">
                            <a:latin typeface="Cambria Math"/>
                          </a:rPr>
                          <m:t> </m:t>
                        </m:r>
                        <m:r>
                          <a:rPr lang="en-US" sz="2000" b="0" i="1" smtClean="0">
                            <a:latin typeface="Cambria Math"/>
                          </a:rPr>
                          <m:t>𝐶𝑙𝑜𝑠𝑖𝑛𝑔</m:t>
                        </m:r>
                        <m:r>
                          <a:rPr lang="en-US" sz="2000" b="0" i="1" smtClean="0">
                            <a:latin typeface="Cambria Math"/>
                          </a:rPr>
                          <m:t> </m:t>
                        </m:r>
                        <m:r>
                          <a:rPr lang="en-US" sz="2000" b="0" i="1" smtClean="0">
                            <a:latin typeface="Cambria Math"/>
                          </a:rPr>
                          <m:t>𝑆𝑡𝑜𝑐𝑘</m:t>
                        </m:r>
                        <m:r>
                          <a:rPr lang="en-US" sz="2000" b="0" i="1" smtClean="0">
                            <a:latin typeface="Cambria Math"/>
                          </a:rPr>
                          <m:t>)</m:t>
                        </m:r>
                      </m:den>
                    </m:f>
                  </m:oMath>
                </a14:m>
                <a:endParaRPr lang="en-US" sz="2000" dirty="0" smtClean="0"/>
              </a:p>
              <a:p>
                <a:endParaRPr lang="en-US" sz="2000" dirty="0"/>
              </a:p>
              <a:p>
                <a:r>
                  <a:rPr lang="en-US" sz="2000" dirty="0" smtClean="0"/>
                  <a:t>Cost of Goods sold= Opening stock+ Cost of Goods Manufactured - Closing stock</a:t>
                </a:r>
              </a:p>
              <a:p>
                <a:pPr lvl="0"/>
                <a:r>
                  <a:rPr lang="en-US" altLang="en-US" sz="2000" b="1" dirty="0" smtClean="0">
                    <a:solidFill>
                      <a:srgbClr val="494949"/>
                    </a:solidFill>
                    <a:latin typeface="Verdana" pitchFamily="34" charset="0"/>
                    <a:cs typeface="Arial" pitchFamily="34" charset="0"/>
                  </a:rPr>
                  <a:t>Example:</a:t>
                </a:r>
                <a:r>
                  <a:rPr lang="en-US" altLang="en-US" sz="2000" dirty="0">
                    <a:solidFill>
                      <a:srgbClr val="494949"/>
                    </a:solidFill>
                    <a:latin typeface="Verdana" pitchFamily="34" charset="0"/>
                    <a:cs typeface="Arial" pitchFamily="34" charset="0"/>
                  </a:rPr>
                  <a:t> Calculate inventory turnover and days inventories outstanding for ABC, Inc. based on the information given below:</a:t>
                </a:r>
                <a:endParaRPr lang="en-US" altLang="en-US" sz="1800" dirty="0">
                  <a:latin typeface="Arial" pitchFamily="34" charset="0"/>
                  <a:cs typeface="Arial" pitchFamily="34" charset="0"/>
                </a:endParaRP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593" t="-585" r="-81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838338209"/>
              </p:ext>
            </p:extLst>
          </p:nvPr>
        </p:nvGraphicFramePr>
        <p:xfrm>
          <a:off x="381000" y="3810000"/>
          <a:ext cx="8229600" cy="1097280"/>
        </p:xfrm>
        <a:graphic>
          <a:graphicData uri="http://schemas.openxmlformats.org/drawingml/2006/table">
            <a:tbl>
              <a:tblPr/>
              <a:tblGrid>
                <a:gridCol w="5356844"/>
                <a:gridCol w="2872756"/>
              </a:tblGrid>
              <a:tr h="0">
                <a:tc>
                  <a:txBody>
                    <a:bodyPr/>
                    <a:lstStyle/>
                    <a:p>
                      <a:pPr fontAlgn="t"/>
                      <a:r>
                        <a:rPr lang="en-US" dirty="0">
                          <a:effectLst/>
                        </a:rPr>
                        <a:t>Opening inventories</a:t>
                      </a:r>
                    </a:p>
                  </a:txBody>
                  <a:tcPr marR="285750">
                    <a:lnL>
                      <a:noFill/>
                    </a:lnL>
                    <a:lnR>
                      <a:noFill/>
                    </a:lnR>
                    <a:lnT>
                      <a:noFill/>
                    </a:lnT>
                    <a:lnB>
                      <a:noFill/>
                    </a:lnB>
                  </a:tcPr>
                </a:tc>
                <a:tc>
                  <a:txBody>
                    <a:bodyPr/>
                    <a:lstStyle/>
                    <a:p>
                      <a:pPr algn="r" fontAlgn="t"/>
                      <a:r>
                        <a:rPr lang="en-US">
                          <a:effectLst/>
                        </a:rPr>
                        <a:t>$25,000</a:t>
                      </a:r>
                    </a:p>
                  </a:txBody>
                  <a:tcPr marL="95250" marR="95250">
                    <a:lnL>
                      <a:noFill/>
                    </a:lnL>
                    <a:lnR>
                      <a:noFill/>
                    </a:lnR>
                    <a:lnT>
                      <a:noFill/>
                    </a:lnT>
                    <a:lnB>
                      <a:noFill/>
                    </a:lnB>
                  </a:tcPr>
                </a:tc>
              </a:tr>
              <a:tr h="0">
                <a:tc>
                  <a:txBody>
                    <a:bodyPr/>
                    <a:lstStyle/>
                    <a:p>
                      <a:pPr fontAlgn="t"/>
                      <a:r>
                        <a:rPr lang="en-US">
                          <a:effectLst/>
                        </a:rPr>
                        <a:t>Closing inventories</a:t>
                      </a:r>
                    </a:p>
                  </a:txBody>
                  <a:tcPr marR="285750">
                    <a:lnL>
                      <a:noFill/>
                    </a:lnL>
                    <a:lnR>
                      <a:noFill/>
                    </a:lnR>
                    <a:lnT>
                      <a:noFill/>
                    </a:lnT>
                    <a:lnB>
                      <a:noFill/>
                    </a:lnB>
                  </a:tcPr>
                </a:tc>
                <a:tc>
                  <a:txBody>
                    <a:bodyPr/>
                    <a:lstStyle/>
                    <a:p>
                      <a:pPr algn="r" fontAlgn="t"/>
                      <a:r>
                        <a:rPr lang="en-US">
                          <a:effectLst/>
                        </a:rPr>
                        <a:t>$30,000</a:t>
                      </a:r>
                    </a:p>
                  </a:txBody>
                  <a:tcPr marL="95250" marR="95250">
                    <a:lnL>
                      <a:noFill/>
                    </a:lnL>
                    <a:lnR>
                      <a:noFill/>
                    </a:lnR>
                    <a:lnT>
                      <a:noFill/>
                    </a:lnT>
                    <a:lnB>
                      <a:noFill/>
                    </a:lnB>
                  </a:tcPr>
                </a:tc>
              </a:tr>
              <a:tr h="0">
                <a:tc>
                  <a:txBody>
                    <a:bodyPr/>
                    <a:lstStyle/>
                    <a:p>
                      <a:pPr fontAlgn="t"/>
                      <a:r>
                        <a:rPr lang="en-US">
                          <a:effectLst/>
                        </a:rPr>
                        <a:t>Cost of goods manufactured</a:t>
                      </a:r>
                    </a:p>
                  </a:txBody>
                  <a:tcPr marR="285750">
                    <a:lnL>
                      <a:noFill/>
                    </a:lnL>
                    <a:lnR>
                      <a:noFill/>
                    </a:lnR>
                    <a:lnT>
                      <a:noFill/>
                    </a:lnT>
                    <a:lnB>
                      <a:noFill/>
                    </a:lnB>
                  </a:tcPr>
                </a:tc>
                <a:tc>
                  <a:txBody>
                    <a:bodyPr/>
                    <a:lstStyle/>
                    <a:p>
                      <a:pPr algn="r" fontAlgn="t"/>
                      <a:r>
                        <a:rPr lang="en-US" dirty="0">
                          <a:effectLst/>
                        </a:rPr>
                        <a:t>$245,000</a:t>
                      </a:r>
                    </a:p>
                  </a:txBody>
                  <a:tcPr marL="95250" marR="95250">
                    <a:lnL>
                      <a:noFill/>
                    </a:lnL>
                    <a:lnR>
                      <a:noFill/>
                    </a:lnR>
                    <a:lnT>
                      <a:noFill/>
                    </a:lnT>
                    <a:lnB>
                      <a:noFill/>
                    </a:lnB>
                  </a:tcPr>
                </a:tc>
              </a:tr>
            </a:tbl>
          </a:graphicData>
        </a:graphic>
      </p:graphicFrame>
      <p:sp>
        <p:nvSpPr>
          <p:cNvPr id="5" name="Rectangle 1"/>
          <p:cNvSpPr>
            <a:spLocks noChangeArrowheads="1"/>
          </p:cNvSpPr>
          <p:nvPr/>
        </p:nvSpPr>
        <p:spPr bwMode="auto">
          <a:xfrm>
            <a:off x="685800" y="4940300"/>
            <a:ext cx="6788718" cy="16771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smtClean="0">
                <a:ln>
                  <a:noFill/>
                </a:ln>
                <a:solidFill>
                  <a:srgbClr val="FF0000"/>
                </a:solidFill>
                <a:effectLst/>
                <a:latin typeface="Verdana" pitchFamily="34" charset="0"/>
                <a:cs typeface="Arial" pitchFamily="34" charset="0"/>
              </a:rPr>
              <a:t>Solution</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Cost of goods sold = $25,000 + $245,000 – $30,000 = $240,000</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Average inventories = ($25,000 + $30,000) ÷ 2 = $27,500</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Inventory turnover ratio = $240,000 ÷ $27,500 = 8.73</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Days inventories outstanding = 365 ÷ 8.73 = 41.8 days</a:t>
            </a:r>
            <a:endParaRPr kumimoji="0" lang="en-US" altLang="en-US" sz="1600" b="0" i="0" u="none" strike="noStrike" cap="none" normalizeH="0" baseline="0" dirty="0" smtClean="0">
              <a:ln>
                <a:noFill/>
              </a:ln>
              <a:solidFill>
                <a:srgbClr val="FF0000"/>
              </a:solidFill>
              <a:effectLst/>
              <a:cs typeface="Arial" pitchFamily="34" charset="0"/>
            </a:endParaRPr>
          </a:p>
        </p:txBody>
      </p:sp>
    </p:spTree>
    <p:extLst>
      <p:ext uri="{BB962C8B-B14F-4D97-AF65-F5344CB8AC3E}">
        <p14:creationId xmlns:p14="http://schemas.microsoft.com/office/powerpoint/2010/main" val="2325236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Gross Profit Ratio</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943600"/>
              </a:xfrm>
            </p:spPr>
            <p:txBody>
              <a:bodyPr>
                <a:normAutofit fontScale="85000" lnSpcReduction="20000"/>
              </a:bodyPr>
              <a:lstStyle/>
              <a:p>
                <a:r>
                  <a:rPr lang="en-US" sz="2000" dirty="0" smtClean="0"/>
                  <a:t>Gross profit Ratio=</a:t>
                </a:r>
                <a14:m>
                  <m:oMath xmlns:m="http://schemas.openxmlformats.org/officeDocument/2006/math">
                    <m:f>
                      <m:fPr>
                        <m:ctrlPr>
                          <a:rPr lang="en-US" sz="2000" i="1" smtClean="0">
                            <a:latin typeface="Cambria Math"/>
                          </a:rPr>
                        </m:ctrlPr>
                      </m:fPr>
                      <m:num>
                        <m:r>
                          <a:rPr lang="en-US" sz="2000" b="0" i="1" smtClean="0">
                            <a:latin typeface="Cambria Math"/>
                          </a:rPr>
                          <m:t>𝐺𝑟𝑜𝑠𝑠</m:t>
                        </m:r>
                        <m:r>
                          <a:rPr lang="en-US" sz="2000" b="0" i="1" smtClean="0">
                            <a:latin typeface="Cambria Math"/>
                          </a:rPr>
                          <m:t> </m:t>
                        </m:r>
                        <m:r>
                          <a:rPr lang="en-US" sz="2000" b="0" i="1" smtClean="0">
                            <a:latin typeface="Cambria Math"/>
                          </a:rPr>
                          <m:t>𝑃𝑟𝑜𝑓𝑖𝑡</m:t>
                        </m:r>
                      </m:num>
                      <m:den>
                        <m:r>
                          <a:rPr lang="en-US" sz="2000" b="0" i="1" smtClean="0">
                            <a:latin typeface="Cambria Math"/>
                          </a:rPr>
                          <m:t>𝑁𝑒𝑡</m:t>
                        </m:r>
                        <m:r>
                          <a:rPr lang="en-US" sz="2000" b="0" i="1" smtClean="0">
                            <a:latin typeface="Cambria Math"/>
                          </a:rPr>
                          <m:t> </m:t>
                        </m:r>
                        <m:r>
                          <a:rPr lang="en-US" sz="2000" b="0" i="1" smtClean="0">
                            <a:latin typeface="Cambria Math"/>
                          </a:rPr>
                          <m:t>𝑆𝑎𝑙𝑒𝑠</m:t>
                        </m:r>
                      </m:den>
                    </m:f>
                  </m:oMath>
                </a14:m>
                <a:endParaRPr lang="en-US" sz="2000" dirty="0" smtClean="0"/>
              </a:p>
              <a:p>
                <a:endParaRPr lang="en-US" sz="2000" dirty="0"/>
              </a:p>
              <a:p>
                <a:r>
                  <a:rPr lang="en-US" sz="2000" b="1" dirty="0" smtClean="0"/>
                  <a:t>Example</a:t>
                </a:r>
              </a:p>
              <a:p>
                <a:r>
                  <a:rPr lang="en-US" sz="2000" dirty="0" smtClean="0"/>
                  <a:t>The </a:t>
                </a:r>
                <a:r>
                  <a:rPr lang="en-US" sz="2000" dirty="0"/>
                  <a:t>following data relates to a small trading company. Compute the gross profit ratio (GP ratio) of the company.</a:t>
                </a:r>
              </a:p>
              <a:p>
                <a:pPr lvl="1"/>
                <a:r>
                  <a:rPr lang="en-US" sz="1600" dirty="0"/>
                  <a:t>Gross sales: $1,000,000</a:t>
                </a:r>
              </a:p>
              <a:p>
                <a:pPr lvl="1"/>
                <a:r>
                  <a:rPr lang="en-US" sz="1600" dirty="0"/>
                  <a:t>Sales returns: $90,000</a:t>
                </a:r>
              </a:p>
              <a:p>
                <a:pPr lvl="1"/>
                <a:r>
                  <a:rPr lang="en-US" sz="1600" dirty="0"/>
                  <a:t>Cost of goods sold: $675,000</a:t>
                </a:r>
              </a:p>
              <a:p>
                <a:endParaRPr lang="en-US" sz="2000" b="1" dirty="0" smtClean="0"/>
              </a:p>
              <a:p>
                <a:r>
                  <a:rPr lang="en-US" sz="2000" b="1" dirty="0" smtClean="0">
                    <a:solidFill>
                      <a:srgbClr val="FF0000"/>
                    </a:solidFill>
                  </a:rPr>
                  <a:t>Solution</a:t>
                </a:r>
                <a:r>
                  <a:rPr lang="en-US" sz="2000" b="1" dirty="0">
                    <a:solidFill>
                      <a:srgbClr val="FF0000"/>
                    </a:solidFill>
                  </a:rPr>
                  <a:t>:</a:t>
                </a:r>
              </a:p>
              <a:p>
                <a:r>
                  <a:rPr lang="en-US" sz="2000" dirty="0">
                    <a:solidFill>
                      <a:srgbClr val="FF0000"/>
                    </a:solidFill>
                  </a:rPr>
                  <a:t>With the help of above information, we can compute the gross profit ratio as follows:</a:t>
                </a:r>
              </a:p>
              <a:p>
                <a:r>
                  <a:rPr lang="en-US" sz="2000" dirty="0">
                    <a:solidFill>
                      <a:srgbClr val="FF0000"/>
                    </a:solidFill>
                  </a:rPr>
                  <a:t>= (235,000* / 910,000**)</a:t>
                </a:r>
              </a:p>
              <a:p>
                <a:r>
                  <a:rPr lang="en-US" sz="2000" dirty="0">
                    <a:solidFill>
                      <a:srgbClr val="FF0000"/>
                    </a:solidFill>
                  </a:rPr>
                  <a:t>= 0.2582 or 25.82%</a:t>
                </a:r>
              </a:p>
              <a:p>
                <a:endParaRPr lang="en-US" sz="2000" dirty="0" smtClean="0"/>
              </a:p>
              <a:p>
                <a:r>
                  <a:rPr lang="en-US" sz="2000" dirty="0" smtClean="0"/>
                  <a:t>*</a:t>
                </a:r>
                <a:r>
                  <a:rPr lang="en-US" sz="2000" dirty="0"/>
                  <a:t>Gross profit = Net sales – Cost of goods sold</a:t>
                </a:r>
                <a:br>
                  <a:rPr lang="en-US" sz="2000" dirty="0"/>
                </a:br>
                <a:r>
                  <a:rPr lang="en-US" sz="2000" dirty="0"/>
                  <a:t>= $910,000 – $675,000</a:t>
                </a:r>
                <a:br>
                  <a:rPr lang="en-US" sz="2000" dirty="0"/>
                </a:br>
                <a:r>
                  <a:rPr lang="en-US" sz="2000" dirty="0"/>
                  <a:t>= $235,000</a:t>
                </a:r>
              </a:p>
              <a:p>
                <a:endParaRPr lang="en-US" sz="2000" dirty="0" smtClean="0"/>
              </a:p>
              <a:p>
                <a:r>
                  <a:rPr lang="en-US" sz="2000" dirty="0" smtClean="0"/>
                  <a:t>**</a:t>
                </a:r>
                <a:r>
                  <a:rPr lang="en-US" sz="2000" dirty="0"/>
                  <a:t>Net sales = Gross sales – Sales returns</a:t>
                </a:r>
                <a:br>
                  <a:rPr lang="en-US" sz="2000" dirty="0"/>
                </a:br>
                <a:r>
                  <a:rPr lang="en-US" sz="2000" dirty="0"/>
                  <a:t>= $1,000,000 – $90,000</a:t>
                </a:r>
                <a:br>
                  <a:rPr lang="en-US" sz="2000" dirty="0"/>
                </a:br>
                <a:r>
                  <a:rPr lang="en-US" sz="2000" dirty="0"/>
                  <a:t>= $910,000</a:t>
                </a:r>
              </a:p>
              <a:p>
                <a:endParaRPr lang="en-US" sz="2000" dirty="0" smtClean="0">
                  <a:solidFill>
                    <a:srgbClr val="0070C0"/>
                  </a:solidFill>
                </a:endParaRPr>
              </a:p>
              <a:p>
                <a:r>
                  <a:rPr lang="en-US" sz="2000" dirty="0" smtClean="0">
                    <a:solidFill>
                      <a:srgbClr val="0070C0"/>
                    </a:solidFill>
                  </a:rPr>
                  <a:t>The </a:t>
                </a:r>
                <a:r>
                  <a:rPr lang="en-US" sz="2000" dirty="0">
                    <a:solidFill>
                      <a:srgbClr val="0070C0"/>
                    </a:solidFill>
                  </a:rPr>
                  <a:t>GP ratio is 25.82%. It means the company may reduce the selling price of its products by 25.82% without incurring any loss.</a:t>
                </a:r>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943600"/>
              </a:xfrm>
              <a:blipFill rotWithShape="1">
                <a:blip r:embed="rId2"/>
                <a:stretch>
                  <a:fillRect l="-296" t="-205" b="-718"/>
                </a:stretch>
              </a:blipFill>
            </p:spPr>
            <p:txBody>
              <a:bodyPr/>
              <a:lstStyle/>
              <a:p>
                <a:r>
                  <a:rPr lang="en-US">
                    <a:noFill/>
                  </a:rPr>
                  <a:t> </a:t>
                </a:r>
              </a:p>
            </p:txBody>
          </p:sp>
        </mc:Fallback>
      </mc:AlternateContent>
    </p:spTree>
    <p:extLst>
      <p:ext uri="{BB962C8B-B14F-4D97-AF65-F5344CB8AC3E}">
        <p14:creationId xmlns:p14="http://schemas.microsoft.com/office/powerpoint/2010/main" val="3435830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smtClean="0">
                <a:solidFill>
                  <a:srgbClr val="FF0000"/>
                </a:solidFill>
              </a:rPr>
              <a:t>Operating Profit Ratio</a:t>
            </a:r>
            <a:endParaRPr lang="en-US" b="1" dirty="0">
              <a:solidFill>
                <a:srgbClr val="FF0000"/>
              </a:solidFill>
            </a:endParaRPr>
          </a:p>
        </p:txBody>
      </p:sp>
      <p:sp>
        <p:nvSpPr>
          <p:cNvPr id="3" name="Content Placeholder 2"/>
          <p:cNvSpPr>
            <a:spLocks noGrp="1"/>
          </p:cNvSpPr>
          <p:nvPr>
            <p:ph idx="1"/>
          </p:nvPr>
        </p:nvSpPr>
        <p:spPr>
          <a:xfrm>
            <a:off x="457200" y="1295400"/>
            <a:ext cx="8229600" cy="5257800"/>
          </a:xfrm>
        </p:spPr>
        <p:txBody>
          <a:bodyPr>
            <a:normAutofit/>
          </a:bodyPr>
          <a:lstStyle/>
          <a:p>
            <a:r>
              <a:rPr lang="en-US" sz="2000" dirty="0"/>
              <a:t>The </a:t>
            </a:r>
            <a:r>
              <a:rPr lang="en-US" sz="2000" dirty="0" smtClean="0"/>
              <a:t>Operating Profit Ratio is calculated</a:t>
            </a:r>
            <a:r>
              <a:rPr lang="en-US" sz="2000" dirty="0"/>
              <a:t> by dividing the operating income by the net sales during a period. </a:t>
            </a:r>
            <a:r>
              <a:rPr lang="en-US" sz="2000" dirty="0" smtClean="0"/>
              <a:t>...</a:t>
            </a:r>
          </a:p>
          <a:p>
            <a:r>
              <a:rPr lang="en-US" sz="2000" dirty="0"/>
              <a:t> Operating income can be calculated by subtracting operating expenses, </a:t>
            </a:r>
            <a:r>
              <a:rPr lang="en-US" sz="2000" dirty="0" smtClean="0"/>
              <a:t>depreciation</a:t>
            </a:r>
            <a:r>
              <a:rPr lang="en-US" sz="2000" dirty="0"/>
              <a:t>, and amortization from gross </a:t>
            </a:r>
            <a:r>
              <a:rPr lang="en-US" sz="2000" dirty="0" smtClean="0"/>
              <a:t>income or </a:t>
            </a:r>
            <a:r>
              <a:rPr lang="en-US" sz="2000" dirty="0"/>
              <a:t>revenues</a:t>
            </a:r>
            <a:r>
              <a:rPr lang="en-US" sz="2000" dirty="0" smtClean="0"/>
              <a:t>.</a:t>
            </a:r>
          </a:p>
          <a:p>
            <a:endParaRPr lang="en-US" sz="2000" dirty="0" smtClean="0"/>
          </a:p>
          <a:p>
            <a:r>
              <a:rPr lang="en-US" sz="2000" dirty="0" smtClean="0">
                <a:solidFill>
                  <a:srgbClr val="FF0000"/>
                </a:solidFill>
              </a:rPr>
              <a:t>Operating </a:t>
            </a:r>
            <a:r>
              <a:rPr lang="en-US" sz="2000" dirty="0">
                <a:solidFill>
                  <a:srgbClr val="FF0000"/>
                </a:solidFill>
              </a:rPr>
              <a:t>profit</a:t>
            </a:r>
            <a:r>
              <a:rPr lang="en-US" sz="2000" dirty="0"/>
              <a:t> = Gross profit - Operating Expenses</a:t>
            </a:r>
          </a:p>
          <a:p>
            <a:pPr marL="0" indent="0" algn="ctr">
              <a:buNone/>
            </a:pPr>
            <a:r>
              <a:rPr lang="en-US" sz="2000" dirty="0">
                <a:solidFill>
                  <a:srgbClr val="FF0000"/>
                </a:solidFill>
              </a:rPr>
              <a:t>OR</a:t>
            </a:r>
          </a:p>
          <a:p>
            <a:r>
              <a:rPr lang="en-US" sz="2000" dirty="0">
                <a:solidFill>
                  <a:srgbClr val="FF0000"/>
                </a:solidFill>
              </a:rPr>
              <a:t>Operating profit</a:t>
            </a:r>
            <a:r>
              <a:rPr lang="en-US" sz="2000" dirty="0"/>
              <a:t> = Net sales - Operating cost</a:t>
            </a:r>
          </a:p>
          <a:p>
            <a:pPr marL="0" indent="0" algn="ctr">
              <a:buNone/>
            </a:pPr>
            <a:r>
              <a:rPr lang="en-US" sz="2000" dirty="0">
                <a:solidFill>
                  <a:srgbClr val="FF0000"/>
                </a:solidFill>
              </a:rPr>
              <a:t>OR</a:t>
            </a:r>
          </a:p>
          <a:p>
            <a:pPr marL="0" indent="0">
              <a:buNone/>
            </a:pPr>
            <a:r>
              <a:rPr lang="en-US" sz="2000" dirty="0">
                <a:solidFill>
                  <a:srgbClr val="FF0000"/>
                </a:solidFill>
              </a:rPr>
              <a:t>	</a:t>
            </a:r>
            <a:r>
              <a:rPr lang="en-US" sz="2000" dirty="0" smtClean="0">
                <a:solidFill>
                  <a:srgbClr val="FF0000"/>
                </a:solidFill>
              </a:rPr>
              <a:t>	   </a:t>
            </a:r>
            <a:r>
              <a:rPr lang="en-US" sz="2000" dirty="0" smtClean="0"/>
              <a:t>= </a:t>
            </a:r>
            <a:r>
              <a:rPr lang="en-US" sz="2000" dirty="0"/>
              <a:t>Net sales - (Cost of goods sold + Administrative and </a:t>
            </a:r>
            <a:endParaRPr lang="en-US" sz="2000" dirty="0" smtClean="0"/>
          </a:p>
          <a:p>
            <a:pPr marL="0" indent="0">
              <a:buNone/>
            </a:pPr>
            <a:r>
              <a:rPr lang="en-US" sz="2000" dirty="0"/>
              <a:t>	</a:t>
            </a:r>
            <a:r>
              <a:rPr lang="en-US" sz="2000" dirty="0" smtClean="0"/>
              <a:t>	      office </a:t>
            </a:r>
            <a:r>
              <a:rPr lang="en-US" sz="2000" dirty="0"/>
              <a:t>expenses + Selling and distribution exp.)</a:t>
            </a:r>
          </a:p>
          <a:p>
            <a:pPr marL="0" indent="0" algn="ctr">
              <a:buNone/>
            </a:pPr>
            <a:r>
              <a:rPr lang="en-US" sz="2000" dirty="0">
                <a:solidFill>
                  <a:srgbClr val="FF0000"/>
                </a:solidFill>
              </a:rPr>
              <a:t>OR</a:t>
            </a:r>
          </a:p>
          <a:p>
            <a:endParaRPr lang="en-US" sz="2000" dirty="0" smtClean="0"/>
          </a:p>
          <a:p>
            <a:r>
              <a:rPr lang="en-US" sz="2000" dirty="0" smtClean="0"/>
              <a:t>(</a:t>
            </a:r>
            <a:r>
              <a:rPr lang="en-US" sz="2000" dirty="0"/>
              <a:t>Net profit + Non-operating expenses) - (Non-operating incomes)</a:t>
            </a:r>
          </a:p>
          <a:p>
            <a:endParaRPr lang="en-US" sz="2000" dirty="0"/>
          </a:p>
        </p:txBody>
      </p:sp>
    </p:spTree>
    <p:extLst>
      <p:ext uri="{BB962C8B-B14F-4D97-AF65-F5344CB8AC3E}">
        <p14:creationId xmlns:p14="http://schemas.microsoft.com/office/powerpoint/2010/main" val="1250200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latin typeface="Arial" pitchFamily="34" charset="0"/>
                <a:cs typeface="Arial" pitchFamily="34" charset="0"/>
              </a:rPr>
              <a:t>Example</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1012181"/>
              </p:ext>
            </p:extLst>
          </p:nvPr>
        </p:nvGraphicFramePr>
        <p:xfrm>
          <a:off x="914400" y="1600200"/>
          <a:ext cx="6748272" cy="2286000"/>
        </p:xfrm>
        <a:graphic>
          <a:graphicData uri="http://schemas.openxmlformats.org/drawingml/2006/table">
            <a:tbl>
              <a:tblPr/>
              <a:tblGrid>
                <a:gridCol w="1676400"/>
                <a:gridCol w="1066800"/>
                <a:gridCol w="1676400"/>
                <a:gridCol w="2328672"/>
              </a:tblGrid>
              <a:tr h="0">
                <a:tc>
                  <a:txBody>
                    <a:bodyPr/>
                    <a:lstStyle/>
                    <a:p>
                      <a:pPr algn="l"/>
                      <a:r>
                        <a:rPr lang="en-US" b="1" dirty="0"/>
                        <a:t>Particulars</a:t>
                      </a:r>
                      <a:endParaRPr lang="en-US" dirty="0"/>
                    </a:p>
                  </a:txBody>
                  <a:tcPr anchor="ctr">
                    <a:lnL>
                      <a:noFill/>
                    </a:lnL>
                    <a:lnR>
                      <a:noFill/>
                    </a:lnR>
                    <a:lnT>
                      <a:noFill/>
                    </a:lnT>
                    <a:lnB>
                      <a:noFill/>
                    </a:lnB>
                  </a:tcPr>
                </a:tc>
                <a:tc>
                  <a:txBody>
                    <a:bodyPr/>
                    <a:lstStyle/>
                    <a:p>
                      <a:pPr algn="ctr"/>
                      <a:r>
                        <a:rPr lang="en-US" b="1"/>
                        <a:t>$</a:t>
                      </a:r>
                      <a:endParaRPr lang="en-US"/>
                    </a:p>
                  </a:txBody>
                  <a:tcPr anchor="ctr">
                    <a:lnL>
                      <a:noFill/>
                    </a:lnL>
                    <a:lnR>
                      <a:noFill/>
                    </a:lnR>
                    <a:lnT>
                      <a:noFill/>
                    </a:lnT>
                    <a:lnB>
                      <a:noFill/>
                    </a:lnB>
                  </a:tcPr>
                </a:tc>
                <a:tc>
                  <a:txBody>
                    <a:bodyPr/>
                    <a:lstStyle/>
                    <a:p>
                      <a:pPr algn="l"/>
                      <a:r>
                        <a:rPr lang="en-US" b="1"/>
                        <a:t>Particulars</a:t>
                      </a:r>
                      <a:endParaRPr lang="en-US"/>
                    </a:p>
                  </a:txBody>
                  <a:tcPr anchor="ctr">
                    <a:lnL>
                      <a:noFill/>
                    </a:lnL>
                    <a:lnR>
                      <a:noFill/>
                    </a:lnR>
                    <a:lnT>
                      <a:noFill/>
                    </a:lnT>
                    <a:lnB>
                      <a:noFill/>
                    </a:lnB>
                  </a:tcPr>
                </a:tc>
                <a:tc>
                  <a:txBody>
                    <a:bodyPr/>
                    <a:lstStyle/>
                    <a:p>
                      <a:pPr algn="ctr"/>
                      <a:r>
                        <a:rPr lang="en-US" b="1"/>
                        <a:t>$</a:t>
                      </a:r>
                      <a:endParaRPr lang="en-US"/>
                    </a:p>
                  </a:txBody>
                  <a:tcPr anchor="ctr">
                    <a:lnL>
                      <a:noFill/>
                    </a:lnL>
                    <a:lnR>
                      <a:noFill/>
                    </a:lnR>
                    <a:lnT>
                      <a:noFill/>
                    </a:lnT>
                    <a:lnB>
                      <a:noFill/>
                    </a:lnB>
                  </a:tcPr>
                </a:tc>
              </a:tr>
              <a:tr h="0">
                <a:tc>
                  <a:txBody>
                    <a:bodyPr/>
                    <a:lstStyle/>
                    <a:p>
                      <a:r>
                        <a:rPr lang="en-US"/>
                        <a:t>Sales less returns</a:t>
                      </a:r>
                    </a:p>
                  </a:txBody>
                  <a:tcPr anchor="ctr">
                    <a:lnL>
                      <a:noFill/>
                    </a:lnL>
                    <a:lnR>
                      <a:noFill/>
                    </a:lnR>
                    <a:lnT>
                      <a:noFill/>
                    </a:lnT>
                    <a:lnB>
                      <a:noFill/>
                    </a:lnB>
                  </a:tcPr>
                </a:tc>
                <a:tc>
                  <a:txBody>
                    <a:bodyPr/>
                    <a:lstStyle/>
                    <a:p>
                      <a:pPr algn="ctr"/>
                      <a:r>
                        <a:rPr lang="en-US"/>
                        <a:t> 4,00,000</a:t>
                      </a:r>
                    </a:p>
                  </a:txBody>
                  <a:tcPr anchor="ctr">
                    <a:lnL>
                      <a:noFill/>
                    </a:lnL>
                    <a:lnR>
                      <a:noFill/>
                    </a:lnR>
                    <a:lnT>
                      <a:noFill/>
                    </a:lnT>
                    <a:lnB>
                      <a:noFill/>
                    </a:lnB>
                  </a:tcPr>
                </a:tc>
                <a:tc>
                  <a:txBody>
                    <a:bodyPr/>
                    <a:lstStyle/>
                    <a:p>
                      <a:r>
                        <a:rPr lang="en-US"/>
                        <a:t>Selling expenses</a:t>
                      </a:r>
                    </a:p>
                  </a:txBody>
                  <a:tcPr anchor="ctr">
                    <a:lnL>
                      <a:noFill/>
                    </a:lnL>
                    <a:lnR>
                      <a:noFill/>
                    </a:lnR>
                    <a:lnT>
                      <a:noFill/>
                    </a:lnT>
                    <a:lnB>
                      <a:noFill/>
                    </a:lnB>
                  </a:tcPr>
                </a:tc>
                <a:tc>
                  <a:txBody>
                    <a:bodyPr/>
                    <a:lstStyle/>
                    <a:p>
                      <a:pPr algn="ctr"/>
                      <a:r>
                        <a:rPr lang="en-US"/>
                        <a:t>25,000</a:t>
                      </a:r>
                    </a:p>
                  </a:txBody>
                  <a:tcPr anchor="ctr">
                    <a:lnL>
                      <a:noFill/>
                    </a:lnL>
                    <a:lnR>
                      <a:noFill/>
                    </a:lnR>
                    <a:lnT>
                      <a:noFill/>
                    </a:lnT>
                    <a:lnB>
                      <a:noFill/>
                    </a:lnB>
                  </a:tcPr>
                </a:tc>
              </a:tr>
              <a:tr h="0">
                <a:tc>
                  <a:txBody>
                    <a:bodyPr/>
                    <a:lstStyle/>
                    <a:p>
                      <a:r>
                        <a:rPr lang="en-US"/>
                        <a:t>Gross profit</a:t>
                      </a:r>
                    </a:p>
                  </a:txBody>
                  <a:tcPr anchor="ctr">
                    <a:lnL>
                      <a:noFill/>
                    </a:lnL>
                    <a:lnR>
                      <a:noFill/>
                    </a:lnR>
                    <a:lnT>
                      <a:noFill/>
                    </a:lnT>
                    <a:lnB>
                      <a:noFill/>
                    </a:lnB>
                  </a:tcPr>
                </a:tc>
                <a:tc>
                  <a:txBody>
                    <a:bodyPr/>
                    <a:lstStyle/>
                    <a:p>
                      <a:pPr algn="ctr"/>
                      <a:r>
                        <a:rPr lang="en-US"/>
                        <a:t> 1,40,000</a:t>
                      </a:r>
                    </a:p>
                  </a:txBody>
                  <a:tcPr anchor="ctr">
                    <a:lnL>
                      <a:noFill/>
                    </a:lnL>
                    <a:lnR>
                      <a:noFill/>
                    </a:lnR>
                    <a:lnT>
                      <a:noFill/>
                    </a:lnT>
                    <a:lnB>
                      <a:noFill/>
                    </a:lnB>
                  </a:tcPr>
                </a:tc>
                <a:tc>
                  <a:txBody>
                    <a:bodyPr/>
                    <a:lstStyle/>
                    <a:p>
                      <a:r>
                        <a:rPr lang="en-US"/>
                        <a:t>Income from investment</a:t>
                      </a:r>
                    </a:p>
                  </a:txBody>
                  <a:tcPr anchor="ctr">
                    <a:lnL>
                      <a:noFill/>
                    </a:lnL>
                    <a:lnR>
                      <a:noFill/>
                    </a:lnR>
                    <a:lnT>
                      <a:noFill/>
                    </a:lnT>
                    <a:lnB>
                      <a:noFill/>
                    </a:lnB>
                  </a:tcPr>
                </a:tc>
                <a:tc>
                  <a:txBody>
                    <a:bodyPr/>
                    <a:lstStyle/>
                    <a:p>
                      <a:pPr algn="ctr"/>
                      <a:r>
                        <a:rPr lang="en-US"/>
                        <a:t>1,000</a:t>
                      </a:r>
                    </a:p>
                  </a:txBody>
                  <a:tcPr anchor="ctr">
                    <a:lnL>
                      <a:noFill/>
                    </a:lnL>
                    <a:lnR>
                      <a:noFill/>
                    </a:lnR>
                    <a:lnT>
                      <a:noFill/>
                    </a:lnT>
                    <a:lnB>
                      <a:noFill/>
                    </a:lnB>
                  </a:tcPr>
                </a:tc>
              </a:tr>
              <a:tr h="0">
                <a:tc>
                  <a:txBody>
                    <a:bodyPr/>
                    <a:lstStyle/>
                    <a:p>
                      <a:r>
                        <a:rPr lang="en-US" dirty="0"/>
                        <a:t>Administration expenses</a:t>
                      </a:r>
                    </a:p>
                  </a:txBody>
                  <a:tcPr anchor="ctr">
                    <a:lnL>
                      <a:noFill/>
                    </a:lnL>
                    <a:lnR>
                      <a:noFill/>
                    </a:lnR>
                    <a:lnT>
                      <a:noFill/>
                    </a:lnT>
                    <a:lnB>
                      <a:noFill/>
                    </a:lnB>
                  </a:tcPr>
                </a:tc>
                <a:tc>
                  <a:txBody>
                    <a:bodyPr/>
                    <a:lstStyle/>
                    <a:p>
                      <a:pPr algn="ctr"/>
                      <a:r>
                        <a:rPr lang="en-US"/>
                        <a:t> 35,000</a:t>
                      </a:r>
                    </a:p>
                  </a:txBody>
                  <a:tcPr anchor="ctr">
                    <a:lnL>
                      <a:noFill/>
                    </a:lnL>
                    <a:lnR>
                      <a:noFill/>
                    </a:lnR>
                    <a:lnT>
                      <a:noFill/>
                    </a:lnT>
                    <a:lnB>
                      <a:noFill/>
                    </a:lnB>
                  </a:tcPr>
                </a:tc>
                <a:tc>
                  <a:txBody>
                    <a:bodyPr/>
                    <a:lstStyle/>
                    <a:p>
                      <a:r>
                        <a:rPr lang="en-US"/>
                        <a:t>Loss on account of fire</a:t>
                      </a:r>
                    </a:p>
                  </a:txBody>
                  <a:tcPr anchor="ctr">
                    <a:lnL>
                      <a:noFill/>
                    </a:lnL>
                    <a:lnR>
                      <a:noFill/>
                    </a:lnR>
                    <a:lnT>
                      <a:noFill/>
                    </a:lnT>
                    <a:lnB>
                      <a:noFill/>
                    </a:lnB>
                  </a:tcPr>
                </a:tc>
                <a:tc>
                  <a:txBody>
                    <a:bodyPr/>
                    <a:lstStyle/>
                    <a:p>
                      <a:pPr algn="ctr"/>
                      <a:r>
                        <a:rPr lang="en-US" dirty="0"/>
                        <a:t>2,000</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381000" y="4191000"/>
            <a:ext cx="71032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299E0"/>
                </a:solidFill>
                <a:effectLst/>
                <a:latin typeface="Arial" pitchFamily="34" charset="0"/>
                <a:cs typeface="Arial"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0000"/>
                </a:solidFill>
                <a:effectLst/>
                <a:latin typeface="Arial" pitchFamily="34" charset="0"/>
                <a:cs typeface="Arial" pitchFamily="34" charset="0"/>
              </a:rPr>
              <a:t>Solution:</a:t>
            </a:r>
            <a:endParaRPr kumimoji="0" lang="en-US" altLang="en-US"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Operating profit = Gross profit - Administration and selling expenses</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1,40,000 - (35,000 + 25,000)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1,40,000 - 60,000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$80,000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Operating profit ratio = (80, 000 / 4,00,000) × 100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20 %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82244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rPr>
              <a:t>Additional Questions</a:t>
            </a:r>
            <a:endParaRPr lang="en-US" b="1" dirty="0">
              <a:solidFill>
                <a:srgbClr val="FF0000"/>
              </a:solidFill>
            </a:endParaRPr>
          </a:p>
        </p:txBody>
      </p:sp>
      <p:sp>
        <p:nvSpPr>
          <p:cNvPr id="3" name="Content Placeholder 2"/>
          <p:cNvSpPr>
            <a:spLocks noGrp="1"/>
          </p:cNvSpPr>
          <p:nvPr>
            <p:ph idx="1"/>
          </p:nvPr>
        </p:nvSpPr>
        <p:spPr>
          <a:xfrm>
            <a:off x="457200" y="685800"/>
            <a:ext cx="8229600" cy="5638800"/>
          </a:xfrm>
        </p:spPr>
        <p:txBody>
          <a:bodyPr>
            <a:normAutofit fontScale="70000" lnSpcReduction="20000"/>
          </a:bodyPr>
          <a:lstStyle/>
          <a:p>
            <a:r>
              <a:rPr lang="en-US" dirty="0">
                <a:solidFill>
                  <a:srgbClr val="FF0000"/>
                </a:solidFill>
              </a:rPr>
              <a:t>Item of the Balance Sheet				</a:t>
            </a:r>
            <a:r>
              <a:rPr lang="en-US" dirty="0" err="1">
                <a:solidFill>
                  <a:srgbClr val="FF0000"/>
                </a:solidFill>
              </a:rPr>
              <a:t>Rs</a:t>
            </a:r>
            <a:r>
              <a:rPr lang="en-US" dirty="0">
                <a:solidFill>
                  <a:srgbClr val="FF0000"/>
                </a:solidFill>
              </a:rPr>
              <a:t>.</a:t>
            </a:r>
          </a:p>
          <a:p>
            <a:pPr marL="0" indent="0">
              <a:buNone/>
            </a:pPr>
            <a:r>
              <a:rPr lang="en-US" dirty="0">
                <a:solidFill>
                  <a:srgbClr val="FF0000"/>
                </a:solidFill>
              </a:rPr>
              <a:t> </a:t>
            </a:r>
          </a:p>
          <a:p>
            <a:r>
              <a:rPr lang="en-US" dirty="0"/>
              <a:t>Cash 					 </a:t>
            </a:r>
            <a:r>
              <a:rPr lang="en-US" dirty="0" smtClean="0"/>
              <a:t>              </a:t>
            </a:r>
            <a:r>
              <a:rPr lang="en-US" dirty="0"/>
              <a:t>10,000</a:t>
            </a:r>
          </a:p>
          <a:p>
            <a:r>
              <a:rPr lang="en-US" dirty="0"/>
              <a:t>Accounts </a:t>
            </a:r>
            <a:r>
              <a:rPr lang="en-US" dirty="0" smtClean="0"/>
              <a:t>Receivables </a:t>
            </a:r>
            <a:r>
              <a:rPr lang="en-US" dirty="0"/>
              <a:t>				30,000</a:t>
            </a:r>
          </a:p>
          <a:p>
            <a:r>
              <a:rPr lang="en-US" dirty="0"/>
              <a:t>Inventory						80,000</a:t>
            </a:r>
          </a:p>
          <a:p>
            <a:r>
              <a:rPr lang="en-US" dirty="0"/>
              <a:t>Prepaid Insurance					  6,000</a:t>
            </a:r>
          </a:p>
          <a:p>
            <a:r>
              <a:rPr lang="en-US" dirty="0"/>
              <a:t>Long-term Assets				         </a:t>
            </a:r>
            <a:r>
              <a:rPr lang="en-US" dirty="0" smtClean="0"/>
              <a:t>    </a:t>
            </a:r>
            <a:r>
              <a:rPr lang="en-US" dirty="0"/>
              <a:t>200,000</a:t>
            </a:r>
          </a:p>
          <a:p>
            <a:r>
              <a:rPr lang="en-US" dirty="0"/>
              <a:t>Accounts Payable					30,000</a:t>
            </a:r>
          </a:p>
          <a:p>
            <a:r>
              <a:rPr lang="en-US" dirty="0"/>
              <a:t>Notes payable due in 10 months 			25,000</a:t>
            </a:r>
          </a:p>
          <a:p>
            <a:r>
              <a:rPr lang="en-US" dirty="0"/>
              <a:t>Wages payable 					  5,000</a:t>
            </a:r>
          </a:p>
          <a:p>
            <a:r>
              <a:rPr lang="en-US" dirty="0"/>
              <a:t>Long-term Liabilities					70,000</a:t>
            </a:r>
          </a:p>
          <a:p>
            <a:r>
              <a:rPr lang="en-US" dirty="0"/>
              <a:t>Owner’s Equity				          196,000</a:t>
            </a:r>
          </a:p>
          <a:p>
            <a:r>
              <a:rPr lang="en-US" dirty="0" smtClean="0">
                <a:solidFill>
                  <a:srgbClr val="FF0000"/>
                </a:solidFill>
              </a:rPr>
              <a:t>Determine</a:t>
            </a:r>
          </a:p>
          <a:p>
            <a:pPr lvl="1"/>
            <a:r>
              <a:rPr lang="en-US" dirty="0" smtClean="0">
                <a:solidFill>
                  <a:srgbClr val="FF0000"/>
                </a:solidFill>
              </a:rPr>
              <a:t>Quick Ratio</a:t>
            </a:r>
          </a:p>
          <a:p>
            <a:pPr lvl="1"/>
            <a:r>
              <a:rPr lang="en-US" dirty="0" smtClean="0">
                <a:solidFill>
                  <a:srgbClr val="FF0000"/>
                </a:solidFill>
              </a:rPr>
              <a:t>Debt-Equity Ratio</a:t>
            </a:r>
          </a:p>
          <a:p>
            <a:pPr lvl="1"/>
            <a:r>
              <a:rPr lang="en-US" dirty="0" smtClean="0">
                <a:solidFill>
                  <a:srgbClr val="FF0000"/>
                </a:solidFill>
              </a:rPr>
              <a:t>Debt Ratio</a:t>
            </a:r>
          </a:p>
          <a:p>
            <a:pPr lvl="1"/>
            <a:r>
              <a:rPr lang="en-US" dirty="0" smtClean="0">
                <a:solidFill>
                  <a:srgbClr val="FF0000"/>
                </a:solidFill>
              </a:rPr>
              <a:t>Working Capital</a:t>
            </a:r>
          </a:p>
          <a:p>
            <a:pPr lvl="1"/>
            <a:endParaRPr lang="en-US" dirty="0"/>
          </a:p>
        </p:txBody>
      </p:sp>
    </p:spTree>
    <p:extLst>
      <p:ext uri="{BB962C8B-B14F-4D97-AF65-F5344CB8AC3E}">
        <p14:creationId xmlns:p14="http://schemas.microsoft.com/office/powerpoint/2010/main" val="1210977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02673"/>
          </a:xfrm>
        </p:spPr>
        <p:txBody>
          <a:bodyPr>
            <a:normAutofit fontScale="90000"/>
          </a:bodyPr>
          <a:lstStyle/>
          <a:p>
            <a:r>
              <a:rPr lang="en-US" b="1" dirty="0" smtClean="0">
                <a:solidFill>
                  <a:srgbClr val="FF0000"/>
                </a:solidFill>
              </a:rPr>
              <a:t>National Income Accounting</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fontScale="92500" lnSpcReduction="10000"/>
          </a:bodyPr>
          <a:lstStyle/>
          <a:p>
            <a:r>
              <a:rPr lang="en-US" b="1" dirty="0" smtClean="0"/>
              <a:t>National Income Accounting </a:t>
            </a:r>
            <a:r>
              <a:rPr lang="en-US" dirty="0" smtClean="0"/>
              <a:t>is a </a:t>
            </a:r>
            <a:r>
              <a:rPr lang="en-US" dirty="0"/>
              <a:t>set of principles and </a:t>
            </a:r>
            <a:r>
              <a:rPr lang="en-US" dirty="0" smtClean="0"/>
              <a:t>methods, that are </a:t>
            </a:r>
            <a:r>
              <a:rPr lang="en-US" dirty="0"/>
              <a:t>used to measure the income and production of a country. </a:t>
            </a:r>
            <a:endParaRPr lang="en-US" dirty="0" smtClean="0"/>
          </a:p>
          <a:p>
            <a:r>
              <a:rPr lang="en-US" dirty="0" smtClean="0">
                <a:solidFill>
                  <a:srgbClr val="FF0000"/>
                </a:solidFill>
              </a:rPr>
              <a:t>The purpose of National Income Accounting is to obtain some measure of the performance of the aggregate economy. </a:t>
            </a:r>
          </a:p>
          <a:p>
            <a:r>
              <a:rPr lang="en-US" dirty="0" smtClean="0"/>
              <a:t>There </a:t>
            </a:r>
            <a:r>
              <a:rPr lang="en-US" dirty="0"/>
              <a:t>are basically two ways of measuring national economic activity: </a:t>
            </a:r>
            <a:endParaRPr lang="en-US" dirty="0" smtClean="0"/>
          </a:p>
          <a:p>
            <a:pPr lvl="1"/>
            <a:r>
              <a:rPr lang="en-US" dirty="0" smtClean="0">
                <a:solidFill>
                  <a:srgbClr val="FF0000"/>
                </a:solidFill>
              </a:rPr>
              <a:t>as </a:t>
            </a:r>
            <a:r>
              <a:rPr lang="en-US" dirty="0">
                <a:solidFill>
                  <a:srgbClr val="FF0000"/>
                </a:solidFill>
              </a:rPr>
              <a:t>the money value of the total production of goods and services during a given period (usually a year) or </a:t>
            </a:r>
            <a:endParaRPr lang="en-US" dirty="0" smtClean="0">
              <a:solidFill>
                <a:srgbClr val="FF0000"/>
              </a:solidFill>
            </a:endParaRPr>
          </a:p>
          <a:p>
            <a:pPr lvl="1"/>
            <a:r>
              <a:rPr lang="en-US" dirty="0" smtClean="0"/>
              <a:t>as </a:t>
            </a:r>
            <a:r>
              <a:rPr lang="en-US" dirty="0"/>
              <a:t>the total of incomes derived from economic activity after allowance has been made for capital consumption</a:t>
            </a:r>
            <a:r>
              <a:rPr lang="en-US" dirty="0" smtClean="0"/>
              <a:t>.</a:t>
            </a:r>
          </a:p>
          <a:p>
            <a:endParaRPr lang="en-US" dirty="0"/>
          </a:p>
        </p:txBody>
      </p:sp>
    </p:spTree>
    <p:extLst>
      <p:ext uri="{BB962C8B-B14F-4D97-AF65-F5344CB8AC3E}">
        <p14:creationId xmlns:p14="http://schemas.microsoft.com/office/powerpoint/2010/main" val="392671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Practice Problem Sums</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Company’s last year sales (all on Credit) of R. 830,000and Cost of Goods sold is Rs.525,000</a:t>
            </a:r>
          </a:p>
          <a:p>
            <a:r>
              <a:rPr lang="en-US" dirty="0"/>
              <a:t>At the beginning of the year its Accounts Receivables were </a:t>
            </a:r>
            <a:r>
              <a:rPr lang="en-US" dirty="0" err="1"/>
              <a:t>Rs</a:t>
            </a:r>
            <a:r>
              <a:rPr lang="en-US" dirty="0"/>
              <a:t>. 80,000 and its Inventory was </a:t>
            </a:r>
            <a:r>
              <a:rPr lang="en-US" dirty="0" err="1"/>
              <a:t>Rs</a:t>
            </a:r>
            <a:r>
              <a:rPr lang="en-US" dirty="0"/>
              <a:t>. 100,000</a:t>
            </a:r>
            <a:r>
              <a:rPr lang="en-US" dirty="0" smtClean="0"/>
              <a:t>.</a:t>
            </a:r>
          </a:p>
          <a:p>
            <a:r>
              <a:rPr lang="en-US" dirty="0" smtClean="0"/>
              <a:t>At </a:t>
            </a:r>
            <a:r>
              <a:rPr lang="en-US" dirty="0"/>
              <a:t>the end of the year its Accounts Receivable were </a:t>
            </a:r>
            <a:r>
              <a:rPr lang="en-US" dirty="0" err="1"/>
              <a:t>Rs</a:t>
            </a:r>
            <a:r>
              <a:rPr lang="en-US" dirty="0"/>
              <a:t>. 86,000 and Inventory was 110,000</a:t>
            </a:r>
            <a:r>
              <a:rPr lang="en-US" dirty="0" smtClean="0"/>
              <a:t>.</a:t>
            </a:r>
          </a:p>
          <a:p>
            <a:pPr lvl="2"/>
            <a:endParaRPr lang="en-US" dirty="0" smtClean="0"/>
          </a:p>
          <a:p>
            <a:pPr lvl="2"/>
            <a:r>
              <a:rPr lang="en-US" dirty="0" smtClean="0">
                <a:solidFill>
                  <a:srgbClr val="FF0000"/>
                </a:solidFill>
              </a:rPr>
              <a:t>Find Inventory Turn over Ratio and Gross Profit Ratio</a:t>
            </a:r>
            <a:endParaRPr lang="en-US" dirty="0">
              <a:solidFill>
                <a:srgbClr val="FF0000"/>
              </a:solidFill>
            </a:endParaRPr>
          </a:p>
          <a:p>
            <a:endParaRPr lang="en-US" dirty="0"/>
          </a:p>
        </p:txBody>
      </p:sp>
    </p:spTree>
    <p:extLst>
      <p:ext uri="{BB962C8B-B14F-4D97-AF65-F5344CB8AC3E}">
        <p14:creationId xmlns:p14="http://schemas.microsoft.com/office/powerpoint/2010/main" val="2753533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Forecasting</a:t>
            </a:r>
            <a:endParaRPr lang="en-US" b="1" dirty="0">
              <a:solidFill>
                <a:srgbClr val="FF0000"/>
              </a:solidFill>
            </a:endParaRPr>
          </a:p>
        </p:txBody>
      </p:sp>
      <p:sp>
        <p:nvSpPr>
          <p:cNvPr id="3" name="Content Placeholder 2"/>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b="1" dirty="0" smtClean="0"/>
              <a:t>Methods and Tools</a:t>
            </a:r>
            <a:endParaRPr lang="en-US" b="1" dirty="0"/>
          </a:p>
        </p:txBody>
      </p:sp>
    </p:spTree>
    <p:extLst>
      <p:ext uri="{BB962C8B-B14F-4D97-AF65-F5344CB8AC3E}">
        <p14:creationId xmlns:p14="http://schemas.microsoft.com/office/powerpoint/2010/main" val="273723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6pPr>
            <a:lvl7pPr marL="29718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7pPr>
            <a:lvl8pPr marL="34290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8pPr>
            <a:lvl9pPr marL="38862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9pPr>
          </a:lstStyle>
          <a:p>
            <a:pPr eaLnBrk="1" hangingPunct="1"/>
            <a:fld id="{DDDA845C-3D44-409C-8F0A-C26AA937FE97}" type="slidenum">
              <a:rPr lang="fi-FI" altLang="en-US" sz="1400">
                <a:latin typeface="Times New Roman" pitchFamily="18" charset="0"/>
              </a:rPr>
              <a:pPr eaLnBrk="1" hangingPunct="1"/>
              <a:t>32</a:t>
            </a:fld>
            <a:endParaRPr lang="fi-FI" altLang="en-US" sz="1400">
              <a:latin typeface="Times New Roman" pitchFamily="18" charset="0"/>
            </a:endParaRPr>
          </a:p>
        </p:txBody>
      </p:sp>
      <p:sp>
        <p:nvSpPr>
          <p:cNvPr id="10244" name="Rectangle 2"/>
          <p:cNvSpPr>
            <a:spLocks noGrp="1" noChangeArrowheads="1"/>
          </p:cNvSpPr>
          <p:nvPr>
            <p:ph type="title"/>
          </p:nvPr>
        </p:nvSpPr>
        <p:spPr>
          <a:xfrm>
            <a:off x="457200" y="20782"/>
            <a:ext cx="8229600" cy="741218"/>
          </a:xfrm>
        </p:spPr>
        <p:txBody>
          <a:bodyPr>
            <a:normAutofit fontScale="90000"/>
          </a:bodyPr>
          <a:lstStyle/>
          <a:p>
            <a:pPr eaLnBrk="1" hangingPunct="1"/>
            <a:r>
              <a:rPr lang="en-US" altLang="en-US" b="1" dirty="0" smtClean="0">
                <a:solidFill>
                  <a:srgbClr val="FF0000"/>
                </a:solidFill>
              </a:rPr>
              <a:t>Statistical inference</a:t>
            </a:r>
          </a:p>
        </p:txBody>
      </p:sp>
      <p:sp>
        <p:nvSpPr>
          <p:cNvPr id="10245" name="Rectangle 3"/>
          <p:cNvSpPr>
            <a:spLocks noGrp="1" noChangeArrowheads="1"/>
          </p:cNvSpPr>
          <p:nvPr>
            <p:ph type="body" idx="1"/>
          </p:nvPr>
        </p:nvSpPr>
        <p:spPr>
          <a:xfrm>
            <a:off x="685800" y="685800"/>
            <a:ext cx="8001000" cy="5638800"/>
          </a:xfrm>
        </p:spPr>
        <p:txBody>
          <a:bodyPr>
            <a:normAutofit fontScale="85000" lnSpcReduction="20000"/>
          </a:bodyPr>
          <a:lstStyle/>
          <a:p>
            <a:pPr eaLnBrk="1" hangingPunct="1"/>
            <a:r>
              <a:rPr lang="en-US" altLang="en-US" dirty="0" smtClean="0">
                <a:solidFill>
                  <a:srgbClr val="FF0000"/>
                </a:solidFill>
              </a:rPr>
              <a:t>Statistical inference:</a:t>
            </a:r>
          </a:p>
          <a:p>
            <a:pPr lvl="1"/>
            <a:r>
              <a:rPr lang="en-US" altLang="en-US" dirty="0" smtClean="0"/>
              <a:t> Drawing conclusions about the whole population on the basis of a sample</a:t>
            </a:r>
          </a:p>
          <a:p>
            <a:pPr eaLnBrk="1" hangingPunct="1"/>
            <a:endParaRPr lang="en-US" altLang="en-US" dirty="0" smtClean="0"/>
          </a:p>
          <a:p>
            <a:pPr marL="0" indent="0" eaLnBrk="1" hangingPunct="1">
              <a:buNone/>
            </a:pPr>
            <a:r>
              <a:rPr lang="en-US" altLang="en-US" dirty="0" smtClean="0"/>
              <a:t>                                                                                  </a:t>
            </a:r>
          </a:p>
          <a:p>
            <a:pPr marL="0" indent="0" eaLnBrk="1" hangingPunct="1">
              <a:buNone/>
            </a:pPr>
            <a:r>
              <a:rPr lang="en-US" altLang="en-US" dirty="0" smtClean="0"/>
              <a:t>                                                                         </a:t>
            </a:r>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eaLnBrk="1" hangingPunct="1"/>
            <a:r>
              <a:rPr lang="en-US" altLang="en-US" dirty="0" smtClean="0"/>
              <a:t>Precondition for statistical inference: </a:t>
            </a:r>
          </a:p>
          <a:p>
            <a:pPr lvl="1"/>
            <a:r>
              <a:rPr lang="en-US" altLang="en-US" dirty="0" smtClean="0">
                <a:solidFill>
                  <a:srgbClr val="FF0000"/>
                </a:solidFill>
              </a:rPr>
              <a:t>A sample is randomly selected from the population (=probability sample)</a:t>
            </a:r>
          </a:p>
        </p:txBody>
      </p:sp>
      <p:pic>
        <p:nvPicPr>
          <p:cNvPr id="6" name="Picture 62"/>
          <p:cNvPicPr>
            <a:picLocks noChangeAspect="1" noChangeArrowheads="1"/>
          </p:cNvPicPr>
          <p:nvPr/>
        </p:nvPicPr>
        <p:blipFill>
          <a:blip r:embed="rId2">
            <a:extLst>
              <a:ext uri="{28A0092B-C50C-407E-A947-70E740481C1C}">
                <a14:useLocalDpi xmlns:a14="http://schemas.microsoft.com/office/drawing/2010/main" val="0"/>
              </a:ext>
            </a:extLst>
          </a:blip>
          <a:srcRect b="15858"/>
          <a:stretch>
            <a:fillRect/>
          </a:stretch>
        </p:blipFill>
        <p:spPr>
          <a:xfrm>
            <a:off x="2209800" y="1981200"/>
            <a:ext cx="4402137" cy="2971800"/>
          </a:xfrm>
          <a:prstGeom prst="rect">
            <a:avLst/>
          </a:prstGeom>
          <a:noFill/>
          <a:extLst>
            <a:ext uri="{91240B29-F687-4F45-9708-019B960494DF}">
              <a14:hiddenLine xmlns:a14="http://schemas.microsoft.com/office/drawing/2010/main" w="3175">
                <a:solidFill>
                  <a:schemeClr val="tx1"/>
                </a:solidFill>
                <a:miter lim="800000"/>
                <a:headEnd/>
                <a:tailEnd/>
              </a14:hiddenLine>
            </a:ext>
          </a:extLst>
        </p:spPr>
      </p:pic>
      <p:sp>
        <p:nvSpPr>
          <p:cNvPr id="7" name="Text Box 65"/>
          <p:cNvSpPr txBox="1">
            <a:spLocks noChangeArrowheads="1"/>
          </p:cNvSpPr>
          <p:nvPr/>
        </p:nvSpPr>
        <p:spPr bwMode="auto">
          <a:xfrm>
            <a:off x="125700" y="2476862"/>
            <a:ext cx="2017713"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800" dirty="0">
                <a:solidFill>
                  <a:srgbClr val="FF0000"/>
                </a:solidFill>
              </a:rPr>
              <a:t>We want to learn about population  </a:t>
            </a:r>
            <a:r>
              <a:rPr lang="en-US" altLang="en-US" sz="2800" i="1" dirty="0">
                <a:solidFill>
                  <a:srgbClr val="FF0000"/>
                </a:solidFill>
              </a:rPr>
              <a:t>parameters</a:t>
            </a:r>
            <a:r>
              <a:rPr lang="en-US" altLang="en-US" sz="2800" i="1" dirty="0"/>
              <a:t>…</a:t>
            </a:r>
          </a:p>
        </p:txBody>
      </p:sp>
      <p:sp>
        <p:nvSpPr>
          <p:cNvPr id="9" name="Text Box 64"/>
          <p:cNvSpPr txBox="1">
            <a:spLocks noChangeArrowheads="1"/>
          </p:cNvSpPr>
          <p:nvPr/>
        </p:nvSpPr>
        <p:spPr bwMode="auto">
          <a:xfrm>
            <a:off x="6781800" y="2463007"/>
            <a:ext cx="18065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800" dirty="0">
                <a:solidFill>
                  <a:srgbClr val="FF0000"/>
                </a:solidFill>
              </a:rPr>
              <a:t>…but we can only calculate </a:t>
            </a:r>
            <a:r>
              <a:rPr lang="en-US" altLang="en-US" sz="2800" i="1" dirty="0">
                <a:solidFill>
                  <a:srgbClr val="FF0000"/>
                </a:solidFill>
              </a:rPr>
              <a:t>sample</a:t>
            </a:r>
            <a:r>
              <a:rPr lang="en-US" altLang="en-US" sz="2800" dirty="0">
                <a:solidFill>
                  <a:srgbClr val="FF0000"/>
                </a:solidFill>
              </a:rPr>
              <a:t> </a:t>
            </a:r>
            <a:r>
              <a:rPr lang="en-US" altLang="en-US" sz="2800" i="1" dirty="0">
                <a:solidFill>
                  <a:srgbClr val="FF0000"/>
                </a:solidFill>
              </a:rPr>
              <a:t>statistics</a:t>
            </a:r>
          </a:p>
        </p:txBody>
      </p:sp>
    </p:spTree>
    <p:extLst>
      <p:ext uri="{BB962C8B-B14F-4D97-AF65-F5344CB8AC3E}">
        <p14:creationId xmlns:p14="http://schemas.microsoft.com/office/powerpoint/2010/main" val="268959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 Intro to Statistical Inference</a:t>
            </a:r>
          </a:p>
        </p:txBody>
      </p:sp>
      <p:sp>
        <p:nvSpPr>
          <p:cNvPr id="614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9B5687-42E2-469D-80F4-75B6393A749F}" type="slidenum">
              <a:rPr lang="en-US" altLang="en-US"/>
              <a:pPr eaLnBrk="1" hangingPunct="1"/>
              <a:t>33</a:t>
            </a:fld>
            <a:endParaRPr lang="en-US" altLang="en-US"/>
          </a:p>
        </p:txBody>
      </p:sp>
      <p:sp>
        <p:nvSpPr>
          <p:cNvPr id="6149" name="Rectangle 29"/>
          <p:cNvSpPr>
            <a:spLocks noGrp="1" noChangeArrowheads="1"/>
          </p:cNvSpPr>
          <p:nvPr>
            <p:ph type="title"/>
          </p:nvPr>
        </p:nvSpPr>
        <p:spPr>
          <a:xfrm>
            <a:off x="450850" y="6927"/>
            <a:ext cx="8229600" cy="1143000"/>
          </a:xfrm>
        </p:spPr>
        <p:txBody>
          <a:bodyPr/>
          <a:lstStyle/>
          <a:p>
            <a:pPr eaLnBrk="1" hangingPunct="1"/>
            <a:r>
              <a:rPr lang="en-US" altLang="en-US" sz="5400" b="1" dirty="0" smtClean="0">
                <a:solidFill>
                  <a:srgbClr val="FF0000"/>
                </a:solidFill>
              </a:rPr>
              <a:t>Parameters and Statistics</a:t>
            </a:r>
          </a:p>
        </p:txBody>
      </p:sp>
      <p:sp>
        <p:nvSpPr>
          <p:cNvPr id="6150" name="Text Box 30"/>
          <p:cNvSpPr txBox="1">
            <a:spLocks noChangeArrowheads="1"/>
          </p:cNvSpPr>
          <p:nvPr/>
        </p:nvSpPr>
        <p:spPr bwMode="auto">
          <a:xfrm>
            <a:off x="454025" y="1276350"/>
            <a:ext cx="8334375" cy="1373188"/>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dirty="0"/>
              <a:t>We are going to illustrate inferential concept by considering how well a given sample </a:t>
            </a:r>
            <a:r>
              <a:rPr lang="en-US" altLang="en-US" sz="2800" dirty="0" smtClean="0"/>
              <a:t>mean   </a:t>
            </a:r>
            <a:r>
              <a:rPr lang="en-US" altLang="en-US" sz="2800" dirty="0"/>
              <a:t>reflects an underling population mean µ</a:t>
            </a:r>
          </a:p>
        </p:txBody>
      </p:sp>
      <p:pic>
        <p:nvPicPr>
          <p:cNvPr id="191519" name="Picture 31"/>
          <p:cNvPicPr>
            <a:picLocks noChangeAspect="1" noChangeArrowheads="1"/>
          </p:cNvPicPr>
          <p:nvPr/>
        </p:nvPicPr>
        <p:blipFill>
          <a:blip r:embed="rId3">
            <a:extLst>
              <a:ext uri="{28A0092B-C50C-407E-A947-70E740481C1C}">
                <a14:useLocalDpi xmlns:a14="http://schemas.microsoft.com/office/drawing/2010/main" val="0"/>
              </a:ext>
            </a:extLst>
          </a:blip>
          <a:srcRect b="15858"/>
          <a:stretch>
            <a:fillRect/>
          </a:stretch>
        </p:blipFill>
        <p:spPr bwMode="auto">
          <a:xfrm>
            <a:off x="2452688" y="2697163"/>
            <a:ext cx="4402137" cy="394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1516" name="Object 28"/>
          <p:cNvGraphicFramePr>
            <a:graphicFrameLocks noChangeAspect="1"/>
          </p:cNvGraphicFramePr>
          <p:nvPr/>
        </p:nvGraphicFramePr>
        <p:xfrm>
          <a:off x="5959475" y="5172075"/>
          <a:ext cx="444500" cy="523875"/>
        </p:xfrm>
        <a:graphic>
          <a:graphicData uri="http://schemas.openxmlformats.org/presentationml/2006/ole">
            <mc:AlternateContent xmlns:mc="http://schemas.openxmlformats.org/markup-compatibility/2006">
              <mc:Choice xmlns:v="urn:schemas-microsoft-com:vml" Requires="v">
                <p:oleObj spid="_x0000_s1040" name="Equation" r:id="rId4" imgW="139579" imgH="164957" progId="Equation.3">
                  <p:embed/>
                </p:oleObj>
              </mc:Choice>
              <mc:Fallback>
                <p:oleObj name="Equation" r:id="rId4" imgW="139579"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9475" y="5172075"/>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20" name="Text Box 32"/>
          <p:cNvSpPr txBox="1">
            <a:spLocks noChangeArrowheads="1"/>
          </p:cNvSpPr>
          <p:nvPr/>
        </p:nvSpPr>
        <p:spPr bwMode="auto">
          <a:xfrm>
            <a:off x="3357563" y="5102225"/>
            <a:ext cx="41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a:t>µ</a:t>
            </a:r>
          </a:p>
        </p:txBody>
      </p:sp>
      <p:sp>
        <p:nvSpPr>
          <p:cNvPr id="191521" name="Line 33"/>
          <p:cNvSpPr>
            <a:spLocks noChangeShapeType="1"/>
          </p:cNvSpPr>
          <p:nvPr/>
        </p:nvSpPr>
        <p:spPr bwMode="auto">
          <a:xfrm flipH="1">
            <a:off x="3808413" y="5402263"/>
            <a:ext cx="206375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698247475"/>
              </p:ext>
            </p:extLst>
          </p:nvPr>
        </p:nvGraphicFramePr>
        <p:xfrm>
          <a:off x="8077200" y="1701006"/>
          <a:ext cx="444500" cy="523875"/>
        </p:xfrm>
        <a:graphic>
          <a:graphicData uri="http://schemas.openxmlformats.org/presentationml/2006/ole">
            <mc:AlternateContent xmlns:mc="http://schemas.openxmlformats.org/markup-compatibility/2006">
              <mc:Choice xmlns:v="urn:schemas-microsoft-com:vml" Requires="v">
                <p:oleObj spid="_x0000_s1041" name="Equation" r:id="rId6" imgW="139579" imgH="164957" progId="Equation.3">
                  <p:embed/>
                </p:oleObj>
              </mc:Choice>
              <mc:Fallback>
                <p:oleObj name="Equation" r:id="rId6" imgW="139579"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1701006"/>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0165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519"/>
                                        </p:tgtEl>
                                        <p:attrNameLst>
                                          <p:attrName>style.visibility</p:attrName>
                                        </p:attrNameLst>
                                      </p:cBhvr>
                                      <p:to>
                                        <p:strVal val="visible"/>
                                      </p:to>
                                    </p:set>
                                    <p:animEffect transition="in" filter="blinds(horizontal)">
                                      <p:cBhvr>
                                        <p:cTn id="7" dur="500"/>
                                        <p:tgtEl>
                                          <p:spTgt spid="191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516"/>
                                        </p:tgtEl>
                                        <p:attrNameLst>
                                          <p:attrName>style.visibility</p:attrName>
                                        </p:attrNameLst>
                                      </p:cBhvr>
                                      <p:to>
                                        <p:strVal val="visible"/>
                                      </p:to>
                                    </p:set>
                                    <p:animEffect transition="in" filter="blinds(horizontal)">
                                      <p:cBhvr>
                                        <p:cTn id="12" dur="500"/>
                                        <p:tgtEl>
                                          <p:spTgt spid="191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1521"/>
                                        </p:tgtEl>
                                        <p:attrNameLst>
                                          <p:attrName>style.visibility</p:attrName>
                                        </p:attrNameLst>
                                      </p:cBhvr>
                                      <p:to>
                                        <p:strVal val="visible"/>
                                      </p:to>
                                    </p:set>
                                    <p:anim calcmode="lin" valueType="num">
                                      <p:cBhvr additive="base">
                                        <p:cTn id="17" dur="500" fill="hold"/>
                                        <p:tgtEl>
                                          <p:spTgt spid="191521"/>
                                        </p:tgtEl>
                                        <p:attrNameLst>
                                          <p:attrName>ppt_x</p:attrName>
                                        </p:attrNameLst>
                                      </p:cBhvr>
                                      <p:tavLst>
                                        <p:tav tm="0">
                                          <p:val>
                                            <p:strVal val="1+#ppt_w/2"/>
                                          </p:val>
                                        </p:tav>
                                        <p:tav tm="100000">
                                          <p:val>
                                            <p:strVal val="#ppt_x"/>
                                          </p:val>
                                        </p:tav>
                                      </p:tavLst>
                                    </p:anim>
                                    <p:anim calcmode="lin" valueType="num">
                                      <p:cBhvr additive="base">
                                        <p:cTn id="18" dur="500" fill="hold"/>
                                        <p:tgtEl>
                                          <p:spTgt spid="19152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1520"/>
                                        </p:tgtEl>
                                        <p:attrNameLst>
                                          <p:attrName>style.visibility</p:attrName>
                                        </p:attrNameLst>
                                      </p:cBhvr>
                                      <p:to>
                                        <p:strVal val="visible"/>
                                      </p:to>
                                    </p:set>
                                    <p:animEffect transition="in" filter="blinds(horizontal)">
                                      <p:cBhvr>
                                        <p:cTn id="23" dur="500"/>
                                        <p:tgtEl>
                                          <p:spTgt spid="1915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0" grpId="0"/>
      <p:bldP spid="1915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E5BD70-8045-40F4-9F79-0EDE89B7C542}" type="slidenum">
              <a:rPr lang="en-US" altLang="en-US"/>
              <a:pPr eaLnBrk="1" hangingPunct="1"/>
              <a:t>34</a:t>
            </a:fld>
            <a:endParaRPr lang="en-US" altLang="en-US"/>
          </a:p>
        </p:txBody>
      </p:sp>
      <p:sp>
        <p:nvSpPr>
          <p:cNvPr id="11269" name="Rectangle 2"/>
          <p:cNvSpPr>
            <a:spLocks noGrp="1" noChangeArrowheads="1"/>
          </p:cNvSpPr>
          <p:nvPr>
            <p:ph type="title"/>
          </p:nvPr>
        </p:nvSpPr>
        <p:spPr>
          <a:xfrm>
            <a:off x="457200" y="381000"/>
            <a:ext cx="8229600" cy="893618"/>
          </a:xfrm>
        </p:spPr>
        <p:txBody>
          <a:bodyPr>
            <a:normAutofit fontScale="90000"/>
          </a:bodyPr>
          <a:lstStyle/>
          <a:p>
            <a:pPr eaLnBrk="1" hangingPunct="1"/>
            <a:r>
              <a:rPr lang="en-US" altLang="en-US" b="1" dirty="0" smtClean="0">
                <a:solidFill>
                  <a:srgbClr val="FF0000"/>
                </a:solidFill>
              </a:rPr>
              <a:t> Key Relations </a:t>
            </a:r>
            <a:br>
              <a:rPr lang="en-US" altLang="en-US" b="1" dirty="0" smtClean="0">
                <a:solidFill>
                  <a:srgbClr val="FF0000"/>
                </a:solidFill>
              </a:rPr>
            </a:br>
            <a:r>
              <a:rPr lang="en-US" altLang="en-US" b="1" dirty="0" smtClean="0">
                <a:solidFill>
                  <a:srgbClr val="FF0000"/>
                </a:solidFill>
              </a:rPr>
              <a:t>between</a:t>
            </a:r>
            <a:br>
              <a:rPr lang="en-US" altLang="en-US" b="1" dirty="0" smtClean="0">
                <a:solidFill>
                  <a:srgbClr val="FF0000"/>
                </a:solidFill>
              </a:rPr>
            </a:br>
            <a:r>
              <a:rPr lang="en-US" altLang="en-US" b="1" dirty="0" smtClean="0">
                <a:solidFill>
                  <a:srgbClr val="FF0000"/>
                </a:solidFill>
              </a:rPr>
              <a:t> Population and Samples</a:t>
            </a:r>
          </a:p>
        </p:txBody>
      </p:sp>
      <p:sp>
        <p:nvSpPr>
          <p:cNvPr id="11270" name="Rectangle 3"/>
          <p:cNvSpPr>
            <a:spLocks noGrp="1" noChangeArrowheads="1"/>
          </p:cNvSpPr>
          <p:nvPr>
            <p:ph type="body" idx="1"/>
          </p:nvPr>
        </p:nvSpPr>
        <p:spPr>
          <a:xfrm>
            <a:off x="457200" y="1752600"/>
            <a:ext cx="8229600" cy="3783012"/>
          </a:xfrm>
        </p:spPr>
        <p:txBody>
          <a:bodyPr/>
          <a:lstStyle/>
          <a:p>
            <a:pPr marL="609600" indent="-609600" eaLnBrk="1" hangingPunct="1"/>
            <a:r>
              <a:rPr lang="en-US" altLang="en-US" sz="2800" b="1" dirty="0" smtClean="0">
                <a:solidFill>
                  <a:srgbClr val="FF0000"/>
                </a:solidFill>
              </a:rPr>
              <a:t>Relation 1</a:t>
            </a:r>
            <a:r>
              <a:rPr lang="en-US" altLang="en-US" sz="2800" dirty="0" smtClean="0"/>
              <a:t> (</a:t>
            </a:r>
            <a:r>
              <a:rPr lang="en-US" altLang="en-US" sz="2800" b="1" dirty="0" smtClean="0"/>
              <a:t>central limit theorem): </a:t>
            </a:r>
            <a:r>
              <a:rPr lang="en-US" altLang="en-US" sz="2800" dirty="0" smtClean="0"/>
              <a:t>the sampling distribution of      tends toward Normality even when the population is not Normal (esp. strong in large samples).</a:t>
            </a:r>
          </a:p>
          <a:p>
            <a:pPr marL="609600" indent="-609600" eaLnBrk="1" hangingPunct="1"/>
            <a:r>
              <a:rPr lang="en-US" altLang="en-US" sz="2800" b="1" dirty="0" smtClean="0">
                <a:solidFill>
                  <a:srgbClr val="FF0000"/>
                </a:solidFill>
              </a:rPr>
              <a:t>Relation 2</a:t>
            </a:r>
            <a:r>
              <a:rPr lang="en-US" altLang="en-US" sz="2800" dirty="0" smtClean="0"/>
              <a:t> (</a:t>
            </a:r>
            <a:r>
              <a:rPr lang="en-US" altLang="en-US" sz="2800" b="1" dirty="0" smtClean="0"/>
              <a:t>unbiasedness):</a:t>
            </a:r>
            <a:r>
              <a:rPr lang="en-US" altLang="en-US" sz="2800" dirty="0" smtClean="0"/>
              <a:t> the expected value of  is </a:t>
            </a:r>
            <a:r>
              <a:rPr lang="el-GR" altLang="en-US" sz="2800" dirty="0" smtClean="0">
                <a:cs typeface="Arial" charset="0"/>
              </a:rPr>
              <a:t>μ</a:t>
            </a:r>
          </a:p>
          <a:p>
            <a:pPr marL="609600" indent="-609600" eaLnBrk="1" hangingPunct="1"/>
            <a:r>
              <a:rPr lang="en-US" altLang="en-US" sz="2800" b="1" dirty="0" smtClean="0">
                <a:solidFill>
                  <a:srgbClr val="FF0000"/>
                </a:solidFill>
              </a:rPr>
              <a:t>Relation 3</a:t>
            </a:r>
            <a:r>
              <a:rPr lang="en-US" altLang="en-US" sz="2800" dirty="0" smtClean="0">
                <a:solidFill>
                  <a:srgbClr val="FF0000"/>
                </a:solidFill>
              </a:rPr>
              <a:t> </a:t>
            </a:r>
            <a:r>
              <a:rPr lang="en-US" altLang="en-US" sz="2800" dirty="0" smtClean="0"/>
              <a:t>is related to the </a:t>
            </a:r>
            <a:r>
              <a:rPr lang="en-US" altLang="en-US" sz="2800" b="1" dirty="0" smtClean="0"/>
              <a:t>square root law, </a:t>
            </a:r>
            <a:r>
              <a:rPr lang="en-US" altLang="en-US" sz="2800" dirty="0" smtClean="0"/>
              <a:t>which says: </a:t>
            </a:r>
          </a:p>
        </p:txBody>
      </p:sp>
      <p:graphicFrame>
        <p:nvGraphicFramePr>
          <p:cNvPr id="11271" name="Object 6"/>
          <p:cNvGraphicFramePr>
            <a:graphicFrameLocks noChangeAspect="1"/>
          </p:cNvGraphicFramePr>
          <p:nvPr>
            <p:extLst>
              <p:ext uri="{D42A27DB-BD31-4B8C-83A1-F6EECF244321}">
                <p14:modId xmlns:p14="http://schemas.microsoft.com/office/powerpoint/2010/main" val="1899850536"/>
              </p:ext>
            </p:extLst>
          </p:nvPr>
        </p:nvGraphicFramePr>
        <p:xfrm>
          <a:off x="3276600" y="4876800"/>
          <a:ext cx="1924050" cy="838200"/>
        </p:xfrm>
        <a:graphic>
          <a:graphicData uri="http://schemas.openxmlformats.org/presentationml/2006/ole">
            <mc:AlternateContent xmlns:mc="http://schemas.openxmlformats.org/markup-compatibility/2006">
              <mc:Choice xmlns:v="urn:schemas-microsoft-com:vml" Requires="v">
                <p:oleObj spid="_x0000_s2078" name="Equation" r:id="rId4" imgW="520474" imgH="380835" progId="Equation.3">
                  <p:embed/>
                </p:oleObj>
              </mc:Choice>
              <mc:Fallback>
                <p:oleObj name="Equation" r:id="rId4" imgW="520474" imgH="3808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876800"/>
                        <a:ext cx="1924050" cy="838200"/>
                      </a:xfrm>
                      <a:prstGeom prst="rect">
                        <a:avLst/>
                      </a:prstGeom>
                      <a:noFill/>
                      <a:ln>
                        <a:noFill/>
                      </a:ln>
                      <a:effectLs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01862177"/>
              </p:ext>
            </p:extLst>
          </p:nvPr>
        </p:nvGraphicFramePr>
        <p:xfrm>
          <a:off x="3276600" y="2133600"/>
          <a:ext cx="444500" cy="523875"/>
        </p:xfrm>
        <a:graphic>
          <a:graphicData uri="http://schemas.openxmlformats.org/presentationml/2006/ole">
            <mc:AlternateContent xmlns:mc="http://schemas.openxmlformats.org/markup-compatibility/2006">
              <mc:Choice xmlns:v="urn:schemas-microsoft-com:vml" Requires="v">
                <p:oleObj spid="_x0000_s2079" name="Equation" r:id="rId6" imgW="139579" imgH="164957" progId="Equation.3">
                  <p:embed/>
                </p:oleObj>
              </mc:Choice>
              <mc:Fallback>
                <p:oleObj name="Equation" r:id="rId6" imgW="139579" imgH="16495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133600"/>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62132864"/>
              </p:ext>
            </p:extLst>
          </p:nvPr>
        </p:nvGraphicFramePr>
        <p:xfrm>
          <a:off x="8305800" y="3505200"/>
          <a:ext cx="444500" cy="523875"/>
        </p:xfrm>
        <a:graphic>
          <a:graphicData uri="http://schemas.openxmlformats.org/presentationml/2006/ole">
            <mc:AlternateContent xmlns:mc="http://schemas.openxmlformats.org/markup-compatibility/2006">
              <mc:Choice xmlns:v="urn:schemas-microsoft-com:vml" Requires="v">
                <p:oleObj spid="_x0000_s2080" name="Equation" r:id="rId8" imgW="139579" imgH="164957" progId="Equation.3">
                  <p:embed/>
                </p:oleObj>
              </mc:Choice>
              <mc:Fallback>
                <p:oleObj name="Equation" r:id="rId8" imgW="139579" imgH="16495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3505200"/>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91907278"/>
              </p:ext>
            </p:extLst>
          </p:nvPr>
        </p:nvGraphicFramePr>
        <p:xfrm>
          <a:off x="2482018" y="5791200"/>
          <a:ext cx="4552950" cy="1173162"/>
        </p:xfrm>
        <a:graphic>
          <a:graphicData uri="http://schemas.openxmlformats.org/presentationml/2006/ole">
            <mc:AlternateContent xmlns:mc="http://schemas.openxmlformats.org/markup-compatibility/2006">
              <mc:Choice xmlns:v="urn:schemas-microsoft-com:vml" Requires="v">
                <p:oleObj spid="_x0000_s2081" name="Equation" r:id="rId9" imgW="977760" imgH="419040" progId="Equation.3">
                  <p:embed/>
                </p:oleObj>
              </mc:Choice>
              <mc:Fallback>
                <p:oleObj name="Equation" r:id="rId9" imgW="977760" imgH="419040" progId="Equation.3">
                  <p:embed/>
                  <p:pic>
                    <p:nvPicPr>
                      <p:cNvPr id="0" name=""/>
                      <p:cNvPicPr>
                        <a:picLocks noChangeAspect="1" noChangeArrowheads="1"/>
                      </p:cNvPicPr>
                      <p:nvPr/>
                    </p:nvPicPr>
                    <p:blipFill>
                      <a:blip r:embed="rId10"/>
                      <a:srcRect/>
                      <a:stretch>
                        <a:fillRect/>
                      </a:stretch>
                    </p:blipFill>
                    <p:spPr bwMode="auto">
                      <a:xfrm>
                        <a:off x="2482018" y="5791200"/>
                        <a:ext cx="4552950" cy="1173162"/>
                      </a:xfrm>
                      <a:prstGeom prst="rect">
                        <a:avLst/>
                      </a:prstGeom>
                      <a:noFill/>
                      <a:ln>
                        <a:noFill/>
                      </a:ln>
                      <a:effectLst/>
                    </p:spPr>
                  </p:pic>
                </p:oleObj>
              </mc:Fallback>
            </mc:AlternateContent>
          </a:graphicData>
        </a:graphic>
      </p:graphicFrame>
      <p:sp>
        <p:nvSpPr>
          <p:cNvPr id="8" name="TextBox 7"/>
          <p:cNvSpPr txBox="1"/>
          <p:nvPr/>
        </p:nvSpPr>
        <p:spPr>
          <a:xfrm>
            <a:off x="1523999" y="5682868"/>
            <a:ext cx="4182812" cy="830997"/>
          </a:xfrm>
          <a:prstGeom prst="rect">
            <a:avLst/>
          </a:prstGeom>
          <a:noFill/>
        </p:spPr>
        <p:txBody>
          <a:bodyPr wrap="none" rtlCol="0">
            <a:spAutoFit/>
          </a:bodyPr>
          <a:lstStyle/>
          <a:p>
            <a:r>
              <a:rPr lang="en-US" sz="2400" dirty="0" smtClean="0"/>
              <a:t>Again, t</a:t>
            </a:r>
            <a:r>
              <a:rPr lang="en-US" altLang="en-US" sz="2400" dirty="0" smtClean="0"/>
              <a:t>he </a:t>
            </a:r>
            <a:r>
              <a:rPr lang="en-US" altLang="en-US" sz="2400" dirty="0"/>
              <a:t>square root law says:</a:t>
            </a:r>
          </a:p>
          <a:p>
            <a:endParaRPr lang="en-US" sz="2400" dirty="0"/>
          </a:p>
        </p:txBody>
      </p:sp>
    </p:spTree>
    <p:extLst>
      <p:ext uri="{BB962C8B-B14F-4D97-AF65-F5344CB8AC3E}">
        <p14:creationId xmlns:p14="http://schemas.microsoft.com/office/powerpoint/2010/main" val="1452541711"/>
      </p:ext>
    </p:extLst>
  </p:cSld>
  <p:clrMapOvr>
    <a:masterClrMapping/>
  </p:clrMapOvr>
  <p:transition advTm="2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4CD204-3D72-4C27-87AB-29EE8DCF2489}" type="slidenum">
              <a:rPr lang="en-US" altLang="en-US"/>
              <a:pPr eaLnBrk="1" hangingPunct="1"/>
              <a:t>35</a:t>
            </a:fld>
            <a:endParaRPr lang="en-US" altLang="en-US"/>
          </a:p>
        </p:txBody>
      </p:sp>
      <p:sp>
        <p:nvSpPr>
          <p:cNvPr id="3076" name="Rectangle 2"/>
          <p:cNvSpPr>
            <a:spLocks noGrp="1" noChangeArrowheads="1"/>
          </p:cNvSpPr>
          <p:nvPr>
            <p:ph type="title"/>
          </p:nvPr>
        </p:nvSpPr>
        <p:spPr/>
        <p:txBody>
          <a:bodyPr/>
          <a:lstStyle/>
          <a:p>
            <a:pPr eaLnBrk="1" hangingPunct="1"/>
            <a:r>
              <a:rPr lang="en-US" altLang="en-US" b="1" dirty="0" smtClean="0">
                <a:solidFill>
                  <a:srgbClr val="FF0000"/>
                </a:solidFill>
              </a:rPr>
              <a:t>Forecasting </a:t>
            </a:r>
          </a:p>
        </p:txBody>
      </p:sp>
      <p:sp>
        <p:nvSpPr>
          <p:cNvPr id="3077" name="Rectangle 3"/>
          <p:cNvSpPr>
            <a:spLocks noGrp="1" noChangeArrowheads="1"/>
          </p:cNvSpPr>
          <p:nvPr>
            <p:ph type="body" idx="1"/>
          </p:nvPr>
        </p:nvSpPr>
        <p:spPr/>
        <p:txBody>
          <a:bodyPr/>
          <a:lstStyle/>
          <a:p>
            <a:pPr eaLnBrk="1" hangingPunct="1"/>
            <a:r>
              <a:rPr lang="en-US" altLang="en-US" dirty="0" smtClean="0"/>
              <a:t>An essential aspect of managing any organization is planning for the future.</a:t>
            </a:r>
          </a:p>
          <a:p>
            <a:pPr eaLnBrk="1" hangingPunct="1"/>
            <a:r>
              <a:rPr lang="en-US" altLang="en-US" dirty="0" smtClean="0"/>
              <a:t>Organizations employ forecasting techniques to determine future inventory, costs, capacities, and interest rate changes.</a:t>
            </a:r>
          </a:p>
          <a:p>
            <a:pPr eaLnBrk="1" hangingPunct="1"/>
            <a:r>
              <a:rPr lang="en-US" altLang="en-US" dirty="0" smtClean="0"/>
              <a:t>There are two basic approaches to forecasting:</a:t>
            </a:r>
          </a:p>
          <a:p>
            <a:pPr eaLnBrk="1" hangingPunct="1">
              <a:buFontTx/>
              <a:buNone/>
            </a:pPr>
            <a:r>
              <a:rPr lang="en-US" altLang="en-US" dirty="0" smtClean="0"/>
              <a:t>		-</a:t>
            </a:r>
            <a:r>
              <a:rPr lang="en-US" altLang="en-US" dirty="0" smtClean="0">
                <a:solidFill>
                  <a:srgbClr val="FF0000"/>
                </a:solidFill>
              </a:rPr>
              <a:t>Qualitative</a:t>
            </a:r>
          </a:p>
          <a:p>
            <a:pPr eaLnBrk="1" hangingPunct="1">
              <a:buFontTx/>
              <a:buNone/>
            </a:pPr>
            <a:r>
              <a:rPr lang="en-US" altLang="en-US" dirty="0" smtClean="0">
                <a:solidFill>
                  <a:srgbClr val="FF0000"/>
                </a:solidFill>
              </a:rPr>
              <a:t>		-Quantitative</a:t>
            </a:r>
          </a:p>
        </p:txBody>
      </p:sp>
    </p:spTree>
    <p:extLst>
      <p:ext uri="{BB962C8B-B14F-4D97-AF65-F5344CB8AC3E}">
        <p14:creationId xmlns:p14="http://schemas.microsoft.com/office/powerpoint/2010/main" val="5662306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BD073E-B3F6-4DEB-80C2-B1B6E0B848C8}" type="slidenum">
              <a:rPr lang="en-US" altLang="en-US"/>
              <a:pPr eaLnBrk="1" hangingPunct="1"/>
              <a:t>36</a:t>
            </a:fld>
            <a:endParaRPr lang="en-US" altLang="en-US"/>
          </a:p>
        </p:txBody>
      </p:sp>
      <p:sp>
        <p:nvSpPr>
          <p:cNvPr id="4100" name="Rectangle 2"/>
          <p:cNvSpPr>
            <a:spLocks noGrp="1" noChangeArrowheads="1"/>
          </p:cNvSpPr>
          <p:nvPr>
            <p:ph type="title"/>
          </p:nvPr>
        </p:nvSpPr>
        <p:spPr/>
        <p:txBody>
          <a:bodyPr>
            <a:normAutofit fontScale="90000"/>
          </a:bodyPr>
          <a:lstStyle/>
          <a:p>
            <a:pPr eaLnBrk="1" hangingPunct="1"/>
            <a:r>
              <a:rPr lang="en-US" altLang="en-US" b="1" dirty="0" smtClean="0">
                <a:solidFill>
                  <a:srgbClr val="FF0000"/>
                </a:solidFill>
              </a:rPr>
              <a:t>Qualitative Approach to Forecasting</a:t>
            </a:r>
          </a:p>
        </p:txBody>
      </p:sp>
      <p:sp>
        <p:nvSpPr>
          <p:cNvPr id="4101" name="Rectangle 3"/>
          <p:cNvSpPr>
            <a:spLocks noGrp="1" noChangeArrowheads="1"/>
          </p:cNvSpPr>
          <p:nvPr>
            <p:ph type="body" idx="1"/>
          </p:nvPr>
        </p:nvSpPr>
        <p:spPr/>
        <p:txBody>
          <a:bodyPr/>
          <a:lstStyle/>
          <a:p>
            <a:pPr eaLnBrk="1" hangingPunct="1"/>
            <a:r>
              <a:rPr lang="en-US" altLang="en-US" dirty="0" smtClean="0">
                <a:solidFill>
                  <a:srgbClr val="FF0000"/>
                </a:solidFill>
              </a:rPr>
              <a:t>Delphi Method</a:t>
            </a:r>
          </a:p>
          <a:p>
            <a:pPr lvl="1" eaLnBrk="1" hangingPunct="1"/>
            <a:endParaRPr lang="en-US" altLang="en-US" sz="2000" dirty="0" smtClean="0"/>
          </a:p>
          <a:p>
            <a:pPr lvl="1" eaLnBrk="1" hangingPunct="1"/>
            <a:r>
              <a:rPr lang="en-US" altLang="en-US" sz="2000" dirty="0" smtClean="0"/>
              <a:t>A panel of experts, </a:t>
            </a:r>
            <a:r>
              <a:rPr lang="en-US" altLang="en-US" sz="2000" dirty="0" smtClean="0">
                <a:solidFill>
                  <a:srgbClr val="FF0000"/>
                </a:solidFill>
              </a:rPr>
              <a:t>each of whom is physically separated from the others and is anonymous</a:t>
            </a:r>
            <a:r>
              <a:rPr lang="en-US" altLang="en-US" sz="2000" dirty="0" smtClean="0"/>
              <a:t>, is asked to respond to a sequential series of questionnaires.  </a:t>
            </a:r>
          </a:p>
          <a:p>
            <a:pPr lvl="1" eaLnBrk="1" hangingPunct="1"/>
            <a:r>
              <a:rPr lang="en-US" altLang="en-US" sz="2000" dirty="0" smtClean="0"/>
              <a:t>After each questionnaire, the responses are tabulated and the information and opinions of the entire group and the central value are made known to each of the other panel members so that they may revise their previous forecast response.  </a:t>
            </a:r>
          </a:p>
          <a:p>
            <a:pPr lvl="1" eaLnBrk="1" hangingPunct="1"/>
            <a:r>
              <a:rPr lang="en-US" altLang="en-US" sz="2000" dirty="0" smtClean="0"/>
              <a:t>The process continues until some degree of consensus is achieved.</a:t>
            </a:r>
          </a:p>
        </p:txBody>
      </p:sp>
    </p:spTree>
    <p:extLst>
      <p:ext uri="{BB962C8B-B14F-4D97-AF65-F5344CB8AC3E}">
        <p14:creationId xmlns:p14="http://schemas.microsoft.com/office/powerpoint/2010/main" val="605205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A85407-ED72-41A0-8807-7A31EE9B5894}" type="slidenum">
              <a:rPr lang="en-US" altLang="en-US"/>
              <a:pPr eaLnBrk="1" hangingPunct="1"/>
              <a:t>37</a:t>
            </a:fld>
            <a:endParaRPr lang="en-US" altLang="en-US"/>
          </a:p>
        </p:txBody>
      </p:sp>
      <p:sp>
        <p:nvSpPr>
          <p:cNvPr id="8196" name="Rectangle 2"/>
          <p:cNvSpPr>
            <a:spLocks noGrp="1" noChangeArrowheads="1"/>
          </p:cNvSpPr>
          <p:nvPr>
            <p:ph type="title"/>
          </p:nvPr>
        </p:nvSpPr>
        <p:spPr/>
        <p:txBody>
          <a:bodyPr/>
          <a:lstStyle/>
          <a:p>
            <a:pPr eaLnBrk="1" hangingPunct="1"/>
            <a:r>
              <a:rPr lang="en-US" altLang="en-US" b="1" dirty="0" smtClean="0">
                <a:solidFill>
                  <a:srgbClr val="FF0000"/>
                </a:solidFill>
              </a:rPr>
              <a:t>Quantitative Method</a:t>
            </a:r>
          </a:p>
        </p:txBody>
      </p:sp>
      <p:sp>
        <p:nvSpPr>
          <p:cNvPr id="8197" name="Rectangle 3"/>
          <p:cNvSpPr>
            <a:spLocks noGrp="1" noChangeArrowheads="1"/>
          </p:cNvSpPr>
          <p:nvPr>
            <p:ph type="body" idx="1"/>
          </p:nvPr>
        </p:nvSpPr>
        <p:spPr>
          <a:xfrm>
            <a:off x="457200" y="1600200"/>
            <a:ext cx="8229600" cy="5029200"/>
          </a:xfrm>
        </p:spPr>
        <p:txBody>
          <a:bodyPr>
            <a:normAutofit/>
          </a:bodyPr>
          <a:lstStyle/>
          <a:p>
            <a:r>
              <a:rPr lang="en-US" altLang="en-US" dirty="0" smtClean="0">
                <a:solidFill>
                  <a:srgbClr val="FF0000"/>
                </a:solidFill>
              </a:rPr>
              <a:t>Time </a:t>
            </a:r>
            <a:r>
              <a:rPr lang="en-US" altLang="en-US" dirty="0">
                <a:solidFill>
                  <a:srgbClr val="FF0000"/>
                </a:solidFill>
              </a:rPr>
              <a:t>Series Data</a:t>
            </a:r>
          </a:p>
          <a:p>
            <a:pPr eaLnBrk="1" hangingPunct="1"/>
            <a:r>
              <a:rPr lang="en-US" altLang="en-US" dirty="0" smtClean="0"/>
              <a:t>Time Series Data is usually plotted on a graph to determine the various characteristics or components of the time series data.</a:t>
            </a:r>
          </a:p>
          <a:p>
            <a:pPr eaLnBrk="1" hangingPunct="1"/>
            <a:r>
              <a:rPr lang="en-US" altLang="en-US" dirty="0" smtClean="0"/>
              <a:t>There are 4 Major Components: </a:t>
            </a:r>
          </a:p>
          <a:p>
            <a:pPr lvl="1"/>
            <a:r>
              <a:rPr lang="en-US" altLang="en-US" dirty="0" smtClean="0">
                <a:solidFill>
                  <a:srgbClr val="FF0000"/>
                </a:solidFill>
              </a:rPr>
              <a:t>Trend, </a:t>
            </a:r>
          </a:p>
          <a:p>
            <a:pPr lvl="1"/>
            <a:r>
              <a:rPr lang="en-US" altLang="en-US" dirty="0" smtClean="0">
                <a:solidFill>
                  <a:srgbClr val="FF0000"/>
                </a:solidFill>
              </a:rPr>
              <a:t>Cyclical, </a:t>
            </a:r>
          </a:p>
          <a:p>
            <a:pPr lvl="1"/>
            <a:r>
              <a:rPr lang="en-US" altLang="en-US" dirty="0" smtClean="0">
                <a:solidFill>
                  <a:srgbClr val="FF0000"/>
                </a:solidFill>
              </a:rPr>
              <a:t>Seasonal, and </a:t>
            </a:r>
          </a:p>
          <a:p>
            <a:pPr lvl="1"/>
            <a:r>
              <a:rPr lang="en-US" altLang="en-US" dirty="0" smtClean="0">
                <a:solidFill>
                  <a:srgbClr val="FF0000"/>
                </a:solidFill>
              </a:rPr>
              <a:t>Irregular Components.</a:t>
            </a:r>
          </a:p>
        </p:txBody>
      </p:sp>
    </p:spTree>
    <p:extLst>
      <p:ext uri="{BB962C8B-B14F-4D97-AF65-F5344CB8AC3E}">
        <p14:creationId xmlns:p14="http://schemas.microsoft.com/office/powerpoint/2010/main" val="2659699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39192D-F611-425B-B520-69DEC47B7E50}" type="slidenum">
              <a:rPr lang="en-US" altLang="en-US"/>
              <a:pPr eaLnBrk="1" hangingPunct="1"/>
              <a:t>38</a:t>
            </a:fld>
            <a:endParaRPr lang="en-US" altLang="en-US"/>
          </a:p>
        </p:txBody>
      </p:sp>
      <p:sp>
        <p:nvSpPr>
          <p:cNvPr id="9220" name="Rectangle 2"/>
          <p:cNvSpPr>
            <a:spLocks noGrp="1" noChangeArrowheads="1"/>
          </p:cNvSpPr>
          <p:nvPr>
            <p:ph type="title"/>
          </p:nvPr>
        </p:nvSpPr>
        <p:spPr>
          <a:xfrm>
            <a:off x="457200" y="34636"/>
            <a:ext cx="8229600" cy="879764"/>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Components of a Time Series</a:t>
            </a:r>
          </a:p>
        </p:txBody>
      </p:sp>
      <p:sp>
        <p:nvSpPr>
          <p:cNvPr id="9221" name="Rectangle 3"/>
          <p:cNvSpPr>
            <a:spLocks noGrp="1" noChangeArrowheads="1"/>
          </p:cNvSpPr>
          <p:nvPr>
            <p:ph type="body" idx="1"/>
          </p:nvPr>
        </p:nvSpPr>
        <p:spPr>
          <a:xfrm>
            <a:off x="533400" y="990600"/>
            <a:ext cx="8101013" cy="5486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7500" lnSpcReduction="20000"/>
          </a:bodyPr>
          <a:lstStyle/>
          <a:p>
            <a:pPr eaLnBrk="1" hangingPunct="1">
              <a:lnSpc>
                <a:spcPct val="90000"/>
              </a:lnSpc>
            </a:pPr>
            <a:endParaRPr lang="en-US" altLang="en-US" dirty="0" smtClean="0"/>
          </a:p>
          <a:p>
            <a:pPr eaLnBrk="1" hangingPunct="1">
              <a:lnSpc>
                <a:spcPct val="90000"/>
              </a:lnSpc>
            </a:pPr>
            <a:r>
              <a:rPr lang="en-US" altLang="en-US" dirty="0" smtClean="0"/>
              <a:t>The </a:t>
            </a:r>
            <a:r>
              <a:rPr lang="en-US" altLang="en-US" u="sng" dirty="0" smtClean="0">
                <a:solidFill>
                  <a:srgbClr val="FF0000"/>
                </a:solidFill>
              </a:rPr>
              <a:t>trend component</a:t>
            </a:r>
            <a:r>
              <a:rPr lang="en-US" altLang="en-US" dirty="0" smtClean="0"/>
              <a:t> accounts for the gradual shifting of the time series over a long period of time.</a:t>
            </a:r>
          </a:p>
          <a:p>
            <a:pPr marL="0" indent="0" eaLnBrk="1" hangingPunct="1">
              <a:lnSpc>
                <a:spcPct val="90000"/>
              </a:lnSpc>
              <a:buNone/>
            </a:pPr>
            <a:endParaRPr lang="en-US" altLang="en-US" dirty="0" smtClean="0"/>
          </a:p>
          <a:p>
            <a:pPr eaLnBrk="1" hangingPunct="1">
              <a:lnSpc>
                <a:spcPct val="90000"/>
              </a:lnSpc>
            </a:pPr>
            <a:r>
              <a:rPr lang="en-US" altLang="en-US" dirty="0" smtClean="0"/>
              <a:t>Any regular pattern of sequences of values above and below the trend line is attributable to the </a:t>
            </a:r>
            <a:r>
              <a:rPr lang="en-US" altLang="en-US" u="sng" dirty="0" smtClean="0">
                <a:solidFill>
                  <a:srgbClr val="FF0000"/>
                </a:solidFill>
              </a:rPr>
              <a:t>cyclical component</a:t>
            </a:r>
            <a:r>
              <a:rPr lang="en-US" altLang="en-US" dirty="0" smtClean="0"/>
              <a:t> of the series.</a:t>
            </a:r>
          </a:p>
          <a:p>
            <a:pPr eaLnBrk="1" hangingPunct="1">
              <a:lnSpc>
                <a:spcPct val="90000"/>
              </a:lnSpc>
            </a:pPr>
            <a:endParaRPr lang="en-US" altLang="en-US" dirty="0" smtClean="0"/>
          </a:p>
          <a:p>
            <a:pPr eaLnBrk="1" hangingPunct="1">
              <a:lnSpc>
                <a:spcPct val="90000"/>
              </a:lnSpc>
            </a:pPr>
            <a:r>
              <a:rPr lang="en-US" altLang="en-US" dirty="0" smtClean="0"/>
              <a:t>The</a:t>
            </a:r>
            <a:r>
              <a:rPr lang="en-US" altLang="en-US" dirty="0" smtClean="0">
                <a:solidFill>
                  <a:srgbClr val="FF0000"/>
                </a:solidFill>
              </a:rPr>
              <a:t> </a:t>
            </a:r>
            <a:r>
              <a:rPr lang="en-US" altLang="en-US" u="sng" dirty="0" smtClean="0">
                <a:solidFill>
                  <a:srgbClr val="FF0000"/>
                </a:solidFill>
              </a:rPr>
              <a:t>seasonal component</a:t>
            </a:r>
            <a:r>
              <a:rPr lang="en-US" altLang="en-US" dirty="0" smtClean="0"/>
              <a:t> of the series accounts for regular patterns of variability within certain time periods, such as over a year.</a:t>
            </a:r>
          </a:p>
          <a:p>
            <a:pPr eaLnBrk="1" hangingPunct="1">
              <a:lnSpc>
                <a:spcPct val="90000"/>
              </a:lnSpc>
            </a:pPr>
            <a:endParaRPr lang="en-US" altLang="en-US" dirty="0" smtClean="0"/>
          </a:p>
          <a:p>
            <a:pPr eaLnBrk="1" hangingPunct="1">
              <a:lnSpc>
                <a:spcPct val="90000"/>
              </a:lnSpc>
            </a:pPr>
            <a:r>
              <a:rPr lang="en-US" altLang="en-US" dirty="0" smtClean="0"/>
              <a:t>The</a:t>
            </a:r>
            <a:r>
              <a:rPr lang="en-US" altLang="en-US" dirty="0" smtClean="0">
                <a:solidFill>
                  <a:srgbClr val="FF0000"/>
                </a:solidFill>
              </a:rPr>
              <a:t> </a:t>
            </a:r>
            <a:r>
              <a:rPr lang="en-US" altLang="en-US" u="sng" dirty="0" smtClean="0">
                <a:solidFill>
                  <a:srgbClr val="FF0000"/>
                </a:solidFill>
              </a:rPr>
              <a:t>irregular component</a:t>
            </a:r>
            <a:r>
              <a:rPr lang="en-US" altLang="en-US" dirty="0" smtClean="0"/>
              <a:t> of the series is caused by short-term, unanticipated and non-recurring factors that affect the values of the time series.  One cannot attempt to predict its impact on the time series in advance.  </a:t>
            </a:r>
          </a:p>
        </p:txBody>
      </p:sp>
    </p:spTree>
    <p:extLst>
      <p:ext uri="{BB962C8B-B14F-4D97-AF65-F5344CB8AC3E}">
        <p14:creationId xmlns:p14="http://schemas.microsoft.com/office/powerpoint/2010/main" val="15567171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25072AF-3254-4AF4-98B2-C9CF09C24E6B}" type="slidenum">
              <a:rPr lang="en-US" altLang="en-US"/>
              <a:pPr eaLnBrk="1" hangingPunct="1"/>
              <a:t>39</a:t>
            </a:fld>
            <a:endParaRPr lang="en-US" altLang="en-US"/>
          </a:p>
        </p:txBody>
      </p:sp>
      <p:sp>
        <p:nvSpPr>
          <p:cNvPr id="27652"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Measures of Forecast Accuracy</a:t>
            </a:r>
          </a:p>
        </p:txBody>
      </p:sp>
      <p:sp>
        <p:nvSpPr>
          <p:cNvPr id="27653" name="Rectangle 3"/>
          <p:cNvSpPr>
            <a:spLocks noGrp="1" noChangeArrowheads="1"/>
          </p:cNvSpPr>
          <p:nvPr>
            <p:ph type="body" idx="1"/>
          </p:nvPr>
        </p:nvSpPr>
        <p:spPr>
          <a:xfrm>
            <a:off x="838200" y="1371600"/>
            <a:ext cx="8101013" cy="472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sz="2000" b="1" smtClean="0"/>
              <a:t>Mean Squared Error (MSE)</a:t>
            </a:r>
          </a:p>
          <a:p>
            <a:pPr eaLnBrk="1" hangingPunct="1">
              <a:buFontTx/>
              <a:buNone/>
            </a:pPr>
            <a:r>
              <a:rPr lang="en-US" altLang="en-US" sz="2000" smtClean="0"/>
              <a:t>		The average of the squared forecast errors for the historical data is calculated.  The forecasting method or parameter(s) which minimize this mean squared error is then selected.</a:t>
            </a:r>
          </a:p>
          <a:p>
            <a:pPr eaLnBrk="1" hangingPunct="1"/>
            <a:endParaRPr lang="en-US" altLang="en-US" sz="2000" b="1" smtClean="0"/>
          </a:p>
          <a:p>
            <a:pPr eaLnBrk="1" hangingPunct="1"/>
            <a:r>
              <a:rPr lang="en-US" altLang="en-US" sz="2000" b="1" smtClean="0"/>
              <a:t>Mean Absolute Deviation (MAD)</a:t>
            </a:r>
          </a:p>
          <a:p>
            <a:pPr eaLnBrk="1" hangingPunct="1">
              <a:buFontTx/>
              <a:buNone/>
            </a:pPr>
            <a:r>
              <a:rPr lang="en-US" altLang="en-US" sz="2000" smtClean="0"/>
              <a:t>		The mean of the absolute values of all forecast errors is calculated, and the forecasting method or parameter(s) which minimize this measure is selected.  The mean absolute deviation measure is less sensitive to individual large forecast errors than the mean squared error measure.</a:t>
            </a:r>
          </a:p>
          <a:p>
            <a:pPr eaLnBrk="1" hangingPunct="1">
              <a:buFontTx/>
              <a:buNone/>
            </a:pPr>
            <a:endParaRPr lang="en-US" altLang="en-US" sz="2000" smtClean="0"/>
          </a:p>
          <a:p>
            <a:pPr eaLnBrk="1" hangingPunct="1">
              <a:buFontTx/>
              <a:buNone/>
            </a:pPr>
            <a:r>
              <a:rPr lang="en-US" altLang="en-US" sz="2000" smtClean="0"/>
              <a:t>	</a:t>
            </a:r>
            <a:r>
              <a:rPr lang="en-US" altLang="en-US" sz="2000" smtClean="0">
                <a:solidFill>
                  <a:srgbClr val="FF0000"/>
                </a:solidFill>
              </a:rPr>
              <a:t>You may choose either of the above criteria for evaluating the accuracy of a method (or parameter).</a:t>
            </a:r>
          </a:p>
        </p:txBody>
      </p:sp>
    </p:spTree>
    <p:extLst>
      <p:ext uri="{BB962C8B-B14F-4D97-AF65-F5344CB8AC3E}">
        <p14:creationId xmlns:p14="http://schemas.microsoft.com/office/powerpoint/2010/main" val="41309104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GNP as a measure </a:t>
            </a:r>
            <a:endParaRPr lang="en-US" b="1" dirty="0">
              <a:solidFill>
                <a:srgbClr val="FF0000"/>
              </a:solidFill>
            </a:endParaRPr>
          </a:p>
        </p:txBody>
      </p:sp>
      <p:sp>
        <p:nvSpPr>
          <p:cNvPr id="3" name="Content Placeholder 2"/>
          <p:cNvSpPr>
            <a:spLocks noGrp="1"/>
          </p:cNvSpPr>
          <p:nvPr>
            <p:ph idx="1"/>
          </p:nvPr>
        </p:nvSpPr>
        <p:spPr>
          <a:xfrm>
            <a:off x="304800" y="838200"/>
            <a:ext cx="8382000" cy="6019800"/>
          </a:xfrm>
        </p:spPr>
        <p:txBody>
          <a:bodyPr>
            <a:normAutofit fontScale="77500" lnSpcReduction="20000"/>
          </a:bodyPr>
          <a:lstStyle/>
          <a:p>
            <a:r>
              <a:rPr lang="en-US" dirty="0"/>
              <a:t>The most commonly used indicator of national output is the Gross National Product (GNP), which is a measure of the total market value of currently produced finished goods and the value of services rendered. </a:t>
            </a:r>
            <a:endParaRPr lang="en-US" dirty="0" smtClean="0"/>
          </a:p>
          <a:p>
            <a:endParaRPr lang="en-US" dirty="0" smtClean="0"/>
          </a:p>
          <a:p>
            <a:r>
              <a:rPr lang="en-US" dirty="0" smtClean="0">
                <a:solidFill>
                  <a:srgbClr val="FF0000"/>
                </a:solidFill>
              </a:rPr>
              <a:t>This excludes Intermediate products and replacement investment in capital goods.</a:t>
            </a:r>
          </a:p>
          <a:p>
            <a:r>
              <a:rPr lang="en-US" dirty="0" smtClean="0">
                <a:solidFill>
                  <a:srgbClr val="FF0000"/>
                </a:solidFill>
              </a:rPr>
              <a:t>But includes profits earned by nation’s business corporation’s foreign operations and earnings of workers working abroad.</a:t>
            </a:r>
          </a:p>
          <a:p>
            <a:endParaRPr lang="en-US" dirty="0"/>
          </a:p>
          <a:p>
            <a:r>
              <a:rPr lang="en-US" dirty="0"/>
              <a:t>Determination of market value of the goods and services  is difficult and somewhat imprecise. Nonetheless the use of a common basis of valuation makes it possible to obtain a total that fairly represents the level of output of a country. </a:t>
            </a:r>
          </a:p>
          <a:p>
            <a:pPr lvl="1"/>
            <a:r>
              <a:rPr lang="en-US" dirty="0"/>
              <a:t>The rule that only currently produced goods and services should be counted ensures that only production occurring in the course of a given year is included</a:t>
            </a:r>
          </a:p>
          <a:p>
            <a:endParaRPr lang="en-US" dirty="0"/>
          </a:p>
        </p:txBody>
      </p:sp>
    </p:spTree>
    <p:extLst>
      <p:ext uri="{BB962C8B-B14F-4D97-AF65-F5344CB8AC3E}">
        <p14:creationId xmlns:p14="http://schemas.microsoft.com/office/powerpoint/2010/main" val="4225193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A63D01-BFE7-4172-ADE3-57B3CD8B3AEF}" type="slidenum">
              <a:rPr lang="en-US" altLang="en-US"/>
              <a:pPr eaLnBrk="1" hangingPunct="1"/>
              <a:t>40</a:t>
            </a:fld>
            <a:endParaRPr lang="en-US" altLang="en-US"/>
          </a:p>
        </p:txBody>
      </p:sp>
      <p:sp>
        <p:nvSpPr>
          <p:cNvPr id="34820" name="Rectangle 2"/>
          <p:cNvSpPr>
            <a:spLocks noGrp="1" noChangeArrowheads="1"/>
          </p:cNvSpPr>
          <p:nvPr>
            <p:ph type="title"/>
          </p:nvPr>
        </p:nvSpPr>
        <p:spPr>
          <a:xfrm>
            <a:off x="846138" y="485775"/>
            <a:ext cx="7913687" cy="4143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pPr eaLnBrk="1" hangingPunct="1"/>
            <a:r>
              <a:rPr lang="en-US" altLang="en-US" b="1" dirty="0" smtClean="0">
                <a:solidFill>
                  <a:srgbClr val="FF0000"/>
                </a:solidFill>
              </a:rPr>
              <a:t>Trend Projection</a:t>
            </a:r>
          </a:p>
        </p:txBody>
      </p:sp>
      <p:sp>
        <p:nvSpPr>
          <p:cNvPr id="34821" name="Rectangle 3"/>
          <p:cNvSpPr>
            <a:spLocks noGrp="1" noChangeArrowheads="1"/>
          </p:cNvSpPr>
          <p:nvPr>
            <p:ph type="body" idx="1"/>
          </p:nvPr>
        </p:nvSpPr>
        <p:spPr>
          <a:xfrm>
            <a:off x="685800" y="1371600"/>
            <a:ext cx="7772400" cy="51768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en-US" altLang="en-US" sz="2000" dirty="0" smtClean="0"/>
          </a:p>
          <a:p>
            <a:pPr eaLnBrk="1" hangingPunct="1"/>
            <a:r>
              <a:rPr lang="en-US" altLang="en-US" sz="2000" dirty="0" smtClean="0"/>
              <a:t>If a time series exhibits a</a:t>
            </a:r>
            <a:r>
              <a:rPr lang="en-US" altLang="en-US" sz="2000" dirty="0" smtClean="0">
                <a:solidFill>
                  <a:srgbClr val="FF0000"/>
                </a:solidFill>
              </a:rPr>
              <a:t> linear trend</a:t>
            </a:r>
            <a:r>
              <a:rPr lang="en-US" altLang="en-US" sz="2000" dirty="0" smtClean="0"/>
              <a:t>, the method of</a:t>
            </a:r>
            <a:r>
              <a:rPr lang="en-US" altLang="en-US" sz="2000" dirty="0" smtClean="0">
                <a:solidFill>
                  <a:srgbClr val="FF0000"/>
                </a:solidFill>
              </a:rPr>
              <a:t> </a:t>
            </a:r>
            <a:r>
              <a:rPr lang="en-US" altLang="en-US" sz="2000" u="sng" dirty="0" smtClean="0">
                <a:solidFill>
                  <a:srgbClr val="FF0000"/>
                </a:solidFill>
              </a:rPr>
              <a:t>least squares method </a:t>
            </a:r>
            <a:r>
              <a:rPr lang="en-US" altLang="en-US" sz="2000" dirty="0" smtClean="0"/>
              <a:t> may be used to determine a trend line (projection) for future forecasts.  </a:t>
            </a:r>
          </a:p>
          <a:p>
            <a:pPr eaLnBrk="1" hangingPunct="1"/>
            <a:endParaRPr lang="en-US" altLang="en-US" sz="2000" dirty="0" smtClean="0"/>
          </a:p>
          <a:p>
            <a:pPr eaLnBrk="1" hangingPunct="1"/>
            <a:r>
              <a:rPr lang="en-US" altLang="en-US" sz="2000" dirty="0" smtClean="0"/>
              <a:t>Least squares, also used in regression analysis, determines the unique </a:t>
            </a:r>
            <a:r>
              <a:rPr lang="en-US" altLang="en-US" sz="2000" u="sng" dirty="0" smtClean="0"/>
              <a:t>trend line forecast</a:t>
            </a:r>
            <a:r>
              <a:rPr lang="en-US" altLang="en-US" sz="2000" dirty="0" smtClean="0"/>
              <a:t> which minimizes the mean square error between the trend line forecasts and the actual observed values for the time series.</a:t>
            </a:r>
          </a:p>
          <a:p>
            <a:pPr eaLnBrk="1" hangingPunct="1"/>
            <a:endParaRPr lang="en-US" altLang="en-US" sz="2000" dirty="0" smtClean="0"/>
          </a:p>
          <a:p>
            <a:pPr eaLnBrk="1" hangingPunct="1"/>
            <a:r>
              <a:rPr lang="en-US" altLang="en-US" sz="2000" dirty="0" smtClean="0"/>
              <a:t>Example: The independent variable is the time period and the dependent variable is the actual observed value in the time series.</a:t>
            </a:r>
          </a:p>
        </p:txBody>
      </p:sp>
    </p:spTree>
    <p:extLst>
      <p:ext uri="{BB962C8B-B14F-4D97-AF65-F5344CB8AC3E}">
        <p14:creationId xmlns:p14="http://schemas.microsoft.com/office/powerpoint/2010/main" val="320531956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7"/>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35E0E-C9F2-4595-A9EB-6C3F0B1E8B28}" type="slidenum">
              <a:rPr lang="en-US" altLang="en-US"/>
              <a:pPr eaLnBrk="1" hangingPunct="1"/>
              <a:t>41</a:t>
            </a:fld>
            <a:endParaRPr lang="en-US" altLang="en-US"/>
          </a:p>
        </p:txBody>
      </p:sp>
      <p:sp>
        <p:nvSpPr>
          <p:cNvPr id="3584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Trend Projection</a:t>
            </a:r>
          </a:p>
        </p:txBody>
      </p:sp>
      <p:sp>
        <p:nvSpPr>
          <p:cNvPr id="35845" name="Rectangle 3"/>
          <p:cNvSpPr>
            <a:spLocks noGrp="1" noChangeArrowheads="1"/>
          </p:cNvSpPr>
          <p:nvPr>
            <p:ph type="body" sz="half" idx="1"/>
          </p:nvPr>
        </p:nvSpPr>
        <p:spPr>
          <a:xfrm>
            <a:off x="838200" y="1371600"/>
            <a:ext cx="7924800" cy="5334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lnSpcReduction="10000"/>
          </a:bodyPr>
          <a:lstStyle/>
          <a:p>
            <a:pPr eaLnBrk="1" hangingPunct="1">
              <a:lnSpc>
                <a:spcPct val="80000"/>
              </a:lnSpc>
            </a:pPr>
            <a:r>
              <a:rPr lang="en-US" altLang="en-US" sz="2000" dirty="0" smtClean="0"/>
              <a:t>Using the method of least squares, the formula for the trend projection is:  </a:t>
            </a:r>
          </a:p>
          <a:p>
            <a:pPr eaLnBrk="1" hangingPunct="1">
              <a:lnSpc>
                <a:spcPct val="80000"/>
              </a:lnSpc>
              <a:buFontTx/>
              <a:buNone/>
            </a:pPr>
            <a:r>
              <a:rPr lang="en-US" altLang="en-US" sz="2000" i="1" dirty="0" smtClean="0"/>
              <a:t>	                         </a:t>
            </a:r>
            <a:r>
              <a:rPr lang="en-US" altLang="en-US" sz="2800" b="1" i="1" dirty="0" err="1" smtClean="0"/>
              <a:t>Y</a:t>
            </a:r>
            <a:r>
              <a:rPr lang="en-US" altLang="en-US" sz="2800" b="1" i="1" baseline="-25000" dirty="0" err="1" smtClean="0"/>
              <a:t>t</a:t>
            </a:r>
            <a:r>
              <a:rPr lang="en-US" altLang="en-US" sz="2800" b="1" i="1" dirty="0" smtClean="0"/>
              <a:t> </a:t>
            </a:r>
            <a:r>
              <a:rPr lang="en-US" altLang="en-US" sz="2800" b="1" dirty="0" smtClean="0"/>
              <a:t>= </a:t>
            </a:r>
            <a:r>
              <a:rPr lang="en-US" altLang="en-US" sz="2800" b="1" i="1" dirty="0" smtClean="0"/>
              <a:t>b</a:t>
            </a:r>
            <a:r>
              <a:rPr lang="en-US" altLang="en-US" sz="2800" b="1" baseline="-25000" dirty="0" smtClean="0"/>
              <a:t>0</a:t>
            </a:r>
            <a:r>
              <a:rPr lang="en-US" altLang="en-US" sz="2800" b="1" dirty="0" smtClean="0"/>
              <a:t> + </a:t>
            </a:r>
            <a:r>
              <a:rPr lang="en-US" altLang="en-US" sz="2800" b="1" i="1" dirty="0" smtClean="0"/>
              <a:t>b</a:t>
            </a:r>
            <a:r>
              <a:rPr lang="en-US" altLang="en-US" sz="2800" b="1" baseline="-25000" dirty="0" smtClean="0"/>
              <a:t>1</a:t>
            </a:r>
            <a:r>
              <a:rPr lang="en-US" altLang="en-US" sz="2800" b="1" i="1" dirty="0" smtClean="0"/>
              <a:t>t</a:t>
            </a:r>
            <a:r>
              <a:rPr lang="en-US" altLang="en-US" sz="2800" b="1" dirty="0" smtClean="0"/>
              <a:t>.  </a:t>
            </a:r>
          </a:p>
          <a:p>
            <a:pPr eaLnBrk="1" hangingPunct="1">
              <a:lnSpc>
                <a:spcPct val="80000"/>
              </a:lnSpc>
              <a:buFontTx/>
              <a:buNone/>
            </a:pPr>
            <a:r>
              <a:rPr lang="en-US" altLang="en-US" sz="2000" dirty="0" smtClean="0"/>
              <a:t>	   </a:t>
            </a:r>
          </a:p>
          <a:p>
            <a:pPr eaLnBrk="1" hangingPunct="1">
              <a:lnSpc>
                <a:spcPct val="80000"/>
              </a:lnSpc>
              <a:buFontTx/>
              <a:buNone/>
            </a:pPr>
            <a:r>
              <a:rPr lang="en-US" altLang="en-US" sz="2000" dirty="0" smtClean="0"/>
              <a:t>where:       	</a:t>
            </a:r>
            <a:r>
              <a:rPr lang="en-US" altLang="en-US" sz="2000" b="1" i="1" dirty="0" err="1" smtClean="0">
                <a:solidFill>
                  <a:srgbClr val="FF0000"/>
                </a:solidFill>
              </a:rPr>
              <a:t>Y</a:t>
            </a:r>
            <a:r>
              <a:rPr lang="en-US" altLang="en-US" sz="2000" b="1" i="1" baseline="-25000" dirty="0" err="1" smtClean="0">
                <a:solidFill>
                  <a:srgbClr val="FF0000"/>
                </a:solidFill>
              </a:rPr>
              <a:t>t</a:t>
            </a:r>
            <a:r>
              <a:rPr lang="en-US" altLang="en-US" sz="2000" dirty="0" smtClean="0"/>
              <a:t> = trend forecast for time period </a:t>
            </a:r>
            <a:r>
              <a:rPr lang="en-US" altLang="en-US" sz="2000" i="1" dirty="0" smtClean="0"/>
              <a:t>t</a:t>
            </a:r>
            <a:endParaRPr lang="en-US" altLang="en-US" sz="2000" dirty="0" smtClean="0"/>
          </a:p>
          <a:p>
            <a:pPr eaLnBrk="1" hangingPunct="1">
              <a:lnSpc>
                <a:spcPct val="80000"/>
              </a:lnSpc>
              <a:buFontTx/>
              <a:buNone/>
            </a:pP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1</a:t>
            </a:r>
            <a:r>
              <a:rPr lang="en-US" altLang="en-US" sz="2000" baseline="-25000" dirty="0" smtClean="0"/>
              <a:t> </a:t>
            </a:r>
            <a:r>
              <a:rPr lang="en-US" altLang="en-US" sz="2000" dirty="0" smtClean="0"/>
              <a:t>= slope of the trend line</a:t>
            </a:r>
          </a:p>
          <a:p>
            <a:pPr eaLnBrk="1" hangingPunct="1">
              <a:lnSpc>
                <a:spcPct val="80000"/>
              </a:lnSpc>
              <a:buFontTx/>
              <a:buNone/>
            </a:pPr>
            <a:r>
              <a:rPr lang="en-US" altLang="en-US" sz="2000" dirty="0" smtClean="0"/>
              <a:t> 	  	</a:t>
            </a:r>
            <a:r>
              <a:rPr lang="en-US" altLang="en-US" sz="2000" dirty="0"/>
              <a:t> </a:t>
            </a: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0</a:t>
            </a:r>
            <a:r>
              <a:rPr lang="en-US" altLang="en-US" sz="2000" dirty="0" smtClean="0"/>
              <a:t> = trend line projection for time 0 (i.e. </a:t>
            </a:r>
            <a:r>
              <a:rPr lang="en-US" altLang="en-US" sz="2000" dirty="0" smtClean="0">
                <a:solidFill>
                  <a:srgbClr val="FF0000"/>
                </a:solidFill>
              </a:rPr>
              <a:t>constant part</a:t>
            </a:r>
            <a:r>
              <a:rPr lang="en-US" altLang="en-US" sz="2000" dirty="0" smtClean="0"/>
              <a:t>)</a:t>
            </a:r>
          </a:p>
          <a:p>
            <a:pPr eaLnBrk="1" hangingPunct="1">
              <a:lnSpc>
                <a:spcPct val="65000"/>
              </a:lnSpc>
              <a:buFontTx/>
              <a:buNone/>
            </a:pPr>
            <a:endParaRPr lang="en-US" altLang="en-US" sz="1000" dirty="0" smtClean="0"/>
          </a:p>
          <a:p>
            <a:pPr eaLnBrk="1" hangingPunct="1">
              <a:lnSpc>
                <a:spcPct val="65000"/>
              </a:lnSpc>
              <a:buFontTx/>
              <a:buNone/>
            </a:pPr>
            <a:r>
              <a:rPr lang="en-US" altLang="en-US" sz="2000" dirty="0" smtClean="0"/>
              <a:t>                  </a:t>
            </a:r>
          </a:p>
          <a:p>
            <a:pPr>
              <a:lnSpc>
                <a:spcPct val="65000"/>
              </a:lnSpc>
              <a:buNone/>
            </a:pPr>
            <a:r>
              <a:rPr lang="en-US" altLang="en-US" sz="2000" dirty="0" smtClean="0"/>
              <a:t> 		 	</a:t>
            </a:r>
            <a:r>
              <a:rPr lang="en-US" altLang="en-US" i="1" u="sng" dirty="0" smtClean="0"/>
              <a:t>n</a:t>
            </a:r>
            <a:r>
              <a:rPr lang="en-US" altLang="en-US" u="sng" dirty="0" smtClean="0">
                <a:latin typeface="Symbol" pitchFamily="18" charset="2"/>
              </a:rPr>
              <a:t> </a:t>
            </a:r>
            <a:r>
              <a:rPr lang="en-US" altLang="en-US" u="sng" dirty="0" err="1" smtClean="0"/>
              <a:t>t</a:t>
            </a:r>
            <a:r>
              <a:rPr lang="en-US" altLang="en-US" i="1" u="sng" dirty="0" err="1" smtClean="0"/>
              <a:t>Y</a:t>
            </a:r>
            <a:r>
              <a:rPr lang="en-US" altLang="en-US" i="1" u="sng" baseline="-25000" dirty="0" err="1" smtClean="0"/>
              <a:t>t</a:t>
            </a:r>
            <a:r>
              <a:rPr lang="en-US" altLang="en-US" u="sng" dirty="0" smtClean="0"/>
              <a:t> - </a:t>
            </a:r>
            <a:r>
              <a:rPr lang="en-US" altLang="en-US" u="sng" dirty="0" smtClean="0">
                <a:latin typeface="Symbol" pitchFamily="18" charset="2"/>
              </a:rPr>
              <a:t></a:t>
            </a:r>
            <a:r>
              <a:rPr lang="en-US" altLang="en-US" u="sng" dirty="0" smtClean="0"/>
              <a:t>t</a:t>
            </a:r>
            <a:r>
              <a:rPr lang="en-US" altLang="en-US" i="1" u="sng" dirty="0" smtClean="0"/>
              <a:t> </a:t>
            </a:r>
            <a:r>
              <a:rPr lang="en-US" altLang="en-US" u="sng" dirty="0" smtClean="0">
                <a:latin typeface="Symbol" pitchFamily="18" charset="2"/>
              </a:rPr>
              <a:t></a:t>
            </a:r>
            <a:r>
              <a:rPr lang="en-US" altLang="en-US" i="1" u="sng" dirty="0" err="1" smtClean="0"/>
              <a:t>Y</a:t>
            </a:r>
            <a:r>
              <a:rPr lang="en-US" altLang="en-US" i="1" u="sng" baseline="-25000" dirty="0" err="1" smtClean="0"/>
              <a:t>t</a:t>
            </a:r>
            <a:r>
              <a:rPr lang="en-US" altLang="en-US" dirty="0" smtClean="0"/>
              <a:t> 	     </a:t>
            </a:r>
          </a:p>
          <a:p>
            <a:pPr eaLnBrk="1" hangingPunct="1">
              <a:lnSpc>
                <a:spcPct val="125000"/>
              </a:lnSpc>
              <a:buFontTx/>
              <a:buNone/>
            </a:pPr>
            <a:r>
              <a:rPr lang="en-US" altLang="en-US" dirty="0" smtClean="0"/>
              <a:t>          </a:t>
            </a:r>
            <a:r>
              <a:rPr lang="en-US" altLang="en-US" dirty="0"/>
              <a:t> </a:t>
            </a:r>
            <a:r>
              <a:rPr lang="en-US" altLang="en-US" dirty="0" smtClean="0"/>
              <a:t>         </a:t>
            </a:r>
            <a:r>
              <a:rPr lang="en-US" altLang="en-US" i="1" dirty="0" err="1" smtClean="0"/>
              <a:t>n</a:t>
            </a:r>
            <a:r>
              <a:rPr lang="en-US" altLang="en-US" dirty="0" err="1" smtClean="0">
                <a:latin typeface="Symbol" pitchFamily="18" charset="2"/>
              </a:rPr>
              <a:t></a:t>
            </a:r>
            <a:r>
              <a:rPr lang="en-US" altLang="en-US" i="1" dirty="0" err="1" smtClean="0"/>
              <a:t>t</a:t>
            </a:r>
            <a:r>
              <a:rPr lang="en-US" altLang="en-US" i="1" dirty="0" smtClean="0"/>
              <a:t> </a:t>
            </a:r>
            <a:r>
              <a:rPr lang="en-US" altLang="en-US" baseline="30000" dirty="0" smtClean="0"/>
              <a:t>2</a:t>
            </a:r>
            <a:r>
              <a:rPr lang="en-US" altLang="en-US" dirty="0" smtClean="0"/>
              <a:t> - (</a:t>
            </a:r>
            <a:r>
              <a:rPr lang="en-US" altLang="en-US" dirty="0" smtClean="0">
                <a:latin typeface="Symbol" pitchFamily="18" charset="2"/>
              </a:rPr>
              <a:t></a:t>
            </a:r>
            <a:r>
              <a:rPr lang="en-US" altLang="en-US" i="1" dirty="0" smtClean="0"/>
              <a:t>t </a:t>
            </a:r>
            <a:r>
              <a:rPr lang="en-US" altLang="en-US" dirty="0" smtClean="0"/>
              <a:t>)</a:t>
            </a:r>
            <a:r>
              <a:rPr lang="en-US" altLang="en-US" baseline="30000" dirty="0" smtClean="0"/>
              <a:t>2  </a:t>
            </a:r>
            <a:endParaRPr lang="en-US" altLang="en-US" dirty="0" smtClean="0"/>
          </a:p>
          <a:p>
            <a:pPr eaLnBrk="1" hangingPunct="1">
              <a:lnSpc>
                <a:spcPct val="125000"/>
              </a:lnSpc>
              <a:buFontTx/>
              <a:buNone/>
            </a:pPr>
            <a:r>
              <a:rPr lang="en-US" altLang="en-US" sz="2000" dirty="0" smtClean="0"/>
              <a:t>           And, 	 </a:t>
            </a:r>
          </a:p>
          <a:p>
            <a:pPr eaLnBrk="1" hangingPunct="1">
              <a:lnSpc>
                <a:spcPct val="125000"/>
              </a:lnSpc>
              <a:buFontTx/>
              <a:buNone/>
            </a:pPr>
            <a:r>
              <a:rPr lang="en-US" altLang="en-US" sz="2000" dirty="0" smtClean="0"/>
              <a:t> where:          </a:t>
            </a:r>
            <a:r>
              <a:rPr lang="en-US" altLang="en-US" sz="2400" dirty="0" smtClean="0"/>
              <a:t> </a:t>
            </a:r>
            <a:r>
              <a:rPr lang="en-US" altLang="en-US" sz="2400" i="1" dirty="0" err="1" smtClean="0"/>
              <a:t>Y</a:t>
            </a:r>
            <a:r>
              <a:rPr lang="en-US" altLang="en-US" sz="2400" i="1" baseline="-25000" dirty="0" err="1" smtClean="0"/>
              <a:t>t</a:t>
            </a:r>
            <a:r>
              <a:rPr lang="en-US" altLang="en-US" sz="2000" dirty="0" smtClean="0"/>
              <a:t> = observed value of the time series at time period </a:t>
            </a:r>
            <a:r>
              <a:rPr lang="en-US" altLang="en-US" sz="2000" i="1" dirty="0" smtClean="0"/>
              <a:t>t</a:t>
            </a:r>
          </a:p>
          <a:p>
            <a:pPr eaLnBrk="1" hangingPunct="1">
              <a:lnSpc>
                <a:spcPct val="125000"/>
              </a:lnSpc>
              <a:buFontTx/>
              <a:buNone/>
            </a:pPr>
            <a:endParaRPr lang="en-US" altLang="en-US" sz="800" dirty="0" smtClean="0"/>
          </a:p>
          <a:p>
            <a:pPr eaLnBrk="1" hangingPunct="1">
              <a:lnSpc>
                <a:spcPct val="80000"/>
              </a:lnSpc>
              <a:buFontTx/>
              <a:buNone/>
            </a:pPr>
            <a:r>
              <a:rPr lang="en-US" altLang="en-US" sz="2000" dirty="0" smtClean="0"/>
              <a:t>		             = average of the observed values for </a:t>
            </a:r>
            <a:r>
              <a:rPr lang="en-US" altLang="en-US" sz="2000" i="1" dirty="0" err="1" smtClean="0"/>
              <a:t>Y</a:t>
            </a:r>
            <a:r>
              <a:rPr lang="en-US" altLang="en-US" sz="2000" i="1" baseline="-25000" dirty="0" err="1" smtClean="0"/>
              <a:t>t</a:t>
            </a:r>
            <a:r>
              <a:rPr lang="en-US" altLang="en-US" sz="2000" dirty="0" smtClean="0"/>
              <a:t> </a:t>
            </a:r>
          </a:p>
          <a:p>
            <a:pPr eaLnBrk="1" hangingPunct="1">
              <a:lnSpc>
                <a:spcPct val="80000"/>
              </a:lnSpc>
              <a:buFontTx/>
              <a:buNone/>
            </a:pPr>
            <a:endParaRPr lang="en-US" altLang="en-US" sz="800" dirty="0" smtClean="0"/>
          </a:p>
          <a:p>
            <a:pPr eaLnBrk="1" hangingPunct="1">
              <a:lnSpc>
                <a:spcPct val="80000"/>
              </a:lnSpc>
              <a:buFontTx/>
              <a:buNone/>
            </a:pPr>
            <a:r>
              <a:rPr lang="en-US" altLang="en-US" sz="2000" i="1" dirty="0" smtClean="0"/>
              <a:t>		           </a:t>
            </a:r>
            <a:r>
              <a:rPr lang="en-US" altLang="en-US" sz="2000" dirty="0" smtClean="0"/>
              <a:t>  = average time period for the </a:t>
            </a:r>
            <a:r>
              <a:rPr lang="en-US" altLang="en-US" sz="2000" i="1" dirty="0" smtClean="0"/>
              <a:t>n</a:t>
            </a:r>
            <a:r>
              <a:rPr lang="en-US" altLang="en-US" sz="2000" dirty="0" smtClean="0"/>
              <a:t>  observations</a:t>
            </a:r>
          </a:p>
        </p:txBody>
      </p:sp>
      <p:sp>
        <p:nvSpPr>
          <p:cNvPr id="35846" name="Line 4"/>
          <p:cNvSpPr>
            <a:spLocks noChangeShapeType="1"/>
          </p:cNvSpPr>
          <p:nvPr/>
        </p:nvSpPr>
        <p:spPr bwMode="auto">
          <a:xfrm>
            <a:off x="2654300" y="3848100"/>
            <a:ext cx="1797050"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5847" name="Object 5"/>
          <p:cNvGraphicFramePr>
            <a:graphicFrameLocks noChangeAspect="1"/>
          </p:cNvGraphicFramePr>
          <p:nvPr>
            <p:extLst>
              <p:ext uri="{D42A27DB-BD31-4B8C-83A1-F6EECF244321}">
                <p14:modId xmlns:p14="http://schemas.microsoft.com/office/powerpoint/2010/main" val="3863328552"/>
              </p:ext>
            </p:extLst>
          </p:nvPr>
        </p:nvGraphicFramePr>
        <p:xfrm>
          <a:off x="2133600" y="4648200"/>
          <a:ext cx="1585913" cy="517525"/>
        </p:xfrm>
        <a:graphic>
          <a:graphicData uri="http://schemas.openxmlformats.org/presentationml/2006/ole">
            <mc:AlternateContent xmlns:mc="http://schemas.openxmlformats.org/markup-compatibility/2006">
              <mc:Choice xmlns:v="urn:schemas-microsoft-com:vml" Requires="v">
                <p:oleObj spid="_x0000_s3109" name="Equation" r:id="rId4" imgW="647588" imgH="209468" progId="Equation.DSMT4">
                  <p:embed/>
                </p:oleObj>
              </mc:Choice>
              <mc:Fallback>
                <p:oleObj name="Equation" r:id="rId4" imgW="647588" imgH="2094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648200"/>
                        <a:ext cx="1585913" cy="5175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8" name="Object 7"/>
          <p:cNvGraphicFramePr>
            <a:graphicFrameLocks noChangeAspect="1"/>
          </p:cNvGraphicFramePr>
          <p:nvPr/>
        </p:nvGraphicFramePr>
        <p:xfrm>
          <a:off x="2165350" y="5740400"/>
          <a:ext cx="274638" cy="427038"/>
        </p:xfrm>
        <a:graphic>
          <a:graphicData uri="http://schemas.openxmlformats.org/presentationml/2006/ole">
            <mc:AlternateContent xmlns:mc="http://schemas.openxmlformats.org/markup-compatibility/2006">
              <mc:Choice xmlns:v="urn:schemas-microsoft-com:vml" Requires="v">
                <p:oleObj spid="_x0000_s3110" name="Equation" r:id="rId6" imgW="104737" imgH="171408" progId="Equation.DSMT4">
                  <p:embed/>
                </p:oleObj>
              </mc:Choice>
              <mc:Fallback>
                <p:oleObj name="Equation" r:id="rId6" imgW="104737"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5350" y="574040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15"/>
          <p:cNvGraphicFramePr>
            <a:graphicFrameLocks noGrp="1" noChangeAspect="1"/>
          </p:cNvGraphicFramePr>
          <p:nvPr>
            <p:ph sz="quarter" idx="3"/>
          </p:nvPr>
        </p:nvGraphicFramePr>
        <p:xfrm>
          <a:off x="685800" y="5257800"/>
          <a:ext cx="114300" cy="177800"/>
        </p:xfrm>
        <a:graphic>
          <a:graphicData uri="http://schemas.openxmlformats.org/presentationml/2006/ole">
            <mc:AlternateContent xmlns:mc="http://schemas.openxmlformats.org/markup-compatibility/2006">
              <mc:Choice xmlns:v="urn:schemas-microsoft-com:vml" Requires="v">
                <p:oleObj spid="_x0000_s3111" name="Equation" r:id="rId8" imgW="104737" imgH="171408" progId="Equation.DSMT4">
                  <p:embed/>
                </p:oleObj>
              </mc:Choice>
              <mc:Fallback>
                <p:oleObj name="Equation" r:id="rId8" imgW="104737" imgH="17140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257800"/>
                        <a:ext cx="114300" cy="177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0" name="Object 17"/>
          <p:cNvGraphicFramePr>
            <a:graphicFrameLocks noChangeAspect="1"/>
          </p:cNvGraphicFramePr>
          <p:nvPr>
            <p:extLst>
              <p:ext uri="{D42A27DB-BD31-4B8C-83A1-F6EECF244321}">
                <p14:modId xmlns:p14="http://schemas.microsoft.com/office/powerpoint/2010/main" val="880435137"/>
              </p:ext>
            </p:extLst>
          </p:nvPr>
        </p:nvGraphicFramePr>
        <p:xfrm>
          <a:off x="2283583" y="5638800"/>
          <a:ext cx="274638" cy="347663"/>
        </p:xfrm>
        <a:graphic>
          <a:graphicData uri="http://schemas.openxmlformats.org/presentationml/2006/ole">
            <mc:AlternateContent xmlns:mc="http://schemas.openxmlformats.org/markup-compatibility/2006">
              <mc:Choice xmlns:v="urn:schemas-microsoft-com:vml" Requires="v">
                <p:oleObj spid="_x0000_s3112" name="Equation" r:id="rId10" imgW="133351" imgH="171408" progId="Equation.DSMT4">
                  <p:embed/>
                </p:oleObj>
              </mc:Choice>
              <mc:Fallback>
                <p:oleObj name="Equation" r:id="rId10" imgW="133351" imgH="171408"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3583" y="5638800"/>
                        <a:ext cx="274638" cy="3476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1" name="Object 18"/>
          <p:cNvGraphicFramePr>
            <a:graphicFrameLocks noChangeAspect="1"/>
          </p:cNvGraphicFramePr>
          <p:nvPr>
            <p:extLst>
              <p:ext uri="{D42A27DB-BD31-4B8C-83A1-F6EECF244321}">
                <p14:modId xmlns:p14="http://schemas.microsoft.com/office/powerpoint/2010/main" val="580647195"/>
              </p:ext>
            </p:extLst>
          </p:nvPr>
        </p:nvGraphicFramePr>
        <p:xfrm>
          <a:off x="2334455" y="6019800"/>
          <a:ext cx="274638" cy="427038"/>
        </p:xfrm>
        <a:graphic>
          <a:graphicData uri="http://schemas.openxmlformats.org/presentationml/2006/ole">
            <mc:AlternateContent xmlns:mc="http://schemas.openxmlformats.org/markup-compatibility/2006">
              <mc:Choice xmlns:v="urn:schemas-microsoft-com:vml" Requires="v">
                <p:oleObj spid="_x0000_s3113" name="Equation" r:id="rId12" imgW="104737" imgH="171408" progId="Equation.DSMT4">
                  <p:embed/>
                </p:oleObj>
              </mc:Choice>
              <mc:Fallback>
                <p:oleObj name="Equation" r:id="rId12" imgW="104737" imgH="171408"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4455" y="601980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2051250" y="3814557"/>
            <a:ext cx="739305" cy="461665"/>
          </a:xfrm>
          <a:prstGeom prst="rect">
            <a:avLst/>
          </a:prstGeom>
          <a:noFill/>
        </p:spPr>
        <p:txBody>
          <a:bodyPr wrap="none" rtlCol="0">
            <a:spAutoFit/>
          </a:bodyPr>
          <a:lstStyle/>
          <a:p>
            <a:r>
              <a:rPr lang="en-US" altLang="en-US" sz="2400" i="1" dirty="0">
                <a:solidFill>
                  <a:srgbClr val="FF0000"/>
                </a:solidFill>
              </a:rPr>
              <a:t>b</a:t>
            </a:r>
            <a:r>
              <a:rPr lang="en-US" altLang="en-US" sz="2400" baseline="-25000" dirty="0">
                <a:solidFill>
                  <a:srgbClr val="FF0000"/>
                </a:solidFill>
              </a:rPr>
              <a:t>1</a:t>
            </a:r>
            <a:r>
              <a:rPr lang="en-US" altLang="en-US" sz="2400" dirty="0">
                <a:solidFill>
                  <a:srgbClr val="FF0000"/>
                </a:solidFill>
              </a:rPr>
              <a:t> = </a:t>
            </a:r>
            <a:endParaRPr lang="en-US" sz="2400" dirty="0">
              <a:solidFill>
                <a:srgbClr val="FF0000"/>
              </a:solidFill>
            </a:endParaRPr>
          </a:p>
        </p:txBody>
      </p:sp>
    </p:spTree>
    <p:extLst>
      <p:ext uri="{BB962C8B-B14F-4D97-AF65-F5344CB8AC3E}">
        <p14:creationId xmlns:p14="http://schemas.microsoft.com/office/powerpoint/2010/main" val="360593251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365CCD-DE8D-48B1-A4AF-EF88C40A52F5}" type="slidenum">
              <a:rPr lang="en-US" altLang="en-US"/>
              <a:pPr eaLnBrk="1" hangingPunct="1"/>
              <a:t>42</a:t>
            </a:fld>
            <a:endParaRPr lang="en-US" altLang="en-US"/>
          </a:p>
        </p:txBody>
      </p:sp>
      <p:sp>
        <p:nvSpPr>
          <p:cNvPr id="36868" name="Rectangle 3"/>
          <p:cNvSpPr>
            <a:spLocks noGrp="1" noChangeArrowheads="1"/>
          </p:cNvSpPr>
          <p:nvPr>
            <p:ph type="title"/>
          </p:nvPr>
        </p:nvSpPr>
        <p:spPr>
          <a:xfrm>
            <a:off x="533400" y="152400"/>
            <a:ext cx="82296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Example:</a:t>
            </a:r>
            <a:r>
              <a:rPr lang="en-US" altLang="en-US" dirty="0" smtClean="0"/>
              <a:t>  Plumbing Service</a:t>
            </a:r>
          </a:p>
        </p:txBody>
      </p:sp>
      <p:sp>
        <p:nvSpPr>
          <p:cNvPr id="36869" name="Rectangle 4"/>
          <p:cNvSpPr>
            <a:spLocks noGrp="1" noChangeArrowheads="1"/>
          </p:cNvSpPr>
          <p:nvPr>
            <p:ph type="body" idx="1"/>
          </p:nvPr>
        </p:nvSpPr>
        <p:spPr>
          <a:xfrm>
            <a:off x="457200" y="1219200"/>
            <a:ext cx="80772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85000" lnSpcReduction="10000"/>
          </a:bodyPr>
          <a:lstStyle/>
          <a:p>
            <a:pPr eaLnBrk="1" hangingPunct="1">
              <a:buFontTx/>
              <a:buNone/>
            </a:pPr>
            <a:r>
              <a:rPr lang="en-US" altLang="en-US" dirty="0" smtClean="0"/>
              <a:t>	</a:t>
            </a:r>
            <a:r>
              <a:rPr lang="en-US" altLang="en-US" dirty="0" smtClean="0">
                <a:latin typeface="Arial Narrow" pitchFamily="34" charset="0"/>
              </a:rPr>
              <a:t>The number of plumbing repair jobs performed by a Plumbing Service in each of the last nine months are listed below.</a:t>
            </a:r>
          </a:p>
          <a:p>
            <a:pPr eaLnBrk="1" hangingPunct="1">
              <a:buFontTx/>
              <a:buNone/>
            </a:pPr>
            <a:endParaRPr lang="en-US" altLang="en-US" sz="800" dirty="0" smtClean="0">
              <a:latin typeface="Arial Narrow" pitchFamily="34" charset="0"/>
            </a:endParaRPr>
          </a:p>
          <a:p>
            <a:pPr eaLnBrk="1" hangingPunct="1">
              <a:buFontTx/>
              <a:buNone/>
            </a:pPr>
            <a:r>
              <a:rPr lang="en-US" altLang="en-US" dirty="0" smtClean="0">
                <a:latin typeface="Arial Narrow" pitchFamily="34" charset="0"/>
              </a:rPr>
              <a:t>    	 </a:t>
            </a:r>
            <a:r>
              <a:rPr lang="en-US" altLang="en-US" u="sng" dirty="0" smtClean="0">
                <a:latin typeface="Arial Narrow" pitchFamily="34" charset="0"/>
              </a:rPr>
              <a:t>Month</a:t>
            </a:r>
            <a:r>
              <a:rPr lang="en-US" altLang="en-US" dirty="0" smtClean="0">
                <a:latin typeface="Arial Narrow" pitchFamily="34" charset="0"/>
              </a:rPr>
              <a:t>    </a:t>
            </a:r>
            <a:r>
              <a:rPr lang="en-US" altLang="en-US" u="sng" dirty="0" smtClean="0">
                <a:latin typeface="Arial Narrow" pitchFamily="34" charset="0"/>
              </a:rPr>
              <a:t>Jobs</a:t>
            </a:r>
            <a:r>
              <a:rPr lang="en-US" altLang="en-US" dirty="0" smtClean="0">
                <a:latin typeface="Arial Narrow" pitchFamily="34" charset="0"/>
              </a:rPr>
              <a:t>        </a:t>
            </a:r>
            <a:r>
              <a:rPr lang="en-US" altLang="en-US" u="sng" dirty="0" smtClean="0">
                <a:latin typeface="Arial Narrow" pitchFamily="34" charset="0"/>
              </a:rPr>
              <a:t>Month</a:t>
            </a:r>
            <a:r>
              <a:rPr lang="en-US" altLang="en-US" dirty="0" smtClean="0">
                <a:latin typeface="Arial Narrow" pitchFamily="34" charset="0"/>
              </a:rPr>
              <a:t>   </a:t>
            </a:r>
            <a:r>
              <a:rPr lang="en-US" altLang="en-US" u="sng" dirty="0" smtClean="0">
                <a:latin typeface="Arial Narrow" pitchFamily="34" charset="0"/>
              </a:rPr>
              <a:t>Jobs</a:t>
            </a:r>
            <a:r>
              <a:rPr lang="en-US" altLang="en-US" dirty="0" smtClean="0">
                <a:latin typeface="Arial Narrow" pitchFamily="34" charset="0"/>
              </a:rPr>
              <a:t>          </a:t>
            </a:r>
            <a:r>
              <a:rPr lang="en-US" altLang="en-US" u="sng" dirty="0" smtClean="0">
                <a:latin typeface="Arial Narrow" pitchFamily="34" charset="0"/>
              </a:rPr>
              <a:t>Month</a:t>
            </a:r>
            <a:r>
              <a:rPr lang="en-US" altLang="en-US" dirty="0" smtClean="0">
                <a:latin typeface="Arial Narrow" pitchFamily="34" charset="0"/>
              </a:rPr>
              <a:t>           </a:t>
            </a:r>
            <a:r>
              <a:rPr lang="en-US" altLang="en-US" u="sng" dirty="0" smtClean="0">
                <a:latin typeface="Arial Narrow" pitchFamily="34" charset="0"/>
              </a:rPr>
              <a:t>Jobs</a:t>
            </a:r>
            <a:endParaRPr lang="en-US" altLang="en-US" dirty="0" smtClean="0">
              <a:latin typeface="Arial Narrow" pitchFamily="34" charset="0"/>
            </a:endParaRPr>
          </a:p>
          <a:p>
            <a:pPr eaLnBrk="1" hangingPunct="1">
              <a:buFontTx/>
              <a:buNone/>
            </a:pPr>
            <a:r>
              <a:rPr lang="en-US" altLang="en-US" dirty="0" smtClean="0">
                <a:latin typeface="Arial Narrow" pitchFamily="34" charset="0"/>
              </a:rPr>
              <a:t>      March     353        June        374         September    399</a:t>
            </a:r>
          </a:p>
          <a:p>
            <a:pPr eaLnBrk="1" hangingPunct="1">
              <a:buFontTx/>
              <a:buNone/>
            </a:pPr>
            <a:r>
              <a:rPr lang="en-US" altLang="en-US" dirty="0" smtClean="0">
                <a:latin typeface="Arial Narrow" pitchFamily="34" charset="0"/>
              </a:rPr>
              <a:t>      April        387         July         396          October         412</a:t>
            </a:r>
          </a:p>
          <a:p>
            <a:pPr eaLnBrk="1" hangingPunct="1">
              <a:buFontTx/>
              <a:buNone/>
            </a:pPr>
            <a:r>
              <a:rPr lang="en-US" altLang="en-US" dirty="0" smtClean="0">
                <a:latin typeface="Arial Narrow" pitchFamily="34" charset="0"/>
              </a:rPr>
              <a:t>      May        342         August    409          November     408</a:t>
            </a:r>
          </a:p>
          <a:p>
            <a:pPr eaLnBrk="1" hangingPunct="1">
              <a:buFontTx/>
              <a:buNone/>
            </a:pPr>
            <a:endParaRPr lang="en-US" altLang="en-US" sz="1000" dirty="0" smtClean="0">
              <a:latin typeface="Arial Narrow" pitchFamily="34" charset="0"/>
            </a:endParaRPr>
          </a:p>
          <a:p>
            <a:pPr eaLnBrk="1" hangingPunct="1">
              <a:buFontTx/>
              <a:buNone/>
            </a:pPr>
            <a:r>
              <a:rPr lang="en-US" altLang="en-US" dirty="0" smtClean="0">
                <a:latin typeface="Arial Narrow" pitchFamily="34" charset="0"/>
              </a:rPr>
              <a:t>	</a:t>
            </a:r>
          </a:p>
          <a:p>
            <a:pPr eaLnBrk="1" hangingPunct="1">
              <a:buFontTx/>
              <a:buNone/>
            </a:pPr>
            <a:r>
              <a:rPr lang="en-US" altLang="en-US" dirty="0">
                <a:latin typeface="Arial Narrow" pitchFamily="34" charset="0"/>
              </a:rPr>
              <a:t> </a:t>
            </a:r>
            <a:r>
              <a:rPr lang="en-US" altLang="en-US" dirty="0" smtClean="0">
                <a:latin typeface="Arial Narrow" pitchFamily="34" charset="0"/>
              </a:rPr>
              <a:t>   Forecast the number of repair jobs the Plumber will perform in December using the least squares method.  </a:t>
            </a:r>
          </a:p>
        </p:txBody>
      </p:sp>
      <p:sp>
        <p:nvSpPr>
          <p:cNvPr id="36870" name="Line 5"/>
          <p:cNvSpPr>
            <a:spLocks noChangeShapeType="1"/>
          </p:cNvSpPr>
          <p:nvPr/>
        </p:nvSpPr>
        <p:spPr bwMode="auto">
          <a:xfrm>
            <a:off x="3101975" y="2497138"/>
            <a:ext cx="0" cy="15732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Line 6"/>
          <p:cNvSpPr>
            <a:spLocks noChangeShapeType="1"/>
          </p:cNvSpPr>
          <p:nvPr/>
        </p:nvSpPr>
        <p:spPr bwMode="auto">
          <a:xfrm>
            <a:off x="5448300" y="2506663"/>
            <a:ext cx="0" cy="15732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Line 7"/>
          <p:cNvSpPr>
            <a:spLocks noChangeShapeType="1"/>
          </p:cNvSpPr>
          <p:nvPr/>
        </p:nvSpPr>
        <p:spPr bwMode="auto">
          <a:xfrm>
            <a:off x="2895600" y="2497138"/>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Line 8"/>
          <p:cNvSpPr>
            <a:spLocks noChangeShapeType="1"/>
          </p:cNvSpPr>
          <p:nvPr/>
        </p:nvSpPr>
        <p:spPr bwMode="auto">
          <a:xfrm>
            <a:off x="5257800" y="2494035"/>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056819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4E0708-8678-4433-A717-7110240EBCF8}" type="slidenum">
              <a:rPr lang="en-US" altLang="en-US"/>
              <a:pPr eaLnBrk="1" hangingPunct="1"/>
              <a:t>43</a:t>
            </a:fld>
            <a:endParaRPr lang="en-US" altLang="en-US"/>
          </a:p>
        </p:txBody>
      </p:sp>
      <p:sp>
        <p:nvSpPr>
          <p:cNvPr id="37892" name="Rectangle 3"/>
          <p:cNvSpPr>
            <a:spLocks noGrp="1" noChangeArrowheads="1"/>
          </p:cNvSpPr>
          <p:nvPr>
            <p:ph type="title"/>
          </p:nvPr>
        </p:nvSpPr>
        <p:spPr>
          <a:xfrm>
            <a:off x="457200" y="76200"/>
            <a:ext cx="82296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pPr eaLnBrk="1" hangingPunct="1"/>
            <a:r>
              <a:rPr lang="en-US" altLang="en-US" dirty="0" smtClean="0"/>
              <a:t> Plumbing Service: </a:t>
            </a:r>
            <a:r>
              <a:rPr lang="en-US" altLang="en-US" b="1" dirty="0" smtClean="0">
                <a:solidFill>
                  <a:srgbClr val="FF0000"/>
                </a:solidFill>
              </a:rPr>
              <a:t>Trend Projection</a:t>
            </a:r>
          </a:p>
        </p:txBody>
      </p:sp>
      <p:sp>
        <p:nvSpPr>
          <p:cNvPr id="37893" name="Rectangle 4"/>
          <p:cNvSpPr>
            <a:spLocks noGrp="1" noChangeArrowheads="1"/>
          </p:cNvSpPr>
          <p:nvPr>
            <p:ph type="body" idx="1"/>
          </p:nvPr>
        </p:nvSpPr>
        <p:spPr>
          <a:xfrm>
            <a:off x="521493" y="1295400"/>
            <a:ext cx="8101013" cy="510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85000" lnSpcReduction="20000"/>
          </a:bodyPr>
          <a:lstStyle/>
          <a:p>
            <a:pPr eaLnBrk="1" hangingPunct="1">
              <a:lnSpc>
                <a:spcPct val="90000"/>
              </a:lnSpc>
            </a:pPr>
            <a:r>
              <a:rPr lang="en-US" altLang="en-US" dirty="0" smtClean="0"/>
              <a:t>Trend Projection</a:t>
            </a:r>
          </a:p>
          <a:p>
            <a:pPr eaLnBrk="1" hangingPunct="1">
              <a:lnSpc>
                <a:spcPct val="90000"/>
              </a:lnSpc>
              <a:buFontTx/>
              <a:buNone/>
            </a:pPr>
            <a:endParaRPr lang="en-US" altLang="en-US" sz="1000" dirty="0" smtClean="0"/>
          </a:p>
          <a:p>
            <a:pPr eaLnBrk="1" hangingPunct="1">
              <a:lnSpc>
                <a:spcPct val="90000"/>
              </a:lnSpc>
              <a:buFontTx/>
              <a:buNone/>
            </a:pPr>
            <a:r>
              <a:rPr lang="en-US" altLang="en-US" b="1" dirty="0" smtClean="0"/>
              <a:t>                    </a:t>
            </a:r>
            <a:r>
              <a:rPr lang="en-US" altLang="en-US" b="1" dirty="0" smtClean="0">
                <a:solidFill>
                  <a:srgbClr val="FF0000"/>
                </a:solidFill>
              </a:rPr>
              <a:t> </a:t>
            </a:r>
            <a:r>
              <a:rPr lang="en-US" altLang="en-US" dirty="0" smtClean="0">
                <a:solidFill>
                  <a:srgbClr val="FF0000"/>
                </a:solidFill>
                <a:latin typeface="Arial Narrow" pitchFamily="34" charset="0"/>
              </a:rPr>
              <a:t>(month)   </a:t>
            </a:r>
            <a:r>
              <a:rPr lang="en-US" altLang="en-US" i="1" dirty="0" smtClean="0">
                <a:solidFill>
                  <a:srgbClr val="FF0000"/>
                </a:solidFill>
                <a:latin typeface="Arial Narrow" pitchFamily="34" charset="0"/>
              </a:rPr>
              <a:t>t</a:t>
            </a:r>
            <a:r>
              <a:rPr lang="en-US" altLang="en-US" dirty="0" smtClean="0">
                <a:solidFill>
                  <a:srgbClr val="FF0000"/>
                </a:solidFill>
                <a:latin typeface="Arial Narrow" pitchFamily="34" charset="0"/>
              </a:rPr>
              <a:t>         </a:t>
            </a:r>
            <a:r>
              <a:rPr lang="en-US" altLang="en-US" i="1" dirty="0" err="1" smtClean="0">
                <a:solidFill>
                  <a:srgbClr val="FF0000"/>
                </a:solidFill>
                <a:latin typeface="Arial Narrow" pitchFamily="34" charset="0"/>
              </a:rPr>
              <a:t>Y</a:t>
            </a:r>
            <a:r>
              <a:rPr lang="en-US" altLang="en-US" baseline="-25000" dirty="0" err="1" smtClean="0">
                <a:solidFill>
                  <a:srgbClr val="FF0000"/>
                </a:solidFill>
                <a:latin typeface="Arial Narrow" pitchFamily="34" charset="0"/>
              </a:rPr>
              <a:t>t</a:t>
            </a:r>
            <a:r>
              <a:rPr lang="en-US" altLang="en-US" dirty="0" smtClean="0">
                <a:solidFill>
                  <a:srgbClr val="FF0000"/>
                </a:solidFill>
                <a:latin typeface="Arial Narrow" pitchFamily="34" charset="0"/>
              </a:rPr>
              <a:t>         </a:t>
            </a:r>
            <a:r>
              <a:rPr lang="en-US" altLang="en-US" i="1" dirty="0" err="1" smtClean="0">
                <a:solidFill>
                  <a:srgbClr val="FF0000"/>
                </a:solidFill>
                <a:latin typeface="Arial Narrow" pitchFamily="34" charset="0"/>
              </a:rPr>
              <a:t>tY</a:t>
            </a:r>
            <a:r>
              <a:rPr lang="en-US" altLang="en-US" baseline="-25000" dirty="0" err="1" smtClean="0">
                <a:solidFill>
                  <a:srgbClr val="FF0000"/>
                </a:solidFill>
                <a:latin typeface="Arial Narrow" pitchFamily="34" charset="0"/>
              </a:rPr>
              <a:t>t</a:t>
            </a:r>
            <a:r>
              <a:rPr lang="en-US" altLang="en-US" dirty="0" smtClean="0">
                <a:solidFill>
                  <a:srgbClr val="FF0000"/>
                </a:solidFill>
                <a:latin typeface="Arial Narrow" pitchFamily="34" charset="0"/>
              </a:rPr>
              <a:t>             </a:t>
            </a:r>
            <a:r>
              <a:rPr lang="en-US" altLang="en-US" i="1" dirty="0" smtClean="0">
                <a:solidFill>
                  <a:srgbClr val="FF0000"/>
                </a:solidFill>
                <a:latin typeface="Arial Narrow" pitchFamily="34" charset="0"/>
              </a:rPr>
              <a:t>t </a:t>
            </a:r>
            <a:r>
              <a:rPr lang="en-US" altLang="en-US" baseline="30000" dirty="0" smtClean="0">
                <a:solidFill>
                  <a:srgbClr val="FF0000"/>
                </a:solidFill>
                <a:latin typeface="Arial Narrow" pitchFamily="34" charset="0"/>
              </a:rPr>
              <a:t>2</a:t>
            </a:r>
            <a:endParaRPr lang="en-US" altLang="en-US" dirty="0" smtClean="0">
              <a:solidFill>
                <a:srgbClr val="FF0000"/>
              </a:solidFill>
              <a:latin typeface="Arial Narrow" pitchFamily="34" charset="0"/>
            </a:endParaRPr>
          </a:p>
          <a:p>
            <a:pPr eaLnBrk="1" hangingPunct="1">
              <a:lnSpc>
                <a:spcPct val="90000"/>
              </a:lnSpc>
              <a:buFontTx/>
              <a:buNone/>
            </a:pPr>
            <a:endParaRPr lang="en-US" altLang="en-US" sz="400" dirty="0" smtClean="0">
              <a:latin typeface="Arial Narrow" pitchFamily="34" charset="0"/>
            </a:endParaRPr>
          </a:p>
          <a:p>
            <a:pPr eaLnBrk="1" hangingPunct="1">
              <a:lnSpc>
                <a:spcPct val="90000"/>
              </a:lnSpc>
              <a:buFontTx/>
              <a:buNone/>
            </a:pPr>
            <a:r>
              <a:rPr lang="en-US" altLang="en-US" dirty="0" smtClean="0">
                <a:latin typeface="Arial Narrow" pitchFamily="34" charset="0"/>
              </a:rPr>
              <a:t>		           (Mar.)    1        353       353         1  </a:t>
            </a:r>
          </a:p>
          <a:p>
            <a:pPr eaLnBrk="1" hangingPunct="1">
              <a:lnSpc>
                <a:spcPct val="90000"/>
              </a:lnSpc>
              <a:buFontTx/>
              <a:buNone/>
            </a:pPr>
            <a:r>
              <a:rPr lang="en-US" altLang="en-US" dirty="0" smtClean="0">
                <a:latin typeface="Arial Narrow" pitchFamily="34" charset="0"/>
              </a:rPr>
              <a:t>                        (Apr.)   2        387       774         4</a:t>
            </a:r>
          </a:p>
          <a:p>
            <a:pPr eaLnBrk="1" hangingPunct="1">
              <a:lnSpc>
                <a:spcPct val="90000"/>
              </a:lnSpc>
              <a:buFontTx/>
              <a:buNone/>
            </a:pPr>
            <a:r>
              <a:rPr lang="en-US" altLang="en-US" dirty="0" smtClean="0">
                <a:latin typeface="Arial Narrow" pitchFamily="34" charset="0"/>
              </a:rPr>
              <a:t>                        (May)   3         342     1026        9</a:t>
            </a:r>
          </a:p>
          <a:p>
            <a:pPr eaLnBrk="1" hangingPunct="1">
              <a:lnSpc>
                <a:spcPct val="90000"/>
              </a:lnSpc>
              <a:buFontTx/>
              <a:buNone/>
            </a:pPr>
            <a:r>
              <a:rPr lang="en-US" altLang="en-US" dirty="0" smtClean="0">
                <a:latin typeface="Arial Narrow" pitchFamily="34" charset="0"/>
              </a:rPr>
              <a:t>                        (June)  4         374     1496      16</a:t>
            </a:r>
          </a:p>
          <a:p>
            <a:pPr eaLnBrk="1" hangingPunct="1">
              <a:lnSpc>
                <a:spcPct val="90000"/>
              </a:lnSpc>
              <a:buFontTx/>
              <a:buNone/>
            </a:pPr>
            <a:r>
              <a:rPr lang="en-US" altLang="en-US" dirty="0" smtClean="0">
                <a:latin typeface="Arial Narrow" pitchFamily="34" charset="0"/>
              </a:rPr>
              <a:t>                        (July)    5        396     1980       25</a:t>
            </a:r>
          </a:p>
          <a:p>
            <a:pPr eaLnBrk="1" hangingPunct="1">
              <a:lnSpc>
                <a:spcPct val="90000"/>
              </a:lnSpc>
              <a:buFontTx/>
              <a:buNone/>
            </a:pPr>
            <a:r>
              <a:rPr lang="en-US" altLang="en-US" dirty="0" smtClean="0">
                <a:latin typeface="Arial Narrow" pitchFamily="34" charset="0"/>
              </a:rPr>
              <a:t>                        (Aug.)   6        409     2454       36</a:t>
            </a:r>
          </a:p>
          <a:p>
            <a:pPr eaLnBrk="1" hangingPunct="1">
              <a:lnSpc>
                <a:spcPct val="90000"/>
              </a:lnSpc>
              <a:buFontTx/>
              <a:buNone/>
            </a:pPr>
            <a:r>
              <a:rPr lang="en-US" altLang="en-US" dirty="0" smtClean="0">
                <a:latin typeface="Arial Narrow" pitchFamily="34" charset="0"/>
              </a:rPr>
              <a:t>                        (Sep.)   7        399     2793       49</a:t>
            </a:r>
          </a:p>
          <a:p>
            <a:pPr eaLnBrk="1" hangingPunct="1">
              <a:lnSpc>
                <a:spcPct val="90000"/>
              </a:lnSpc>
              <a:buFontTx/>
              <a:buNone/>
            </a:pPr>
            <a:r>
              <a:rPr lang="en-US" altLang="en-US" dirty="0" smtClean="0">
                <a:latin typeface="Arial Narrow" pitchFamily="34" charset="0"/>
              </a:rPr>
              <a:t>                        (Oct.)    8        412     3296       64</a:t>
            </a:r>
          </a:p>
          <a:p>
            <a:pPr eaLnBrk="1" hangingPunct="1">
              <a:lnSpc>
                <a:spcPct val="90000"/>
              </a:lnSpc>
              <a:buFontTx/>
              <a:buNone/>
            </a:pPr>
            <a:r>
              <a:rPr lang="en-US" altLang="en-US" dirty="0" smtClean="0">
                <a:latin typeface="Arial Narrow" pitchFamily="34" charset="0"/>
              </a:rPr>
              <a:t>                        </a:t>
            </a:r>
            <a:r>
              <a:rPr lang="en-US" altLang="en-US" u="sng" dirty="0" smtClean="0">
                <a:latin typeface="Arial Narrow" pitchFamily="34" charset="0"/>
              </a:rPr>
              <a:t>(Nov.)    9        408     3672       81</a:t>
            </a:r>
          </a:p>
          <a:p>
            <a:pPr eaLnBrk="1" hangingPunct="1">
              <a:lnSpc>
                <a:spcPct val="90000"/>
              </a:lnSpc>
              <a:buFontTx/>
              <a:buNone/>
            </a:pPr>
            <a:r>
              <a:rPr lang="en-US" altLang="en-US" dirty="0" smtClean="0">
                <a:latin typeface="Arial Narrow" pitchFamily="34" charset="0"/>
              </a:rPr>
              <a:t>			</a:t>
            </a:r>
            <a:r>
              <a:rPr lang="en-US" altLang="en-US" b="1" dirty="0" smtClean="0">
                <a:solidFill>
                  <a:srgbClr val="FF0000"/>
                </a:solidFill>
                <a:latin typeface="Arial Narrow" pitchFamily="34" charset="0"/>
              </a:rPr>
              <a:t>Sum   45       3480   17844     285</a:t>
            </a:r>
          </a:p>
        </p:txBody>
      </p:sp>
      <p:sp>
        <p:nvSpPr>
          <p:cNvPr id="37894" name="Line 5"/>
          <p:cNvSpPr>
            <a:spLocks noChangeShapeType="1"/>
          </p:cNvSpPr>
          <p:nvPr/>
        </p:nvSpPr>
        <p:spPr bwMode="auto">
          <a:xfrm>
            <a:off x="2266950" y="2076450"/>
            <a:ext cx="4381500" cy="0"/>
          </a:xfrm>
          <a:prstGeom prst="line">
            <a:avLst/>
          </a:prstGeom>
          <a:noFill/>
          <a:ln w="12700">
            <a:solidFill>
              <a:srgbClr val="FFFFFF"/>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7895" name="Line 6"/>
          <p:cNvSpPr>
            <a:spLocks noChangeShapeType="1"/>
          </p:cNvSpPr>
          <p:nvPr/>
        </p:nvSpPr>
        <p:spPr bwMode="auto">
          <a:xfrm>
            <a:off x="2247900" y="5715000"/>
            <a:ext cx="4381500" cy="0"/>
          </a:xfrm>
          <a:prstGeom prst="line">
            <a:avLst/>
          </a:prstGeom>
          <a:noFill/>
          <a:ln w="12700">
            <a:solidFill>
              <a:srgbClr val="FFFFFF"/>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7896" name="Line 7"/>
          <p:cNvSpPr>
            <a:spLocks noChangeShapeType="1"/>
          </p:cNvSpPr>
          <p:nvPr/>
        </p:nvSpPr>
        <p:spPr bwMode="auto">
          <a:xfrm>
            <a:off x="3810000" y="15240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Line 8"/>
          <p:cNvSpPr>
            <a:spLocks noChangeShapeType="1"/>
          </p:cNvSpPr>
          <p:nvPr/>
        </p:nvSpPr>
        <p:spPr bwMode="auto">
          <a:xfrm>
            <a:off x="4876800" y="15240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8" name="Line 9"/>
          <p:cNvSpPr>
            <a:spLocks noChangeShapeType="1"/>
          </p:cNvSpPr>
          <p:nvPr/>
        </p:nvSpPr>
        <p:spPr bwMode="auto">
          <a:xfrm>
            <a:off x="5867400" y="1399309"/>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28865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6"/>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F6FCE4-8420-4770-AE11-95250C426EAE}" type="slidenum">
              <a:rPr lang="en-US" altLang="en-US"/>
              <a:pPr eaLnBrk="1" hangingPunct="1"/>
              <a:t>44</a:t>
            </a:fld>
            <a:endParaRPr lang="en-US" altLang="en-US"/>
          </a:p>
        </p:txBody>
      </p:sp>
      <p:sp>
        <p:nvSpPr>
          <p:cNvPr id="38916" name="Rectangle 2"/>
          <p:cNvSpPr>
            <a:spLocks noGrp="1" noChangeArrowheads="1"/>
          </p:cNvSpPr>
          <p:nvPr>
            <p:ph type="title"/>
          </p:nvPr>
        </p:nvSpPr>
        <p:spPr>
          <a:xfrm>
            <a:off x="381000" y="152400"/>
            <a:ext cx="8229600" cy="838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Example</a:t>
            </a:r>
            <a:r>
              <a:rPr lang="en-US" altLang="en-US" dirty="0" smtClean="0"/>
              <a:t>:  Plumbing Service</a:t>
            </a:r>
          </a:p>
        </p:txBody>
      </p:sp>
      <p:sp>
        <p:nvSpPr>
          <p:cNvPr id="38917" name="Rectangle 3"/>
          <p:cNvSpPr>
            <a:spLocks noGrp="1" noChangeArrowheads="1"/>
          </p:cNvSpPr>
          <p:nvPr>
            <p:ph type="body" sz="half" idx="1"/>
          </p:nvPr>
        </p:nvSpPr>
        <p:spPr>
          <a:xfrm>
            <a:off x="858982" y="1358900"/>
            <a:ext cx="76962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20000"/>
          </a:bodyPr>
          <a:lstStyle/>
          <a:p>
            <a:pPr eaLnBrk="1" hangingPunct="1">
              <a:lnSpc>
                <a:spcPct val="80000"/>
              </a:lnSpc>
            </a:pPr>
            <a:r>
              <a:rPr lang="en-US" altLang="en-US" sz="2000" dirty="0" smtClean="0">
                <a:solidFill>
                  <a:srgbClr val="FF0000"/>
                </a:solidFill>
                <a:latin typeface="Book Antiqua" pitchFamily="18" charset="0"/>
              </a:rPr>
              <a:t>Trend Projection (continued)</a:t>
            </a:r>
          </a:p>
          <a:p>
            <a:pPr eaLnBrk="1" hangingPunct="1">
              <a:lnSpc>
                <a:spcPct val="80000"/>
              </a:lnSpc>
              <a:buFontTx/>
              <a:buNone/>
            </a:pPr>
            <a:r>
              <a:rPr lang="en-US" altLang="en-US" sz="2000" dirty="0" smtClean="0">
                <a:solidFill>
                  <a:srgbClr val="FF0000"/>
                </a:solidFill>
                <a:latin typeface="Book Antiqua" pitchFamily="18" charset="0"/>
              </a:rPr>
              <a:t> </a:t>
            </a:r>
            <a:r>
              <a:rPr lang="en-US" altLang="en-US" sz="2000" dirty="0" smtClean="0">
                <a:latin typeface="Book Antiqua" pitchFamily="18" charset="0"/>
              </a:rPr>
              <a:t>        	           </a:t>
            </a:r>
            <a:endParaRPr lang="en-US" altLang="en-US" dirty="0" smtClean="0">
              <a:latin typeface="Book Antiqua" pitchFamily="18" charset="0"/>
            </a:endParaRPr>
          </a:p>
          <a:p>
            <a:pPr eaLnBrk="1" hangingPunct="1">
              <a:lnSpc>
                <a:spcPct val="80000"/>
              </a:lnSpc>
              <a:buFontTx/>
              <a:buNone/>
            </a:pPr>
            <a:r>
              <a:rPr lang="en-US" altLang="en-US" i="1" dirty="0" smtClean="0">
                <a:latin typeface="Book Antiqua" pitchFamily="18" charset="0"/>
              </a:rPr>
              <a:t>	      </a:t>
            </a:r>
            <a:r>
              <a:rPr lang="en-US" altLang="en-US" sz="2600" i="1" dirty="0" smtClean="0">
                <a:latin typeface="Book Antiqua" pitchFamily="18" charset="0"/>
              </a:rPr>
              <a:t>            </a:t>
            </a:r>
            <a:r>
              <a:rPr lang="en-US" altLang="en-US" sz="2600" dirty="0" smtClean="0">
                <a:latin typeface="Book Antiqua" pitchFamily="18" charset="0"/>
              </a:rPr>
              <a:t>= 45/9 = 5           = 3480/9 = 386.667</a:t>
            </a:r>
          </a:p>
          <a:p>
            <a:pPr eaLnBrk="1" hangingPunct="1">
              <a:lnSpc>
                <a:spcPct val="80000"/>
              </a:lnSpc>
              <a:buFontTx/>
              <a:buNone/>
            </a:pPr>
            <a:endParaRPr lang="en-US" altLang="en-US" dirty="0" smtClean="0">
              <a:latin typeface="Book Antiqua" pitchFamily="18" charset="0"/>
            </a:endParaRPr>
          </a:p>
          <a:p>
            <a:pPr eaLnBrk="1" hangingPunct="1">
              <a:lnSpc>
                <a:spcPct val="65000"/>
              </a:lnSpc>
              <a:buFontTx/>
              <a:buNone/>
            </a:pPr>
            <a:r>
              <a:rPr lang="en-US" altLang="en-US" dirty="0" smtClean="0">
                <a:latin typeface="Book Antiqua" pitchFamily="18" charset="0"/>
              </a:rPr>
              <a:t>    </a:t>
            </a:r>
            <a:r>
              <a:rPr lang="en-US" altLang="en-US" sz="2800" dirty="0" smtClean="0">
                <a:latin typeface="Book Antiqua" pitchFamily="18" charset="0"/>
              </a:rPr>
              <a:t>          </a:t>
            </a:r>
            <a:r>
              <a:rPr lang="en-US" altLang="en-US" sz="2800" i="1" dirty="0" err="1" smtClean="0">
                <a:latin typeface="Book Antiqua" pitchFamily="18" charset="0"/>
              </a:rPr>
              <a:t>n</a:t>
            </a:r>
            <a:r>
              <a:rPr lang="en-US" altLang="en-US" sz="2800" dirty="0" err="1" smtClean="0">
                <a:latin typeface="Book Antiqua" pitchFamily="18" charset="0"/>
                <a:sym typeface="Symbol" pitchFamily="18" charset="2"/>
              </a:rPr>
              <a:t></a:t>
            </a:r>
            <a:r>
              <a:rPr lang="en-US" altLang="en-US" sz="2800" i="1" dirty="0" err="1" smtClean="0">
                <a:latin typeface="Book Antiqua" pitchFamily="18" charset="0"/>
              </a:rPr>
              <a:t>tY</a:t>
            </a:r>
            <a:r>
              <a:rPr lang="en-US" altLang="en-US" sz="2800" baseline="-25000" dirty="0" err="1" smtClean="0">
                <a:latin typeface="Book Antiqua" pitchFamily="18" charset="0"/>
              </a:rPr>
              <a:t>t</a:t>
            </a:r>
            <a:r>
              <a:rPr lang="en-US" altLang="en-US" sz="2800" dirty="0" smtClean="0">
                <a:latin typeface="Book Antiqua" pitchFamily="18" charset="0"/>
              </a:rPr>
              <a:t> -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smtClean="0">
                <a:latin typeface="Book Antiqua" pitchFamily="18" charset="0"/>
              </a:rPr>
              <a:t>t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err="1" smtClean="0">
                <a:latin typeface="Book Antiqua" pitchFamily="18" charset="0"/>
              </a:rPr>
              <a:t>Y</a:t>
            </a:r>
            <a:r>
              <a:rPr lang="en-US" altLang="en-US" sz="2800" baseline="-25000" dirty="0" err="1" smtClean="0">
                <a:latin typeface="Book Antiqua" pitchFamily="18" charset="0"/>
              </a:rPr>
              <a:t>t</a:t>
            </a:r>
            <a:r>
              <a:rPr lang="en-US" altLang="en-US" sz="2800" dirty="0" smtClean="0">
                <a:latin typeface="Book Antiqua" pitchFamily="18" charset="0"/>
              </a:rPr>
              <a:t>      (9)(17844) - (45)(3480)</a:t>
            </a:r>
          </a:p>
          <a:p>
            <a:pPr eaLnBrk="1" hangingPunct="1">
              <a:lnSpc>
                <a:spcPct val="65000"/>
              </a:lnSpc>
              <a:buFontTx/>
              <a:buNone/>
            </a:pPr>
            <a:r>
              <a:rPr lang="en-US" altLang="en-US" sz="2800" dirty="0" smtClean="0">
                <a:latin typeface="Book Antiqua" pitchFamily="18" charset="0"/>
              </a:rPr>
              <a:t>     </a:t>
            </a:r>
            <a:r>
              <a:rPr lang="en-US" altLang="en-US" sz="2800" i="1" dirty="0" smtClean="0">
                <a:latin typeface="Book Antiqua" pitchFamily="18" charset="0"/>
              </a:rPr>
              <a:t>b</a:t>
            </a:r>
            <a:r>
              <a:rPr lang="en-US" altLang="en-US" sz="2800" baseline="-25000" dirty="0" smtClean="0">
                <a:latin typeface="Book Antiqua" pitchFamily="18" charset="0"/>
              </a:rPr>
              <a:t>1</a:t>
            </a:r>
            <a:r>
              <a:rPr lang="en-US" altLang="en-US" sz="2800" dirty="0" smtClean="0">
                <a:latin typeface="Book Antiqua" pitchFamily="18" charset="0"/>
              </a:rPr>
              <a:t> =                               =  			     = 7.4</a:t>
            </a:r>
          </a:p>
          <a:p>
            <a:pPr eaLnBrk="1" hangingPunct="1">
              <a:lnSpc>
                <a:spcPct val="65000"/>
              </a:lnSpc>
              <a:buFontTx/>
              <a:buNone/>
            </a:pPr>
            <a:r>
              <a:rPr lang="en-US" altLang="en-US" sz="2800" dirty="0" smtClean="0">
                <a:latin typeface="Book Antiqua" pitchFamily="18" charset="0"/>
              </a:rPr>
              <a:t>                </a:t>
            </a:r>
            <a:r>
              <a:rPr lang="en-US" altLang="en-US" sz="2800" i="1" dirty="0" smtClean="0">
                <a:latin typeface="Book Antiqua" pitchFamily="18" charset="0"/>
              </a:rPr>
              <a:t>n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smtClean="0">
                <a:latin typeface="Book Antiqua" pitchFamily="18" charset="0"/>
              </a:rPr>
              <a:t>t </a:t>
            </a:r>
            <a:r>
              <a:rPr lang="en-US" altLang="en-US" sz="2800" baseline="30000" dirty="0" smtClean="0">
                <a:latin typeface="Book Antiqua" pitchFamily="18" charset="0"/>
              </a:rPr>
              <a:t>2</a:t>
            </a:r>
            <a:r>
              <a:rPr lang="en-US" altLang="en-US" sz="2800" dirty="0" smtClean="0">
                <a:latin typeface="Book Antiqua" pitchFamily="18" charset="0"/>
              </a:rPr>
              <a:t> -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smtClean="0">
                <a:latin typeface="Book Antiqua" pitchFamily="18" charset="0"/>
              </a:rPr>
              <a:t>t</a:t>
            </a:r>
            <a:r>
              <a:rPr lang="en-US" altLang="en-US" sz="2800" dirty="0" smtClean="0">
                <a:latin typeface="Book Antiqua" pitchFamily="18" charset="0"/>
              </a:rPr>
              <a:t>)</a:t>
            </a:r>
            <a:r>
              <a:rPr lang="en-US" altLang="en-US" sz="2800" baseline="30000" dirty="0" smtClean="0">
                <a:latin typeface="Book Antiqua" pitchFamily="18" charset="0"/>
              </a:rPr>
              <a:t>2</a:t>
            </a:r>
            <a:r>
              <a:rPr lang="en-US" altLang="en-US" sz="2800" dirty="0" smtClean="0">
                <a:latin typeface="Book Antiqua" pitchFamily="18" charset="0"/>
              </a:rPr>
              <a:t>               (9)(285) - (45)</a:t>
            </a:r>
            <a:r>
              <a:rPr lang="en-US" altLang="en-US" sz="2800" baseline="30000" dirty="0" smtClean="0">
                <a:latin typeface="Book Antiqua" pitchFamily="18" charset="0"/>
              </a:rPr>
              <a:t>2</a:t>
            </a:r>
            <a:r>
              <a:rPr lang="en-US" altLang="en-US" sz="2800" dirty="0" smtClean="0">
                <a:latin typeface="Book Antiqua" pitchFamily="18" charset="0"/>
              </a:rPr>
              <a:t> </a:t>
            </a:r>
          </a:p>
          <a:p>
            <a:pPr eaLnBrk="1" hangingPunct="1">
              <a:lnSpc>
                <a:spcPct val="80000"/>
              </a:lnSpc>
              <a:buFontTx/>
              <a:buNone/>
            </a:pPr>
            <a:r>
              <a:rPr lang="en-US" altLang="en-US" sz="2800" dirty="0" smtClean="0">
                <a:latin typeface="Book Antiqua" pitchFamily="18" charset="0"/>
              </a:rPr>
              <a:t>    </a:t>
            </a:r>
            <a:r>
              <a:rPr lang="en-US" altLang="en-US" dirty="0" smtClean="0">
                <a:latin typeface="Book Antiqua" pitchFamily="18" charset="0"/>
              </a:rPr>
              <a:t>                  </a:t>
            </a:r>
          </a:p>
          <a:p>
            <a:pPr eaLnBrk="1" hangingPunct="1">
              <a:lnSpc>
                <a:spcPct val="80000"/>
              </a:lnSpc>
              <a:buFontTx/>
              <a:buNone/>
            </a:pPr>
            <a:r>
              <a:rPr lang="en-US" altLang="en-US" dirty="0" smtClean="0">
                <a:latin typeface="Book Antiqua" pitchFamily="18" charset="0"/>
              </a:rPr>
              <a:t>                                = 386.667 - 7.4(5) = 349.667</a:t>
            </a:r>
          </a:p>
          <a:p>
            <a:pPr eaLnBrk="1" hangingPunct="1">
              <a:lnSpc>
                <a:spcPct val="80000"/>
              </a:lnSpc>
              <a:buFontTx/>
              <a:buNone/>
            </a:pPr>
            <a:endParaRPr lang="en-US" altLang="en-US" dirty="0" smtClean="0">
              <a:latin typeface="Book Antiqua" pitchFamily="18" charset="0"/>
            </a:endParaRPr>
          </a:p>
          <a:p>
            <a:pPr eaLnBrk="1" hangingPunct="1">
              <a:lnSpc>
                <a:spcPct val="80000"/>
              </a:lnSpc>
              <a:buFontTx/>
              <a:buNone/>
            </a:pPr>
            <a:r>
              <a:rPr lang="en-US" altLang="en-US" dirty="0" smtClean="0">
                <a:latin typeface="Book Antiqua" pitchFamily="18" charset="0"/>
              </a:rPr>
              <a:t>          Thus our trend line is </a:t>
            </a:r>
            <a:r>
              <a:rPr lang="en-US" altLang="en-US" sz="3000" i="1" dirty="0" err="1" smtClean="0"/>
              <a:t>Y</a:t>
            </a:r>
            <a:r>
              <a:rPr lang="en-US" altLang="en-US" sz="3000" i="1" baseline="-25000" dirty="0" err="1" smtClean="0"/>
              <a:t>t</a:t>
            </a:r>
            <a:r>
              <a:rPr lang="en-US" altLang="en-US" sz="3000" i="1" dirty="0" smtClean="0"/>
              <a:t> </a:t>
            </a:r>
            <a:r>
              <a:rPr lang="en-US" altLang="en-US" sz="2200" dirty="0" smtClean="0"/>
              <a:t>= </a:t>
            </a:r>
            <a:r>
              <a:rPr lang="en-US" altLang="en-US" dirty="0" smtClean="0">
                <a:latin typeface="Book Antiqua" pitchFamily="18" charset="0"/>
              </a:rPr>
              <a:t>349.667</a:t>
            </a:r>
            <a:r>
              <a:rPr lang="en-US" altLang="en-US" sz="2200" dirty="0" smtClean="0"/>
              <a:t> + </a:t>
            </a:r>
            <a:r>
              <a:rPr lang="en-US" altLang="en-US" sz="3000" dirty="0" smtClean="0"/>
              <a:t>7.4 </a:t>
            </a:r>
            <a:r>
              <a:rPr lang="en-US" altLang="en-US" sz="3000" i="1" dirty="0" smtClean="0"/>
              <a:t>t</a:t>
            </a:r>
            <a:r>
              <a:rPr lang="en-US" altLang="en-US" sz="3000" dirty="0" smtClean="0"/>
              <a:t>.</a:t>
            </a:r>
            <a:r>
              <a:rPr lang="en-US" altLang="en-US" dirty="0" smtClean="0">
                <a:latin typeface="Book Antiqua" pitchFamily="18" charset="0"/>
              </a:rPr>
              <a:t> </a:t>
            </a:r>
          </a:p>
          <a:p>
            <a:pPr eaLnBrk="1" hangingPunct="1">
              <a:lnSpc>
                <a:spcPct val="80000"/>
              </a:lnSpc>
              <a:buFontTx/>
              <a:buNone/>
            </a:pPr>
            <a:endParaRPr lang="en-US" altLang="en-US" dirty="0" smtClean="0">
              <a:latin typeface="Book Antiqua" pitchFamily="18" charset="0"/>
            </a:endParaRPr>
          </a:p>
          <a:p>
            <a:pPr eaLnBrk="1" hangingPunct="1">
              <a:lnSpc>
                <a:spcPct val="80000"/>
              </a:lnSpc>
              <a:buFontTx/>
              <a:buNone/>
            </a:pPr>
            <a:r>
              <a:rPr lang="en-US" altLang="en-US" i="1" dirty="0" smtClean="0">
                <a:latin typeface="Book Antiqua" pitchFamily="18" charset="0"/>
              </a:rPr>
              <a:t>Y</a:t>
            </a:r>
            <a:r>
              <a:rPr lang="en-US" altLang="en-US" baseline="-25000" dirty="0" smtClean="0">
                <a:latin typeface="Book Antiqua" pitchFamily="18" charset="0"/>
              </a:rPr>
              <a:t>10</a:t>
            </a:r>
            <a:r>
              <a:rPr lang="en-US" altLang="en-US" dirty="0" smtClean="0">
                <a:latin typeface="Book Antiqua" pitchFamily="18" charset="0"/>
              </a:rPr>
              <a:t> = 349.667 + (7.4)(10) = </a:t>
            </a:r>
          </a:p>
        </p:txBody>
      </p:sp>
      <p:sp>
        <p:nvSpPr>
          <p:cNvPr id="38918" name="Rectangle 4"/>
          <p:cNvSpPr>
            <a:spLocks noChangeArrowheads="1"/>
          </p:cNvSpPr>
          <p:nvPr/>
        </p:nvSpPr>
        <p:spPr bwMode="auto">
          <a:xfrm>
            <a:off x="5257800" y="5141191"/>
            <a:ext cx="1225550" cy="444500"/>
          </a:xfrm>
          <a:prstGeom prst="rect">
            <a:avLst/>
          </a:prstGeom>
          <a:noFill/>
          <a:ln w="12700">
            <a:solidFill>
              <a:schemeClr val="tx1"/>
            </a:solidFill>
            <a:miter lim="800000"/>
            <a:headEnd/>
            <a:tailEnd/>
          </a:ln>
          <a:effectLst>
            <a:outerShdw dist="17961" dir="2700000" algn="ctr" rotWithShape="0">
              <a:srgbClr val="000000"/>
            </a:outerShdw>
          </a:effectLst>
          <a:extLst>
            <a:ext uri="{909E8E84-426E-40DD-AFC4-6F175D3DCCD1}">
              <a14:hiddenFill xmlns:a14="http://schemas.microsoft.com/office/drawing/2010/main">
                <a:solidFill>
                  <a:schemeClr val="bg1"/>
                </a:solidFill>
              </a14:hiddenFill>
            </a:ext>
          </a:extLst>
        </p:spPr>
        <p:txBody>
          <a:bodyPr wrap="none" lIns="90488" tIns="44450" rIns="90488" bIns="4445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t>423.667</a:t>
            </a:r>
          </a:p>
        </p:txBody>
      </p:sp>
      <p:graphicFrame>
        <p:nvGraphicFramePr>
          <p:cNvPr id="38919" name="Object 7"/>
          <p:cNvGraphicFramePr>
            <a:graphicFrameLocks noChangeAspect="1"/>
          </p:cNvGraphicFramePr>
          <p:nvPr>
            <p:extLst>
              <p:ext uri="{D42A27DB-BD31-4B8C-83A1-F6EECF244321}">
                <p14:modId xmlns:p14="http://schemas.microsoft.com/office/powerpoint/2010/main" val="470695103"/>
              </p:ext>
            </p:extLst>
          </p:nvPr>
        </p:nvGraphicFramePr>
        <p:xfrm>
          <a:off x="2151061" y="3564370"/>
          <a:ext cx="1643063" cy="536575"/>
        </p:xfrm>
        <a:graphic>
          <a:graphicData uri="http://schemas.openxmlformats.org/presentationml/2006/ole">
            <mc:AlternateContent xmlns:mc="http://schemas.openxmlformats.org/markup-compatibility/2006">
              <mc:Choice xmlns:v="urn:schemas-microsoft-com:vml" Requires="v">
                <p:oleObj spid="_x0000_s4126" name="Equation" r:id="rId4" imgW="647588" imgH="209468" progId="Equation.DSMT4">
                  <p:embed/>
                </p:oleObj>
              </mc:Choice>
              <mc:Fallback>
                <p:oleObj name="Equation" r:id="rId4" imgW="647588" imgH="2094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1061" y="3564370"/>
                        <a:ext cx="1643063" cy="5365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8"/>
          <p:cNvGraphicFramePr>
            <a:graphicFrameLocks noChangeAspect="1"/>
          </p:cNvGraphicFramePr>
          <p:nvPr>
            <p:extLst>
              <p:ext uri="{D42A27DB-BD31-4B8C-83A1-F6EECF244321}">
                <p14:modId xmlns:p14="http://schemas.microsoft.com/office/powerpoint/2010/main" val="1220821480"/>
              </p:ext>
            </p:extLst>
          </p:nvPr>
        </p:nvGraphicFramePr>
        <p:xfrm>
          <a:off x="4675909" y="1752600"/>
          <a:ext cx="347663" cy="441325"/>
        </p:xfrm>
        <a:graphic>
          <a:graphicData uri="http://schemas.openxmlformats.org/presentationml/2006/ole">
            <mc:AlternateContent xmlns:mc="http://schemas.openxmlformats.org/markup-compatibility/2006">
              <mc:Choice xmlns:v="urn:schemas-microsoft-com:vml" Requires="v">
                <p:oleObj spid="_x0000_s4127" name="Equation" r:id="rId6" imgW="133351" imgH="171408" progId="Equation.DSMT4">
                  <p:embed/>
                </p:oleObj>
              </mc:Choice>
              <mc:Fallback>
                <p:oleObj name="Equation" r:id="rId6" imgW="133351"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909" y="1752600"/>
                        <a:ext cx="347663" cy="4413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9"/>
          <p:cNvGraphicFramePr>
            <a:graphicFrameLocks noChangeAspect="1"/>
          </p:cNvGraphicFramePr>
          <p:nvPr/>
        </p:nvGraphicFramePr>
        <p:xfrm>
          <a:off x="2070100" y="1949450"/>
          <a:ext cx="274638" cy="427038"/>
        </p:xfrm>
        <a:graphic>
          <a:graphicData uri="http://schemas.openxmlformats.org/presentationml/2006/ole">
            <mc:AlternateContent xmlns:mc="http://schemas.openxmlformats.org/markup-compatibility/2006">
              <mc:Choice xmlns:v="urn:schemas-microsoft-com:vml" Requires="v">
                <p:oleObj spid="_x0000_s4128" name="Equation" r:id="rId8" imgW="104737" imgH="171408" progId="Equation.DSMT4">
                  <p:embed/>
                </p:oleObj>
              </mc:Choice>
              <mc:Fallback>
                <p:oleObj name="Equation" r:id="rId8" imgW="104737" imgH="17140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0100" y="194945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Line 10"/>
          <p:cNvSpPr>
            <a:spLocks noChangeShapeType="1"/>
          </p:cNvSpPr>
          <p:nvPr/>
        </p:nvSpPr>
        <p:spPr bwMode="auto">
          <a:xfrm flipV="1">
            <a:off x="2137206" y="2971800"/>
            <a:ext cx="2053793" cy="138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p:cNvSpPr>
            <a:spLocks noChangeShapeType="1"/>
          </p:cNvSpPr>
          <p:nvPr/>
        </p:nvSpPr>
        <p:spPr bwMode="auto">
          <a:xfrm>
            <a:off x="4755284" y="2923309"/>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8924" name="Object 19"/>
          <p:cNvGraphicFramePr>
            <a:graphicFrameLocks noGrp="1" noChangeAspect="1"/>
          </p:cNvGraphicFramePr>
          <p:nvPr>
            <p:ph sz="half" idx="2"/>
            <p:extLst>
              <p:ext uri="{D42A27DB-BD31-4B8C-83A1-F6EECF244321}">
                <p14:modId xmlns:p14="http://schemas.microsoft.com/office/powerpoint/2010/main" val="2397226293"/>
              </p:ext>
            </p:extLst>
          </p:nvPr>
        </p:nvGraphicFramePr>
        <p:xfrm>
          <a:off x="2455862" y="1676400"/>
          <a:ext cx="228600" cy="457200"/>
        </p:xfrm>
        <a:graphic>
          <a:graphicData uri="http://schemas.openxmlformats.org/presentationml/2006/ole">
            <mc:AlternateContent xmlns:mc="http://schemas.openxmlformats.org/markup-compatibility/2006">
              <mc:Choice xmlns:v="urn:schemas-microsoft-com:vml" Requires="v">
                <p:oleObj spid="_x0000_s4129" name="Equation" r:id="rId10" imgW="101512" imgH="203024" progId="Equation.BREE2">
                  <p:embed/>
                </p:oleObj>
              </mc:Choice>
              <mc:Fallback>
                <p:oleObj name="Equation" r:id="rId10" imgW="101512" imgH="203024" progId="Equation.BREE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5862" y="1676400"/>
                        <a:ext cx="22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5" name="Text Box 20"/>
          <p:cNvSpPr txBox="1">
            <a:spLocks noChangeArrowheads="1"/>
          </p:cNvSpPr>
          <p:nvPr/>
        </p:nvSpPr>
        <p:spPr bwMode="auto">
          <a:xfrm>
            <a:off x="1371600" y="6096000"/>
            <a:ext cx="21685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For December t=10</a:t>
            </a:r>
          </a:p>
        </p:txBody>
      </p:sp>
      <p:sp>
        <p:nvSpPr>
          <p:cNvPr id="38926" name="Line 22"/>
          <p:cNvSpPr>
            <a:spLocks noChangeShapeType="1"/>
          </p:cNvSpPr>
          <p:nvPr/>
        </p:nvSpPr>
        <p:spPr bwMode="auto">
          <a:xfrm flipV="1">
            <a:off x="3505200" y="58674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Rectangle 23"/>
          <p:cNvSpPr>
            <a:spLocks noChangeArrowheads="1"/>
          </p:cNvSpPr>
          <p:nvPr/>
        </p:nvSpPr>
        <p:spPr bwMode="auto">
          <a:xfrm>
            <a:off x="7107382" y="36576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8928" name="Rectangle 24"/>
          <p:cNvSpPr>
            <a:spLocks noChangeArrowheads="1"/>
          </p:cNvSpPr>
          <p:nvPr/>
        </p:nvSpPr>
        <p:spPr bwMode="auto">
          <a:xfrm>
            <a:off x="8001000" y="2750127"/>
            <a:ext cx="533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Tree>
    <p:extLst>
      <p:ext uri="{BB962C8B-B14F-4D97-AF65-F5344CB8AC3E}">
        <p14:creationId xmlns:p14="http://schemas.microsoft.com/office/powerpoint/2010/main" val="206433518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66A847-C7B7-4315-ADAC-2A385A6343ED}" type="slidenum">
              <a:rPr lang="en-US" altLang="en-US"/>
              <a:pPr eaLnBrk="1" hangingPunct="1"/>
              <a:t>45</a:t>
            </a:fld>
            <a:endParaRPr lang="en-US" altLang="en-US"/>
          </a:p>
        </p:txBody>
      </p:sp>
      <p:sp>
        <p:nvSpPr>
          <p:cNvPr id="45060" name="Rectangle 2"/>
          <p:cNvSpPr>
            <a:spLocks noGrp="1" noChangeArrowheads="1"/>
          </p:cNvSpPr>
          <p:nvPr>
            <p:ph type="title"/>
          </p:nvPr>
        </p:nvSpPr>
        <p:spPr>
          <a:xfrm>
            <a:off x="457200" y="76200"/>
            <a:ext cx="8229600" cy="762000"/>
          </a:xfrm>
        </p:spPr>
        <p:txBody>
          <a:bodyPr/>
          <a:lstStyle/>
          <a:p>
            <a:pPr eaLnBrk="1" hangingPunct="1"/>
            <a:r>
              <a:rPr lang="en-US" altLang="en-US" b="1" dirty="0" smtClean="0">
                <a:solidFill>
                  <a:srgbClr val="FF0000"/>
                </a:solidFill>
              </a:rPr>
              <a:t>Regression Analysis</a:t>
            </a:r>
          </a:p>
        </p:txBody>
      </p:sp>
      <p:sp>
        <p:nvSpPr>
          <p:cNvPr id="45061" name="Rectangle 3"/>
          <p:cNvSpPr>
            <a:spLocks noGrp="1" noChangeArrowheads="1"/>
          </p:cNvSpPr>
          <p:nvPr>
            <p:ph type="body" idx="1"/>
          </p:nvPr>
        </p:nvSpPr>
        <p:spPr>
          <a:xfrm>
            <a:off x="457200" y="990600"/>
            <a:ext cx="8229600" cy="5715000"/>
          </a:xfrm>
        </p:spPr>
        <p:txBody>
          <a:bodyPr>
            <a:normAutofit fontScale="77500" lnSpcReduction="20000"/>
          </a:bodyPr>
          <a:lstStyle/>
          <a:p>
            <a:pPr eaLnBrk="1" hangingPunct="1"/>
            <a:r>
              <a:rPr lang="en-US" altLang="en-US" dirty="0" smtClean="0"/>
              <a:t>Regression Analysis is similar to trend analysis, except the independent variable is </a:t>
            </a:r>
            <a:r>
              <a:rPr lang="en-US" altLang="en-US" dirty="0" smtClean="0">
                <a:solidFill>
                  <a:srgbClr val="FF0000"/>
                </a:solidFill>
              </a:rPr>
              <a:t>not restricted to time.</a:t>
            </a:r>
          </a:p>
          <a:p>
            <a:pPr marL="0" indent="0" eaLnBrk="1" hangingPunct="1">
              <a:buNone/>
            </a:pPr>
            <a:r>
              <a:rPr lang="en-US" altLang="en-US" dirty="0" smtClean="0"/>
              <a:t> </a:t>
            </a:r>
          </a:p>
          <a:p>
            <a:pPr eaLnBrk="1" hangingPunct="1"/>
            <a:r>
              <a:rPr lang="en-US" altLang="en-US" dirty="0" smtClean="0"/>
              <a:t>For this model, we can find the </a:t>
            </a:r>
            <a:r>
              <a:rPr lang="en-US" altLang="en-US" dirty="0" smtClean="0">
                <a:solidFill>
                  <a:srgbClr val="FF0000"/>
                </a:solidFill>
              </a:rPr>
              <a:t>regression equation in the same manner </a:t>
            </a:r>
            <a:r>
              <a:rPr lang="en-US" altLang="en-US" dirty="0" smtClean="0"/>
              <a:t>in which we have found the trend line except we would call the independent variable x,  instead of t. </a:t>
            </a:r>
          </a:p>
          <a:p>
            <a:pPr eaLnBrk="1" hangingPunct="1"/>
            <a:endParaRPr lang="en-US" altLang="en-US" dirty="0" smtClean="0"/>
          </a:p>
          <a:p>
            <a:pPr eaLnBrk="1" hangingPunct="1"/>
            <a:r>
              <a:rPr lang="en-US" altLang="en-US" b="1" dirty="0" smtClean="0">
                <a:solidFill>
                  <a:srgbClr val="0070C0"/>
                </a:solidFill>
              </a:rPr>
              <a:t>Regression analysis</a:t>
            </a:r>
            <a:r>
              <a:rPr lang="en-US" altLang="en-US" dirty="0" smtClean="0"/>
              <a:t> is used to </a:t>
            </a:r>
            <a:r>
              <a:rPr lang="en-US" altLang="en-US" dirty="0" smtClean="0">
                <a:solidFill>
                  <a:srgbClr val="FF0000"/>
                </a:solidFill>
              </a:rPr>
              <a:t>indicate the cause-and-effect relationship between X and Y,</a:t>
            </a:r>
            <a:r>
              <a:rPr lang="en-US" altLang="en-US" dirty="0" smtClean="0"/>
              <a:t> that is a change in the value of independent variable X causes a corresponding change (effect) in the value of dependent variable Y if all other factors that affect Y remain unchanged. </a:t>
            </a:r>
          </a:p>
          <a:p>
            <a:pPr eaLnBrk="1" hangingPunct="1"/>
            <a:endParaRPr lang="en-US" altLang="en-US" dirty="0" smtClean="0"/>
          </a:p>
          <a:p>
            <a:pPr eaLnBrk="1" hangingPunct="1"/>
            <a:r>
              <a:rPr lang="en-US" altLang="en-US" b="1" dirty="0" smtClean="0">
                <a:solidFill>
                  <a:srgbClr val="0070C0"/>
                </a:solidFill>
              </a:rPr>
              <a:t>Correlation analysis</a:t>
            </a:r>
            <a:r>
              <a:rPr lang="en-US" altLang="en-US" dirty="0" smtClean="0"/>
              <a:t>, in contrast, assures the </a:t>
            </a:r>
            <a:r>
              <a:rPr lang="en-US" altLang="en-US" dirty="0" smtClean="0">
                <a:solidFill>
                  <a:srgbClr val="FF0000"/>
                </a:solidFill>
              </a:rPr>
              <a:t>existence of an association between two variables X and Y but not that they have a cause and effect relationship</a:t>
            </a:r>
            <a:r>
              <a:rPr lang="en-US" altLang="en-US" dirty="0" smtClean="0"/>
              <a:t>.  </a:t>
            </a:r>
          </a:p>
        </p:txBody>
      </p:sp>
    </p:spTree>
    <p:extLst>
      <p:ext uri="{BB962C8B-B14F-4D97-AF65-F5344CB8AC3E}">
        <p14:creationId xmlns:p14="http://schemas.microsoft.com/office/powerpoint/2010/main" val="26048002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7"/>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A0DE53-A887-4320-8489-1D38ABCE8150}" type="slidenum">
              <a:rPr lang="en-US" altLang="en-US"/>
              <a:pPr eaLnBrk="1" hangingPunct="1"/>
              <a:t>46</a:t>
            </a:fld>
            <a:endParaRPr lang="en-US" altLang="en-US"/>
          </a:p>
        </p:txBody>
      </p:sp>
      <p:sp>
        <p:nvSpPr>
          <p:cNvPr id="46084" name="Rectangle 2"/>
          <p:cNvSpPr>
            <a:spLocks noGrp="1" noChangeArrowheads="1"/>
          </p:cNvSpPr>
          <p:nvPr>
            <p:ph type="title"/>
          </p:nvPr>
        </p:nvSpPr>
        <p:spPr>
          <a:xfrm>
            <a:off x="685800" y="76200"/>
            <a:ext cx="8229600" cy="7762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Regression Equation</a:t>
            </a:r>
          </a:p>
        </p:txBody>
      </p:sp>
      <p:sp>
        <p:nvSpPr>
          <p:cNvPr id="46085" name="Rectangle 3"/>
          <p:cNvSpPr>
            <a:spLocks noGrp="1" noChangeArrowheads="1"/>
          </p:cNvSpPr>
          <p:nvPr>
            <p:ph type="body" sz="half" idx="1"/>
          </p:nvPr>
        </p:nvSpPr>
        <p:spPr>
          <a:xfrm>
            <a:off x="838200" y="1371600"/>
            <a:ext cx="7924800"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lnSpcReduction="10000"/>
          </a:bodyPr>
          <a:lstStyle/>
          <a:p>
            <a:pPr eaLnBrk="1" hangingPunct="1">
              <a:lnSpc>
                <a:spcPct val="80000"/>
              </a:lnSpc>
            </a:pPr>
            <a:r>
              <a:rPr lang="en-US" altLang="en-US" sz="2000" dirty="0" smtClean="0"/>
              <a:t>Using the method of least squares, the formula for the regression line is:  </a:t>
            </a:r>
          </a:p>
          <a:p>
            <a:pPr eaLnBrk="1" hangingPunct="1">
              <a:lnSpc>
                <a:spcPct val="80000"/>
              </a:lnSpc>
              <a:buFontTx/>
              <a:buNone/>
            </a:pPr>
            <a:r>
              <a:rPr lang="en-US" altLang="en-US" sz="2000" i="1" dirty="0" smtClean="0"/>
              <a:t>	                                      </a:t>
            </a:r>
            <a:r>
              <a:rPr lang="en-US" altLang="en-US" sz="2400" b="1" i="1" dirty="0" smtClean="0"/>
              <a:t>Y </a:t>
            </a:r>
            <a:r>
              <a:rPr lang="en-US" altLang="en-US" sz="2400" b="1" dirty="0" smtClean="0"/>
              <a:t>= </a:t>
            </a:r>
            <a:r>
              <a:rPr lang="en-US" altLang="en-US" sz="2400" b="1" i="1" dirty="0" smtClean="0"/>
              <a:t>b</a:t>
            </a:r>
            <a:r>
              <a:rPr lang="en-US" altLang="en-US" sz="2400" b="1" baseline="-25000" dirty="0" smtClean="0"/>
              <a:t>0</a:t>
            </a:r>
            <a:r>
              <a:rPr lang="en-US" altLang="en-US" sz="2400" b="1" dirty="0" smtClean="0"/>
              <a:t> + </a:t>
            </a:r>
            <a:r>
              <a:rPr lang="en-US" altLang="en-US" sz="2400" b="1" i="1" dirty="0" smtClean="0"/>
              <a:t>b</a:t>
            </a:r>
            <a:r>
              <a:rPr lang="en-US" altLang="en-US" sz="2400" b="1" baseline="-25000" dirty="0" smtClean="0"/>
              <a:t>1</a:t>
            </a:r>
            <a:r>
              <a:rPr lang="en-US" altLang="en-US" sz="2400" b="1" i="1" dirty="0" smtClean="0"/>
              <a:t>x</a:t>
            </a:r>
            <a:r>
              <a:rPr lang="en-US" altLang="en-US" sz="2400" b="1" dirty="0" smtClean="0"/>
              <a:t>.  </a:t>
            </a:r>
          </a:p>
          <a:p>
            <a:pPr eaLnBrk="1" hangingPunct="1">
              <a:lnSpc>
                <a:spcPct val="80000"/>
              </a:lnSpc>
              <a:buFontTx/>
              <a:buNone/>
            </a:pPr>
            <a:r>
              <a:rPr lang="en-US" altLang="en-US" sz="2000" dirty="0" smtClean="0"/>
              <a:t>	   </a:t>
            </a:r>
          </a:p>
          <a:p>
            <a:pPr eaLnBrk="1" hangingPunct="1">
              <a:lnSpc>
                <a:spcPct val="80000"/>
              </a:lnSpc>
              <a:buFontTx/>
              <a:buNone/>
            </a:pPr>
            <a:r>
              <a:rPr lang="en-US" altLang="en-US" sz="2000" dirty="0" smtClean="0"/>
              <a:t>where:      </a:t>
            </a:r>
            <a:r>
              <a:rPr lang="en-US" altLang="en-US" sz="2000" b="1" i="1" dirty="0" smtClean="0">
                <a:solidFill>
                  <a:srgbClr val="FF0000"/>
                </a:solidFill>
              </a:rPr>
              <a:t>Y</a:t>
            </a:r>
            <a:r>
              <a:rPr lang="en-US" altLang="en-US" sz="2000" dirty="0" smtClean="0"/>
              <a:t>= dependent variable which depends on the value of x</a:t>
            </a:r>
          </a:p>
          <a:p>
            <a:pPr eaLnBrk="1" hangingPunct="1">
              <a:lnSpc>
                <a:spcPct val="80000"/>
              </a:lnSpc>
              <a:buFontTx/>
              <a:buNone/>
            </a:pP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1</a:t>
            </a:r>
            <a:r>
              <a:rPr lang="en-US" altLang="en-US" sz="2000" baseline="-25000" dirty="0" smtClean="0"/>
              <a:t> </a:t>
            </a:r>
            <a:r>
              <a:rPr lang="en-US" altLang="en-US" sz="2000" dirty="0" smtClean="0"/>
              <a:t>= slope of the regression line</a:t>
            </a:r>
          </a:p>
          <a:p>
            <a:pPr eaLnBrk="1" hangingPunct="1">
              <a:lnSpc>
                <a:spcPct val="80000"/>
              </a:lnSpc>
              <a:buFontTx/>
              <a:buNone/>
            </a:pP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0</a:t>
            </a:r>
            <a:r>
              <a:rPr lang="en-US" altLang="en-US" sz="2000" dirty="0" smtClean="0"/>
              <a:t> = regression line projection for x= 0 ( i.e. </a:t>
            </a:r>
            <a:r>
              <a:rPr lang="en-US" altLang="en-US" sz="2000" dirty="0" smtClean="0">
                <a:solidFill>
                  <a:srgbClr val="FF0000"/>
                </a:solidFill>
              </a:rPr>
              <a:t>Constant value</a:t>
            </a:r>
            <a:r>
              <a:rPr lang="en-US" altLang="en-US" sz="2000" dirty="0" smtClean="0"/>
              <a:t>)</a:t>
            </a:r>
          </a:p>
          <a:p>
            <a:pPr eaLnBrk="1" hangingPunct="1">
              <a:lnSpc>
                <a:spcPct val="65000"/>
              </a:lnSpc>
              <a:buFontTx/>
              <a:buNone/>
            </a:pPr>
            <a:endParaRPr lang="en-US" altLang="en-US" sz="1000" dirty="0" smtClean="0"/>
          </a:p>
          <a:p>
            <a:pPr eaLnBrk="1" hangingPunct="1">
              <a:lnSpc>
                <a:spcPct val="65000"/>
              </a:lnSpc>
              <a:buFontTx/>
              <a:buNone/>
            </a:pPr>
            <a:r>
              <a:rPr lang="en-US" altLang="en-US" sz="2000" dirty="0" smtClean="0"/>
              <a:t>                  </a:t>
            </a:r>
          </a:p>
          <a:p>
            <a:pPr eaLnBrk="1" hangingPunct="1">
              <a:lnSpc>
                <a:spcPct val="65000"/>
              </a:lnSpc>
              <a:buFontTx/>
              <a:buNone/>
            </a:pPr>
            <a:r>
              <a:rPr lang="en-US" altLang="en-US" sz="2000" dirty="0" smtClean="0"/>
              <a:t> 		 	</a:t>
            </a:r>
            <a:r>
              <a:rPr lang="en-US" altLang="en-US" i="1" u="sng" dirty="0" smtClean="0"/>
              <a:t>n</a:t>
            </a:r>
            <a:r>
              <a:rPr lang="en-US" altLang="en-US" u="sng" dirty="0" smtClean="0">
                <a:latin typeface="Symbol" pitchFamily="18" charset="2"/>
              </a:rPr>
              <a:t> </a:t>
            </a:r>
            <a:r>
              <a:rPr lang="en-US" altLang="en-US" u="sng" dirty="0" err="1" smtClean="0"/>
              <a:t>X</a:t>
            </a:r>
            <a:r>
              <a:rPr lang="en-US" altLang="en-US" baseline="-25000" dirty="0" err="1" smtClean="0"/>
              <a:t>i</a:t>
            </a:r>
            <a:r>
              <a:rPr lang="en-US" altLang="en-US" i="1" u="sng" dirty="0" err="1" smtClean="0"/>
              <a:t>Y</a:t>
            </a:r>
            <a:r>
              <a:rPr lang="en-US" altLang="en-US" i="1" u="sng" baseline="-25000" dirty="0" err="1" smtClean="0"/>
              <a:t>i</a:t>
            </a:r>
            <a:r>
              <a:rPr lang="en-US" altLang="en-US" u="sng" dirty="0" smtClean="0"/>
              <a:t> - </a:t>
            </a:r>
            <a:r>
              <a:rPr lang="en-US" altLang="en-US" u="sng" dirty="0" smtClean="0">
                <a:latin typeface="Symbol" pitchFamily="18" charset="2"/>
              </a:rPr>
              <a:t></a:t>
            </a:r>
            <a:r>
              <a:rPr lang="en-US" altLang="en-US" u="sng" dirty="0" smtClean="0"/>
              <a:t>X</a:t>
            </a:r>
            <a:r>
              <a:rPr lang="en-US" altLang="en-US" baseline="-25000" dirty="0" smtClean="0"/>
              <a:t>i</a:t>
            </a:r>
            <a:r>
              <a:rPr lang="en-US" altLang="en-US" i="1" u="sng" dirty="0" smtClean="0"/>
              <a:t> </a:t>
            </a:r>
            <a:r>
              <a:rPr lang="en-US" altLang="en-US" u="sng" dirty="0" smtClean="0">
                <a:latin typeface="Symbol" pitchFamily="18" charset="2"/>
              </a:rPr>
              <a:t></a:t>
            </a:r>
            <a:r>
              <a:rPr lang="en-US" altLang="en-US" i="1" u="sng" dirty="0" smtClean="0"/>
              <a:t>Y</a:t>
            </a:r>
            <a:r>
              <a:rPr lang="en-US" altLang="en-US" i="1" baseline="-25000" dirty="0" smtClean="0"/>
              <a:t>i</a:t>
            </a:r>
            <a:r>
              <a:rPr lang="en-US" altLang="en-US" dirty="0" smtClean="0"/>
              <a:t> 	     </a:t>
            </a:r>
          </a:p>
          <a:p>
            <a:pPr eaLnBrk="1" hangingPunct="1">
              <a:lnSpc>
                <a:spcPct val="125000"/>
              </a:lnSpc>
              <a:buFontTx/>
              <a:buNone/>
            </a:pPr>
            <a:r>
              <a:rPr lang="en-US" altLang="en-US" dirty="0" smtClean="0"/>
              <a:t>          </a:t>
            </a:r>
            <a:r>
              <a:rPr lang="en-US" altLang="en-US" dirty="0"/>
              <a:t> </a:t>
            </a:r>
            <a:r>
              <a:rPr lang="en-US" altLang="en-US" dirty="0" smtClean="0"/>
              <a:t>	 </a:t>
            </a:r>
            <a:r>
              <a:rPr lang="en-US" altLang="en-US" i="1" dirty="0" smtClean="0"/>
              <a:t>n</a:t>
            </a:r>
            <a:r>
              <a:rPr lang="en-US" altLang="en-US" dirty="0" smtClean="0">
                <a:latin typeface="Symbol" pitchFamily="18" charset="2"/>
              </a:rPr>
              <a:t></a:t>
            </a:r>
            <a:r>
              <a:rPr lang="en-US" altLang="en-US" dirty="0" smtClean="0"/>
              <a:t>X</a:t>
            </a:r>
            <a:r>
              <a:rPr lang="en-US" altLang="en-US" baseline="-25000" dirty="0" smtClean="0"/>
              <a:t>i</a:t>
            </a:r>
            <a:r>
              <a:rPr lang="en-US" altLang="en-US" baseline="30000" dirty="0" smtClean="0"/>
              <a:t>2</a:t>
            </a:r>
            <a:r>
              <a:rPr lang="en-US" altLang="en-US" dirty="0" smtClean="0"/>
              <a:t> - (</a:t>
            </a:r>
            <a:r>
              <a:rPr lang="en-US" altLang="en-US" dirty="0" smtClean="0">
                <a:latin typeface="Symbol" pitchFamily="18" charset="2"/>
              </a:rPr>
              <a:t></a:t>
            </a:r>
            <a:r>
              <a:rPr lang="en-US" altLang="en-US" dirty="0" smtClean="0"/>
              <a:t>X</a:t>
            </a:r>
            <a:r>
              <a:rPr lang="en-US" altLang="en-US" baseline="-25000" dirty="0" smtClean="0"/>
              <a:t>i</a:t>
            </a:r>
            <a:r>
              <a:rPr lang="en-US" altLang="en-US" dirty="0" smtClean="0"/>
              <a:t>)</a:t>
            </a:r>
            <a:r>
              <a:rPr lang="en-US" altLang="en-US" baseline="30000" dirty="0" smtClean="0"/>
              <a:t>2</a:t>
            </a:r>
            <a:endParaRPr lang="en-US" altLang="en-US" dirty="0" smtClean="0"/>
          </a:p>
          <a:p>
            <a:pPr eaLnBrk="1" hangingPunct="1">
              <a:lnSpc>
                <a:spcPct val="125000"/>
              </a:lnSpc>
              <a:buFontTx/>
              <a:buNone/>
            </a:pPr>
            <a:r>
              <a:rPr lang="en-US" altLang="en-US" sz="2000" dirty="0" smtClean="0"/>
              <a:t>	  where:  </a:t>
            </a:r>
            <a:r>
              <a:rPr lang="en-US" altLang="en-US" sz="2000" i="1" dirty="0" smtClean="0"/>
              <a:t>Y</a:t>
            </a:r>
            <a:r>
              <a:rPr lang="en-US" altLang="en-US" sz="2000" dirty="0" smtClean="0"/>
              <a:t> = observed value of the independent variable        X</a:t>
            </a:r>
            <a:endParaRPr lang="en-US" altLang="en-US" sz="2000" i="1" dirty="0" smtClean="0"/>
          </a:p>
          <a:p>
            <a:pPr eaLnBrk="1" hangingPunct="1">
              <a:lnSpc>
                <a:spcPct val="125000"/>
              </a:lnSpc>
              <a:buFontTx/>
              <a:buNone/>
            </a:pPr>
            <a:endParaRPr lang="en-US" altLang="en-US" sz="800" dirty="0" smtClean="0"/>
          </a:p>
          <a:p>
            <a:pPr eaLnBrk="1" hangingPunct="1">
              <a:lnSpc>
                <a:spcPct val="80000"/>
              </a:lnSpc>
              <a:buFontTx/>
              <a:buNone/>
            </a:pPr>
            <a:r>
              <a:rPr lang="en-US" altLang="en-US" sz="2000" dirty="0" smtClean="0"/>
              <a:t>		             = average of the observed values for </a:t>
            </a:r>
            <a:r>
              <a:rPr lang="en-US" altLang="en-US" sz="2000" i="1" dirty="0" smtClean="0"/>
              <a:t>Y</a:t>
            </a:r>
            <a:r>
              <a:rPr lang="en-US" altLang="en-US" sz="2000" dirty="0" smtClean="0"/>
              <a:t> </a:t>
            </a:r>
          </a:p>
          <a:p>
            <a:pPr eaLnBrk="1" hangingPunct="1">
              <a:lnSpc>
                <a:spcPct val="80000"/>
              </a:lnSpc>
              <a:buFontTx/>
              <a:buNone/>
            </a:pPr>
            <a:endParaRPr lang="en-US" altLang="en-US" sz="800" dirty="0" smtClean="0"/>
          </a:p>
          <a:p>
            <a:pPr eaLnBrk="1" hangingPunct="1">
              <a:lnSpc>
                <a:spcPct val="80000"/>
              </a:lnSpc>
              <a:buFontTx/>
              <a:buNone/>
            </a:pPr>
            <a:r>
              <a:rPr lang="en-US" altLang="en-US" sz="2000" i="1" dirty="0" smtClean="0"/>
              <a:t>		         x</a:t>
            </a:r>
            <a:r>
              <a:rPr lang="en-US" altLang="en-US" sz="2000" i="1" dirty="0" smtClean="0">
                <a:latin typeface="Calibri"/>
              </a:rPr>
              <a:t>­ˉ</a:t>
            </a:r>
            <a:r>
              <a:rPr lang="en-US" altLang="en-US" sz="2000" i="1" dirty="0" smtClean="0"/>
              <a:t>  </a:t>
            </a:r>
            <a:r>
              <a:rPr lang="en-US" altLang="en-US" sz="2000" dirty="0" smtClean="0"/>
              <a:t>  = average of independent variable for the </a:t>
            </a:r>
            <a:r>
              <a:rPr lang="en-US" altLang="en-US" sz="2000" i="1" dirty="0" smtClean="0"/>
              <a:t>n</a:t>
            </a:r>
            <a:r>
              <a:rPr lang="en-US" altLang="en-US" sz="2000" dirty="0" smtClean="0"/>
              <a:t>  observations</a:t>
            </a:r>
          </a:p>
        </p:txBody>
      </p:sp>
      <p:graphicFrame>
        <p:nvGraphicFramePr>
          <p:cNvPr id="46086" name="Object 8"/>
          <p:cNvGraphicFramePr>
            <a:graphicFrameLocks noGrp="1" noChangeAspect="1"/>
          </p:cNvGraphicFramePr>
          <p:nvPr>
            <p:ph sz="quarter" idx="3"/>
          </p:nvPr>
        </p:nvGraphicFramePr>
        <p:xfrm>
          <a:off x="685800" y="5257800"/>
          <a:ext cx="114300" cy="177800"/>
        </p:xfrm>
        <a:graphic>
          <a:graphicData uri="http://schemas.openxmlformats.org/presentationml/2006/ole">
            <mc:AlternateContent xmlns:mc="http://schemas.openxmlformats.org/markup-compatibility/2006">
              <mc:Choice xmlns:v="urn:schemas-microsoft-com:vml" Requires="v">
                <p:oleObj spid="_x0000_s5150" name="Equation" r:id="rId4" imgW="104737" imgH="171408" progId="Equation.DSMT4">
                  <p:embed/>
                </p:oleObj>
              </mc:Choice>
              <mc:Fallback>
                <p:oleObj name="Equation" r:id="rId4" imgW="104737" imgH="17140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257800"/>
                        <a:ext cx="114300" cy="177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Line 5"/>
          <p:cNvSpPr>
            <a:spLocks noChangeShapeType="1"/>
          </p:cNvSpPr>
          <p:nvPr/>
        </p:nvSpPr>
        <p:spPr bwMode="auto">
          <a:xfrm>
            <a:off x="2654300" y="3848100"/>
            <a:ext cx="1797050"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6088" name="Object 7"/>
          <p:cNvGraphicFramePr>
            <a:graphicFrameLocks noChangeAspect="1"/>
          </p:cNvGraphicFramePr>
          <p:nvPr/>
        </p:nvGraphicFramePr>
        <p:xfrm>
          <a:off x="2165350" y="5740400"/>
          <a:ext cx="274638" cy="427038"/>
        </p:xfrm>
        <a:graphic>
          <a:graphicData uri="http://schemas.openxmlformats.org/presentationml/2006/ole">
            <mc:AlternateContent xmlns:mc="http://schemas.openxmlformats.org/markup-compatibility/2006">
              <mc:Choice xmlns:v="urn:schemas-microsoft-com:vml" Requires="v">
                <p:oleObj spid="_x0000_s5151" name="Equation" r:id="rId6" imgW="104737" imgH="171408" progId="Equation.DSMT4">
                  <p:embed/>
                </p:oleObj>
              </mc:Choice>
              <mc:Fallback>
                <p:oleObj name="Equation" r:id="rId6" imgW="104737"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5350" y="574040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9"/>
          <p:cNvGraphicFramePr>
            <a:graphicFrameLocks noChangeAspect="1"/>
          </p:cNvGraphicFramePr>
          <p:nvPr>
            <p:extLst>
              <p:ext uri="{D42A27DB-BD31-4B8C-83A1-F6EECF244321}">
                <p14:modId xmlns:p14="http://schemas.microsoft.com/office/powerpoint/2010/main" val="1837636134"/>
              </p:ext>
            </p:extLst>
          </p:nvPr>
        </p:nvGraphicFramePr>
        <p:xfrm>
          <a:off x="2286000" y="5181600"/>
          <a:ext cx="274638" cy="347663"/>
        </p:xfrm>
        <a:graphic>
          <a:graphicData uri="http://schemas.openxmlformats.org/presentationml/2006/ole">
            <mc:AlternateContent xmlns:mc="http://schemas.openxmlformats.org/markup-compatibility/2006">
              <mc:Choice xmlns:v="urn:schemas-microsoft-com:vml" Requires="v">
                <p:oleObj spid="_x0000_s5152" name="Equation" r:id="rId8" imgW="133351" imgH="171408" progId="Equation.DSMT4">
                  <p:embed/>
                </p:oleObj>
              </mc:Choice>
              <mc:Fallback>
                <p:oleObj name="Equation" r:id="rId8" imgW="133351" imgH="17140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5181600"/>
                        <a:ext cx="274638" cy="3476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Object 12"/>
          <p:cNvGraphicFramePr>
            <a:graphicFrameLocks noGrp="1" noChangeAspect="1"/>
          </p:cNvGraphicFramePr>
          <p:nvPr>
            <p:ph sz="quarter" idx="2"/>
          </p:nvPr>
        </p:nvGraphicFramePr>
        <p:xfrm>
          <a:off x="5638800" y="3733800"/>
          <a:ext cx="1644650" cy="538163"/>
        </p:xfrm>
        <a:graphic>
          <a:graphicData uri="http://schemas.openxmlformats.org/presentationml/2006/ole">
            <mc:AlternateContent xmlns:mc="http://schemas.openxmlformats.org/markup-compatibility/2006">
              <mc:Choice xmlns:v="urn:schemas-microsoft-com:vml" Requires="v">
                <p:oleObj spid="_x0000_s5153" name="Equation" r:id="rId10" imgW="736600" imgH="241300" progId="Equation.BREE2">
                  <p:embed/>
                </p:oleObj>
              </mc:Choice>
              <mc:Fallback>
                <p:oleObj name="Equation" r:id="rId10" imgW="736600" imgH="241300" progId="Equation.BREE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733800"/>
                        <a:ext cx="16446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1447800" y="3791037"/>
            <a:ext cx="1346785" cy="369332"/>
          </a:xfrm>
          <a:prstGeom prst="rect">
            <a:avLst/>
          </a:prstGeom>
          <a:noFill/>
        </p:spPr>
        <p:txBody>
          <a:bodyPr wrap="square" rtlCol="0">
            <a:spAutoFit/>
          </a:bodyPr>
          <a:lstStyle/>
          <a:p>
            <a:r>
              <a:rPr lang="en-US" altLang="en-US" i="1" dirty="0" smtClean="0"/>
              <a:t>Here,     b</a:t>
            </a:r>
            <a:r>
              <a:rPr lang="en-US" altLang="en-US" baseline="-25000" dirty="0" smtClean="0"/>
              <a:t>1</a:t>
            </a:r>
            <a:r>
              <a:rPr lang="en-US" altLang="en-US" dirty="0" smtClean="0"/>
              <a:t> </a:t>
            </a:r>
            <a:r>
              <a:rPr lang="en-US" altLang="en-US" dirty="0"/>
              <a:t>=</a:t>
            </a:r>
            <a:endParaRPr lang="en-US" dirty="0"/>
          </a:p>
        </p:txBody>
      </p:sp>
      <p:sp>
        <p:nvSpPr>
          <p:cNvPr id="3" name="TextBox 2"/>
          <p:cNvSpPr txBox="1"/>
          <p:nvPr/>
        </p:nvSpPr>
        <p:spPr>
          <a:xfrm>
            <a:off x="2288039" y="4826123"/>
            <a:ext cx="237566" cy="369332"/>
          </a:xfrm>
          <a:prstGeom prst="rect">
            <a:avLst/>
          </a:prstGeom>
          <a:noFill/>
        </p:spPr>
        <p:txBody>
          <a:bodyPr wrap="none" rtlCol="0">
            <a:spAutoFit/>
          </a:bodyPr>
          <a:lstStyle/>
          <a:p>
            <a:r>
              <a:rPr lang="en-US" dirty="0" err="1" smtClean="0"/>
              <a:t>i</a:t>
            </a:r>
            <a:endParaRPr lang="en-US" dirty="0"/>
          </a:p>
        </p:txBody>
      </p:sp>
      <p:sp>
        <p:nvSpPr>
          <p:cNvPr id="4" name="TextBox 3"/>
          <p:cNvSpPr txBox="1"/>
          <p:nvPr/>
        </p:nvSpPr>
        <p:spPr>
          <a:xfrm>
            <a:off x="7620000" y="4826123"/>
            <a:ext cx="237566" cy="369332"/>
          </a:xfrm>
          <a:prstGeom prst="rect">
            <a:avLst/>
          </a:prstGeom>
          <a:noFill/>
        </p:spPr>
        <p:txBody>
          <a:bodyPr wrap="none" rtlCol="0">
            <a:spAutoFit/>
          </a:bodyPr>
          <a:lstStyle/>
          <a:p>
            <a:r>
              <a:rPr lang="en-US" dirty="0" err="1" smtClean="0"/>
              <a:t>i</a:t>
            </a:r>
            <a:endParaRPr lang="en-US" dirty="0"/>
          </a:p>
        </p:txBody>
      </p:sp>
      <p:sp>
        <p:nvSpPr>
          <p:cNvPr id="5" name="TextBox 4"/>
          <p:cNvSpPr txBox="1"/>
          <p:nvPr/>
        </p:nvSpPr>
        <p:spPr>
          <a:xfrm>
            <a:off x="6442364" y="5278399"/>
            <a:ext cx="237566" cy="369332"/>
          </a:xfrm>
          <a:prstGeom prst="rect">
            <a:avLst/>
          </a:prstGeom>
          <a:noFill/>
        </p:spPr>
        <p:txBody>
          <a:bodyPr wrap="none" rtlCol="0">
            <a:spAutoFit/>
          </a:bodyPr>
          <a:lstStyle/>
          <a:p>
            <a:r>
              <a:rPr lang="en-US" dirty="0" err="1"/>
              <a:t>i</a:t>
            </a:r>
            <a:endParaRPr lang="en-US" dirty="0"/>
          </a:p>
        </p:txBody>
      </p:sp>
    </p:spTree>
    <p:extLst>
      <p:ext uri="{BB962C8B-B14F-4D97-AF65-F5344CB8AC3E}">
        <p14:creationId xmlns:p14="http://schemas.microsoft.com/office/powerpoint/2010/main" val="339779633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762000"/>
          </a:xfrm>
        </p:spPr>
        <p:txBody>
          <a:bodyPr/>
          <a:lstStyle/>
          <a:p>
            <a:r>
              <a:rPr lang="en-US" b="1" dirty="0" smtClean="0">
                <a:solidFill>
                  <a:srgbClr val="FF0000"/>
                </a:solidFill>
              </a:rPr>
              <a:t>Example</a:t>
            </a:r>
            <a:r>
              <a:rPr lang="en-US" b="1" dirty="0" smtClean="0"/>
              <a:t>: Regression Analysis</a:t>
            </a:r>
            <a:endParaRPr lang="en-US" b="1" dirty="0"/>
          </a:p>
        </p:txBody>
      </p:sp>
      <p:sp>
        <p:nvSpPr>
          <p:cNvPr id="3" name="Content Placeholder 2"/>
          <p:cNvSpPr>
            <a:spLocks noGrp="1"/>
          </p:cNvSpPr>
          <p:nvPr>
            <p:ph idx="1"/>
          </p:nvPr>
        </p:nvSpPr>
        <p:spPr>
          <a:xfrm>
            <a:off x="457200" y="762000"/>
            <a:ext cx="8229600" cy="5364163"/>
          </a:xfrm>
        </p:spPr>
        <p:txBody>
          <a:bodyPr/>
          <a:lstStyle/>
          <a:p>
            <a:r>
              <a:rPr lang="en-US" dirty="0" smtClean="0"/>
              <a:t>Estimate the increase in sales revenue expected from an increase of 7.5 percent in advertising expenditure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7059489"/>
              </p:ext>
            </p:extLst>
          </p:nvPr>
        </p:nvGraphicFramePr>
        <p:xfrm>
          <a:off x="1066800" y="2362200"/>
          <a:ext cx="7467600" cy="3606800"/>
        </p:xfrm>
        <a:graphic>
          <a:graphicData uri="http://schemas.openxmlformats.org/drawingml/2006/table">
            <a:tbl>
              <a:tblPr firstRow="1" bandRow="1">
                <a:tableStyleId>{5C22544A-7EE6-4342-B048-85BDC9FD1C3A}</a:tableStyleId>
              </a:tblPr>
              <a:tblGrid>
                <a:gridCol w="1447800"/>
                <a:gridCol w="3530600"/>
                <a:gridCol w="2489200"/>
              </a:tblGrid>
              <a:tr h="370840">
                <a:tc>
                  <a:txBody>
                    <a:bodyPr/>
                    <a:lstStyle/>
                    <a:p>
                      <a:r>
                        <a:rPr lang="en-US" dirty="0" smtClean="0"/>
                        <a:t>Firm</a:t>
                      </a:r>
                      <a:endParaRPr lang="en-US" dirty="0"/>
                    </a:p>
                  </a:txBody>
                  <a:tcPr/>
                </a:tc>
                <a:tc>
                  <a:txBody>
                    <a:bodyPr/>
                    <a:lstStyle/>
                    <a:p>
                      <a:r>
                        <a:rPr lang="en-US" dirty="0" smtClean="0"/>
                        <a:t>Annual pc increase in Advertising expenditure</a:t>
                      </a:r>
                      <a:endParaRPr lang="en-US" dirty="0"/>
                    </a:p>
                  </a:txBody>
                  <a:tcPr/>
                </a:tc>
                <a:tc>
                  <a:txBody>
                    <a:bodyPr/>
                    <a:lstStyle/>
                    <a:p>
                      <a:r>
                        <a:rPr lang="en-US" dirty="0" smtClean="0"/>
                        <a:t>Annual pc increase in Sales revenue</a:t>
                      </a:r>
                      <a:endParaRPr lang="en-US" dirty="0"/>
                    </a:p>
                  </a:txBody>
                  <a:tcPr/>
                </a:tc>
              </a:tr>
              <a:tr h="370840">
                <a:tc>
                  <a:txBody>
                    <a:bodyPr/>
                    <a:lstStyle/>
                    <a:p>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r>
                        <a:rPr lang="en-US" dirty="0" smtClean="0"/>
                        <a:t>B</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r>
                        <a:rPr lang="en-US" dirty="0" smtClean="0"/>
                        <a:t>C</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r>
              <a:tr h="370840">
                <a:tc>
                  <a:txBody>
                    <a:bodyPr/>
                    <a:lstStyle/>
                    <a:p>
                      <a:r>
                        <a:rPr lang="en-US" dirty="0" smtClean="0"/>
                        <a:t>D</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r h="370840">
                <a:tc>
                  <a:txBody>
                    <a:bodyPr/>
                    <a:lstStyle/>
                    <a:p>
                      <a:r>
                        <a:rPr lang="en-US" dirty="0" smtClean="0"/>
                        <a:t>E</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r>
                        <a:rPr lang="en-US" dirty="0" smtClean="0"/>
                        <a:t>F</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tc>
              </a:tr>
              <a:tr h="370840">
                <a:tc>
                  <a:txBody>
                    <a:bodyPr/>
                    <a:lstStyle/>
                    <a:p>
                      <a:r>
                        <a:rPr lang="en-US" dirty="0" smtClean="0"/>
                        <a:t>G</a:t>
                      </a:r>
                      <a:endParaRPr lang="en-US" dirty="0"/>
                    </a:p>
                  </a:txBody>
                  <a:tcPr/>
                </a:tc>
                <a:tc>
                  <a:txBody>
                    <a:bodyPr/>
                    <a:lstStyle/>
                    <a:p>
                      <a:pPr algn="ctr"/>
                      <a:r>
                        <a:rPr lang="en-US" dirty="0" smtClean="0"/>
                        <a:t>11</a:t>
                      </a:r>
                      <a:endParaRPr lang="en-US" dirty="0"/>
                    </a:p>
                  </a:txBody>
                  <a:tcPr/>
                </a:tc>
                <a:tc>
                  <a:txBody>
                    <a:bodyPr/>
                    <a:lstStyle/>
                    <a:p>
                      <a:pPr algn="ctr"/>
                      <a:r>
                        <a:rPr lang="en-US" dirty="0" smtClean="0"/>
                        <a:t>8</a:t>
                      </a:r>
                      <a:endParaRPr lang="en-US" dirty="0"/>
                    </a:p>
                  </a:txBody>
                  <a:tcPr/>
                </a:tc>
              </a:tr>
              <a:tr h="370840">
                <a:tc>
                  <a:txBody>
                    <a:bodyPr/>
                    <a:lstStyle/>
                    <a:p>
                      <a:r>
                        <a:rPr lang="en-US" dirty="0" smtClean="0"/>
                        <a:t>H</a:t>
                      </a:r>
                      <a:endParaRPr lang="en-US" dirty="0"/>
                    </a:p>
                  </a:txBody>
                  <a:tcPr/>
                </a:tc>
                <a:tc>
                  <a:txBody>
                    <a:bodyPr/>
                    <a:lstStyle/>
                    <a:p>
                      <a:pPr algn="ctr"/>
                      <a:r>
                        <a:rPr lang="en-US" dirty="0" smtClean="0"/>
                        <a:t>14</a:t>
                      </a:r>
                      <a:endParaRPr lang="en-US" dirty="0"/>
                    </a:p>
                  </a:txBody>
                  <a:tcPr/>
                </a:tc>
                <a:tc>
                  <a:txBody>
                    <a:bodyPr/>
                    <a:lstStyle/>
                    <a:p>
                      <a:pPr algn="ctr"/>
                      <a:r>
                        <a:rPr lang="en-US" dirty="0" smtClean="0"/>
                        <a:t>9</a:t>
                      </a:r>
                      <a:endParaRPr lang="en-US" dirty="0"/>
                    </a:p>
                  </a:txBody>
                  <a:tcPr/>
                </a:tc>
              </a:tr>
            </a:tbl>
          </a:graphicData>
        </a:graphic>
      </p:graphicFrame>
    </p:spTree>
    <p:extLst>
      <p:ext uri="{BB962C8B-B14F-4D97-AF65-F5344CB8AC3E}">
        <p14:creationId xmlns:p14="http://schemas.microsoft.com/office/powerpoint/2010/main" val="3787348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dirty="0" smtClean="0"/>
              <a:t>				</a:t>
            </a:r>
            <a:r>
              <a:rPr lang="en-US" sz="2400" b="1" dirty="0" smtClean="0">
                <a:solidFill>
                  <a:srgbClr val="FF0000"/>
                </a:solidFill>
              </a:rPr>
              <a:t>Solution</a:t>
            </a:r>
            <a:r>
              <a:rPr lang="en-US" sz="2400" b="1" dirty="0">
                <a:solidFill>
                  <a:srgbClr val="FF0000"/>
                </a:solidFill>
              </a:rPr>
              <a:t>:</a:t>
            </a:r>
            <a:r>
              <a:rPr lang="en-US" sz="2000" dirty="0"/>
              <a:t/>
            </a:r>
            <a:br>
              <a:rPr lang="en-US" sz="2000" dirty="0"/>
            </a:br>
            <a:r>
              <a:rPr lang="en-US" sz="2000" dirty="0"/>
              <a:t>Here, Sales revenue (Y) is dependent on advertising expenditure (X).</a:t>
            </a:r>
            <a:br>
              <a:rPr lang="en-US" sz="2000" dirty="0"/>
            </a:br>
            <a:r>
              <a:rPr lang="en-US" sz="2000" dirty="0"/>
              <a:t>Calculation for Regression Equation</a:t>
            </a:r>
            <a:br>
              <a:rPr lang="en-US" sz="2000" dirty="0"/>
            </a:b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4840401"/>
              </p:ext>
            </p:extLst>
          </p:nvPr>
        </p:nvGraphicFramePr>
        <p:xfrm>
          <a:off x="457200" y="1295400"/>
          <a:ext cx="8229600" cy="3606800"/>
        </p:xfrm>
        <a:graphic>
          <a:graphicData uri="http://schemas.openxmlformats.org/drawingml/2006/table">
            <a:tbl>
              <a:tblPr firstRow="1" bandRow="1">
                <a:tableStyleId>{5C22544A-7EE6-4342-B048-85BDC9FD1C3A}</a:tableStyleId>
              </a:tblPr>
              <a:tblGrid>
                <a:gridCol w="2057400"/>
                <a:gridCol w="3048000"/>
                <a:gridCol w="1524000"/>
                <a:gridCol w="1600200"/>
              </a:tblGrid>
              <a:tr h="370840">
                <a:tc>
                  <a:txBody>
                    <a:bodyPr/>
                    <a:lstStyle/>
                    <a:p>
                      <a:r>
                        <a:rPr lang="en-US" dirty="0" smtClean="0"/>
                        <a:t>    Sales Revenue  </a:t>
                      </a:r>
                    </a:p>
                    <a:p>
                      <a:r>
                        <a:rPr lang="en-US" dirty="0" smtClean="0"/>
                        <a:t>               (Y)</a:t>
                      </a:r>
                      <a:endParaRPr lang="en-US" dirty="0"/>
                    </a:p>
                  </a:txBody>
                  <a:tcPr/>
                </a:tc>
                <a:tc>
                  <a:txBody>
                    <a:bodyPr/>
                    <a:lstStyle/>
                    <a:p>
                      <a:r>
                        <a:rPr lang="en-US" dirty="0" smtClean="0"/>
                        <a:t>     Advertising Expenditure </a:t>
                      </a:r>
                    </a:p>
                    <a:p>
                      <a:r>
                        <a:rPr lang="en-US" dirty="0" smtClean="0"/>
                        <a:t>                          (X)</a:t>
                      </a:r>
                      <a:endParaRPr lang="en-US" dirty="0"/>
                    </a:p>
                  </a:txBody>
                  <a:tcPr/>
                </a:tc>
                <a:tc>
                  <a:txBody>
                    <a:bodyPr/>
                    <a:lstStyle/>
                    <a:p>
                      <a:r>
                        <a:rPr lang="en-US" dirty="0" smtClean="0"/>
                        <a:t>           X²</a:t>
                      </a:r>
                      <a:endParaRPr lang="en-US" dirty="0"/>
                    </a:p>
                  </a:txBody>
                  <a:tcPr/>
                </a:tc>
                <a:tc>
                  <a:txBody>
                    <a:bodyPr/>
                    <a:lstStyle/>
                    <a:p>
                      <a:r>
                        <a:rPr lang="en-US" dirty="0" smtClean="0"/>
                        <a:t>           XY</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16</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36</a:t>
                      </a:r>
                      <a:endParaRPr lang="en-US" dirty="0"/>
                    </a:p>
                  </a:txBody>
                  <a:tcPr/>
                </a:tc>
                <a:tc>
                  <a:txBody>
                    <a:bodyPr/>
                    <a:lstStyle/>
                    <a:p>
                      <a:pPr algn="ctr"/>
                      <a:r>
                        <a:rPr lang="en-US" dirty="0" smtClean="0"/>
                        <a:t>24</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64</a:t>
                      </a:r>
                      <a:endParaRPr lang="en-US" dirty="0"/>
                    </a:p>
                  </a:txBody>
                  <a:tcPr/>
                </a:tc>
                <a:tc>
                  <a:txBody>
                    <a:bodyPr/>
                    <a:lstStyle/>
                    <a:p>
                      <a:pPr algn="ctr"/>
                      <a:r>
                        <a:rPr lang="en-US" dirty="0" smtClean="0"/>
                        <a:t>48</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11</a:t>
                      </a:r>
                      <a:endParaRPr lang="en-US" dirty="0"/>
                    </a:p>
                  </a:txBody>
                  <a:tcPr/>
                </a:tc>
                <a:tc>
                  <a:txBody>
                    <a:bodyPr/>
                    <a:lstStyle/>
                    <a:p>
                      <a:pPr algn="ctr"/>
                      <a:r>
                        <a:rPr lang="en-US" dirty="0" smtClean="0"/>
                        <a:t>121</a:t>
                      </a:r>
                      <a:endParaRPr lang="en-US" dirty="0"/>
                    </a:p>
                  </a:txBody>
                  <a:tcPr/>
                </a:tc>
                <a:tc>
                  <a:txBody>
                    <a:bodyPr/>
                    <a:lstStyle/>
                    <a:p>
                      <a:pPr algn="ctr"/>
                      <a:r>
                        <a:rPr lang="en-US" dirty="0" smtClean="0"/>
                        <a:t>88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196</a:t>
                      </a:r>
                      <a:endParaRPr lang="en-US" dirty="0"/>
                    </a:p>
                  </a:txBody>
                  <a:tcPr/>
                </a:tc>
                <a:tc>
                  <a:txBody>
                    <a:bodyPr/>
                    <a:lstStyle/>
                    <a:p>
                      <a:pPr algn="ctr"/>
                      <a:r>
                        <a:rPr lang="en-US" dirty="0" smtClean="0"/>
                        <a:t>126</a:t>
                      </a:r>
                      <a:endParaRPr lang="en-US" dirty="0"/>
                    </a:p>
                  </a:txBody>
                  <a:tcPr/>
                </a:tc>
              </a:tr>
              <a:tr h="370840">
                <a:tc>
                  <a:txBody>
                    <a:bodyPr/>
                    <a:lstStyle/>
                    <a:p>
                      <a:pPr algn="ctr"/>
                      <a:r>
                        <a:rPr lang="en-US" dirty="0" smtClean="0"/>
                        <a:t>40</a:t>
                      </a:r>
                      <a:endParaRPr lang="en-US" dirty="0"/>
                    </a:p>
                  </a:txBody>
                  <a:tcPr/>
                </a:tc>
                <a:tc>
                  <a:txBody>
                    <a:bodyPr/>
                    <a:lstStyle/>
                    <a:p>
                      <a:pPr algn="ctr"/>
                      <a:r>
                        <a:rPr lang="en-US" dirty="0" smtClean="0"/>
                        <a:t>56</a:t>
                      </a:r>
                      <a:endParaRPr lang="en-US" dirty="0"/>
                    </a:p>
                  </a:txBody>
                  <a:tcPr/>
                </a:tc>
                <a:tc>
                  <a:txBody>
                    <a:bodyPr/>
                    <a:lstStyle/>
                    <a:p>
                      <a:pPr algn="ctr"/>
                      <a:r>
                        <a:rPr lang="en-US" dirty="0" smtClean="0"/>
                        <a:t>524</a:t>
                      </a:r>
                      <a:endParaRPr lang="en-US" dirty="0"/>
                    </a:p>
                  </a:txBody>
                  <a:tcPr/>
                </a:tc>
                <a:tc>
                  <a:txBody>
                    <a:bodyPr/>
                    <a:lstStyle/>
                    <a:p>
                      <a:pPr algn="ctr"/>
                      <a:r>
                        <a:rPr lang="en-US" dirty="0" smtClean="0"/>
                        <a:t>373</a:t>
                      </a:r>
                      <a:endParaRPr lang="en-US" dirty="0"/>
                    </a:p>
                  </a:txBody>
                  <a:tcPr/>
                </a:tc>
              </a:tr>
            </a:tbl>
          </a:graphicData>
        </a:graphic>
      </p:graphicFrame>
      <p:sp>
        <p:nvSpPr>
          <p:cNvPr id="6" name="TextBox 5"/>
          <p:cNvSpPr txBox="1"/>
          <p:nvPr/>
        </p:nvSpPr>
        <p:spPr>
          <a:xfrm>
            <a:off x="805869" y="5375012"/>
            <a:ext cx="1346785" cy="369332"/>
          </a:xfrm>
          <a:prstGeom prst="rect">
            <a:avLst/>
          </a:prstGeom>
          <a:noFill/>
        </p:spPr>
        <p:txBody>
          <a:bodyPr wrap="square" rtlCol="0">
            <a:spAutoFit/>
          </a:bodyPr>
          <a:lstStyle/>
          <a:p>
            <a:r>
              <a:rPr lang="en-US" altLang="en-US" i="1" dirty="0" smtClean="0"/>
              <a:t>Here,     b</a:t>
            </a:r>
            <a:r>
              <a:rPr lang="en-US" altLang="en-US" baseline="-25000" dirty="0" smtClean="0"/>
              <a:t>1</a:t>
            </a:r>
            <a:r>
              <a:rPr lang="en-US" altLang="en-US" dirty="0" smtClean="0"/>
              <a:t> </a:t>
            </a:r>
            <a:r>
              <a:rPr lang="en-US" altLang="en-US" dirty="0"/>
              <a:t>=</a:t>
            </a:r>
            <a:endParaRPr lang="en-US" dirty="0"/>
          </a:p>
        </p:txBody>
      </p:sp>
      <p:sp>
        <p:nvSpPr>
          <p:cNvPr id="7" name="TextBox 6"/>
          <p:cNvSpPr txBox="1"/>
          <p:nvPr/>
        </p:nvSpPr>
        <p:spPr>
          <a:xfrm>
            <a:off x="2152654" y="5119970"/>
            <a:ext cx="1652440" cy="369332"/>
          </a:xfrm>
          <a:prstGeom prst="rect">
            <a:avLst/>
          </a:prstGeom>
          <a:noFill/>
        </p:spPr>
        <p:txBody>
          <a:bodyPr wrap="none" rtlCol="0">
            <a:spAutoFit/>
          </a:bodyPr>
          <a:lstStyle/>
          <a:p>
            <a:r>
              <a:rPr lang="en-US" altLang="en-US" i="1" u="sng" dirty="0"/>
              <a:t>n</a:t>
            </a:r>
            <a:r>
              <a:rPr lang="en-US" altLang="en-US" u="sng" dirty="0">
                <a:latin typeface="Symbol" pitchFamily="18" charset="2"/>
              </a:rPr>
              <a:t> </a:t>
            </a:r>
            <a:r>
              <a:rPr lang="en-US" altLang="en-US" u="sng" dirty="0" err="1"/>
              <a:t>X</a:t>
            </a:r>
            <a:r>
              <a:rPr lang="en-US" altLang="en-US" baseline="-25000" dirty="0" err="1"/>
              <a:t>i</a:t>
            </a:r>
            <a:r>
              <a:rPr lang="en-US" altLang="en-US" i="1" u="sng" dirty="0" err="1"/>
              <a:t>Y</a:t>
            </a:r>
            <a:r>
              <a:rPr lang="en-US" altLang="en-US" i="1" u="sng" baseline="-25000" dirty="0" err="1"/>
              <a:t>i</a:t>
            </a:r>
            <a:r>
              <a:rPr lang="en-US" altLang="en-US" u="sng" dirty="0"/>
              <a:t> - </a:t>
            </a:r>
            <a:r>
              <a:rPr lang="en-US" altLang="en-US" u="sng" dirty="0">
                <a:latin typeface="Symbol" pitchFamily="18" charset="2"/>
              </a:rPr>
              <a:t></a:t>
            </a:r>
            <a:r>
              <a:rPr lang="en-US" altLang="en-US" u="sng" dirty="0"/>
              <a:t>X</a:t>
            </a:r>
            <a:r>
              <a:rPr lang="en-US" altLang="en-US" baseline="-25000" dirty="0"/>
              <a:t>i</a:t>
            </a:r>
            <a:r>
              <a:rPr lang="en-US" altLang="en-US" i="1" u="sng" dirty="0"/>
              <a:t> </a:t>
            </a:r>
            <a:r>
              <a:rPr lang="en-US" altLang="en-US" u="sng" dirty="0">
                <a:latin typeface="Symbol" pitchFamily="18" charset="2"/>
              </a:rPr>
              <a:t></a:t>
            </a:r>
            <a:r>
              <a:rPr lang="en-US" altLang="en-US" i="1" u="sng" dirty="0"/>
              <a:t>Y</a:t>
            </a:r>
            <a:r>
              <a:rPr lang="en-US" altLang="en-US" i="1" baseline="-25000" dirty="0"/>
              <a:t>i</a:t>
            </a:r>
            <a:r>
              <a:rPr lang="en-US" altLang="en-US" dirty="0"/>
              <a:t> </a:t>
            </a:r>
            <a:endParaRPr lang="en-US" dirty="0"/>
          </a:p>
        </p:txBody>
      </p:sp>
      <p:cxnSp>
        <p:nvCxnSpPr>
          <p:cNvPr id="9" name="Straight Connector 8"/>
          <p:cNvCxnSpPr>
            <a:stCxn id="6" idx="3"/>
          </p:cNvCxnSpPr>
          <p:nvPr/>
        </p:nvCxnSpPr>
        <p:spPr>
          <a:xfrm>
            <a:off x="2152654" y="5559678"/>
            <a:ext cx="16524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94217" y="5614361"/>
            <a:ext cx="1414170" cy="369332"/>
          </a:xfrm>
          <a:prstGeom prst="rect">
            <a:avLst/>
          </a:prstGeom>
          <a:noFill/>
        </p:spPr>
        <p:txBody>
          <a:bodyPr wrap="none" rtlCol="0">
            <a:spAutoFit/>
          </a:bodyPr>
          <a:lstStyle/>
          <a:p>
            <a:r>
              <a:rPr lang="en-US" altLang="en-US" dirty="0"/>
              <a:t> </a:t>
            </a:r>
            <a:r>
              <a:rPr lang="en-US" altLang="en-US" i="1" dirty="0"/>
              <a:t>n</a:t>
            </a:r>
            <a:r>
              <a:rPr lang="en-US" altLang="en-US" dirty="0">
                <a:latin typeface="Symbol" pitchFamily="18" charset="2"/>
              </a:rPr>
              <a:t></a:t>
            </a:r>
            <a:r>
              <a:rPr lang="en-US" altLang="en-US" dirty="0"/>
              <a:t>X</a:t>
            </a:r>
            <a:r>
              <a:rPr lang="en-US" altLang="en-US" baseline="-25000" dirty="0"/>
              <a:t>i</a:t>
            </a:r>
            <a:r>
              <a:rPr lang="en-US" altLang="en-US" baseline="30000" dirty="0"/>
              <a:t>2</a:t>
            </a:r>
            <a:r>
              <a:rPr lang="en-US" altLang="en-US" dirty="0"/>
              <a:t> - (</a:t>
            </a:r>
            <a:r>
              <a:rPr lang="en-US" altLang="en-US" dirty="0">
                <a:latin typeface="Symbol" pitchFamily="18" charset="2"/>
              </a:rPr>
              <a:t></a:t>
            </a:r>
            <a:r>
              <a:rPr lang="en-US" altLang="en-US" dirty="0"/>
              <a:t>X</a:t>
            </a:r>
            <a:r>
              <a:rPr lang="en-US" altLang="en-US" baseline="-25000" dirty="0"/>
              <a:t>i</a:t>
            </a:r>
            <a:r>
              <a:rPr lang="en-US" altLang="en-US" dirty="0"/>
              <a:t>)</a:t>
            </a:r>
            <a:r>
              <a:rPr lang="en-US" altLang="en-US" baseline="30000" dirty="0"/>
              <a:t>2</a:t>
            </a:r>
            <a:endParaRPr lang="en-US" dirty="0"/>
          </a:p>
        </p:txBody>
      </p:sp>
      <p:sp>
        <p:nvSpPr>
          <p:cNvPr id="13" name="TextBox 12"/>
          <p:cNvSpPr txBox="1"/>
          <p:nvPr/>
        </p:nvSpPr>
        <p:spPr>
          <a:xfrm>
            <a:off x="3886200" y="5405991"/>
            <a:ext cx="5121915" cy="369332"/>
          </a:xfrm>
          <a:prstGeom prst="rect">
            <a:avLst/>
          </a:prstGeom>
          <a:noFill/>
        </p:spPr>
        <p:txBody>
          <a:bodyPr wrap="none" rtlCol="0">
            <a:spAutoFit/>
          </a:bodyPr>
          <a:lstStyle/>
          <a:p>
            <a:r>
              <a:rPr lang="en-US" dirty="0" smtClean="0"/>
              <a:t>= --------------------- = ------------------- = --------- = 0.704</a:t>
            </a:r>
            <a:endParaRPr lang="en-US" dirty="0"/>
          </a:p>
        </p:txBody>
      </p:sp>
      <p:sp>
        <p:nvSpPr>
          <p:cNvPr id="14" name="TextBox 13"/>
          <p:cNvSpPr txBox="1"/>
          <p:nvPr/>
        </p:nvSpPr>
        <p:spPr>
          <a:xfrm>
            <a:off x="4142508" y="5136727"/>
            <a:ext cx="3858492" cy="369332"/>
          </a:xfrm>
          <a:prstGeom prst="rect">
            <a:avLst/>
          </a:prstGeom>
          <a:noFill/>
        </p:spPr>
        <p:txBody>
          <a:bodyPr wrap="square" rtlCol="0">
            <a:spAutoFit/>
          </a:bodyPr>
          <a:lstStyle/>
          <a:p>
            <a:r>
              <a:rPr lang="en-US" dirty="0"/>
              <a:t>8</a:t>
            </a:r>
            <a:r>
              <a:rPr lang="en-US" dirty="0" smtClean="0"/>
              <a:t>x 373- 40x56       2984- 2240         744</a:t>
            </a:r>
            <a:endParaRPr lang="en-US" dirty="0"/>
          </a:p>
        </p:txBody>
      </p:sp>
      <p:sp>
        <p:nvSpPr>
          <p:cNvPr id="15" name="TextBox 14"/>
          <p:cNvSpPr txBox="1"/>
          <p:nvPr/>
        </p:nvSpPr>
        <p:spPr>
          <a:xfrm>
            <a:off x="4234874" y="5614361"/>
            <a:ext cx="3766126" cy="369332"/>
          </a:xfrm>
          <a:prstGeom prst="rect">
            <a:avLst/>
          </a:prstGeom>
          <a:noFill/>
        </p:spPr>
        <p:txBody>
          <a:bodyPr wrap="square" rtlCol="0">
            <a:spAutoFit/>
          </a:bodyPr>
          <a:lstStyle/>
          <a:p>
            <a:r>
              <a:rPr lang="en-US" dirty="0" smtClean="0"/>
              <a:t>8x524 – (56)²        4192- 3136        1056</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2658808754"/>
              </p:ext>
            </p:extLst>
          </p:nvPr>
        </p:nvGraphicFramePr>
        <p:xfrm>
          <a:off x="1600200" y="5983693"/>
          <a:ext cx="1644650" cy="538163"/>
        </p:xfrm>
        <a:graphic>
          <a:graphicData uri="http://schemas.openxmlformats.org/presentationml/2006/ole">
            <mc:AlternateContent xmlns:mc="http://schemas.openxmlformats.org/markup-compatibility/2006">
              <mc:Choice xmlns:v="urn:schemas-microsoft-com:vml" Requires="v">
                <p:oleObj spid="_x0000_s6153" name="Equation" r:id="rId3" imgW="736600" imgH="241300" progId="Equation.BREE2">
                  <p:embed/>
                </p:oleObj>
              </mc:Choice>
              <mc:Fallback>
                <p:oleObj name="Equation" r:id="rId3" imgW="736600" imgH="241300" progId="Equation.BREE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983693"/>
                        <a:ext cx="16446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Box 17"/>
          <p:cNvSpPr txBox="1"/>
          <p:nvPr/>
        </p:nvSpPr>
        <p:spPr>
          <a:xfrm>
            <a:off x="3516021" y="6064450"/>
            <a:ext cx="5030480" cy="646331"/>
          </a:xfrm>
          <a:prstGeom prst="rect">
            <a:avLst/>
          </a:prstGeom>
          <a:noFill/>
        </p:spPr>
        <p:txBody>
          <a:bodyPr wrap="none" rtlCol="0">
            <a:spAutoFit/>
          </a:bodyPr>
          <a:lstStyle/>
          <a:p>
            <a:r>
              <a:rPr lang="en-US" dirty="0" smtClean="0"/>
              <a:t>Or, </a:t>
            </a:r>
            <a:r>
              <a:rPr lang="en-US" dirty="0" err="1" smtClean="0"/>
              <a:t>b</a:t>
            </a:r>
            <a:r>
              <a:rPr lang="en-US" sz="1400" dirty="0" err="1" smtClean="0"/>
              <a:t>o</a:t>
            </a:r>
            <a:r>
              <a:rPr lang="en-US" sz="1400" dirty="0" smtClean="0"/>
              <a:t> </a:t>
            </a:r>
            <a:r>
              <a:rPr lang="en-US" dirty="0" smtClean="0"/>
              <a:t> </a:t>
            </a:r>
            <a:r>
              <a:rPr lang="en-US" dirty="0"/>
              <a:t>= 5- 0.704 x </a:t>
            </a:r>
            <a:r>
              <a:rPr lang="en-US" dirty="0" smtClean="0"/>
              <a:t>7 = 0.072; </a:t>
            </a:r>
          </a:p>
          <a:p>
            <a:r>
              <a:rPr lang="en-US" dirty="0" smtClean="0"/>
              <a:t>Hence,</a:t>
            </a:r>
            <a:r>
              <a:rPr lang="en-US" b="1" dirty="0" smtClean="0">
                <a:solidFill>
                  <a:srgbClr val="FF0000"/>
                </a:solidFill>
              </a:rPr>
              <a:t> Regression equation is Y = 0.072 + 0.704 X </a:t>
            </a:r>
            <a:r>
              <a:rPr lang="en-US" dirty="0" smtClean="0"/>
              <a:t> </a:t>
            </a:r>
            <a:r>
              <a:rPr lang="en-US" sz="1400" dirty="0" smtClean="0"/>
              <a:t> </a:t>
            </a:r>
            <a:endParaRPr lang="en-US" sz="1400" dirty="0"/>
          </a:p>
        </p:txBody>
      </p:sp>
      <p:sp>
        <p:nvSpPr>
          <p:cNvPr id="19" name="TextBox 18"/>
          <p:cNvSpPr txBox="1"/>
          <p:nvPr/>
        </p:nvSpPr>
        <p:spPr>
          <a:xfrm>
            <a:off x="110757" y="6463329"/>
            <a:ext cx="3294428" cy="369332"/>
          </a:xfrm>
          <a:prstGeom prst="rect">
            <a:avLst/>
          </a:prstGeom>
          <a:noFill/>
        </p:spPr>
        <p:txBody>
          <a:bodyPr wrap="none" rtlCol="0">
            <a:spAutoFit/>
          </a:bodyPr>
          <a:lstStyle/>
          <a:p>
            <a:r>
              <a:rPr lang="en-US" dirty="0" smtClean="0">
                <a:solidFill>
                  <a:srgbClr val="FF0000"/>
                </a:solidFill>
              </a:rPr>
              <a:t>Value of Y for X = 0.075 is 12.48%</a:t>
            </a:r>
            <a:endParaRPr lang="en-US" dirty="0">
              <a:solidFill>
                <a:srgbClr val="FF0000"/>
              </a:solidFill>
            </a:endParaRPr>
          </a:p>
        </p:txBody>
      </p:sp>
      <p:sp>
        <p:nvSpPr>
          <p:cNvPr id="20" name="Rectangle 19"/>
          <p:cNvSpPr/>
          <p:nvPr/>
        </p:nvSpPr>
        <p:spPr>
          <a:xfrm>
            <a:off x="200811" y="6437991"/>
            <a:ext cx="3232083" cy="42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449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SQC</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endParaRPr lang="en-US" dirty="0" smtClean="0"/>
          </a:p>
          <a:p>
            <a:pPr algn="ctr"/>
            <a:endParaRPr lang="en-US" dirty="0" smtClean="0"/>
          </a:p>
          <a:p>
            <a:pPr algn="ctr"/>
            <a:endParaRPr lang="en-US" dirty="0"/>
          </a:p>
          <a:p>
            <a:pPr algn="ctr"/>
            <a:r>
              <a:rPr lang="en-US" b="1" dirty="0" smtClean="0"/>
              <a:t>Statistical Quality Control</a:t>
            </a:r>
            <a:endParaRPr lang="en-US" b="1" dirty="0"/>
          </a:p>
        </p:txBody>
      </p:sp>
    </p:spTree>
    <p:extLst>
      <p:ext uri="{BB962C8B-B14F-4D97-AF65-F5344CB8AC3E}">
        <p14:creationId xmlns:p14="http://schemas.microsoft.com/office/powerpoint/2010/main" val="3497821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79" y="152400"/>
            <a:ext cx="8229600" cy="990600"/>
          </a:xfrm>
        </p:spPr>
        <p:txBody>
          <a:bodyPr/>
          <a:lstStyle/>
          <a:p>
            <a:r>
              <a:rPr lang="en-US" b="1" dirty="0" smtClean="0">
                <a:solidFill>
                  <a:srgbClr val="FF0000"/>
                </a:solidFill>
              </a:rPr>
              <a:t>GDP vs. GNP</a:t>
            </a: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4040547"/>
              </p:ext>
            </p:extLst>
          </p:nvPr>
        </p:nvGraphicFramePr>
        <p:xfrm>
          <a:off x="228601" y="2284412"/>
          <a:ext cx="8763000" cy="4573589"/>
        </p:xfrm>
        <a:graphic>
          <a:graphicData uri="http://schemas.openxmlformats.org/drawingml/2006/table">
            <a:tbl>
              <a:tblPr firstRow="1" firstCol="1" bandRow="1">
                <a:tableStyleId>{5C22544A-7EE6-4342-B048-85BDC9FD1C3A}</a:tableStyleId>
              </a:tblPr>
              <a:tblGrid>
                <a:gridCol w="1858818"/>
                <a:gridCol w="3452091"/>
                <a:gridCol w="3452091"/>
              </a:tblGrid>
              <a:tr h="661769">
                <a:tc>
                  <a:txBody>
                    <a:bodyPr/>
                    <a:lstStyle/>
                    <a:p>
                      <a:pPr marL="0" marR="0" algn="ctr">
                        <a:lnSpc>
                          <a:spcPct val="115000"/>
                        </a:lnSpc>
                        <a:spcBef>
                          <a:spcPts val="150"/>
                        </a:spcBef>
                        <a:spcAft>
                          <a:spcPts val="150"/>
                        </a:spcAft>
                      </a:pPr>
                      <a:endParaRPr lang="en-US" sz="1100" dirty="0">
                        <a:effectLst/>
                        <a:latin typeface="Calibri"/>
                        <a:ea typeface="Calibri"/>
                        <a:cs typeface="Times New Roman"/>
                      </a:endParaRPr>
                    </a:p>
                  </a:txBody>
                  <a:tcPr marL="9525" marR="9525" marT="9525" marB="95250" anchor="ctr"/>
                </a:tc>
                <a:tc>
                  <a:txBody>
                    <a:bodyPr/>
                    <a:lstStyle/>
                    <a:p>
                      <a:pPr marL="0" marR="142875">
                        <a:lnSpc>
                          <a:spcPct val="115000"/>
                        </a:lnSpc>
                        <a:spcBef>
                          <a:spcPts val="750"/>
                        </a:spcBef>
                        <a:spcAft>
                          <a:spcPts val="0"/>
                        </a:spcAft>
                      </a:pPr>
                      <a:r>
                        <a:rPr lang="en-US" sz="1500">
                          <a:effectLst/>
                        </a:rPr>
                        <a:t>GDP</a:t>
                      </a:r>
                      <a:endParaRPr lang="en-US" sz="1100">
                        <a:effectLst/>
                        <a:latin typeface="Calibri"/>
                        <a:ea typeface="Calibri"/>
                        <a:cs typeface="Times New Roman"/>
                      </a:endParaRPr>
                    </a:p>
                  </a:txBody>
                  <a:tcPr marL="76200" marR="76200" marT="9525" marB="190500"/>
                </a:tc>
                <a:tc>
                  <a:txBody>
                    <a:bodyPr/>
                    <a:lstStyle/>
                    <a:p>
                      <a:pPr marL="0" marR="142875">
                        <a:lnSpc>
                          <a:spcPct val="115000"/>
                        </a:lnSpc>
                        <a:spcBef>
                          <a:spcPts val="750"/>
                        </a:spcBef>
                        <a:spcAft>
                          <a:spcPts val="0"/>
                        </a:spcAft>
                      </a:pPr>
                      <a:r>
                        <a:rPr lang="en-US" sz="1500">
                          <a:effectLst/>
                        </a:rPr>
                        <a:t>GNP</a:t>
                      </a:r>
                      <a:endParaRPr lang="en-US" sz="1100">
                        <a:effectLst/>
                        <a:latin typeface="Calibri"/>
                        <a:ea typeface="Calibri"/>
                        <a:cs typeface="Times New Roman"/>
                      </a:endParaRPr>
                    </a:p>
                  </a:txBody>
                  <a:tcPr marL="76200" marR="76200" marT="9525" marB="190500"/>
                </a:tc>
              </a:tr>
              <a:tr h="433666">
                <a:tc>
                  <a:txBody>
                    <a:bodyPr/>
                    <a:lstStyle/>
                    <a:p>
                      <a:pPr marL="0" marR="0" algn="r">
                        <a:lnSpc>
                          <a:spcPct val="115000"/>
                        </a:lnSpc>
                        <a:spcBef>
                          <a:spcPts val="0"/>
                        </a:spcBef>
                        <a:spcAft>
                          <a:spcPts val="0"/>
                        </a:spcAft>
                      </a:pPr>
                      <a:r>
                        <a:rPr lang="en-US" sz="1200">
                          <a:effectLst/>
                        </a:rPr>
                        <a:t>Stands for</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a:effectLst/>
                        </a:rPr>
                        <a:t>Gross Domestic Product</a:t>
                      </a:r>
                      <a:endParaRPr lang="en-US" sz="110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a:effectLst/>
                        </a:rPr>
                        <a:t>Gross National Product</a:t>
                      </a:r>
                      <a:endParaRPr lang="en-US" sz="1100">
                        <a:effectLst/>
                        <a:latin typeface="Calibri"/>
                        <a:ea typeface="Calibri"/>
                        <a:cs typeface="Times New Roman"/>
                      </a:endParaRPr>
                    </a:p>
                  </a:txBody>
                  <a:tcPr marL="95250" marR="95250" marT="47625" marB="47625"/>
                </a:tc>
              </a:tr>
              <a:tr h="1677755">
                <a:tc>
                  <a:txBody>
                    <a:bodyPr/>
                    <a:lstStyle/>
                    <a:p>
                      <a:pPr marL="0" marR="0" algn="r">
                        <a:lnSpc>
                          <a:spcPct val="115000"/>
                        </a:lnSpc>
                        <a:spcBef>
                          <a:spcPts val="0"/>
                        </a:spcBef>
                        <a:spcAft>
                          <a:spcPts val="0"/>
                        </a:spcAft>
                      </a:pPr>
                      <a:r>
                        <a:rPr lang="en-US" sz="1200">
                          <a:effectLst/>
                        </a:rPr>
                        <a:t>Definition</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dirty="0">
                          <a:effectLst/>
                        </a:rPr>
                        <a:t>An estimated value of the total worth of a country’s production and services, </a:t>
                      </a:r>
                      <a:r>
                        <a:rPr lang="en-US" sz="1200" dirty="0">
                          <a:solidFill>
                            <a:srgbClr val="FF0000"/>
                          </a:solidFill>
                          <a:effectLst/>
                        </a:rPr>
                        <a:t>within its boundary</a:t>
                      </a:r>
                      <a:r>
                        <a:rPr lang="en-US" sz="1200" dirty="0">
                          <a:effectLst/>
                        </a:rPr>
                        <a:t>, by its nationals and foreigners, calculated over the course on one year.</a:t>
                      </a:r>
                      <a:endParaRPr lang="en-US" sz="1100" dirty="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dirty="0">
                          <a:effectLst/>
                        </a:rPr>
                        <a:t>An estimated value of the total worth of production and services, </a:t>
                      </a:r>
                      <a:r>
                        <a:rPr lang="en-US" sz="1200" dirty="0">
                          <a:solidFill>
                            <a:srgbClr val="FF0000"/>
                          </a:solidFill>
                          <a:effectLst/>
                        </a:rPr>
                        <a:t>by citizens of a country, on its land or on foreign land, </a:t>
                      </a:r>
                      <a:r>
                        <a:rPr lang="en-US" sz="1200" dirty="0">
                          <a:effectLst/>
                        </a:rPr>
                        <a:t>calculated over the course on one year.</a:t>
                      </a:r>
                      <a:endParaRPr lang="en-US" sz="1100" dirty="0">
                        <a:effectLst/>
                        <a:latin typeface="Calibri"/>
                        <a:ea typeface="Calibri"/>
                        <a:cs typeface="Times New Roman"/>
                      </a:endParaRPr>
                    </a:p>
                  </a:txBody>
                  <a:tcPr marL="95250" marR="95250" marT="47625" marB="47625"/>
                </a:tc>
              </a:tr>
              <a:tr h="1366733">
                <a:tc>
                  <a:txBody>
                    <a:bodyPr/>
                    <a:lstStyle/>
                    <a:p>
                      <a:pPr marL="0" marR="0" algn="r">
                        <a:lnSpc>
                          <a:spcPct val="115000"/>
                        </a:lnSpc>
                        <a:spcBef>
                          <a:spcPts val="0"/>
                        </a:spcBef>
                        <a:spcAft>
                          <a:spcPts val="0"/>
                        </a:spcAft>
                      </a:pPr>
                      <a:r>
                        <a:rPr lang="en-US" sz="1200">
                          <a:effectLst/>
                        </a:rPr>
                        <a:t>Formula for Calculation</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a:effectLst/>
                        </a:rPr>
                        <a:t>GDP = consumption + investment + (government spending) + (exports − imports).</a:t>
                      </a:r>
                      <a:endParaRPr lang="en-US" sz="110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dirty="0">
                          <a:solidFill>
                            <a:srgbClr val="FF0000"/>
                          </a:solidFill>
                          <a:effectLst/>
                        </a:rPr>
                        <a:t>GNP = GDP + NR </a:t>
                      </a:r>
                      <a:r>
                        <a:rPr lang="en-US" sz="1200" dirty="0">
                          <a:effectLst/>
                        </a:rPr>
                        <a:t>(Net income inflow from assets abroad or Net Income Receipts) - </a:t>
                      </a:r>
                      <a:r>
                        <a:rPr lang="en-US" sz="1200" b="1" dirty="0">
                          <a:solidFill>
                            <a:srgbClr val="FF0000"/>
                          </a:solidFill>
                          <a:effectLst/>
                        </a:rPr>
                        <a:t>NP</a:t>
                      </a:r>
                      <a:r>
                        <a:rPr lang="en-US" sz="1200" dirty="0">
                          <a:effectLst/>
                        </a:rPr>
                        <a:t> (Net payment outflow to foreign assets).</a:t>
                      </a:r>
                      <a:endParaRPr lang="en-US" sz="1100" dirty="0">
                        <a:effectLst/>
                        <a:latin typeface="Calibri"/>
                        <a:ea typeface="Calibri"/>
                        <a:cs typeface="Times New Roman"/>
                      </a:endParaRPr>
                    </a:p>
                  </a:txBody>
                  <a:tcPr marL="95250" marR="95250" marT="47625" marB="47625"/>
                </a:tc>
              </a:tr>
              <a:tr h="433666">
                <a:tc>
                  <a:txBody>
                    <a:bodyPr/>
                    <a:lstStyle/>
                    <a:p>
                      <a:pPr marL="0" marR="0" algn="r">
                        <a:lnSpc>
                          <a:spcPct val="115000"/>
                        </a:lnSpc>
                        <a:spcBef>
                          <a:spcPts val="0"/>
                        </a:spcBef>
                        <a:spcAft>
                          <a:spcPts val="0"/>
                        </a:spcAft>
                      </a:pPr>
                      <a:r>
                        <a:rPr lang="en-US" sz="1200">
                          <a:effectLst/>
                        </a:rPr>
                        <a:t>Uses</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a:effectLst/>
                        </a:rPr>
                        <a:t>Business, Economic Forecasting.</a:t>
                      </a:r>
                      <a:endParaRPr lang="en-US" sz="110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dirty="0">
                          <a:effectLst/>
                        </a:rPr>
                        <a:t>Business, Economic Forecasting.</a:t>
                      </a:r>
                      <a:endParaRPr lang="en-US" sz="1100" dirty="0">
                        <a:effectLst/>
                        <a:latin typeface="Calibri"/>
                        <a:ea typeface="Calibri"/>
                        <a:cs typeface="Times New Roman"/>
                      </a:endParaRPr>
                    </a:p>
                  </a:txBody>
                  <a:tcPr marL="95250" marR="95250" marT="47625" marB="47625"/>
                </a:tc>
              </a:tr>
            </a:tbl>
          </a:graphicData>
        </a:graphic>
      </p:graphicFrame>
      <p:sp>
        <p:nvSpPr>
          <p:cNvPr id="5" name="Rectangle 2"/>
          <p:cNvSpPr>
            <a:spLocks noChangeArrowheads="1"/>
          </p:cNvSpPr>
          <p:nvPr/>
        </p:nvSpPr>
        <p:spPr bwMode="auto">
          <a:xfrm>
            <a:off x="228600" y="1297886"/>
            <a:ext cx="8775159"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GDP</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(or</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Gross Domestic Product</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 and</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GNP</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a:t>
            </a: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Gross National Product</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 measure the size and strength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 of an economy but are calculated and used in different ways.</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Comparison chart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39936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533400" y="0"/>
            <a:ext cx="8229600" cy="715962"/>
          </a:xfrm>
        </p:spPr>
        <p:txBody>
          <a:bodyPr>
            <a:normAutofit fontScale="90000"/>
          </a:bodyPr>
          <a:lstStyle/>
          <a:p>
            <a:r>
              <a:rPr lang="en-US" b="1" dirty="0" smtClean="0">
                <a:solidFill>
                  <a:srgbClr val="FF0000"/>
                </a:solidFill>
              </a:rPr>
              <a:t>Introduction to SQC</a:t>
            </a:r>
          </a:p>
        </p:txBody>
      </p:sp>
      <p:sp>
        <p:nvSpPr>
          <p:cNvPr id="79875" name="Content Placeholder 2"/>
          <p:cNvSpPr>
            <a:spLocks noGrp="1"/>
          </p:cNvSpPr>
          <p:nvPr>
            <p:ph idx="1"/>
          </p:nvPr>
        </p:nvSpPr>
        <p:spPr>
          <a:xfrm>
            <a:off x="304800" y="762000"/>
            <a:ext cx="8610600" cy="6096000"/>
          </a:xfrm>
        </p:spPr>
        <p:txBody>
          <a:bodyPr>
            <a:normAutofit lnSpcReduction="10000"/>
          </a:bodyPr>
          <a:lstStyle/>
          <a:p>
            <a:r>
              <a:rPr lang="en-US" sz="2800" b="1" dirty="0" smtClean="0"/>
              <a:t>Talking about solving quality problems is not enough. We need specific tools that can help us make the right quality decisions.– </a:t>
            </a:r>
          </a:p>
          <a:p>
            <a:pPr lvl="1"/>
            <a:endParaRPr lang="en-US" sz="2400" b="1" dirty="0">
              <a:solidFill>
                <a:srgbClr val="FF0000"/>
              </a:solidFill>
            </a:endParaRPr>
          </a:p>
          <a:p>
            <a:pPr lvl="1"/>
            <a:r>
              <a:rPr lang="en-US" sz="2400" b="1" dirty="0" smtClean="0">
                <a:solidFill>
                  <a:srgbClr val="FF0000"/>
                </a:solidFill>
              </a:rPr>
              <a:t>These tools come from the area of statistics and are used to help identify quality problems in the production process as well as in the product itself.</a:t>
            </a:r>
          </a:p>
          <a:p>
            <a:endParaRPr lang="en-US" b="1" dirty="0" smtClean="0">
              <a:solidFill>
                <a:srgbClr val="FF0000"/>
              </a:solidFill>
            </a:endParaRPr>
          </a:p>
          <a:p>
            <a:r>
              <a:rPr lang="en-US" b="1" dirty="0" smtClean="0">
                <a:solidFill>
                  <a:srgbClr val="FF0000"/>
                </a:solidFill>
              </a:rPr>
              <a:t>Statistical quality control (SQC)</a:t>
            </a:r>
            <a:r>
              <a:rPr lang="en-US" b="1" dirty="0" smtClean="0"/>
              <a:t> is the term used to describe the </a:t>
            </a:r>
            <a:r>
              <a:rPr lang="en-US" b="1" dirty="0" smtClean="0">
                <a:solidFill>
                  <a:srgbClr val="FF0000"/>
                </a:solidFill>
              </a:rPr>
              <a:t>set of statistical tools</a:t>
            </a:r>
            <a:r>
              <a:rPr lang="en-US" b="1" dirty="0" smtClean="0"/>
              <a:t> used for measuring the quality performance, for acceptance/rejection decisions and to initiate CA/PA by quality professionals.</a:t>
            </a:r>
          </a:p>
          <a:p>
            <a:endParaRPr lang="en-US" sz="2600" dirty="0" smtClean="0"/>
          </a:p>
          <a:p>
            <a:endParaRPr lang="en-US" sz="2400" b="1" dirty="0" smtClean="0"/>
          </a:p>
          <a:p>
            <a:endParaRPr lang="en-US" sz="2400" b="1" dirty="0" smtClean="0"/>
          </a:p>
          <a:p>
            <a:endParaRPr lang="en-US" sz="2400" b="1" dirty="0" smtClean="0">
              <a:solidFill>
                <a:srgbClr val="FF0000"/>
              </a:solidFill>
            </a:endParaRPr>
          </a:p>
          <a:p>
            <a:endParaRPr lang="en-US" sz="2400" b="1" dirty="0" smtClean="0"/>
          </a:p>
        </p:txBody>
      </p:sp>
    </p:spTree>
    <p:extLst>
      <p:ext uri="{BB962C8B-B14F-4D97-AF65-F5344CB8AC3E}">
        <p14:creationId xmlns:p14="http://schemas.microsoft.com/office/powerpoint/2010/main" val="22053521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Sample </a:t>
            </a:r>
            <a:r>
              <a:rPr lang="en-US" b="1" dirty="0" smtClean="0"/>
              <a:t>represents</a:t>
            </a:r>
            <a:r>
              <a:rPr lang="en-US" b="1" dirty="0" smtClean="0">
                <a:solidFill>
                  <a:srgbClr val="FF0000"/>
                </a:solidFill>
              </a:rPr>
              <a:t> Population</a:t>
            </a:r>
            <a:endParaRPr lang="en-US" b="1" dirty="0">
              <a:solidFill>
                <a:srgbClr val="FF0000"/>
              </a:solidFill>
            </a:endParaRPr>
          </a:p>
        </p:txBody>
      </p:sp>
      <p:sp>
        <p:nvSpPr>
          <p:cNvPr id="3" name="Content Placeholder 2"/>
          <p:cNvSpPr>
            <a:spLocks noGrp="1"/>
          </p:cNvSpPr>
          <p:nvPr>
            <p:ph idx="1"/>
          </p:nvPr>
        </p:nvSpPr>
        <p:spPr>
          <a:xfrm>
            <a:off x="457200" y="1066800"/>
            <a:ext cx="8229600" cy="5486400"/>
          </a:xfrm>
        </p:spPr>
        <p:txBody>
          <a:bodyPr>
            <a:normAutofit fontScale="92500"/>
          </a:bodyPr>
          <a:lstStyle/>
          <a:p>
            <a:pPr lvl="1"/>
            <a:r>
              <a:rPr lang="en-US" dirty="0" smtClean="0">
                <a:solidFill>
                  <a:srgbClr val="FF0000"/>
                </a:solidFill>
              </a:rPr>
              <a:t>Statistical </a:t>
            </a:r>
            <a:r>
              <a:rPr lang="en-US" dirty="0">
                <a:solidFill>
                  <a:srgbClr val="FF0000"/>
                </a:solidFill>
              </a:rPr>
              <a:t>method </a:t>
            </a:r>
            <a:r>
              <a:rPr lang="en-US" dirty="0" smtClean="0">
                <a:solidFill>
                  <a:srgbClr val="FF0000"/>
                </a:solidFill>
              </a:rPr>
              <a:t>is used for </a:t>
            </a:r>
            <a:r>
              <a:rPr lang="en-US" dirty="0">
                <a:solidFill>
                  <a:srgbClr val="FF0000"/>
                </a:solidFill>
              </a:rPr>
              <a:t>determining the extent to which quality goals are being met</a:t>
            </a:r>
            <a:r>
              <a:rPr lang="en-US" dirty="0"/>
              <a:t> without necessarily checking every item produced. </a:t>
            </a:r>
          </a:p>
          <a:p>
            <a:pPr lvl="1"/>
            <a:r>
              <a:rPr lang="en-US" dirty="0"/>
              <a:t>This also helps in  </a:t>
            </a:r>
            <a:r>
              <a:rPr lang="en-US" dirty="0">
                <a:solidFill>
                  <a:srgbClr val="FF0000"/>
                </a:solidFill>
              </a:rPr>
              <a:t>indicating whether or not the variations which occur in the conversion process are exceeding the limits of tolerances </a:t>
            </a:r>
            <a:r>
              <a:rPr lang="en-US" dirty="0"/>
              <a:t>allowed by the </a:t>
            </a:r>
            <a:r>
              <a:rPr lang="en-US" dirty="0" smtClean="0"/>
              <a:t>customer</a:t>
            </a:r>
            <a:r>
              <a:rPr lang="en-US" dirty="0"/>
              <a:t> </a:t>
            </a:r>
            <a:r>
              <a:rPr lang="en-US" dirty="0" smtClean="0"/>
              <a:t>and </a:t>
            </a:r>
          </a:p>
          <a:p>
            <a:pPr lvl="1"/>
            <a:r>
              <a:rPr lang="en-US" dirty="0" smtClean="0">
                <a:solidFill>
                  <a:srgbClr val="FF0000"/>
                </a:solidFill>
              </a:rPr>
              <a:t>This provides early warning for CA/PA</a:t>
            </a:r>
          </a:p>
          <a:p>
            <a:pPr lvl="2"/>
            <a:endParaRPr lang="en-US" dirty="0" smtClean="0"/>
          </a:p>
          <a:p>
            <a:pPr lvl="2"/>
            <a:r>
              <a:rPr lang="en-US" b="1" dirty="0" smtClean="0"/>
              <a:t>Thus </a:t>
            </a:r>
            <a:r>
              <a:rPr lang="en-US" b="1" dirty="0"/>
              <a:t>it helps us to decide whether to reject or accept a particular product. </a:t>
            </a:r>
            <a:endParaRPr lang="en-US" b="1" dirty="0" smtClean="0"/>
          </a:p>
          <a:p>
            <a:pPr lvl="2"/>
            <a:r>
              <a:rPr lang="en-US" b="1" dirty="0" smtClean="0"/>
              <a:t>And ensure that the products produced are meeting customer needs.</a:t>
            </a:r>
            <a:endParaRPr lang="en-US" b="1" dirty="0"/>
          </a:p>
          <a:p>
            <a:endParaRPr lang="en-US" dirty="0"/>
          </a:p>
        </p:txBody>
      </p:sp>
    </p:spTree>
    <p:extLst>
      <p:ext uri="{BB962C8B-B14F-4D97-AF65-F5344CB8AC3E}">
        <p14:creationId xmlns:p14="http://schemas.microsoft.com/office/powerpoint/2010/main" val="1550395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436418"/>
          </a:xfrm>
        </p:spPr>
        <p:txBody>
          <a:bodyPr>
            <a:normAutofit fontScale="90000"/>
          </a:bodyPr>
          <a:lstStyle/>
          <a:p>
            <a:r>
              <a:rPr lang="en-US" b="1" dirty="0" smtClean="0">
                <a:solidFill>
                  <a:srgbClr val="FF0000"/>
                </a:solidFill>
              </a:rPr>
              <a:t>SQC- Types of Variations</a:t>
            </a:r>
            <a:endParaRPr lang="en-US" b="1" dirty="0">
              <a:solidFill>
                <a:srgbClr val="FF0000"/>
              </a:solidFill>
            </a:endParaRPr>
          </a:p>
        </p:txBody>
      </p:sp>
      <p:sp>
        <p:nvSpPr>
          <p:cNvPr id="3" name="Content Placeholder 2"/>
          <p:cNvSpPr>
            <a:spLocks noGrp="1"/>
          </p:cNvSpPr>
          <p:nvPr>
            <p:ph idx="1"/>
          </p:nvPr>
        </p:nvSpPr>
        <p:spPr>
          <a:xfrm>
            <a:off x="228600" y="457200"/>
            <a:ext cx="8610600" cy="6400800"/>
          </a:xfrm>
        </p:spPr>
        <p:txBody>
          <a:bodyPr>
            <a:normAutofit fontScale="32500" lnSpcReduction="20000"/>
          </a:bodyPr>
          <a:lstStyle/>
          <a:p>
            <a:endParaRPr lang="en-US" dirty="0" smtClean="0">
              <a:solidFill>
                <a:srgbClr val="FF0000"/>
              </a:solidFill>
            </a:endParaRPr>
          </a:p>
          <a:p>
            <a:endParaRPr lang="en-US" sz="6000" dirty="0" smtClean="0">
              <a:solidFill>
                <a:srgbClr val="FF0000"/>
              </a:solidFill>
            </a:endParaRPr>
          </a:p>
          <a:p>
            <a:r>
              <a:rPr lang="en-US" sz="6000" dirty="0" smtClean="0">
                <a:solidFill>
                  <a:srgbClr val="FF0000"/>
                </a:solidFill>
              </a:rPr>
              <a:t>Statistical quality control exercise begins with the assumptions that no two products manufactured by a process are absolutely identical.</a:t>
            </a:r>
            <a:r>
              <a:rPr lang="en-US" sz="6000" dirty="0" smtClean="0"/>
              <a:t> </a:t>
            </a:r>
          </a:p>
          <a:p>
            <a:pPr lvl="1"/>
            <a:r>
              <a:rPr lang="en-US" sz="6000" dirty="0" smtClean="0"/>
              <a:t>If variability is inevitable in any product or process, then how much of the variation is unavoidable? This raises the need for quality control. </a:t>
            </a:r>
          </a:p>
          <a:p>
            <a:endParaRPr lang="en-US" sz="6000" dirty="0" smtClean="0"/>
          </a:p>
          <a:p>
            <a:r>
              <a:rPr lang="en-US" sz="6000" dirty="0" smtClean="0"/>
              <a:t>The causes of variation in the quality of products or services from standards can be divided into the following two categories</a:t>
            </a:r>
          </a:p>
          <a:p>
            <a:pPr lvl="1"/>
            <a:endParaRPr lang="en-US" sz="6000" dirty="0" smtClean="0"/>
          </a:p>
          <a:p>
            <a:pPr lvl="1"/>
            <a:r>
              <a:rPr lang="en-US" sz="6000" b="1" dirty="0" smtClean="0">
                <a:solidFill>
                  <a:srgbClr val="FF0000"/>
                </a:solidFill>
              </a:rPr>
              <a:t>Chance or common causes of variation</a:t>
            </a:r>
          </a:p>
          <a:p>
            <a:pPr lvl="2"/>
            <a:r>
              <a:rPr lang="en-US" sz="6000" dirty="0" smtClean="0"/>
              <a:t>They are inherent to the process and </a:t>
            </a:r>
            <a:r>
              <a:rPr lang="en-US" sz="6000" dirty="0" smtClean="0">
                <a:solidFill>
                  <a:srgbClr val="FF0000"/>
                </a:solidFill>
              </a:rPr>
              <a:t>cannot be reduced or eliminated without modification in the process itself</a:t>
            </a:r>
            <a:r>
              <a:rPr lang="en-US" sz="6000" dirty="0" smtClean="0"/>
              <a:t>. When the variability present in a process is confined to chance variation, the process is said to be in a state of statistical control.</a:t>
            </a:r>
          </a:p>
          <a:p>
            <a:pPr lvl="1"/>
            <a:r>
              <a:rPr lang="en-US" sz="6000" b="1" dirty="0" smtClean="0">
                <a:solidFill>
                  <a:srgbClr val="FF0000"/>
                </a:solidFill>
              </a:rPr>
              <a:t>Assignable causes of variation </a:t>
            </a:r>
          </a:p>
          <a:p>
            <a:pPr lvl="2"/>
            <a:r>
              <a:rPr lang="en-US" sz="6000" dirty="0" smtClean="0"/>
              <a:t>The variation may be due to non-random causes. This may be due to the</a:t>
            </a:r>
            <a:r>
              <a:rPr lang="en-US" sz="6000" dirty="0" smtClean="0">
                <a:solidFill>
                  <a:srgbClr val="FF0000"/>
                </a:solidFill>
              </a:rPr>
              <a:t> abnormality in the input material, or may be abnormality in the manufacturing processes,</a:t>
            </a:r>
            <a:r>
              <a:rPr lang="en-US" sz="6000" dirty="0" smtClean="0"/>
              <a:t> caused by the inefficiency of the operator or the machine.</a:t>
            </a:r>
            <a:endParaRPr lang="en-US" sz="6000" dirty="0"/>
          </a:p>
        </p:txBody>
      </p:sp>
    </p:spTree>
    <p:extLst>
      <p:ext uri="{BB962C8B-B14F-4D97-AF65-F5344CB8AC3E}">
        <p14:creationId xmlns:p14="http://schemas.microsoft.com/office/powerpoint/2010/main" val="40914711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1150938" y="-152400"/>
            <a:ext cx="7793037" cy="1462088"/>
          </a:xfrm>
        </p:spPr>
        <p:txBody>
          <a:bodyPr/>
          <a:lstStyle/>
          <a:p>
            <a:pPr eaLnBrk="1" hangingPunct="1"/>
            <a:r>
              <a:rPr lang="en-US" b="1" smtClean="0">
                <a:solidFill>
                  <a:srgbClr val="FF0000"/>
                </a:solidFill>
              </a:rPr>
              <a:t>Three SQC Categories</a:t>
            </a:r>
          </a:p>
        </p:txBody>
      </p:sp>
      <p:sp>
        <p:nvSpPr>
          <p:cNvPr id="143363" name="Rectangle 3"/>
          <p:cNvSpPr>
            <a:spLocks noGrp="1" noChangeArrowheads="1"/>
          </p:cNvSpPr>
          <p:nvPr>
            <p:ph type="body" idx="1"/>
          </p:nvPr>
        </p:nvSpPr>
        <p:spPr>
          <a:xfrm>
            <a:off x="762000" y="1143000"/>
            <a:ext cx="8193088" cy="5638800"/>
          </a:xfrm>
        </p:spPr>
        <p:txBody>
          <a:bodyPr>
            <a:normAutofit lnSpcReduction="10000"/>
          </a:bodyPr>
          <a:lstStyle/>
          <a:p>
            <a:pPr marL="457200" lvl="1" indent="0">
              <a:lnSpc>
                <a:spcPct val="110000"/>
              </a:lnSpc>
              <a:buNone/>
            </a:pPr>
            <a:r>
              <a:rPr lang="en-US" b="1" dirty="0"/>
              <a:t> </a:t>
            </a:r>
            <a:r>
              <a:rPr lang="en-US" b="1" dirty="0">
                <a:solidFill>
                  <a:srgbClr val="FF0000"/>
                </a:solidFill>
              </a:rPr>
              <a:t>SQC  can be divided into three broad categories:</a:t>
            </a:r>
          </a:p>
          <a:p>
            <a:pPr marL="457200" lvl="1" indent="0" eaLnBrk="1" hangingPunct="1">
              <a:lnSpc>
                <a:spcPct val="110000"/>
              </a:lnSpc>
              <a:buNone/>
            </a:pPr>
            <a:endParaRPr lang="en-US" b="1" dirty="0" smtClean="0">
              <a:solidFill>
                <a:srgbClr val="FF0000"/>
              </a:solidFill>
            </a:endParaRPr>
          </a:p>
          <a:p>
            <a:pPr lvl="1" eaLnBrk="1" hangingPunct="1">
              <a:lnSpc>
                <a:spcPct val="110000"/>
              </a:lnSpc>
            </a:pPr>
            <a:r>
              <a:rPr lang="en-US" b="1" dirty="0" smtClean="0">
                <a:solidFill>
                  <a:srgbClr val="FF0000"/>
                </a:solidFill>
              </a:rPr>
              <a:t>Descriptive statistics</a:t>
            </a:r>
          </a:p>
          <a:p>
            <a:pPr lvl="1" eaLnBrk="1" hangingPunct="1">
              <a:lnSpc>
                <a:spcPct val="110000"/>
              </a:lnSpc>
            </a:pPr>
            <a:r>
              <a:rPr lang="en-US" sz="1800" dirty="0" smtClean="0"/>
              <a:t> </a:t>
            </a:r>
            <a:r>
              <a:rPr lang="en-US" sz="1800" b="1" dirty="0" smtClean="0"/>
              <a:t>Descriptive statistics </a:t>
            </a:r>
            <a:r>
              <a:rPr lang="en-US" sz="1800" dirty="0" smtClean="0"/>
              <a:t>are used to describe </a:t>
            </a:r>
            <a:r>
              <a:rPr lang="en-US" sz="1800" dirty="0" smtClean="0">
                <a:solidFill>
                  <a:srgbClr val="FF0000"/>
                </a:solidFill>
              </a:rPr>
              <a:t>quality characteristics and relationships. </a:t>
            </a:r>
          </a:p>
          <a:p>
            <a:pPr lvl="1" eaLnBrk="1" hangingPunct="1">
              <a:lnSpc>
                <a:spcPct val="110000"/>
              </a:lnSpc>
              <a:buFont typeface="Wingdings" pitchFamily="2" charset="2"/>
              <a:buNone/>
            </a:pPr>
            <a:r>
              <a:rPr lang="en-US" sz="1800" dirty="0" smtClean="0"/>
              <a:t>		    e.g. </a:t>
            </a:r>
            <a:r>
              <a:rPr lang="en-US" sz="1800" dirty="0" smtClean="0">
                <a:solidFill>
                  <a:srgbClr val="0070C0"/>
                </a:solidFill>
              </a:rPr>
              <a:t>the mean, standard deviation, and range</a:t>
            </a:r>
          </a:p>
          <a:p>
            <a:pPr lvl="1" eaLnBrk="1" hangingPunct="1">
              <a:lnSpc>
                <a:spcPct val="110000"/>
              </a:lnSpc>
            </a:pPr>
            <a:r>
              <a:rPr lang="en-US" b="1" dirty="0" smtClean="0">
                <a:solidFill>
                  <a:srgbClr val="FF0000"/>
                </a:solidFill>
              </a:rPr>
              <a:t>Acceptance Sampling</a:t>
            </a:r>
          </a:p>
          <a:p>
            <a:pPr lvl="2" eaLnBrk="1" hangingPunct="1">
              <a:lnSpc>
                <a:spcPct val="110000"/>
              </a:lnSpc>
            </a:pPr>
            <a:r>
              <a:rPr lang="en-US" sz="1600" b="1" dirty="0" smtClean="0"/>
              <a:t>Acceptance sampling </a:t>
            </a:r>
            <a:r>
              <a:rPr lang="en-US" sz="1600" dirty="0" smtClean="0"/>
              <a:t>is the process of randomly inspecting a sample of goods and deciding whether to accept or reject  the entire lot based on the results. </a:t>
            </a:r>
          </a:p>
          <a:p>
            <a:pPr lvl="2" eaLnBrk="1" hangingPunct="1">
              <a:lnSpc>
                <a:spcPct val="110000"/>
              </a:lnSpc>
            </a:pPr>
            <a:r>
              <a:rPr lang="en-US" sz="1600" dirty="0" smtClean="0">
                <a:solidFill>
                  <a:srgbClr val="0070C0"/>
                </a:solidFill>
              </a:rPr>
              <a:t>Does not help to catch in-process problems</a:t>
            </a:r>
          </a:p>
          <a:p>
            <a:pPr lvl="1" eaLnBrk="1" hangingPunct="1">
              <a:lnSpc>
                <a:spcPct val="110000"/>
              </a:lnSpc>
            </a:pPr>
            <a:r>
              <a:rPr lang="en-US" b="1" dirty="0" smtClean="0">
                <a:solidFill>
                  <a:srgbClr val="FF0000"/>
                </a:solidFill>
              </a:rPr>
              <a:t>Statistical process control</a:t>
            </a:r>
            <a:r>
              <a:rPr lang="en-US" dirty="0" smtClean="0">
                <a:solidFill>
                  <a:srgbClr val="FF0000"/>
                </a:solidFill>
              </a:rPr>
              <a:t> </a:t>
            </a:r>
            <a:r>
              <a:rPr lang="en-US" b="1" dirty="0" smtClean="0">
                <a:solidFill>
                  <a:srgbClr val="FF0000"/>
                </a:solidFill>
              </a:rPr>
              <a:t>(SPC)</a:t>
            </a:r>
          </a:p>
          <a:p>
            <a:pPr lvl="2" eaLnBrk="1" hangingPunct="1">
              <a:lnSpc>
                <a:spcPct val="110000"/>
              </a:lnSpc>
            </a:pPr>
            <a:r>
              <a:rPr lang="en-US" sz="1600" dirty="0" smtClean="0"/>
              <a:t>Involves inspecting the output from a process</a:t>
            </a:r>
          </a:p>
          <a:p>
            <a:pPr lvl="2" eaLnBrk="1" hangingPunct="1">
              <a:lnSpc>
                <a:spcPct val="110000"/>
              </a:lnSpc>
            </a:pPr>
            <a:r>
              <a:rPr lang="en-US" sz="1600" dirty="0" smtClean="0"/>
              <a:t>Quality characteristics are measured and charted</a:t>
            </a:r>
          </a:p>
          <a:p>
            <a:pPr lvl="2" eaLnBrk="1" hangingPunct="1">
              <a:lnSpc>
                <a:spcPct val="110000"/>
              </a:lnSpc>
            </a:pPr>
            <a:r>
              <a:rPr lang="en-US" sz="1600" dirty="0" smtClean="0">
                <a:solidFill>
                  <a:srgbClr val="0070C0"/>
                </a:solidFill>
              </a:rPr>
              <a:t>Helpful in identifying in-process variations and taking corrective actions</a:t>
            </a:r>
          </a:p>
          <a:p>
            <a:pPr eaLnBrk="1" hangingPunct="1">
              <a:lnSpc>
                <a:spcPct val="80000"/>
              </a:lnSpc>
              <a:buFont typeface="Wingdings" pitchFamily="2" charset="2"/>
              <a:buNone/>
            </a:pPr>
            <a:r>
              <a:rPr lang="en-US" sz="2000" dirty="0" smtClean="0">
                <a:solidFill>
                  <a:srgbClr val="0070C0"/>
                </a:solidFill>
              </a:rPr>
              <a:t>		</a:t>
            </a:r>
            <a:r>
              <a:rPr lang="en-US" sz="2000" dirty="0" smtClean="0"/>
              <a:t>			</a:t>
            </a:r>
          </a:p>
        </p:txBody>
      </p:sp>
    </p:spTree>
    <p:extLst>
      <p:ext uri="{BB962C8B-B14F-4D97-AF65-F5344CB8AC3E}">
        <p14:creationId xmlns:p14="http://schemas.microsoft.com/office/powerpoint/2010/main" val="14324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3">
                                            <p:txEl>
                                              <p:pRg st="2" end="2"/>
                                            </p:txEl>
                                          </p:spTgt>
                                        </p:tgtEl>
                                        <p:attrNameLst>
                                          <p:attrName>style.visibility</p:attrName>
                                        </p:attrNameLst>
                                      </p:cBhvr>
                                      <p:to>
                                        <p:strVal val="visible"/>
                                      </p:to>
                                    </p:set>
                                    <p:animEffect transition="in" filter="fade">
                                      <p:cBhvr>
                                        <p:cTn id="10" dur="500"/>
                                        <p:tgtEl>
                                          <p:spTgt spid="14336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63">
                                            <p:txEl>
                                              <p:pRg st="3" end="3"/>
                                            </p:txEl>
                                          </p:spTgt>
                                        </p:tgtEl>
                                        <p:attrNameLst>
                                          <p:attrName>style.visibility</p:attrName>
                                        </p:attrNameLst>
                                      </p:cBhvr>
                                      <p:to>
                                        <p:strVal val="visible"/>
                                      </p:to>
                                    </p:set>
                                    <p:animEffect transition="in" filter="fade">
                                      <p:cBhvr>
                                        <p:cTn id="13" dur="500"/>
                                        <p:tgtEl>
                                          <p:spTgt spid="14336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63">
                                            <p:txEl>
                                              <p:pRg st="4" end="4"/>
                                            </p:txEl>
                                          </p:spTgt>
                                        </p:tgtEl>
                                        <p:attrNameLst>
                                          <p:attrName>style.visibility</p:attrName>
                                        </p:attrNameLst>
                                      </p:cBhvr>
                                      <p:to>
                                        <p:strVal val="visible"/>
                                      </p:to>
                                    </p:set>
                                    <p:animEffect transition="in" filter="fade">
                                      <p:cBhvr>
                                        <p:cTn id="16" dur="500"/>
                                        <p:tgtEl>
                                          <p:spTgt spid="14336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63">
                                            <p:txEl>
                                              <p:pRg st="5" end="5"/>
                                            </p:txEl>
                                          </p:spTgt>
                                        </p:tgtEl>
                                        <p:attrNameLst>
                                          <p:attrName>style.visibility</p:attrName>
                                        </p:attrNameLst>
                                      </p:cBhvr>
                                      <p:to>
                                        <p:strVal val="visible"/>
                                      </p:to>
                                    </p:set>
                                    <p:animEffect transition="in" filter="fade">
                                      <p:cBhvr>
                                        <p:cTn id="19" dur="500"/>
                                        <p:tgtEl>
                                          <p:spTgt spid="14336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363">
                                            <p:txEl>
                                              <p:pRg st="6" end="6"/>
                                            </p:txEl>
                                          </p:spTgt>
                                        </p:tgtEl>
                                        <p:attrNameLst>
                                          <p:attrName>style.visibility</p:attrName>
                                        </p:attrNameLst>
                                      </p:cBhvr>
                                      <p:to>
                                        <p:strVal val="visible"/>
                                      </p:to>
                                    </p:set>
                                    <p:animEffect transition="in" filter="fade">
                                      <p:cBhvr>
                                        <p:cTn id="22" dur="500"/>
                                        <p:tgtEl>
                                          <p:spTgt spid="14336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363">
                                            <p:txEl>
                                              <p:pRg st="7" end="7"/>
                                            </p:txEl>
                                          </p:spTgt>
                                        </p:tgtEl>
                                        <p:attrNameLst>
                                          <p:attrName>style.visibility</p:attrName>
                                        </p:attrNameLst>
                                      </p:cBhvr>
                                      <p:to>
                                        <p:strVal val="visible"/>
                                      </p:to>
                                    </p:set>
                                    <p:animEffect transition="in" filter="fade">
                                      <p:cBhvr>
                                        <p:cTn id="25" dur="500"/>
                                        <p:tgtEl>
                                          <p:spTgt spid="14336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363">
                                            <p:txEl>
                                              <p:pRg st="8" end="8"/>
                                            </p:txEl>
                                          </p:spTgt>
                                        </p:tgtEl>
                                        <p:attrNameLst>
                                          <p:attrName>style.visibility</p:attrName>
                                        </p:attrNameLst>
                                      </p:cBhvr>
                                      <p:to>
                                        <p:strVal val="visible"/>
                                      </p:to>
                                    </p:set>
                                    <p:animEffect transition="in" filter="fade">
                                      <p:cBhvr>
                                        <p:cTn id="28" dur="500"/>
                                        <p:tgtEl>
                                          <p:spTgt spid="14336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3363">
                                            <p:txEl>
                                              <p:pRg st="9" end="9"/>
                                            </p:txEl>
                                          </p:spTgt>
                                        </p:tgtEl>
                                        <p:attrNameLst>
                                          <p:attrName>style.visibility</p:attrName>
                                        </p:attrNameLst>
                                      </p:cBhvr>
                                      <p:to>
                                        <p:strVal val="visible"/>
                                      </p:to>
                                    </p:set>
                                    <p:animEffect transition="in" filter="fade">
                                      <p:cBhvr>
                                        <p:cTn id="31" dur="500"/>
                                        <p:tgtEl>
                                          <p:spTgt spid="14336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63">
                                            <p:txEl>
                                              <p:pRg st="10" end="10"/>
                                            </p:txEl>
                                          </p:spTgt>
                                        </p:tgtEl>
                                        <p:attrNameLst>
                                          <p:attrName>style.visibility</p:attrName>
                                        </p:attrNameLst>
                                      </p:cBhvr>
                                      <p:to>
                                        <p:strVal val="visible"/>
                                      </p:to>
                                    </p:set>
                                    <p:animEffect transition="in" filter="fade">
                                      <p:cBhvr>
                                        <p:cTn id="34" dur="500"/>
                                        <p:tgtEl>
                                          <p:spTgt spid="14336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363">
                                            <p:txEl>
                                              <p:pRg st="11" end="11"/>
                                            </p:txEl>
                                          </p:spTgt>
                                        </p:tgtEl>
                                        <p:attrNameLst>
                                          <p:attrName>style.visibility</p:attrName>
                                        </p:attrNameLst>
                                      </p:cBhvr>
                                      <p:to>
                                        <p:strVal val="visible"/>
                                      </p:to>
                                    </p:set>
                                    <p:animEffect transition="in" filter="fade">
                                      <p:cBhvr>
                                        <p:cTn id="37" dur="500"/>
                                        <p:tgtEl>
                                          <p:spTgt spid="143363">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3363">
                                            <p:txEl>
                                              <p:pRg st="12" end="12"/>
                                            </p:txEl>
                                          </p:spTgt>
                                        </p:tgtEl>
                                        <p:attrNameLst>
                                          <p:attrName>style.visibility</p:attrName>
                                        </p:attrNameLst>
                                      </p:cBhvr>
                                      <p:to>
                                        <p:strVal val="visible"/>
                                      </p:to>
                                    </p:set>
                                    <p:animEffect transition="in" filter="fade">
                                      <p:cBhvr>
                                        <p:cTn id="42" dur="500"/>
                                        <p:tgtEl>
                                          <p:spTgt spid="143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b="1" smtClean="0">
                <a:solidFill>
                  <a:srgbClr val="FF0000"/>
                </a:solidFill>
              </a:rPr>
              <a:t>Use of the Three</a:t>
            </a:r>
          </a:p>
        </p:txBody>
      </p:sp>
      <p:sp>
        <p:nvSpPr>
          <p:cNvPr id="81923" name="Content Placeholder 2"/>
          <p:cNvSpPr>
            <a:spLocks noGrp="1"/>
          </p:cNvSpPr>
          <p:nvPr>
            <p:ph idx="1"/>
          </p:nvPr>
        </p:nvSpPr>
        <p:spPr>
          <a:xfrm>
            <a:off x="1182688" y="1752600"/>
            <a:ext cx="7772400" cy="4379913"/>
          </a:xfrm>
        </p:spPr>
        <p:txBody>
          <a:bodyPr>
            <a:normAutofit lnSpcReduction="10000"/>
          </a:bodyPr>
          <a:lstStyle/>
          <a:p>
            <a:pPr algn="ctr"/>
            <a:r>
              <a:rPr lang="en-US" sz="4000" b="1" smtClean="0">
                <a:solidFill>
                  <a:srgbClr val="0070C0"/>
                </a:solidFill>
              </a:rPr>
              <a:t>Descriptive Statistics</a:t>
            </a:r>
          </a:p>
          <a:p>
            <a:r>
              <a:rPr lang="en-US" b="1" smtClean="0">
                <a:solidFill>
                  <a:srgbClr val="FF0000"/>
                </a:solidFill>
              </a:rPr>
              <a:t>Descriptive statistics</a:t>
            </a:r>
            <a:r>
              <a:rPr lang="en-US" b="1" smtClean="0"/>
              <a:t> are used to</a:t>
            </a:r>
            <a:r>
              <a:rPr lang="en-US" b="1" smtClean="0">
                <a:solidFill>
                  <a:srgbClr val="FF0000"/>
                </a:solidFill>
              </a:rPr>
              <a:t> describe certain quality characteristics</a:t>
            </a:r>
            <a:r>
              <a:rPr lang="en-US" b="1" smtClean="0"/>
              <a:t>, such as the central tendency and variability of observed data. Although descriptions of certain characteristics are helpful, they are</a:t>
            </a:r>
            <a:r>
              <a:rPr lang="en-US" b="1" smtClean="0">
                <a:solidFill>
                  <a:srgbClr val="FF0000"/>
                </a:solidFill>
              </a:rPr>
              <a:t> not enough to help us evaluate whether there is a problem of unacceptable quality with the lot. </a:t>
            </a:r>
          </a:p>
          <a:p>
            <a:endParaRPr lang="en-US" b="1" smtClean="0"/>
          </a:p>
        </p:txBody>
      </p:sp>
    </p:spTree>
    <p:extLst>
      <p:ext uri="{BB962C8B-B14F-4D97-AF65-F5344CB8AC3E}">
        <p14:creationId xmlns:p14="http://schemas.microsoft.com/office/powerpoint/2010/main" val="19632940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b="1" smtClean="0">
                <a:solidFill>
                  <a:srgbClr val="FF0000"/>
                </a:solidFill>
              </a:rPr>
              <a:t>Measure of Central tendency</a:t>
            </a:r>
          </a:p>
        </p:txBody>
      </p:sp>
      <p:sp>
        <p:nvSpPr>
          <p:cNvPr id="78851" name="Content Placeholder 2"/>
          <p:cNvSpPr>
            <a:spLocks noGrp="1"/>
          </p:cNvSpPr>
          <p:nvPr>
            <p:ph idx="1"/>
          </p:nvPr>
        </p:nvSpPr>
        <p:spPr>
          <a:xfrm>
            <a:off x="457200" y="1295400"/>
            <a:ext cx="8229600" cy="4830763"/>
          </a:xfrm>
        </p:spPr>
        <p:txBody>
          <a:bodyPr>
            <a:normAutofit fontScale="92500" lnSpcReduction="10000"/>
          </a:bodyPr>
          <a:lstStyle/>
          <a:p>
            <a:pPr>
              <a:defRPr/>
            </a:pPr>
            <a:r>
              <a:rPr lang="en-US" b="1" dirty="0" smtClean="0"/>
              <a:t>A measure of central tendency is a single number used to represent the </a:t>
            </a:r>
            <a:r>
              <a:rPr lang="en-US" b="1" dirty="0" err="1" smtClean="0"/>
              <a:t>centre</a:t>
            </a:r>
            <a:r>
              <a:rPr lang="en-US" b="1" dirty="0" smtClean="0"/>
              <a:t> of the Grouped Data.</a:t>
            </a:r>
          </a:p>
          <a:p>
            <a:pPr>
              <a:defRPr/>
            </a:pPr>
            <a:r>
              <a:rPr lang="en-US" b="1" dirty="0" smtClean="0"/>
              <a:t>Different variables may possess different numerical characteristics. So different measures of Central Tendency is required.</a:t>
            </a:r>
          </a:p>
          <a:p>
            <a:pPr lvl="2">
              <a:defRPr/>
            </a:pPr>
            <a:r>
              <a:rPr lang="en-US" b="1" dirty="0" smtClean="0">
                <a:solidFill>
                  <a:srgbClr val="FF0000"/>
                </a:solidFill>
              </a:rPr>
              <a:t>Mode </a:t>
            </a:r>
          </a:p>
          <a:p>
            <a:pPr lvl="2">
              <a:defRPr/>
            </a:pPr>
            <a:r>
              <a:rPr lang="en-US" b="1" dirty="0" smtClean="0">
                <a:solidFill>
                  <a:srgbClr val="FF0000"/>
                </a:solidFill>
              </a:rPr>
              <a:t>Median </a:t>
            </a:r>
          </a:p>
          <a:p>
            <a:pPr lvl="2">
              <a:defRPr/>
            </a:pPr>
            <a:r>
              <a:rPr lang="en-US" b="1" dirty="0" smtClean="0">
                <a:solidFill>
                  <a:srgbClr val="FF0000"/>
                </a:solidFill>
              </a:rPr>
              <a:t>Mean</a:t>
            </a:r>
          </a:p>
          <a:p>
            <a:pPr>
              <a:defRPr/>
            </a:pPr>
            <a:r>
              <a:rPr lang="en-US" b="1" dirty="0" smtClean="0"/>
              <a:t>This class of measures can be for group or ungrouped data.</a:t>
            </a:r>
          </a:p>
          <a:p>
            <a:pPr marL="914400" lvl="2" indent="0">
              <a:buFont typeface="Arial" pitchFamily="34" charset="0"/>
              <a:buNone/>
              <a:defRPr/>
            </a:pPr>
            <a:endParaRPr lang="en-US" b="1" dirty="0" smtClean="0"/>
          </a:p>
        </p:txBody>
      </p:sp>
    </p:spTree>
    <p:extLst>
      <p:ext uri="{BB962C8B-B14F-4D97-AF65-F5344CB8AC3E}">
        <p14:creationId xmlns:p14="http://schemas.microsoft.com/office/powerpoint/2010/main" val="34910217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b="1" smtClean="0">
                <a:solidFill>
                  <a:srgbClr val="FF0000"/>
                </a:solidFill>
              </a:rPr>
              <a:t>The Mode</a:t>
            </a:r>
          </a:p>
        </p:txBody>
      </p:sp>
      <p:sp>
        <p:nvSpPr>
          <p:cNvPr id="83971" name="Content Placeholder 2"/>
          <p:cNvSpPr>
            <a:spLocks noGrp="1"/>
          </p:cNvSpPr>
          <p:nvPr>
            <p:ph idx="1"/>
          </p:nvPr>
        </p:nvSpPr>
        <p:spPr/>
        <p:txBody>
          <a:bodyPr/>
          <a:lstStyle/>
          <a:p>
            <a:r>
              <a:rPr lang="en-US" b="1" dirty="0" smtClean="0">
                <a:solidFill>
                  <a:srgbClr val="FF0000"/>
                </a:solidFill>
              </a:rPr>
              <a:t>The Mode is the most frequently occurring value in a group of raw scores.</a:t>
            </a:r>
          </a:p>
          <a:p>
            <a:endParaRPr lang="en-US" b="1" dirty="0" smtClean="0">
              <a:solidFill>
                <a:srgbClr val="FF0000"/>
              </a:solidFill>
            </a:endParaRPr>
          </a:p>
        </p:txBody>
      </p:sp>
      <p:pic>
        <p:nvPicPr>
          <p:cNvPr id="83972" name="Picture 2" descr="C:\Users\tapas-roy\Desktop\graph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819400"/>
            <a:ext cx="41529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2375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b="1" smtClean="0">
                <a:solidFill>
                  <a:srgbClr val="FF0000"/>
                </a:solidFill>
              </a:rPr>
              <a:t>The Median</a:t>
            </a:r>
          </a:p>
        </p:txBody>
      </p:sp>
      <p:sp>
        <p:nvSpPr>
          <p:cNvPr id="84995" name="Content Placeholder 2"/>
          <p:cNvSpPr>
            <a:spLocks noGrp="1"/>
          </p:cNvSpPr>
          <p:nvPr>
            <p:ph idx="1"/>
          </p:nvPr>
        </p:nvSpPr>
        <p:spPr/>
        <p:txBody>
          <a:bodyPr/>
          <a:lstStyle/>
          <a:p>
            <a:r>
              <a:rPr lang="en-US" b="1" smtClean="0"/>
              <a:t>The Median is </a:t>
            </a:r>
            <a:r>
              <a:rPr lang="en-US" b="1" smtClean="0">
                <a:solidFill>
                  <a:srgbClr val="FF0000"/>
                </a:solidFill>
              </a:rPr>
              <a:t>defined as the middle value</a:t>
            </a:r>
            <a:r>
              <a:rPr lang="en-US" b="1" smtClean="0"/>
              <a:t> (of cases) of n values of X objects </a:t>
            </a:r>
            <a:r>
              <a:rPr lang="en-US" b="1" smtClean="0">
                <a:solidFill>
                  <a:srgbClr val="FF0000"/>
                </a:solidFill>
              </a:rPr>
              <a:t>arranged in order of size</a:t>
            </a:r>
          </a:p>
          <a:p>
            <a:r>
              <a:rPr lang="en-US" b="1" smtClean="0"/>
              <a:t>For </a:t>
            </a:r>
            <a:r>
              <a:rPr lang="en-US" b="1" smtClean="0">
                <a:solidFill>
                  <a:srgbClr val="FF0000"/>
                </a:solidFill>
              </a:rPr>
              <a:t>odd no</a:t>
            </a:r>
            <a:r>
              <a:rPr lang="en-US" b="1" smtClean="0"/>
              <a:t> of cases the Middle Value will be </a:t>
            </a:r>
            <a:r>
              <a:rPr lang="en-US" b="1" smtClean="0">
                <a:solidFill>
                  <a:srgbClr val="FF0000"/>
                </a:solidFill>
              </a:rPr>
              <a:t>(n+1)/2</a:t>
            </a:r>
            <a:r>
              <a:rPr lang="en-US" b="1" smtClean="0"/>
              <a:t>.</a:t>
            </a:r>
          </a:p>
          <a:p>
            <a:r>
              <a:rPr lang="en-US" b="1" smtClean="0"/>
              <a:t>For </a:t>
            </a:r>
            <a:r>
              <a:rPr lang="en-US" b="1" smtClean="0">
                <a:solidFill>
                  <a:srgbClr val="FF0000"/>
                </a:solidFill>
              </a:rPr>
              <a:t>even no</a:t>
            </a:r>
            <a:r>
              <a:rPr lang="en-US" b="1" smtClean="0"/>
              <a:t> of cases the Middle Value will be </a:t>
            </a:r>
            <a:r>
              <a:rPr lang="en-US" b="1" smtClean="0">
                <a:solidFill>
                  <a:srgbClr val="FF0000"/>
                </a:solidFill>
              </a:rPr>
              <a:t>half way between the n/2 and (n+1)/2.</a:t>
            </a:r>
          </a:p>
        </p:txBody>
      </p:sp>
    </p:spTree>
    <p:extLst>
      <p:ext uri="{BB962C8B-B14F-4D97-AF65-F5344CB8AC3E}">
        <p14:creationId xmlns:p14="http://schemas.microsoft.com/office/powerpoint/2010/main" val="32216988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b="1" smtClean="0">
                <a:solidFill>
                  <a:srgbClr val="FF0000"/>
                </a:solidFill>
              </a:rPr>
              <a:t>The Mean</a:t>
            </a:r>
          </a:p>
        </p:txBody>
      </p:sp>
      <p:sp>
        <p:nvSpPr>
          <p:cNvPr id="86019" name="Content Placeholder 2"/>
          <p:cNvSpPr>
            <a:spLocks noGrp="1"/>
          </p:cNvSpPr>
          <p:nvPr>
            <p:ph idx="1"/>
          </p:nvPr>
        </p:nvSpPr>
        <p:spPr/>
        <p:txBody>
          <a:bodyPr>
            <a:normAutofit fontScale="92500" lnSpcReduction="20000"/>
          </a:bodyPr>
          <a:lstStyle/>
          <a:p>
            <a:pPr lvl="1">
              <a:buFont typeface="Arial" pitchFamily="34" charset="0"/>
              <a:buNone/>
            </a:pPr>
            <a:r>
              <a:rPr lang="en-US" b="1" dirty="0" smtClean="0"/>
              <a:t>				                                              					              x1+x2+x3+….. + </a:t>
            </a:r>
            <a:r>
              <a:rPr lang="en-US" b="1" dirty="0" err="1" smtClean="0"/>
              <a:t>xn</a:t>
            </a:r>
            <a:endParaRPr lang="en-US" b="1" dirty="0" smtClean="0"/>
          </a:p>
          <a:p>
            <a:pPr lvl="1">
              <a:buFont typeface="Arial" pitchFamily="34" charset="0"/>
              <a:buNone/>
            </a:pPr>
            <a:r>
              <a:rPr lang="en-US" b="1" dirty="0" smtClean="0"/>
              <a:t>		 </a:t>
            </a:r>
            <a:r>
              <a:rPr lang="en-US" b="1" dirty="0" smtClean="0">
                <a:solidFill>
                  <a:srgbClr val="FF0000"/>
                </a:solidFill>
              </a:rPr>
              <a:t>For Samples</a:t>
            </a:r>
            <a:r>
              <a:rPr lang="en-US" b="1" dirty="0" smtClean="0"/>
              <a:t> : X̅ =   -------------------------------------</a:t>
            </a:r>
          </a:p>
          <a:p>
            <a:pPr lvl="1">
              <a:buFont typeface="Arial" pitchFamily="34" charset="0"/>
              <a:buNone/>
            </a:pPr>
            <a:r>
              <a:rPr lang="en-US" b="1" dirty="0" smtClean="0"/>
              <a:t>							n</a:t>
            </a:r>
          </a:p>
          <a:p>
            <a:pPr lvl="1">
              <a:buFont typeface="Arial" pitchFamily="34" charset="0"/>
              <a:buNone/>
            </a:pPr>
            <a:r>
              <a:rPr lang="en-US" b="1" dirty="0" smtClean="0"/>
              <a:t>					         </a:t>
            </a:r>
          </a:p>
          <a:p>
            <a:pPr lvl="1">
              <a:buFont typeface="Arial" pitchFamily="34" charset="0"/>
              <a:buNone/>
            </a:pPr>
            <a:r>
              <a:rPr lang="en-US" b="1" dirty="0" smtClean="0"/>
              <a:t>						X1+X2+X3…………XN</a:t>
            </a:r>
          </a:p>
          <a:p>
            <a:pPr>
              <a:buFont typeface="Arial" pitchFamily="34" charset="0"/>
              <a:buNone/>
            </a:pPr>
            <a:r>
              <a:rPr lang="en-US" b="1" dirty="0" smtClean="0"/>
              <a:t>		</a:t>
            </a:r>
            <a:r>
              <a:rPr lang="en-US" b="1" dirty="0" smtClean="0">
                <a:solidFill>
                  <a:srgbClr val="FF0000"/>
                </a:solidFill>
              </a:rPr>
              <a:t>For populations</a:t>
            </a:r>
            <a:r>
              <a:rPr lang="en-US" b="1" dirty="0" smtClean="0"/>
              <a:t> : </a:t>
            </a:r>
            <a:r>
              <a:rPr lang="el-GR" b="1" dirty="0" smtClean="0"/>
              <a:t>μ</a:t>
            </a:r>
            <a:r>
              <a:rPr lang="en-US" b="1" dirty="0" smtClean="0"/>
              <a:t>= ----------------------------</a:t>
            </a:r>
          </a:p>
          <a:p>
            <a:pPr lvl="2">
              <a:buFont typeface="Arial" pitchFamily="34" charset="0"/>
              <a:buNone/>
            </a:pPr>
            <a:r>
              <a:rPr lang="en-US" b="1" dirty="0" smtClean="0"/>
              <a:t>					                    </a:t>
            </a:r>
            <a:r>
              <a:rPr lang="en-US" sz="3600" b="1" dirty="0" smtClean="0"/>
              <a:t>N</a:t>
            </a:r>
          </a:p>
          <a:p>
            <a:pPr lvl="2">
              <a:buFont typeface="Arial" pitchFamily="34" charset="0"/>
              <a:buNone/>
            </a:pPr>
            <a:r>
              <a:rPr lang="en-US" b="1" dirty="0" smtClean="0"/>
              <a:t>																					</a:t>
            </a:r>
          </a:p>
        </p:txBody>
      </p:sp>
    </p:spTree>
    <p:extLst>
      <p:ext uri="{BB962C8B-B14F-4D97-AF65-F5344CB8AC3E}">
        <p14:creationId xmlns:p14="http://schemas.microsoft.com/office/powerpoint/2010/main" val="20961254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b="1" smtClean="0">
                <a:solidFill>
                  <a:srgbClr val="FF0000"/>
                </a:solidFill>
              </a:rPr>
              <a:t>Use of the Three</a:t>
            </a:r>
          </a:p>
        </p:txBody>
      </p:sp>
      <p:sp>
        <p:nvSpPr>
          <p:cNvPr id="89091" name="Content Placeholder 2"/>
          <p:cNvSpPr>
            <a:spLocks noGrp="1"/>
          </p:cNvSpPr>
          <p:nvPr>
            <p:ph idx="1"/>
          </p:nvPr>
        </p:nvSpPr>
        <p:spPr/>
        <p:txBody>
          <a:bodyPr>
            <a:normAutofit lnSpcReduction="10000"/>
          </a:bodyPr>
          <a:lstStyle/>
          <a:p>
            <a:pPr algn="ctr"/>
            <a:r>
              <a:rPr lang="en-US" sz="4000" b="1" smtClean="0">
                <a:solidFill>
                  <a:srgbClr val="0070C0"/>
                </a:solidFill>
              </a:rPr>
              <a:t>Acceptance Sampling</a:t>
            </a:r>
          </a:p>
          <a:p>
            <a:r>
              <a:rPr lang="en-US" b="1" smtClean="0"/>
              <a:t>Descriptive Statistics does not help us in deciding whether a group of data is acceptable or not.</a:t>
            </a:r>
          </a:p>
          <a:p>
            <a:r>
              <a:rPr lang="en-US" b="1" smtClean="0">
                <a:solidFill>
                  <a:srgbClr val="FF0000"/>
                </a:solidFill>
              </a:rPr>
              <a:t>Acceptance sampling can help us to do this</a:t>
            </a:r>
            <a:r>
              <a:rPr lang="en-US" b="1" smtClean="0"/>
              <a:t>. Acceptance sampling helps us to decide whether desirable quality has been achieved for a batch of products, and whether to accept or reject the items produced. </a:t>
            </a:r>
          </a:p>
        </p:txBody>
      </p:sp>
    </p:spTree>
    <p:extLst>
      <p:ext uri="{BB962C8B-B14F-4D97-AF65-F5344CB8AC3E}">
        <p14:creationId xmlns:p14="http://schemas.microsoft.com/office/powerpoint/2010/main" val="867349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GNP vs NNP</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Gross National Product [GNP] </a:t>
            </a:r>
            <a:r>
              <a:rPr lang="en-US" dirty="0"/>
              <a:t>is the gross value of all the final products without deducting the depreciation of fixed capital. It is the total of market value of final goods and services produced in a </a:t>
            </a:r>
            <a:r>
              <a:rPr lang="en-US" dirty="0" smtClean="0"/>
              <a:t>year.</a:t>
            </a:r>
            <a:r>
              <a:rPr lang="en-US" dirty="0"/>
              <a:t> </a:t>
            </a:r>
            <a:br>
              <a:rPr lang="en-US" dirty="0"/>
            </a:br>
            <a:r>
              <a:rPr lang="en-US" dirty="0"/>
              <a:t/>
            </a:r>
            <a:br>
              <a:rPr lang="en-US" dirty="0"/>
            </a:br>
            <a:r>
              <a:rPr lang="en-US" b="1" dirty="0">
                <a:solidFill>
                  <a:srgbClr val="FF0000"/>
                </a:solidFill>
              </a:rPr>
              <a:t>Net National Product [NNP]</a:t>
            </a:r>
            <a:r>
              <a:rPr lang="en-US" dirty="0"/>
              <a:t> is the value of net output in an economy during a period of one year. The net national product is calculated by deducting depreciation from the gross national product.</a:t>
            </a:r>
            <a:br>
              <a:rPr lang="en-US" dirty="0"/>
            </a:br>
            <a:r>
              <a:rPr lang="en-US" dirty="0" smtClean="0"/>
              <a:t>               </a:t>
            </a:r>
            <a:r>
              <a:rPr lang="en-US" dirty="0" smtClean="0">
                <a:solidFill>
                  <a:srgbClr val="FF0000"/>
                </a:solidFill>
              </a:rPr>
              <a:t>NNP </a:t>
            </a:r>
            <a:r>
              <a:rPr lang="en-US" dirty="0">
                <a:solidFill>
                  <a:srgbClr val="FF0000"/>
                </a:solidFill>
              </a:rPr>
              <a:t>= GNP - Depreciation</a:t>
            </a:r>
          </a:p>
        </p:txBody>
      </p:sp>
    </p:spTree>
    <p:extLst>
      <p:ext uri="{BB962C8B-B14F-4D97-AF65-F5344CB8AC3E}">
        <p14:creationId xmlns:p14="http://schemas.microsoft.com/office/powerpoint/2010/main" val="3121336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b="1" smtClean="0">
                <a:solidFill>
                  <a:srgbClr val="FF0000"/>
                </a:solidFill>
              </a:rPr>
              <a:t>Usefulness of Acceptance Sampling</a:t>
            </a:r>
          </a:p>
        </p:txBody>
      </p:sp>
      <p:sp>
        <p:nvSpPr>
          <p:cNvPr id="90115" name="Content Placeholder 2"/>
          <p:cNvSpPr>
            <a:spLocks noGrp="1"/>
          </p:cNvSpPr>
          <p:nvPr>
            <p:ph idx="1"/>
          </p:nvPr>
        </p:nvSpPr>
        <p:spPr/>
        <p:txBody>
          <a:bodyPr/>
          <a:lstStyle/>
          <a:p>
            <a:r>
              <a:rPr lang="en-US" b="1" smtClean="0"/>
              <a:t>Acceptance sampling is very useful when </a:t>
            </a:r>
          </a:p>
          <a:p>
            <a:pPr lvl="2"/>
            <a:endParaRPr lang="en-US" b="1" smtClean="0"/>
          </a:p>
          <a:p>
            <a:pPr lvl="2"/>
            <a:endParaRPr lang="en-US" b="1" smtClean="0"/>
          </a:p>
          <a:p>
            <a:pPr lvl="2"/>
            <a:r>
              <a:rPr lang="en-US" b="1" smtClean="0">
                <a:solidFill>
                  <a:srgbClr val="FF0000"/>
                </a:solidFill>
              </a:rPr>
              <a:t>Large no of items </a:t>
            </a:r>
            <a:r>
              <a:rPr lang="en-US" b="1" smtClean="0"/>
              <a:t>are processed in a short time</a:t>
            </a:r>
          </a:p>
          <a:p>
            <a:pPr lvl="2"/>
            <a:r>
              <a:rPr lang="en-US" b="1" smtClean="0"/>
              <a:t>The </a:t>
            </a:r>
            <a:r>
              <a:rPr lang="en-US" b="1" smtClean="0">
                <a:solidFill>
                  <a:srgbClr val="FF0000"/>
                </a:solidFill>
              </a:rPr>
              <a:t>cost of passing defective is low</a:t>
            </a:r>
          </a:p>
          <a:p>
            <a:pPr lvl="2"/>
            <a:r>
              <a:rPr lang="en-US" b="1" smtClean="0">
                <a:solidFill>
                  <a:srgbClr val="FF0000"/>
                </a:solidFill>
              </a:rPr>
              <a:t>Fatigue and boredom </a:t>
            </a:r>
            <a:r>
              <a:rPr lang="en-US" b="1" smtClean="0"/>
              <a:t>is caused by large no of items inspection.</a:t>
            </a:r>
          </a:p>
          <a:p>
            <a:pPr lvl="2"/>
            <a:r>
              <a:rPr lang="en-US" b="1" smtClean="0">
                <a:solidFill>
                  <a:srgbClr val="FF0000"/>
                </a:solidFill>
              </a:rPr>
              <a:t>Destructive testing</a:t>
            </a:r>
            <a:r>
              <a:rPr lang="en-US" b="1" smtClean="0"/>
              <a:t> is required</a:t>
            </a:r>
          </a:p>
          <a:p>
            <a:pPr lvl="2"/>
            <a:endParaRPr lang="en-US" b="1" smtClean="0"/>
          </a:p>
        </p:txBody>
      </p:sp>
    </p:spTree>
    <p:extLst>
      <p:ext uri="{BB962C8B-B14F-4D97-AF65-F5344CB8AC3E}">
        <p14:creationId xmlns:p14="http://schemas.microsoft.com/office/powerpoint/2010/main" val="13280289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7709"/>
            <a:ext cx="8229600" cy="639762"/>
          </a:xfrm>
        </p:spPr>
        <p:txBody>
          <a:bodyPr>
            <a:normAutofit fontScale="90000"/>
          </a:bodyPr>
          <a:lstStyle/>
          <a:p>
            <a:r>
              <a:rPr lang="en-US" b="1" dirty="0" smtClean="0">
                <a:solidFill>
                  <a:srgbClr val="FF0000"/>
                </a:solidFill>
              </a:rPr>
              <a:t>RISK </a:t>
            </a:r>
          </a:p>
        </p:txBody>
      </p:sp>
      <p:sp>
        <p:nvSpPr>
          <p:cNvPr id="108547" name="Rectangle 3"/>
          <p:cNvSpPr>
            <a:spLocks noGrp="1" noChangeArrowheads="1"/>
          </p:cNvSpPr>
          <p:nvPr>
            <p:ph type="body" idx="1"/>
          </p:nvPr>
        </p:nvSpPr>
        <p:spPr>
          <a:xfrm>
            <a:off x="457200" y="838200"/>
            <a:ext cx="8229600" cy="5791200"/>
          </a:xfrm>
        </p:spPr>
        <p:txBody>
          <a:bodyPr>
            <a:normAutofit lnSpcReduction="10000"/>
          </a:bodyPr>
          <a:lstStyle/>
          <a:p>
            <a:r>
              <a:rPr lang="en-US" sz="3600" b="1" i="1" dirty="0" smtClean="0">
                <a:solidFill>
                  <a:schemeClr val="accent2"/>
                </a:solidFill>
              </a:rPr>
              <a:t>RISKS</a:t>
            </a:r>
            <a:r>
              <a:rPr lang="en-US" sz="3600" b="1" dirty="0" smtClean="0"/>
              <a:t> </a:t>
            </a:r>
            <a:r>
              <a:rPr lang="en-US" sz="2800" b="1" dirty="0" smtClean="0"/>
              <a:t>for the </a:t>
            </a:r>
            <a:r>
              <a:rPr lang="en-US" sz="2800" b="1" i="1" dirty="0" smtClean="0">
                <a:solidFill>
                  <a:schemeClr val="tx2"/>
                </a:solidFill>
              </a:rPr>
              <a:t>producer</a:t>
            </a:r>
            <a:r>
              <a:rPr lang="en-US" sz="2800" b="1" dirty="0" smtClean="0"/>
              <a:t> and </a:t>
            </a:r>
            <a:r>
              <a:rPr lang="en-US" sz="2800" b="1" i="1" dirty="0" smtClean="0">
                <a:solidFill>
                  <a:schemeClr val="tx2"/>
                </a:solidFill>
              </a:rPr>
              <a:t>consumer</a:t>
            </a:r>
            <a:r>
              <a:rPr lang="en-US" sz="2800" b="1" dirty="0" smtClean="0"/>
              <a:t> in sampling plans:</a:t>
            </a:r>
          </a:p>
          <a:p>
            <a:r>
              <a:rPr lang="en-US" sz="2800" b="1" dirty="0" smtClean="0">
                <a:solidFill>
                  <a:srgbClr val="FF0000"/>
                </a:solidFill>
              </a:rPr>
              <a:t>Acceptable Quality Level (AQL)</a:t>
            </a:r>
          </a:p>
          <a:p>
            <a:pPr lvl="1"/>
            <a:r>
              <a:rPr lang="en-US" b="1" dirty="0" smtClean="0"/>
              <a:t>Max. acceptable percentage of defectives</a:t>
            </a:r>
            <a:r>
              <a:rPr lang="en-US" b="1" dirty="0" smtClean="0">
                <a:solidFill>
                  <a:srgbClr val="FF0000"/>
                </a:solidFill>
              </a:rPr>
              <a:t> </a:t>
            </a:r>
            <a:r>
              <a:rPr lang="en-US" b="1" u="sng" dirty="0" smtClean="0">
                <a:solidFill>
                  <a:srgbClr val="FF0000"/>
                </a:solidFill>
              </a:rPr>
              <a:t>defined by producer</a:t>
            </a:r>
            <a:r>
              <a:rPr lang="en-US" b="1" dirty="0" smtClean="0">
                <a:solidFill>
                  <a:srgbClr val="FF0000"/>
                </a:solidFill>
              </a:rPr>
              <a:t>.</a:t>
            </a:r>
          </a:p>
          <a:p>
            <a:r>
              <a:rPr lang="en-US" sz="2800" b="1" dirty="0" smtClean="0">
                <a:solidFill>
                  <a:srgbClr val="FF0000"/>
                </a:solidFill>
                <a:latin typeface="Symbol" pitchFamily="18" charset="2"/>
              </a:rPr>
              <a:t>a</a:t>
            </a:r>
            <a:r>
              <a:rPr lang="en-US" sz="2800" b="1" dirty="0" smtClean="0">
                <a:solidFill>
                  <a:srgbClr val="FF0000"/>
                </a:solidFill>
              </a:rPr>
              <a:t> (Producer’s risk)</a:t>
            </a:r>
          </a:p>
          <a:p>
            <a:pPr lvl="1"/>
            <a:r>
              <a:rPr lang="en-US" b="1" dirty="0" smtClean="0"/>
              <a:t>The probability of rejecting a good lot.</a:t>
            </a:r>
          </a:p>
          <a:p>
            <a:r>
              <a:rPr lang="en-US" sz="2800" b="1" dirty="0" smtClean="0">
                <a:solidFill>
                  <a:srgbClr val="FF0000"/>
                </a:solidFill>
              </a:rPr>
              <a:t>Lot Tolerance Percent Defective (LTPD)</a:t>
            </a:r>
          </a:p>
          <a:p>
            <a:pPr lvl="1"/>
            <a:r>
              <a:rPr lang="en-US" b="1" dirty="0" smtClean="0"/>
              <a:t>Percentage of defectives that </a:t>
            </a:r>
            <a:r>
              <a:rPr lang="en-US" b="1" u="sng" dirty="0" smtClean="0">
                <a:solidFill>
                  <a:srgbClr val="FF0000"/>
                </a:solidFill>
              </a:rPr>
              <a:t>defines consumer’s</a:t>
            </a:r>
            <a:r>
              <a:rPr lang="en-US" b="1" dirty="0" smtClean="0">
                <a:solidFill>
                  <a:srgbClr val="FF0000"/>
                </a:solidFill>
              </a:rPr>
              <a:t> rejection point.</a:t>
            </a:r>
          </a:p>
          <a:p>
            <a:r>
              <a:rPr lang="en-US" sz="2800" b="1" i="1" dirty="0" smtClean="0">
                <a:solidFill>
                  <a:srgbClr val="FF0000"/>
                </a:solidFill>
                <a:cs typeface="Times New Roman" pitchFamily="18" charset="0"/>
                <a:sym typeface="Symbol" pitchFamily="18" charset="2"/>
              </a:rPr>
              <a:t></a:t>
            </a:r>
            <a:r>
              <a:rPr lang="en-US" sz="2800" b="1" dirty="0" smtClean="0">
                <a:solidFill>
                  <a:srgbClr val="FF0000"/>
                </a:solidFill>
              </a:rPr>
              <a:t> (Consumer’s risk)</a:t>
            </a:r>
          </a:p>
          <a:p>
            <a:pPr lvl="1"/>
            <a:r>
              <a:rPr lang="en-US" b="1" dirty="0" smtClean="0"/>
              <a:t>The probability of accepting a bad lot.</a:t>
            </a:r>
          </a:p>
          <a:p>
            <a:pPr>
              <a:buFont typeface="Wingdings" pitchFamily="2" charset="2"/>
              <a:buNone/>
            </a:pPr>
            <a:endParaRPr lang="en-US" sz="3600" dirty="0" smtClean="0"/>
          </a:p>
          <a:p>
            <a:endParaRPr lang="en-US" dirty="0" smtClean="0"/>
          </a:p>
        </p:txBody>
      </p:sp>
    </p:spTree>
    <p:extLst>
      <p:ext uri="{BB962C8B-B14F-4D97-AF65-F5344CB8AC3E}">
        <p14:creationId xmlns:p14="http://schemas.microsoft.com/office/powerpoint/2010/main" val="7318026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eaLnBrk="1" hangingPunct="1"/>
            <a:r>
              <a:rPr lang="en-US" b="1" smtClean="0">
                <a:solidFill>
                  <a:srgbClr val="FF0000"/>
                </a:solidFill>
              </a:rPr>
              <a:t>Operating Characteristics (OC) Curves</a:t>
            </a:r>
          </a:p>
        </p:txBody>
      </p:sp>
      <p:sp>
        <p:nvSpPr>
          <p:cNvPr id="109572" name="Rectangle 4"/>
          <p:cNvSpPr>
            <a:spLocks noGrp="1" noChangeArrowheads="1"/>
          </p:cNvSpPr>
          <p:nvPr>
            <p:ph type="body" sz="half" idx="1"/>
          </p:nvPr>
        </p:nvSpPr>
        <p:spPr>
          <a:xfrm>
            <a:off x="381000" y="1219200"/>
            <a:ext cx="4611688" cy="5410200"/>
          </a:xfrm>
        </p:spPr>
        <p:txBody>
          <a:bodyPr>
            <a:normAutofit/>
          </a:bodyPr>
          <a:lstStyle/>
          <a:p>
            <a:pPr>
              <a:lnSpc>
                <a:spcPct val="80000"/>
              </a:lnSpc>
            </a:pPr>
            <a:r>
              <a:rPr lang="en-US" sz="2000" b="1" i="1" dirty="0">
                <a:solidFill>
                  <a:srgbClr val="FF0000"/>
                </a:solidFill>
              </a:rPr>
              <a:t>Operating Characteristic (OC) Curve: </a:t>
            </a:r>
            <a:r>
              <a:rPr lang="en-US" sz="2000" b="1" dirty="0"/>
              <a:t>This curve plots the probability of accepting the lot (Y-axis) versus the lot fraction or percent defectives (X-axis). The OC curve is the primary tool for displaying and investigating the properties of a </a:t>
            </a:r>
            <a:r>
              <a:rPr lang="en-US" sz="2000" b="1" dirty="0" smtClean="0"/>
              <a:t>LASP (Lot Acceptance Sampling Plan). </a:t>
            </a:r>
            <a:endParaRPr lang="en-US" sz="2000" b="1" dirty="0"/>
          </a:p>
          <a:p>
            <a:pPr eaLnBrk="1" hangingPunct="1">
              <a:lnSpc>
                <a:spcPct val="80000"/>
              </a:lnSpc>
            </a:pPr>
            <a:endParaRPr lang="en-US" sz="2000" b="1" dirty="0" smtClean="0"/>
          </a:p>
          <a:p>
            <a:pPr eaLnBrk="1" hangingPunct="1">
              <a:lnSpc>
                <a:spcPct val="80000"/>
              </a:lnSpc>
            </a:pPr>
            <a:r>
              <a:rPr lang="en-US" sz="2000" b="1" dirty="0" smtClean="0"/>
              <a:t>X-axis shows % of items that are defective in a lot- “lot quality”</a:t>
            </a:r>
          </a:p>
          <a:p>
            <a:pPr eaLnBrk="1" hangingPunct="1">
              <a:lnSpc>
                <a:spcPct val="80000"/>
              </a:lnSpc>
            </a:pPr>
            <a:r>
              <a:rPr lang="en-US" sz="2000" b="1" dirty="0" smtClean="0"/>
              <a:t>Y-axis shows the probability or chance of accepting a lot</a:t>
            </a:r>
          </a:p>
          <a:p>
            <a:pPr eaLnBrk="1" hangingPunct="1">
              <a:lnSpc>
                <a:spcPct val="80000"/>
              </a:lnSpc>
            </a:pPr>
            <a:endParaRPr lang="en-US" sz="2000" b="1" dirty="0" smtClean="0"/>
          </a:p>
          <a:p>
            <a:pPr eaLnBrk="1" hangingPunct="1">
              <a:lnSpc>
                <a:spcPct val="80000"/>
              </a:lnSpc>
            </a:pPr>
            <a:r>
              <a:rPr lang="en-US" sz="2000" b="1" dirty="0" smtClean="0"/>
              <a:t>As proportion of defects increases, the chance of accepting lot decreases</a:t>
            </a:r>
          </a:p>
          <a:p>
            <a:pPr eaLnBrk="1" hangingPunct="1">
              <a:lnSpc>
                <a:spcPct val="80000"/>
              </a:lnSpc>
            </a:pPr>
            <a:r>
              <a:rPr lang="en-US" sz="2000" b="1" dirty="0" smtClean="0"/>
              <a:t>Example: 90% chance of accepting a lot with 5% defectives; 10% chance of accepting a lot with 24% defectives</a:t>
            </a:r>
          </a:p>
          <a:p>
            <a:pPr eaLnBrk="1" hangingPunct="1">
              <a:lnSpc>
                <a:spcPct val="80000"/>
              </a:lnSpc>
            </a:pPr>
            <a:endParaRPr lang="en-US" sz="2000" dirty="0" smtClean="0"/>
          </a:p>
        </p:txBody>
      </p:sp>
      <p:pic>
        <p:nvPicPr>
          <p:cNvPr id="109573" name="Picture 6" descr="w0151-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764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782"/>
            <a:ext cx="8610600" cy="588818"/>
          </a:xfrm>
        </p:spPr>
        <p:txBody>
          <a:bodyPr>
            <a:normAutofit fontScale="90000"/>
          </a:bodyPr>
          <a:lstStyle/>
          <a:p>
            <a:r>
              <a:rPr lang="en-US" b="1" dirty="0" smtClean="0">
                <a:solidFill>
                  <a:srgbClr val="FF0000"/>
                </a:solidFill>
              </a:rPr>
              <a:t>Introducing Statistical Process Control</a:t>
            </a:r>
            <a:endParaRPr lang="en-US" b="1" dirty="0">
              <a:solidFill>
                <a:srgbClr val="FF0000"/>
              </a:solidFill>
            </a:endParaRPr>
          </a:p>
        </p:txBody>
      </p:sp>
      <p:sp>
        <p:nvSpPr>
          <p:cNvPr id="3" name="Content Placeholder 2"/>
          <p:cNvSpPr>
            <a:spLocks noGrp="1"/>
          </p:cNvSpPr>
          <p:nvPr>
            <p:ph idx="1"/>
          </p:nvPr>
        </p:nvSpPr>
        <p:spPr>
          <a:xfrm>
            <a:off x="76200" y="609600"/>
            <a:ext cx="8839200" cy="6248400"/>
          </a:xfrm>
        </p:spPr>
        <p:txBody>
          <a:bodyPr>
            <a:normAutofit fontScale="92500"/>
          </a:bodyPr>
          <a:lstStyle/>
          <a:p>
            <a:endParaRPr lang="en-US" dirty="0" smtClean="0"/>
          </a:p>
          <a:p>
            <a:r>
              <a:rPr lang="en-US" dirty="0" smtClean="0"/>
              <a:t>A manufacturing process when in a statistical control also provides the limits of its natural variation, which may be calculated with the help of Statistical tools. Such limits are drawn for process control at the shop floor level and are known as</a:t>
            </a:r>
            <a:r>
              <a:rPr lang="en-US" dirty="0" smtClean="0">
                <a:solidFill>
                  <a:srgbClr val="FF0000"/>
                </a:solidFill>
              </a:rPr>
              <a:t> Control Charts.</a:t>
            </a:r>
            <a:r>
              <a:rPr lang="en-US" dirty="0" smtClean="0"/>
              <a:t>  </a:t>
            </a:r>
          </a:p>
          <a:p>
            <a:pPr lvl="1"/>
            <a:r>
              <a:rPr lang="en-US" dirty="0" smtClean="0"/>
              <a:t>Abnormality in the process causes variations in the products which are not acceptable by the customer and can be tracked with the help of the above  Control Charts during the manufacturing process. </a:t>
            </a:r>
            <a:endParaRPr lang="en-US" dirty="0"/>
          </a:p>
          <a:p>
            <a:pPr lvl="2"/>
            <a:r>
              <a:rPr lang="en-US" dirty="0" smtClean="0">
                <a:solidFill>
                  <a:srgbClr val="FF0000"/>
                </a:solidFill>
              </a:rPr>
              <a:t>Information received by plotting observed quality data on the Control Charts can be used to control the process and produce goods within the acceptable quality standards. This is known as </a:t>
            </a:r>
            <a:r>
              <a:rPr lang="en-US" b="1" dirty="0" smtClean="0">
                <a:solidFill>
                  <a:srgbClr val="0070C0"/>
                </a:solidFill>
              </a:rPr>
              <a:t>Statistical Process Control.</a:t>
            </a:r>
            <a:endParaRPr lang="en-US" b="1" dirty="0">
              <a:solidFill>
                <a:srgbClr val="0070C0"/>
              </a:solidFill>
            </a:endParaRPr>
          </a:p>
        </p:txBody>
      </p:sp>
    </p:spTree>
    <p:extLst>
      <p:ext uri="{BB962C8B-B14F-4D97-AF65-F5344CB8AC3E}">
        <p14:creationId xmlns:p14="http://schemas.microsoft.com/office/powerpoint/2010/main" val="1630239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4-</a:t>
            </a:r>
            <a:fld id="{DDCD1A84-EE9A-4F87-843D-D3B199F2F066}" type="slidenum">
              <a:rPr lang="en-US"/>
              <a:pPr/>
              <a:t>64</a:t>
            </a:fld>
            <a:endParaRPr lang="en-US"/>
          </a:p>
        </p:txBody>
      </p:sp>
      <p:sp>
        <p:nvSpPr>
          <p:cNvPr id="25602" name="Rectangle 2"/>
          <p:cNvSpPr>
            <a:spLocks noGrp="1" noChangeArrowheads="1"/>
          </p:cNvSpPr>
          <p:nvPr>
            <p:ph type="title"/>
          </p:nvPr>
        </p:nvSpPr>
        <p:spPr>
          <a:xfrm>
            <a:off x="457200" y="76200"/>
            <a:ext cx="8229600" cy="838200"/>
          </a:xfrm>
        </p:spPr>
        <p:txBody>
          <a:bodyPr/>
          <a:lstStyle/>
          <a:p>
            <a:r>
              <a:rPr lang="en-US" b="1" dirty="0">
                <a:solidFill>
                  <a:srgbClr val="FF0000"/>
                </a:solidFill>
              </a:rPr>
              <a:t>Control Charts</a:t>
            </a:r>
          </a:p>
        </p:txBody>
      </p:sp>
      <p:sp>
        <p:nvSpPr>
          <p:cNvPr id="25603" name="Rectangle 3"/>
          <p:cNvSpPr>
            <a:spLocks noGrp="1" noChangeArrowheads="1"/>
          </p:cNvSpPr>
          <p:nvPr>
            <p:ph type="body" sz="half" idx="1"/>
          </p:nvPr>
        </p:nvSpPr>
        <p:spPr>
          <a:xfrm>
            <a:off x="457200" y="914400"/>
            <a:ext cx="8305800" cy="5211763"/>
          </a:xfrm>
        </p:spPr>
        <p:txBody>
          <a:bodyPr/>
          <a:lstStyle/>
          <a:p>
            <a:pPr>
              <a:lnSpc>
                <a:spcPct val="90000"/>
              </a:lnSpc>
            </a:pPr>
            <a:endParaRPr lang="en-US" sz="2400" dirty="0" smtClean="0"/>
          </a:p>
          <a:p>
            <a:pPr>
              <a:lnSpc>
                <a:spcPct val="90000"/>
              </a:lnSpc>
            </a:pPr>
            <a:r>
              <a:rPr lang="en-US" sz="2400" b="1" dirty="0" smtClean="0">
                <a:solidFill>
                  <a:srgbClr val="FF0000"/>
                </a:solidFill>
              </a:rPr>
              <a:t>Control Charts</a:t>
            </a:r>
            <a:r>
              <a:rPr lang="en-US" sz="2400" b="1" dirty="0" smtClean="0"/>
              <a:t> are graphs </a:t>
            </a:r>
            <a:r>
              <a:rPr lang="en-US" sz="2400" b="1" dirty="0"/>
              <a:t>that </a:t>
            </a:r>
            <a:r>
              <a:rPr lang="en-US" sz="2400" b="1" dirty="0" smtClean="0"/>
              <a:t>establish </a:t>
            </a:r>
            <a:r>
              <a:rPr lang="en-US" sz="2400" b="1" dirty="0"/>
              <a:t>control limits of a process</a:t>
            </a:r>
          </a:p>
          <a:p>
            <a:pPr>
              <a:lnSpc>
                <a:spcPct val="90000"/>
              </a:lnSpc>
            </a:pPr>
            <a:r>
              <a:rPr lang="en-US" sz="2400" b="1" dirty="0" smtClean="0">
                <a:solidFill>
                  <a:srgbClr val="FF0000"/>
                </a:solidFill>
              </a:rPr>
              <a:t>Control </a:t>
            </a:r>
            <a:r>
              <a:rPr lang="en-US" sz="2400" b="1" dirty="0">
                <a:solidFill>
                  <a:srgbClr val="FF0000"/>
                </a:solidFill>
              </a:rPr>
              <a:t>limits</a:t>
            </a:r>
          </a:p>
          <a:p>
            <a:pPr lvl="1">
              <a:lnSpc>
                <a:spcPct val="90000"/>
              </a:lnSpc>
            </a:pPr>
            <a:r>
              <a:rPr lang="en-US" sz="2000" b="1" dirty="0"/>
              <a:t>upper and lower bands of a control chart</a:t>
            </a:r>
          </a:p>
        </p:txBody>
      </p:sp>
      <p:sp>
        <p:nvSpPr>
          <p:cNvPr id="25604" name="Rectangle 4"/>
          <p:cNvSpPr>
            <a:spLocks noGrp="1" noChangeArrowheads="1"/>
          </p:cNvSpPr>
          <p:nvPr>
            <p:ph type="body" sz="half" idx="2"/>
          </p:nvPr>
        </p:nvSpPr>
        <p:spPr>
          <a:xfrm>
            <a:off x="1752600" y="2971800"/>
            <a:ext cx="5105400" cy="4262438"/>
          </a:xfrm>
        </p:spPr>
        <p:txBody>
          <a:bodyPr>
            <a:normAutofit fontScale="92500" lnSpcReduction="10000"/>
          </a:bodyPr>
          <a:lstStyle/>
          <a:p>
            <a:r>
              <a:rPr lang="en-US" sz="3200" dirty="0"/>
              <a:t>Types of charts</a:t>
            </a:r>
          </a:p>
          <a:p>
            <a:pPr marL="457200" lvl="1" indent="0">
              <a:buNone/>
            </a:pPr>
            <a:r>
              <a:rPr lang="en-US" sz="3200" dirty="0" smtClean="0"/>
              <a:t>	</a:t>
            </a:r>
            <a:r>
              <a:rPr lang="en-US" sz="2800" b="1" dirty="0" smtClean="0">
                <a:solidFill>
                  <a:srgbClr val="FF0000"/>
                </a:solidFill>
              </a:rPr>
              <a:t>Variables</a:t>
            </a:r>
          </a:p>
          <a:p>
            <a:pPr marL="914400" lvl="2" indent="0">
              <a:buNone/>
            </a:pPr>
            <a:r>
              <a:rPr lang="en-US" sz="2400" dirty="0" smtClean="0"/>
              <a:t>	range (R-chart)</a:t>
            </a:r>
          </a:p>
          <a:p>
            <a:pPr marL="914400" lvl="2" indent="0">
              <a:buNone/>
            </a:pPr>
            <a:r>
              <a:rPr lang="en-US" sz="2400" dirty="0" smtClean="0"/>
              <a:t>	mean (x̅  – chart)</a:t>
            </a:r>
            <a:endParaRPr lang="en-US" dirty="0" smtClean="0"/>
          </a:p>
          <a:p>
            <a:pPr marL="0" indent="0">
              <a:buNone/>
            </a:pPr>
            <a:endParaRPr lang="en-US" sz="3200" dirty="0" smtClean="0"/>
          </a:p>
          <a:p>
            <a:pPr marL="0" indent="0">
              <a:buNone/>
            </a:pPr>
            <a:r>
              <a:rPr lang="en-US" sz="3200" b="1" dirty="0" smtClean="0">
                <a:solidFill>
                  <a:srgbClr val="FF0000"/>
                </a:solidFill>
              </a:rPr>
              <a:t>	Attributes</a:t>
            </a:r>
          </a:p>
          <a:p>
            <a:pPr marL="457200" lvl="1" indent="0">
              <a:buNone/>
            </a:pPr>
            <a:r>
              <a:rPr lang="en-US" sz="3200" dirty="0" smtClean="0"/>
              <a:t>		</a:t>
            </a:r>
            <a:r>
              <a:rPr lang="en-US" sz="2800" dirty="0" smtClean="0"/>
              <a:t>p-chart</a:t>
            </a:r>
          </a:p>
          <a:p>
            <a:pPr marL="457200" lvl="1" indent="0">
              <a:buNone/>
            </a:pPr>
            <a:r>
              <a:rPr lang="en-US" sz="2800" dirty="0" smtClean="0"/>
              <a:t>		c-chart</a:t>
            </a:r>
          </a:p>
          <a:p>
            <a:pPr marL="457200" lvl="1" indent="0">
              <a:buNone/>
            </a:pPr>
            <a:r>
              <a:rPr lang="en-US" sz="2800" dirty="0" smtClean="0"/>
              <a:t>     </a:t>
            </a:r>
            <a:endParaRPr lang="en-US" dirty="0"/>
          </a:p>
        </p:txBody>
      </p:sp>
    </p:spTree>
    <p:extLst>
      <p:ext uri="{BB962C8B-B14F-4D97-AF65-F5344CB8AC3E}">
        <p14:creationId xmlns:p14="http://schemas.microsoft.com/office/powerpoint/2010/main" val="2191087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smtClean="0">
                <a:solidFill>
                  <a:srgbClr val="FF0000"/>
                </a:solidFill>
              </a:rPr>
              <a:t>Control Charts</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92500" lnSpcReduction="20000"/>
          </a:bodyPr>
          <a:lstStyle/>
          <a:p>
            <a:r>
              <a:rPr lang="en-US" sz="3100" dirty="0" smtClean="0"/>
              <a:t>Control Charts provide a basis of monitoring variations in the predetermined quality of a product or process.</a:t>
            </a:r>
          </a:p>
          <a:p>
            <a:r>
              <a:rPr lang="en-US" sz="3100" dirty="0" smtClean="0"/>
              <a:t>The use of control charts help to </a:t>
            </a:r>
          </a:p>
          <a:p>
            <a:pPr lvl="2"/>
            <a:r>
              <a:rPr lang="en-US" dirty="0" smtClean="0">
                <a:solidFill>
                  <a:srgbClr val="FF0000"/>
                </a:solidFill>
              </a:rPr>
              <a:t>Focus on the time dimension</a:t>
            </a:r>
            <a:r>
              <a:rPr lang="en-US" dirty="0" smtClean="0"/>
              <a:t> in which a system produces products or services</a:t>
            </a:r>
          </a:p>
          <a:p>
            <a:pPr lvl="2"/>
            <a:r>
              <a:rPr lang="en-US" dirty="0" smtClean="0">
                <a:solidFill>
                  <a:srgbClr val="FF0000"/>
                </a:solidFill>
              </a:rPr>
              <a:t>Identify the nature of variation </a:t>
            </a:r>
            <a:r>
              <a:rPr lang="en-US" dirty="0" smtClean="0"/>
              <a:t>in the process during operation and </a:t>
            </a:r>
          </a:p>
          <a:p>
            <a:pPr lvl="2"/>
            <a:r>
              <a:rPr lang="en-US" dirty="0" smtClean="0">
                <a:solidFill>
                  <a:srgbClr val="FF0000"/>
                </a:solidFill>
              </a:rPr>
              <a:t>Ensure that only acceptable products or services are produced by monitoring</a:t>
            </a:r>
            <a:r>
              <a:rPr lang="en-US" dirty="0" smtClean="0"/>
              <a:t> the process average, which is expected to stay within the bounds of upper and lower statistical limits.</a:t>
            </a:r>
          </a:p>
          <a:p>
            <a:pPr lvl="1"/>
            <a:r>
              <a:rPr lang="en-US" dirty="0" smtClean="0"/>
              <a:t>Whenever an out-of control situation is detected, corrective action will be taken to bring the process back into control.</a:t>
            </a:r>
          </a:p>
          <a:p>
            <a:r>
              <a:rPr lang="en-US" sz="2400" dirty="0" smtClean="0"/>
              <a:t>A Control Chart is essentially a graphic device for presenting data so as to identify the frequency and extent of variations from established standards.</a:t>
            </a:r>
          </a:p>
        </p:txBody>
      </p:sp>
    </p:spTree>
    <p:extLst>
      <p:ext uri="{BB962C8B-B14F-4D97-AF65-F5344CB8AC3E}">
        <p14:creationId xmlns:p14="http://schemas.microsoft.com/office/powerpoint/2010/main" val="18752722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b="1" smtClean="0">
                <a:solidFill>
                  <a:srgbClr val="FF0000"/>
                </a:solidFill>
              </a:rPr>
              <a:t>Control Charts by Variables </a:t>
            </a:r>
          </a:p>
        </p:txBody>
      </p:sp>
      <p:sp>
        <p:nvSpPr>
          <p:cNvPr id="95235" name="Content Placeholder 2"/>
          <p:cNvSpPr>
            <a:spLocks noGrp="1"/>
          </p:cNvSpPr>
          <p:nvPr>
            <p:ph idx="1"/>
          </p:nvPr>
        </p:nvSpPr>
        <p:spPr/>
        <p:txBody>
          <a:bodyPr>
            <a:normAutofit lnSpcReduction="10000"/>
          </a:bodyPr>
          <a:lstStyle/>
          <a:p>
            <a:r>
              <a:rPr lang="en-US" b="1" dirty="0" smtClean="0"/>
              <a:t>Control Charts by variables are the followings</a:t>
            </a:r>
          </a:p>
          <a:p>
            <a:endParaRPr lang="en-US" b="1" dirty="0" smtClean="0"/>
          </a:p>
          <a:p>
            <a:pPr lvl="2"/>
            <a:r>
              <a:rPr lang="en-US" b="1" dirty="0" smtClean="0">
                <a:solidFill>
                  <a:srgbClr val="FF0000"/>
                </a:solidFill>
              </a:rPr>
              <a:t>The Average Chart (X̅- Chart), which assumes the central tendency of the process</a:t>
            </a:r>
          </a:p>
          <a:p>
            <a:pPr lvl="2"/>
            <a:r>
              <a:rPr lang="en-US" b="1" dirty="0" smtClean="0">
                <a:solidFill>
                  <a:srgbClr val="FF0000"/>
                </a:solidFill>
              </a:rPr>
              <a:t>The Range Chart (R-chart), which measures the spread of the process</a:t>
            </a:r>
          </a:p>
          <a:p>
            <a:endParaRPr lang="en-US" b="1" dirty="0" smtClean="0"/>
          </a:p>
          <a:p>
            <a:r>
              <a:rPr lang="en-US" b="1" dirty="0" smtClean="0"/>
              <a:t>Since the Average Chart and Range Charts are usually used together , they are commonly known as (</a:t>
            </a:r>
            <a:r>
              <a:rPr lang="en-US" b="1" dirty="0" smtClean="0">
                <a:latin typeface="Arial" pitchFamily="34" charset="0"/>
                <a:cs typeface="Arial" pitchFamily="34" charset="0"/>
              </a:rPr>
              <a:t>X̅</a:t>
            </a:r>
            <a:r>
              <a:rPr lang="en-US" b="1" dirty="0" smtClean="0"/>
              <a:t>-R) chart.</a:t>
            </a:r>
          </a:p>
          <a:p>
            <a:pPr lvl="2"/>
            <a:endParaRPr lang="en-US" b="1" dirty="0" smtClean="0"/>
          </a:p>
          <a:p>
            <a:pPr lvl="2"/>
            <a:endParaRPr lang="en-US" b="1" dirty="0" smtClean="0"/>
          </a:p>
          <a:p>
            <a:endParaRPr lang="en-US" b="1" dirty="0" smtClean="0"/>
          </a:p>
        </p:txBody>
      </p:sp>
    </p:spTree>
    <p:extLst>
      <p:ext uri="{BB962C8B-B14F-4D97-AF65-F5344CB8AC3E}">
        <p14:creationId xmlns:p14="http://schemas.microsoft.com/office/powerpoint/2010/main" val="38059790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b="1" dirty="0" smtClean="0">
                <a:solidFill>
                  <a:srgbClr val="FF0000"/>
                </a:solidFill>
              </a:rPr>
              <a:t>Theory underlying </a:t>
            </a:r>
            <a:r>
              <a:rPr lang="en-US" b="1" dirty="0" smtClean="0">
                <a:solidFill>
                  <a:srgbClr val="FF0000"/>
                </a:solidFill>
                <a:latin typeface="Arial" pitchFamily="34" charset="0"/>
                <a:cs typeface="Arial" pitchFamily="34" charset="0"/>
              </a:rPr>
              <a:t>X̅-R  Chart</a:t>
            </a:r>
            <a:endParaRPr lang="en-US" b="1" dirty="0" smtClean="0">
              <a:solidFill>
                <a:srgbClr val="FF0000"/>
              </a:solidFill>
            </a:endParaRPr>
          </a:p>
        </p:txBody>
      </p:sp>
      <p:sp>
        <p:nvSpPr>
          <p:cNvPr id="96259" name="Content Placeholder 2"/>
          <p:cNvSpPr>
            <a:spLocks noGrp="1"/>
          </p:cNvSpPr>
          <p:nvPr>
            <p:ph idx="1"/>
          </p:nvPr>
        </p:nvSpPr>
        <p:spPr/>
        <p:txBody>
          <a:bodyPr>
            <a:normAutofit lnSpcReduction="10000"/>
          </a:bodyPr>
          <a:lstStyle/>
          <a:p>
            <a:r>
              <a:rPr lang="en-US" sz="2400" b="1" dirty="0" smtClean="0"/>
              <a:t>Average of a sample of several items tend to cancel out the normal process variations and Undesirable changes due to assignable causes thereafter become visible.</a:t>
            </a:r>
          </a:p>
          <a:p>
            <a:r>
              <a:rPr lang="en-US" sz="2400" b="1" dirty="0" smtClean="0"/>
              <a:t>Statistical limits of the </a:t>
            </a:r>
            <a:r>
              <a:rPr lang="en-US" sz="2400" b="1" dirty="0" smtClean="0">
                <a:latin typeface="Arial" pitchFamily="34" charset="0"/>
                <a:cs typeface="Arial" pitchFamily="34" charset="0"/>
              </a:rPr>
              <a:t>X̅-R chart are based on the concept-</a:t>
            </a:r>
          </a:p>
          <a:p>
            <a:pPr lvl="2"/>
            <a:r>
              <a:rPr lang="en-US" b="1" dirty="0" smtClean="0">
                <a:solidFill>
                  <a:srgbClr val="FF0000"/>
                </a:solidFill>
                <a:latin typeface="Arial" pitchFamily="34" charset="0"/>
                <a:cs typeface="Arial" pitchFamily="34" charset="0"/>
              </a:rPr>
              <a:t>The Arithmetic Means of samples are distributed according to normal distribution with sample mean X̿,  which is equal to mean of the population </a:t>
            </a:r>
            <a:r>
              <a:rPr lang="el-GR" b="1" dirty="0" smtClean="0">
                <a:solidFill>
                  <a:srgbClr val="FF0000"/>
                </a:solidFill>
                <a:latin typeface="Arial" pitchFamily="34" charset="0"/>
                <a:cs typeface="Arial" pitchFamily="34" charset="0"/>
              </a:rPr>
              <a:t>μ</a:t>
            </a:r>
            <a:r>
              <a:rPr lang="en-US" b="1" dirty="0" smtClean="0">
                <a:solidFill>
                  <a:srgbClr val="FF0000"/>
                </a:solidFill>
                <a:latin typeface="Arial" pitchFamily="34" charset="0"/>
                <a:cs typeface="Arial" pitchFamily="34" charset="0"/>
              </a:rPr>
              <a:t> and Standard Deviation of sample means </a:t>
            </a:r>
            <a:r>
              <a:rPr lang="el-GR" b="1" dirty="0" smtClean="0">
                <a:solidFill>
                  <a:srgbClr val="FF0000"/>
                </a:solidFill>
                <a:latin typeface="Arial" pitchFamily="34" charset="0"/>
                <a:cs typeface="Arial" pitchFamily="34" charset="0"/>
              </a:rPr>
              <a:t>σ</a:t>
            </a:r>
            <a:r>
              <a:rPr lang="en-US" sz="1400" b="1" dirty="0" smtClean="0">
                <a:solidFill>
                  <a:srgbClr val="FF0000"/>
                </a:solidFill>
                <a:latin typeface="Arial" pitchFamily="34" charset="0"/>
                <a:cs typeface="Arial" pitchFamily="34" charset="0"/>
              </a:rPr>
              <a:t> x̅</a:t>
            </a:r>
            <a:r>
              <a:rPr lang="en-US" b="1" dirty="0" smtClean="0">
                <a:solidFill>
                  <a:srgbClr val="FF0000"/>
                </a:solidFill>
                <a:latin typeface="Arial" pitchFamily="34" charset="0"/>
                <a:cs typeface="Arial" pitchFamily="34" charset="0"/>
              </a:rPr>
              <a:t> equal to √</a:t>
            </a:r>
            <a:r>
              <a:rPr lang="el-GR" b="1" dirty="0" smtClean="0">
                <a:solidFill>
                  <a:srgbClr val="FF0000"/>
                </a:solidFill>
                <a:latin typeface="Arial" pitchFamily="34" charset="0"/>
                <a:cs typeface="Arial" pitchFamily="34" charset="0"/>
              </a:rPr>
              <a:t>σ</a:t>
            </a:r>
            <a:r>
              <a:rPr lang="en-US" b="1" dirty="0" smtClean="0">
                <a:solidFill>
                  <a:srgbClr val="FF0000"/>
                </a:solidFill>
                <a:latin typeface="Arial" pitchFamily="34" charset="0"/>
                <a:cs typeface="Arial" pitchFamily="34" charset="0"/>
              </a:rPr>
              <a:t>/n, where </a:t>
            </a:r>
            <a:r>
              <a:rPr lang="el-GR" b="1" dirty="0" smtClean="0">
                <a:solidFill>
                  <a:srgbClr val="FF0000"/>
                </a:solidFill>
                <a:latin typeface="Arial" pitchFamily="34" charset="0"/>
                <a:cs typeface="Arial" pitchFamily="34" charset="0"/>
              </a:rPr>
              <a:t>σ</a:t>
            </a:r>
            <a:r>
              <a:rPr lang="en-US" b="1" dirty="0" smtClean="0">
                <a:solidFill>
                  <a:srgbClr val="FF0000"/>
                </a:solidFill>
                <a:latin typeface="Arial" pitchFamily="34" charset="0"/>
                <a:cs typeface="Arial" pitchFamily="34" charset="0"/>
              </a:rPr>
              <a:t> is the standard deviation of the Population and n is the sample size. </a:t>
            </a:r>
            <a:endParaRPr lang="en-US" b="1" dirty="0" smtClean="0">
              <a:solidFill>
                <a:srgbClr val="FF0000"/>
              </a:solidFill>
            </a:endParaRPr>
          </a:p>
        </p:txBody>
      </p:sp>
    </p:spTree>
    <p:extLst>
      <p:ext uri="{BB962C8B-B14F-4D97-AF65-F5344CB8AC3E}">
        <p14:creationId xmlns:p14="http://schemas.microsoft.com/office/powerpoint/2010/main" val="11476340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rgbClr val="FF0000"/>
                </a:solidFill>
              </a:rPr>
              <a:t>Control Chart</a:t>
            </a:r>
            <a:endParaRPr lang="en-US" b="1" dirty="0">
              <a:solidFill>
                <a:srgbClr val="FF0000"/>
              </a:solidFill>
            </a:endParaRPr>
          </a:p>
        </p:txBody>
      </p:sp>
      <p:pic>
        <p:nvPicPr>
          <p:cNvPr id="4" name="Content Placeholder 3" descr="Run char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966423"/>
            <a:ext cx="6935997" cy="3863868"/>
          </a:xfrm>
          <a:prstGeom prst="rect">
            <a:avLst/>
          </a:prstGeom>
          <a:noFill/>
          <a:ln>
            <a:noFill/>
          </a:ln>
        </p:spPr>
      </p:pic>
      <p:sp>
        <p:nvSpPr>
          <p:cNvPr id="6" name="TextBox 5"/>
          <p:cNvSpPr txBox="1"/>
          <p:nvPr/>
        </p:nvSpPr>
        <p:spPr>
          <a:xfrm>
            <a:off x="609600" y="868371"/>
            <a:ext cx="7772400" cy="2308324"/>
          </a:xfrm>
          <a:prstGeom prst="rect">
            <a:avLst/>
          </a:prstGeom>
          <a:noFill/>
        </p:spPr>
        <p:txBody>
          <a:bodyPr wrap="square" rtlCol="0">
            <a:spAutoFit/>
          </a:bodyPr>
          <a:lstStyle/>
          <a:p>
            <a:r>
              <a:rPr lang="en-US" dirty="0"/>
              <a:t>A Control Chart consists of three horizontal lines called Control </a:t>
            </a:r>
            <a:r>
              <a:rPr lang="en-US" dirty="0" smtClean="0"/>
              <a:t>limits which </a:t>
            </a:r>
            <a:r>
              <a:rPr lang="en-US" dirty="0"/>
              <a:t>are within +/- 3 Standard Deviation of the Statistical measures  </a:t>
            </a:r>
          </a:p>
          <a:p>
            <a:r>
              <a:rPr lang="en-US" dirty="0" smtClean="0"/>
              <a:t>	</a:t>
            </a:r>
            <a:r>
              <a:rPr lang="en-US" dirty="0" smtClean="0">
                <a:solidFill>
                  <a:srgbClr val="FF0000"/>
                </a:solidFill>
              </a:rPr>
              <a:t>Upper Control Limit (UCL) indicates the upper limits of the tolerance</a:t>
            </a:r>
          </a:p>
          <a:p>
            <a:r>
              <a:rPr lang="en-US" dirty="0" smtClean="0">
                <a:solidFill>
                  <a:srgbClr val="FF0000"/>
                </a:solidFill>
              </a:rPr>
              <a:t>	Lowe Control limits  (LCL) indicating the lower limit of the tolerance.</a:t>
            </a:r>
          </a:p>
          <a:p>
            <a:r>
              <a:rPr lang="en-US" dirty="0" smtClean="0">
                <a:solidFill>
                  <a:srgbClr val="FF0000"/>
                </a:solidFill>
              </a:rPr>
              <a:t>	Average or Central line should be the designed mean .</a:t>
            </a:r>
          </a:p>
          <a:p>
            <a:r>
              <a:rPr lang="en-US" dirty="0" smtClean="0"/>
              <a:t>If all the product measures are found to be between the upper and lower control limits, it is assumed that the process is “in Control” and only chance causes are present.</a:t>
            </a:r>
            <a:endParaRPr lang="en-US" dirty="0"/>
          </a:p>
        </p:txBody>
      </p:sp>
    </p:spTree>
    <p:extLst>
      <p:ext uri="{BB962C8B-B14F-4D97-AF65-F5344CB8AC3E}">
        <p14:creationId xmlns:p14="http://schemas.microsoft.com/office/powerpoint/2010/main" val="16494746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0"/>
            <a:ext cx="8229600" cy="1143000"/>
          </a:xfrm>
        </p:spPr>
        <p:txBody>
          <a:bodyPr>
            <a:normAutofit/>
          </a:bodyPr>
          <a:lstStyle/>
          <a:p>
            <a:r>
              <a:rPr lang="en-US" sz="3200" b="1" dirty="0" smtClean="0">
                <a:solidFill>
                  <a:srgbClr val="FF0000"/>
                </a:solidFill>
              </a:rPr>
              <a:t>Setting Up of Control Chart</a:t>
            </a:r>
            <a:br>
              <a:rPr lang="en-US" sz="3200" b="1" dirty="0" smtClean="0">
                <a:solidFill>
                  <a:srgbClr val="FF0000"/>
                </a:solidFill>
              </a:rPr>
            </a:br>
            <a:r>
              <a:rPr lang="en-US" sz="3200" b="1" dirty="0" smtClean="0"/>
              <a:t>Using </a:t>
            </a:r>
            <a:r>
              <a:rPr lang="en-US" sz="3200" b="1" dirty="0">
                <a:latin typeface="Arial" pitchFamily="34" charset="0"/>
                <a:cs typeface="Arial" pitchFamily="34" charset="0"/>
              </a:rPr>
              <a:t>X̄ </a:t>
            </a:r>
            <a:r>
              <a:rPr lang="en-US" sz="3200" b="1" dirty="0" smtClean="0"/>
              <a:t>-R Chart</a:t>
            </a:r>
          </a:p>
        </p:txBody>
      </p:sp>
      <p:sp>
        <p:nvSpPr>
          <p:cNvPr id="98307" name="Content Placeholder 2"/>
          <p:cNvSpPr>
            <a:spLocks noGrp="1"/>
          </p:cNvSpPr>
          <p:nvPr>
            <p:ph idx="1"/>
          </p:nvPr>
        </p:nvSpPr>
        <p:spPr>
          <a:xfrm>
            <a:off x="381000" y="990600"/>
            <a:ext cx="8229600" cy="5715000"/>
          </a:xfrm>
        </p:spPr>
        <p:txBody>
          <a:bodyPr>
            <a:normAutofit fontScale="32500" lnSpcReduction="20000"/>
          </a:bodyPr>
          <a:lstStyle/>
          <a:p>
            <a:endParaRPr lang="en-US" sz="2400" b="1" dirty="0" smtClean="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pPr>
              <a:buFont typeface="Arial" pitchFamily="34" charset="0"/>
              <a:buNone/>
            </a:pPr>
            <a:r>
              <a:rPr lang="en-US" b="1" dirty="0" smtClean="0"/>
              <a:t>	</a:t>
            </a:r>
            <a:endParaRPr lang="en-US" b="1" dirty="0" smtClean="0">
              <a:solidFill>
                <a:srgbClr val="FF0000"/>
              </a:solidFill>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r>
              <a:rPr lang="en-US" b="1" dirty="0" smtClean="0">
                <a:latin typeface="Arial" pitchFamily="34" charset="0"/>
                <a:cs typeface="Arial" pitchFamily="34" charset="0"/>
              </a:rPr>
              <a:t>   </a:t>
            </a:r>
          </a:p>
          <a:p>
            <a:pPr>
              <a:buFont typeface="Arial" pitchFamily="34" charset="0"/>
              <a:buNone/>
            </a:pPr>
            <a:r>
              <a:rPr lang="en-US" b="1" dirty="0" smtClean="0">
                <a:latin typeface="Arial" pitchFamily="34" charset="0"/>
                <a:cs typeface="Arial" pitchFamily="34" charset="0"/>
              </a:rPr>
              <a:t> </a:t>
            </a:r>
            <a:endParaRPr lang="en-US" sz="6200"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r>
              <a:rPr lang="en-US" b="1" dirty="0">
                <a:latin typeface="Arial" pitchFamily="34" charset="0"/>
                <a:cs typeface="Arial" pitchFamily="34" charset="0"/>
              </a:rPr>
              <a:t> </a:t>
            </a:r>
            <a:r>
              <a:rPr lang="en-US" b="1" dirty="0" smtClean="0">
                <a:latin typeface="Arial" pitchFamily="34" charset="0"/>
                <a:cs typeface="Arial" pitchFamily="34" charset="0"/>
              </a:rPr>
              <a:t>     </a:t>
            </a: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r>
              <a:rPr lang="en-US" b="1" dirty="0" smtClean="0">
                <a:latin typeface="Arial" pitchFamily="34" charset="0"/>
                <a:cs typeface="Arial" pitchFamily="34" charset="0"/>
              </a:rPr>
              <a:t>            </a:t>
            </a:r>
          </a:p>
          <a:p>
            <a:pPr>
              <a:buFont typeface="Arial" pitchFamily="34" charset="0"/>
              <a:buNone/>
            </a:pPr>
            <a:endParaRPr lang="en-US" sz="5000" b="1" dirty="0" smtClean="0">
              <a:latin typeface="Arial" pitchFamily="34" charset="0"/>
              <a:cs typeface="Arial" pitchFamily="34" charset="0"/>
            </a:endParaRPr>
          </a:p>
          <a:p>
            <a:pPr>
              <a:buFont typeface="Arial" pitchFamily="34" charset="0"/>
              <a:buNone/>
            </a:pPr>
            <a:r>
              <a:rPr lang="en-US" sz="5000" b="1" dirty="0" smtClean="0"/>
              <a:t>     </a:t>
            </a:r>
            <a:r>
              <a:rPr lang="en-US" b="1" dirty="0" smtClean="0"/>
              <a:t>                                    </a:t>
            </a:r>
          </a:p>
          <a:p>
            <a:pPr>
              <a:buFont typeface="Arial" pitchFamily="34" charset="0"/>
              <a:buNone/>
            </a:pPr>
            <a:endParaRPr lang="en-US" b="1" dirty="0" smtClean="0"/>
          </a:p>
        </p:txBody>
      </p:sp>
      <p:graphicFrame>
        <p:nvGraphicFramePr>
          <p:cNvPr id="3" name="Object 2">
            <a:hlinkClick r:id="" action="ppaction://ole?verb=0"/>
          </p:cNvPr>
          <p:cNvGraphicFramePr>
            <a:graphicFrameLocks/>
          </p:cNvGraphicFramePr>
          <p:nvPr>
            <p:extLst>
              <p:ext uri="{D42A27DB-BD31-4B8C-83A1-F6EECF244321}">
                <p14:modId xmlns:p14="http://schemas.microsoft.com/office/powerpoint/2010/main" val="448352979"/>
              </p:ext>
            </p:extLst>
          </p:nvPr>
        </p:nvGraphicFramePr>
        <p:xfrm>
          <a:off x="4953000" y="3962400"/>
          <a:ext cx="2590800" cy="2286000"/>
        </p:xfrm>
        <a:graphic>
          <a:graphicData uri="http://schemas.openxmlformats.org/presentationml/2006/ole">
            <mc:AlternateContent xmlns:mc="http://schemas.openxmlformats.org/markup-compatibility/2006">
              <mc:Choice xmlns:v="urn:schemas-microsoft-com:vml" Requires="v">
                <p:oleObj spid="_x0000_s7198" name="Equation" r:id="rId3" imgW="1447800" imgH="1193800" progId="Equation.3">
                  <p:embed/>
                </p:oleObj>
              </mc:Choice>
              <mc:Fallback>
                <p:oleObj name="Equation" r:id="rId3" imgW="1447800" imgH="1193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962400"/>
                        <a:ext cx="2590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a:hlinkClick r:id="" action="ppaction://ole?verb=0"/>
          </p:cNvPr>
          <p:cNvGraphicFramePr>
            <a:graphicFrameLocks/>
          </p:cNvGraphicFramePr>
          <p:nvPr>
            <p:extLst>
              <p:ext uri="{D42A27DB-BD31-4B8C-83A1-F6EECF244321}">
                <p14:modId xmlns:p14="http://schemas.microsoft.com/office/powerpoint/2010/main" val="2293961421"/>
              </p:ext>
            </p:extLst>
          </p:nvPr>
        </p:nvGraphicFramePr>
        <p:xfrm>
          <a:off x="838200" y="4038600"/>
          <a:ext cx="3200400" cy="2438400"/>
        </p:xfrm>
        <a:graphic>
          <a:graphicData uri="http://schemas.openxmlformats.org/presentationml/2006/ole">
            <mc:AlternateContent xmlns:mc="http://schemas.openxmlformats.org/markup-compatibility/2006">
              <mc:Choice xmlns:v="urn:schemas-microsoft-com:vml" Requires="v">
                <p:oleObj spid="_x0000_s7199" name="Equation" r:id="rId5" imgW="1422360" imgH="1282680" progId="Equation.3">
                  <p:embed/>
                </p:oleObj>
              </mc:Choice>
              <mc:Fallback>
                <p:oleObj name="Equation" r:id="rId5" imgW="1422360" imgH="1282680" progId="Equation.3">
                  <p:embed/>
                  <p:pic>
                    <p:nvPicPr>
                      <p:cNvPr id="0" name=""/>
                      <p:cNvPicPr>
                        <a:picLocks noChangeArrowheads="1"/>
                      </p:cNvPicPr>
                      <p:nvPr/>
                    </p:nvPicPr>
                    <p:blipFill>
                      <a:blip r:embed="rId6"/>
                      <a:srcRect/>
                      <a:stretch>
                        <a:fillRect/>
                      </a:stretch>
                    </p:blipFill>
                    <p:spPr bwMode="auto">
                      <a:xfrm>
                        <a:off x="838200" y="4038600"/>
                        <a:ext cx="3200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266245922"/>
              </p:ext>
            </p:extLst>
          </p:nvPr>
        </p:nvGraphicFramePr>
        <p:xfrm>
          <a:off x="4876800" y="2195512"/>
          <a:ext cx="3902075" cy="2249488"/>
        </p:xfrm>
        <a:graphic>
          <a:graphicData uri="http://schemas.openxmlformats.org/presentationml/2006/ole">
            <mc:AlternateContent xmlns:mc="http://schemas.openxmlformats.org/markup-compatibility/2006">
              <mc:Choice xmlns:v="urn:schemas-microsoft-com:vml" Requires="v">
                <p:oleObj spid="_x0000_s7200" name="Equation" r:id="rId7" imgW="2577960" imgH="1485720" progId="Equation.3">
                  <p:embed/>
                </p:oleObj>
              </mc:Choice>
              <mc:Fallback>
                <p:oleObj name="Equation" r:id="rId7" imgW="2577960" imgH="1485720" progId="Equation.3">
                  <p:embed/>
                  <p:pic>
                    <p:nvPicPr>
                      <p:cNvPr id="0" name=""/>
                      <p:cNvPicPr>
                        <a:picLocks noChangeAspect="1" noChangeArrowheads="1"/>
                      </p:cNvPicPr>
                      <p:nvPr/>
                    </p:nvPicPr>
                    <p:blipFill>
                      <a:blip r:embed="rId8"/>
                      <a:srcRect/>
                      <a:stretch>
                        <a:fillRect/>
                      </a:stretch>
                    </p:blipFill>
                    <p:spPr bwMode="auto">
                      <a:xfrm>
                        <a:off x="4876800" y="2195512"/>
                        <a:ext cx="3902075"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85799" y="4419600"/>
            <a:ext cx="3758658" cy="369332"/>
          </a:xfrm>
          <a:prstGeom prst="rect">
            <a:avLst/>
          </a:prstGeom>
          <a:noFill/>
        </p:spPr>
        <p:txBody>
          <a:bodyPr wrap="none" rtlCol="0">
            <a:spAutoFit/>
          </a:bodyPr>
          <a:lstStyle/>
          <a:p>
            <a:r>
              <a:rPr lang="en-US" b="1" dirty="0" smtClean="0"/>
              <a:t>Control Charts can be recalculated as </a:t>
            </a:r>
            <a:endParaRPr lang="en-US" b="1" dirty="0"/>
          </a:p>
        </p:txBody>
      </p:sp>
      <p:sp>
        <p:nvSpPr>
          <p:cNvPr id="7" name="TextBox 6"/>
          <p:cNvSpPr txBox="1"/>
          <p:nvPr/>
        </p:nvSpPr>
        <p:spPr>
          <a:xfrm>
            <a:off x="2133600" y="6340825"/>
            <a:ext cx="4330609" cy="369332"/>
          </a:xfrm>
          <a:prstGeom prst="rect">
            <a:avLst/>
          </a:prstGeom>
          <a:noFill/>
        </p:spPr>
        <p:txBody>
          <a:bodyPr wrap="none" rtlCol="0">
            <a:spAutoFit/>
          </a:bodyPr>
          <a:lstStyle/>
          <a:p>
            <a:r>
              <a:rPr lang="en-US" dirty="0" smtClean="0">
                <a:solidFill>
                  <a:srgbClr val="FF0000"/>
                </a:solidFill>
              </a:rPr>
              <a:t>Where, A2, D3, D4 are Statistical Constants </a:t>
            </a:r>
            <a:endParaRPr lang="en-US" dirty="0">
              <a:solidFill>
                <a:srgbClr val="FF0000"/>
              </a:solidFill>
            </a:endParaRPr>
          </a:p>
        </p:txBody>
      </p:sp>
      <p:sp>
        <p:nvSpPr>
          <p:cNvPr id="8" name="TextBox 7"/>
          <p:cNvSpPr txBox="1"/>
          <p:nvPr/>
        </p:nvSpPr>
        <p:spPr>
          <a:xfrm>
            <a:off x="457200" y="1143000"/>
            <a:ext cx="8676158" cy="3016210"/>
          </a:xfrm>
          <a:prstGeom prst="rect">
            <a:avLst/>
          </a:prstGeom>
          <a:noFill/>
        </p:spPr>
        <p:txBody>
          <a:bodyPr wrap="none" rtlCol="0">
            <a:spAutoFit/>
          </a:bodyPr>
          <a:lstStyle/>
          <a:p>
            <a:r>
              <a:rPr lang="en-US" dirty="0" smtClean="0"/>
              <a:t>The Construction of an X̄ Chart is based on the Central Limit Theorem. This states that </a:t>
            </a:r>
          </a:p>
          <a:p>
            <a:r>
              <a:rPr lang="en-US" dirty="0" smtClean="0"/>
              <a:t>Regardless of the population of all parts of services, the distribution of  </a:t>
            </a:r>
            <a:r>
              <a:rPr lang="en-US" dirty="0"/>
              <a:t> X</a:t>
            </a:r>
            <a:r>
              <a:rPr lang="en-US" dirty="0" smtClean="0"/>
              <a:t>̄ s (each of which </a:t>
            </a:r>
          </a:p>
          <a:p>
            <a:r>
              <a:rPr lang="en-US" dirty="0" smtClean="0"/>
              <a:t>is the mean of a sample drawn from the population) will tend to follow a normal curve </a:t>
            </a:r>
          </a:p>
          <a:p>
            <a:r>
              <a:rPr lang="en-US" dirty="0" smtClean="0"/>
              <a:t>as the sample size increases, where </a:t>
            </a:r>
          </a:p>
          <a:p>
            <a:r>
              <a:rPr lang="en-US" b="1" dirty="0" smtClean="0">
                <a:solidFill>
                  <a:srgbClr val="FF0000"/>
                </a:solidFill>
              </a:rPr>
              <a:t>The mean of population = </a:t>
            </a:r>
            <a:r>
              <a:rPr lang="el-GR" b="1" dirty="0">
                <a:solidFill>
                  <a:srgbClr val="FF0000"/>
                </a:solidFill>
                <a:latin typeface="Arial" pitchFamily="34" charset="0"/>
                <a:cs typeface="Arial" pitchFamily="34" charset="0"/>
              </a:rPr>
              <a:t>μ</a:t>
            </a:r>
            <a:endParaRPr lang="en-US" b="1" dirty="0" smtClean="0">
              <a:solidFill>
                <a:srgbClr val="FF0000"/>
              </a:solidFill>
            </a:endParaRPr>
          </a:p>
          <a:p>
            <a:r>
              <a:rPr lang="en-US" sz="1600" b="1" dirty="0" smtClean="0">
                <a:solidFill>
                  <a:srgbClr val="FF0000"/>
                </a:solidFill>
                <a:latin typeface="Arial" pitchFamily="34" charset="0"/>
                <a:cs typeface="Arial" pitchFamily="34" charset="0"/>
              </a:rPr>
              <a:t>       = </a:t>
            </a:r>
            <a:r>
              <a:rPr lang="en-US" sz="1600" b="1" dirty="0">
                <a:solidFill>
                  <a:srgbClr val="FF0000"/>
                </a:solidFill>
                <a:latin typeface="Arial" pitchFamily="34" charset="0"/>
                <a:cs typeface="Arial" pitchFamily="34" charset="0"/>
              </a:rPr>
              <a:t>sample mean </a:t>
            </a:r>
            <a:endParaRPr lang="en-US" sz="1600" b="1" dirty="0" smtClean="0">
              <a:solidFill>
                <a:srgbClr val="FF0000"/>
              </a:solidFill>
              <a:latin typeface="Arial" pitchFamily="34" charset="0"/>
              <a:cs typeface="Arial" pitchFamily="34" charset="0"/>
            </a:endParaRPr>
          </a:p>
          <a:p>
            <a:r>
              <a:rPr lang="en-US" sz="1600" b="1" dirty="0" smtClean="0">
                <a:solidFill>
                  <a:srgbClr val="FF0000"/>
                </a:solidFill>
                <a:latin typeface="Arial" pitchFamily="34" charset="0"/>
                <a:cs typeface="Arial" pitchFamily="34" charset="0"/>
              </a:rPr>
              <a:t>And </a:t>
            </a:r>
            <a:r>
              <a:rPr lang="en-US" sz="1600" b="1" dirty="0">
                <a:solidFill>
                  <a:srgbClr val="FF0000"/>
                </a:solidFill>
                <a:latin typeface="Arial" pitchFamily="34" charset="0"/>
                <a:cs typeface="Arial" pitchFamily="34" charset="0"/>
              </a:rPr>
              <a:t>Standard Deviation of </a:t>
            </a:r>
            <a:r>
              <a:rPr lang="en-US" sz="1600" b="1" dirty="0" smtClean="0">
                <a:solidFill>
                  <a:srgbClr val="FF0000"/>
                </a:solidFill>
                <a:latin typeface="Arial" pitchFamily="34" charset="0"/>
                <a:cs typeface="Arial" pitchFamily="34" charset="0"/>
              </a:rPr>
              <a:t>sample</a:t>
            </a:r>
          </a:p>
          <a:p>
            <a:r>
              <a:rPr lang="en-US" sz="1600" b="1" dirty="0" smtClean="0">
                <a:solidFill>
                  <a:srgbClr val="FF0000"/>
                </a:solidFill>
                <a:latin typeface="Arial" pitchFamily="34" charset="0"/>
                <a:cs typeface="Arial" pitchFamily="34" charset="0"/>
              </a:rPr>
              <a:t> </a:t>
            </a:r>
            <a:r>
              <a:rPr lang="en-US" sz="1600" b="1" dirty="0">
                <a:solidFill>
                  <a:srgbClr val="FF0000"/>
                </a:solidFill>
                <a:latin typeface="Arial" pitchFamily="34" charset="0"/>
                <a:cs typeface="Arial" pitchFamily="34" charset="0"/>
              </a:rPr>
              <a:t>means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 x̅ equal to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/n, where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 is </a:t>
            </a:r>
            <a:endParaRPr lang="en-US" sz="1600" b="1" dirty="0" smtClean="0">
              <a:solidFill>
                <a:srgbClr val="FF0000"/>
              </a:solidFill>
              <a:latin typeface="Arial" pitchFamily="34" charset="0"/>
              <a:cs typeface="Arial" pitchFamily="34" charset="0"/>
            </a:endParaRPr>
          </a:p>
          <a:p>
            <a:r>
              <a:rPr lang="en-US" sz="1600" b="1" dirty="0" smtClean="0">
                <a:solidFill>
                  <a:srgbClr val="FF0000"/>
                </a:solidFill>
                <a:latin typeface="Arial" pitchFamily="34" charset="0"/>
                <a:cs typeface="Arial" pitchFamily="34" charset="0"/>
              </a:rPr>
              <a:t>the </a:t>
            </a:r>
            <a:r>
              <a:rPr lang="en-US" sz="1600" b="1" dirty="0">
                <a:solidFill>
                  <a:srgbClr val="FF0000"/>
                </a:solidFill>
                <a:latin typeface="Arial" pitchFamily="34" charset="0"/>
                <a:cs typeface="Arial" pitchFamily="34" charset="0"/>
              </a:rPr>
              <a:t>standard deviation of the </a:t>
            </a:r>
            <a:r>
              <a:rPr lang="en-US" sz="1600" b="1" dirty="0" smtClean="0">
                <a:solidFill>
                  <a:srgbClr val="FF0000"/>
                </a:solidFill>
                <a:latin typeface="Arial" pitchFamily="34" charset="0"/>
                <a:cs typeface="Arial" pitchFamily="34" charset="0"/>
              </a:rPr>
              <a:t>Population</a:t>
            </a:r>
          </a:p>
          <a:p>
            <a:r>
              <a:rPr lang="en-US" sz="1600" b="1" dirty="0" smtClean="0">
                <a:solidFill>
                  <a:srgbClr val="FF0000"/>
                </a:solidFill>
                <a:latin typeface="Arial" pitchFamily="34" charset="0"/>
                <a:cs typeface="Arial" pitchFamily="34" charset="0"/>
              </a:rPr>
              <a:t> </a:t>
            </a:r>
            <a:r>
              <a:rPr lang="en-US" sz="1600" b="1" dirty="0">
                <a:solidFill>
                  <a:srgbClr val="FF0000"/>
                </a:solidFill>
                <a:latin typeface="Arial" pitchFamily="34" charset="0"/>
                <a:cs typeface="Arial" pitchFamily="34" charset="0"/>
              </a:rPr>
              <a:t>and n is the sample size. </a:t>
            </a:r>
            <a:endParaRPr lang="en-US" sz="1600" dirty="0" smtClean="0"/>
          </a:p>
          <a:p>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68793868"/>
              </p:ext>
            </p:extLst>
          </p:nvPr>
        </p:nvGraphicFramePr>
        <p:xfrm>
          <a:off x="685799" y="2463800"/>
          <a:ext cx="127000" cy="374610"/>
        </p:xfrm>
        <a:graphic>
          <a:graphicData uri="http://schemas.openxmlformats.org/presentationml/2006/ole">
            <mc:AlternateContent xmlns:mc="http://schemas.openxmlformats.org/markup-compatibility/2006">
              <mc:Choice xmlns:v="urn:schemas-microsoft-com:vml" Requires="v">
                <p:oleObj spid="_x0000_s7201" name="Equation" r:id="rId9" imgW="126720" imgH="241200" progId="Equation.3">
                  <p:embed/>
                </p:oleObj>
              </mc:Choice>
              <mc:Fallback>
                <p:oleObj name="Equation" r:id="rId9" imgW="126720" imgH="241200" progId="Equation.3">
                  <p:embed/>
                  <p:pic>
                    <p:nvPicPr>
                      <p:cNvPr id="0" name=""/>
                      <p:cNvPicPr/>
                      <p:nvPr/>
                    </p:nvPicPr>
                    <p:blipFill>
                      <a:blip r:embed="rId10"/>
                      <a:stretch>
                        <a:fillRect/>
                      </a:stretch>
                    </p:blipFill>
                    <p:spPr>
                      <a:xfrm>
                        <a:off x="685799" y="2463800"/>
                        <a:ext cx="127000" cy="374610"/>
                      </a:xfrm>
                      <a:prstGeom prst="rect">
                        <a:avLst/>
                      </a:prstGeom>
                    </p:spPr>
                  </p:pic>
                </p:oleObj>
              </mc:Fallback>
            </mc:AlternateContent>
          </a:graphicData>
        </a:graphic>
      </p:graphicFrame>
      <p:sp>
        <p:nvSpPr>
          <p:cNvPr id="14" name="Rectangle 13"/>
          <p:cNvSpPr/>
          <p:nvPr/>
        </p:nvSpPr>
        <p:spPr>
          <a:xfrm>
            <a:off x="4648200" y="2193904"/>
            <a:ext cx="4191000" cy="230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44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Income Approach vs Expenditure Approach</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a:t>GDP is generally understood to represent the health of a nation’s economy, and most people realize that if GDP is growing, things are going well, while if it’s falling things have turned sour in the economy. But what, precisely, does GDP measures? There are two primary methods for measuring GDP, which should yield the same result even though they measure completely different factors.</a:t>
            </a:r>
          </a:p>
          <a:p>
            <a:pPr lvl="1"/>
            <a:r>
              <a:rPr lang="en-US" dirty="0">
                <a:solidFill>
                  <a:srgbClr val="FF0000"/>
                </a:solidFill>
              </a:rPr>
              <a:t>The income approach:</a:t>
            </a:r>
            <a:r>
              <a:rPr lang="en-US" dirty="0"/>
              <a:t> measures the total incomes earned by households in a nation in a year.</a:t>
            </a:r>
          </a:p>
          <a:p>
            <a:pPr lvl="1"/>
            <a:r>
              <a:rPr lang="en-US" dirty="0">
                <a:solidFill>
                  <a:srgbClr val="FF0000"/>
                </a:solidFill>
              </a:rPr>
              <a:t>The expenditure approach</a:t>
            </a:r>
            <a:r>
              <a:rPr lang="en-US" dirty="0"/>
              <a:t>: measures the total amount spent on the goods produced by a country in a year.</a:t>
            </a:r>
          </a:p>
          <a:p>
            <a:endParaRPr lang="en-US" dirty="0"/>
          </a:p>
        </p:txBody>
      </p:sp>
    </p:spTree>
    <p:extLst>
      <p:ext uri="{BB962C8B-B14F-4D97-AF65-F5344CB8AC3E}">
        <p14:creationId xmlns:p14="http://schemas.microsoft.com/office/powerpoint/2010/main" val="14993015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z="3600" b="1" dirty="0" smtClean="0">
                <a:solidFill>
                  <a:srgbClr val="FF0000"/>
                </a:solidFill>
              </a:rPr>
              <a:t>Steps to follow in making </a:t>
            </a:r>
            <a:r>
              <a:rPr lang="en-US" sz="3600" b="1" dirty="0" smtClean="0">
                <a:solidFill>
                  <a:srgbClr val="FF0000"/>
                </a:solidFill>
                <a:latin typeface="Arial" pitchFamily="34" charset="0"/>
                <a:cs typeface="Arial" pitchFamily="34" charset="0"/>
              </a:rPr>
              <a:t>X̅- R Chart</a:t>
            </a:r>
            <a:endParaRPr lang="en-US" sz="3600" b="1" dirty="0" smtClean="0">
              <a:solidFill>
                <a:srgbClr val="FF0000"/>
              </a:solidFill>
            </a:endParaRPr>
          </a:p>
        </p:txBody>
      </p:sp>
      <p:sp>
        <p:nvSpPr>
          <p:cNvPr id="100355" name="Content Placeholder 2"/>
          <p:cNvSpPr>
            <a:spLocks noGrp="1"/>
          </p:cNvSpPr>
          <p:nvPr>
            <p:ph idx="1"/>
          </p:nvPr>
        </p:nvSpPr>
        <p:spPr>
          <a:xfrm>
            <a:off x="457200" y="1143000"/>
            <a:ext cx="8229600" cy="4983163"/>
          </a:xfrm>
        </p:spPr>
        <p:txBody>
          <a:bodyPr>
            <a:normAutofit/>
          </a:bodyPr>
          <a:lstStyle/>
          <a:p>
            <a:r>
              <a:rPr lang="en-US" sz="2800" b="1" dirty="0" smtClean="0">
                <a:solidFill>
                  <a:srgbClr val="FF0000"/>
                </a:solidFill>
              </a:rPr>
              <a:t>For</a:t>
            </a:r>
            <a:r>
              <a:rPr lang="en-US" sz="2400" b="1" dirty="0" smtClean="0">
                <a:solidFill>
                  <a:srgbClr val="FF0000"/>
                </a:solidFill>
              </a:rPr>
              <a:t> </a:t>
            </a:r>
            <a:r>
              <a:rPr lang="en-US" sz="2400" b="1" dirty="0">
                <a:latin typeface="Arial" pitchFamily="34" charset="0"/>
                <a:cs typeface="Arial" pitchFamily="34" charset="0"/>
              </a:rPr>
              <a:t>X̅ </a:t>
            </a:r>
            <a:r>
              <a:rPr lang="en-US" sz="2400" b="1" dirty="0" smtClean="0">
                <a:latin typeface="Arial" pitchFamily="34" charset="0"/>
                <a:cs typeface="Arial" pitchFamily="34" charset="0"/>
              </a:rPr>
              <a:t>Chart</a:t>
            </a:r>
            <a:endParaRPr lang="en-US" sz="2400" b="1" dirty="0" smtClean="0">
              <a:solidFill>
                <a:srgbClr val="FF0000"/>
              </a:solidFill>
            </a:endParaRPr>
          </a:p>
          <a:p>
            <a:pPr lvl="1"/>
            <a:r>
              <a:rPr lang="en-US" sz="2400" b="1" dirty="0" smtClean="0">
                <a:solidFill>
                  <a:srgbClr val="FF0000"/>
                </a:solidFill>
              </a:rPr>
              <a:t>Step-1 :- </a:t>
            </a:r>
            <a:r>
              <a:rPr lang="en-US" sz="2400" b="1" dirty="0" smtClean="0"/>
              <a:t>Calculate Sample Mean (</a:t>
            </a:r>
            <a:r>
              <a:rPr lang="en-US" sz="2400" b="1" dirty="0" smtClean="0">
                <a:latin typeface="Arial" pitchFamily="34" charset="0"/>
                <a:cs typeface="Arial" pitchFamily="34" charset="0"/>
              </a:rPr>
              <a:t>X̅) and Sample Range (R) of each sample lot</a:t>
            </a:r>
          </a:p>
          <a:p>
            <a:pPr lvl="1"/>
            <a:r>
              <a:rPr lang="en-US" sz="2000" b="1" dirty="0" smtClean="0">
                <a:solidFill>
                  <a:srgbClr val="FF0000"/>
                </a:solidFill>
                <a:latin typeface="Arial" pitchFamily="34" charset="0"/>
                <a:cs typeface="Arial" pitchFamily="34" charset="0"/>
              </a:rPr>
              <a:t>Step-2</a:t>
            </a:r>
            <a:r>
              <a:rPr lang="en-US" sz="2000" b="1" dirty="0" smtClean="0">
                <a:latin typeface="Arial" pitchFamily="34" charset="0"/>
                <a:cs typeface="Arial" pitchFamily="34" charset="0"/>
              </a:rPr>
              <a:t> :- Calculate total Population average and the Mean Range (X̿ and R̅ )</a:t>
            </a:r>
          </a:p>
          <a:p>
            <a:pPr lvl="1"/>
            <a:r>
              <a:rPr lang="en-US" sz="2000" b="1" dirty="0" smtClean="0">
                <a:solidFill>
                  <a:srgbClr val="FF0000"/>
                </a:solidFill>
                <a:latin typeface="Arial" pitchFamily="34" charset="0"/>
                <a:cs typeface="Arial" pitchFamily="34" charset="0"/>
              </a:rPr>
              <a:t>Step-3 </a:t>
            </a:r>
            <a:r>
              <a:rPr lang="en-US" sz="2000" b="1" dirty="0" smtClean="0">
                <a:latin typeface="Arial" pitchFamily="34" charset="0"/>
                <a:cs typeface="Arial" pitchFamily="34" charset="0"/>
              </a:rPr>
              <a:t>:- Set up a </a:t>
            </a:r>
            <a:r>
              <a:rPr lang="en-US" sz="2000" b="1" dirty="0">
                <a:latin typeface="Arial" pitchFamily="34" charset="0"/>
                <a:cs typeface="Arial" pitchFamily="34" charset="0"/>
              </a:rPr>
              <a:t>X̅ Control </a:t>
            </a:r>
            <a:r>
              <a:rPr lang="en-US" sz="2000" b="1" dirty="0" smtClean="0">
                <a:latin typeface="Arial" pitchFamily="34" charset="0"/>
                <a:cs typeface="Arial" pitchFamily="34" charset="0"/>
              </a:rPr>
              <a:t>Chart for the Average from X̿ + A</a:t>
            </a:r>
            <a:r>
              <a:rPr lang="en-US" sz="1200" b="1" dirty="0" smtClean="0">
                <a:latin typeface="Arial" pitchFamily="34" charset="0"/>
                <a:cs typeface="Arial" pitchFamily="34" charset="0"/>
              </a:rPr>
              <a:t>2</a:t>
            </a:r>
            <a:r>
              <a:rPr lang="en-US" sz="2000" b="1" dirty="0" smtClean="0">
                <a:latin typeface="Arial" pitchFamily="34" charset="0"/>
                <a:cs typeface="Arial" pitchFamily="34" charset="0"/>
              </a:rPr>
              <a:t> R̅ for </a:t>
            </a:r>
            <a:r>
              <a:rPr lang="en-US" sz="2000" b="1" dirty="0" err="1" smtClean="0">
                <a:latin typeface="Arial" pitchFamily="34" charset="0"/>
                <a:cs typeface="Arial" pitchFamily="34" charset="0"/>
              </a:rPr>
              <a:t>UCL</a:t>
            </a:r>
            <a:r>
              <a:rPr lang="en-US" sz="1200" b="1" dirty="0" err="1" smtClean="0">
                <a:latin typeface="Arial" pitchFamily="34" charset="0"/>
                <a:cs typeface="Arial" pitchFamily="34" charset="0"/>
              </a:rPr>
              <a:t>x</a:t>
            </a:r>
            <a:r>
              <a:rPr lang="en-US" sz="1200" b="1" dirty="0" smtClean="0">
                <a:latin typeface="Arial" pitchFamily="34" charset="0"/>
                <a:cs typeface="Arial" pitchFamily="34" charset="0"/>
              </a:rPr>
              <a:t>̅</a:t>
            </a:r>
            <a:r>
              <a:rPr lang="en-US" sz="2000" b="1" dirty="0" smtClean="0">
                <a:latin typeface="Arial" pitchFamily="34" charset="0"/>
                <a:cs typeface="Arial" pitchFamily="34" charset="0"/>
              </a:rPr>
              <a:t> and X̿ - A</a:t>
            </a:r>
            <a:r>
              <a:rPr lang="en-US" sz="1000" b="1" dirty="0" smtClean="0">
                <a:latin typeface="Arial" pitchFamily="34" charset="0"/>
                <a:cs typeface="Arial" pitchFamily="34" charset="0"/>
              </a:rPr>
              <a:t>2</a:t>
            </a:r>
            <a:r>
              <a:rPr lang="en-US" sz="2000" b="1" dirty="0" smtClean="0">
                <a:latin typeface="Arial" pitchFamily="34" charset="0"/>
                <a:cs typeface="Arial" pitchFamily="34" charset="0"/>
              </a:rPr>
              <a:t> R̅ for </a:t>
            </a:r>
            <a:r>
              <a:rPr lang="en-US" sz="2000" b="1" dirty="0" err="1" smtClean="0">
                <a:latin typeface="Arial" pitchFamily="34" charset="0"/>
                <a:cs typeface="Arial" pitchFamily="34" charset="0"/>
              </a:rPr>
              <a:t>LCL</a:t>
            </a:r>
            <a:r>
              <a:rPr lang="en-US" sz="1200" b="1" dirty="0" err="1" smtClean="0">
                <a:latin typeface="Arial" pitchFamily="34" charset="0"/>
                <a:cs typeface="Arial" pitchFamily="34" charset="0"/>
              </a:rPr>
              <a:t>x</a:t>
            </a:r>
            <a:r>
              <a:rPr lang="en-US" sz="1200" b="1" dirty="0" smtClean="0">
                <a:latin typeface="Arial" pitchFamily="34" charset="0"/>
                <a:cs typeface="Arial" pitchFamily="34" charset="0"/>
              </a:rPr>
              <a:t>̅</a:t>
            </a:r>
            <a:r>
              <a:rPr lang="en-US" sz="2000" b="1" dirty="0" smtClean="0">
                <a:latin typeface="Arial" pitchFamily="34" charset="0"/>
                <a:cs typeface="Arial" pitchFamily="34" charset="0"/>
              </a:rPr>
              <a:t> </a:t>
            </a:r>
          </a:p>
          <a:p>
            <a:endParaRPr lang="en-US" sz="2400" b="1" dirty="0" smtClean="0">
              <a:solidFill>
                <a:srgbClr val="FF0000"/>
              </a:solidFill>
              <a:latin typeface="Arial" pitchFamily="34" charset="0"/>
              <a:cs typeface="Arial" pitchFamily="34" charset="0"/>
            </a:endParaRPr>
          </a:p>
          <a:p>
            <a:r>
              <a:rPr lang="en-US" sz="2400" b="1" dirty="0" smtClean="0">
                <a:solidFill>
                  <a:srgbClr val="FF0000"/>
                </a:solidFill>
                <a:latin typeface="Arial" pitchFamily="34" charset="0"/>
                <a:cs typeface="Arial" pitchFamily="34" charset="0"/>
              </a:rPr>
              <a:t>For </a:t>
            </a:r>
            <a:r>
              <a:rPr lang="en-US" sz="2400" b="1" dirty="0" smtClean="0">
                <a:latin typeface="Arial" pitchFamily="34" charset="0"/>
                <a:cs typeface="Arial" pitchFamily="34" charset="0"/>
              </a:rPr>
              <a:t>R-Chart</a:t>
            </a:r>
          </a:p>
          <a:p>
            <a:pPr lvl="1"/>
            <a:r>
              <a:rPr lang="en-US" sz="2000" b="1" dirty="0" smtClean="0">
                <a:solidFill>
                  <a:srgbClr val="FF0000"/>
                </a:solidFill>
                <a:latin typeface="Arial" pitchFamily="34" charset="0"/>
                <a:cs typeface="Arial" pitchFamily="34" charset="0"/>
              </a:rPr>
              <a:t>Step-4</a:t>
            </a:r>
            <a:r>
              <a:rPr lang="en-US" sz="2000" b="1" dirty="0" smtClean="0">
                <a:latin typeface="Arial" pitchFamily="34" charset="0"/>
                <a:cs typeface="Arial" pitchFamily="34" charset="0"/>
              </a:rPr>
              <a:t> :-Calculate Control Limits for the Range Chart by using UCLR as D</a:t>
            </a:r>
            <a:r>
              <a:rPr lang="en-US" sz="1400" b="1" dirty="0" smtClean="0">
                <a:latin typeface="Arial" pitchFamily="34" charset="0"/>
                <a:cs typeface="Arial" pitchFamily="34" charset="0"/>
              </a:rPr>
              <a:t>4</a:t>
            </a:r>
            <a:r>
              <a:rPr lang="en-US" sz="2000" b="1" dirty="0" smtClean="0">
                <a:latin typeface="Arial" pitchFamily="34" charset="0"/>
                <a:cs typeface="Arial" pitchFamily="34" charset="0"/>
              </a:rPr>
              <a:t>R̅ and LCLR as D</a:t>
            </a:r>
            <a:r>
              <a:rPr lang="en-US" sz="1400" b="1" dirty="0" smtClean="0">
                <a:latin typeface="Arial" pitchFamily="34" charset="0"/>
                <a:cs typeface="Arial" pitchFamily="34" charset="0"/>
              </a:rPr>
              <a:t>3</a:t>
            </a:r>
            <a:r>
              <a:rPr lang="en-US" sz="2000" b="1" dirty="0" smtClean="0">
                <a:latin typeface="Arial" pitchFamily="34" charset="0"/>
                <a:cs typeface="Arial" pitchFamily="34" charset="0"/>
              </a:rPr>
              <a:t>R̅</a:t>
            </a:r>
          </a:p>
          <a:p>
            <a:pPr lvl="1"/>
            <a:r>
              <a:rPr lang="en-US" sz="2000" b="1" dirty="0" smtClean="0">
                <a:solidFill>
                  <a:srgbClr val="FF0000"/>
                </a:solidFill>
                <a:latin typeface="Arial" pitchFamily="34" charset="0"/>
                <a:cs typeface="Arial" pitchFamily="34" charset="0"/>
              </a:rPr>
              <a:t>Step-5</a:t>
            </a:r>
            <a:r>
              <a:rPr lang="en-US" sz="2000" b="1" dirty="0" smtClean="0">
                <a:latin typeface="Arial" pitchFamily="34" charset="0"/>
                <a:cs typeface="Arial" pitchFamily="34" charset="0"/>
              </a:rPr>
              <a:t>:- Set up a Range Chart  and comment </a:t>
            </a:r>
            <a:r>
              <a:rPr lang="en-US" sz="2000" b="1" dirty="0">
                <a:latin typeface="Arial" pitchFamily="34" charset="0"/>
                <a:cs typeface="Arial" pitchFamily="34" charset="0"/>
              </a:rPr>
              <a:t>with both X</a:t>
            </a:r>
            <a:r>
              <a:rPr lang="en-US" sz="2000" b="1" dirty="0" smtClean="0">
                <a:latin typeface="Arial" pitchFamily="34" charset="0"/>
                <a:cs typeface="Arial" pitchFamily="34" charset="0"/>
              </a:rPr>
              <a:t>̅ and R chart.</a:t>
            </a:r>
          </a:p>
          <a:p>
            <a:endParaRPr lang="en-US" sz="2400" b="1" dirty="0" smtClean="0">
              <a:latin typeface="Arial" pitchFamily="34" charset="0"/>
              <a:cs typeface="Arial" pitchFamily="34" charset="0"/>
            </a:endParaRPr>
          </a:p>
          <a:p>
            <a:endParaRPr lang="en-US" sz="2400" b="1" dirty="0" smtClean="0"/>
          </a:p>
        </p:txBody>
      </p:sp>
    </p:spTree>
    <p:extLst>
      <p:ext uri="{BB962C8B-B14F-4D97-AF65-F5344CB8AC3E}">
        <p14:creationId xmlns:p14="http://schemas.microsoft.com/office/powerpoint/2010/main" val="8837969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274638"/>
            <a:ext cx="8229600" cy="563562"/>
          </a:xfrm>
        </p:spPr>
        <p:txBody>
          <a:bodyPr>
            <a:normAutofit fontScale="90000"/>
          </a:bodyPr>
          <a:lstStyle/>
          <a:p>
            <a:r>
              <a:rPr lang="en-US" b="1" smtClean="0">
                <a:solidFill>
                  <a:srgbClr val="FF0000"/>
                </a:solidFill>
              </a:rPr>
              <a:t>Problem Sum</a:t>
            </a:r>
          </a:p>
        </p:txBody>
      </p:sp>
      <p:sp>
        <p:nvSpPr>
          <p:cNvPr id="101379" name="Content Placeholder 2"/>
          <p:cNvSpPr>
            <a:spLocks noGrp="1"/>
          </p:cNvSpPr>
          <p:nvPr>
            <p:ph idx="1"/>
          </p:nvPr>
        </p:nvSpPr>
        <p:spPr>
          <a:xfrm>
            <a:off x="457200" y="838200"/>
            <a:ext cx="8229600" cy="5791200"/>
          </a:xfrm>
        </p:spPr>
        <p:txBody>
          <a:bodyPr>
            <a:normAutofit lnSpcReduction="10000"/>
          </a:bodyPr>
          <a:lstStyle/>
          <a:p>
            <a:r>
              <a:rPr lang="en-US" sz="2000" b="1" dirty="0" smtClean="0"/>
              <a:t>A line inspector in an engineering company recorded dimensions of each of the 5 jobs selected at the end of every half an hour of the 5 hours in the shift. The design specifications are 25.0 +/- 0.10.</a:t>
            </a:r>
          </a:p>
          <a:p>
            <a:r>
              <a:rPr lang="en-US" sz="2000" b="1" dirty="0" smtClean="0"/>
              <a:t>Plot </a:t>
            </a:r>
            <a:r>
              <a:rPr lang="en-US" sz="2000" b="1" dirty="0" smtClean="0">
                <a:latin typeface="Arial" pitchFamily="34" charset="0"/>
                <a:cs typeface="Arial" pitchFamily="34" charset="0"/>
              </a:rPr>
              <a:t>X̅-R chart and find out which of the given observations are out of control. Given- A</a:t>
            </a:r>
            <a:r>
              <a:rPr lang="en-US" sz="1200" b="1" dirty="0" smtClean="0">
                <a:latin typeface="Arial" pitchFamily="34" charset="0"/>
                <a:cs typeface="Arial" pitchFamily="34" charset="0"/>
              </a:rPr>
              <a:t>2</a:t>
            </a:r>
            <a:r>
              <a:rPr lang="en-US" sz="2000" b="1" dirty="0" smtClean="0">
                <a:latin typeface="Arial" pitchFamily="34" charset="0"/>
                <a:cs typeface="Arial" pitchFamily="34" charset="0"/>
              </a:rPr>
              <a:t>= 0.5768, D</a:t>
            </a:r>
            <a:r>
              <a:rPr lang="en-US" sz="1200" b="1" dirty="0" smtClean="0">
                <a:latin typeface="Arial" pitchFamily="34" charset="0"/>
                <a:cs typeface="Arial" pitchFamily="34" charset="0"/>
              </a:rPr>
              <a:t>3</a:t>
            </a:r>
            <a:r>
              <a:rPr lang="en-US" sz="2000" b="1" dirty="0" smtClean="0">
                <a:latin typeface="Arial" pitchFamily="34" charset="0"/>
                <a:cs typeface="Arial" pitchFamily="34" charset="0"/>
              </a:rPr>
              <a:t> =0, D</a:t>
            </a:r>
            <a:r>
              <a:rPr lang="en-US" sz="1200" b="1" dirty="0" smtClean="0">
                <a:latin typeface="Arial" pitchFamily="34" charset="0"/>
                <a:cs typeface="Arial" pitchFamily="34" charset="0"/>
              </a:rPr>
              <a:t>4</a:t>
            </a:r>
            <a:r>
              <a:rPr lang="en-US" sz="2000" b="1" dirty="0" smtClean="0">
                <a:latin typeface="Arial" pitchFamily="34" charset="0"/>
                <a:cs typeface="Arial" pitchFamily="34" charset="0"/>
              </a:rPr>
              <a:t>= 2.114</a:t>
            </a:r>
            <a:r>
              <a:rPr lang="en-US" sz="2000" b="1" dirty="0" smtClean="0"/>
              <a:t> </a:t>
            </a:r>
          </a:p>
          <a:p>
            <a:r>
              <a:rPr lang="en-US" sz="2000" b="1" dirty="0" smtClean="0">
                <a:solidFill>
                  <a:srgbClr val="FF0000"/>
                </a:solidFill>
              </a:rPr>
              <a:t>Sample                                        Individual Measurements </a:t>
            </a:r>
            <a:r>
              <a:rPr lang="en-US" sz="2000" b="1" dirty="0" smtClean="0"/>
              <a:t>                                                                                                                                                                                                                                   </a:t>
            </a:r>
            <a:r>
              <a:rPr lang="en-US" sz="2000" b="1" dirty="0" smtClean="0">
                <a:solidFill>
                  <a:srgbClr val="FF0000"/>
                </a:solidFill>
              </a:rPr>
              <a:t>No.                 1                     2                       3                       4                   5</a:t>
            </a:r>
          </a:p>
          <a:p>
            <a:pPr>
              <a:buFont typeface="Arial" pitchFamily="34" charset="0"/>
              <a:buNone/>
            </a:pPr>
            <a:r>
              <a:rPr lang="en-US" sz="2000" b="1" dirty="0" smtClean="0"/>
              <a:t>	1	        25.00	25.01	        25.00	25.03	        25.01</a:t>
            </a:r>
          </a:p>
          <a:p>
            <a:pPr>
              <a:buFont typeface="Arial" pitchFamily="34" charset="0"/>
              <a:buNone/>
            </a:pPr>
            <a:r>
              <a:rPr lang="en-US" sz="2000" b="1" dirty="0" smtClean="0"/>
              <a:t>	2.	         25.00	25.03	        25.00	25.04	        25.03</a:t>
            </a:r>
          </a:p>
          <a:p>
            <a:pPr>
              <a:buFont typeface="Arial" pitchFamily="34" charset="0"/>
              <a:buNone/>
            </a:pPr>
            <a:r>
              <a:rPr lang="en-US" sz="2000" b="1" dirty="0" smtClean="0"/>
              <a:t>	3. 	         25.01	25.02	        25.02	25.03	        25.02</a:t>
            </a:r>
          </a:p>
          <a:p>
            <a:pPr>
              <a:buFont typeface="Arial" pitchFamily="34" charset="0"/>
              <a:buNone/>
            </a:pPr>
            <a:r>
              <a:rPr lang="en-US" sz="2000" b="1" dirty="0" smtClean="0"/>
              <a:t>	4.	          25.01	25.02	         25.02	25.01	        25.04</a:t>
            </a:r>
          </a:p>
          <a:p>
            <a:pPr>
              <a:buFont typeface="Arial" pitchFamily="34" charset="0"/>
              <a:buNone/>
            </a:pPr>
            <a:r>
              <a:rPr lang="en-US" sz="2000" b="1" dirty="0" smtClean="0"/>
              <a:t>	5.	          25.02	25.02	         25.03	25.03	         25.00</a:t>
            </a:r>
          </a:p>
          <a:p>
            <a:pPr>
              <a:buFont typeface="Arial" pitchFamily="34" charset="0"/>
              <a:buNone/>
            </a:pPr>
            <a:r>
              <a:rPr lang="en-US" sz="2000" b="1" dirty="0" smtClean="0"/>
              <a:t>	6.  	          25.06	25.03	        25.02	25.00	         24.99</a:t>
            </a:r>
          </a:p>
          <a:p>
            <a:pPr>
              <a:buFont typeface="Arial" pitchFamily="34" charset="0"/>
              <a:buNone/>
            </a:pPr>
            <a:r>
              <a:rPr lang="en-US" sz="2000" b="1" dirty="0" smtClean="0"/>
              <a:t>	7.	          24.99	24.98	         25.02	25.02	          24.99</a:t>
            </a:r>
          </a:p>
          <a:p>
            <a:pPr>
              <a:buFont typeface="Arial" pitchFamily="34" charset="0"/>
              <a:buNone/>
            </a:pPr>
            <a:r>
              <a:rPr lang="en-US" sz="2000" b="1" dirty="0" smtClean="0"/>
              <a:t>	8.	          25.02	25.01	         25.01	24.99	         25.02</a:t>
            </a:r>
          </a:p>
          <a:p>
            <a:pPr>
              <a:buFont typeface="Arial" pitchFamily="34" charset="0"/>
              <a:buNone/>
            </a:pPr>
            <a:r>
              <a:rPr lang="en-US" sz="2000" b="1" dirty="0" smtClean="0"/>
              <a:t>	9.	          25.03	25.01	        24.97	25.01	        25.03</a:t>
            </a:r>
          </a:p>
          <a:p>
            <a:pPr>
              <a:buFont typeface="Arial" pitchFamily="34" charset="0"/>
              <a:buNone/>
            </a:pPr>
            <a:r>
              <a:rPr lang="en-US" sz="2000" b="1" dirty="0" smtClean="0"/>
              <a:t>	10.	          25.02	24.99	         24.99	24.98	         24.97</a:t>
            </a:r>
          </a:p>
          <a:p>
            <a:pPr>
              <a:buFont typeface="Arial" pitchFamily="34" charset="0"/>
              <a:buNone/>
            </a:pPr>
            <a:endParaRPr lang="en-US" sz="2000" b="1" dirty="0" smtClean="0"/>
          </a:p>
        </p:txBody>
      </p:sp>
    </p:spTree>
    <p:extLst>
      <p:ext uri="{BB962C8B-B14F-4D97-AF65-F5344CB8AC3E}">
        <p14:creationId xmlns:p14="http://schemas.microsoft.com/office/powerpoint/2010/main" val="7732677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0293428"/>
              </p:ext>
            </p:extLst>
          </p:nvPr>
        </p:nvGraphicFramePr>
        <p:xfrm>
          <a:off x="457200" y="747881"/>
          <a:ext cx="8229601" cy="5900569"/>
        </p:xfrm>
        <a:graphic>
          <a:graphicData uri="http://schemas.openxmlformats.org/drawingml/2006/table">
            <a:tbl>
              <a:tblPr>
                <a:tableStyleId>{5C22544A-7EE6-4342-B048-85BDC9FD1C3A}</a:tableStyleId>
              </a:tblPr>
              <a:tblGrid>
                <a:gridCol w="775078"/>
                <a:gridCol w="1226345"/>
                <a:gridCol w="1226345"/>
                <a:gridCol w="1226345"/>
                <a:gridCol w="1226345"/>
                <a:gridCol w="1226345"/>
                <a:gridCol w="661399"/>
                <a:gridCol w="661399"/>
              </a:tblGrid>
              <a:tr h="457619">
                <a:tc>
                  <a:txBody>
                    <a:bodyPr/>
                    <a:lstStyle/>
                    <a:p>
                      <a:pPr algn="l" fontAlgn="b"/>
                      <a:r>
                        <a:rPr lang="en-US" sz="1600" b="1" i="0" u="none" strike="noStrike" dirty="0" smtClean="0">
                          <a:solidFill>
                            <a:srgbClr val="000000"/>
                          </a:solidFill>
                          <a:effectLst/>
                          <a:latin typeface="Calibri"/>
                        </a:rPr>
                        <a:t>Sample</a:t>
                      </a:r>
                      <a:r>
                        <a:rPr lang="en-US" sz="1600" b="1" i="0" u="none" strike="noStrike" baseline="0" dirty="0" smtClean="0">
                          <a:solidFill>
                            <a:srgbClr val="000000"/>
                          </a:solidFill>
                          <a:effectLst/>
                          <a:latin typeface="Calibri"/>
                        </a:rPr>
                        <a:t> </a:t>
                      </a:r>
                    </a:p>
                    <a:p>
                      <a:pPr algn="l" fontAlgn="b"/>
                      <a:r>
                        <a:rPr lang="en-US" sz="1600" b="1" i="0" u="none" strike="noStrike" baseline="0" dirty="0" smtClean="0">
                          <a:solidFill>
                            <a:srgbClr val="000000"/>
                          </a:solidFill>
                          <a:effectLst/>
                          <a:latin typeface="Calibri"/>
                        </a:rPr>
                        <a:t> No.</a:t>
                      </a:r>
                      <a:endParaRPr lang="en-US" sz="1600" b="1" i="0" u="none" strike="noStrike" dirty="0">
                        <a:solidFill>
                          <a:srgbClr val="000000"/>
                        </a:solidFill>
                        <a:effectLst/>
                        <a:latin typeface="Calibri"/>
                      </a:endParaRPr>
                    </a:p>
                  </a:txBody>
                  <a:tcPr marL="9525" marR="9525" marT="9525" marB="0" anchor="b"/>
                </a:tc>
                <a:tc gridSpan="5">
                  <a:txBody>
                    <a:bodyPr/>
                    <a:lstStyle/>
                    <a:p>
                      <a:pPr algn="ctr" fontAlgn="b"/>
                      <a:r>
                        <a:rPr lang="en-US" sz="1800" b="1" i="0" u="none" strike="noStrike" dirty="0" smtClean="0">
                          <a:solidFill>
                            <a:srgbClr val="000000"/>
                          </a:solidFill>
                          <a:effectLst/>
                          <a:latin typeface="Calibri"/>
                        </a:rPr>
                        <a:t>Individual Measurements</a:t>
                      </a:r>
                    </a:p>
                    <a:p>
                      <a:pPr algn="l" fontAlgn="b"/>
                      <a:r>
                        <a:rPr lang="en-US" sz="1600" b="0" i="0" u="none" strike="noStrike" dirty="0" smtClean="0">
                          <a:solidFill>
                            <a:srgbClr val="000000"/>
                          </a:solidFill>
                          <a:effectLst/>
                          <a:latin typeface="Calibri"/>
                        </a:rPr>
                        <a:t>          </a:t>
                      </a:r>
                      <a:r>
                        <a:rPr lang="en-US" sz="1600" b="1" i="0" u="none" strike="noStrike" dirty="0" smtClean="0">
                          <a:solidFill>
                            <a:srgbClr val="FF0000"/>
                          </a:solidFill>
                          <a:effectLst/>
                          <a:latin typeface="Calibri"/>
                        </a:rPr>
                        <a:t> 1                         2                        3                        4                         5</a:t>
                      </a:r>
                      <a:endParaRPr lang="en-US" sz="1600" b="1" i="0" u="none" strike="noStrike" dirty="0">
                        <a:solidFill>
                          <a:srgbClr val="FF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X̄</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R</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dirty="0">
                          <a:effectLst/>
                        </a:rPr>
                        <a:t>1</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dirty="0">
                          <a:effectLst/>
                        </a:rPr>
                        <a:t>25.00</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dirty="0">
                          <a:effectLst/>
                        </a:rPr>
                        <a:t>25.00</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25.04</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0.02</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4</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25.04</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5</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6</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25.06</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0.07</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7</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25.00</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24.97</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0.06</a:t>
                      </a:r>
                      <a:endParaRPr lang="en-US" sz="2000" b="1" i="0" u="none" strike="noStrike" dirty="0">
                        <a:solidFill>
                          <a:srgbClr val="000000"/>
                        </a:solidFill>
                        <a:effectLst/>
                        <a:latin typeface="Calibri"/>
                      </a:endParaRPr>
                    </a:p>
                  </a:txBody>
                  <a:tcPr marL="9525" marR="9525" marT="9525" marB="0" anchor="b"/>
                </a:tc>
              </a:tr>
              <a:tr h="504532">
                <a:tc>
                  <a:txBody>
                    <a:bodyPr/>
                    <a:lstStyle/>
                    <a:p>
                      <a:pPr algn="l" rtl="0" fontAlgn="ctr"/>
                      <a:r>
                        <a:rPr lang="en-US" sz="2000" u="none" strike="noStrike">
                          <a:effectLst/>
                        </a:rPr>
                        <a:t>10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24.97</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a:effectLst/>
                        </a:rPr>
                        <a:t>24.99</a:t>
                      </a:r>
                      <a:endParaRPr lang="en-US" sz="2000" b="1" i="0" u="none" strike="noStrike">
                        <a:solidFill>
                          <a:srgbClr val="000000"/>
                        </a:solidFill>
                        <a:effectLst/>
                        <a:latin typeface="Calibri"/>
                      </a:endParaRPr>
                    </a:p>
                  </a:txBody>
                  <a:tcPr marL="9525" marR="9525" marT="9525" marB="0" anchor="b"/>
                </a:tc>
                <a:tc>
                  <a:txBody>
                    <a:bodyPr/>
                    <a:lstStyle/>
                    <a:p>
                      <a:pPr algn="r" fontAlgn="b"/>
                      <a:r>
                        <a:rPr lang="en-US" sz="2000" b="1" u="none" strike="noStrike" dirty="0">
                          <a:effectLst/>
                        </a:rPr>
                        <a:t>0.05</a:t>
                      </a:r>
                      <a:endParaRPr lang="en-US" sz="2000" b="1" i="0" u="none" strike="noStrike" dirty="0">
                        <a:solidFill>
                          <a:srgbClr val="000000"/>
                        </a:solidFill>
                        <a:effectLst/>
                        <a:latin typeface="Calibri"/>
                      </a:endParaRPr>
                    </a:p>
                  </a:txBody>
                  <a:tcPr marL="9525" marR="9525" marT="9525" marB="0" anchor="b"/>
                </a:tc>
              </a:tr>
              <a:tr h="31309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smtClean="0">
                          <a:effectLst/>
                        </a:rPr>
                        <a:t>X̄̄</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smtClean="0">
                          <a:effectLst/>
                        </a:rPr>
                        <a:t>R̄</a:t>
                      </a:r>
                      <a:endParaRPr lang="en-US" sz="2000" b="1" i="0" u="none" strike="noStrike" dirty="0">
                        <a:solidFill>
                          <a:srgbClr val="000000"/>
                        </a:solidFill>
                        <a:effectLst/>
                        <a:latin typeface="Calibri"/>
                      </a:endParaRPr>
                    </a:p>
                  </a:txBody>
                  <a:tcPr marL="9525" marR="9525" marT="9525" marB="0" anchor="b"/>
                </a:tc>
              </a:tr>
              <a:tr h="31309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2000" b="1" u="none" strike="noStrike">
                          <a:effectLst/>
                        </a:rPr>
                        <a:t>25.01</a:t>
                      </a:r>
                      <a:endParaRPr lang="en-US" sz="2000" b="1" i="0" u="none" strike="noStrike">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3124200" y="381000"/>
            <a:ext cx="1715983" cy="369332"/>
          </a:xfrm>
          <a:prstGeom prst="rect">
            <a:avLst/>
          </a:prstGeom>
          <a:noFill/>
        </p:spPr>
        <p:txBody>
          <a:bodyPr wrap="none" rtlCol="0">
            <a:spAutoFit/>
          </a:bodyPr>
          <a:lstStyle/>
          <a:p>
            <a:r>
              <a:rPr lang="en-US" b="1" dirty="0">
                <a:solidFill>
                  <a:srgbClr val="FF0000"/>
                </a:solidFill>
              </a:rPr>
              <a:t>Computations: -</a:t>
            </a:r>
            <a:endParaRPr lang="en-US" dirty="0"/>
          </a:p>
        </p:txBody>
      </p:sp>
    </p:spTree>
    <p:extLst>
      <p:ext uri="{BB962C8B-B14F-4D97-AF65-F5344CB8AC3E}">
        <p14:creationId xmlns:p14="http://schemas.microsoft.com/office/powerpoint/2010/main" val="24406901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483692396"/>
              </p:ext>
            </p:extLst>
          </p:nvPr>
        </p:nvGraphicFramePr>
        <p:xfrm>
          <a:off x="914400" y="457200"/>
          <a:ext cx="7239000" cy="27709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47462142"/>
              </p:ext>
            </p:extLst>
          </p:nvPr>
        </p:nvGraphicFramePr>
        <p:xfrm>
          <a:off x="838200" y="3810000"/>
          <a:ext cx="7315200" cy="2667000"/>
        </p:xfrm>
        <a:graphic>
          <a:graphicData uri="http://schemas.openxmlformats.org/drawingml/2006/table">
            <a:tbl>
              <a:tblPr>
                <a:tableStyleId>{5C22544A-7EE6-4342-B048-85BDC9FD1C3A}</a:tableStyleId>
              </a:tblPr>
              <a:tblGrid>
                <a:gridCol w="7315200"/>
              </a:tblGrid>
              <a:tr h="2667000">
                <a:tc>
                  <a:txBody>
                    <a:bodyPr/>
                    <a:lstStyle/>
                    <a:p>
                      <a:pPr algn="l" fontAlgn="t"/>
                      <a:r>
                        <a:rPr lang="en-US" sz="2000" b="1" u="none" strike="noStrike" dirty="0" smtClean="0">
                          <a:solidFill>
                            <a:srgbClr val="FF0000"/>
                          </a:solidFill>
                          <a:effectLst/>
                        </a:rPr>
                        <a:t>Computations:</a:t>
                      </a:r>
                      <a:r>
                        <a:rPr lang="en-US" sz="2000" b="1" u="none" strike="noStrike" baseline="0" dirty="0" smtClean="0">
                          <a:solidFill>
                            <a:srgbClr val="FF0000"/>
                          </a:solidFill>
                          <a:effectLst/>
                        </a:rPr>
                        <a:t> -</a:t>
                      </a:r>
                      <a:endParaRPr lang="en-US" sz="2000" b="1" u="none" strike="noStrike" dirty="0" smtClean="0">
                        <a:solidFill>
                          <a:srgbClr val="FF0000"/>
                        </a:solidFill>
                        <a:effectLst/>
                      </a:endParaRPr>
                    </a:p>
                    <a:p>
                      <a:pPr algn="l" fontAlgn="t"/>
                      <a:r>
                        <a:rPr lang="en-US" sz="2000" b="1" u="none" strike="noStrike" dirty="0" smtClean="0">
                          <a:effectLst/>
                        </a:rPr>
                        <a:t>Central </a:t>
                      </a:r>
                      <a:r>
                        <a:rPr lang="en-US" sz="2000" b="1" u="none" strike="noStrike" dirty="0">
                          <a:effectLst/>
                        </a:rPr>
                        <a:t>Line = </a:t>
                      </a:r>
                      <a:r>
                        <a:rPr lang="en-US" sz="2000" b="1" u="none" strike="noStrike" dirty="0" err="1">
                          <a:effectLst/>
                        </a:rPr>
                        <a:t>CLx</a:t>
                      </a:r>
                      <a:r>
                        <a:rPr lang="en-US" sz="2000" b="1" u="none" strike="noStrike" dirty="0">
                          <a:effectLst/>
                        </a:rPr>
                        <a:t>̄ = X̿ = 25.01    </a:t>
                      </a:r>
                      <a:br>
                        <a:rPr lang="en-US" sz="2000" b="1" u="none" strike="noStrike" dirty="0">
                          <a:effectLst/>
                        </a:rPr>
                      </a:br>
                      <a:r>
                        <a:rPr lang="en-US" sz="2000" b="1" u="none" strike="noStrike" dirty="0">
                          <a:effectLst/>
                        </a:rPr>
                        <a:t>Upper Control Limit </a:t>
                      </a:r>
                      <a:r>
                        <a:rPr lang="en-US" sz="2000" b="1" u="none" strike="noStrike" dirty="0" err="1">
                          <a:effectLst/>
                        </a:rPr>
                        <a:t>UCLx</a:t>
                      </a:r>
                      <a:r>
                        <a:rPr lang="en-US" sz="2000" b="1" u="none" strike="noStrike" dirty="0">
                          <a:effectLst/>
                        </a:rPr>
                        <a:t>̄ = X̿ + A2R̄ </a:t>
                      </a:r>
                      <a:br>
                        <a:rPr lang="en-US" sz="2000" b="1" u="none" strike="noStrike" dirty="0">
                          <a:effectLst/>
                        </a:rPr>
                      </a:br>
                      <a:r>
                        <a:rPr lang="en-US" sz="2000" b="1" u="none" strike="noStrike" dirty="0">
                          <a:effectLst/>
                        </a:rPr>
                        <a:t>                                                    = 25.01+ .5768X.04 = 25.03</a:t>
                      </a:r>
                      <a:br>
                        <a:rPr lang="en-US" sz="2000" b="1" u="none" strike="noStrike" dirty="0">
                          <a:effectLst/>
                        </a:rPr>
                      </a:br>
                      <a:r>
                        <a:rPr lang="en-US" sz="2000" b="1" u="none" strike="noStrike" dirty="0">
                          <a:effectLst/>
                        </a:rPr>
                        <a:t>Lower Control Limit </a:t>
                      </a:r>
                      <a:r>
                        <a:rPr lang="en-US" sz="2000" b="1" u="none" strike="noStrike" dirty="0" err="1">
                          <a:effectLst/>
                        </a:rPr>
                        <a:t>LCLx</a:t>
                      </a:r>
                      <a:r>
                        <a:rPr lang="en-US" sz="2000" b="1" u="none" strike="noStrike" dirty="0">
                          <a:effectLst/>
                        </a:rPr>
                        <a:t>̄ = X̿ - A2R̄ </a:t>
                      </a:r>
                      <a:br>
                        <a:rPr lang="en-US" sz="2000" b="1" u="none" strike="noStrike" dirty="0">
                          <a:effectLst/>
                        </a:rPr>
                      </a:br>
                      <a:r>
                        <a:rPr lang="en-US" sz="2000" b="1" u="none" strike="noStrike" dirty="0">
                          <a:effectLst/>
                        </a:rPr>
                        <a:t>                                                    = 25.01- .5768X .04 = 24.99 </a:t>
                      </a:r>
                      <a:br>
                        <a:rPr lang="en-US" sz="2000" b="1" u="none" strike="noStrike" dirty="0">
                          <a:effectLst/>
                        </a:rPr>
                      </a:br>
                      <a:endParaRPr lang="en-US" sz="2000" b="1" i="0" u="none" strike="noStrike" dirty="0">
                        <a:solidFill>
                          <a:srgbClr val="000000"/>
                        </a:solidFill>
                        <a:effectLst/>
                        <a:latin typeface="Calibri"/>
                      </a:endParaRPr>
                    </a:p>
                  </a:txBody>
                  <a:tcPr marL="9525" marR="9525" marT="9525" marB="0"/>
                </a:tc>
              </a:tr>
            </a:tbl>
          </a:graphicData>
        </a:graphic>
      </p:graphicFrame>
      <p:sp>
        <p:nvSpPr>
          <p:cNvPr id="4" name="TextBox 3"/>
          <p:cNvSpPr txBox="1"/>
          <p:nvPr/>
        </p:nvSpPr>
        <p:spPr>
          <a:xfrm>
            <a:off x="2867890" y="3320534"/>
            <a:ext cx="1326004" cy="369332"/>
          </a:xfrm>
          <a:prstGeom prst="rect">
            <a:avLst/>
          </a:prstGeom>
          <a:noFill/>
        </p:spPr>
        <p:txBody>
          <a:bodyPr wrap="none" rtlCol="0">
            <a:spAutoFit/>
          </a:bodyPr>
          <a:lstStyle/>
          <a:p>
            <a:r>
              <a:rPr lang="en-US" b="1" dirty="0" smtClean="0">
                <a:solidFill>
                  <a:srgbClr val="FF0000"/>
                </a:solidFill>
              </a:rPr>
              <a:t>Sample N0. </a:t>
            </a:r>
            <a:endParaRPr lang="en-US" b="1" dirty="0">
              <a:solidFill>
                <a:srgbClr val="FF0000"/>
              </a:solidFill>
            </a:endParaRPr>
          </a:p>
        </p:txBody>
      </p:sp>
      <p:sp>
        <p:nvSpPr>
          <p:cNvPr id="5" name="Right Arrow 4"/>
          <p:cNvSpPr/>
          <p:nvPr/>
        </p:nvSpPr>
        <p:spPr>
          <a:xfrm>
            <a:off x="4343400" y="32281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3" y="571384"/>
            <a:ext cx="461665" cy="2381934"/>
          </a:xfrm>
          <a:prstGeom prst="rect">
            <a:avLst/>
          </a:prstGeom>
          <a:noFill/>
        </p:spPr>
        <p:txBody>
          <a:bodyPr vert="vert270" wrap="none" rtlCol="0">
            <a:spAutoFit/>
          </a:bodyPr>
          <a:lstStyle/>
          <a:p>
            <a:r>
              <a:rPr lang="en-US" b="1" dirty="0" smtClean="0">
                <a:solidFill>
                  <a:srgbClr val="FF0000"/>
                </a:solidFill>
              </a:rPr>
              <a:t>Diameter Measurement</a:t>
            </a:r>
            <a:endParaRPr lang="en-US" b="1" dirty="0">
              <a:solidFill>
                <a:srgbClr val="FF0000"/>
              </a:solidFill>
            </a:endParaRPr>
          </a:p>
        </p:txBody>
      </p:sp>
      <p:sp>
        <p:nvSpPr>
          <p:cNvPr id="8" name="Up Arrow 7"/>
          <p:cNvSpPr/>
          <p:nvPr/>
        </p:nvSpPr>
        <p:spPr>
          <a:xfrm>
            <a:off x="466358" y="1292255"/>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92007" y="120134"/>
            <a:ext cx="885179" cy="369332"/>
          </a:xfrm>
          <a:prstGeom prst="rect">
            <a:avLst/>
          </a:prstGeom>
          <a:noFill/>
        </p:spPr>
        <p:txBody>
          <a:bodyPr wrap="none" rtlCol="0">
            <a:spAutoFit/>
          </a:bodyPr>
          <a:lstStyle/>
          <a:p>
            <a:r>
              <a:rPr lang="en-US" b="1" dirty="0" smtClean="0">
                <a:solidFill>
                  <a:srgbClr val="FF0000"/>
                </a:solidFill>
              </a:rPr>
              <a:t>X̄ Chart</a:t>
            </a:r>
            <a:endParaRPr lang="en-US" b="1" dirty="0">
              <a:solidFill>
                <a:srgbClr val="FF0000"/>
              </a:solidFill>
            </a:endParaRPr>
          </a:p>
        </p:txBody>
      </p:sp>
      <p:cxnSp>
        <p:nvCxnSpPr>
          <p:cNvPr id="10" name="Straight Connector 9"/>
          <p:cNvCxnSpPr/>
          <p:nvPr/>
        </p:nvCxnSpPr>
        <p:spPr>
          <a:xfrm>
            <a:off x="1447800" y="571384"/>
            <a:ext cx="617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48600" y="571384"/>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3" name="Straight Connector 12"/>
          <p:cNvCxnSpPr/>
          <p:nvPr/>
        </p:nvCxnSpPr>
        <p:spPr>
          <a:xfrm>
            <a:off x="1447800" y="15240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20000" y="1524000"/>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cxnSp>
        <p:nvCxnSpPr>
          <p:cNvPr id="16" name="Straight Connector 15"/>
          <p:cNvCxnSpPr/>
          <p:nvPr/>
        </p:nvCxnSpPr>
        <p:spPr>
          <a:xfrm flipV="1">
            <a:off x="1447800" y="2202131"/>
            <a:ext cx="594360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0000" y="2270663"/>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27694700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879077507"/>
              </p:ext>
            </p:extLst>
          </p:nvPr>
        </p:nvGraphicFramePr>
        <p:xfrm>
          <a:off x="1600200" y="1371600"/>
          <a:ext cx="61722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267200" y="838200"/>
            <a:ext cx="906017" cy="369332"/>
          </a:xfrm>
          <a:prstGeom prst="rect">
            <a:avLst/>
          </a:prstGeom>
          <a:noFill/>
        </p:spPr>
        <p:txBody>
          <a:bodyPr wrap="none" rtlCol="0">
            <a:spAutoFit/>
          </a:bodyPr>
          <a:lstStyle/>
          <a:p>
            <a:r>
              <a:rPr lang="en-US" b="1" dirty="0" smtClean="0">
                <a:solidFill>
                  <a:srgbClr val="FF0000"/>
                </a:solidFill>
              </a:rPr>
              <a:t>R-Chart</a:t>
            </a:r>
            <a:endParaRPr lang="en-US" b="1" dirty="0">
              <a:solidFill>
                <a:srgbClr val="FF0000"/>
              </a:solidFill>
            </a:endParaRPr>
          </a:p>
        </p:txBody>
      </p:sp>
      <p:sp>
        <p:nvSpPr>
          <p:cNvPr id="4" name="TextBox 3"/>
          <p:cNvSpPr txBox="1"/>
          <p:nvPr/>
        </p:nvSpPr>
        <p:spPr>
          <a:xfrm>
            <a:off x="990600" y="3065231"/>
            <a:ext cx="461665" cy="1266501"/>
          </a:xfrm>
          <a:prstGeom prst="rect">
            <a:avLst/>
          </a:prstGeom>
          <a:noFill/>
        </p:spPr>
        <p:txBody>
          <a:bodyPr vert="vert270" wrap="none" rtlCol="0">
            <a:spAutoFit/>
          </a:bodyPr>
          <a:lstStyle/>
          <a:p>
            <a:r>
              <a:rPr lang="en-US" b="1" dirty="0" smtClean="0">
                <a:solidFill>
                  <a:srgbClr val="FF0000"/>
                </a:solidFill>
              </a:rPr>
              <a:t>Range Value</a:t>
            </a:r>
            <a:endParaRPr lang="en-US" b="1" dirty="0">
              <a:solidFill>
                <a:srgbClr val="FF0000"/>
              </a:solidFill>
            </a:endParaRPr>
          </a:p>
        </p:txBody>
      </p:sp>
      <p:sp>
        <p:nvSpPr>
          <p:cNvPr id="5" name="Up Arrow 4"/>
          <p:cNvSpPr/>
          <p:nvPr/>
        </p:nvSpPr>
        <p:spPr>
          <a:xfrm>
            <a:off x="1126740" y="1828800"/>
            <a:ext cx="189384"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40691" y="4953000"/>
            <a:ext cx="1279517" cy="369332"/>
          </a:xfrm>
          <a:prstGeom prst="rect">
            <a:avLst/>
          </a:prstGeom>
          <a:noFill/>
        </p:spPr>
        <p:txBody>
          <a:bodyPr wrap="none" rtlCol="0">
            <a:spAutoFit/>
          </a:bodyPr>
          <a:lstStyle/>
          <a:p>
            <a:r>
              <a:rPr lang="en-US" b="1" dirty="0" smtClean="0">
                <a:solidFill>
                  <a:srgbClr val="FF0000"/>
                </a:solidFill>
              </a:rPr>
              <a:t>Sample No.</a:t>
            </a:r>
            <a:endParaRPr lang="en-US" b="1" dirty="0">
              <a:solidFill>
                <a:srgbClr val="FF0000"/>
              </a:solidFill>
            </a:endParaRPr>
          </a:p>
        </p:txBody>
      </p:sp>
      <p:sp>
        <p:nvSpPr>
          <p:cNvPr id="7" name="Right Arrow 6"/>
          <p:cNvSpPr/>
          <p:nvPr/>
        </p:nvSpPr>
        <p:spPr>
          <a:xfrm>
            <a:off x="4844796" y="5077087"/>
            <a:ext cx="978408" cy="12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799" y="5468034"/>
            <a:ext cx="3376245" cy="1200329"/>
          </a:xfrm>
          <a:prstGeom prst="rect">
            <a:avLst/>
          </a:prstGeom>
          <a:noFill/>
        </p:spPr>
        <p:txBody>
          <a:bodyPr wrap="none" rtlCol="0">
            <a:spAutoFit/>
          </a:bodyPr>
          <a:lstStyle/>
          <a:p>
            <a:r>
              <a:rPr lang="en-US" b="1" dirty="0" smtClean="0">
                <a:solidFill>
                  <a:srgbClr val="FF0000"/>
                </a:solidFill>
              </a:rPr>
              <a:t>Computation</a:t>
            </a:r>
          </a:p>
          <a:p>
            <a:r>
              <a:rPr lang="en-US" dirty="0" smtClean="0"/>
              <a:t>CL</a:t>
            </a:r>
            <a:r>
              <a:rPr lang="en-US" sz="1200" dirty="0" smtClean="0"/>
              <a:t>R</a:t>
            </a:r>
            <a:r>
              <a:rPr lang="en-US" dirty="0" smtClean="0"/>
              <a:t> = 0.04</a:t>
            </a:r>
          </a:p>
          <a:p>
            <a:r>
              <a:rPr lang="en-US" dirty="0" smtClean="0"/>
              <a:t>UCL</a:t>
            </a:r>
            <a:r>
              <a:rPr lang="en-US" sz="1200" dirty="0" smtClean="0"/>
              <a:t>R  </a:t>
            </a:r>
            <a:r>
              <a:rPr lang="en-US" dirty="0" smtClean="0"/>
              <a:t>= D</a:t>
            </a:r>
            <a:r>
              <a:rPr lang="en-US" sz="1200" dirty="0" smtClean="0"/>
              <a:t>4</a:t>
            </a:r>
            <a:r>
              <a:rPr lang="en-US" dirty="0" smtClean="0"/>
              <a:t>xR̄ = 2.114x 0.04 = 0.085</a:t>
            </a:r>
          </a:p>
          <a:p>
            <a:r>
              <a:rPr lang="en-US" dirty="0" smtClean="0"/>
              <a:t>LCL</a:t>
            </a:r>
            <a:r>
              <a:rPr lang="en-US" sz="1200" dirty="0" smtClean="0"/>
              <a:t>R</a:t>
            </a:r>
            <a:r>
              <a:rPr lang="en-US" dirty="0" smtClean="0"/>
              <a:t> = D</a:t>
            </a:r>
            <a:r>
              <a:rPr lang="en-US" sz="1200" dirty="0" smtClean="0"/>
              <a:t>3</a:t>
            </a:r>
            <a:r>
              <a:rPr lang="en-US" dirty="0" smtClean="0"/>
              <a:t>xR̄ = 0</a:t>
            </a:r>
            <a:endParaRPr lang="en-US" dirty="0"/>
          </a:p>
        </p:txBody>
      </p:sp>
      <p:cxnSp>
        <p:nvCxnSpPr>
          <p:cNvPr id="10" name="Straight Connector 9"/>
          <p:cNvCxnSpPr/>
          <p:nvPr/>
        </p:nvCxnSpPr>
        <p:spPr>
          <a:xfrm>
            <a:off x="1981200" y="1371600"/>
            <a:ext cx="495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9000" y="1371600"/>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3" name="Straight Connector 12"/>
          <p:cNvCxnSpPr/>
          <p:nvPr/>
        </p:nvCxnSpPr>
        <p:spPr>
          <a:xfrm>
            <a:off x="1981200" y="3065231"/>
            <a:ext cx="525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15678" y="3065231"/>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7" name="TextBox 16"/>
          <p:cNvSpPr txBox="1"/>
          <p:nvPr/>
        </p:nvSpPr>
        <p:spPr>
          <a:xfrm>
            <a:off x="6934200" y="4648200"/>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33242543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b="1" dirty="0">
                <a:solidFill>
                  <a:srgbClr val="FF0000"/>
                </a:solidFill>
              </a:rPr>
              <a:t>Example: SPC for bottle filling…</a:t>
            </a:r>
          </a:p>
        </p:txBody>
      </p:sp>
      <p:graphicFrame>
        <p:nvGraphicFramePr>
          <p:cNvPr id="222211" name="Group 3"/>
          <p:cNvGraphicFramePr>
            <a:graphicFrameLocks noGrp="1"/>
          </p:cNvGraphicFramePr>
          <p:nvPr/>
        </p:nvGraphicFramePr>
        <p:xfrm>
          <a:off x="457200" y="2128838"/>
          <a:ext cx="8305800" cy="4359278"/>
        </p:xfrm>
        <a:graphic>
          <a:graphicData uri="http://schemas.openxmlformats.org/drawingml/2006/table">
            <a:tbl>
              <a:tblPr/>
              <a:tblGrid>
                <a:gridCol w="1154113"/>
                <a:gridCol w="903287"/>
                <a:gridCol w="857250"/>
                <a:gridCol w="895350"/>
                <a:gridCol w="914400"/>
                <a:gridCol w="914400"/>
                <a:gridCol w="1371600"/>
                <a:gridCol w="1295400"/>
              </a:tblGrid>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Sample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Observation (</a:t>
                      </a:r>
                      <a:r>
                        <a:rPr kumimoji="0" lang="en-US" altLang="en-US" sz="2000" b="1" i="1" u="none" strike="noStrike" cap="none" normalizeH="0" baseline="0" smtClean="0">
                          <a:ln>
                            <a:noFill/>
                          </a:ln>
                          <a:solidFill>
                            <a:schemeClr val="tx1"/>
                          </a:solidFill>
                          <a:effectLst/>
                          <a:latin typeface="Times New Roman" pitchFamily="18" charset="0"/>
                        </a:rPr>
                        <a:t>x</a:t>
                      </a:r>
                      <a:r>
                        <a:rPr kumimoji="0" lang="en-US" altLang="en-US" sz="2000" b="1" i="1" u="none" strike="noStrike" cap="none" normalizeH="0" baseline="-25000" smtClean="0">
                          <a:ln>
                            <a:noFill/>
                          </a:ln>
                          <a:solidFill>
                            <a:schemeClr val="tx1"/>
                          </a:solidFill>
                          <a:effectLst/>
                          <a:latin typeface="Times New Roman" pitchFamily="18" charset="0"/>
                        </a:rPr>
                        <a:t>i</a:t>
                      </a:r>
                      <a:r>
                        <a:rPr kumimoji="0" lang="en-US" altLang="en-US" sz="2000" b="1" i="0" u="none" strike="noStrike" cap="none" normalizeH="0" baseline="0" smtClean="0">
                          <a:ln>
                            <a:noFill/>
                          </a:ln>
                          <a:solidFill>
                            <a:schemeClr val="tx1"/>
                          </a:solidFill>
                          <a:effectLst/>
                          <a:latin typeface="Times New Roman" pitchFamily="18"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Average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Range (R)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949445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3200" b="1" dirty="0" smtClean="0">
                <a:solidFill>
                  <a:srgbClr val="FF0000"/>
                </a:solidFill>
              </a:rPr>
              <a:t> </a:t>
            </a:r>
            <a:r>
              <a:rPr lang="en-US" altLang="en-US" sz="3200" b="1" dirty="0">
                <a:solidFill>
                  <a:srgbClr val="FF0000"/>
                </a:solidFill>
              </a:rPr>
              <a:t>SPC for bottle filling…</a:t>
            </a:r>
          </a:p>
        </p:txBody>
      </p:sp>
      <p:graphicFrame>
        <p:nvGraphicFramePr>
          <p:cNvPr id="223235" name="Group 3"/>
          <p:cNvGraphicFramePr>
            <a:graphicFrameLocks noGrp="1"/>
          </p:cNvGraphicFramePr>
          <p:nvPr/>
        </p:nvGraphicFramePr>
        <p:xfrm>
          <a:off x="457200" y="2133600"/>
          <a:ext cx="8305800" cy="4359278"/>
        </p:xfrm>
        <a:graphic>
          <a:graphicData uri="http://schemas.openxmlformats.org/drawingml/2006/table">
            <a:tbl>
              <a:tblPr/>
              <a:tblGrid>
                <a:gridCol w="1154113"/>
                <a:gridCol w="903287"/>
                <a:gridCol w="857250"/>
                <a:gridCol w="895350"/>
                <a:gridCol w="914400"/>
                <a:gridCol w="914400"/>
                <a:gridCol w="1371600"/>
                <a:gridCol w="1295400"/>
              </a:tblGrid>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Sample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Observation (</a:t>
                      </a:r>
                      <a:r>
                        <a:rPr kumimoji="0" lang="en-US" altLang="en-US" sz="2000" b="1" i="1" u="none" strike="noStrike" cap="none" normalizeH="0" baseline="0" smtClean="0">
                          <a:ln>
                            <a:noFill/>
                          </a:ln>
                          <a:solidFill>
                            <a:schemeClr val="tx1"/>
                          </a:solidFill>
                          <a:effectLst/>
                          <a:latin typeface="Times New Roman" pitchFamily="18" charset="0"/>
                        </a:rPr>
                        <a:t>x</a:t>
                      </a:r>
                      <a:r>
                        <a:rPr kumimoji="0" lang="en-US" altLang="en-US" sz="2000" b="1" i="1" u="none" strike="noStrike" cap="none" normalizeH="0" baseline="-25000" smtClean="0">
                          <a:ln>
                            <a:noFill/>
                          </a:ln>
                          <a:solidFill>
                            <a:schemeClr val="tx1"/>
                          </a:solidFill>
                          <a:effectLst/>
                          <a:latin typeface="Times New Roman" pitchFamily="18" charset="0"/>
                        </a:rPr>
                        <a:t>i</a:t>
                      </a:r>
                      <a:r>
                        <a:rPr kumimoji="0" lang="en-US" altLang="en-US" sz="2000" b="1" i="0" u="none" strike="noStrike" cap="none" normalizeH="0" baseline="0" smtClean="0">
                          <a:ln>
                            <a:noFill/>
                          </a:ln>
                          <a:solidFill>
                            <a:schemeClr val="tx1"/>
                          </a:solidFill>
                          <a:effectLst/>
                          <a:latin typeface="Times New Roman" pitchFamily="18"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Average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Range (R)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37" name="Text Box 109"/>
          <p:cNvSpPr txBox="1">
            <a:spLocks noChangeArrowheads="1"/>
          </p:cNvSpPr>
          <p:nvPr/>
        </p:nvSpPr>
        <p:spPr bwMode="auto">
          <a:xfrm>
            <a:off x="457200" y="12954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Calculate the average and the range for each sample…</a:t>
            </a:r>
          </a:p>
        </p:txBody>
      </p:sp>
    </p:spTree>
    <p:extLst>
      <p:ext uri="{BB962C8B-B14F-4D97-AF65-F5344CB8AC3E}">
        <p14:creationId xmlns:p14="http://schemas.microsoft.com/office/powerpoint/2010/main" val="42070298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33400" y="381000"/>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Then…</a:t>
            </a:r>
          </a:p>
        </p:txBody>
      </p:sp>
      <p:graphicFrame>
        <p:nvGraphicFramePr>
          <p:cNvPr id="49155" name="Object 3"/>
          <p:cNvGraphicFramePr>
            <a:graphicFrameLocks noChangeAspect="1"/>
          </p:cNvGraphicFramePr>
          <p:nvPr/>
        </p:nvGraphicFramePr>
        <p:xfrm>
          <a:off x="822325" y="1673225"/>
          <a:ext cx="1484313" cy="514350"/>
        </p:xfrm>
        <a:graphic>
          <a:graphicData uri="http://schemas.openxmlformats.org/presentationml/2006/ole">
            <mc:AlternateContent xmlns:mc="http://schemas.openxmlformats.org/markup-compatibility/2006">
              <mc:Choice xmlns:v="urn:schemas-microsoft-com:vml" Requires="v">
                <p:oleObj spid="_x0000_s8208" name="Equation" r:id="rId3" imgW="660400" imgH="228600" progId="Equation.3">
                  <p:embed/>
                </p:oleObj>
              </mc:Choice>
              <mc:Fallback>
                <p:oleObj name="Equation" r:id="rId3" imgW="660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1673225"/>
                        <a:ext cx="1484313"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Text Box 4"/>
          <p:cNvSpPr txBox="1">
            <a:spLocks noChangeArrowheads="1"/>
          </p:cNvSpPr>
          <p:nvPr/>
        </p:nvSpPr>
        <p:spPr bwMode="auto">
          <a:xfrm>
            <a:off x="609600" y="25146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is the </a:t>
            </a:r>
            <a:r>
              <a:rPr lang="en-US" altLang="en-US" i="1">
                <a:solidFill>
                  <a:schemeClr val="bg1"/>
                </a:solidFill>
              </a:rPr>
              <a:t>average</a:t>
            </a:r>
            <a:r>
              <a:rPr lang="en-US" altLang="en-US">
                <a:solidFill>
                  <a:schemeClr val="bg1"/>
                </a:solidFill>
              </a:rPr>
              <a:t> of the </a:t>
            </a:r>
            <a:r>
              <a:rPr lang="en-US" altLang="en-US" i="1">
                <a:solidFill>
                  <a:schemeClr val="bg1"/>
                </a:solidFill>
              </a:rPr>
              <a:t>averages</a:t>
            </a:r>
          </a:p>
        </p:txBody>
      </p:sp>
      <p:graphicFrame>
        <p:nvGraphicFramePr>
          <p:cNvPr id="49157" name="Object 5"/>
          <p:cNvGraphicFramePr>
            <a:graphicFrameLocks noChangeAspect="1"/>
          </p:cNvGraphicFramePr>
          <p:nvPr/>
        </p:nvGraphicFramePr>
        <p:xfrm>
          <a:off x="838200" y="4114800"/>
          <a:ext cx="1284288" cy="457200"/>
        </p:xfrm>
        <a:graphic>
          <a:graphicData uri="http://schemas.openxmlformats.org/presentationml/2006/ole">
            <mc:AlternateContent xmlns:mc="http://schemas.openxmlformats.org/markup-compatibility/2006">
              <mc:Choice xmlns:v="urn:schemas-microsoft-com:vml" Requires="v">
                <p:oleObj spid="_x0000_s8209" name="Equation" r:id="rId5" imgW="571252" imgH="203112" progId="Equation.3">
                  <p:embed/>
                </p:oleObj>
              </mc:Choice>
              <mc:Fallback>
                <p:oleObj name="Equation" r:id="rId5" imgW="571252"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14800"/>
                        <a:ext cx="1284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Text Box 6"/>
          <p:cNvSpPr txBox="1">
            <a:spLocks noChangeArrowheads="1"/>
          </p:cNvSpPr>
          <p:nvPr/>
        </p:nvSpPr>
        <p:spPr bwMode="auto">
          <a:xfrm>
            <a:off x="609600" y="49530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is the </a:t>
            </a:r>
            <a:r>
              <a:rPr lang="en-US" altLang="en-US" i="1">
                <a:solidFill>
                  <a:schemeClr val="bg1"/>
                </a:solidFill>
              </a:rPr>
              <a:t>average</a:t>
            </a:r>
            <a:r>
              <a:rPr lang="en-US" altLang="en-US">
                <a:solidFill>
                  <a:schemeClr val="bg1"/>
                </a:solidFill>
              </a:rPr>
              <a:t> of the </a:t>
            </a:r>
            <a:r>
              <a:rPr lang="en-US" altLang="en-US" i="1">
                <a:solidFill>
                  <a:schemeClr val="bg1"/>
                </a:solidFill>
              </a:rPr>
              <a:t>ranges</a:t>
            </a:r>
          </a:p>
        </p:txBody>
      </p:sp>
    </p:spTree>
    <p:extLst>
      <p:ext uri="{BB962C8B-B14F-4D97-AF65-F5344CB8AC3E}">
        <p14:creationId xmlns:p14="http://schemas.microsoft.com/office/powerpoint/2010/main" val="2919125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09600" y="38100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Finally…</a:t>
            </a:r>
          </a:p>
        </p:txBody>
      </p:sp>
      <p:graphicFrame>
        <p:nvGraphicFramePr>
          <p:cNvPr id="50179" name="Object 3"/>
          <p:cNvGraphicFramePr>
            <a:graphicFrameLocks noChangeAspect="1"/>
          </p:cNvGraphicFramePr>
          <p:nvPr/>
        </p:nvGraphicFramePr>
        <p:xfrm>
          <a:off x="1828800" y="2667000"/>
          <a:ext cx="4713288" cy="1028700"/>
        </p:xfrm>
        <a:graphic>
          <a:graphicData uri="http://schemas.openxmlformats.org/presentationml/2006/ole">
            <mc:AlternateContent xmlns:mc="http://schemas.openxmlformats.org/markup-compatibility/2006">
              <mc:Choice xmlns:v="urn:schemas-microsoft-com:vml" Requires="v">
                <p:oleObj spid="_x0000_s9232" name="Equation" r:id="rId3" imgW="2095500" imgH="457200" progId="Equation.3">
                  <p:embed/>
                </p:oleObj>
              </mc:Choice>
              <mc:Fallback>
                <p:oleObj name="Equation" r:id="rId3" imgW="2095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47132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Text Box 4"/>
          <p:cNvSpPr txBox="1">
            <a:spLocks noChangeArrowheads="1"/>
          </p:cNvSpPr>
          <p:nvPr/>
        </p:nvSpPr>
        <p:spPr bwMode="auto">
          <a:xfrm>
            <a:off x="609600" y="1524000"/>
            <a:ext cx="7543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Calculate the upper and lower control limits</a:t>
            </a:r>
          </a:p>
        </p:txBody>
      </p:sp>
      <p:graphicFrame>
        <p:nvGraphicFramePr>
          <p:cNvPr id="50181" name="Object 5"/>
          <p:cNvGraphicFramePr>
            <a:graphicFrameLocks noChangeAspect="1"/>
          </p:cNvGraphicFramePr>
          <p:nvPr/>
        </p:nvGraphicFramePr>
        <p:xfrm>
          <a:off x="1849438" y="4191000"/>
          <a:ext cx="3484562" cy="1028700"/>
        </p:xfrm>
        <a:graphic>
          <a:graphicData uri="http://schemas.openxmlformats.org/presentationml/2006/ole">
            <mc:AlternateContent xmlns:mc="http://schemas.openxmlformats.org/markup-compatibility/2006">
              <mc:Choice xmlns:v="urn:schemas-microsoft-com:vml" Requires="v">
                <p:oleObj spid="_x0000_s9233" name="Equation" r:id="rId5" imgW="1549400" imgH="457200" progId="Equation.3">
                  <p:embed/>
                </p:oleObj>
              </mc:Choice>
              <mc:Fallback>
                <p:oleObj name="Equation" r:id="rId5" imgW="1549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4191000"/>
                        <a:ext cx="34845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77868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1981200" y="1371600"/>
            <a:ext cx="5791200" cy="4114800"/>
            <a:chOff x="1056" y="864"/>
            <a:chExt cx="3648" cy="2592"/>
          </a:xfrm>
        </p:grpSpPr>
        <p:sp>
          <p:nvSpPr>
            <p:cNvPr id="51232" name="Line 3"/>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3" name="Line 4"/>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4" name="Line 5"/>
            <p:cNvSpPr>
              <a:spLocks noChangeShapeType="1"/>
            </p:cNvSpPr>
            <p:nvPr/>
          </p:nvSpPr>
          <p:spPr bwMode="auto">
            <a:xfrm>
              <a:off x="4704" y="1248"/>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5" name="Line 6"/>
            <p:cNvSpPr>
              <a:spLocks noChangeShapeType="1"/>
            </p:cNvSpPr>
            <p:nvPr/>
          </p:nvSpPr>
          <p:spPr bwMode="auto">
            <a:xfrm>
              <a:off x="10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6" name="Line 7"/>
            <p:cNvSpPr>
              <a:spLocks noChangeShapeType="1"/>
            </p:cNvSpPr>
            <p:nvPr/>
          </p:nvSpPr>
          <p:spPr bwMode="auto">
            <a:xfrm>
              <a:off x="11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7" name="Line 8"/>
            <p:cNvSpPr>
              <a:spLocks noChangeShapeType="1"/>
            </p:cNvSpPr>
            <p:nvPr/>
          </p:nvSpPr>
          <p:spPr bwMode="auto">
            <a:xfrm>
              <a:off x="12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8" name="Line 9"/>
            <p:cNvSpPr>
              <a:spLocks noChangeShapeType="1"/>
            </p:cNvSpPr>
            <p:nvPr/>
          </p:nvSpPr>
          <p:spPr bwMode="auto">
            <a:xfrm>
              <a:off x="13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9" name="Line 10"/>
            <p:cNvSpPr>
              <a:spLocks noChangeShapeType="1"/>
            </p:cNvSpPr>
            <p:nvPr/>
          </p:nvSpPr>
          <p:spPr bwMode="auto">
            <a:xfrm>
              <a:off x="14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0" name="Line 11"/>
            <p:cNvSpPr>
              <a:spLocks noChangeShapeType="1"/>
            </p:cNvSpPr>
            <p:nvPr/>
          </p:nvSpPr>
          <p:spPr bwMode="auto">
            <a:xfrm>
              <a:off x="15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1" name="Line 12"/>
            <p:cNvSpPr>
              <a:spLocks noChangeShapeType="1"/>
            </p:cNvSpPr>
            <p:nvPr/>
          </p:nvSpPr>
          <p:spPr bwMode="auto">
            <a:xfrm>
              <a:off x="16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2" name="Line 13"/>
            <p:cNvSpPr>
              <a:spLocks noChangeShapeType="1"/>
            </p:cNvSpPr>
            <p:nvPr/>
          </p:nvSpPr>
          <p:spPr bwMode="auto">
            <a:xfrm>
              <a:off x="17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3" name="Line 14"/>
            <p:cNvSpPr>
              <a:spLocks noChangeShapeType="1"/>
            </p:cNvSpPr>
            <p:nvPr/>
          </p:nvSpPr>
          <p:spPr bwMode="auto">
            <a:xfrm>
              <a:off x="18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4" name="Line 15"/>
            <p:cNvSpPr>
              <a:spLocks noChangeShapeType="1"/>
            </p:cNvSpPr>
            <p:nvPr/>
          </p:nvSpPr>
          <p:spPr bwMode="auto">
            <a:xfrm>
              <a:off x="19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5" name="Line 16"/>
            <p:cNvSpPr>
              <a:spLocks noChangeShapeType="1"/>
            </p:cNvSpPr>
            <p:nvPr/>
          </p:nvSpPr>
          <p:spPr bwMode="auto">
            <a:xfrm>
              <a:off x="20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6" name="Line 17"/>
            <p:cNvSpPr>
              <a:spLocks noChangeShapeType="1"/>
            </p:cNvSpPr>
            <p:nvPr/>
          </p:nvSpPr>
          <p:spPr bwMode="auto">
            <a:xfrm>
              <a:off x="21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7" name="Line 18"/>
            <p:cNvSpPr>
              <a:spLocks noChangeShapeType="1"/>
            </p:cNvSpPr>
            <p:nvPr/>
          </p:nvSpPr>
          <p:spPr bwMode="auto">
            <a:xfrm>
              <a:off x="22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8" name="Line 19"/>
            <p:cNvSpPr>
              <a:spLocks noChangeShapeType="1"/>
            </p:cNvSpPr>
            <p:nvPr/>
          </p:nvSpPr>
          <p:spPr bwMode="auto">
            <a:xfrm>
              <a:off x="23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9" name="Line 20"/>
            <p:cNvSpPr>
              <a:spLocks noChangeShapeType="1"/>
            </p:cNvSpPr>
            <p:nvPr/>
          </p:nvSpPr>
          <p:spPr bwMode="auto">
            <a:xfrm>
              <a:off x="240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0" name="Line 21"/>
            <p:cNvSpPr>
              <a:spLocks noChangeShapeType="1"/>
            </p:cNvSpPr>
            <p:nvPr/>
          </p:nvSpPr>
          <p:spPr bwMode="auto">
            <a:xfrm>
              <a:off x="249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1" name="Line 22"/>
            <p:cNvSpPr>
              <a:spLocks noChangeShapeType="1"/>
            </p:cNvSpPr>
            <p:nvPr/>
          </p:nvSpPr>
          <p:spPr bwMode="auto">
            <a:xfrm>
              <a:off x="259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2" name="Line 23"/>
            <p:cNvSpPr>
              <a:spLocks noChangeShapeType="1"/>
            </p:cNvSpPr>
            <p:nvPr/>
          </p:nvSpPr>
          <p:spPr bwMode="auto">
            <a:xfrm>
              <a:off x="268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3" name="Line 24"/>
            <p:cNvSpPr>
              <a:spLocks noChangeShapeType="1"/>
            </p:cNvSpPr>
            <p:nvPr/>
          </p:nvSpPr>
          <p:spPr bwMode="auto">
            <a:xfrm>
              <a:off x="278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4" name="Line 25"/>
            <p:cNvSpPr>
              <a:spLocks noChangeShapeType="1"/>
            </p:cNvSpPr>
            <p:nvPr/>
          </p:nvSpPr>
          <p:spPr bwMode="auto">
            <a:xfrm>
              <a:off x="288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5" name="Line 26"/>
            <p:cNvSpPr>
              <a:spLocks noChangeShapeType="1"/>
            </p:cNvSpPr>
            <p:nvPr/>
          </p:nvSpPr>
          <p:spPr bwMode="auto">
            <a:xfrm>
              <a:off x="297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6" name="Line 27"/>
            <p:cNvSpPr>
              <a:spLocks noChangeShapeType="1"/>
            </p:cNvSpPr>
            <p:nvPr/>
          </p:nvSpPr>
          <p:spPr bwMode="auto">
            <a:xfrm>
              <a:off x="307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7" name="Line 28"/>
            <p:cNvSpPr>
              <a:spLocks noChangeShapeType="1"/>
            </p:cNvSpPr>
            <p:nvPr/>
          </p:nvSpPr>
          <p:spPr bwMode="auto">
            <a:xfrm>
              <a:off x="316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8" name="Line 29"/>
            <p:cNvSpPr>
              <a:spLocks noChangeShapeType="1"/>
            </p:cNvSpPr>
            <p:nvPr/>
          </p:nvSpPr>
          <p:spPr bwMode="auto">
            <a:xfrm>
              <a:off x="326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9" name="Line 30"/>
            <p:cNvSpPr>
              <a:spLocks noChangeShapeType="1"/>
            </p:cNvSpPr>
            <p:nvPr/>
          </p:nvSpPr>
          <p:spPr bwMode="auto">
            <a:xfrm>
              <a:off x="336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0" name="Line 31"/>
            <p:cNvSpPr>
              <a:spLocks noChangeShapeType="1"/>
            </p:cNvSpPr>
            <p:nvPr/>
          </p:nvSpPr>
          <p:spPr bwMode="auto">
            <a:xfrm>
              <a:off x="34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1" name="Line 32"/>
            <p:cNvSpPr>
              <a:spLocks noChangeShapeType="1"/>
            </p:cNvSpPr>
            <p:nvPr/>
          </p:nvSpPr>
          <p:spPr bwMode="auto">
            <a:xfrm>
              <a:off x="35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2" name="Line 33"/>
            <p:cNvSpPr>
              <a:spLocks noChangeShapeType="1"/>
            </p:cNvSpPr>
            <p:nvPr/>
          </p:nvSpPr>
          <p:spPr bwMode="auto">
            <a:xfrm>
              <a:off x="36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3" name="Line 34"/>
            <p:cNvSpPr>
              <a:spLocks noChangeShapeType="1"/>
            </p:cNvSpPr>
            <p:nvPr/>
          </p:nvSpPr>
          <p:spPr bwMode="auto">
            <a:xfrm>
              <a:off x="37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4" name="Line 35"/>
            <p:cNvSpPr>
              <a:spLocks noChangeShapeType="1"/>
            </p:cNvSpPr>
            <p:nvPr/>
          </p:nvSpPr>
          <p:spPr bwMode="auto">
            <a:xfrm>
              <a:off x="38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5" name="Line 36"/>
            <p:cNvSpPr>
              <a:spLocks noChangeShapeType="1"/>
            </p:cNvSpPr>
            <p:nvPr/>
          </p:nvSpPr>
          <p:spPr bwMode="auto">
            <a:xfrm>
              <a:off x="39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6" name="Line 37"/>
            <p:cNvSpPr>
              <a:spLocks noChangeShapeType="1"/>
            </p:cNvSpPr>
            <p:nvPr/>
          </p:nvSpPr>
          <p:spPr bwMode="auto">
            <a:xfrm>
              <a:off x="40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7" name="Line 38"/>
            <p:cNvSpPr>
              <a:spLocks noChangeShapeType="1"/>
            </p:cNvSpPr>
            <p:nvPr/>
          </p:nvSpPr>
          <p:spPr bwMode="auto">
            <a:xfrm>
              <a:off x="41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8" name="Line 39"/>
            <p:cNvSpPr>
              <a:spLocks noChangeShapeType="1"/>
            </p:cNvSpPr>
            <p:nvPr/>
          </p:nvSpPr>
          <p:spPr bwMode="auto">
            <a:xfrm>
              <a:off x="42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9" name="Line 40"/>
            <p:cNvSpPr>
              <a:spLocks noChangeShapeType="1"/>
            </p:cNvSpPr>
            <p:nvPr/>
          </p:nvSpPr>
          <p:spPr bwMode="auto">
            <a:xfrm>
              <a:off x="43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0" name="Line 41"/>
            <p:cNvSpPr>
              <a:spLocks noChangeShapeType="1"/>
            </p:cNvSpPr>
            <p:nvPr/>
          </p:nvSpPr>
          <p:spPr bwMode="auto">
            <a:xfrm>
              <a:off x="44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1" name="Line 42"/>
            <p:cNvSpPr>
              <a:spLocks noChangeShapeType="1"/>
            </p:cNvSpPr>
            <p:nvPr/>
          </p:nvSpPr>
          <p:spPr bwMode="auto">
            <a:xfrm>
              <a:off x="45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2" name="Line 43"/>
            <p:cNvSpPr>
              <a:spLocks noChangeShapeType="1"/>
            </p:cNvSpPr>
            <p:nvPr/>
          </p:nvSpPr>
          <p:spPr bwMode="auto">
            <a:xfrm>
              <a:off x="46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3" name="Line 44"/>
            <p:cNvSpPr>
              <a:spLocks noChangeShapeType="1"/>
            </p:cNvSpPr>
            <p:nvPr/>
          </p:nvSpPr>
          <p:spPr bwMode="auto">
            <a:xfrm>
              <a:off x="47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4" name="Line 45"/>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5" name="Line 46"/>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6" name="Line 47"/>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7" name="Line 48"/>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8" name="Line 49"/>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9" name="Line 50"/>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0" name="Line 51"/>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1" name="Line 52"/>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2" name="Line 53"/>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3" name="Line 54"/>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4" name="Line 55"/>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5" name="Line 56"/>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6" name="Line 57"/>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7" name="Line 58"/>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8" name="Line 59"/>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9" name="Line 60"/>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0" name="Line 61"/>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1" name="Line 62"/>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2" name="Line 63"/>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3" name="Line 64"/>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4" name="Line 65"/>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5" name="Line 66"/>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6" name="Line 67"/>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7" name="Line 68"/>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8" name="Line 69"/>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9" name="Line 70"/>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0" name="Line 71"/>
            <p:cNvSpPr>
              <a:spLocks noChangeShapeType="1"/>
            </p:cNvSpPr>
            <p:nvPr/>
          </p:nvSpPr>
          <p:spPr bwMode="auto">
            <a:xfrm>
              <a:off x="1056" y="9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1" name="Line 72"/>
            <p:cNvSpPr>
              <a:spLocks noChangeShapeType="1"/>
            </p:cNvSpPr>
            <p:nvPr/>
          </p:nvSpPr>
          <p:spPr bwMode="auto">
            <a:xfrm>
              <a:off x="1056" y="8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03" name="Text Box 73"/>
          <p:cNvSpPr txBox="1">
            <a:spLocks noChangeArrowheads="1"/>
          </p:cNvSpPr>
          <p:nvPr/>
        </p:nvSpPr>
        <p:spPr bwMode="auto">
          <a:xfrm>
            <a:off x="674688" y="4695825"/>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LCL = 11.90</a:t>
            </a:r>
          </a:p>
        </p:txBody>
      </p:sp>
      <p:sp>
        <p:nvSpPr>
          <p:cNvPr id="51204" name="Text Box 74"/>
          <p:cNvSpPr txBox="1">
            <a:spLocks noChangeArrowheads="1"/>
          </p:cNvSpPr>
          <p:nvPr/>
        </p:nvSpPr>
        <p:spPr bwMode="auto">
          <a:xfrm>
            <a:off x="674688" y="19621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UCL = 12.10</a:t>
            </a:r>
          </a:p>
        </p:txBody>
      </p:sp>
      <p:sp>
        <p:nvSpPr>
          <p:cNvPr id="51205" name="Line 75"/>
          <p:cNvSpPr>
            <a:spLocks noChangeShapeType="1"/>
          </p:cNvSpPr>
          <p:nvPr/>
        </p:nvSpPr>
        <p:spPr bwMode="auto">
          <a:xfrm>
            <a:off x="1981200" y="4876800"/>
            <a:ext cx="57912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6" name="Line 76"/>
          <p:cNvSpPr>
            <a:spLocks noChangeShapeType="1"/>
          </p:cNvSpPr>
          <p:nvPr/>
        </p:nvSpPr>
        <p:spPr bwMode="auto">
          <a:xfrm>
            <a:off x="1981200" y="2133600"/>
            <a:ext cx="57912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Line 77"/>
          <p:cNvSpPr>
            <a:spLocks noChangeShapeType="1"/>
          </p:cNvSpPr>
          <p:nvPr/>
        </p:nvSpPr>
        <p:spPr bwMode="auto">
          <a:xfrm>
            <a:off x="1981200" y="3505200"/>
            <a:ext cx="57912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8" name="Oval 78"/>
          <p:cNvSpPr>
            <a:spLocks noChangeArrowheads="1"/>
          </p:cNvSpPr>
          <p:nvPr/>
        </p:nvSpPr>
        <p:spPr bwMode="auto">
          <a:xfrm>
            <a:off x="2209800" y="3886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09" name="Oval 79"/>
          <p:cNvSpPr>
            <a:spLocks noChangeArrowheads="1"/>
          </p:cNvSpPr>
          <p:nvPr/>
        </p:nvSpPr>
        <p:spPr bwMode="auto">
          <a:xfrm>
            <a:off x="2667000" y="3429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0" name="Oval 80"/>
          <p:cNvSpPr>
            <a:spLocks noChangeArrowheads="1"/>
          </p:cNvSpPr>
          <p:nvPr/>
        </p:nvSpPr>
        <p:spPr bwMode="auto">
          <a:xfrm>
            <a:off x="3124200" y="3581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1" name="Oval 81"/>
          <p:cNvSpPr>
            <a:spLocks noChangeArrowheads="1"/>
          </p:cNvSpPr>
          <p:nvPr/>
        </p:nvSpPr>
        <p:spPr bwMode="auto">
          <a:xfrm>
            <a:off x="3581400" y="3733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2" name="Oval 82"/>
          <p:cNvSpPr>
            <a:spLocks noChangeArrowheads="1"/>
          </p:cNvSpPr>
          <p:nvPr/>
        </p:nvSpPr>
        <p:spPr bwMode="auto">
          <a:xfrm>
            <a:off x="4038600" y="2971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3" name="Oval 83"/>
          <p:cNvSpPr>
            <a:spLocks noChangeArrowheads="1"/>
          </p:cNvSpPr>
          <p:nvPr/>
        </p:nvSpPr>
        <p:spPr bwMode="auto">
          <a:xfrm>
            <a:off x="44958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4" name="Oval 84"/>
          <p:cNvSpPr>
            <a:spLocks noChangeArrowheads="1"/>
          </p:cNvSpPr>
          <p:nvPr/>
        </p:nvSpPr>
        <p:spPr bwMode="auto">
          <a:xfrm>
            <a:off x="49530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5" name="Oval 85"/>
          <p:cNvSpPr>
            <a:spLocks noChangeArrowheads="1"/>
          </p:cNvSpPr>
          <p:nvPr/>
        </p:nvSpPr>
        <p:spPr bwMode="auto">
          <a:xfrm>
            <a:off x="5410200" y="3124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6" name="Oval 86"/>
          <p:cNvSpPr>
            <a:spLocks noChangeArrowheads="1"/>
          </p:cNvSpPr>
          <p:nvPr/>
        </p:nvSpPr>
        <p:spPr bwMode="auto">
          <a:xfrm>
            <a:off x="5867400" y="3886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7" name="Oval 87"/>
          <p:cNvSpPr>
            <a:spLocks noChangeArrowheads="1"/>
          </p:cNvSpPr>
          <p:nvPr/>
        </p:nvSpPr>
        <p:spPr bwMode="auto">
          <a:xfrm>
            <a:off x="63246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8" name="Line 88"/>
          <p:cNvSpPr>
            <a:spLocks noChangeShapeType="1"/>
          </p:cNvSpPr>
          <p:nvPr/>
        </p:nvSpPr>
        <p:spPr bwMode="auto">
          <a:xfrm flipV="1">
            <a:off x="2286000" y="3505200"/>
            <a:ext cx="457200" cy="4572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9" name="Line 89"/>
          <p:cNvSpPr>
            <a:spLocks noChangeShapeType="1"/>
          </p:cNvSpPr>
          <p:nvPr/>
        </p:nvSpPr>
        <p:spPr bwMode="auto">
          <a:xfrm flipH="1" flipV="1">
            <a:off x="2743200" y="3505200"/>
            <a:ext cx="457200" cy="1524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0" name="Line 90"/>
          <p:cNvSpPr>
            <a:spLocks noChangeShapeType="1"/>
          </p:cNvSpPr>
          <p:nvPr/>
        </p:nvSpPr>
        <p:spPr bwMode="auto">
          <a:xfrm flipH="1" flipV="1">
            <a:off x="3200400" y="3657600"/>
            <a:ext cx="457200" cy="1524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1" name="Line 91"/>
          <p:cNvSpPr>
            <a:spLocks noChangeShapeType="1"/>
          </p:cNvSpPr>
          <p:nvPr/>
        </p:nvSpPr>
        <p:spPr bwMode="auto">
          <a:xfrm flipH="1">
            <a:off x="3657600" y="3048000"/>
            <a:ext cx="457200" cy="7620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2" name="Line 92"/>
          <p:cNvSpPr>
            <a:spLocks noChangeShapeType="1"/>
          </p:cNvSpPr>
          <p:nvPr/>
        </p:nvSpPr>
        <p:spPr bwMode="auto">
          <a:xfrm flipH="1" flipV="1">
            <a:off x="4114800" y="3048000"/>
            <a:ext cx="457200" cy="3048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3" name="Line 93"/>
          <p:cNvSpPr>
            <a:spLocks noChangeShapeType="1"/>
          </p:cNvSpPr>
          <p:nvPr/>
        </p:nvSpPr>
        <p:spPr bwMode="auto">
          <a:xfrm flipH="1" flipV="1">
            <a:off x="4572000" y="3352800"/>
            <a:ext cx="457200"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4" name="Line 94"/>
          <p:cNvSpPr>
            <a:spLocks noChangeShapeType="1"/>
          </p:cNvSpPr>
          <p:nvPr/>
        </p:nvSpPr>
        <p:spPr bwMode="auto">
          <a:xfrm flipH="1">
            <a:off x="5029200" y="3200400"/>
            <a:ext cx="457200" cy="1524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5" name="Line 95"/>
          <p:cNvSpPr>
            <a:spLocks noChangeShapeType="1"/>
          </p:cNvSpPr>
          <p:nvPr/>
        </p:nvSpPr>
        <p:spPr bwMode="auto">
          <a:xfrm flipH="1" flipV="1">
            <a:off x="5486400" y="3200400"/>
            <a:ext cx="457200" cy="7620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6" name="Line 96"/>
          <p:cNvSpPr>
            <a:spLocks noChangeShapeType="1"/>
          </p:cNvSpPr>
          <p:nvPr/>
        </p:nvSpPr>
        <p:spPr bwMode="auto">
          <a:xfrm flipH="1">
            <a:off x="5943600" y="3352800"/>
            <a:ext cx="457200" cy="6096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7" name="Text Box 97"/>
          <p:cNvSpPr txBox="1">
            <a:spLocks noChangeArrowheads="1"/>
          </p:cNvSpPr>
          <p:nvPr/>
        </p:nvSpPr>
        <p:spPr bwMode="auto">
          <a:xfrm>
            <a:off x="3810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dirty="0"/>
              <a:t>The </a:t>
            </a:r>
            <a:r>
              <a:rPr lang="en-US" altLang="en-US" sz="3200" dirty="0" smtClean="0"/>
              <a:t>X </a:t>
            </a:r>
            <a:r>
              <a:rPr lang="en-US" altLang="en-US" sz="3200" dirty="0"/>
              <a:t>Chart</a:t>
            </a:r>
          </a:p>
        </p:txBody>
      </p:sp>
      <p:grpSp>
        <p:nvGrpSpPr>
          <p:cNvPr id="51228" name="Group 98"/>
          <p:cNvGrpSpPr>
            <a:grpSpLocks/>
          </p:cNvGrpSpPr>
          <p:nvPr/>
        </p:nvGrpSpPr>
        <p:grpSpPr bwMode="auto">
          <a:xfrm>
            <a:off x="674688" y="3340100"/>
            <a:ext cx="1295400" cy="338138"/>
            <a:chOff x="233" y="2104"/>
            <a:chExt cx="816" cy="213"/>
          </a:xfrm>
        </p:grpSpPr>
        <p:sp>
          <p:nvSpPr>
            <p:cNvPr id="51229" name="Text Box 99"/>
            <p:cNvSpPr txBox="1">
              <a:spLocks noChangeArrowheads="1"/>
            </p:cNvSpPr>
            <p:nvPr/>
          </p:nvSpPr>
          <p:spPr bwMode="auto">
            <a:xfrm>
              <a:off x="233" y="2105"/>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X = 12.00</a:t>
              </a:r>
            </a:p>
          </p:txBody>
        </p:sp>
        <p:sp>
          <p:nvSpPr>
            <p:cNvPr id="51230" name="Line 100"/>
            <p:cNvSpPr>
              <a:spLocks noChangeShapeType="1"/>
            </p:cNvSpPr>
            <p:nvPr/>
          </p:nvSpPr>
          <p:spPr bwMode="auto">
            <a:xfrm>
              <a:off x="480" y="2136"/>
              <a:ext cx="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1" name="Line 101"/>
            <p:cNvSpPr>
              <a:spLocks noChangeShapeType="1"/>
            </p:cNvSpPr>
            <p:nvPr/>
          </p:nvSpPr>
          <p:spPr bwMode="auto">
            <a:xfrm>
              <a:off x="482" y="2104"/>
              <a:ext cx="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3" name="Straight Connector 2"/>
          <p:cNvCxnSpPr/>
          <p:nvPr/>
        </p:nvCxnSpPr>
        <p:spPr>
          <a:xfrm>
            <a:off x="1216026" y="228600"/>
            <a:ext cx="3079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889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Financial &amp; Economic Analysis</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The main goal of financial analysis (FA) is to examine the financial returns  to Production projects.</a:t>
            </a:r>
          </a:p>
          <a:p>
            <a:endParaRPr lang="en-US" dirty="0" smtClean="0"/>
          </a:p>
          <a:p>
            <a:pPr lvl="1"/>
            <a:r>
              <a:rPr lang="en-US" dirty="0" smtClean="0">
                <a:solidFill>
                  <a:srgbClr val="FF0000"/>
                </a:solidFill>
              </a:rPr>
              <a:t> This is aimed at demonstrating </a:t>
            </a:r>
            <a:r>
              <a:rPr lang="en-US" dirty="0">
                <a:solidFill>
                  <a:srgbClr val="FF0000"/>
                </a:solidFill>
              </a:rPr>
              <a:t>that all actors have enough financial incentive to participate. </a:t>
            </a:r>
            <a:endParaRPr lang="en-US" dirty="0" smtClean="0">
              <a:solidFill>
                <a:srgbClr val="FF0000"/>
              </a:solidFill>
            </a:endParaRPr>
          </a:p>
          <a:p>
            <a:endParaRPr lang="en-US" dirty="0" smtClean="0"/>
          </a:p>
          <a:p>
            <a:r>
              <a:rPr lang="en-US" dirty="0" smtClean="0"/>
              <a:t>Economic Analysis (EA) </a:t>
            </a:r>
            <a:r>
              <a:rPr lang="en-US" dirty="0"/>
              <a:t>is carried out to assess the projects efficiency in terms of its net contribution to the national economic and social welfare.</a:t>
            </a:r>
          </a:p>
        </p:txBody>
      </p:sp>
    </p:spTree>
    <p:extLst>
      <p:ext uri="{BB962C8B-B14F-4D97-AF65-F5344CB8AC3E}">
        <p14:creationId xmlns:p14="http://schemas.microsoft.com/office/powerpoint/2010/main" val="15938845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The R Chart</a:t>
            </a:r>
          </a:p>
        </p:txBody>
      </p:sp>
      <p:grpSp>
        <p:nvGrpSpPr>
          <p:cNvPr id="52227" name="Group 3"/>
          <p:cNvGrpSpPr>
            <a:grpSpLocks/>
          </p:cNvGrpSpPr>
          <p:nvPr/>
        </p:nvGrpSpPr>
        <p:grpSpPr bwMode="auto">
          <a:xfrm>
            <a:off x="838200" y="1447800"/>
            <a:ext cx="7162800" cy="4281488"/>
            <a:chOff x="528" y="912"/>
            <a:chExt cx="4512" cy="2697"/>
          </a:xfrm>
        </p:grpSpPr>
        <p:grpSp>
          <p:nvGrpSpPr>
            <p:cNvPr id="52228" name="Group 4"/>
            <p:cNvGrpSpPr>
              <a:grpSpLocks/>
            </p:cNvGrpSpPr>
            <p:nvPr/>
          </p:nvGrpSpPr>
          <p:grpSpPr bwMode="auto">
            <a:xfrm>
              <a:off x="1392" y="940"/>
              <a:ext cx="3648" cy="2592"/>
              <a:chOff x="1056" y="1056"/>
              <a:chExt cx="3648" cy="2592"/>
            </a:xfrm>
          </p:grpSpPr>
          <p:sp>
            <p:nvSpPr>
              <p:cNvPr id="52255" name="Line 5"/>
              <p:cNvSpPr>
                <a:spLocks noChangeShapeType="1"/>
              </p:cNvSpPr>
              <p:nvPr/>
            </p:nvSpPr>
            <p:spPr bwMode="auto">
              <a:xfrm>
                <a:off x="1056" y="36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Line 6"/>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7" name="Line 7"/>
              <p:cNvSpPr>
                <a:spLocks noChangeShapeType="1"/>
              </p:cNvSpPr>
              <p:nvPr/>
            </p:nvSpPr>
            <p:spPr bwMode="auto">
              <a:xfrm>
                <a:off x="4704" y="1440"/>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8" name="Line 8"/>
              <p:cNvSpPr>
                <a:spLocks noChangeShapeType="1"/>
              </p:cNvSpPr>
              <p:nvPr/>
            </p:nvSpPr>
            <p:spPr bwMode="auto">
              <a:xfrm>
                <a:off x="10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9" name="Line 9"/>
              <p:cNvSpPr>
                <a:spLocks noChangeShapeType="1"/>
              </p:cNvSpPr>
              <p:nvPr/>
            </p:nvSpPr>
            <p:spPr bwMode="auto">
              <a:xfrm>
                <a:off x="11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0" name="Line 10"/>
              <p:cNvSpPr>
                <a:spLocks noChangeShapeType="1"/>
              </p:cNvSpPr>
              <p:nvPr/>
            </p:nvSpPr>
            <p:spPr bwMode="auto">
              <a:xfrm>
                <a:off x="12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1" name="Line 11"/>
              <p:cNvSpPr>
                <a:spLocks noChangeShapeType="1"/>
              </p:cNvSpPr>
              <p:nvPr/>
            </p:nvSpPr>
            <p:spPr bwMode="auto">
              <a:xfrm>
                <a:off x="13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2" name="Line 12"/>
              <p:cNvSpPr>
                <a:spLocks noChangeShapeType="1"/>
              </p:cNvSpPr>
              <p:nvPr/>
            </p:nvSpPr>
            <p:spPr bwMode="auto">
              <a:xfrm>
                <a:off x="14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3" name="Line 13"/>
              <p:cNvSpPr>
                <a:spLocks noChangeShapeType="1"/>
              </p:cNvSpPr>
              <p:nvPr/>
            </p:nvSpPr>
            <p:spPr bwMode="auto">
              <a:xfrm>
                <a:off x="15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4" name="Line 14"/>
              <p:cNvSpPr>
                <a:spLocks noChangeShapeType="1"/>
              </p:cNvSpPr>
              <p:nvPr/>
            </p:nvSpPr>
            <p:spPr bwMode="auto">
              <a:xfrm>
                <a:off x="16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5" name="Line 15"/>
              <p:cNvSpPr>
                <a:spLocks noChangeShapeType="1"/>
              </p:cNvSpPr>
              <p:nvPr/>
            </p:nvSpPr>
            <p:spPr bwMode="auto">
              <a:xfrm>
                <a:off x="17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6" name="Line 16"/>
              <p:cNvSpPr>
                <a:spLocks noChangeShapeType="1"/>
              </p:cNvSpPr>
              <p:nvPr/>
            </p:nvSpPr>
            <p:spPr bwMode="auto">
              <a:xfrm>
                <a:off x="18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7" name="Line 17"/>
              <p:cNvSpPr>
                <a:spLocks noChangeShapeType="1"/>
              </p:cNvSpPr>
              <p:nvPr/>
            </p:nvSpPr>
            <p:spPr bwMode="auto">
              <a:xfrm>
                <a:off x="19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18"/>
              <p:cNvSpPr>
                <a:spLocks noChangeShapeType="1"/>
              </p:cNvSpPr>
              <p:nvPr/>
            </p:nvSpPr>
            <p:spPr bwMode="auto">
              <a:xfrm>
                <a:off x="20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Line 19"/>
              <p:cNvSpPr>
                <a:spLocks noChangeShapeType="1"/>
              </p:cNvSpPr>
              <p:nvPr/>
            </p:nvSpPr>
            <p:spPr bwMode="auto">
              <a:xfrm>
                <a:off x="21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0" name="Line 20"/>
              <p:cNvSpPr>
                <a:spLocks noChangeShapeType="1"/>
              </p:cNvSpPr>
              <p:nvPr/>
            </p:nvSpPr>
            <p:spPr bwMode="auto">
              <a:xfrm>
                <a:off x="22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1" name="Line 21"/>
              <p:cNvSpPr>
                <a:spLocks noChangeShapeType="1"/>
              </p:cNvSpPr>
              <p:nvPr/>
            </p:nvSpPr>
            <p:spPr bwMode="auto">
              <a:xfrm>
                <a:off x="23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2" name="Line 22"/>
              <p:cNvSpPr>
                <a:spLocks noChangeShapeType="1"/>
              </p:cNvSpPr>
              <p:nvPr/>
            </p:nvSpPr>
            <p:spPr bwMode="auto">
              <a:xfrm>
                <a:off x="240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3" name="Line 23"/>
              <p:cNvSpPr>
                <a:spLocks noChangeShapeType="1"/>
              </p:cNvSpPr>
              <p:nvPr/>
            </p:nvSpPr>
            <p:spPr bwMode="auto">
              <a:xfrm>
                <a:off x="249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24"/>
              <p:cNvSpPr>
                <a:spLocks noChangeShapeType="1"/>
              </p:cNvSpPr>
              <p:nvPr/>
            </p:nvSpPr>
            <p:spPr bwMode="auto">
              <a:xfrm>
                <a:off x="259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Line 25"/>
              <p:cNvSpPr>
                <a:spLocks noChangeShapeType="1"/>
              </p:cNvSpPr>
              <p:nvPr/>
            </p:nvSpPr>
            <p:spPr bwMode="auto">
              <a:xfrm>
                <a:off x="268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6" name="Line 26"/>
              <p:cNvSpPr>
                <a:spLocks noChangeShapeType="1"/>
              </p:cNvSpPr>
              <p:nvPr/>
            </p:nvSpPr>
            <p:spPr bwMode="auto">
              <a:xfrm>
                <a:off x="278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7" name="Line 27"/>
              <p:cNvSpPr>
                <a:spLocks noChangeShapeType="1"/>
              </p:cNvSpPr>
              <p:nvPr/>
            </p:nvSpPr>
            <p:spPr bwMode="auto">
              <a:xfrm>
                <a:off x="288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8" name="Line 28"/>
              <p:cNvSpPr>
                <a:spLocks noChangeShapeType="1"/>
              </p:cNvSpPr>
              <p:nvPr/>
            </p:nvSpPr>
            <p:spPr bwMode="auto">
              <a:xfrm>
                <a:off x="297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9" name="Line 29"/>
              <p:cNvSpPr>
                <a:spLocks noChangeShapeType="1"/>
              </p:cNvSpPr>
              <p:nvPr/>
            </p:nvSpPr>
            <p:spPr bwMode="auto">
              <a:xfrm>
                <a:off x="307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0" name="Line 30"/>
              <p:cNvSpPr>
                <a:spLocks noChangeShapeType="1"/>
              </p:cNvSpPr>
              <p:nvPr/>
            </p:nvSpPr>
            <p:spPr bwMode="auto">
              <a:xfrm>
                <a:off x="316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1" name="Line 31"/>
              <p:cNvSpPr>
                <a:spLocks noChangeShapeType="1"/>
              </p:cNvSpPr>
              <p:nvPr/>
            </p:nvSpPr>
            <p:spPr bwMode="auto">
              <a:xfrm>
                <a:off x="326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2" name="Line 32"/>
              <p:cNvSpPr>
                <a:spLocks noChangeShapeType="1"/>
              </p:cNvSpPr>
              <p:nvPr/>
            </p:nvSpPr>
            <p:spPr bwMode="auto">
              <a:xfrm>
                <a:off x="336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3" name="Line 33"/>
              <p:cNvSpPr>
                <a:spLocks noChangeShapeType="1"/>
              </p:cNvSpPr>
              <p:nvPr/>
            </p:nvSpPr>
            <p:spPr bwMode="auto">
              <a:xfrm>
                <a:off x="34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4" name="Line 34"/>
              <p:cNvSpPr>
                <a:spLocks noChangeShapeType="1"/>
              </p:cNvSpPr>
              <p:nvPr/>
            </p:nvSpPr>
            <p:spPr bwMode="auto">
              <a:xfrm>
                <a:off x="35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5" name="Line 35"/>
              <p:cNvSpPr>
                <a:spLocks noChangeShapeType="1"/>
              </p:cNvSpPr>
              <p:nvPr/>
            </p:nvSpPr>
            <p:spPr bwMode="auto">
              <a:xfrm>
                <a:off x="36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6" name="Line 36"/>
              <p:cNvSpPr>
                <a:spLocks noChangeShapeType="1"/>
              </p:cNvSpPr>
              <p:nvPr/>
            </p:nvSpPr>
            <p:spPr bwMode="auto">
              <a:xfrm>
                <a:off x="37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7" name="Line 37"/>
              <p:cNvSpPr>
                <a:spLocks noChangeShapeType="1"/>
              </p:cNvSpPr>
              <p:nvPr/>
            </p:nvSpPr>
            <p:spPr bwMode="auto">
              <a:xfrm>
                <a:off x="38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8" name="Line 38"/>
              <p:cNvSpPr>
                <a:spLocks noChangeShapeType="1"/>
              </p:cNvSpPr>
              <p:nvPr/>
            </p:nvSpPr>
            <p:spPr bwMode="auto">
              <a:xfrm>
                <a:off x="39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9" name="Line 39"/>
              <p:cNvSpPr>
                <a:spLocks noChangeShapeType="1"/>
              </p:cNvSpPr>
              <p:nvPr/>
            </p:nvSpPr>
            <p:spPr bwMode="auto">
              <a:xfrm>
                <a:off x="40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0" name="Line 40"/>
              <p:cNvSpPr>
                <a:spLocks noChangeShapeType="1"/>
              </p:cNvSpPr>
              <p:nvPr/>
            </p:nvSpPr>
            <p:spPr bwMode="auto">
              <a:xfrm>
                <a:off x="41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1" name="Line 41"/>
              <p:cNvSpPr>
                <a:spLocks noChangeShapeType="1"/>
              </p:cNvSpPr>
              <p:nvPr/>
            </p:nvSpPr>
            <p:spPr bwMode="auto">
              <a:xfrm>
                <a:off x="42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2" name="Line 42"/>
              <p:cNvSpPr>
                <a:spLocks noChangeShapeType="1"/>
              </p:cNvSpPr>
              <p:nvPr/>
            </p:nvSpPr>
            <p:spPr bwMode="auto">
              <a:xfrm>
                <a:off x="43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3" name="Line 43"/>
              <p:cNvSpPr>
                <a:spLocks noChangeShapeType="1"/>
              </p:cNvSpPr>
              <p:nvPr/>
            </p:nvSpPr>
            <p:spPr bwMode="auto">
              <a:xfrm>
                <a:off x="44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4" name="Line 44"/>
              <p:cNvSpPr>
                <a:spLocks noChangeShapeType="1"/>
              </p:cNvSpPr>
              <p:nvPr/>
            </p:nvSpPr>
            <p:spPr bwMode="auto">
              <a:xfrm>
                <a:off x="45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5" name="Line 45"/>
              <p:cNvSpPr>
                <a:spLocks noChangeShapeType="1"/>
              </p:cNvSpPr>
              <p:nvPr/>
            </p:nvSpPr>
            <p:spPr bwMode="auto">
              <a:xfrm>
                <a:off x="46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6" name="Line 46"/>
              <p:cNvSpPr>
                <a:spLocks noChangeShapeType="1"/>
              </p:cNvSpPr>
              <p:nvPr/>
            </p:nvSpPr>
            <p:spPr bwMode="auto">
              <a:xfrm>
                <a:off x="47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7" name="Line 47"/>
              <p:cNvSpPr>
                <a:spLocks noChangeShapeType="1"/>
              </p:cNvSpPr>
              <p:nvPr/>
            </p:nvSpPr>
            <p:spPr bwMode="auto">
              <a:xfrm>
                <a:off x="1056" y="35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8" name="Line 48"/>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9" name="Line 49"/>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0" name="Line 50"/>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1" name="Line 51"/>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2" name="Line 52"/>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3" name="Line 53"/>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4" name="Line 54"/>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5" name="Line 55"/>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6" name="Line 56"/>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7" name="Line 57"/>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8" name="Line 58"/>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9" name="Line 59"/>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0" name="Line 60"/>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1" name="Line 61"/>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2" name="Line 62"/>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3" name="Line 63"/>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4" name="Line 64"/>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5" name="Line 65"/>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6" name="Line 66"/>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7" name="Line 67"/>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8" name="Line 68"/>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9" name="Line 69"/>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0" name="Line 70"/>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1" name="Line 71"/>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2" name="Line 72"/>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3" name="Line 73"/>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4" name="Line 74"/>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29" name="Text Box 75"/>
            <p:cNvSpPr txBox="1">
              <a:spLocks noChangeArrowheads="1"/>
            </p:cNvSpPr>
            <p:nvPr/>
          </p:nvSpPr>
          <p:spPr bwMode="auto">
            <a:xfrm>
              <a:off x="544" y="3397"/>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LCL = 0.00</a:t>
              </a:r>
            </a:p>
          </p:txBody>
        </p:sp>
        <p:sp>
          <p:nvSpPr>
            <p:cNvPr id="52230" name="Text Box 76"/>
            <p:cNvSpPr txBox="1">
              <a:spLocks noChangeArrowheads="1"/>
            </p:cNvSpPr>
            <p:nvPr/>
          </p:nvSpPr>
          <p:spPr bwMode="auto">
            <a:xfrm>
              <a:off x="584" y="2059"/>
              <a:ext cx="7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R = 0.15</a:t>
              </a:r>
            </a:p>
          </p:txBody>
        </p:sp>
        <p:sp>
          <p:nvSpPr>
            <p:cNvPr id="52231" name="Text Box 77"/>
            <p:cNvSpPr txBox="1">
              <a:spLocks noChangeArrowheads="1"/>
            </p:cNvSpPr>
            <p:nvPr/>
          </p:nvSpPr>
          <p:spPr bwMode="auto">
            <a:xfrm>
              <a:off x="528" y="912"/>
              <a:ext cx="8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UCL = 0.32</a:t>
              </a:r>
            </a:p>
          </p:txBody>
        </p:sp>
        <p:sp>
          <p:nvSpPr>
            <p:cNvPr id="52232" name="Line 78"/>
            <p:cNvSpPr>
              <a:spLocks noChangeShapeType="1"/>
            </p:cNvSpPr>
            <p:nvPr/>
          </p:nvSpPr>
          <p:spPr bwMode="auto">
            <a:xfrm>
              <a:off x="1392" y="3532"/>
              <a:ext cx="3648"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Line 79"/>
            <p:cNvSpPr>
              <a:spLocks noChangeShapeType="1"/>
            </p:cNvSpPr>
            <p:nvPr/>
          </p:nvSpPr>
          <p:spPr bwMode="auto">
            <a:xfrm>
              <a:off x="1388" y="1036"/>
              <a:ext cx="3648"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Line 80"/>
            <p:cNvSpPr>
              <a:spLocks noChangeShapeType="1"/>
            </p:cNvSpPr>
            <p:nvPr/>
          </p:nvSpPr>
          <p:spPr bwMode="auto">
            <a:xfrm>
              <a:off x="1392" y="2185"/>
              <a:ext cx="3648"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Oval 81"/>
            <p:cNvSpPr>
              <a:spLocks noChangeArrowheads="1"/>
            </p:cNvSpPr>
            <p:nvPr/>
          </p:nvSpPr>
          <p:spPr bwMode="auto">
            <a:xfrm>
              <a:off x="1632" y="1737"/>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6" name="Oval 82"/>
            <p:cNvSpPr>
              <a:spLocks noChangeArrowheads="1"/>
            </p:cNvSpPr>
            <p:nvPr/>
          </p:nvSpPr>
          <p:spPr bwMode="auto">
            <a:xfrm>
              <a:off x="1920"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7" name="Oval 83"/>
            <p:cNvSpPr>
              <a:spLocks noChangeArrowheads="1"/>
            </p:cNvSpPr>
            <p:nvPr/>
          </p:nvSpPr>
          <p:spPr bwMode="auto">
            <a:xfrm>
              <a:off x="2208"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8" name="Oval 84"/>
            <p:cNvSpPr>
              <a:spLocks noChangeArrowheads="1"/>
            </p:cNvSpPr>
            <p:nvPr/>
          </p:nvSpPr>
          <p:spPr bwMode="auto">
            <a:xfrm>
              <a:off x="2496"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9" name="Oval 85"/>
            <p:cNvSpPr>
              <a:spLocks noChangeArrowheads="1"/>
            </p:cNvSpPr>
            <p:nvPr/>
          </p:nvSpPr>
          <p:spPr bwMode="auto">
            <a:xfrm>
              <a:off x="2784"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0" name="Oval 86"/>
            <p:cNvSpPr>
              <a:spLocks noChangeArrowheads="1"/>
            </p:cNvSpPr>
            <p:nvPr/>
          </p:nvSpPr>
          <p:spPr bwMode="auto">
            <a:xfrm>
              <a:off x="3072" y="2409"/>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1" name="Oval 87"/>
            <p:cNvSpPr>
              <a:spLocks noChangeArrowheads="1"/>
            </p:cNvSpPr>
            <p:nvPr/>
          </p:nvSpPr>
          <p:spPr bwMode="auto">
            <a:xfrm>
              <a:off x="3360"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2" name="Oval 88"/>
            <p:cNvSpPr>
              <a:spLocks noChangeArrowheads="1"/>
            </p:cNvSpPr>
            <p:nvPr/>
          </p:nvSpPr>
          <p:spPr bwMode="auto">
            <a:xfrm>
              <a:off x="3648" y="2313"/>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3" name="Oval 89"/>
            <p:cNvSpPr>
              <a:spLocks noChangeArrowheads="1"/>
            </p:cNvSpPr>
            <p:nvPr/>
          </p:nvSpPr>
          <p:spPr bwMode="auto">
            <a:xfrm>
              <a:off x="3936"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4" name="Oval 90"/>
            <p:cNvSpPr>
              <a:spLocks noChangeArrowheads="1"/>
            </p:cNvSpPr>
            <p:nvPr/>
          </p:nvSpPr>
          <p:spPr bwMode="auto">
            <a:xfrm>
              <a:off x="4224" y="1929"/>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5" name="Line 91"/>
            <p:cNvSpPr>
              <a:spLocks noChangeShapeType="1"/>
            </p:cNvSpPr>
            <p:nvPr/>
          </p:nvSpPr>
          <p:spPr bwMode="auto">
            <a:xfrm>
              <a:off x="1680" y="1785"/>
              <a:ext cx="288" cy="384"/>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6" name="Line 92"/>
            <p:cNvSpPr>
              <a:spLocks noChangeShapeType="1"/>
            </p:cNvSpPr>
            <p:nvPr/>
          </p:nvSpPr>
          <p:spPr bwMode="auto">
            <a:xfrm>
              <a:off x="1968" y="2169"/>
              <a:ext cx="2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7" name="Line 93"/>
            <p:cNvSpPr>
              <a:spLocks noChangeShapeType="1"/>
            </p:cNvSpPr>
            <p:nvPr/>
          </p:nvSpPr>
          <p:spPr bwMode="auto">
            <a:xfrm>
              <a:off x="2256" y="2169"/>
              <a:ext cx="2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8" name="Line 94"/>
            <p:cNvSpPr>
              <a:spLocks noChangeShapeType="1"/>
            </p:cNvSpPr>
            <p:nvPr/>
          </p:nvSpPr>
          <p:spPr bwMode="auto">
            <a:xfrm>
              <a:off x="2544" y="2169"/>
              <a:ext cx="2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9" name="Line 95"/>
            <p:cNvSpPr>
              <a:spLocks noChangeShapeType="1"/>
            </p:cNvSpPr>
            <p:nvPr/>
          </p:nvSpPr>
          <p:spPr bwMode="auto">
            <a:xfrm>
              <a:off x="2832" y="2169"/>
              <a:ext cx="288" cy="288"/>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Line 96"/>
            <p:cNvSpPr>
              <a:spLocks noChangeShapeType="1"/>
            </p:cNvSpPr>
            <p:nvPr/>
          </p:nvSpPr>
          <p:spPr bwMode="auto">
            <a:xfrm flipV="1">
              <a:off x="3120" y="2169"/>
              <a:ext cx="288" cy="288"/>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1" name="Line 97"/>
            <p:cNvSpPr>
              <a:spLocks noChangeShapeType="1"/>
            </p:cNvSpPr>
            <p:nvPr/>
          </p:nvSpPr>
          <p:spPr bwMode="auto">
            <a:xfrm>
              <a:off x="3408" y="2169"/>
              <a:ext cx="288" cy="192"/>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2" name="Line 98"/>
            <p:cNvSpPr>
              <a:spLocks noChangeShapeType="1"/>
            </p:cNvSpPr>
            <p:nvPr/>
          </p:nvSpPr>
          <p:spPr bwMode="auto">
            <a:xfrm flipV="1">
              <a:off x="3696" y="2169"/>
              <a:ext cx="288" cy="192"/>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3" name="Line 99"/>
            <p:cNvSpPr>
              <a:spLocks noChangeShapeType="1"/>
            </p:cNvSpPr>
            <p:nvPr/>
          </p:nvSpPr>
          <p:spPr bwMode="auto">
            <a:xfrm flipV="1">
              <a:off x="3984" y="1977"/>
              <a:ext cx="288" cy="192"/>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4" name="Line 100"/>
            <p:cNvSpPr>
              <a:spLocks noChangeShapeType="1"/>
            </p:cNvSpPr>
            <p:nvPr/>
          </p:nvSpPr>
          <p:spPr bwMode="auto">
            <a:xfrm>
              <a:off x="864" y="2088"/>
              <a:ext cx="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1211147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The X/R Chart</a:t>
            </a:r>
          </a:p>
        </p:txBody>
      </p:sp>
      <p:grpSp>
        <p:nvGrpSpPr>
          <p:cNvPr id="53251" name="Group 3"/>
          <p:cNvGrpSpPr>
            <a:grpSpLocks/>
          </p:cNvGrpSpPr>
          <p:nvPr/>
        </p:nvGrpSpPr>
        <p:grpSpPr bwMode="auto">
          <a:xfrm>
            <a:off x="3124200" y="527050"/>
            <a:ext cx="4876800" cy="2825750"/>
            <a:chOff x="1152" y="720"/>
            <a:chExt cx="2928" cy="1697"/>
          </a:xfrm>
        </p:grpSpPr>
        <p:grpSp>
          <p:nvGrpSpPr>
            <p:cNvPr id="53352" name="Group 4"/>
            <p:cNvGrpSpPr>
              <a:grpSpLocks/>
            </p:cNvGrpSpPr>
            <p:nvPr/>
          </p:nvGrpSpPr>
          <p:grpSpPr bwMode="auto">
            <a:xfrm>
              <a:off x="1691" y="720"/>
              <a:ext cx="2389" cy="1697"/>
              <a:chOff x="1056" y="864"/>
              <a:chExt cx="3648" cy="2592"/>
            </a:xfrm>
          </p:grpSpPr>
          <p:sp>
            <p:nvSpPr>
              <p:cNvPr id="53380" name="Line 5"/>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1" name="Line 6"/>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2" name="Line 7"/>
              <p:cNvSpPr>
                <a:spLocks noChangeShapeType="1"/>
              </p:cNvSpPr>
              <p:nvPr/>
            </p:nvSpPr>
            <p:spPr bwMode="auto">
              <a:xfrm>
                <a:off x="4704" y="1248"/>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3" name="Line 8"/>
              <p:cNvSpPr>
                <a:spLocks noChangeShapeType="1"/>
              </p:cNvSpPr>
              <p:nvPr/>
            </p:nvSpPr>
            <p:spPr bwMode="auto">
              <a:xfrm>
                <a:off x="10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4" name="Line 9"/>
              <p:cNvSpPr>
                <a:spLocks noChangeShapeType="1"/>
              </p:cNvSpPr>
              <p:nvPr/>
            </p:nvSpPr>
            <p:spPr bwMode="auto">
              <a:xfrm>
                <a:off x="11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5" name="Line 10"/>
              <p:cNvSpPr>
                <a:spLocks noChangeShapeType="1"/>
              </p:cNvSpPr>
              <p:nvPr/>
            </p:nvSpPr>
            <p:spPr bwMode="auto">
              <a:xfrm>
                <a:off x="12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6" name="Line 11"/>
              <p:cNvSpPr>
                <a:spLocks noChangeShapeType="1"/>
              </p:cNvSpPr>
              <p:nvPr/>
            </p:nvSpPr>
            <p:spPr bwMode="auto">
              <a:xfrm>
                <a:off x="13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7" name="Line 12"/>
              <p:cNvSpPr>
                <a:spLocks noChangeShapeType="1"/>
              </p:cNvSpPr>
              <p:nvPr/>
            </p:nvSpPr>
            <p:spPr bwMode="auto">
              <a:xfrm>
                <a:off x="14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8" name="Line 13"/>
              <p:cNvSpPr>
                <a:spLocks noChangeShapeType="1"/>
              </p:cNvSpPr>
              <p:nvPr/>
            </p:nvSpPr>
            <p:spPr bwMode="auto">
              <a:xfrm>
                <a:off x="15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9" name="Line 14"/>
              <p:cNvSpPr>
                <a:spLocks noChangeShapeType="1"/>
              </p:cNvSpPr>
              <p:nvPr/>
            </p:nvSpPr>
            <p:spPr bwMode="auto">
              <a:xfrm>
                <a:off x="16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0" name="Line 15"/>
              <p:cNvSpPr>
                <a:spLocks noChangeShapeType="1"/>
              </p:cNvSpPr>
              <p:nvPr/>
            </p:nvSpPr>
            <p:spPr bwMode="auto">
              <a:xfrm>
                <a:off x="17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1" name="Line 16"/>
              <p:cNvSpPr>
                <a:spLocks noChangeShapeType="1"/>
              </p:cNvSpPr>
              <p:nvPr/>
            </p:nvSpPr>
            <p:spPr bwMode="auto">
              <a:xfrm>
                <a:off x="18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2" name="Line 17"/>
              <p:cNvSpPr>
                <a:spLocks noChangeShapeType="1"/>
              </p:cNvSpPr>
              <p:nvPr/>
            </p:nvSpPr>
            <p:spPr bwMode="auto">
              <a:xfrm>
                <a:off x="19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3" name="Line 18"/>
              <p:cNvSpPr>
                <a:spLocks noChangeShapeType="1"/>
              </p:cNvSpPr>
              <p:nvPr/>
            </p:nvSpPr>
            <p:spPr bwMode="auto">
              <a:xfrm>
                <a:off x="20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4" name="Line 19"/>
              <p:cNvSpPr>
                <a:spLocks noChangeShapeType="1"/>
              </p:cNvSpPr>
              <p:nvPr/>
            </p:nvSpPr>
            <p:spPr bwMode="auto">
              <a:xfrm>
                <a:off x="21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5" name="Line 20"/>
              <p:cNvSpPr>
                <a:spLocks noChangeShapeType="1"/>
              </p:cNvSpPr>
              <p:nvPr/>
            </p:nvSpPr>
            <p:spPr bwMode="auto">
              <a:xfrm>
                <a:off x="22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6" name="Line 21"/>
              <p:cNvSpPr>
                <a:spLocks noChangeShapeType="1"/>
              </p:cNvSpPr>
              <p:nvPr/>
            </p:nvSpPr>
            <p:spPr bwMode="auto">
              <a:xfrm>
                <a:off x="23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7" name="Line 22"/>
              <p:cNvSpPr>
                <a:spLocks noChangeShapeType="1"/>
              </p:cNvSpPr>
              <p:nvPr/>
            </p:nvSpPr>
            <p:spPr bwMode="auto">
              <a:xfrm>
                <a:off x="240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8" name="Line 23"/>
              <p:cNvSpPr>
                <a:spLocks noChangeShapeType="1"/>
              </p:cNvSpPr>
              <p:nvPr/>
            </p:nvSpPr>
            <p:spPr bwMode="auto">
              <a:xfrm>
                <a:off x="249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9" name="Line 24"/>
              <p:cNvSpPr>
                <a:spLocks noChangeShapeType="1"/>
              </p:cNvSpPr>
              <p:nvPr/>
            </p:nvSpPr>
            <p:spPr bwMode="auto">
              <a:xfrm>
                <a:off x="259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0" name="Line 25"/>
              <p:cNvSpPr>
                <a:spLocks noChangeShapeType="1"/>
              </p:cNvSpPr>
              <p:nvPr/>
            </p:nvSpPr>
            <p:spPr bwMode="auto">
              <a:xfrm>
                <a:off x="268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1" name="Line 26"/>
              <p:cNvSpPr>
                <a:spLocks noChangeShapeType="1"/>
              </p:cNvSpPr>
              <p:nvPr/>
            </p:nvSpPr>
            <p:spPr bwMode="auto">
              <a:xfrm>
                <a:off x="278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2" name="Line 27"/>
              <p:cNvSpPr>
                <a:spLocks noChangeShapeType="1"/>
              </p:cNvSpPr>
              <p:nvPr/>
            </p:nvSpPr>
            <p:spPr bwMode="auto">
              <a:xfrm>
                <a:off x="288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3" name="Line 28"/>
              <p:cNvSpPr>
                <a:spLocks noChangeShapeType="1"/>
              </p:cNvSpPr>
              <p:nvPr/>
            </p:nvSpPr>
            <p:spPr bwMode="auto">
              <a:xfrm>
                <a:off x="297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4" name="Line 29"/>
              <p:cNvSpPr>
                <a:spLocks noChangeShapeType="1"/>
              </p:cNvSpPr>
              <p:nvPr/>
            </p:nvSpPr>
            <p:spPr bwMode="auto">
              <a:xfrm>
                <a:off x="307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5" name="Line 30"/>
              <p:cNvSpPr>
                <a:spLocks noChangeShapeType="1"/>
              </p:cNvSpPr>
              <p:nvPr/>
            </p:nvSpPr>
            <p:spPr bwMode="auto">
              <a:xfrm>
                <a:off x="316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6" name="Line 31"/>
              <p:cNvSpPr>
                <a:spLocks noChangeShapeType="1"/>
              </p:cNvSpPr>
              <p:nvPr/>
            </p:nvSpPr>
            <p:spPr bwMode="auto">
              <a:xfrm>
                <a:off x="326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7" name="Line 32"/>
              <p:cNvSpPr>
                <a:spLocks noChangeShapeType="1"/>
              </p:cNvSpPr>
              <p:nvPr/>
            </p:nvSpPr>
            <p:spPr bwMode="auto">
              <a:xfrm>
                <a:off x="336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8" name="Line 33"/>
              <p:cNvSpPr>
                <a:spLocks noChangeShapeType="1"/>
              </p:cNvSpPr>
              <p:nvPr/>
            </p:nvSpPr>
            <p:spPr bwMode="auto">
              <a:xfrm>
                <a:off x="34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9" name="Line 34"/>
              <p:cNvSpPr>
                <a:spLocks noChangeShapeType="1"/>
              </p:cNvSpPr>
              <p:nvPr/>
            </p:nvSpPr>
            <p:spPr bwMode="auto">
              <a:xfrm>
                <a:off x="35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0" name="Line 35"/>
              <p:cNvSpPr>
                <a:spLocks noChangeShapeType="1"/>
              </p:cNvSpPr>
              <p:nvPr/>
            </p:nvSpPr>
            <p:spPr bwMode="auto">
              <a:xfrm>
                <a:off x="36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1" name="Line 36"/>
              <p:cNvSpPr>
                <a:spLocks noChangeShapeType="1"/>
              </p:cNvSpPr>
              <p:nvPr/>
            </p:nvSpPr>
            <p:spPr bwMode="auto">
              <a:xfrm>
                <a:off x="37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2" name="Line 37"/>
              <p:cNvSpPr>
                <a:spLocks noChangeShapeType="1"/>
              </p:cNvSpPr>
              <p:nvPr/>
            </p:nvSpPr>
            <p:spPr bwMode="auto">
              <a:xfrm>
                <a:off x="38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3" name="Line 38"/>
              <p:cNvSpPr>
                <a:spLocks noChangeShapeType="1"/>
              </p:cNvSpPr>
              <p:nvPr/>
            </p:nvSpPr>
            <p:spPr bwMode="auto">
              <a:xfrm>
                <a:off x="39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4" name="Line 39"/>
              <p:cNvSpPr>
                <a:spLocks noChangeShapeType="1"/>
              </p:cNvSpPr>
              <p:nvPr/>
            </p:nvSpPr>
            <p:spPr bwMode="auto">
              <a:xfrm>
                <a:off x="40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5" name="Line 40"/>
              <p:cNvSpPr>
                <a:spLocks noChangeShapeType="1"/>
              </p:cNvSpPr>
              <p:nvPr/>
            </p:nvSpPr>
            <p:spPr bwMode="auto">
              <a:xfrm>
                <a:off x="41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6" name="Line 41"/>
              <p:cNvSpPr>
                <a:spLocks noChangeShapeType="1"/>
              </p:cNvSpPr>
              <p:nvPr/>
            </p:nvSpPr>
            <p:spPr bwMode="auto">
              <a:xfrm>
                <a:off x="42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7" name="Line 42"/>
              <p:cNvSpPr>
                <a:spLocks noChangeShapeType="1"/>
              </p:cNvSpPr>
              <p:nvPr/>
            </p:nvSpPr>
            <p:spPr bwMode="auto">
              <a:xfrm>
                <a:off x="43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8" name="Line 43"/>
              <p:cNvSpPr>
                <a:spLocks noChangeShapeType="1"/>
              </p:cNvSpPr>
              <p:nvPr/>
            </p:nvSpPr>
            <p:spPr bwMode="auto">
              <a:xfrm>
                <a:off x="44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9" name="Line 44"/>
              <p:cNvSpPr>
                <a:spLocks noChangeShapeType="1"/>
              </p:cNvSpPr>
              <p:nvPr/>
            </p:nvSpPr>
            <p:spPr bwMode="auto">
              <a:xfrm>
                <a:off x="45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0" name="Line 45"/>
              <p:cNvSpPr>
                <a:spLocks noChangeShapeType="1"/>
              </p:cNvSpPr>
              <p:nvPr/>
            </p:nvSpPr>
            <p:spPr bwMode="auto">
              <a:xfrm>
                <a:off x="46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1" name="Line 46"/>
              <p:cNvSpPr>
                <a:spLocks noChangeShapeType="1"/>
              </p:cNvSpPr>
              <p:nvPr/>
            </p:nvSpPr>
            <p:spPr bwMode="auto">
              <a:xfrm>
                <a:off x="47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2" name="Line 47"/>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3" name="Line 48"/>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4" name="Line 49"/>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5" name="Line 50"/>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6" name="Line 51"/>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7" name="Line 52"/>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8" name="Line 53"/>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9" name="Line 54"/>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0" name="Line 55"/>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1" name="Line 56"/>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2" name="Line 57"/>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3" name="Line 58"/>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4" name="Line 59"/>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5" name="Line 60"/>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6" name="Line 61"/>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7" name="Line 62"/>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8" name="Line 63"/>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9" name="Line 64"/>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0" name="Line 65"/>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1" name="Line 66"/>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2" name="Line 67"/>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3" name="Line 68"/>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4" name="Line 69"/>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5" name="Line 70"/>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6" name="Line 71"/>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7" name="Line 72"/>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8" name="Line 73"/>
              <p:cNvSpPr>
                <a:spLocks noChangeShapeType="1"/>
              </p:cNvSpPr>
              <p:nvPr/>
            </p:nvSpPr>
            <p:spPr bwMode="auto">
              <a:xfrm>
                <a:off x="1056" y="9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9" name="Line 74"/>
              <p:cNvSpPr>
                <a:spLocks noChangeShapeType="1"/>
              </p:cNvSpPr>
              <p:nvPr/>
            </p:nvSpPr>
            <p:spPr bwMode="auto">
              <a:xfrm>
                <a:off x="1056" y="8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53" name="Text Box 75"/>
            <p:cNvSpPr txBox="1">
              <a:spLocks noChangeArrowheads="1"/>
            </p:cNvSpPr>
            <p:nvPr/>
          </p:nvSpPr>
          <p:spPr bwMode="auto">
            <a:xfrm>
              <a:off x="1152" y="2091"/>
              <a:ext cx="53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LCL</a:t>
              </a:r>
            </a:p>
          </p:txBody>
        </p:sp>
        <p:sp>
          <p:nvSpPr>
            <p:cNvPr id="53354" name="Text Box 76"/>
            <p:cNvSpPr txBox="1">
              <a:spLocks noChangeArrowheads="1"/>
            </p:cNvSpPr>
            <p:nvPr/>
          </p:nvSpPr>
          <p:spPr bwMode="auto">
            <a:xfrm>
              <a:off x="1152" y="964"/>
              <a:ext cx="53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UCL</a:t>
              </a:r>
            </a:p>
          </p:txBody>
        </p:sp>
        <p:sp>
          <p:nvSpPr>
            <p:cNvPr id="53355" name="Line 77"/>
            <p:cNvSpPr>
              <a:spLocks noChangeShapeType="1"/>
            </p:cNvSpPr>
            <p:nvPr/>
          </p:nvSpPr>
          <p:spPr bwMode="auto">
            <a:xfrm>
              <a:off x="1691" y="2166"/>
              <a:ext cx="2389"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6" name="Line 78"/>
            <p:cNvSpPr>
              <a:spLocks noChangeShapeType="1"/>
            </p:cNvSpPr>
            <p:nvPr/>
          </p:nvSpPr>
          <p:spPr bwMode="auto">
            <a:xfrm>
              <a:off x="1691" y="1034"/>
              <a:ext cx="2389"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7" name="Line 79"/>
            <p:cNvSpPr>
              <a:spLocks noChangeShapeType="1"/>
            </p:cNvSpPr>
            <p:nvPr/>
          </p:nvSpPr>
          <p:spPr bwMode="auto">
            <a:xfrm>
              <a:off x="1691" y="1600"/>
              <a:ext cx="2389"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8" name="Oval 80"/>
            <p:cNvSpPr>
              <a:spLocks noChangeArrowheads="1"/>
            </p:cNvSpPr>
            <p:nvPr/>
          </p:nvSpPr>
          <p:spPr bwMode="auto">
            <a:xfrm>
              <a:off x="1785" y="1757"/>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59" name="Oval 81"/>
            <p:cNvSpPr>
              <a:spLocks noChangeArrowheads="1"/>
            </p:cNvSpPr>
            <p:nvPr/>
          </p:nvSpPr>
          <p:spPr bwMode="auto">
            <a:xfrm>
              <a:off x="1974" y="1569"/>
              <a:ext cx="63" cy="6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0" name="Oval 82"/>
            <p:cNvSpPr>
              <a:spLocks noChangeArrowheads="1"/>
            </p:cNvSpPr>
            <p:nvPr/>
          </p:nvSpPr>
          <p:spPr bwMode="auto">
            <a:xfrm>
              <a:off x="2162" y="1631"/>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1" name="Oval 83"/>
            <p:cNvSpPr>
              <a:spLocks noChangeArrowheads="1"/>
            </p:cNvSpPr>
            <p:nvPr/>
          </p:nvSpPr>
          <p:spPr bwMode="auto">
            <a:xfrm>
              <a:off x="2351" y="1694"/>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2" name="Oval 84"/>
            <p:cNvSpPr>
              <a:spLocks noChangeArrowheads="1"/>
            </p:cNvSpPr>
            <p:nvPr/>
          </p:nvSpPr>
          <p:spPr bwMode="auto">
            <a:xfrm>
              <a:off x="2540" y="1380"/>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3" name="Oval 85"/>
            <p:cNvSpPr>
              <a:spLocks noChangeArrowheads="1"/>
            </p:cNvSpPr>
            <p:nvPr/>
          </p:nvSpPr>
          <p:spPr bwMode="auto">
            <a:xfrm>
              <a:off x="2728" y="1506"/>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4" name="Oval 86"/>
            <p:cNvSpPr>
              <a:spLocks noChangeArrowheads="1"/>
            </p:cNvSpPr>
            <p:nvPr/>
          </p:nvSpPr>
          <p:spPr bwMode="auto">
            <a:xfrm>
              <a:off x="2917" y="1506"/>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5" name="Oval 87"/>
            <p:cNvSpPr>
              <a:spLocks noChangeArrowheads="1"/>
            </p:cNvSpPr>
            <p:nvPr/>
          </p:nvSpPr>
          <p:spPr bwMode="auto">
            <a:xfrm>
              <a:off x="3106" y="1443"/>
              <a:ext cx="62"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6" name="Oval 88"/>
            <p:cNvSpPr>
              <a:spLocks noChangeArrowheads="1"/>
            </p:cNvSpPr>
            <p:nvPr/>
          </p:nvSpPr>
          <p:spPr bwMode="auto">
            <a:xfrm>
              <a:off x="3294" y="1757"/>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7" name="Oval 89"/>
            <p:cNvSpPr>
              <a:spLocks noChangeArrowheads="1"/>
            </p:cNvSpPr>
            <p:nvPr/>
          </p:nvSpPr>
          <p:spPr bwMode="auto">
            <a:xfrm>
              <a:off x="3483" y="1506"/>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8" name="Line 90"/>
            <p:cNvSpPr>
              <a:spLocks noChangeShapeType="1"/>
            </p:cNvSpPr>
            <p:nvPr/>
          </p:nvSpPr>
          <p:spPr bwMode="auto">
            <a:xfrm flipV="1">
              <a:off x="1817" y="1600"/>
              <a:ext cx="188" cy="188"/>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9" name="Line 91"/>
            <p:cNvSpPr>
              <a:spLocks noChangeShapeType="1"/>
            </p:cNvSpPr>
            <p:nvPr/>
          </p:nvSpPr>
          <p:spPr bwMode="auto">
            <a:xfrm flipH="1" flipV="1">
              <a:off x="2005" y="1600"/>
              <a:ext cx="189" cy="6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0" name="Line 92"/>
            <p:cNvSpPr>
              <a:spLocks noChangeShapeType="1"/>
            </p:cNvSpPr>
            <p:nvPr/>
          </p:nvSpPr>
          <p:spPr bwMode="auto">
            <a:xfrm flipH="1" flipV="1">
              <a:off x="2194" y="1663"/>
              <a:ext cx="189" cy="6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1" name="Line 93"/>
            <p:cNvSpPr>
              <a:spLocks noChangeShapeType="1"/>
            </p:cNvSpPr>
            <p:nvPr/>
          </p:nvSpPr>
          <p:spPr bwMode="auto">
            <a:xfrm flipH="1">
              <a:off x="2383" y="1411"/>
              <a:ext cx="188" cy="315"/>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2" name="Line 94"/>
            <p:cNvSpPr>
              <a:spLocks noChangeShapeType="1"/>
            </p:cNvSpPr>
            <p:nvPr/>
          </p:nvSpPr>
          <p:spPr bwMode="auto">
            <a:xfrm flipH="1" flipV="1">
              <a:off x="2571" y="1411"/>
              <a:ext cx="189" cy="126"/>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3" name="Line 95"/>
            <p:cNvSpPr>
              <a:spLocks noChangeShapeType="1"/>
            </p:cNvSpPr>
            <p:nvPr/>
          </p:nvSpPr>
          <p:spPr bwMode="auto">
            <a:xfrm flipH="1" flipV="1">
              <a:off x="2760" y="1537"/>
              <a:ext cx="1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4" name="Line 96"/>
            <p:cNvSpPr>
              <a:spLocks noChangeShapeType="1"/>
            </p:cNvSpPr>
            <p:nvPr/>
          </p:nvSpPr>
          <p:spPr bwMode="auto">
            <a:xfrm flipH="1">
              <a:off x="2948" y="1474"/>
              <a:ext cx="189" cy="6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5" name="Line 97"/>
            <p:cNvSpPr>
              <a:spLocks noChangeShapeType="1"/>
            </p:cNvSpPr>
            <p:nvPr/>
          </p:nvSpPr>
          <p:spPr bwMode="auto">
            <a:xfrm flipH="1" flipV="1">
              <a:off x="3137" y="1474"/>
              <a:ext cx="189" cy="314"/>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6" name="Line 98"/>
            <p:cNvSpPr>
              <a:spLocks noChangeShapeType="1"/>
            </p:cNvSpPr>
            <p:nvPr/>
          </p:nvSpPr>
          <p:spPr bwMode="auto">
            <a:xfrm flipH="1">
              <a:off x="3326" y="1537"/>
              <a:ext cx="188" cy="251"/>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7" name="Text Box 99"/>
            <p:cNvSpPr txBox="1">
              <a:spLocks noChangeArrowheads="1"/>
            </p:cNvSpPr>
            <p:nvPr/>
          </p:nvSpPr>
          <p:spPr bwMode="auto">
            <a:xfrm>
              <a:off x="1152" y="1537"/>
              <a:ext cx="53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X</a:t>
              </a:r>
            </a:p>
          </p:txBody>
        </p:sp>
        <p:sp>
          <p:nvSpPr>
            <p:cNvPr id="53378" name="Line 100"/>
            <p:cNvSpPr>
              <a:spLocks noChangeShapeType="1"/>
            </p:cNvSpPr>
            <p:nvPr/>
          </p:nvSpPr>
          <p:spPr bwMode="auto">
            <a:xfrm>
              <a:off x="1564" y="1563"/>
              <a:ext cx="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9" name="Line 101"/>
            <p:cNvSpPr>
              <a:spLocks noChangeShapeType="1"/>
            </p:cNvSpPr>
            <p:nvPr/>
          </p:nvSpPr>
          <p:spPr bwMode="auto">
            <a:xfrm>
              <a:off x="1565" y="1542"/>
              <a:ext cx="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252" name="Group 102"/>
          <p:cNvGrpSpPr>
            <a:grpSpLocks/>
          </p:cNvGrpSpPr>
          <p:nvPr/>
        </p:nvGrpSpPr>
        <p:grpSpPr bwMode="auto">
          <a:xfrm>
            <a:off x="3048000" y="3641725"/>
            <a:ext cx="4953000" cy="3001963"/>
            <a:chOff x="1008" y="2064"/>
            <a:chExt cx="3120" cy="1891"/>
          </a:xfrm>
        </p:grpSpPr>
        <p:grpSp>
          <p:nvGrpSpPr>
            <p:cNvPr id="53255" name="Group 103"/>
            <p:cNvGrpSpPr>
              <a:grpSpLocks/>
            </p:cNvGrpSpPr>
            <p:nvPr/>
          </p:nvGrpSpPr>
          <p:grpSpPr bwMode="auto">
            <a:xfrm>
              <a:off x="1605" y="2083"/>
              <a:ext cx="2523" cy="1793"/>
              <a:chOff x="1056" y="1056"/>
              <a:chExt cx="3648" cy="2592"/>
            </a:xfrm>
          </p:grpSpPr>
          <p:sp>
            <p:nvSpPr>
              <p:cNvPr id="53282" name="Line 104"/>
              <p:cNvSpPr>
                <a:spLocks noChangeShapeType="1"/>
              </p:cNvSpPr>
              <p:nvPr/>
            </p:nvSpPr>
            <p:spPr bwMode="auto">
              <a:xfrm>
                <a:off x="1056" y="36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3" name="Line 105"/>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4" name="Line 106"/>
              <p:cNvSpPr>
                <a:spLocks noChangeShapeType="1"/>
              </p:cNvSpPr>
              <p:nvPr/>
            </p:nvSpPr>
            <p:spPr bwMode="auto">
              <a:xfrm>
                <a:off x="4704" y="1440"/>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5" name="Line 107"/>
              <p:cNvSpPr>
                <a:spLocks noChangeShapeType="1"/>
              </p:cNvSpPr>
              <p:nvPr/>
            </p:nvSpPr>
            <p:spPr bwMode="auto">
              <a:xfrm>
                <a:off x="10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6" name="Line 108"/>
              <p:cNvSpPr>
                <a:spLocks noChangeShapeType="1"/>
              </p:cNvSpPr>
              <p:nvPr/>
            </p:nvSpPr>
            <p:spPr bwMode="auto">
              <a:xfrm>
                <a:off x="11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7" name="Line 109"/>
              <p:cNvSpPr>
                <a:spLocks noChangeShapeType="1"/>
              </p:cNvSpPr>
              <p:nvPr/>
            </p:nvSpPr>
            <p:spPr bwMode="auto">
              <a:xfrm>
                <a:off x="12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8" name="Line 110"/>
              <p:cNvSpPr>
                <a:spLocks noChangeShapeType="1"/>
              </p:cNvSpPr>
              <p:nvPr/>
            </p:nvSpPr>
            <p:spPr bwMode="auto">
              <a:xfrm>
                <a:off x="13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9" name="Line 111"/>
              <p:cNvSpPr>
                <a:spLocks noChangeShapeType="1"/>
              </p:cNvSpPr>
              <p:nvPr/>
            </p:nvSpPr>
            <p:spPr bwMode="auto">
              <a:xfrm>
                <a:off x="14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0" name="Line 112"/>
              <p:cNvSpPr>
                <a:spLocks noChangeShapeType="1"/>
              </p:cNvSpPr>
              <p:nvPr/>
            </p:nvSpPr>
            <p:spPr bwMode="auto">
              <a:xfrm>
                <a:off x="15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1" name="Line 113"/>
              <p:cNvSpPr>
                <a:spLocks noChangeShapeType="1"/>
              </p:cNvSpPr>
              <p:nvPr/>
            </p:nvSpPr>
            <p:spPr bwMode="auto">
              <a:xfrm>
                <a:off x="16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2" name="Line 114"/>
              <p:cNvSpPr>
                <a:spLocks noChangeShapeType="1"/>
              </p:cNvSpPr>
              <p:nvPr/>
            </p:nvSpPr>
            <p:spPr bwMode="auto">
              <a:xfrm>
                <a:off x="17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3" name="Line 115"/>
              <p:cNvSpPr>
                <a:spLocks noChangeShapeType="1"/>
              </p:cNvSpPr>
              <p:nvPr/>
            </p:nvSpPr>
            <p:spPr bwMode="auto">
              <a:xfrm>
                <a:off x="18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4" name="Line 116"/>
              <p:cNvSpPr>
                <a:spLocks noChangeShapeType="1"/>
              </p:cNvSpPr>
              <p:nvPr/>
            </p:nvSpPr>
            <p:spPr bwMode="auto">
              <a:xfrm>
                <a:off x="19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5" name="Line 117"/>
              <p:cNvSpPr>
                <a:spLocks noChangeShapeType="1"/>
              </p:cNvSpPr>
              <p:nvPr/>
            </p:nvSpPr>
            <p:spPr bwMode="auto">
              <a:xfrm>
                <a:off x="20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6" name="Line 118"/>
              <p:cNvSpPr>
                <a:spLocks noChangeShapeType="1"/>
              </p:cNvSpPr>
              <p:nvPr/>
            </p:nvSpPr>
            <p:spPr bwMode="auto">
              <a:xfrm>
                <a:off x="21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7" name="Line 119"/>
              <p:cNvSpPr>
                <a:spLocks noChangeShapeType="1"/>
              </p:cNvSpPr>
              <p:nvPr/>
            </p:nvSpPr>
            <p:spPr bwMode="auto">
              <a:xfrm>
                <a:off x="22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8" name="Line 120"/>
              <p:cNvSpPr>
                <a:spLocks noChangeShapeType="1"/>
              </p:cNvSpPr>
              <p:nvPr/>
            </p:nvSpPr>
            <p:spPr bwMode="auto">
              <a:xfrm>
                <a:off x="23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9" name="Line 121"/>
              <p:cNvSpPr>
                <a:spLocks noChangeShapeType="1"/>
              </p:cNvSpPr>
              <p:nvPr/>
            </p:nvSpPr>
            <p:spPr bwMode="auto">
              <a:xfrm>
                <a:off x="240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0" name="Line 122"/>
              <p:cNvSpPr>
                <a:spLocks noChangeShapeType="1"/>
              </p:cNvSpPr>
              <p:nvPr/>
            </p:nvSpPr>
            <p:spPr bwMode="auto">
              <a:xfrm>
                <a:off x="249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1" name="Line 123"/>
              <p:cNvSpPr>
                <a:spLocks noChangeShapeType="1"/>
              </p:cNvSpPr>
              <p:nvPr/>
            </p:nvSpPr>
            <p:spPr bwMode="auto">
              <a:xfrm>
                <a:off x="259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2" name="Line 124"/>
              <p:cNvSpPr>
                <a:spLocks noChangeShapeType="1"/>
              </p:cNvSpPr>
              <p:nvPr/>
            </p:nvSpPr>
            <p:spPr bwMode="auto">
              <a:xfrm>
                <a:off x="268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3" name="Line 125"/>
              <p:cNvSpPr>
                <a:spLocks noChangeShapeType="1"/>
              </p:cNvSpPr>
              <p:nvPr/>
            </p:nvSpPr>
            <p:spPr bwMode="auto">
              <a:xfrm>
                <a:off x="278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4" name="Line 126"/>
              <p:cNvSpPr>
                <a:spLocks noChangeShapeType="1"/>
              </p:cNvSpPr>
              <p:nvPr/>
            </p:nvSpPr>
            <p:spPr bwMode="auto">
              <a:xfrm>
                <a:off x="288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5" name="Line 127"/>
              <p:cNvSpPr>
                <a:spLocks noChangeShapeType="1"/>
              </p:cNvSpPr>
              <p:nvPr/>
            </p:nvSpPr>
            <p:spPr bwMode="auto">
              <a:xfrm>
                <a:off x="297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6" name="Line 128"/>
              <p:cNvSpPr>
                <a:spLocks noChangeShapeType="1"/>
              </p:cNvSpPr>
              <p:nvPr/>
            </p:nvSpPr>
            <p:spPr bwMode="auto">
              <a:xfrm>
                <a:off x="307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7" name="Line 129"/>
              <p:cNvSpPr>
                <a:spLocks noChangeShapeType="1"/>
              </p:cNvSpPr>
              <p:nvPr/>
            </p:nvSpPr>
            <p:spPr bwMode="auto">
              <a:xfrm>
                <a:off x="316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8" name="Line 130"/>
              <p:cNvSpPr>
                <a:spLocks noChangeShapeType="1"/>
              </p:cNvSpPr>
              <p:nvPr/>
            </p:nvSpPr>
            <p:spPr bwMode="auto">
              <a:xfrm>
                <a:off x="326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9" name="Line 131"/>
              <p:cNvSpPr>
                <a:spLocks noChangeShapeType="1"/>
              </p:cNvSpPr>
              <p:nvPr/>
            </p:nvSpPr>
            <p:spPr bwMode="auto">
              <a:xfrm>
                <a:off x="336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0" name="Line 132"/>
              <p:cNvSpPr>
                <a:spLocks noChangeShapeType="1"/>
              </p:cNvSpPr>
              <p:nvPr/>
            </p:nvSpPr>
            <p:spPr bwMode="auto">
              <a:xfrm>
                <a:off x="34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1" name="Line 133"/>
              <p:cNvSpPr>
                <a:spLocks noChangeShapeType="1"/>
              </p:cNvSpPr>
              <p:nvPr/>
            </p:nvSpPr>
            <p:spPr bwMode="auto">
              <a:xfrm>
                <a:off x="35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2" name="Line 134"/>
              <p:cNvSpPr>
                <a:spLocks noChangeShapeType="1"/>
              </p:cNvSpPr>
              <p:nvPr/>
            </p:nvSpPr>
            <p:spPr bwMode="auto">
              <a:xfrm>
                <a:off x="36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3" name="Line 135"/>
              <p:cNvSpPr>
                <a:spLocks noChangeShapeType="1"/>
              </p:cNvSpPr>
              <p:nvPr/>
            </p:nvSpPr>
            <p:spPr bwMode="auto">
              <a:xfrm>
                <a:off x="37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4" name="Line 136"/>
              <p:cNvSpPr>
                <a:spLocks noChangeShapeType="1"/>
              </p:cNvSpPr>
              <p:nvPr/>
            </p:nvSpPr>
            <p:spPr bwMode="auto">
              <a:xfrm>
                <a:off x="38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5" name="Line 137"/>
              <p:cNvSpPr>
                <a:spLocks noChangeShapeType="1"/>
              </p:cNvSpPr>
              <p:nvPr/>
            </p:nvSpPr>
            <p:spPr bwMode="auto">
              <a:xfrm>
                <a:off x="39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6" name="Line 138"/>
              <p:cNvSpPr>
                <a:spLocks noChangeShapeType="1"/>
              </p:cNvSpPr>
              <p:nvPr/>
            </p:nvSpPr>
            <p:spPr bwMode="auto">
              <a:xfrm>
                <a:off x="40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7" name="Line 139"/>
              <p:cNvSpPr>
                <a:spLocks noChangeShapeType="1"/>
              </p:cNvSpPr>
              <p:nvPr/>
            </p:nvSpPr>
            <p:spPr bwMode="auto">
              <a:xfrm>
                <a:off x="41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8" name="Line 140"/>
              <p:cNvSpPr>
                <a:spLocks noChangeShapeType="1"/>
              </p:cNvSpPr>
              <p:nvPr/>
            </p:nvSpPr>
            <p:spPr bwMode="auto">
              <a:xfrm>
                <a:off x="42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9" name="Line 141"/>
              <p:cNvSpPr>
                <a:spLocks noChangeShapeType="1"/>
              </p:cNvSpPr>
              <p:nvPr/>
            </p:nvSpPr>
            <p:spPr bwMode="auto">
              <a:xfrm>
                <a:off x="43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0" name="Line 142"/>
              <p:cNvSpPr>
                <a:spLocks noChangeShapeType="1"/>
              </p:cNvSpPr>
              <p:nvPr/>
            </p:nvSpPr>
            <p:spPr bwMode="auto">
              <a:xfrm>
                <a:off x="44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1" name="Line 143"/>
              <p:cNvSpPr>
                <a:spLocks noChangeShapeType="1"/>
              </p:cNvSpPr>
              <p:nvPr/>
            </p:nvSpPr>
            <p:spPr bwMode="auto">
              <a:xfrm>
                <a:off x="45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2" name="Line 144"/>
              <p:cNvSpPr>
                <a:spLocks noChangeShapeType="1"/>
              </p:cNvSpPr>
              <p:nvPr/>
            </p:nvSpPr>
            <p:spPr bwMode="auto">
              <a:xfrm>
                <a:off x="46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3" name="Line 145"/>
              <p:cNvSpPr>
                <a:spLocks noChangeShapeType="1"/>
              </p:cNvSpPr>
              <p:nvPr/>
            </p:nvSpPr>
            <p:spPr bwMode="auto">
              <a:xfrm>
                <a:off x="47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4" name="Line 146"/>
              <p:cNvSpPr>
                <a:spLocks noChangeShapeType="1"/>
              </p:cNvSpPr>
              <p:nvPr/>
            </p:nvSpPr>
            <p:spPr bwMode="auto">
              <a:xfrm>
                <a:off x="1056" y="35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5" name="Line 147"/>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6" name="Line 148"/>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7" name="Line 149"/>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8" name="Line 150"/>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9" name="Line 151"/>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0" name="Line 152"/>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1" name="Line 153"/>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2" name="Line 154"/>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3" name="Line 155"/>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4" name="Line 156"/>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5" name="Line 157"/>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6" name="Line 158"/>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7" name="Line 159"/>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8" name="Line 160"/>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9" name="Line 161"/>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0" name="Line 162"/>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1" name="Line 163"/>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2" name="Line 164"/>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3" name="Line 165"/>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4" name="Line 166"/>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5" name="Line 167"/>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6" name="Line 168"/>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7" name="Line 169"/>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8" name="Line 170"/>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9" name="Line 171"/>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0" name="Line 172"/>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1" name="Line 173"/>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56" name="Text Box 174"/>
            <p:cNvSpPr txBox="1">
              <a:spLocks noChangeArrowheads="1"/>
            </p:cNvSpPr>
            <p:nvPr/>
          </p:nvSpPr>
          <p:spPr bwMode="auto">
            <a:xfrm>
              <a:off x="1019" y="3782"/>
              <a:ext cx="5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LCL</a:t>
              </a:r>
            </a:p>
          </p:txBody>
        </p:sp>
        <p:sp>
          <p:nvSpPr>
            <p:cNvPr id="53257" name="Text Box 175"/>
            <p:cNvSpPr txBox="1">
              <a:spLocks noChangeArrowheads="1"/>
            </p:cNvSpPr>
            <p:nvPr/>
          </p:nvSpPr>
          <p:spPr bwMode="auto">
            <a:xfrm>
              <a:off x="1047" y="2857"/>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R</a:t>
              </a:r>
            </a:p>
          </p:txBody>
        </p:sp>
        <p:sp>
          <p:nvSpPr>
            <p:cNvPr id="53258" name="Text Box 176"/>
            <p:cNvSpPr txBox="1">
              <a:spLocks noChangeArrowheads="1"/>
            </p:cNvSpPr>
            <p:nvPr/>
          </p:nvSpPr>
          <p:spPr bwMode="auto">
            <a:xfrm>
              <a:off x="1008" y="2064"/>
              <a:ext cx="5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UCL</a:t>
              </a:r>
            </a:p>
          </p:txBody>
        </p:sp>
        <p:sp>
          <p:nvSpPr>
            <p:cNvPr id="53259" name="Line 177"/>
            <p:cNvSpPr>
              <a:spLocks noChangeShapeType="1"/>
            </p:cNvSpPr>
            <p:nvPr/>
          </p:nvSpPr>
          <p:spPr bwMode="auto">
            <a:xfrm>
              <a:off x="1605" y="3876"/>
              <a:ext cx="2523"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0" name="Line 178"/>
            <p:cNvSpPr>
              <a:spLocks noChangeShapeType="1"/>
            </p:cNvSpPr>
            <p:nvPr/>
          </p:nvSpPr>
          <p:spPr bwMode="auto">
            <a:xfrm>
              <a:off x="1603" y="2150"/>
              <a:ext cx="2522"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1" name="Line 179"/>
            <p:cNvSpPr>
              <a:spLocks noChangeShapeType="1"/>
            </p:cNvSpPr>
            <p:nvPr/>
          </p:nvSpPr>
          <p:spPr bwMode="auto">
            <a:xfrm>
              <a:off x="1605" y="2944"/>
              <a:ext cx="2523"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Oval 180"/>
            <p:cNvSpPr>
              <a:spLocks noChangeArrowheads="1"/>
            </p:cNvSpPr>
            <p:nvPr/>
          </p:nvSpPr>
          <p:spPr bwMode="auto">
            <a:xfrm>
              <a:off x="1771" y="2634"/>
              <a:ext cx="67" cy="6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3" name="Oval 181"/>
            <p:cNvSpPr>
              <a:spLocks noChangeArrowheads="1"/>
            </p:cNvSpPr>
            <p:nvPr/>
          </p:nvSpPr>
          <p:spPr bwMode="auto">
            <a:xfrm>
              <a:off x="1971"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4" name="Oval 182"/>
            <p:cNvSpPr>
              <a:spLocks noChangeArrowheads="1"/>
            </p:cNvSpPr>
            <p:nvPr/>
          </p:nvSpPr>
          <p:spPr bwMode="auto">
            <a:xfrm>
              <a:off x="2170"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5" name="Oval 183"/>
            <p:cNvSpPr>
              <a:spLocks noChangeArrowheads="1"/>
            </p:cNvSpPr>
            <p:nvPr/>
          </p:nvSpPr>
          <p:spPr bwMode="auto">
            <a:xfrm>
              <a:off x="2369"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6" name="Oval 184"/>
            <p:cNvSpPr>
              <a:spLocks noChangeArrowheads="1"/>
            </p:cNvSpPr>
            <p:nvPr/>
          </p:nvSpPr>
          <p:spPr bwMode="auto">
            <a:xfrm>
              <a:off x="2568"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7" name="Oval 185"/>
            <p:cNvSpPr>
              <a:spLocks noChangeArrowheads="1"/>
            </p:cNvSpPr>
            <p:nvPr/>
          </p:nvSpPr>
          <p:spPr bwMode="auto">
            <a:xfrm>
              <a:off x="2767" y="3099"/>
              <a:ext cx="67" cy="6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8" name="Oval 186"/>
            <p:cNvSpPr>
              <a:spLocks noChangeArrowheads="1"/>
            </p:cNvSpPr>
            <p:nvPr/>
          </p:nvSpPr>
          <p:spPr bwMode="auto">
            <a:xfrm>
              <a:off x="2966" y="2900"/>
              <a:ext cx="67"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9" name="Oval 187"/>
            <p:cNvSpPr>
              <a:spLocks noChangeArrowheads="1"/>
            </p:cNvSpPr>
            <p:nvPr/>
          </p:nvSpPr>
          <p:spPr bwMode="auto">
            <a:xfrm>
              <a:off x="3165" y="3033"/>
              <a:ext cx="67"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70" name="Oval 188"/>
            <p:cNvSpPr>
              <a:spLocks noChangeArrowheads="1"/>
            </p:cNvSpPr>
            <p:nvPr/>
          </p:nvSpPr>
          <p:spPr bwMode="auto">
            <a:xfrm>
              <a:off x="3365"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71" name="Oval 189"/>
            <p:cNvSpPr>
              <a:spLocks noChangeArrowheads="1"/>
            </p:cNvSpPr>
            <p:nvPr/>
          </p:nvSpPr>
          <p:spPr bwMode="auto">
            <a:xfrm>
              <a:off x="3564" y="2767"/>
              <a:ext cx="66" cy="6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72" name="Line 190"/>
            <p:cNvSpPr>
              <a:spLocks noChangeShapeType="1"/>
            </p:cNvSpPr>
            <p:nvPr/>
          </p:nvSpPr>
          <p:spPr bwMode="auto">
            <a:xfrm>
              <a:off x="1805" y="2668"/>
              <a:ext cx="199" cy="265"/>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3" name="Line 191"/>
            <p:cNvSpPr>
              <a:spLocks noChangeShapeType="1"/>
            </p:cNvSpPr>
            <p:nvPr/>
          </p:nvSpPr>
          <p:spPr bwMode="auto">
            <a:xfrm>
              <a:off x="2004" y="2933"/>
              <a:ext cx="199"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4" name="Line 192"/>
            <p:cNvSpPr>
              <a:spLocks noChangeShapeType="1"/>
            </p:cNvSpPr>
            <p:nvPr/>
          </p:nvSpPr>
          <p:spPr bwMode="auto">
            <a:xfrm>
              <a:off x="2203" y="2933"/>
              <a:ext cx="199"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5" name="Line 193"/>
            <p:cNvSpPr>
              <a:spLocks noChangeShapeType="1"/>
            </p:cNvSpPr>
            <p:nvPr/>
          </p:nvSpPr>
          <p:spPr bwMode="auto">
            <a:xfrm>
              <a:off x="2402" y="2933"/>
              <a:ext cx="199"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6" name="Line 194"/>
            <p:cNvSpPr>
              <a:spLocks noChangeShapeType="1"/>
            </p:cNvSpPr>
            <p:nvPr/>
          </p:nvSpPr>
          <p:spPr bwMode="auto">
            <a:xfrm>
              <a:off x="2601" y="2933"/>
              <a:ext cx="199" cy="199"/>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7" name="Line 195"/>
            <p:cNvSpPr>
              <a:spLocks noChangeShapeType="1"/>
            </p:cNvSpPr>
            <p:nvPr/>
          </p:nvSpPr>
          <p:spPr bwMode="auto">
            <a:xfrm flipV="1">
              <a:off x="2800" y="2933"/>
              <a:ext cx="199" cy="199"/>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8" name="Line 196"/>
            <p:cNvSpPr>
              <a:spLocks noChangeShapeType="1"/>
            </p:cNvSpPr>
            <p:nvPr/>
          </p:nvSpPr>
          <p:spPr bwMode="auto">
            <a:xfrm>
              <a:off x="2999" y="2933"/>
              <a:ext cx="200" cy="13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9" name="Line 197"/>
            <p:cNvSpPr>
              <a:spLocks noChangeShapeType="1"/>
            </p:cNvSpPr>
            <p:nvPr/>
          </p:nvSpPr>
          <p:spPr bwMode="auto">
            <a:xfrm flipV="1">
              <a:off x="3199" y="2933"/>
              <a:ext cx="199" cy="13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0" name="Line 198"/>
            <p:cNvSpPr>
              <a:spLocks noChangeShapeType="1"/>
            </p:cNvSpPr>
            <p:nvPr/>
          </p:nvSpPr>
          <p:spPr bwMode="auto">
            <a:xfrm flipV="1">
              <a:off x="3398" y="2800"/>
              <a:ext cx="199" cy="13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1" name="Line 199"/>
            <p:cNvSpPr>
              <a:spLocks noChangeShapeType="1"/>
            </p:cNvSpPr>
            <p:nvPr/>
          </p:nvSpPr>
          <p:spPr bwMode="auto">
            <a:xfrm>
              <a:off x="1452" y="2893"/>
              <a:ext cx="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53" name="Text Box 200"/>
          <p:cNvSpPr txBox="1">
            <a:spLocks noChangeArrowheads="1"/>
          </p:cNvSpPr>
          <p:nvPr/>
        </p:nvSpPr>
        <p:spPr bwMode="auto">
          <a:xfrm>
            <a:off x="533400" y="2911475"/>
            <a:ext cx="2209800" cy="822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t>What can you conclude?</a:t>
            </a:r>
          </a:p>
        </p:txBody>
      </p:sp>
      <p:sp>
        <p:nvSpPr>
          <p:cNvPr id="228553" name="Text Box 201"/>
          <p:cNvSpPr txBox="1">
            <a:spLocks noChangeArrowheads="1"/>
          </p:cNvSpPr>
          <p:nvPr/>
        </p:nvSpPr>
        <p:spPr bwMode="auto">
          <a:xfrm>
            <a:off x="822325" y="4079875"/>
            <a:ext cx="1844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The process is in control</a:t>
            </a:r>
          </a:p>
        </p:txBody>
      </p:sp>
      <p:cxnSp>
        <p:nvCxnSpPr>
          <p:cNvPr id="3" name="Straight Connector 2"/>
          <p:cNvCxnSpPr/>
          <p:nvPr/>
        </p:nvCxnSpPr>
        <p:spPr>
          <a:xfrm>
            <a:off x="1219200" y="228600"/>
            <a:ext cx="41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50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55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b="1" smtClean="0">
                <a:solidFill>
                  <a:srgbClr val="FF0000"/>
                </a:solidFill>
              </a:rPr>
              <a:t>Control Charts by Attributes</a:t>
            </a:r>
          </a:p>
        </p:txBody>
      </p:sp>
      <p:sp>
        <p:nvSpPr>
          <p:cNvPr id="37891" name="Content Placeholder 2"/>
          <p:cNvSpPr>
            <a:spLocks noGrp="1"/>
          </p:cNvSpPr>
          <p:nvPr>
            <p:ph idx="1"/>
          </p:nvPr>
        </p:nvSpPr>
        <p:spPr/>
        <p:txBody>
          <a:bodyPr>
            <a:normAutofit fontScale="92500" lnSpcReduction="10000"/>
          </a:bodyPr>
          <a:lstStyle/>
          <a:p>
            <a:r>
              <a:rPr lang="en-US" b="1" smtClean="0"/>
              <a:t>This form of inspection is where </a:t>
            </a:r>
            <a:r>
              <a:rPr lang="en-US" b="1" smtClean="0">
                <a:solidFill>
                  <a:srgbClr val="FF0000"/>
                </a:solidFill>
              </a:rPr>
              <a:t>the items comprising the sample are classified into two factions </a:t>
            </a:r>
            <a:r>
              <a:rPr lang="en-US" b="1" smtClean="0"/>
              <a:t>:</a:t>
            </a:r>
          </a:p>
          <a:p>
            <a:pPr lvl="2"/>
            <a:r>
              <a:rPr lang="en-US" b="1" smtClean="0"/>
              <a:t>Acceptable “ and</a:t>
            </a:r>
          </a:p>
          <a:p>
            <a:pPr lvl="2"/>
            <a:r>
              <a:rPr lang="en-US" b="1" smtClean="0"/>
              <a:t> “Non-acceptable”. </a:t>
            </a:r>
          </a:p>
          <a:p>
            <a:r>
              <a:rPr lang="en-US" sz="2400" b="1" smtClean="0">
                <a:solidFill>
                  <a:srgbClr val="FF0000"/>
                </a:solidFill>
              </a:rPr>
              <a:t>Such an inspection is termed as “Inspection by attributes”. </a:t>
            </a:r>
            <a:r>
              <a:rPr lang="en-US" sz="2400" b="1" smtClean="0"/>
              <a:t>This includes</a:t>
            </a:r>
          </a:p>
          <a:p>
            <a:pPr lvl="4"/>
            <a:r>
              <a:rPr lang="en-US" b="1" smtClean="0"/>
              <a:t>Quantitative measurements are not possible as with the inspection for damages, matching of color against a standard shades, presence of bars, etc.</a:t>
            </a:r>
          </a:p>
          <a:p>
            <a:pPr lvl="4"/>
            <a:r>
              <a:rPr lang="en-US" b="1" smtClean="0"/>
              <a:t>Quantitative measurements consume too much time with the inspection of p.c.d. of drilled holes etc. ( uses GO or NOGO gauge) </a:t>
            </a:r>
          </a:p>
        </p:txBody>
      </p:sp>
    </p:spTree>
    <p:extLst>
      <p:ext uri="{BB962C8B-B14F-4D97-AF65-F5344CB8AC3E}">
        <p14:creationId xmlns:p14="http://schemas.microsoft.com/office/powerpoint/2010/main" val="40435776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b="1" smtClean="0">
                <a:solidFill>
                  <a:srgbClr val="FF0000"/>
                </a:solidFill>
              </a:rPr>
              <a:t>Control Charts by Attributes</a:t>
            </a:r>
          </a:p>
        </p:txBody>
      </p:sp>
      <p:sp>
        <p:nvSpPr>
          <p:cNvPr id="102403" name="Content Placeholder 2"/>
          <p:cNvSpPr>
            <a:spLocks noGrp="1"/>
          </p:cNvSpPr>
          <p:nvPr>
            <p:ph idx="1"/>
          </p:nvPr>
        </p:nvSpPr>
        <p:spPr/>
        <p:txBody>
          <a:bodyPr/>
          <a:lstStyle/>
          <a:p>
            <a:r>
              <a:rPr lang="en-US" b="1" dirty="0" smtClean="0"/>
              <a:t>The Control Charts by Attributes are basically the followings.</a:t>
            </a:r>
          </a:p>
          <a:p>
            <a:pPr lvl="2"/>
            <a:endParaRPr lang="en-US" b="1" dirty="0" smtClean="0"/>
          </a:p>
          <a:p>
            <a:pPr lvl="2"/>
            <a:r>
              <a:rPr lang="en-US" b="1" dirty="0" smtClean="0">
                <a:solidFill>
                  <a:srgbClr val="FF0000"/>
                </a:solidFill>
              </a:rPr>
              <a:t>The Fraction Defective Chart  (p-Chart)</a:t>
            </a:r>
            <a:r>
              <a:rPr lang="en-US" b="1" dirty="0" smtClean="0"/>
              <a:t> which records the proportion of defective items in a sample</a:t>
            </a:r>
          </a:p>
          <a:p>
            <a:pPr lvl="2"/>
            <a:r>
              <a:rPr lang="en-US" b="1" dirty="0" smtClean="0">
                <a:solidFill>
                  <a:srgbClr val="FF0000"/>
                </a:solidFill>
              </a:rPr>
              <a:t>The Number Defective Chart (np-Chart) </a:t>
            </a:r>
            <a:r>
              <a:rPr lang="en-US" b="1" dirty="0" smtClean="0"/>
              <a:t>which records the number of defective items in a sample</a:t>
            </a:r>
          </a:p>
          <a:p>
            <a:pPr lvl="2"/>
            <a:r>
              <a:rPr lang="en-US" b="1" dirty="0" smtClean="0">
                <a:solidFill>
                  <a:srgbClr val="FF0000"/>
                </a:solidFill>
              </a:rPr>
              <a:t>The Defects Chart (C- Chart)</a:t>
            </a:r>
            <a:r>
              <a:rPr lang="en-US" b="1" dirty="0" smtClean="0"/>
              <a:t> which records the number  of defects in a component/ product</a:t>
            </a:r>
          </a:p>
        </p:txBody>
      </p:sp>
    </p:spTree>
    <p:extLst>
      <p:ext uri="{BB962C8B-B14F-4D97-AF65-F5344CB8AC3E}">
        <p14:creationId xmlns:p14="http://schemas.microsoft.com/office/powerpoint/2010/main" val="13874710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4000" b="1" smtClean="0">
                <a:solidFill>
                  <a:srgbClr val="FF0000"/>
                </a:solidFill>
              </a:rPr>
              <a:t>Control chart for Fraction Defectives</a:t>
            </a:r>
          </a:p>
        </p:txBody>
      </p:sp>
      <p:sp>
        <p:nvSpPr>
          <p:cNvPr id="3" name="Content Placeholder 2"/>
          <p:cNvSpPr>
            <a:spLocks noGrp="1"/>
          </p:cNvSpPr>
          <p:nvPr>
            <p:ph idx="1"/>
          </p:nvPr>
        </p:nvSpPr>
        <p:spPr/>
        <p:txBody>
          <a:bodyPr/>
          <a:lstStyle/>
          <a:p>
            <a:pPr marL="914400" lvl="2" indent="0">
              <a:buFont typeface="Arial" pitchFamily="34" charset="0"/>
              <a:buNone/>
              <a:defRPr/>
            </a:pPr>
            <a:r>
              <a:rPr lang="en-US" b="1" dirty="0" smtClean="0"/>
              <a:t>The control charts for fraction defectives is used where the products manufactured in the shops or products received from vendors are inspected and classified as either accepted or rejected.</a:t>
            </a:r>
          </a:p>
          <a:p>
            <a:pPr marL="914400" lvl="2" indent="0">
              <a:buFont typeface="Arial" pitchFamily="34" charset="0"/>
              <a:buNone/>
              <a:defRPr/>
            </a:pPr>
            <a:r>
              <a:rPr lang="en-US" b="1" dirty="0" smtClean="0">
                <a:solidFill>
                  <a:srgbClr val="FF0000"/>
                </a:solidFill>
              </a:rPr>
              <a:t>This two way classification naturally leads to a binomial description of the standard error of the mean. </a:t>
            </a:r>
          </a:p>
          <a:p>
            <a:pPr lvl="2">
              <a:defRPr/>
            </a:pPr>
            <a:endParaRPr lang="en-US" b="1" dirty="0">
              <a:solidFill>
                <a:srgbClr val="FF0000"/>
              </a:solidFill>
            </a:endParaRPr>
          </a:p>
          <a:p>
            <a:pPr lvl="2">
              <a:defRPr/>
            </a:pPr>
            <a:r>
              <a:rPr lang="en-US" b="1" dirty="0" smtClean="0">
                <a:solidFill>
                  <a:srgbClr val="FF0000"/>
                </a:solidFill>
              </a:rPr>
              <a:t>The Fraction Defective Chart  (p-Chart)</a:t>
            </a:r>
            <a:r>
              <a:rPr lang="en-US" b="1" dirty="0" smtClean="0"/>
              <a:t> which records the proportion of defective items in a sample</a:t>
            </a:r>
          </a:p>
          <a:p>
            <a:pPr lvl="2">
              <a:defRPr/>
            </a:pPr>
            <a:r>
              <a:rPr lang="en-US" b="1" dirty="0" smtClean="0">
                <a:solidFill>
                  <a:srgbClr val="FF0000"/>
                </a:solidFill>
              </a:rPr>
              <a:t>The Number Defective Chart (</a:t>
            </a:r>
            <a:r>
              <a:rPr lang="en-US" b="1" dirty="0" err="1" smtClean="0">
                <a:solidFill>
                  <a:srgbClr val="FF0000"/>
                </a:solidFill>
              </a:rPr>
              <a:t>np</a:t>
            </a:r>
            <a:r>
              <a:rPr lang="en-US" b="1" dirty="0" smtClean="0">
                <a:solidFill>
                  <a:srgbClr val="FF0000"/>
                </a:solidFill>
              </a:rPr>
              <a:t>-Chart) </a:t>
            </a:r>
            <a:r>
              <a:rPr lang="en-US" b="1" dirty="0" smtClean="0"/>
              <a:t>which records the number of defective items in a sample</a:t>
            </a:r>
          </a:p>
          <a:p>
            <a:pPr>
              <a:defRPr/>
            </a:pPr>
            <a:endParaRPr lang="en-US" dirty="0"/>
          </a:p>
        </p:txBody>
      </p:sp>
    </p:spTree>
    <p:extLst>
      <p:ext uri="{BB962C8B-B14F-4D97-AF65-F5344CB8AC3E}">
        <p14:creationId xmlns:p14="http://schemas.microsoft.com/office/powerpoint/2010/main" val="33774168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Tapas\Desktop\p-charts-1-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305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228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Tapas\Desktop\p-charts-2-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2295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38800" y="2971800"/>
            <a:ext cx="3560651" cy="1754326"/>
          </a:xfrm>
          <a:prstGeom prst="rect">
            <a:avLst/>
          </a:prstGeom>
          <a:noFill/>
        </p:spPr>
        <p:txBody>
          <a:bodyPr wrap="square" rtlCol="0">
            <a:spAutoFit/>
          </a:bodyPr>
          <a:lstStyle/>
          <a:p>
            <a:r>
              <a:rPr lang="en-US" dirty="0" smtClean="0"/>
              <a:t>Z value can be 1.96 for 95% Confidence Interval.</a:t>
            </a:r>
          </a:p>
          <a:p>
            <a:endParaRPr lang="en-US" dirty="0" smtClean="0"/>
          </a:p>
          <a:p>
            <a:r>
              <a:rPr lang="en-US" dirty="0" smtClean="0">
                <a:solidFill>
                  <a:srgbClr val="FF0000"/>
                </a:solidFill>
              </a:rPr>
              <a:t>More often than not, Z is set up as 3.0. This allows a probability of 99.74% under Normal Distribution.</a:t>
            </a:r>
            <a:endParaRPr lang="en-US" dirty="0">
              <a:solidFill>
                <a:srgbClr val="FF0000"/>
              </a:solidFill>
            </a:endParaRPr>
          </a:p>
        </p:txBody>
      </p:sp>
      <p:sp>
        <p:nvSpPr>
          <p:cNvPr id="3" name="Rectangle 2"/>
          <p:cNvSpPr/>
          <p:nvPr/>
        </p:nvSpPr>
        <p:spPr>
          <a:xfrm>
            <a:off x="5638800" y="3006436"/>
            <a:ext cx="3429000" cy="1719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794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38175" y="1238250"/>
            <a:ext cx="769620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When should we use  </a:t>
            </a:r>
            <a:r>
              <a:rPr lang="en-US" altLang="en-US" i="1">
                <a:solidFill>
                  <a:schemeClr val="bg1"/>
                </a:solidFill>
              </a:rPr>
              <a:t>p</a:t>
            </a:r>
            <a:r>
              <a:rPr lang="en-US" altLang="en-US">
                <a:solidFill>
                  <a:schemeClr val="bg1"/>
                </a:solidFill>
              </a:rPr>
              <a:t> charts?</a:t>
            </a:r>
          </a:p>
        </p:txBody>
      </p:sp>
      <p:sp>
        <p:nvSpPr>
          <p:cNvPr id="38915" name="Text Box 3"/>
          <p:cNvSpPr txBox="1">
            <a:spLocks noChangeArrowheads="1"/>
          </p:cNvSpPr>
          <p:nvPr/>
        </p:nvSpPr>
        <p:spPr bwMode="auto">
          <a:xfrm>
            <a:off x="609600" y="1981200"/>
            <a:ext cx="7696200" cy="10048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AutoNum type="arabicPeriod"/>
            </a:pPr>
            <a:r>
              <a:rPr lang="en-US" altLang="en-US">
                <a:solidFill>
                  <a:schemeClr val="bg1"/>
                </a:solidFill>
              </a:rPr>
              <a:t>When decisions are simple “yes” or “no” by inspection</a:t>
            </a:r>
          </a:p>
          <a:p>
            <a:pPr eaLnBrk="1" hangingPunct="1">
              <a:spcBef>
                <a:spcPct val="50000"/>
              </a:spcBef>
              <a:buFontTx/>
              <a:buAutoNum type="arabicPeriod"/>
            </a:pPr>
            <a:r>
              <a:rPr lang="en-US" altLang="en-US">
                <a:solidFill>
                  <a:schemeClr val="bg1"/>
                </a:solidFill>
              </a:rPr>
              <a:t>When the sample sizes are large enough (&gt;50)</a:t>
            </a:r>
          </a:p>
        </p:txBody>
      </p:sp>
      <p:graphicFrame>
        <p:nvGraphicFramePr>
          <p:cNvPr id="214071" name="Group 55"/>
          <p:cNvGraphicFramePr>
            <a:graphicFrameLocks noGrp="1"/>
          </p:cNvGraphicFramePr>
          <p:nvPr>
            <p:extLst>
              <p:ext uri="{D42A27DB-BD31-4B8C-83A1-F6EECF244321}">
                <p14:modId xmlns:p14="http://schemas.microsoft.com/office/powerpoint/2010/main" val="1578903423"/>
              </p:ext>
            </p:extLst>
          </p:nvPr>
        </p:nvGraphicFramePr>
        <p:xfrm>
          <a:off x="1524000" y="3352800"/>
          <a:ext cx="6096000" cy="2717802"/>
        </p:xfrm>
        <a:graphic>
          <a:graphicData uri="http://schemas.openxmlformats.org/drawingml/2006/table">
            <a:tbl>
              <a:tblPr/>
              <a:tblGrid>
                <a:gridCol w="1524000"/>
                <a:gridCol w="1524000"/>
                <a:gridCol w="1524000"/>
                <a:gridCol w="1524000"/>
              </a:tblGrid>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rPr>
                        <a:t>Sample (day)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Defective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Percentage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rPr>
                        <a:t>0.125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63" name="Text Box 46"/>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3200" b="1" dirty="0">
                <a:solidFill>
                  <a:srgbClr val="FF0000"/>
                </a:solidFill>
              </a:rPr>
              <a:t>Statistical Process Control with </a:t>
            </a:r>
            <a:r>
              <a:rPr lang="en-US" altLang="en-US" sz="3200" b="1" i="1" dirty="0">
                <a:solidFill>
                  <a:srgbClr val="FF0000"/>
                </a:solidFill>
              </a:rPr>
              <a:t>p</a:t>
            </a:r>
            <a:r>
              <a:rPr lang="en-US" altLang="en-US" sz="3200" b="1" dirty="0">
                <a:solidFill>
                  <a:srgbClr val="FF0000"/>
                </a:solidFill>
              </a:rPr>
              <a:t> Charts</a:t>
            </a:r>
          </a:p>
        </p:txBody>
      </p:sp>
    </p:spTree>
    <p:extLst>
      <p:ext uri="{BB962C8B-B14F-4D97-AF65-F5344CB8AC3E}">
        <p14:creationId xmlns:p14="http://schemas.microsoft.com/office/powerpoint/2010/main" val="16795540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990600"/>
          </a:xfrm>
        </p:spPr>
        <p:txBody>
          <a:bodyPr>
            <a:normAutofit/>
          </a:bodyPr>
          <a:lstStyle/>
          <a:p>
            <a:r>
              <a:rPr lang="en-US" b="1" dirty="0" smtClean="0">
                <a:solidFill>
                  <a:srgbClr val="FF0000"/>
                </a:solidFill>
              </a:rPr>
              <a:t>p-Chart</a:t>
            </a:r>
          </a:p>
        </p:txBody>
      </p:sp>
      <mc:AlternateContent xmlns:mc="http://schemas.openxmlformats.org/markup-compatibility/2006" xmlns:a14="http://schemas.microsoft.com/office/drawing/2010/main">
        <mc:Choice Requires="a14">
          <p:sp>
            <p:nvSpPr>
              <p:cNvPr id="50179" name="Rectangle 3"/>
              <p:cNvSpPr>
                <a:spLocks noGrp="1" noChangeArrowheads="1"/>
              </p:cNvSpPr>
              <p:nvPr>
                <p:ph type="body" idx="1"/>
              </p:nvPr>
            </p:nvSpPr>
            <p:spPr>
              <a:xfrm>
                <a:off x="914400" y="990600"/>
                <a:ext cx="7924800" cy="5638800"/>
              </a:xfrm>
            </p:spPr>
            <p:txBody>
              <a:bodyPr>
                <a:normAutofit fontScale="92500" lnSpcReduction="10000"/>
              </a:bodyPr>
              <a:lstStyle/>
              <a:p>
                <a:pPr marL="457200" indent="-457200"/>
                <a:r>
                  <a:rPr lang="en-US" b="1" dirty="0" smtClean="0">
                    <a:solidFill>
                      <a:srgbClr val="FF0000"/>
                    </a:solidFill>
                  </a:rPr>
                  <a:t> Attributes: </a:t>
                </a:r>
              </a:p>
              <a:p>
                <a:pPr marL="1257300" lvl="2" indent="-457200"/>
                <a:r>
                  <a:rPr lang="en-US" b="1" dirty="0" smtClean="0"/>
                  <a:t>(Binary; Yes/No; Go/No-go information)</a:t>
                </a:r>
              </a:p>
              <a:p>
                <a:pPr marL="838200" lvl="1" indent="-381000">
                  <a:buSzPct val="75000"/>
                </a:pPr>
                <a:r>
                  <a:rPr lang="en-US" b="1" dirty="0" smtClean="0"/>
                  <a:t>The products under the p-chart are divided into two factions</a:t>
                </a:r>
                <a:r>
                  <a:rPr lang="en-US" b="1" dirty="0" smtClean="0">
                    <a:solidFill>
                      <a:srgbClr val="FF0000"/>
                    </a:solidFill>
                  </a:rPr>
                  <a:t>-</a:t>
                </a:r>
                <a:r>
                  <a:rPr lang="en-US" b="1" dirty="0">
                    <a:solidFill>
                      <a:srgbClr val="FF0000"/>
                    </a:solidFill>
                  </a:rPr>
                  <a:t> </a:t>
                </a:r>
                <a:endParaRPr lang="en-US" b="1" dirty="0" smtClean="0">
                  <a:solidFill>
                    <a:srgbClr val="FF0000"/>
                  </a:solidFill>
                </a:endParaRPr>
              </a:p>
              <a:p>
                <a:pPr marL="1238250" lvl="2" indent="-381000">
                  <a:buSzPct val="75000"/>
                </a:pPr>
                <a:r>
                  <a:rPr lang="en-US" b="1" dirty="0" smtClean="0">
                    <a:solidFill>
                      <a:srgbClr val="FF0000"/>
                    </a:solidFill>
                  </a:rPr>
                  <a:t>“acceptable” and “non-acceptable” </a:t>
                </a:r>
              </a:p>
              <a:p>
                <a:pPr marL="838200" lvl="1" indent="-381000">
                  <a:buSzPct val="75000"/>
                </a:pPr>
                <a:r>
                  <a:rPr lang="en-US" b="1" dirty="0" smtClean="0"/>
                  <a:t>This two way classification naturally leads to a binomial description of the Standard Error of the mean</a:t>
                </a:r>
              </a:p>
              <a:p>
                <a:pPr marL="838200" lvl="1" indent="-381000">
                  <a:buSzPct val="75000"/>
                </a:pPr>
                <a:r>
                  <a:rPr lang="en-US" sz="2400" b="1" dirty="0"/>
                  <a:t>C</a:t>
                </a:r>
                <a:r>
                  <a:rPr lang="en-US" sz="2400" b="1" dirty="0" smtClean="0"/>
                  <a:t>entral line of the fraction defectives</a:t>
                </a:r>
                <a:r>
                  <a:rPr lang="en-US" sz="2400" b="1" dirty="0" smtClean="0">
                    <a:solidFill>
                      <a:srgbClr val="FF0000"/>
                    </a:solidFill>
                  </a:rPr>
                  <a:t> </a:t>
                </a:r>
                <a:r>
                  <a:rPr lang="en-US" sz="2400" b="1" dirty="0" smtClean="0"/>
                  <a:t>is determined by</a:t>
                </a:r>
              </a:p>
              <a:p>
                <a:pPr marL="857250" lvl="2" indent="0">
                  <a:buSzPct val="75000"/>
                  <a:buNone/>
                </a:pPr>
                <a:r>
                  <a:rPr lang="en-US" b="1" dirty="0" smtClean="0">
                    <a:solidFill>
                      <a:srgbClr val="FF0000"/>
                    </a:solidFill>
                  </a:rPr>
                  <a:t>  Average fraction defectives  p̄</a:t>
                </a:r>
                <a:r>
                  <a:rPr lang="en-US" b="1" dirty="0" smtClean="0"/>
                  <a:t> </a:t>
                </a:r>
              </a:p>
              <a:p>
                <a:pPr marL="857250" lvl="2" indent="0">
                  <a:buSzPct val="75000"/>
                  <a:buNone/>
                </a:pPr>
                <a:r>
                  <a:rPr lang="en-US" b="1" dirty="0" smtClean="0">
                    <a:solidFill>
                      <a:srgbClr val="FF0000"/>
                    </a:solidFill>
                  </a:rPr>
                  <a:t>and</a:t>
                </a:r>
              </a:p>
              <a:p>
                <a:pPr marL="838200" lvl="1" indent="-381000">
                  <a:buSzPct val="75000"/>
                </a:pPr>
                <a:r>
                  <a:rPr lang="en-US" sz="2400" b="1" dirty="0" smtClean="0"/>
                  <a:t>Limits of the percentage defectives are obtained from the following formula:- </a:t>
                </a:r>
              </a:p>
              <a:p>
                <a:pPr marL="457200" lvl="1" indent="0">
                  <a:buSzPct val="75000"/>
                  <a:buNone/>
                </a:pPr>
                <a:r>
                  <a:rPr lang="en-US" b="1" dirty="0" smtClean="0">
                    <a:solidFill>
                      <a:srgbClr val="FF0000"/>
                    </a:solidFill>
                  </a:rPr>
                  <a:t>	Control Limits: p̄</a:t>
                </a:r>
                <a:r>
                  <a:rPr lang="en-US" b="1" dirty="0">
                    <a:solidFill>
                      <a:srgbClr val="FF0000"/>
                    </a:solidFill>
                  </a:rPr>
                  <a:t> </a:t>
                </a:r>
                <a14:m>
                  <m:oMath xmlns:m="http://schemas.openxmlformats.org/officeDocument/2006/math">
                    <m:r>
                      <a:rPr lang="en-US" i="1">
                        <a:latin typeface="Cambria Math"/>
                        <a:ea typeface="Cambria Math"/>
                      </a:rPr>
                      <m:t>± </m:t>
                    </m:r>
                  </m:oMath>
                </a14:m>
                <a:r>
                  <a:rPr lang="en-US" b="1" dirty="0" smtClean="0">
                    <a:solidFill>
                      <a:srgbClr val="FF0000"/>
                    </a:solidFill>
                  </a:rPr>
                  <a:t>3 </a:t>
                </a:r>
              </a:p>
            </p:txBody>
          </p:sp>
        </mc:Choice>
        <mc:Fallback xmlns="">
          <p:sp>
            <p:nvSpPr>
              <p:cNvPr id="50179" name="Rectangle 3"/>
              <p:cNvSpPr>
                <a:spLocks noGrp="1" noRot="1" noChangeAspect="1" noMove="1" noResize="1" noEditPoints="1" noAdjustHandles="1" noChangeArrowheads="1" noChangeShapeType="1" noTextEdit="1"/>
              </p:cNvSpPr>
              <p:nvPr>
                <p:ph type="body" idx="1"/>
              </p:nvPr>
            </p:nvSpPr>
            <p:spPr>
              <a:xfrm>
                <a:off x="914400" y="990600"/>
                <a:ext cx="7924800" cy="5638800"/>
              </a:xfrm>
              <a:blipFill rotWithShape="1">
                <a:blip r:embed="rId4"/>
                <a:stretch>
                  <a:fillRect l="-1538" t="-2162"/>
                </a:stretch>
              </a:blipFill>
            </p:spPr>
            <p:txBody>
              <a:bodyPr/>
              <a:lstStyle/>
              <a:p>
                <a:r>
                  <a:rPr lang="en-US">
                    <a:noFill/>
                  </a:rPr>
                  <a:t> </a:t>
                </a:r>
              </a:p>
            </p:txBody>
          </p:sp>
        </mc:Fallback>
      </mc:AlternateContent>
      <p:graphicFrame>
        <p:nvGraphicFramePr>
          <p:cNvPr id="39941" name="Object 2"/>
          <p:cNvGraphicFramePr>
            <a:graphicFrameLocks noChangeAspect="1"/>
          </p:cNvGraphicFramePr>
          <p:nvPr>
            <p:extLst>
              <p:ext uri="{D42A27DB-BD31-4B8C-83A1-F6EECF244321}">
                <p14:modId xmlns:p14="http://schemas.microsoft.com/office/powerpoint/2010/main" val="3102726705"/>
              </p:ext>
            </p:extLst>
          </p:nvPr>
        </p:nvGraphicFramePr>
        <p:xfrm>
          <a:off x="4884008" y="5729194"/>
          <a:ext cx="1135792" cy="824006"/>
        </p:xfrm>
        <a:graphic>
          <a:graphicData uri="http://schemas.openxmlformats.org/presentationml/2006/ole">
            <mc:AlternateContent xmlns:mc="http://schemas.openxmlformats.org/markup-compatibility/2006">
              <mc:Choice xmlns:v="urn:schemas-microsoft-com:vml" Requires="v">
                <p:oleObj spid="_x0000_s10249" name="Equation" r:id="rId5" imgW="647700" imgH="469900" progId="Equation.3">
                  <p:embed/>
                </p:oleObj>
              </mc:Choice>
              <mc:Fallback>
                <p:oleObj name="Equation" r:id="rId5" imgW="6477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4008" y="5729194"/>
                        <a:ext cx="1135792" cy="824006"/>
                      </a:xfrm>
                      <a:prstGeom prst="rect">
                        <a:avLst/>
                      </a:prstGeom>
                      <a:noFill/>
                      <a:ln>
                        <a:noFill/>
                      </a:ln>
                      <a:extLst/>
                    </p:spPr>
                  </p:pic>
                </p:oleObj>
              </mc:Fallback>
            </mc:AlternateContent>
          </a:graphicData>
        </a:graphic>
      </p:graphicFrame>
      <p:sp>
        <p:nvSpPr>
          <p:cNvPr id="2" name="TextBox 1"/>
          <p:cNvSpPr txBox="1"/>
          <p:nvPr/>
        </p:nvSpPr>
        <p:spPr>
          <a:xfrm>
            <a:off x="5369747" y="6107668"/>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68722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Statistical Process Control with </a:t>
            </a:r>
            <a:r>
              <a:rPr lang="en-US" altLang="en-US" sz="3200" i="1"/>
              <a:t>p</a:t>
            </a:r>
            <a:r>
              <a:rPr lang="en-US" altLang="en-US" sz="3200"/>
              <a:t> Charts</a:t>
            </a:r>
          </a:p>
        </p:txBody>
      </p:sp>
      <p:sp>
        <p:nvSpPr>
          <p:cNvPr id="39939" name="Text Box 3"/>
          <p:cNvSpPr txBox="1">
            <a:spLocks noChangeArrowheads="1"/>
          </p:cNvSpPr>
          <p:nvPr/>
        </p:nvSpPr>
        <p:spPr bwMode="auto">
          <a:xfrm>
            <a:off x="685800" y="1295400"/>
            <a:ext cx="77724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Let’s assume that we take </a:t>
            </a:r>
            <a:r>
              <a:rPr lang="en-US" altLang="en-US" i="1">
                <a:solidFill>
                  <a:schemeClr val="bg1"/>
                </a:solidFill>
              </a:rPr>
              <a:t>t</a:t>
            </a:r>
            <a:r>
              <a:rPr lang="en-US" altLang="en-US">
                <a:solidFill>
                  <a:schemeClr val="bg1"/>
                </a:solidFill>
              </a:rPr>
              <a:t> samples of size </a:t>
            </a:r>
            <a:r>
              <a:rPr lang="en-US" altLang="en-US" i="1">
                <a:solidFill>
                  <a:schemeClr val="bg1"/>
                </a:solidFill>
              </a:rPr>
              <a:t>n</a:t>
            </a:r>
            <a:r>
              <a:rPr lang="en-US" altLang="en-US">
                <a:solidFill>
                  <a:schemeClr val="bg1"/>
                </a:solidFill>
              </a:rPr>
              <a:t> …</a:t>
            </a:r>
          </a:p>
        </p:txBody>
      </p:sp>
      <p:graphicFrame>
        <p:nvGraphicFramePr>
          <p:cNvPr id="39940" name="Object 4"/>
          <p:cNvGraphicFramePr>
            <a:graphicFrameLocks noChangeAspect="1"/>
          </p:cNvGraphicFramePr>
          <p:nvPr/>
        </p:nvGraphicFramePr>
        <p:xfrm>
          <a:off x="1666875" y="2287588"/>
          <a:ext cx="6105525" cy="912812"/>
        </p:xfrm>
        <a:graphic>
          <a:graphicData uri="http://schemas.openxmlformats.org/presentationml/2006/ole">
            <mc:AlternateContent xmlns:mc="http://schemas.openxmlformats.org/markup-compatibility/2006">
              <mc:Choice xmlns:v="urn:schemas-microsoft-com:vml" Requires="v">
                <p:oleObj spid="_x0000_s11287" name="Equation" r:id="rId3" imgW="2462731" imgH="406224" progId="Equation.3">
                  <p:embed/>
                </p:oleObj>
              </mc:Choice>
              <mc:Fallback>
                <p:oleObj name="Equation" r:id="rId3" imgW="2462731"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2287588"/>
                        <a:ext cx="6105525"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p:cNvGraphicFramePr>
            <a:graphicFrameLocks noChangeAspect="1"/>
          </p:cNvGraphicFramePr>
          <p:nvPr/>
        </p:nvGraphicFramePr>
        <p:xfrm>
          <a:off x="2921000" y="3733800"/>
          <a:ext cx="2641600" cy="995363"/>
        </p:xfrm>
        <a:graphic>
          <a:graphicData uri="http://schemas.openxmlformats.org/presentationml/2006/ole">
            <mc:AlternateContent xmlns:mc="http://schemas.openxmlformats.org/markup-compatibility/2006">
              <mc:Choice xmlns:v="urn:schemas-microsoft-com:vml" Requires="v">
                <p:oleObj spid="_x0000_s11288" name="Equation" r:id="rId5" imgW="977476" imgH="444307" progId="Equation.3">
                  <p:embed/>
                </p:oleObj>
              </mc:Choice>
              <mc:Fallback>
                <p:oleObj name="Equation" r:id="rId5" imgW="977476"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000" y="3733800"/>
                        <a:ext cx="26416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p:cNvGraphicFramePr>
            <a:graphicFrameLocks noChangeAspect="1"/>
          </p:cNvGraphicFramePr>
          <p:nvPr/>
        </p:nvGraphicFramePr>
        <p:xfrm>
          <a:off x="3090863" y="5399088"/>
          <a:ext cx="2395537" cy="1077912"/>
        </p:xfrm>
        <a:graphic>
          <a:graphicData uri="http://schemas.openxmlformats.org/presentationml/2006/ole">
            <mc:AlternateContent xmlns:mc="http://schemas.openxmlformats.org/markup-compatibility/2006">
              <mc:Choice xmlns:v="urn:schemas-microsoft-com:vml" Requires="v">
                <p:oleObj spid="_x0000_s11289" name="Equation" r:id="rId7" imgW="888614" imgH="482391" progId="Equation.3">
                  <p:embed/>
                </p:oleObj>
              </mc:Choice>
              <mc:Fallback>
                <p:oleObj name="Equation" r:id="rId7" imgW="888614" imgH="4823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0863" y="5399088"/>
                        <a:ext cx="2395537"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7065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b="1" dirty="0">
                <a:solidFill>
                  <a:srgbClr val="FF0000"/>
                </a:solidFill>
              </a:rPr>
              <a:t>Financial &amp; Economic Analysis</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endParaRPr lang="en-US" dirty="0" smtClean="0"/>
          </a:p>
          <a:p>
            <a:r>
              <a:rPr lang="en-US" dirty="0" smtClean="0"/>
              <a:t>Financial and Economic Analysis (FEA) of </a:t>
            </a:r>
            <a:r>
              <a:rPr lang="en-US" dirty="0"/>
              <a:t>investment projects </a:t>
            </a:r>
            <a:r>
              <a:rPr lang="en-US" dirty="0" smtClean="0"/>
              <a:t>is                                                           </a:t>
            </a:r>
          </a:p>
          <a:p>
            <a:pPr lvl="1"/>
            <a:endParaRPr lang="en-US" dirty="0"/>
          </a:p>
          <a:p>
            <a:pPr lvl="1"/>
            <a:r>
              <a:rPr lang="en-US" dirty="0" smtClean="0">
                <a:solidFill>
                  <a:srgbClr val="FF0000"/>
                </a:solidFill>
              </a:rPr>
              <a:t>an appraisal</a:t>
            </a:r>
            <a:r>
              <a:rPr lang="en-US" dirty="0">
                <a:solidFill>
                  <a:srgbClr val="FF0000"/>
                </a:solidFill>
              </a:rPr>
              <a:t> requirement of most governments and International Financing Institutions (IFIs). </a:t>
            </a:r>
            <a:endParaRPr lang="en-US" dirty="0" smtClean="0">
              <a:solidFill>
                <a:srgbClr val="FF0000"/>
              </a:solidFill>
            </a:endParaRPr>
          </a:p>
          <a:p>
            <a:endParaRPr lang="en-US" dirty="0" smtClean="0"/>
          </a:p>
          <a:p>
            <a:r>
              <a:rPr lang="en-US" dirty="0" smtClean="0"/>
              <a:t>It </a:t>
            </a:r>
            <a:r>
              <a:rPr lang="en-US" dirty="0"/>
              <a:t>provides the grounds for making decisions on investment financing a proposed project based on its financial and economic viability. </a:t>
            </a:r>
            <a:endParaRPr lang="en-US" dirty="0" smtClean="0"/>
          </a:p>
        </p:txBody>
      </p:sp>
    </p:spTree>
    <p:extLst>
      <p:ext uri="{BB962C8B-B14F-4D97-AF65-F5344CB8AC3E}">
        <p14:creationId xmlns:p14="http://schemas.microsoft.com/office/powerpoint/2010/main" val="9200918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762000"/>
          </a:xfrm>
        </p:spPr>
        <p:txBody>
          <a:bodyPr/>
          <a:lstStyle/>
          <a:p>
            <a:r>
              <a:rPr lang="en-US" b="1" dirty="0" smtClean="0">
                <a:solidFill>
                  <a:srgbClr val="FF0000"/>
                </a:solidFill>
              </a:rPr>
              <a:t>Steps to Construct p-Chart</a:t>
            </a:r>
          </a:p>
        </p:txBody>
      </p:sp>
      <mc:AlternateContent xmlns:mc="http://schemas.openxmlformats.org/markup-compatibility/2006" xmlns:a14="http://schemas.microsoft.com/office/drawing/2010/main">
        <mc:Choice Requires="a14">
          <p:sp>
            <p:nvSpPr>
              <p:cNvPr id="44035" name="Content Placeholder 2"/>
              <p:cNvSpPr>
                <a:spLocks noGrp="1"/>
              </p:cNvSpPr>
              <p:nvPr>
                <p:ph idx="1"/>
              </p:nvPr>
            </p:nvSpPr>
            <p:spPr>
              <a:xfrm>
                <a:off x="457200" y="685800"/>
                <a:ext cx="8229600" cy="6172200"/>
              </a:xfrm>
            </p:spPr>
            <p:txBody>
              <a:bodyPr>
                <a:normAutofit lnSpcReduction="10000"/>
              </a:bodyPr>
              <a:lstStyle/>
              <a:p>
                <a:pPr>
                  <a:defRPr/>
                </a:pPr>
                <a:r>
                  <a:rPr lang="en-US" sz="2400" b="1" dirty="0" smtClean="0"/>
                  <a:t>Step –1 : The Average Proportion defective p̄ for all the samples together is calculated as </a:t>
                </a:r>
              </a:p>
              <a:p>
                <a:pPr marL="0" indent="0">
                  <a:buFont typeface="Arial" pitchFamily="34" charset="0"/>
                  <a:buNone/>
                  <a:defRPr/>
                </a:pPr>
                <a:r>
                  <a:rPr lang="en-US" sz="2400" b="1" dirty="0">
                    <a:cs typeface="Arial" pitchFamily="34" charset="0"/>
                  </a:rPr>
                  <a:t>	</a:t>
                </a:r>
                <a:r>
                  <a:rPr lang="en-US" sz="2400" b="1" dirty="0" smtClean="0">
                    <a:cs typeface="Arial" pitchFamily="34" charset="0"/>
                  </a:rPr>
                  <a:t> : p̄ = Total no of defectives/Total no of pcs of inspected 	           samples</a:t>
                </a:r>
              </a:p>
              <a:p>
                <a:pPr>
                  <a:buFont typeface="Arial" pitchFamily="34" charset="0"/>
                  <a:buNone/>
                  <a:defRPr/>
                </a:pPr>
                <a:r>
                  <a:rPr lang="en-US" sz="2400" b="1" dirty="0" smtClean="0">
                    <a:cs typeface="Arial" pitchFamily="34" charset="0"/>
                  </a:rPr>
                  <a:t> 	Step 2:  Find n̄ from ∑</a:t>
                </a:r>
                <a:r>
                  <a:rPr lang="en-US" sz="2400" b="1" dirty="0" err="1" smtClean="0">
                    <a:cs typeface="Arial" pitchFamily="34" charset="0"/>
                  </a:rPr>
                  <a:t>ni</a:t>
                </a:r>
                <a:r>
                  <a:rPr lang="en-US" sz="2400" b="1" dirty="0" smtClean="0"/>
                  <a:t> / Total no of samples and replace n  by n̄ in the 3 </a:t>
                </a:r>
                <a:r>
                  <a:rPr lang="el-GR" sz="2400" b="1" dirty="0" smtClean="0"/>
                  <a:t>σ</a:t>
                </a:r>
                <a:r>
                  <a:rPr lang="en-US" sz="2400" b="1" dirty="0" smtClean="0"/>
                  <a:t> formula.</a:t>
                </a:r>
              </a:p>
              <a:p>
                <a:pPr>
                  <a:defRPr/>
                </a:pPr>
                <a:endParaRPr lang="en-US" sz="2400" b="1" dirty="0" smtClean="0"/>
              </a:p>
              <a:p>
                <a:pPr>
                  <a:defRPr/>
                </a:pPr>
                <a:r>
                  <a:rPr lang="en-US" sz="2400" b="1" dirty="0" smtClean="0"/>
                  <a:t>Step 3:  Find </a:t>
                </a:r>
                <a:r>
                  <a:rPr lang="en-US" sz="2400" b="1" dirty="0" err="1" smtClean="0"/>
                  <a:t>CLp</a:t>
                </a:r>
                <a:r>
                  <a:rPr lang="en-US" sz="2400" b="1" dirty="0" smtClean="0"/>
                  <a:t> = p̄</a:t>
                </a:r>
                <a:endParaRPr lang="en-US" sz="2400" b="1" dirty="0" smtClean="0">
                  <a:cs typeface="Arial" pitchFamily="34" charset="0"/>
                </a:endParaRPr>
              </a:p>
              <a:p>
                <a:pPr>
                  <a:defRPr/>
                </a:pPr>
                <a:r>
                  <a:rPr lang="en-US" sz="2400" b="1" dirty="0" smtClean="0">
                    <a:cs typeface="Arial" pitchFamily="34" charset="0"/>
                  </a:rPr>
                  <a:t>Step 4 :  Find  </a:t>
                </a:r>
                <a:r>
                  <a:rPr lang="en-US" sz="2400" b="1" dirty="0" err="1" smtClean="0">
                    <a:cs typeface="Arial" pitchFamily="34" charset="0"/>
                  </a:rPr>
                  <a:t>UCLp</a:t>
                </a:r>
                <a:r>
                  <a:rPr lang="en-US" sz="2400" b="1" dirty="0" smtClean="0">
                    <a:cs typeface="Arial" pitchFamily="34" charset="0"/>
                  </a:rPr>
                  <a:t> &amp; </a:t>
                </a:r>
                <a:r>
                  <a:rPr lang="en-US" sz="2400" b="1" dirty="0" err="1" smtClean="0">
                    <a:cs typeface="Arial" pitchFamily="34" charset="0"/>
                  </a:rPr>
                  <a:t>LCLp</a:t>
                </a:r>
                <a:r>
                  <a:rPr lang="en-US" sz="2400" b="1" dirty="0" smtClean="0">
                    <a:cs typeface="Arial" pitchFamily="34" charset="0"/>
                  </a:rPr>
                  <a:t> with  3 </a:t>
                </a:r>
                <a:r>
                  <a:rPr lang="el-GR" sz="2400" b="1" dirty="0" smtClean="0">
                    <a:cs typeface="Arial" pitchFamily="34" charset="0"/>
                  </a:rPr>
                  <a:t>σ</a:t>
                </a:r>
                <a:r>
                  <a:rPr lang="en-US" sz="2400" b="1" dirty="0" smtClean="0">
                    <a:cs typeface="Arial" pitchFamily="34" charset="0"/>
                  </a:rPr>
                  <a:t> Standard Deviations  as </a:t>
                </a:r>
              </a:p>
              <a:p>
                <a:pPr marL="0" indent="0">
                  <a:buFont typeface="Arial" pitchFamily="34" charset="0"/>
                  <a:buNone/>
                  <a:defRPr/>
                </a:pPr>
                <a:r>
                  <a:rPr lang="en-US" sz="2400" b="1" dirty="0" smtClean="0"/>
                  <a:t>	     </a:t>
                </a:r>
              </a:p>
              <a:p>
                <a:pPr marL="0" lvl="1" indent="0">
                  <a:buNone/>
                  <a:defRPr/>
                </a:pPr>
                <a:r>
                  <a:rPr lang="en-US" sz="2400" b="1" dirty="0"/>
                  <a:t> </a:t>
                </a:r>
                <a:r>
                  <a:rPr lang="en-US" sz="2400" b="1" dirty="0" smtClean="0"/>
                  <a:t>                       </a:t>
                </a:r>
                <a:r>
                  <a:rPr lang="en-US" sz="2400" b="1" dirty="0" smtClean="0">
                    <a:solidFill>
                      <a:srgbClr val="FF0000"/>
                    </a:solidFill>
                  </a:rPr>
                  <a:t>P̄ </a:t>
                </a:r>
                <a14:m>
                  <m:oMath xmlns:m="http://schemas.openxmlformats.org/officeDocument/2006/math">
                    <m:r>
                      <a:rPr lang="en-US" sz="2400" b="1" i="1" smtClean="0">
                        <a:solidFill>
                          <a:srgbClr val="FF0000"/>
                        </a:solidFill>
                        <a:latin typeface="Cambria Math"/>
                        <a:ea typeface="Cambria Math"/>
                      </a:rPr>
                      <m:t>± </m:t>
                    </m:r>
                  </m:oMath>
                </a14:m>
                <a:r>
                  <a:rPr lang="en-US" sz="2400" b="1" dirty="0" smtClean="0">
                    <a:solidFill>
                      <a:srgbClr val="FF0000"/>
                    </a:solidFill>
                  </a:rPr>
                  <a:t>3                            </a:t>
                </a:r>
                <a:r>
                  <a:rPr lang="en-US" sz="2400" b="1" dirty="0" smtClean="0">
                    <a:solidFill>
                      <a:srgbClr val="0070C0"/>
                    </a:solidFill>
                  </a:rPr>
                  <a:t> </a:t>
                </a:r>
                <a:r>
                  <a:rPr lang="en-US" sz="2400" b="1" dirty="0" err="1" smtClean="0">
                    <a:solidFill>
                      <a:srgbClr val="0070C0"/>
                    </a:solidFill>
                  </a:rPr>
                  <a:t>Sp</a:t>
                </a:r>
                <a:r>
                  <a:rPr lang="en-US" sz="2400" b="1" dirty="0" smtClean="0">
                    <a:solidFill>
                      <a:srgbClr val="0070C0"/>
                    </a:solidFill>
                    <a:latin typeface="Calibri"/>
                  </a:rPr>
                  <a:t>̄ is</a:t>
                </a:r>
                <a:r>
                  <a:rPr lang="en-US" sz="2400" b="1" dirty="0" smtClean="0">
                    <a:solidFill>
                      <a:srgbClr val="0070C0"/>
                    </a:solidFill>
                  </a:rPr>
                  <a:t>  Standard </a:t>
                </a:r>
                <a:r>
                  <a:rPr lang="en-US" sz="2400" b="1" dirty="0">
                    <a:solidFill>
                      <a:srgbClr val="0070C0"/>
                    </a:solidFill>
                  </a:rPr>
                  <a:t>Deviation</a:t>
                </a:r>
                <a:endParaRPr lang="en-US" sz="2400" b="1" dirty="0" smtClean="0">
                  <a:solidFill>
                    <a:srgbClr val="0070C0"/>
                  </a:solidFill>
                </a:endParaRPr>
              </a:p>
              <a:p>
                <a:pPr marL="0" indent="0">
                  <a:buFont typeface="Arial" pitchFamily="34" charset="0"/>
                  <a:buNone/>
                  <a:defRPr/>
                </a:pPr>
                <a:endParaRPr lang="en-US" sz="2400" b="1" dirty="0" smtClean="0"/>
              </a:p>
              <a:p>
                <a:pPr marL="0" indent="0">
                  <a:buFont typeface="Arial" pitchFamily="34" charset="0"/>
                  <a:buNone/>
                  <a:defRPr/>
                </a:pPr>
                <a:r>
                  <a:rPr lang="en-US" sz="2400" b="1" dirty="0" smtClean="0">
                    <a:solidFill>
                      <a:srgbClr val="FF0000"/>
                    </a:solidFill>
                  </a:rPr>
                  <a:t>3 </a:t>
                </a:r>
                <a:r>
                  <a:rPr lang="en-US" sz="2400" b="1" dirty="0" smtClean="0">
                    <a:solidFill>
                      <a:srgbClr val="0070C0"/>
                    </a:solidFill>
                  </a:rPr>
                  <a:t>(Z value)</a:t>
                </a:r>
                <a:r>
                  <a:rPr lang="en-US" sz="2400" b="1" dirty="0" smtClean="0">
                    <a:solidFill>
                      <a:srgbClr val="FF0000"/>
                    </a:solidFill>
                  </a:rPr>
                  <a:t> is for Normal Distribution with 99.73% confidence Interval.</a:t>
                </a:r>
              </a:p>
              <a:p>
                <a:pPr marL="0" indent="0">
                  <a:buFont typeface="Arial" pitchFamily="34" charset="0"/>
                  <a:buNone/>
                  <a:defRPr/>
                </a:pPr>
                <a:r>
                  <a:rPr lang="en-US" sz="2400" b="1" dirty="0" smtClean="0"/>
                  <a:t>Step 6 : Calculate p1, p2, p3… and plot in the p-Chart to assess the consistency of the product quality. </a:t>
                </a:r>
              </a:p>
            </p:txBody>
          </p:sp>
        </mc:Choice>
        <mc:Fallback xmlns="">
          <p:sp>
            <p:nvSpPr>
              <p:cNvPr id="44035" name="Content Placeholder 2"/>
              <p:cNvSpPr>
                <a:spLocks noGrp="1" noRot="1" noChangeAspect="1" noMove="1" noResize="1" noEditPoints="1" noAdjustHandles="1" noChangeArrowheads="1" noChangeShapeType="1" noTextEdit="1"/>
              </p:cNvSpPr>
              <p:nvPr>
                <p:ph idx="1"/>
              </p:nvPr>
            </p:nvSpPr>
            <p:spPr>
              <a:xfrm>
                <a:off x="457200" y="685800"/>
                <a:ext cx="8229600" cy="6172200"/>
              </a:xfrm>
              <a:blipFill rotWithShape="1">
                <a:blip r:embed="rId3"/>
                <a:stretch>
                  <a:fillRect l="-1111" t="-1383" b="-889"/>
                </a:stretch>
              </a:blipFill>
            </p:spPr>
            <p:txBody>
              <a:bodyPr/>
              <a:lstStyle/>
              <a:p>
                <a:r>
                  <a:rPr lang="en-US">
                    <a:noFill/>
                  </a:rPr>
                  <a:t> </a:t>
                </a:r>
              </a:p>
            </p:txBody>
          </p:sp>
        </mc:Fallback>
      </mc:AlternateContent>
      <p:graphicFrame>
        <p:nvGraphicFramePr>
          <p:cNvPr id="44036" name="Object 1"/>
          <p:cNvGraphicFramePr>
            <a:graphicFrameLocks noChangeAspect="1"/>
          </p:cNvGraphicFramePr>
          <p:nvPr>
            <p:extLst>
              <p:ext uri="{D42A27DB-BD31-4B8C-83A1-F6EECF244321}">
                <p14:modId xmlns:p14="http://schemas.microsoft.com/office/powerpoint/2010/main" val="2585776665"/>
              </p:ext>
            </p:extLst>
          </p:nvPr>
        </p:nvGraphicFramePr>
        <p:xfrm>
          <a:off x="2890837" y="4178300"/>
          <a:ext cx="1381125" cy="1003300"/>
        </p:xfrm>
        <a:graphic>
          <a:graphicData uri="http://schemas.openxmlformats.org/presentationml/2006/ole">
            <mc:AlternateContent xmlns:mc="http://schemas.openxmlformats.org/markup-compatibility/2006">
              <mc:Choice xmlns:v="urn:schemas-microsoft-com:vml" Requires="v">
                <p:oleObj spid="_x0000_s12297" name="Equation" r:id="rId4" imgW="647700" imgH="469900" progId="Equation.3">
                  <p:embed/>
                </p:oleObj>
              </mc:Choice>
              <mc:Fallback>
                <p:oleObj name="Equation" r:id="rId4" imgW="6477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0837" y="4178300"/>
                        <a:ext cx="13811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581400" y="4996934"/>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2138327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2814638" y="1458913"/>
          <a:ext cx="3341687" cy="828675"/>
        </p:xfrm>
        <a:graphic>
          <a:graphicData uri="http://schemas.openxmlformats.org/presentationml/2006/ole">
            <mc:AlternateContent xmlns:mc="http://schemas.openxmlformats.org/markup-compatibility/2006">
              <mc:Choice xmlns:v="urn:schemas-microsoft-com:vml" Requires="v">
                <p:oleObj spid="_x0000_s13335" name="Equation" r:id="rId3" imgW="1485900" imgH="368300" progId="Equation.3">
                  <p:embed/>
                </p:oleObj>
              </mc:Choice>
              <mc:Fallback>
                <p:oleObj name="Equation" r:id="rId3" imgW="14859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638" y="1458913"/>
                        <a:ext cx="334168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2319338" y="3049588"/>
          <a:ext cx="4370387" cy="998537"/>
        </p:xfrm>
        <a:graphic>
          <a:graphicData uri="http://schemas.openxmlformats.org/presentationml/2006/ole">
            <mc:AlternateContent xmlns:mc="http://schemas.openxmlformats.org/markup-compatibility/2006">
              <mc:Choice xmlns:v="urn:schemas-microsoft-com:vml" Requires="v">
                <p:oleObj spid="_x0000_s13336" name="Equation" r:id="rId5" imgW="1943100" imgH="444500" progId="Equation.3">
                  <p:embed/>
                </p:oleObj>
              </mc:Choice>
              <mc:Fallback>
                <p:oleObj name="Equation" r:id="rId5" imgW="19431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9338" y="3049588"/>
                        <a:ext cx="4370387"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4"/>
          <p:cNvGraphicFramePr>
            <a:graphicFrameLocks noChangeAspect="1"/>
          </p:cNvGraphicFramePr>
          <p:nvPr/>
        </p:nvGraphicFramePr>
        <p:xfrm>
          <a:off x="2041525" y="4954588"/>
          <a:ext cx="4740275" cy="912812"/>
        </p:xfrm>
        <a:graphic>
          <a:graphicData uri="http://schemas.openxmlformats.org/presentationml/2006/ole">
            <mc:AlternateContent xmlns:mc="http://schemas.openxmlformats.org/markup-compatibility/2006">
              <mc:Choice xmlns:v="urn:schemas-microsoft-com:vml" Requires="v">
                <p:oleObj spid="_x0000_s13337" name="Equation" r:id="rId7" imgW="2108200" imgH="406400" progId="Equation.3">
                  <p:embed/>
                </p:oleObj>
              </mc:Choice>
              <mc:Fallback>
                <p:oleObj name="Equation" r:id="rId7" imgW="21082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525" y="4954588"/>
                        <a:ext cx="4740275"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Text Box 5"/>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Statistical Process Control with </a:t>
            </a:r>
            <a:r>
              <a:rPr lang="en-US" altLang="en-US" sz="3200" i="1"/>
              <a:t>p</a:t>
            </a:r>
            <a:r>
              <a:rPr lang="en-US" altLang="en-US" sz="3200"/>
              <a:t> Charts</a:t>
            </a:r>
          </a:p>
        </p:txBody>
      </p:sp>
    </p:spTree>
    <p:extLst>
      <p:ext uri="{BB962C8B-B14F-4D97-AF65-F5344CB8AC3E}">
        <p14:creationId xmlns:p14="http://schemas.microsoft.com/office/powerpoint/2010/main" val="18375635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2286000" y="1524000"/>
            <a:ext cx="5791200" cy="4114800"/>
            <a:chOff x="1056" y="864"/>
            <a:chExt cx="3648" cy="2592"/>
          </a:xfrm>
        </p:grpSpPr>
        <p:sp>
          <p:nvSpPr>
            <p:cNvPr id="42014" name="Line 3"/>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5" name="Line 4"/>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6" name="Line 5"/>
            <p:cNvSpPr>
              <a:spLocks noChangeShapeType="1"/>
            </p:cNvSpPr>
            <p:nvPr/>
          </p:nvSpPr>
          <p:spPr bwMode="auto">
            <a:xfrm>
              <a:off x="4704" y="1248"/>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7" name="Line 6"/>
            <p:cNvSpPr>
              <a:spLocks noChangeShapeType="1"/>
            </p:cNvSpPr>
            <p:nvPr/>
          </p:nvSpPr>
          <p:spPr bwMode="auto">
            <a:xfrm>
              <a:off x="10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8" name="Line 7"/>
            <p:cNvSpPr>
              <a:spLocks noChangeShapeType="1"/>
            </p:cNvSpPr>
            <p:nvPr/>
          </p:nvSpPr>
          <p:spPr bwMode="auto">
            <a:xfrm>
              <a:off x="11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9" name="Line 8"/>
            <p:cNvSpPr>
              <a:spLocks noChangeShapeType="1"/>
            </p:cNvSpPr>
            <p:nvPr/>
          </p:nvSpPr>
          <p:spPr bwMode="auto">
            <a:xfrm>
              <a:off x="12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0" name="Line 9"/>
            <p:cNvSpPr>
              <a:spLocks noChangeShapeType="1"/>
            </p:cNvSpPr>
            <p:nvPr/>
          </p:nvSpPr>
          <p:spPr bwMode="auto">
            <a:xfrm>
              <a:off x="13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1" name="Line 10"/>
            <p:cNvSpPr>
              <a:spLocks noChangeShapeType="1"/>
            </p:cNvSpPr>
            <p:nvPr/>
          </p:nvSpPr>
          <p:spPr bwMode="auto">
            <a:xfrm>
              <a:off x="14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2" name="Line 11"/>
            <p:cNvSpPr>
              <a:spLocks noChangeShapeType="1"/>
            </p:cNvSpPr>
            <p:nvPr/>
          </p:nvSpPr>
          <p:spPr bwMode="auto">
            <a:xfrm>
              <a:off x="15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3" name="Line 12"/>
            <p:cNvSpPr>
              <a:spLocks noChangeShapeType="1"/>
            </p:cNvSpPr>
            <p:nvPr/>
          </p:nvSpPr>
          <p:spPr bwMode="auto">
            <a:xfrm>
              <a:off x="16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4" name="Line 13"/>
            <p:cNvSpPr>
              <a:spLocks noChangeShapeType="1"/>
            </p:cNvSpPr>
            <p:nvPr/>
          </p:nvSpPr>
          <p:spPr bwMode="auto">
            <a:xfrm>
              <a:off x="17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5" name="Line 14"/>
            <p:cNvSpPr>
              <a:spLocks noChangeShapeType="1"/>
            </p:cNvSpPr>
            <p:nvPr/>
          </p:nvSpPr>
          <p:spPr bwMode="auto">
            <a:xfrm>
              <a:off x="18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6" name="Line 15"/>
            <p:cNvSpPr>
              <a:spLocks noChangeShapeType="1"/>
            </p:cNvSpPr>
            <p:nvPr/>
          </p:nvSpPr>
          <p:spPr bwMode="auto">
            <a:xfrm>
              <a:off x="19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7" name="Line 16"/>
            <p:cNvSpPr>
              <a:spLocks noChangeShapeType="1"/>
            </p:cNvSpPr>
            <p:nvPr/>
          </p:nvSpPr>
          <p:spPr bwMode="auto">
            <a:xfrm>
              <a:off x="20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8" name="Line 17"/>
            <p:cNvSpPr>
              <a:spLocks noChangeShapeType="1"/>
            </p:cNvSpPr>
            <p:nvPr/>
          </p:nvSpPr>
          <p:spPr bwMode="auto">
            <a:xfrm>
              <a:off x="21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9" name="Line 18"/>
            <p:cNvSpPr>
              <a:spLocks noChangeShapeType="1"/>
            </p:cNvSpPr>
            <p:nvPr/>
          </p:nvSpPr>
          <p:spPr bwMode="auto">
            <a:xfrm>
              <a:off x="22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0" name="Line 19"/>
            <p:cNvSpPr>
              <a:spLocks noChangeShapeType="1"/>
            </p:cNvSpPr>
            <p:nvPr/>
          </p:nvSpPr>
          <p:spPr bwMode="auto">
            <a:xfrm>
              <a:off x="23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1" name="Line 20"/>
            <p:cNvSpPr>
              <a:spLocks noChangeShapeType="1"/>
            </p:cNvSpPr>
            <p:nvPr/>
          </p:nvSpPr>
          <p:spPr bwMode="auto">
            <a:xfrm>
              <a:off x="240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2" name="Line 21"/>
            <p:cNvSpPr>
              <a:spLocks noChangeShapeType="1"/>
            </p:cNvSpPr>
            <p:nvPr/>
          </p:nvSpPr>
          <p:spPr bwMode="auto">
            <a:xfrm>
              <a:off x="249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3" name="Line 22"/>
            <p:cNvSpPr>
              <a:spLocks noChangeShapeType="1"/>
            </p:cNvSpPr>
            <p:nvPr/>
          </p:nvSpPr>
          <p:spPr bwMode="auto">
            <a:xfrm>
              <a:off x="259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4" name="Line 23"/>
            <p:cNvSpPr>
              <a:spLocks noChangeShapeType="1"/>
            </p:cNvSpPr>
            <p:nvPr/>
          </p:nvSpPr>
          <p:spPr bwMode="auto">
            <a:xfrm>
              <a:off x="268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5" name="Line 24"/>
            <p:cNvSpPr>
              <a:spLocks noChangeShapeType="1"/>
            </p:cNvSpPr>
            <p:nvPr/>
          </p:nvSpPr>
          <p:spPr bwMode="auto">
            <a:xfrm>
              <a:off x="278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6" name="Line 25"/>
            <p:cNvSpPr>
              <a:spLocks noChangeShapeType="1"/>
            </p:cNvSpPr>
            <p:nvPr/>
          </p:nvSpPr>
          <p:spPr bwMode="auto">
            <a:xfrm>
              <a:off x="288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7" name="Line 26"/>
            <p:cNvSpPr>
              <a:spLocks noChangeShapeType="1"/>
            </p:cNvSpPr>
            <p:nvPr/>
          </p:nvSpPr>
          <p:spPr bwMode="auto">
            <a:xfrm>
              <a:off x="297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8" name="Line 27"/>
            <p:cNvSpPr>
              <a:spLocks noChangeShapeType="1"/>
            </p:cNvSpPr>
            <p:nvPr/>
          </p:nvSpPr>
          <p:spPr bwMode="auto">
            <a:xfrm>
              <a:off x="307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9" name="Line 28"/>
            <p:cNvSpPr>
              <a:spLocks noChangeShapeType="1"/>
            </p:cNvSpPr>
            <p:nvPr/>
          </p:nvSpPr>
          <p:spPr bwMode="auto">
            <a:xfrm>
              <a:off x="316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0" name="Line 29"/>
            <p:cNvSpPr>
              <a:spLocks noChangeShapeType="1"/>
            </p:cNvSpPr>
            <p:nvPr/>
          </p:nvSpPr>
          <p:spPr bwMode="auto">
            <a:xfrm>
              <a:off x="326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1" name="Line 30"/>
            <p:cNvSpPr>
              <a:spLocks noChangeShapeType="1"/>
            </p:cNvSpPr>
            <p:nvPr/>
          </p:nvSpPr>
          <p:spPr bwMode="auto">
            <a:xfrm>
              <a:off x="336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2" name="Line 31"/>
            <p:cNvSpPr>
              <a:spLocks noChangeShapeType="1"/>
            </p:cNvSpPr>
            <p:nvPr/>
          </p:nvSpPr>
          <p:spPr bwMode="auto">
            <a:xfrm>
              <a:off x="34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3" name="Line 32"/>
            <p:cNvSpPr>
              <a:spLocks noChangeShapeType="1"/>
            </p:cNvSpPr>
            <p:nvPr/>
          </p:nvSpPr>
          <p:spPr bwMode="auto">
            <a:xfrm>
              <a:off x="35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4" name="Line 33"/>
            <p:cNvSpPr>
              <a:spLocks noChangeShapeType="1"/>
            </p:cNvSpPr>
            <p:nvPr/>
          </p:nvSpPr>
          <p:spPr bwMode="auto">
            <a:xfrm>
              <a:off x="36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5" name="Line 34"/>
            <p:cNvSpPr>
              <a:spLocks noChangeShapeType="1"/>
            </p:cNvSpPr>
            <p:nvPr/>
          </p:nvSpPr>
          <p:spPr bwMode="auto">
            <a:xfrm>
              <a:off x="37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6" name="Line 35"/>
            <p:cNvSpPr>
              <a:spLocks noChangeShapeType="1"/>
            </p:cNvSpPr>
            <p:nvPr/>
          </p:nvSpPr>
          <p:spPr bwMode="auto">
            <a:xfrm>
              <a:off x="38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7" name="Line 36"/>
            <p:cNvSpPr>
              <a:spLocks noChangeShapeType="1"/>
            </p:cNvSpPr>
            <p:nvPr/>
          </p:nvSpPr>
          <p:spPr bwMode="auto">
            <a:xfrm>
              <a:off x="39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8" name="Line 37"/>
            <p:cNvSpPr>
              <a:spLocks noChangeShapeType="1"/>
            </p:cNvSpPr>
            <p:nvPr/>
          </p:nvSpPr>
          <p:spPr bwMode="auto">
            <a:xfrm>
              <a:off x="40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9" name="Line 38"/>
            <p:cNvSpPr>
              <a:spLocks noChangeShapeType="1"/>
            </p:cNvSpPr>
            <p:nvPr/>
          </p:nvSpPr>
          <p:spPr bwMode="auto">
            <a:xfrm>
              <a:off x="41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0" name="Line 39"/>
            <p:cNvSpPr>
              <a:spLocks noChangeShapeType="1"/>
            </p:cNvSpPr>
            <p:nvPr/>
          </p:nvSpPr>
          <p:spPr bwMode="auto">
            <a:xfrm>
              <a:off x="42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1" name="Line 40"/>
            <p:cNvSpPr>
              <a:spLocks noChangeShapeType="1"/>
            </p:cNvSpPr>
            <p:nvPr/>
          </p:nvSpPr>
          <p:spPr bwMode="auto">
            <a:xfrm>
              <a:off x="43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2" name="Line 41"/>
            <p:cNvSpPr>
              <a:spLocks noChangeShapeType="1"/>
            </p:cNvSpPr>
            <p:nvPr/>
          </p:nvSpPr>
          <p:spPr bwMode="auto">
            <a:xfrm>
              <a:off x="44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3" name="Line 42"/>
            <p:cNvSpPr>
              <a:spLocks noChangeShapeType="1"/>
            </p:cNvSpPr>
            <p:nvPr/>
          </p:nvSpPr>
          <p:spPr bwMode="auto">
            <a:xfrm>
              <a:off x="45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4" name="Line 43"/>
            <p:cNvSpPr>
              <a:spLocks noChangeShapeType="1"/>
            </p:cNvSpPr>
            <p:nvPr/>
          </p:nvSpPr>
          <p:spPr bwMode="auto">
            <a:xfrm>
              <a:off x="46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5" name="Line 44"/>
            <p:cNvSpPr>
              <a:spLocks noChangeShapeType="1"/>
            </p:cNvSpPr>
            <p:nvPr/>
          </p:nvSpPr>
          <p:spPr bwMode="auto">
            <a:xfrm>
              <a:off x="47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6" name="Line 45"/>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7" name="Line 46"/>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8" name="Line 47"/>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9" name="Line 48"/>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0" name="Line 49"/>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1" name="Line 50"/>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2" name="Line 51"/>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3" name="Line 52"/>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4" name="Line 53"/>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5" name="Line 54"/>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6" name="Line 55"/>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7" name="Line 56"/>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8" name="Line 57"/>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9" name="Line 58"/>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0" name="Line 59"/>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1" name="Line 60"/>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2" name="Line 61"/>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3" name="Line 62"/>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4" name="Line 63"/>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5" name="Line 64"/>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6" name="Line 65"/>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7" name="Line 66"/>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8" name="Line 67"/>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9" name="Line 68"/>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0" name="Line 69"/>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1" name="Line 70"/>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2" name="Line 71"/>
            <p:cNvSpPr>
              <a:spLocks noChangeShapeType="1"/>
            </p:cNvSpPr>
            <p:nvPr/>
          </p:nvSpPr>
          <p:spPr bwMode="auto">
            <a:xfrm>
              <a:off x="1056" y="9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3" name="Line 72"/>
            <p:cNvSpPr>
              <a:spLocks noChangeShapeType="1"/>
            </p:cNvSpPr>
            <p:nvPr/>
          </p:nvSpPr>
          <p:spPr bwMode="auto">
            <a:xfrm>
              <a:off x="1056" y="8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7161" name="Group 73"/>
          <p:cNvGrpSpPr>
            <a:grpSpLocks/>
          </p:cNvGrpSpPr>
          <p:nvPr/>
        </p:nvGrpSpPr>
        <p:grpSpPr bwMode="auto">
          <a:xfrm>
            <a:off x="914400" y="5029200"/>
            <a:ext cx="7162800" cy="336550"/>
            <a:chOff x="192" y="3072"/>
            <a:chExt cx="4512" cy="212"/>
          </a:xfrm>
        </p:grpSpPr>
        <p:sp>
          <p:nvSpPr>
            <p:cNvPr id="42012" name="Line 74"/>
            <p:cNvSpPr>
              <a:spLocks noChangeShapeType="1"/>
            </p:cNvSpPr>
            <p:nvPr/>
          </p:nvSpPr>
          <p:spPr bwMode="auto">
            <a:xfrm>
              <a:off x="1056" y="3168"/>
              <a:ext cx="3648" cy="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3" name="Text Box 75"/>
            <p:cNvSpPr txBox="1">
              <a:spLocks noChangeArrowheads="1"/>
            </p:cNvSpPr>
            <p:nvPr/>
          </p:nvSpPr>
          <p:spPr bwMode="auto">
            <a:xfrm>
              <a:off x="192" y="3072"/>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LCL = 0.015</a:t>
              </a:r>
            </a:p>
          </p:txBody>
        </p:sp>
      </p:grpSp>
      <p:grpSp>
        <p:nvGrpSpPr>
          <p:cNvPr id="217164" name="Group 76"/>
          <p:cNvGrpSpPr>
            <a:grpSpLocks/>
          </p:cNvGrpSpPr>
          <p:nvPr/>
        </p:nvGrpSpPr>
        <p:grpSpPr bwMode="auto">
          <a:xfrm>
            <a:off x="914400" y="1905000"/>
            <a:ext cx="7162800" cy="336550"/>
            <a:chOff x="192" y="1104"/>
            <a:chExt cx="4512" cy="212"/>
          </a:xfrm>
        </p:grpSpPr>
        <p:sp>
          <p:nvSpPr>
            <p:cNvPr id="42010" name="Line 77"/>
            <p:cNvSpPr>
              <a:spLocks noChangeShapeType="1"/>
            </p:cNvSpPr>
            <p:nvPr/>
          </p:nvSpPr>
          <p:spPr bwMode="auto">
            <a:xfrm>
              <a:off x="1056" y="1200"/>
              <a:ext cx="3648" cy="1"/>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1" name="Text Box 78"/>
            <p:cNvSpPr txBox="1">
              <a:spLocks noChangeArrowheads="1"/>
            </p:cNvSpPr>
            <p:nvPr/>
          </p:nvSpPr>
          <p:spPr bwMode="auto">
            <a:xfrm>
              <a:off x="192" y="1104"/>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UCL = 0.117</a:t>
              </a:r>
            </a:p>
          </p:txBody>
        </p:sp>
      </p:grpSp>
      <p:grpSp>
        <p:nvGrpSpPr>
          <p:cNvPr id="217167" name="Group 79"/>
          <p:cNvGrpSpPr>
            <a:grpSpLocks/>
          </p:cNvGrpSpPr>
          <p:nvPr/>
        </p:nvGrpSpPr>
        <p:grpSpPr bwMode="auto">
          <a:xfrm>
            <a:off x="914400" y="3429000"/>
            <a:ext cx="7162800" cy="336550"/>
            <a:chOff x="192" y="2064"/>
            <a:chExt cx="4512" cy="212"/>
          </a:xfrm>
        </p:grpSpPr>
        <p:sp>
          <p:nvSpPr>
            <p:cNvPr id="42006" name="Line 80"/>
            <p:cNvSpPr>
              <a:spLocks noChangeShapeType="1"/>
            </p:cNvSpPr>
            <p:nvPr/>
          </p:nvSpPr>
          <p:spPr bwMode="auto">
            <a:xfrm>
              <a:off x="1056" y="2160"/>
              <a:ext cx="3648"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007" name="Group 81"/>
            <p:cNvGrpSpPr>
              <a:grpSpLocks/>
            </p:cNvGrpSpPr>
            <p:nvPr/>
          </p:nvGrpSpPr>
          <p:grpSpPr bwMode="auto">
            <a:xfrm>
              <a:off x="192" y="2064"/>
              <a:ext cx="816" cy="212"/>
              <a:chOff x="192" y="2064"/>
              <a:chExt cx="816" cy="212"/>
            </a:xfrm>
          </p:grpSpPr>
          <p:sp>
            <p:nvSpPr>
              <p:cNvPr id="42008" name="Text Box 82"/>
              <p:cNvSpPr txBox="1">
                <a:spLocks noChangeArrowheads="1"/>
              </p:cNvSpPr>
              <p:nvPr/>
            </p:nvSpPr>
            <p:spPr bwMode="auto">
              <a:xfrm>
                <a:off x="192" y="2064"/>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i="1"/>
                  <a:t>p</a:t>
                </a:r>
                <a:r>
                  <a:rPr lang="en-US" altLang="en-US" sz="1600"/>
                  <a:t>  = 0.066</a:t>
                </a:r>
              </a:p>
            </p:txBody>
          </p:sp>
          <p:sp>
            <p:nvSpPr>
              <p:cNvPr id="42009" name="Line 83"/>
              <p:cNvSpPr>
                <a:spLocks noChangeShapeType="1"/>
              </p:cNvSpPr>
              <p:nvPr/>
            </p:nvSpPr>
            <p:spPr bwMode="auto">
              <a:xfrm>
                <a:off x="428" y="212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990" name="Text Box 96"/>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Statistical Process Control with </a:t>
            </a:r>
            <a:r>
              <a:rPr lang="en-US" altLang="en-US" sz="3200" i="1"/>
              <a:t>p</a:t>
            </a:r>
            <a:r>
              <a:rPr lang="en-US" altLang="en-US" sz="3200"/>
              <a:t> Charts</a:t>
            </a:r>
          </a:p>
        </p:txBody>
      </p:sp>
      <p:grpSp>
        <p:nvGrpSpPr>
          <p:cNvPr id="217188" name="Group 100"/>
          <p:cNvGrpSpPr>
            <a:grpSpLocks/>
          </p:cNvGrpSpPr>
          <p:nvPr/>
        </p:nvGrpSpPr>
        <p:grpSpPr bwMode="auto">
          <a:xfrm>
            <a:off x="2971800" y="1600200"/>
            <a:ext cx="4495800" cy="2895600"/>
            <a:chOff x="1872" y="1008"/>
            <a:chExt cx="2832" cy="1824"/>
          </a:xfrm>
        </p:grpSpPr>
        <p:grpSp>
          <p:nvGrpSpPr>
            <p:cNvPr id="41992" name="Group 99"/>
            <p:cNvGrpSpPr>
              <a:grpSpLocks/>
            </p:cNvGrpSpPr>
            <p:nvPr/>
          </p:nvGrpSpPr>
          <p:grpSpPr bwMode="auto">
            <a:xfrm>
              <a:off x="1872" y="1008"/>
              <a:ext cx="2496" cy="1824"/>
              <a:chOff x="1872" y="1008"/>
              <a:chExt cx="2496" cy="1824"/>
            </a:xfrm>
          </p:grpSpPr>
          <p:sp>
            <p:nvSpPr>
              <p:cNvPr id="41995" name="Oval 85"/>
              <p:cNvSpPr>
                <a:spLocks noChangeArrowheads="1"/>
              </p:cNvSpPr>
              <p:nvPr/>
            </p:nvSpPr>
            <p:spPr bwMode="auto">
              <a:xfrm>
                <a:off x="1872" y="254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6" name="Oval 86"/>
              <p:cNvSpPr>
                <a:spLocks noChangeArrowheads="1"/>
              </p:cNvSpPr>
              <p:nvPr/>
            </p:nvSpPr>
            <p:spPr bwMode="auto">
              <a:xfrm>
                <a:off x="2352" y="273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7" name="Oval 87"/>
              <p:cNvSpPr>
                <a:spLocks noChangeArrowheads="1"/>
              </p:cNvSpPr>
              <p:nvPr/>
            </p:nvSpPr>
            <p:spPr bwMode="auto">
              <a:xfrm>
                <a:off x="2832" y="264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8" name="Oval 88"/>
              <p:cNvSpPr>
                <a:spLocks noChangeArrowheads="1"/>
              </p:cNvSpPr>
              <p:nvPr/>
            </p:nvSpPr>
            <p:spPr bwMode="auto">
              <a:xfrm>
                <a:off x="3312" y="225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9" name="Oval 89"/>
              <p:cNvSpPr>
                <a:spLocks noChangeArrowheads="1"/>
              </p:cNvSpPr>
              <p:nvPr/>
            </p:nvSpPr>
            <p:spPr bwMode="auto">
              <a:xfrm>
                <a:off x="3792" y="206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2000" name="Oval 90"/>
              <p:cNvSpPr>
                <a:spLocks noChangeArrowheads="1"/>
              </p:cNvSpPr>
              <p:nvPr/>
            </p:nvSpPr>
            <p:spPr bwMode="auto">
              <a:xfrm>
                <a:off x="4272" y="10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2001" name="Line 91"/>
              <p:cNvSpPr>
                <a:spLocks noChangeShapeType="1"/>
              </p:cNvSpPr>
              <p:nvPr/>
            </p:nvSpPr>
            <p:spPr bwMode="auto">
              <a:xfrm>
                <a:off x="1920" y="2592"/>
                <a:ext cx="480" cy="192"/>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92"/>
              <p:cNvSpPr>
                <a:spLocks noChangeShapeType="1"/>
              </p:cNvSpPr>
              <p:nvPr/>
            </p:nvSpPr>
            <p:spPr bwMode="auto">
              <a:xfrm flipV="1">
                <a:off x="2400" y="2688"/>
                <a:ext cx="480" cy="96"/>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93"/>
              <p:cNvSpPr>
                <a:spLocks noChangeShapeType="1"/>
              </p:cNvSpPr>
              <p:nvPr/>
            </p:nvSpPr>
            <p:spPr bwMode="auto">
              <a:xfrm flipV="1">
                <a:off x="2880" y="2304"/>
                <a:ext cx="480" cy="384"/>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94"/>
              <p:cNvSpPr>
                <a:spLocks noChangeShapeType="1"/>
              </p:cNvSpPr>
              <p:nvPr/>
            </p:nvSpPr>
            <p:spPr bwMode="auto">
              <a:xfrm flipV="1">
                <a:off x="3360" y="2112"/>
                <a:ext cx="480" cy="192"/>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95"/>
              <p:cNvSpPr>
                <a:spLocks noChangeShapeType="1"/>
              </p:cNvSpPr>
              <p:nvPr/>
            </p:nvSpPr>
            <p:spPr bwMode="auto">
              <a:xfrm flipV="1">
                <a:off x="3840" y="1056"/>
                <a:ext cx="480" cy="1056"/>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993" name="Oval 97"/>
            <p:cNvSpPr>
              <a:spLocks noChangeArrowheads="1"/>
            </p:cNvSpPr>
            <p:nvPr/>
          </p:nvSpPr>
          <p:spPr bwMode="auto">
            <a:xfrm>
              <a:off x="4608" y="187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4" name="Line 98"/>
            <p:cNvSpPr>
              <a:spLocks noChangeShapeType="1"/>
            </p:cNvSpPr>
            <p:nvPr/>
          </p:nvSpPr>
          <p:spPr bwMode="auto">
            <a:xfrm flipH="1" flipV="1">
              <a:off x="4323" y="1050"/>
              <a:ext cx="333" cy="867"/>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63422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167"/>
                                        </p:tgtEl>
                                        <p:attrNameLst>
                                          <p:attrName>style.visibility</p:attrName>
                                        </p:attrNameLst>
                                      </p:cBhvr>
                                      <p:to>
                                        <p:strVal val="visible"/>
                                      </p:to>
                                    </p:set>
                                    <p:animEffect transition="in" filter="wipe(left)">
                                      <p:cBhvr>
                                        <p:cTn id="7" dur="500"/>
                                        <p:tgtEl>
                                          <p:spTgt spid="217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7161"/>
                                        </p:tgtEl>
                                        <p:attrNameLst>
                                          <p:attrName>style.visibility</p:attrName>
                                        </p:attrNameLst>
                                      </p:cBhvr>
                                      <p:to>
                                        <p:strVal val="visible"/>
                                      </p:to>
                                    </p:set>
                                    <p:animEffect transition="in" filter="wipe(left)">
                                      <p:cBhvr>
                                        <p:cTn id="12" dur="500"/>
                                        <p:tgtEl>
                                          <p:spTgt spid="217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7164"/>
                                        </p:tgtEl>
                                        <p:attrNameLst>
                                          <p:attrName>style.visibility</p:attrName>
                                        </p:attrNameLst>
                                      </p:cBhvr>
                                      <p:to>
                                        <p:strVal val="visible"/>
                                      </p:to>
                                    </p:set>
                                    <p:animEffect transition="in" filter="wipe(left)">
                                      <p:cBhvr>
                                        <p:cTn id="17" dur="500"/>
                                        <p:tgtEl>
                                          <p:spTgt spid="217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7188"/>
                                        </p:tgtEl>
                                        <p:attrNameLst>
                                          <p:attrName>style.visibility</p:attrName>
                                        </p:attrNameLst>
                                      </p:cBhvr>
                                      <p:to>
                                        <p:strVal val="visible"/>
                                      </p:to>
                                    </p:set>
                                    <p:animEffect transition="in" filter="wipe(left)">
                                      <p:cBhvr>
                                        <p:cTn id="22" dur="500"/>
                                        <p:tgtEl>
                                          <p:spTgt spid="21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b="1" smtClean="0">
                <a:solidFill>
                  <a:srgbClr val="FF0000"/>
                </a:solidFill>
              </a:rPr>
              <a:t>Problem Example</a:t>
            </a:r>
          </a:p>
        </p:txBody>
      </p:sp>
      <p:sp>
        <p:nvSpPr>
          <p:cNvPr id="40963" name="Content Placeholder 2"/>
          <p:cNvSpPr>
            <a:spLocks noGrp="1"/>
          </p:cNvSpPr>
          <p:nvPr>
            <p:ph idx="1"/>
          </p:nvPr>
        </p:nvSpPr>
        <p:spPr/>
        <p:txBody>
          <a:bodyPr/>
          <a:lstStyle/>
          <a:p>
            <a:r>
              <a:rPr lang="en-US" dirty="0" smtClean="0"/>
              <a:t>Sample	Number of 	No of item in each </a:t>
            </a:r>
          </a:p>
          <a:p>
            <a:pPr>
              <a:buFont typeface="Arial" pitchFamily="34" charset="0"/>
              <a:buNone/>
            </a:pPr>
            <a:r>
              <a:rPr lang="en-US" dirty="0" smtClean="0"/>
              <a:t>			Defective		Sample</a:t>
            </a:r>
          </a:p>
          <a:p>
            <a:pPr>
              <a:buFont typeface="Arial" pitchFamily="34" charset="0"/>
              <a:buNone/>
            </a:pPr>
            <a:r>
              <a:rPr lang="en-US" dirty="0" smtClean="0"/>
              <a:t>	1			3			20</a:t>
            </a:r>
          </a:p>
          <a:p>
            <a:pPr>
              <a:buFont typeface="Arial" pitchFamily="34" charset="0"/>
              <a:buNone/>
            </a:pPr>
            <a:r>
              <a:rPr lang="en-US" dirty="0" smtClean="0"/>
              <a:t>	2			2			20</a:t>
            </a:r>
          </a:p>
          <a:p>
            <a:pPr>
              <a:buFont typeface="Arial" pitchFamily="34" charset="0"/>
              <a:buNone/>
            </a:pPr>
            <a:r>
              <a:rPr lang="en-US" dirty="0" smtClean="0"/>
              <a:t>	3			1			20</a:t>
            </a:r>
          </a:p>
          <a:p>
            <a:pPr>
              <a:buFont typeface="Arial" pitchFamily="34" charset="0"/>
              <a:buNone/>
            </a:pPr>
            <a:r>
              <a:rPr lang="en-US" dirty="0" smtClean="0"/>
              <a:t>	4			1			20</a:t>
            </a:r>
          </a:p>
          <a:p>
            <a:pPr>
              <a:buFont typeface="Arial" pitchFamily="34" charset="0"/>
              <a:buNone/>
            </a:pPr>
            <a:r>
              <a:rPr lang="en-US" dirty="0" smtClean="0"/>
              <a:t>	5			2			20</a:t>
            </a:r>
          </a:p>
        </p:txBody>
      </p:sp>
    </p:spTree>
    <p:extLst>
      <p:ext uri="{BB962C8B-B14F-4D97-AF65-F5344CB8AC3E}">
        <p14:creationId xmlns:p14="http://schemas.microsoft.com/office/powerpoint/2010/main" val="19433644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3420347"/>
              </p:ext>
            </p:extLst>
          </p:nvPr>
        </p:nvGraphicFramePr>
        <p:xfrm>
          <a:off x="381001" y="838198"/>
          <a:ext cx="8534400" cy="5779169"/>
        </p:xfrm>
        <a:graphic>
          <a:graphicData uri="http://schemas.openxmlformats.org/drawingml/2006/table">
            <a:tbl>
              <a:tblPr>
                <a:tableStyleId>{5C22544A-7EE6-4342-B048-85BDC9FD1C3A}</a:tableStyleId>
              </a:tblPr>
              <a:tblGrid>
                <a:gridCol w="1109414"/>
                <a:gridCol w="1854802"/>
                <a:gridCol w="2445983"/>
                <a:gridCol w="905372"/>
                <a:gridCol w="2218829"/>
              </a:tblGrid>
              <a:tr h="902369">
                <a:tc>
                  <a:txBody>
                    <a:bodyPr/>
                    <a:lstStyle/>
                    <a:p>
                      <a:pPr algn="l" fontAlgn="b"/>
                      <a:r>
                        <a:rPr lang="en-US" sz="2000" u="none" strike="noStrike" dirty="0" smtClean="0">
                          <a:effectLst/>
                        </a:rPr>
                        <a:t>Sample No.</a:t>
                      </a:r>
                      <a:endParaRPr lang="en-US" sz="2000" b="0" i="0" u="none" strike="noStrike" dirty="0">
                        <a:solidFill>
                          <a:srgbClr val="000000"/>
                        </a:solidFill>
                        <a:effectLst/>
                        <a:latin typeface="Calibri"/>
                      </a:endParaRPr>
                    </a:p>
                  </a:txBody>
                  <a:tcPr marL="0" marR="0" marT="0" marB="0" anchor="b"/>
                </a:tc>
                <a:tc>
                  <a:txBody>
                    <a:bodyPr/>
                    <a:lstStyle/>
                    <a:p>
                      <a:pPr algn="r" fontAlgn="b"/>
                      <a:r>
                        <a:rPr lang="en-US" sz="2000" u="none" strike="noStrike" dirty="0">
                          <a:effectLst/>
                        </a:rPr>
                        <a:t>No of Defectives</a:t>
                      </a:r>
                      <a:br>
                        <a:rPr lang="en-US" sz="2000" u="none" strike="noStrike" dirty="0">
                          <a:effectLst/>
                        </a:rPr>
                      </a:br>
                      <a:r>
                        <a:rPr lang="en-US" sz="2000" u="none" strike="noStrike" dirty="0">
                          <a:effectLst/>
                        </a:rPr>
                        <a:t> in each sample</a:t>
                      </a:r>
                      <a:endParaRPr lang="en-US" sz="2000" b="0" i="0" u="none" strike="noStrike" dirty="0">
                        <a:solidFill>
                          <a:srgbClr val="000000"/>
                        </a:solidFill>
                        <a:effectLst/>
                        <a:latin typeface="Calibri"/>
                      </a:endParaRPr>
                    </a:p>
                  </a:txBody>
                  <a:tcPr marL="0" marR="0" marT="0" marB="0" anchor="b"/>
                </a:tc>
                <a:tc>
                  <a:txBody>
                    <a:bodyPr/>
                    <a:lstStyle/>
                    <a:p>
                      <a:pPr algn="ctr" fontAlgn="t"/>
                      <a:r>
                        <a:rPr lang="en-US" sz="2000" u="none" strike="noStrike" dirty="0">
                          <a:effectLst/>
                        </a:rPr>
                        <a:t>No of items</a:t>
                      </a:r>
                      <a:br>
                        <a:rPr lang="en-US" sz="2000" u="none" strike="noStrike" dirty="0">
                          <a:effectLst/>
                        </a:rPr>
                      </a:br>
                      <a:r>
                        <a:rPr lang="en-US" sz="2000" u="none" strike="noStrike" dirty="0">
                          <a:effectLst/>
                        </a:rPr>
                        <a:t> in each sample</a:t>
                      </a:r>
                      <a:endParaRPr lang="en-US" sz="2000" b="0" i="0" u="none" strike="noStrike" dirty="0">
                        <a:solidFill>
                          <a:srgbClr val="000000"/>
                        </a:solidFill>
                        <a:effectLst/>
                        <a:latin typeface="Calibri"/>
                      </a:endParaRPr>
                    </a:p>
                  </a:txBody>
                  <a:tcPr marL="0" marR="0" marT="0" marB="0"/>
                </a:tc>
                <a:tc>
                  <a:txBody>
                    <a:bodyPr/>
                    <a:lstStyle/>
                    <a:p>
                      <a:pPr algn="r" fontAlgn="b"/>
                      <a:endParaRPr lang="en-US" sz="2000" b="0" i="0" u="none" strike="noStrike" dirty="0">
                        <a:solidFill>
                          <a:srgbClr val="000000"/>
                        </a:solidFill>
                        <a:effectLst/>
                        <a:latin typeface="Calibri"/>
                      </a:endParaRPr>
                    </a:p>
                  </a:txBody>
                  <a:tcPr marL="0" marR="0" marT="0" marB="0" anchor="b"/>
                </a:tc>
                <a:tc>
                  <a:txBody>
                    <a:bodyPr/>
                    <a:lstStyle/>
                    <a:p>
                      <a:pPr algn="l" fontAlgn="t"/>
                      <a:r>
                        <a:rPr lang="en-US" sz="2000" u="none" strike="noStrike">
                          <a:effectLst/>
                        </a:rPr>
                        <a:t>Fraction Defective</a:t>
                      </a:r>
                      <a:endParaRPr lang="en-US" sz="2000" b="0" i="0" u="none" strike="noStrike">
                        <a:solidFill>
                          <a:srgbClr val="000000"/>
                        </a:solidFill>
                        <a:effectLst/>
                        <a:latin typeface="Calibri"/>
                      </a:endParaRPr>
                    </a:p>
                  </a:txBody>
                  <a:tcPr marL="0" marR="0" marT="0" marB="0"/>
                </a:tc>
              </a:tr>
              <a:tr h="300790">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0.05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4</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0.05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a:endParaRPr>
                    </a:p>
                  </a:txBody>
                  <a:tcPr marL="0" marR="0" marT="0" marB="0" anchor="b"/>
                </a:tc>
              </a:tr>
              <a:tr h="300790">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r>
              <a:tr h="300790">
                <a:tc>
                  <a:txBody>
                    <a:bodyPr/>
                    <a:lstStyle/>
                    <a:p>
                      <a:pPr algn="l" fontAlgn="b"/>
                      <a:endParaRPr lang="en-US" sz="2000" b="0" i="0" u="none" strike="noStrike">
                        <a:solidFill>
                          <a:srgbClr val="000000"/>
                        </a:solidFill>
                        <a:effectLst/>
                        <a:latin typeface="Calibri"/>
                      </a:endParaRPr>
                    </a:p>
                  </a:txBody>
                  <a:tcPr marL="0" marR="0" marT="0" marB="0" anchor="b"/>
                </a:tc>
                <a:tc rowSpan="10" gridSpan="4">
                  <a:txBody>
                    <a:bodyPr/>
                    <a:lstStyle/>
                    <a:p>
                      <a:pPr algn="l" fontAlgn="b"/>
                      <a:endParaRPr lang="en-US" sz="2000" b="0" i="0" u="none" strike="noStrike" dirty="0">
                        <a:solidFill>
                          <a:srgbClr val="000000"/>
                        </a:solidFill>
                        <a:effectLst/>
                        <a:latin typeface="Calibri"/>
                      </a:endParaRPr>
                    </a:p>
                  </a:txBody>
                  <a:tcPr marL="0" marR="0" marT="0" marB="0"/>
                </a:tc>
                <a:tc rowSpan="10" hMerge="1">
                  <a:txBody>
                    <a:bodyPr/>
                    <a:lstStyle/>
                    <a:p>
                      <a:endParaRPr lang="en-US"/>
                    </a:p>
                  </a:txBody>
                  <a:tcPr/>
                </a:tc>
                <a:tc rowSpan="10" hMerge="1">
                  <a:txBody>
                    <a:bodyPr/>
                    <a:lstStyle/>
                    <a:p>
                      <a:endParaRPr lang="en-US"/>
                    </a:p>
                  </a:txBody>
                  <a:tcPr/>
                </a:tc>
                <a:tc rowSpan="10" h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t"/>
                      <a:endParaRPr lang="en-US" sz="2000" b="0" i="0" u="none" strike="noStrike">
                        <a:solidFill>
                          <a:srgbClr val="000000"/>
                        </a:solidFill>
                        <a:effectLst/>
                        <a:latin typeface="Calibri"/>
                      </a:endParaRPr>
                    </a:p>
                  </a:txBody>
                  <a:tcPr marL="0" marR="0" marT="0" marB="0"/>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dirty="0">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2092036" y="3683299"/>
                <a:ext cx="5410200" cy="271894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600" dirty="0"/>
                  <a:t>Average Fraction Defective = p̄ =   </a:t>
                </a:r>
                <a14:m>
                  <m:oMath xmlns:m="http://schemas.openxmlformats.org/officeDocument/2006/math">
                    <m:f>
                      <m:fPr>
                        <m:ctrlPr>
                          <a:rPr lang="en-US" sz="1600" i="1">
                            <a:latin typeface="Cambria Math"/>
                          </a:rPr>
                        </m:ctrlPr>
                      </m:fPr>
                      <m:num>
                        <m:r>
                          <a:rPr lang="en-US" sz="1600" b="0" i="1">
                            <a:latin typeface="Cambria Math"/>
                          </a:rPr>
                          <m:t>𝑇𝑜𝑡𝑎𝑙</m:t>
                        </m:r>
                        <m:r>
                          <a:rPr lang="en-US" sz="1600" b="0" i="1">
                            <a:latin typeface="Cambria Math"/>
                          </a:rPr>
                          <m:t> </m:t>
                        </m:r>
                        <m:r>
                          <a:rPr lang="en-US" sz="1600" b="0" i="1">
                            <a:latin typeface="Cambria Math"/>
                          </a:rPr>
                          <m:t>𝑁𝑜</m:t>
                        </m:r>
                        <m:r>
                          <a:rPr lang="en-US" sz="1600" b="0" i="1">
                            <a:latin typeface="Cambria Math"/>
                          </a:rPr>
                          <m:t> </m:t>
                        </m:r>
                        <m:r>
                          <a:rPr lang="en-US" sz="1600" b="0" i="1">
                            <a:latin typeface="Cambria Math"/>
                          </a:rPr>
                          <m:t>𝑜𝑓</m:t>
                        </m:r>
                        <m:r>
                          <a:rPr lang="en-US" sz="1600" b="0" i="1">
                            <a:latin typeface="Cambria Math"/>
                          </a:rPr>
                          <m:t> </m:t>
                        </m:r>
                        <m:r>
                          <a:rPr lang="en-US" sz="1600" b="0" i="1">
                            <a:latin typeface="Cambria Math"/>
                          </a:rPr>
                          <m:t>𝐷𝑒𝑓𝑒𝑐𝑡𝑖𝑣𝑒</m:t>
                        </m:r>
                      </m:num>
                      <m:den>
                        <m:r>
                          <a:rPr lang="en-US" sz="1600" b="0" i="1">
                            <a:latin typeface="Cambria Math"/>
                          </a:rPr>
                          <m:t>𝑇𝑜𝑡𝑎𝑙</m:t>
                        </m:r>
                        <m:r>
                          <a:rPr lang="en-US" sz="1600" b="0" i="1">
                            <a:latin typeface="Cambria Math"/>
                          </a:rPr>
                          <m:t>  </m:t>
                        </m:r>
                        <m:r>
                          <a:rPr lang="en-US" sz="1600" b="0" i="1">
                            <a:latin typeface="Cambria Math"/>
                          </a:rPr>
                          <m:t>𝑖𝑡𝑒𝑚𝑠</m:t>
                        </m:r>
                        <m:r>
                          <a:rPr lang="en-US" sz="1600" b="0" i="1">
                            <a:latin typeface="Cambria Math"/>
                          </a:rPr>
                          <m:t> </m:t>
                        </m:r>
                        <m:r>
                          <a:rPr lang="en-US" sz="1600" b="0" i="1">
                            <a:latin typeface="Cambria Math"/>
                          </a:rPr>
                          <m:t>𝑖𝑛𝑠𝑝𝑒𝑐𝑡𝑒𝑑</m:t>
                        </m:r>
                      </m:den>
                    </m:f>
                  </m:oMath>
                </a14:m>
                <a:endParaRPr lang="en-US" sz="1600" dirty="0"/>
              </a:p>
              <a:p>
                <a:r>
                  <a:rPr lang="en-US" sz="1600" dirty="0"/>
                  <a:t>		= </a:t>
                </a:r>
                <a:r>
                  <a:rPr lang="en-US" sz="1600" dirty="0" smtClean="0"/>
                  <a:t>9/100 </a:t>
                </a:r>
                <a:r>
                  <a:rPr lang="en-US" sz="1600" dirty="0"/>
                  <a:t>= </a:t>
                </a:r>
                <a:r>
                  <a:rPr lang="en-US" sz="1600" dirty="0" smtClean="0"/>
                  <a:t>0.09</a:t>
                </a:r>
                <a:endParaRPr lang="en-US" sz="1600" dirty="0"/>
              </a:p>
              <a:p>
                <a:r>
                  <a:rPr lang="en-US" sz="1600" dirty="0" smtClean="0"/>
                  <a:t>Average no. per sample, n = 5x20/5= 20</a:t>
                </a:r>
              </a:p>
              <a:p>
                <a:endParaRPr lang="en-US" sz="1600" dirty="0" smtClean="0"/>
              </a:p>
              <a:p>
                <a:r>
                  <a:rPr lang="en-US" sz="1600" dirty="0" smtClean="0"/>
                  <a:t>Upper </a:t>
                </a:r>
                <a:r>
                  <a:rPr lang="en-US" sz="1600" dirty="0"/>
                  <a:t>Control Limit = p̄ +</a:t>
                </a:r>
                <a:r>
                  <a:rPr lang="en-US" sz="1600" baseline="0" dirty="0"/>
                  <a:t> 3 </a:t>
                </a:r>
                <a14:m>
                  <m:oMath xmlns:m="http://schemas.openxmlformats.org/officeDocument/2006/math">
                    <m:r>
                      <a:rPr lang="en-US" sz="1600" i="1" baseline="0">
                        <a:latin typeface="Cambria Math"/>
                        <a:ea typeface="Cambria Math"/>
                      </a:rPr>
                      <m:t>√</m:t>
                    </m:r>
                  </m:oMath>
                </a14:m>
                <a:r>
                  <a:rPr lang="en-US" sz="1600" dirty="0"/>
                  <a:t>p̄( 1-p̄)/n</a:t>
                </a:r>
                <a:r>
                  <a:rPr lang="en-US" sz="1600" baseline="0" dirty="0"/>
                  <a:t>  = </a:t>
                </a:r>
                <a:r>
                  <a:rPr lang="en-US" sz="1600" baseline="0" dirty="0" smtClean="0"/>
                  <a:t>0.09 </a:t>
                </a:r>
                <a:r>
                  <a:rPr lang="en-US" sz="1600" baseline="0" dirty="0"/>
                  <a:t>+ </a:t>
                </a:r>
                <a:r>
                  <a:rPr lang="en-US" sz="1600" baseline="0" dirty="0" smtClean="0"/>
                  <a:t>0.192 </a:t>
                </a:r>
                <a:r>
                  <a:rPr lang="en-US" sz="1600" baseline="0" dirty="0"/>
                  <a:t>= </a:t>
                </a:r>
                <a:r>
                  <a:rPr lang="en-US" sz="1600" baseline="0" dirty="0" smtClean="0"/>
                  <a:t>0.282</a:t>
                </a:r>
                <a:endParaRPr lang="en-US" sz="1600" baseline="0" dirty="0"/>
              </a:p>
              <a:p>
                <a:endParaRPr lang="en-US" sz="1600" baseline="0" dirty="0"/>
              </a:p>
              <a:p>
                <a:r>
                  <a:rPr lang="en-US" sz="1600" baseline="0" dirty="0"/>
                  <a:t>Lower Control Limit = p̄ - 3 </a:t>
                </a:r>
                <a14:m>
                  <m:oMath xmlns:m="http://schemas.openxmlformats.org/officeDocument/2006/math">
                    <m:rad>
                      <m:radPr>
                        <m:degHide m:val="on"/>
                        <m:ctrlPr>
                          <a:rPr lang="en-US" sz="1600" b="0" i="1" baseline="0">
                            <a:latin typeface="Cambria Math"/>
                            <a:ea typeface="Cambria Math"/>
                          </a:rPr>
                        </m:ctrlPr>
                      </m:radPr>
                      <m:deg/>
                      <m:e>
                        <m:r>
                          <a:rPr lang="en-US" sz="1600" b="0" i="1" baseline="0">
                            <a:latin typeface="Cambria Math"/>
                            <a:ea typeface="Cambria Math"/>
                          </a:rPr>
                          <m:t>𝑝</m:t>
                        </m:r>
                      </m:e>
                    </m:rad>
                    <m:r>
                      <a:rPr lang="en-US" sz="1600" b="0" i="1" baseline="0">
                        <a:latin typeface="Cambria Math"/>
                        <a:ea typeface="Cambria Math"/>
                      </a:rPr>
                      <m:t>̄̄(</m:t>
                    </m:r>
                    <m:r>
                      <a:rPr lang="en-US" sz="1600" b="0" i="1" baseline="0">
                        <a:latin typeface="Cambria Math"/>
                        <a:ea typeface="Cambria Math"/>
                      </a:rPr>
                      <m:t>1</m:t>
                    </m:r>
                    <m:r>
                      <a:rPr lang="en-US" sz="1600" b="0" i="1" baseline="0">
                        <a:latin typeface="Cambria Math"/>
                        <a:ea typeface="Cambria Math"/>
                      </a:rPr>
                      <m:t>−</m:t>
                    </m:r>
                    <m:r>
                      <a:rPr lang="en-US" sz="1600" b="0" i="1" baseline="0">
                        <a:latin typeface="Cambria Math"/>
                        <a:ea typeface="Cambria Math"/>
                      </a:rPr>
                      <m:t>𝑝</m:t>
                    </m:r>
                    <m:r>
                      <a:rPr lang="en-US" sz="1600" b="0" i="1" baseline="0">
                        <a:latin typeface="Cambria Math"/>
                        <a:ea typeface="Cambria Math"/>
                      </a:rPr>
                      <m:t>̄</m:t>
                    </m:r>
                    <m:r>
                      <a:rPr lang="en-US" sz="1600" b="0" i="1" baseline="0">
                        <a:latin typeface="Cambria Math"/>
                        <a:ea typeface="Cambria Math"/>
                      </a:rPr>
                      <m:t>)/</m:t>
                    </m:r>
                    <m:r>
                      <a:rPr lang="en-US" sz="1600" b="0" i="1" baseline="0">
                        <a:latin typeface="Cambria Math"/>
                        <a:ea typeface="Cambria Math"/>
                      </a:rPr>
                      <m:t>𝑛</m:t>
                    </m:r>
                  </m:oMath>
                </a14:m>
                <a:r>
                  <a:rPr lang="en-US" sz="1600" dirty="0"/>
                  <a:t>  = </a:t>
                </a:r>
                <a:r>
                  <a:rPr lang="en-US" sz="1600" dirty="0" smtClean="0"/>
                  <a:t>0.09-</a:t>
                </a:r>
                <a:r>
                  <a:rPr lang="en-US" sz="1600" baseline="0" dirty="0" smtClean="0"/>
                  <a:t> 0.192 </a:t>
                </a:r>
              </a:p>
              <a:p>
                <a:r>
                  <a:rPr lang="en-US" sz="1600" baseline="0" dirty="0" smtClean="0"/>
                  <a:t>= -0.102=0</a:t>
                </a:r>
                <a:endParaRPr lang="en-US" sz="1600" baseline="0" dirty="0"/>
              </a:p>
              <a:p>
                <a:r>
                  <a:rPr lang="en-US" sz="1600" baseline="0" dirty="0"/>
                  <a:t>(Since the negative control limits are always taken as zero.)</a:t>
                </a:r>
                <a:endParaRPr lang="en-US" sz="1600" dirty="0"/>
              </a:p>
              <a:p>
                <a:endParaRPr lang="en-US" sz="1600" dirty="0"/>
              </a:p>
            </p:txBody>
          </p:sp>
        </mc:Choice>
        <mc:Fallback xmlns="">
          <p:sp>
            <p:nvSpPr>
              <p:cNvPr id="3" name="TextBox 2"/>
              <p:cNvSpPr txBox="1">
                <a:spLocks noRot="1" noChangeAspect="1" noMove="1" noResize="1" noEditPoints="1" noAdjustHandles="1" noChangeArrowheads="1" noChangeShapeType="1" noTextEdit="1"/>
              </p:cNvSpPr>
              <p:nvPr/>
            </p:nvSpPr>
            <p:spPr>
              <a:xfrm>
                <a:off x="2092036" y="3683299"/>
                <a:ext cx="5410200" cy="2718949"/>
              </a:xfrm>
              <a:prstGeom prst="rect">
                <a:avLst/>
              </a:prstGeom>
              <a:blipFill rotWithShape="1">
                <a:blip r:embed="rId2"/>
                <a:stretch>
                  <a:fillRect l="-563"/>
                </a:stretch>
              </a:blipFill>
            </p:spPr>
            <p:txBody>
              <a:bodyPr/>
              <a:lstStyle/>
              <a:p>
                <a:r>
                  <a:rPr lang="en-US">
                    <a:noFill/>
                  </a:rPr>
                  <a:t> </a:t>
                </a:r>
              </a:p>
            </p:txBody>
          </p:sp>
        </mc:Fallback>
      </mc:AlternateContent>
      <p:cxnSp>
        <p:nvCxnSpPr>
          <p:cNvPr id="4" name="Straight Connector 3"/>
          <p:cNvCxnSpPr/>
          <p:nvPr/>
        </p:nvCxnSpPr>
        <p:spPr>
          <a:xfrm>
            <a:off x="4616161" y="5290294"/>
            <a:ext cx="819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660633" y="4750174"/>
            <a:ext cx="104775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495800" y="4919663"/>
            <a:ext cx="95250" cy="1857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7000" y="76200"/>
            <a:ext cx="4208660" cy="461665"/>
          </a:xfrm>
          <a:prstGeom prst="rect">
            <a:avLst/>
          </a:prstGeom>
          <a:noFill/>
        </p:spPr>
        <p:txBody>
          <a:bodyPr wrap="square" rtlCol="0">
            <a:spAutoFit/>
          </a:bodyPr>
          <a:lstStyle/>
          <a:p>
            <a:r>
              <a:rPr lang="en-US" sz="2400" b="1" dirty="0" smtClean="0">
                <a:solidFill>
                  <a:srgbClr val="FF0000"/>
                </a:solidFill>
              </a:rPr>
              <a:t>Computation of p-Chart</a:t>
            </a:r>
            <a:endParaRPr lang="en-US" sz="2400" b="1" dirty="0">
              <a:solidFill>
                <a:srgbClr val="FF0000"/>
              </a:solidFill>
            </a:endParaRPr>
          </a:p>
        </p:txBody>
      </p:sp>
      <p:sp>
        <p:nvSpPr>
          <p:cNvPr id="6" name="TextBox 5"/>
          <p:cNvSpPr txBox="1"/>
          <p:nvPr/>
        </p:nvSpPr>
        <p:spPr>
          <a:xfrm>
            <a:off x="5190300" y="4734997"/>
            <a:ext cx="255198"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5317899" y="5205024"/>
            <a:ext cx="325730"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4139600" y="4217714"/>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9515588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088219389"/>
              </p:ext>
            </p:extLst>
          </p:nvPr>
        </p:nvGraphicFramePr>
        <p:xfrm>
          <a:off x="1143000" y="1143000"/>
          <a:ext cx="7010400" cy="5029199"/>
        </p:xfrm>
        <a:graphic>
          <a:graphicData uri="http://schemas.openxmlformats.org/drawingml/2006/chart">
            <c:chart xmlns:c="http://schemas.openxmlformats.org/drawingml/2006/chart" xmlns:r="http://schemas.openxmlformats.org/officeDocument/2006/relationships" r:id="rId2"/>
          </a:graphicData>
        </a:graphic>
      </p:graphicFrame>
      <p:sp>
        <p:nvSpPr>
          <p:cNvPr id="3" name="Up Arrow 2"/>
          <p:cNvSpPr/>
          <p:nvPr/>
        </p:nvSpPr>
        <p:spPr>
          <a:xfrm>
            <a:off x="2164842" y="2514600"/>
            <a:ext cx="121158"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62400" y="6324600"/>
            <a:ext cx="1279517" cy="369332"/>
          </a:xfrm>
          <a:prstGeom prst="rect">
            <a:avLst/>
          </a:prstGeom>
          <a:noFill/>
        </p:spPr>
        <p:txBody>
          <a:bodyPr wrap="none" rtlCol="0">
            <a:spAutoFit/>
          </a:bodyPr>
          <a:lstStyle/>
          <a:p>
            <a:r>
              <a:rPr lang="en-US" b="1" dirty="0" smtClean="0"/>
              <a:t>Sample No.</a:t>
            </a:r>
            <a:endParaRPr lang="en-US" b="1" dirty="0"/>
          </a:p>
        </p:txBody>
      </p:sp>
      <p:sp>
        <p:nvSpPr>
          <p:cNvPr id="5" name="Right Arrow 4"/>
          <p:cNvSpPr/>
          <p:nvPr/>
        </p:nvSpPr>
        <p:spPr>
          <a:xfrm>
            <a:off x="5283308" y="6441725"/>
            <a:ext cx="978408" cy="13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00400" y="411079"/>
            <a:ext cx="4710200" cy="461665"/>
          </a:xfrm>
          <a:prstGeom prst="rect">
            <a:avLst/>
          </a:prstGeom>
          <a:noFill/>
        </p:spPr>
        <p:txBody>
          <a:bodyPr wrap="none" rtlCol="0">
            <a:spAutoFit/>
          </a:bodyPr>
          <a:lstStyle/>
          <a:p>
            <a:r>
              <a:rPr lang="en-US" sz="2400" b="1" dirty="0" smtClean="0">
                <a:solidFill>
                  <a:srgbClr val="FF0000"/>
                </a:solidFill>
              </a:rPr>
              <a:t>Control Chart for Fraction Defective</a:t>
            </a:r>
            <a:endParaRPr lang="en-US" sz="2400" b="1" dirty="0">
              <a:solidFill>
                <a:srgbClr val="FF0000"/>
              </a:solidFill>
            </a:endParaRPr>
          </a:p>
        </p:txBody>
      </p:sp>
      <p:cxnSp>
        <p:nvCxnSpPr>
          <p:cNvPr id="8" name="Straight Connector 7"/>
          <p:cNvCxnSpPr/>
          <p:nvPr/>
        </p:nvCxnSpPr>
        <p:spPr>
          <a:xfrm>
            <a:off x="2895600" y="872744"/>
            <a:ext cx="487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01000" y="872744"/>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1" name="Straight Connector 10"/>
          <p:cNvCxnSpPr/>
          <p:nvPr/>
        </p:nvCxnSpPr>
        <p:spPr>
          <a:xfrm>
            <a:off x="2895600" y="3276600"/>
            <a:ext cx="510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7678" y="3276600"/>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3" name="TextBox 12"/>
          <p:cNvSpPr txBox="1"/>
          <p:nvPr/>
        </p:nvSpPr>
        <p:spPr>
          <a:xfrm>
            <a:off x="8077200" y="5638800"/>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38170323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solidFill>
                  <a:srgbClr val="FF0000"/>
                </a:solidFill>
              </a:rPr>
              <a:t>Problem Sum on p-chart</a:t>
            </a:r>
          </a:p>
        </p:txBody>
      </p:sp>
      <p:sp>
        <p:nvSpPr>
          <p:cNvPr id="44035" name="Content Placeholder 2"/>
          <p:cNvSpPr>
            <a:spLocks noGrp="1"/>
          </p:cNvSpPr>
          <p:nvPr>
            <p:ph idx="1"/>
          </p:nvPr>
        </p:nvSpPr>
        <p:spPr/>
        <p:txBody>
          <a:bodyPr/>
          <a:lstStyle/>
          <a:p>
            <a:r>
              <a:rPr lang="en-US" sz="1800" dirty="0" smtClean="0"/>
              <a:t>Six consecutive lots received from a vendor were inspected by sampling process In-coming Inspection of the buyer. Sample lot was varying as per the variation in the lot size. The inspection results are as follows :-</a:t>
            </a:r>
          </a:p>
          <a:p>
            <a:r>
              <a:rPr lang="en-US" sz="1800" dirty="0" smtClean="0"/>
              <a:t> Construct a control chart for fraction defective and no of defectives.</a:t>
            </a:r>
          </a:p>
        </p:txBody>
      </p:sp>
      <p:graphicFrame>
        <p:nvGraphicFramePr>
          <p:cNvPr id="4" name="Table 3"/>
          <p:cNvGraphicFramePr>
            <a:graphicFrameLocks noGrp="1"/>
          </p:cNvGraphicFramePr>
          <p:nvPr>
            <p:extLst>
              <p:ext uri="{D42A27DB-BD31-4B8C-83A1-F6EECF244321}">
                <p14:modId xmlns:p14="http://schemas.microsoft.com/office/powerpoint/2010/main" val="357243250"/>
              </p:ext>
            </p:extLst>
          </p:nvPr>
        </p:nvGraphicFramePr>
        <p:xfrm>
          <a:off x="1219200" y="3127664"/>
          <a:ext cx="6095999" cy="3429000"/>
        </p:xfrm>
        <a:graphic>
          <a:graphicData uri="http://schemas.openxmlformats.org/drawingml/2006/table">
            <a:tbl>
              <a:tblPr firstRow="1" bandRow="1">
                <a:tableStyleId>{5C22544A-7EE6-4342-B048-85BDC9FD1C3A}</a:tableStyleId>
              </a:tblPr>
              <a:tblGrid>
                <a:gridCol w="1219200"/>
                <a:gridCol w="762000"/>
                <a:gridCol w="838200"/>
                <a:gridCol w="762000"/>
                <a:gridCol w="772885"/>
                <a:gridCol w="870857"/>
                <a:gridCol w="870857"/>
              </a:tblGrid>
              <a:tr h="857250">
                <a:tc>
                  <a:txBody>
                    <a:bodyPr/>
                    <a:lstStyle/>
                    <a:p>
                      <a:r>
                        <a:rPr lang="en-US" dirty="0" smtClean="0"/>
                        <a:t>Sample No</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857250">
                <a:tc>
                  <a:txBody>
                    <a:bodyPr/>
                    <a:lstStyle/>
                    <a:p>
                      <a:r>
                        <a:rPr lang="en-US" dirty="0" smtClean="0"/>
                        <a:t>Lot Size</a:t>
                      </a:r>
                      <a:endParaRPr lang="en-US" dirty="0"/>
                    </a:p>
                  </a:txBody>
                  <a:tcPr/>
                </a:tc>
                <a:tc>
                  <a:txBody>
                    <a:bodyPr/>
                    <a:lstStyle/>
                    <a:p>
                      <a:r>
                        <a:rPr lang="en-US" dirty="0" smtClean="0"/>
                        <a:t>2850</a:t>
                      </a:r>
                      <a:endParaRPr lang="en-US" dirty="0"/>
                    </a:p>
                  </a:txBody>
                  <a:tcPr/>
                </a:tc>
                <a:tc>
                  <a:txBody>
                    <a:bodyPr/>
                    <a:lstStyle/>
                    <a:p>
                      <a:r>
                        <a:rPr lang="en-US" dirty="0" smtClean="0"/>
                        <a:t>1860</a:t>
                      </a:r>
                      <a:endParaRPr lang="en-US" dirty="0"/>
                    </a:p>
                  </a:txBody>
                  <a:tcPr/>
                </a:tc>
                <a:tc>
                  <a:txBody>
                    <a:bodyPr/>
                    <a:lstStyle/>
                    <a:p>
                      <a:r>
                        <a:rPr lang="en-US" dirty="0" smtClean="0"/>
                        <a:t>480</a:t>
                      </a:r>
                      <a:endParaRPr lang="en-US" dirty="0"/>
                    </a:p>
                  </a:txBody>
                  <a:tcPr/>
                </a:tc>
                <a:tc>
                  <a:txBody>
                    <a:bodyPr/>
                    <a:lstStyle/>
                    <a:p>
                      <a:r>
                        <a:rPr lang="en-US" dirty="0" smtClean="0"/>
                        <a:t>970</a:t>
                      </a:r>
                      <a:endParaRPr lang="en-US" dirty="0"/>
                    </a:p>
                  </a:txBody>
                  <a:tcPr/>
                </a:tc>
                <a:tc>
                  <a:txBody>
                    <a:bodyPr/>
                    <a:lstStyle/>
                    <a:p>
                      <a:r>
                        <a:rPr lang="en-US" dirty="0" smtClean="0"/>
                        <a:t>4385</a:t>
                      </a:r>
                      <a:endParaRPr lang="en-US" dirty="0"/>
                    </a:p>
                  </a:txBody>
                  <a:tcPr/>
                </a:tc>
                <a:tc>
                  <a:txBody>
                    <a:bodyPr/>
                    <a:lstStyle/>
                    <a:p>
                      <a:r>
                        <a:rPr lang="en-US" dirty="0" smtClean="0"/>
                        <a:t>2568</a:t>
                      </a:r>
                      <a:endParaRPr lang="en-US" dirty="0"/>
                    </a:p>
                  </a:txBody>
                  <a:tcPr/>
                </a:tc>
              </a:tr>
              <a:tr h="857250">
                <a:tc>
                  <a:txBody>
                    <a:bodyPr/>
                    <a:lstStyle/>
                    <a:p>
                      <a:r>
                        <a:rPr lang="en-US" dirty="0" smtClean="0"/>
                        <a:t>Sample Size</a:t>
                      </a:r>
                      <a:endParaRPr lang="en-US" dirty="0"/>
                    </a:p>
                  </a:txBody>
                  <a:tcPr/>
                </a:tc>
                <a:tc>
                  <a:txBody>
                    <a:bodyPr/>
                    <a:lstStyle/>
                    <a:p>
                      <a:r>
                        <a:rPr lang="en-US" dirty="0" smtClean="0"/>
                        <a:t>125</a:t>
                      </a:r>
                      <a:endParaRPr lang="en-US" dirty="0"/>
                    </a:p>
                  </a:txBody>
                  <a:tcPr/>
                </a:tc>
                <a:tc>
                  <a:txBody>
                    <a:bodyPr/>
                    <a:lstStyle/>
                    <a:p>
                      <a:r>
                        <a:rPr lang="en-US" dirty="0" smtClean="0"/>
                        <a:t>125</a:t>
                      </a:r>
                      <a:endParaRPr lang="en-US" dirty="0"/>
                    </a:p>
                  </a:txBody>
                  <a:tcPr/>
                </a:tc>
                <a:tc>
                  <a:txBody>
                    <a:bodyPr/>
                    <a:lstStyle/>
                    <a:p>
                      <a:r>
                        <a:rPr lang="en-US" dirty="0" smtClean="0"/>
                        <a:t>50</a:t>
                      </a:r>
                      <a:endParaRPr lang="en-US" dirty="0"/>
                    </a:p>
                  </a:txBody>
                  <a:tcPr/>
                </a:tc>
                <a:tc>
                  <a:txBody>
                    <a:bodyPr/>
                    <a:lstStyle/>
                    <a:p>
                      <a:r>
                        <a:rPr lang="en-US" dirty="0" smtClean="0"/>
                        <a:t>80</a:t>
                      </a:r>
                      <a:endParaRPr lang="en-US" dirty="0"/>
                    </a:p>
                  </a:txBody>
                  <a:tcPr/>
                </a:tc>
                <a:tc>
                  <a:txBody>
                    <a:bodyPr/>
                    <a:lstStyle/>
                    <a:p>
                      <a:r>
                        <a:rPr lang="en-US" dirty="0" smtClean="0"/>
                        <a:t>200</a:t>
                      </a:r>
                      <a:endParaRPr lang="en-US" dirty="0"/>
                    </a:p>
                  </a:txBody>
                  <a:tcPr/>
                </a:tc>
                <a:tc>
                  <a:txBody>
                    <a:bodyPr/>
                    <a:lstStyle/>
                    <a:p>
                      <a:r>
                        <a:rPr lang="en-US" dirty="0" smtClean="0"/>
                        <a:t>125</a:t>
                      </a:r>
                      <a:endParaRPr lang="en-US" dirty="0"/>
                    </a:p>
                  </a:txBody>
                  <a:tcPr/>
                </a:tc>
              </a:tr>
              <a:tr h="857250">
                <a:tc>
                  <a:txBody>
                    <a:bodyPr/>
                    <a:lstStyle/>
                    <a:p>
                      <a:r>
                        <a:rPr lang="en-US" dirty="0" smtClean="0"/>
                        <a:t>No. of Defectives</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9004290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solidFill>
                  <a:srgbClr val="FF0000"/>
                </a:solidFill>
              </a:rPr>
              <a:t>Solution</a:t>
            </a:r>
          </a:p>
        </p:txBody>
      </p:sp>
      <p:sp>
        <p:nvSpPr>
          <p:cNvPr id="3" name="Content Placeholder 2"/>
          <p:cNvSpPr>
            <a:spLocks noGrp="1"/>
          </p:cNvSpPr>
          <p:nvPr>
            <p:ph idx="1"/>
          </p:nvPr>
        </p:nvSpPr>
        <p:spPr>
          <a:xfrm>
            <a:off x="457200" y="1600200"/>
            <a:ext cx="8229600" cy="4800600"/>
          </a:xfrm>
        </p:spPr>
        <p:txBody>
          <a:bodyPr/>
          <a:lstStyle/>
          <a:p>
            <a:pPr>
              <a:defRPr/>
            </a:pPr>
            <a:r>
              <a:rPr lang="en-US" sz="2000" dirty="0" smtClean="0"/>
              <a:t>p̅ = Total No of defective items/ Total no. of items inspected</a:t>
            </a:r>
          </a:p>
          <a:p>
            <a:pPr marL="0" indent="0">
              <a:buFont typeface="Arial" pitchFamily="34" charset="0"/>
              <a:buNone/>
              <a:defRPr/>
            </a:pPr>
            <a:r>
              <a:rPr lang="en-US" sz="2000" dirty="0"/>
              <a:t>	</a:t>
            </a:r>
            <a:r>
              <a:rPr lang="en-US" sz="2000" dirty="0" smtClean="0"/>
              <a:t>= (1+3+0+2+4+1)/125+125+50+80+200+125)=11/705= 0.016</a:t>
            </a:r>
          </a:p>
          <a:p>
            <a:pPr marL="0" indent="0">
              <a:buFont typeface="Arial" pitchFamily="34" charset="0"/>
              <a:buNone/>
              <a:defRPr/>
            </a:pPr>
            <a:endParaRPr lang="en-US" sz="2000" dirty="0"/>
          </a:p>
          <a:p>
            <a:pPr marL="0" indent="0">
              <a:buFont typeface="Arial" pitchFamily="34" charset="0"/>
              <a:buNone/>
              <a:defRPr/>
            </a:pPr>
            <a:r>
              <a:rPr lang="en-US" sz="2000" dirty="0" smtClean="0"/>
              <a:t>Since the sample size is varying, find out avg. no. of pcs inspected n̅=705/6=117.5</a:t>
            </a:r>
          </a:p>
          <a:p>
            <a:pPr marL="0" indent="0">
              <a:buFont typeface="Arial" pitchFamily="34" charset="0"/>
              <a:buNone/>
              <a:defRPr/>
            </a:pPr>
            <a:endParaRPr lang="en-US" sz="2000" dirty="0"/>
          </a:p>
          <a:p>
            <a:pPr marL="0" indent="0">
              <a:buFont typeface="Arial" pitchFamily="34" charset="0"/>
              <a:buNone/>
              <a:defRPr/>
            </a:pPr>
            <a:r>
              <a:rPr lang="en-US" sz="2000" dirty="0" smtClean="0"/>
              <a:t>Then </a:t>
            </a:r>
            <a:r>
              <a:rPr lang="en-US" sz="2000" dirty="0" err="1" smtClean="0"/>
              <a:t>UCLp</a:t>
            </a:r>
            <a:r>
              <a:rPr lang="en-US" sz="2000" dirty="0" smtClean="0"/>
              <a:t>= p̅+3 √ p̅(1- p̅)/n̅ =.016+3X0.0116= 0.051</a:t>
            </a:r>
          </a:p>
          <a:p>
            <a:pPr marL="0" indent="0">
              <a:buFont typeface="Arial" pitchFamily="34" charset="0"/>
              <a:buNone/>
              <a:defRPr/>
            </a:pPr>
            <a:endParaRPr lang="en-US" sz="2000" dirty="0" smtClean="0"/>
          </a:p>
          <a:p>
            <a:pPr marL="0" indent="0">
              <a:buFont typeface="Arial" pitchFamily="34" charset="0"/>
              <a:buNone/>
              <a:defRPr/>
            </a:pPr>
            <a:r>
              <a:rPr lang="en-US" sz="2000" dirty="0" err="1" smtClean="0"/>
              <a:t>LCLp</a:t>
            </a:r>
            <a:r>
              <a:rPr lang="en-US" sz="2000" dirty="0" smtClean="0"/>
              <a:t>=-0.019=0</a:t>
            </a:r>
          </a:p>
          <a:p>
            <a:pPr marL="0" indent="0">
              <a:buFont typeface="Arial" pitchFamily="34" charset="0"/>
              <a:buNone/>
              <a:defRPr/>
            </a:pPr>
            <a:r>
              <a:rPr lang="en-US" sz="2000" dirty="0" err="1" smtClean="0">
                <a:solidFill>
                  <a:srgbClr val="FF0000"/>
                </a:solidFill>
              </a:rPr>
              <a:t>np</a:t>
            </a:r>
            <a:r>
              <a:rPr lang="en-US" sz="2000" dirty="0" smtClean="0">
                <a:solidFill>
                  <a:srgbClr val="FF0000"/>
                </a:solidFill>
              </a:rPr>
              <a:t>-chart</a:t>
            </a:r>
          </a:p>
          <a:p>
            <a:pPr marL="0" indent="0">
              <a:buFont typeface="Arial" pitchFamily="34" charset="0"/>
              <a:buNone/>
              <a:defRPr/>
            </a:pPr>
            <a:r>
              <a:rPr lang="en-US" sz="2000" dirty="0" err="1" smtClean="0">
                <a:solidFill>
                  <a:srgbClr val="FF0000"/>
                </a:solidFill>
              </a:rPr>
              <a:t>CLnp</a:t>
            </a:r>
            <a:r>
              <a:rPr lang="en-US" sz="2000" dirty="0" smtClean="0">
                <a:solidFill>
                  <a:srgbClr val="FF0000"/>
                </a:solidFill>
              </a:rPr>
              <a:t>=</a:t>
            </a:r>
            <a:r>
              <a:rPr lang="en-US" sz="2000" dirty="0" smtClean="0"/>
              <a:t> n̅. p̅=0.016X117.5=1.88</a:t>
            </a:r>
          </a:p>
          <a:p>
            <a:pPr marL="0" indent="0">
              <a:buFont typeface="Arial" pitchFamily="34" charset="0"/>
              <a:buNone/>
              <a:defRPr/>
            </a:pPr>
            <a:r>
              <a:rPr lang="en-US" sz="2000" dirty="0" err="1" smtClean="0">
                <a:solidFill>
                  <a:srgbClr val="FF0000"/>
                </a:solidFill>
              </a:rPr>
              <a:t>UCLnp</a:t>
            </a:r>
            <a:r>
              <a:rPr lang="en-US" sz="2000" dirty="0" smtClean="0">
                <a:solidFill>
                  <a:srgbClr val="FF0000"/>
                </a:solidFill>
              </a:rPr>
              <a:t>=</a:t>
            </a:r>
            <a:r>
              <a:rPr lang="en-US" sz="2000" dirty="0" smtClean="0"/>
              <a:t> n̅. p̅+ 3</a:t>
            </a:r>
            <a:r>
              <a:rPr lang="en-US" sz="2000" dirty="0" smtClean="0">
                <a:solidFill>
                  <a:srgbClr val="FF0000"/>
                </a:solidFill>
              </a:rPr>
              <a:t> √</a:t>
            </a:r>
            <a:r>
              <a:rPr lang="en-US" sz="2000" dirty="0" smtClean="0"/>
              <a:t> n̅. p̅ (1- p̅)=1.88+3</a:t>
            </a:r>
            <a:r>
              <a:rPr lang="en-US" sz="2000" dirty="0" smtClean="0">
                <a:solidFill>
                  <a:srgbClr val="FF0000"/>
                </a:solidFill>
              </a:rPr>
              <a:t> √.016X117.5 (1.0X.016)=1.88+4.08=5.96</a:t>
            </a:r>
          </a:p>
          <a:p>
            <a:pPr marL="0" indent="0">
              <a:buFont typeface="Arial" pitchFamily="34" charset="0"/>
              <a:buNone/>
              <a:defRPr/>
            </a:pPr>
            <a:r>
              <a:rPr lang="en-US" sz="2000" dirty="0" err="1" smtClean="0">
                <a:solidFill>
                  <a:srgbClr val="FF0000"/>
                </a:solidFill>
              </a:rPr>
              <a:t>LCLnp</a:t>
            </a:r>
            <a:r>
              <a:rPr lang="en-US" sz="2000" dirty="0" smtClean="0">
                <a:solidFill>
                  <a:srgbClr val="FF0000"/>
                </a:solidFill>
              </a:rPr>
              <a:t>= 1.88-4.08=0</a:t>
            </a:r>
            <a:endParaRPr lang="en-US" sz="2000" dirty="0">
              <a:solidFill>
                <a:srgbClr val="FF0000"/>
              </a:solidFill>
            </a:endParaRPr>
          </a:p>
        </p:txBody>
      </p:sp>
      <p:cxnSp>
        <p:nvCxnSpPr>
          <p:cNvPr id="5" name="Straight Connector 4"/>
          <p:cNvCxnSpPr/>
          <p:nvPr/>
        </p:nvCxnSpPr>
        <p:spPr>
          <a:xfrm>
            <a:off x="2286000" y="3856038"/>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43400" y="56388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0" y="5638800"/>
            <a:ext cx="106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522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Problem on p-Chart</a:t>
            </a:r>
            <a:endParaRPr lang="en-US" b="1"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a:bodyPr>
          <a:lstStyle/>
          <a:p>
            <a:r>
              <a:rPr lang="en-US" sz="1600" dirty="0" smtClean="0"/>
              <a:t>Completed forms of a particular department of an insurance company were sampled daily to check the performance quality of the department. To establish a tentative norm for the department one sample of 100 units was collected each day for 15 days with these results.</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54838532"/>
              </p:ext>
            </p:extLst>
          </p:nvPr>
        </p:nvGraphicFramePr>
        <p:xfrm>
          <a:off x="914400" y="1707580"/>
          <a:ext cx="7238998" cy="4083620"/>
        </p:xfrm>
        <a:graphic>
          <a:graphicData uri="http://schemas.openxmlformats.org/drawingml/2006/table">
            <a:tbl>
              <a:tblPr>
                <a:tableStyleId>{5C22544A-7EE6-4342-B048-85BDC9FD1C3A}</a:tableStyleId>
              </a:tblPr>
              <a:tblGrid>
                <a:gridCol w="587990"/>
                <a:gridCol w="1234439"/>
                <a:gridCol w="1107255"/>
                <a:gridCol w="1436438"/>
                <a:gridCol w="1436438"/>
                <a:gridCol w="1436438"/>
              </a:tblGrid>
              <a:tr h="371238">
                <a:tc gridSpan="3">
                  <a:txBody>
                    <a:bodyPr/>
                    <a:lstStyle/>
                    <a:p>
                      <a:pPr algn="l" fontAlgn="b"/>
                      <a:r>
                        <a:rPr lang="en-US" sz="2000" u="none" strike="noStrike" dirty="0">
                          <a:effectLst/>
                        </a:rPr>
                        <a:t>Number of Forms</a:t>
                      </a:r>
                      <a:endParaRPr lang="en-US" sz="20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gridSpan="3">
                  <a:txBody>
                    <a:bodyPr/>
                    <a:lstStyle/>
                    <a:p>
                      <a:pPr algn="l" fontAlgn="b"/>
                      <a:r>
                        <a:rPr lang="en-US" sz="2000" u="none" strike="noStrike">
                          <a:effectLst/>
                        </a:rPr>
                        <a:t>Number of Forms</a:t>
                      </a:r>
                      <a:endParaRPr lang="en-US" sz="2000" b="0"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742478">
                <a:tc>
                  <a:txBody>
                    <a:bodyPr/>
                    <a:lstStyle/>
                    <a:p>
                      <a:pPr algn="l" fontAlgn="b"/>
                      <a:r>
                        <a:rPr lang="en-US" sz="2000" u="none" strike="noStrike" dirty="0">
                          <a:effectLst/>
                        </a:rPr>
                        <a:t>Sample</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Sample Size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With errors</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Sample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Sample Size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With errors</a:t>
                      </a:r>
                      <a:endParaRPr lang="en-US" sz="2000" b="0" i="0" u="none" strike="noStrike" dirty="0">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9</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5</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7</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4</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8</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7</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8</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766616" y="5828207"/>
            <a:ext cx="6687600" cy="923330"/>
          </a:xfrm>
          <a:prstGeom prst="rect">
            <a:avLst/>
          </a:prstGeom>
          <a:noFill/>
        </p:spPr>
        <p:txBody>
          <a:bodyPr wrap="none" rtlCol="0">
            <a:spAutoFit/>
          </a:bodyPr>
          <a:lstStyle/>
          <a:p>
            <a:pPr marL="342900" indent="-342900">
              <a:buAutoNum type="arabicPeriod"/>
            </a:pPr>
            <a:r>
              <a:rPr lang="en-US" dirty="0" smtClean="0">
                <a:solidFill>
                  <a:srgbClr val="FF0000"/>
                </a:solidFill>
              </a:rPr>
              <a:t>Develop a p chart using a 95 percent confidence interval (1.96 </a:t>
            </a:r>
            <a:r>
              <a:rPr lang="en-US" dirty="0" err="1" smtClean="0">
                <a:solidFill>
                  <a:srgbClr val="FF0000"/>
                </a:solidFill>
              </a:rPr>
              <a:t>Sp</a:t>
            </a:r>
            <a:r>
              <a:rPr lang="en-US" dirty="0" smtClean="0">
                <a:solidFill>
                  <a:srgbClr val="FF0000"/>
                </a:solidFill>
              </a:rPr>
              <a:t>)</a:t>
            </a:r>
          </a:p>
          <a:p>
            <a:pPr marL="342900" indent="-342900">
              <a:buAutoNum type="arabicPeriod"/>
            </a:pPr>
            <a:r>
              <a:rPr lang="en-US" dirty="0" smtClean="0">
                <a:solidFill>
                  <a:srgbClr val="FF0000"/>
                </a:solidFill>
              </a:rPr>
              <a:t>Plot the 15 samples collected</a:t>
            </a:r>
          </a:p>
          <a:p>
            <a:pPr marL="342900" indent="-342900">
              <a:buAutoNum type="arabicPeriod"/>
            </a:pPr>
            <a:r>
              <a:rPr lang="en-US" dirty="0" smtClean="0">
                <a:solidFill>
                  <a:srgbClr val="FF0000"/>
                </a:solidFill>
              </a:rPr>
              <a:t>What comments you can make about the process?</a:t>
            </a:r>
            <a:endParaRPr lang="en-US" dirty="0">
              <a:solidFill>
                <a:srgbClr val="FF0000"/>
              </a:solidFill>
            </a:endParaRPr>
          </a:p>
        </p:txBody>
      </p:sp>
    </p:spTree>
    <p:extLst>
      <p:ext uri="{BB962C8B-B14F-4D97-AF65-F5344CB8AC3E}">
        <p14:creationId xmlns:p14="http://schemas.microsoft.com/office/powerpoint/2010/main" val="36733964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Solution</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r>
                  <a:rPr lang="en-US" dirty="0" smtClean="0"/>
                  <a:t>p</a:t>
                </a:r>
                <a:r>
                  <a:rPr lang="en-US" dirty="0" smtClean="0">
                    <a:latin typeface="Calibri"/>
                  </a:rPr>
                  <a:t>̄= </a:t>
                </a:r>
                <a14:m>
                  <m:oMath xmlns:m="http://schemas.openxmlformats.org/officeDocument/2006/math">
                    <m:f>
                      <m:fPr>
                        <m:ctrlPr>
                          <a:rPr lang="en-US" i="1" smtClean="0">
                            <a:latin typeface="Cambria Math"/>
                          </a:rPr>
                        </m:ctrlPr>
                      </m:fPr>
                      <m:num>
                        <m:r>
                          <a:rPr lang="en-US" b="0" i="1" smtClean="0">
                            <a:latin typeface="Cambria Math"/>
                          </a:rPr>
                          <m:t>46</m:t>
                        </m:r>
                      </m:num>
                      <m:den>
                        <m:r>
                          <a:rPr lang="en-US" b="0" i="1" smtClean="0">
                            <a:latin typeface="Cambria Math"/>
                          </a:rPr>
                          <m:t>15</m:t>
                        </m:r>
                        <m:r>
                          <a:rPr lang="en-US" b="0" i="1" smtClean="0">
                            <a:latin typeface="Cambria Math"/>
                          </a:rPr>
                          <m:t>𝑥</m:t>
                        </m:r>
                        <m:r>
                          <a:rPr lang="en-US" b="0" i="1" smtClean="0">
                            <a:latin typeface="Cambria Math"/>
                          </a:rPr>
                          <m:t>100</m:t>
                        </m:r>
                      </m:den>
                    </m:f>
                  </m:oMath>
                </a14:m>
                <a:r>
                  <a:rPr lang="en-US" dirty="0" smtClean="0"/>
                  <a:t> = 0.0307, n</a:t>
                </a:r>
                <a:r>
                  <a:rPr lang="en-US" dirty="0" smtClean="0">
                    <a:latin typeface="Calibri"/>
                  </a:rPr>
                  <a:t>̄ = 100</a:t>
                </a:r>
              </a:p>
              <a:p>
                <a:endParaRPr lang="en-US" dirty="0">
                  <a:latin typeface="Calibri"/>
                </a:endParaRPr>
              </a:p>
              <a:p>
                <a:r>
                  <a:rPr lang="en-US" dirty="0"/>
                  <a:t> </a:t>
                </a:r>
                <a:r>
                  <a:rPr lang="en-US" dirty="0" err="1"/>
                  <a:t>UCLp</a:t>
                </a:r>
                <a:r>
                  <a:rPr lang="en-US" dirty="0" smtClean="0"/>
                  <a:t>= </a:t>
                </a:r>
                <a:r>
                  <a:rPr lang="en-US" dirty="0"/>
                  <a:t>p</a:t>
                </a:r>
                <a:r>
                  <a:rPr lang="en-US" dirty="0" smtClean="0"/>
                  <a:t>̄ + 1.96Sp</a:t>
                </a:r>
              </a:p>
              <a:p>
                <a:pPr marL="0" indent="0">
                  <a:buNone/>
                </a:pPr>
                <a:r>
                  <a:rPr lang="en-US" dirty="0"/>
                  <a:t>	</a:t>
                </a:r>
                <a:r>
                  <a:rPr lang="en-US" dirty="0" smtClean="0"/>
                  <a:t>	= </a:t>
                </a:r>
                <a:r>
                  <a:rPr lang="en-US" dirty="0"/>
                  <a:t>p̄ </a:t>
                </a:r>
                <a:r>
                  <a:rPr lang="en-US" dirty="0" smtClean="0"/>
                  <a:t>+1.96 </a:t>
                </a:r>
                <a:r>
                  <a:rPr lang="en-US" dirty="0"/>
                  <a:t>√ p̄</a:t>
                </a:r>
                <a:r>
                  <a:rPr lang="en-US" dirty="0" smtClean="0"/>
                  <a:t>(</a:t>
                </a:r>
                <a:r>
                  <a:rPr lang="en-US" dirty="0"/>
                  <a:t>1- p̄</a:t>
                </a:r>
                <a:r>
                  <a:rPr lang="en-US" dirty="0" smtClean="0"/>
                  <a:t>)/</a:t>
                </a:r>
                <a:r>
                  <a:rPr lang="en-US" dirty="0"/>
                  <a:t> n̄</a:t>
                </a:r>
                <a:r>
                  <a:rPr lang="en-US" dirty="0" smtClean="0"/>
                  <a:t> = 0.064 </a:t>
                </a:r>
              </a:p>
              <a:p>
                <a:r>
                  <a:rPr lang="en-US" dirty="0" err="1" smtClean="0"/>
                  <a:t>LCLp</a:t>
                </a:r>
                <a:r>
                  <a:rPr lang="en-US" dirty="0" smtClean="0"/>
                  <a:t> =</a:t>
                </a:r>
                <a:r>
                  <a:rPr lang="en-US" dirty="0"/>
                  <a:t>p̄ </a:t>
                </a:r>
                <a:r>
                  <a:rPr lang="en-US" dirty="0" smtClean="0"/>
                  <a:t>- </a:t>
                </a:r>
                <a:r>
                  <a:rPr lang="en-US" dirty="0"/>
                  <a:t>1.96Sp</a:t>
                </a:r>
              </a:p>
              <a:p>
                <a:pPr marL="0" indent="0">
                  <a:buNone/>
                </a:pPr>
                <a:r>
                  <a:rPr lang="en-US" dirty="0" smtClean="0"/>
                  <a:t>	   = </a:t>
                </a:r>
                <a:r>
                  <a:rPr lang="en-US" dirty="0"/>
                  <a:t>p̄ </a:t>
                </a:r>
                <a:r>
                  <a:rPr lang="en-US" dirty="0" smtClean="0"/>
                  <a:t>-1.96 </a:t>
                </a:r>
                <a:r>
                  <a:rPr lang="en-US" dirty="0"/>
                  <a:t>√ p̄(1- p̄)/ n̄ </a:t>
                </a:r>
                <a:r>
                  <a:rPr lang="en-US" dirty="0" smtClean="0"/>
                  <a:t>   = - 0.0023 =0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630"/>
                </a:stretch>
              </a:blipFill>
            </p:spPr>
            <p:txBody>
              <a:bodyPr/>
              <a:lstStyle/>
              <a:p>
                <a:r>
                  <a:rPr lang="en-US">
                    <a:noFill/>
                  </a:rPr>
                  <a:t> </a:t>
                </a:r>
              </a:p>
            </p:txBody>
          </p:sp>
        </mc:Fallback>
      </mc:AlternateContent>
      <p:cxnSp>
        <p:nvCxnSpPr>
          <p:cNvPr id="5" name="Straight Connector 4"/>
          <p:cNvCxnSpPr/>
          <p:nvPr/>
        </p:nvCxnSpPr>
        <p:spPr>
          <a:xfrm>
            <a:off x="4114800" y="3713018"/>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5200" y="4800600"/>
            <a:ext cx="175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59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9603</Words>
  <Application>Microsoft Office PowerPoint</Application>
  <PresentationFormat>On-screen Show (4:3)</PresentationFormat>
  <Paragraphs>1951</Paragraphs>
  <Slides>155</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155</vt:i4>
      </vt:variant>
    </vt:vector>
  </HeadingPairs>
  <TitlesOfParts>
    <vt:vector size="157" baseType="lpstr">
      <vt:lpstr>Office Theme</vt:lpstr>
      <vt:lpstr>Equation</vt:lpstr>
      <vt:lpstr>PowerPoint Presentation</vt:lpstr>
      <vt:lpstr>Financial Accounting &amp; Ratio Analysis</vt:lpstr>
      <vt:lpstr>National Income Accounting</vt:lpstr>
      <vt:lpstr>GNP as a measure </vt:lpstr>
      <vt:lpstr>GDP vs. GNP</vt:lpstr>
      <vt:lpstr>GNP vs NNP</vt:lpstr>
      <vt:lpstr>Income Approach vs Expenditure Approach</vt:lpstr>
      <vt:lpstr>Financial &amp; Economic Analysis</vt:lpstr>
      <vt:lpstr>Financial &amp; Economic Analysis</vt:lpstr>
      <vt:lpstr>Financial &amp; Economic Analysis</vt:lpstr>
      <vt:lpstr>Projects are mix of Financial  and  Non-financial Benefits</vt:lpstr>
      <vt:lpstr>Goals of Financial management</vt:lpstr>
      <vt:lpstr>Functions of Finance</vt:lpstr>
      <vt:lpstr>Balance Sheet</vt:lpstr>
      <vt:lpstr>Sample Balance Sheet</vt:lpstr>
      <vt:lpstr>Income Statement</vt:lpstr>
      <vt:lpstr>Sample Trading, Profit &amp; Loss Account</vt:lpstr>
      <vt:lpstr>Financial Ratios</vt:lpstr>
      <vt:lpstr>Financial Ratios</vt:lpstr>
      <vt:lpstr>PowerPoint Presentation</vt:lpstr>
      <vt:lpstr>Debt-Equity Ratio</vt:lpstr>
      <vt:lpstr>PowerPoint Presentation</vt:lpstr>
      <vt:lpstr>Answer</vt:lpstr>
      <vt:lpstr>Other Ratios</vt:lpstr>
      <vt:lpstr>Inventory Turnover Ratio</vt:lpstr>
      <vt:lpstr>Gross Profit Ratio</vt:lpstr>
      <vt:lpstr>Operating Profit Ratio</vt:lpstr>
      <vt:lpstr>Example</vt:lpstr>
      <vt:lpstr>Additional Questions</vt:lpstr>
      <vt:lpstr>Practice Problem Sums</vt:lpstr>
      <vt:lpstr>Forecasting</vt:lpstr>
      <vt:lpstr>Statistical inference</vt:lpstr>
      <vt:lpstr>Parameters and Statistics</vt:lpstr>
      <vt:lpstr> Key Relations  between  Population and Samples</vt:lpstr>
      <vt:lpstr>Forecasting </vt:lpstr>
      <vt:lpstr>Qualitative Approach to Forecasting</vt:lpstr>
      <vt:lpstr>Quantitative Method</vt:lpstr>
      <vt:lpstr>Components of a Time Series</vt:lpstr>
      <vt:lpstr>Measures of Forecast Accuracy</vt:lpstr>
      <vt:lpstr>Trend Projection</vt:lpstr>
      <vt:lpstr>Trend Projection</vt:lpstr>
      <vt:lpstr>Example:  Plumbing Service</vt:lpstr>
      <vt:lpstr> Plumbing Service: Trend Projection</vt:lpstr>
      <vt:lpstr>Example:  Plumbing Service</vt:lpstr>
      <vt:lpstr>Regression Analysis</vt:lpstr>
      <vt:lpstr>Regression Equation</vt:lpstr>
      <vt:lpstr>Example: Regression Analysis</vt:lpstr>
      <vt:lpstr>    Solution: Here, Sales revenue (Y) is dependent on advertising expenditure (X). Calculation for Regression Equation </vt:lpstr>
      <vt:lpstr>SQC </vt:lpstr>
      <vt:lpstr>Introduction to SQC</vt:lpstr>
      <vt:lpstr>Sample represents Population</vt:lpstr>
      <vt:lpstr>SQC- Types of Variations</vt:lpstr>
      <vt:lpstr>Three SQC Categories</vt:lpstr>
      <vt:lpstr>Use of the Three</vt:lpstr>
      <vt:lpstr>Measure of Central tendency</vt:lpstr>
      <vt:lpstr>The Mode</vt:lpstr>
      <vt:lpstr>The Median</vt:lpstr>
      <vt:lpstr>The Mean</vt:lpstr>
      <vt:lpstr>Use of the Three</vt:lpstr>
      <vt:lpstr>Usefulness of Acceptance Sampling</vt:lpstr>
      <vt:lpstr>RISK </vt:lpstr>
      <vt:lpstr>Operating Characteristics (OC) Curves</vt:lpstr>
      <vt:lpstr>Introducing Statistical Process Control</vt:lpstr>
      <vt:lpstr>Control Charts</vt:lpstr>
      <vt:lpstr>Control Charts</vt:lpstr>
      <vt:lpstr>Control Charts by Variables </vt:lpstr>
      <vt:lpstr>Theory underlying X̅-R  Chart</vt:lpstr>
      <vt:lpstr>Control Chart</vt:lpstr>
      <vt:lpstr>Setting Up of Control Chart Using X̄ -R Chart</vt:lpstr>
      <vt:lpstr>Steps to follow in making X̅- R Chart</vt:lpstr>
      <vt:lpstr>Problem 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Charts by Attributes</vt:lpstr>
      <vt:lpstr>Control Charts by Attributes</vt:lpstr>
      <vt:lpstr>Control chart for Fraction Defectives</vt:lpstr>
      <vt:lpstr>PowerPoint Presentation</vt:lpstr>
      <vt:lpstr>PowerPoint Presentation</vt:lpstr>
      <vt:lpstr>PowerPoint Presentation</vt:lpstr>
      <vt:lpstr>p-Chart</vt:lpstr>
      <vt:lpstr>PowerPoint Presentation</vt:lpstr>
      <vt:lpstr>Steps to Construct p-Chart</vt:lpstr>
      <vt:lpstr>PowerPoint Presentation</vt:lpstr>
      <vt:lpstr>PowerPoint Presentation</vt:lpstr>
      <vt:lpstr>Problem Example</vt:lpstr>
      <vt:lpstr>PowerPoint Presentation</vt:lpstr>
      <vt:lpstr>PowerPoint Presentation</vt:lpstr>
      <vt:lpstr>Problem Sum on p-chart</vt:lpstr>
      <vt:lpstr>Solution</vt:lpstr>
      <vt:lpstr>Problem on p-Chart</vt:lpstr>
      <vt:lpstr>Solution</vt:lpstr>
      <vt:lpstr>Control Chart</vt:lpstr>
      <vt:lpstr>Problem Sums</vt:lpstr>
      <vt:lpstr>Answer</vt:lpstr>
      <vt:lpstr>Defect Chart</vt:lpstr>
      <vt:lpstr>Control Limits of c-Chart</vt:lpstr>
      <vt:lpstr>Problem Sum on c-Chart</vt:lpstr>
      <vt:lpstr>PowerPoint Presentation</vt:lpstr>
      <vt:lpstr>Process Capability Measures</vt:lpstr>
      <vt:lpstr>Process Capability Index Cp/Cpk</vt:lpstr>
      <vt:lpstr>PowerPoint Presentation</vt:lpstr>
      <vt:lpstr>Cobb- Douglas Production Function</vt:lpstr>
      <vt:lpstr>Extension of Cobb-Douglas Production Function</vt:lpstr>
      <vt:lpstr>Production Management</vt:lpstr>
      <vt:lpstr>Production to Operation Management</vt:lpstr>
      <vt:lpstr>Systems approach to Management</vt:lpstr>
      <vt:lpstr> Functions of Production Management</vt:lpstr>
      <vt:lpstr>Objectives of Production Management</vt:lpstr>
      <vt:lpstr>Types of Production Systems</vt:lpstr>
      <vt:lpstr>PowerPoint Presentation</vt:lpstr>
      <vt:lpstr>Product – Process Matrix</vt:lpstr>
      <vt:lpstr>Product-Process Grid</vt:lpstr>
      <vt:lpstr>Process Types</vt:lpstr>
      <vt:lpstr>Intermittent VS. Repetitive Facility Layouts </vt:lpstr>
      <vt:lpstr>Process Selection Considerations</vt:lpstr>
      <vt:lpstr>Process Decisions-Vertical Integration &amp; Make or Buy</vt:lpstr>
      <vt:lpstr>Product Life Cycle also affects decisions</vt:lpstr>
      <vt:lpstr>Design of Services</vt:lpstr>
      <vt:lpstr>Designing Services vs Products</vt:lpstr>
      <vt:lpstr>Service Design Matrix</vt:lpstr>
      <vt:lpstr>Marketing</vt:lpstr>
      <vt:lpstr>What is Marketing?</vt:lpstr>
      <vt:lpstr>Selling vs Marketing</vt:lpstr>
      <vt:lpstr>Selling vs Marketing</vt:lpstr>
      <vt:lpstr>Selling vs Marketing</vt:lpstr>
      <vt:lpstr>Marketing Mix &amp; the 4Ps</vt:lpstr>
      <vt:lpstr>PowerPoint Presentation</vt:lpstr>
      <vt:lpstr>4Ps</vt:lpstr>
      <vt:lpstr>4Ps</vt:lpstr>
      <vt:lpstr>4Ps</vt:lpstr>
      <vt:lpstr>4Ps</vt:lpstr>
      <vt:lpstr>Different Markets</vt:lpstr>
      <vt:lpstr>Short-Term Objectives of Marketing:  SMART </vt:lpstr>
      <vt:lpstr>Marketing Planning</vt:lpstr>
      <vt:lpstr>Making a Marketing Plan</vt:lpstr>
      <vt:lpstr>Marketing Planning</vt:lpstr>
      <vt:lpstr>Marketing Research</vt:lpstr>
      <vt:lpstr> Research Types, Methods and Techniques </vt:lpstr>
      <vt:lpstr>Why it is important</vt:lpstr>
      <vt:lpstr>Advertising</vt:lpstr>
      <vt:lpstr>Model of the Communication Process</vt:lpstr>
      <vt:lpstr>PowerPoint Presentation</vt:lpstr>
      <vt:lpstr>PowerPoint Presentation</vt:lpstr>
      <vt:lpstr>The Role of Advertising in Brand Management</vt:lpstr>
      <vt:lpstr>What is a brand?</vt:lpstr>
      <vt:lpstr>Brand Building</vt:lpstr>
      <vt:lpstr>Brand Equity – Brand Extension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Tapas</dc:creator>
  <cp:lastModifiedBy>Ananya Das</cp:lastModifiedBy>
  <cp:revision>8</cp:revision>
  <dcterms:created xsi:type="dcterms:W3CDTF">2018-04-18T06:37:19Z</dcterms:created>
  <dcterms:modified xsi:type="dcterms:W3CDTF">2018-04-19T06:32:03Z</dcterms:modified>
</cp:coreProperties>
</file>