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4.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4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8"/>
  </p:notesMasterIdLst>
  <p:sldIdLst>
    <p:sldId id="256" r:id="rId2"/>
    <p:sldId id="257" r:id="rId3"/>
    <p:sldId id="358" r:id="rId4"/>
    <p:sldId id="258" r:id="rId5"/>
    <p:sldId id="359" r:id="rId6"/>
    <p:sldId id="360" r:id="rId7"/>
    <p:sldId id="361" r:id="rId8"/>
    <p:sldId id="362" r:id="rId9"/>
    <p:sldId id="363" r:id="rId10"/>
    <p:sldId id="261" r:id="rId11"/>
    <p:sldId id="765" r:id="rId12"/>
    <p:sldId id="367" r:id="rId13"/>
    <p:sldId id="651" r:id="rId14"/>
    <p:sldId id="652" r:id="rId15"/>
    <p:sldId id="653" r:id="rId16"/>
    <p:sldId id="654" r:id="rId17"/>
    <p:sldId id="655" r:id="rId18"/>
    <p:sldId id="660" r:id="rId19"/>
    <p:sldId id="661" r:id="rId20"/>
    <p:sldId id="662" r:id="rId21"/>
    <p:sldId id="663" r:id="rId22"/>
    <p:sldId id="664" r:id="rId23"/>
    <p:sldId id="665" r:id="rId24"/>
    <p:sldId id="666" r:id="rId25"/>
    <p:sldId id="668" r:id="rId26"/>
    <p:sldId id="669" r:id="rId27"/>
    <p:sldId id="670" r:id="rId28"/>
    <p:sldId id="671" r:id="rId29"/>
    <p:sldId id="672" r:id="rId30"/>
    <p:sldId id="675" r:id="rId31"/>
    <p:sldId id="677" r:id="rId32"/>
    <p:sldId id="766" r:id="rId33"/>
    <p:sldId id="352" r:id="rId34"/>
    <p:sldId id="353" r:id="rId35"/>
    <p:sldId id="355" r:id="rId36"/>
    <p:sldId id="356" r:id="rId37"/>
    <p:sldId id="262" r:id="rId38"/>
    <p:sldId id="263" r:id="rId39"/>
    <p:sldId id="357" r:id="rId40"/>
    <p:sldId id="264" r:id="rId41"/>
    <p:sldId id="265" r:id="rId42"/>
    <p:sldId id="271" r:id="rId43"/>
    <p:sldId id="275" r:id="rId44"/>
    <p:sldId id="276" r:id="rId45"/>
    <p:sldId id="279" r:id="rId46"/>
    <p:sldId id="281" r:id="rId47"/>
    <p:sldId id="282" r:id="rId48"/>
    <p:sldId id="283" r:id="rId49"/>
    <p:sldId id="284" r:id="rId50"/>
    <p:sldId id="285" r:id="rId51"/>
    <p:sldId id="291" r:id="rId52"/>
    <p:sldId id="294" r:id="rId53"/>
    <p:sldId id="296" r:id="rId54"/>
    <p:sldId id="370" r:id="rId55"/>
    <p:sldId id="297" r:id="rId56"/>
    <p:sldId id="298" r:id="rId57"/>
    <p:sldId id="364" r:id="rId58"/>
    <p:sldId id="299" r:id="rId59"/>
    <p:sldId id="300" r:id="rId60"/>
    <p:sldId id="374" r:id="rId61"/>
    <p:sldId id="301" r:id="rId62"/>
    <p:sldId id="302" r:id="rId63"/>
    <p:sldId id="303" r:id="rId64"/>
    <p:sldId id="371" r:id="rId65"/>
    <p:sldId id="372" r:id="rId66"/>
    <p:sldId id="373" r:id="rId67"/>
    <p:sldId id="305" r:id="rId68"/>
    <p:sldId id="306" r:id="rId69"/>
    <p:sldId id="307" r:id="rId70"/>
    <p:sldId id="309" r:id="rId71"/>
    <p:sldId id="375" r:id="rId72"/>
    <p:sldId id="310" r:id="rId73"/>
    <p:sldId id="334" r:id="rId74"/>
    <p:sldId id="335" r:id="rId75"/>
    <p:sldId id="331" r:id="rId76"/>
    <p:sldId id="376" r:id="rId77"/>
    <p:sldId id="381" r:id="rId78"/>
    <p:sldId id="377" r:id="rId79"/>
    <p:sldId id="379" r:id="rId80"/>
    <p:sldId id="387" r:id="rId81"/>
    <p:sldId id="389" r:id="rId82"/>
    <p:sldId id="390" r:id="rId83"/>
    <p:sldId id="391" r:id="rId84"/>
    <p:sldId id="351" r:id="rId85"/>
    <p:sldId id="349" r:id="rId86"/>
    <p:sldId id="350" r:id="rId87"/>
    <p:sldId id="348" r:id="rId88"/>
    <p:sldId id="397" r:id="rId89"/>
    <p:sldId id="343" r:id="rId90"/>
    <p:sldId id="338" r:id="rId91"/>
    <p:sldId id="339" r:id="rId92"/>
    <p:sldId id="340" r:id="rId93"/>
    <p:sldId id="341" r:id="rId94"/>
    <p:sldId id="342" r:id="rId95"/>
    <p:sldId id="384" r:id="rId96"/>
    <p:sldId id="392" r:id="rId97"/>
    <p:sldId id="382" r:id="rId98"/>
    <p:sldId id="393" r:id="rId99"/>
    <p:sldId id="394" r:id="rId100"/>
    <p:sldId id="396" r:id="rId101"/>
    <p:sldId id="395" r:id="rId102"/>
    <p:sldId id="399" r:id="rId103"/>
    <p:sldId id="398" r:id="rId104"/>
    <p:sldId id="400" r:id="rId105"/>
    <p:sldId id="401" r:id="rId106"/>
    <p:sldId id="402" r:id="rId107"/>
    <p:sldId id="403" r:id="rId108"/>
    <p:sldId id="404" r:id="rId109"/>
    <p:sldId id="405" r:id="rId110"/>
    <p:sldId id="408" r:id="rId111"/>
    <p:sldId id="409" r:id="rId112"/>
    <p:sldId id="410" r:id="rId113"/>
    <p:sldId id="411" r:id="rId114"/>
    <p:sldId id="412" r:id="rId115"/>
    <p:sldId id="413" r:id="rId116"/>
    <p:sldId id="414" r:id="rId117"/>
    <p:sldId id="419" r:id="rId118"/>
    <p:sldId id="418" r:id="rId119"/>
    <p:sldId id="416" r:id="rId120"/>
    <p:sldId id="417" r:id="rId121"/>
    <p:sldId id="420" r:id="rId122"/>
    <p:sldId id="421" r:id="rId123"/>
    <p:sldId id="424" r:id="rId124"/>
    <p:sldId id="422" r:id="rId125"/>
    <p:sldId id="423" r:id="rId126"/>
    <p:sldId id="426" r:id="rId127"/>
    <p:sldId id="427" r:id="rId128"/>
    <p:sldId id="428" r:id="rId129"/>
    <p:sldId id="429" r:id="rId130"/>
    <p:sldId id="430" r:id="rId131"/>
    <p:sldId id="431" r:id="rId132"/>
    <p:sldId id="432" r:id="rId133"/>
    <p:sldId id="433" r:id="rId134"/>
    <p:sldId id="434" r:id="rId135"/>
    <p:sldId id="435" r:id="rId136"/>
    <p:sldId id="436" r:id="rId137"/>
    <p:sldId id="437" r:id="rId138"/>
    <p:sldId id="438" r:id="rId139"/>
    <p:sldId id="439" r:id="rId140"/>
    <p:sldId id="440" r:id="rId141"/>
    <p:sldId id="441" r:id="rId142"/>
    <p:sldId id="442" r:id="rId143"/>
    <p:sldId id="443" r:id="rId144"/>
    <p:sldId id="444" r:id="rId145"/>
    <p:sldId id="445" r:id="rId146"/>
    <p:sldId id="446" r:id="rId147"/>
    <p:sldId id="447" r:id="rId148"/>
    <p:sldId id="448" r:id="rId149"/>
    <p:sldId id="449" r:id="rId150"/>
    <p:sldId id="450" r:id="rId151"/>
    <p:sldId id="451" r:id="rId152"/>
    <p:sldId id="452" r:id="rId153"/>
    <p:sldId id="457" r:id="rId154"/>
    <p:sldId id="458" r:id="rId155"/>
    <p:sldId id="460" r:id="rId156"/>
    <p:sldId id="454" r:id="rId157"/>
    <p:sldId id="463" r:id="rId158"/>
    <p:sldId id="461" r:id="rId159"/>
    <p:sldId id="462" r:id="rId160"/>
    <p:sldId id="578" r:id="rId161"/>
    <p:sldId id="579" r:id="rId162"/>
    <p:sldId id="580" r:id="rId163"/>
    <p:sldId id="465" r:id="rId164"/>
    <p:sldId id="466" r:id="rId165"/>
    <p:sldId id="467" r:id="rId166"/>
    <p:sldId id="470" r:id="rId167"/>
    <p:sldId id="471" r:id="rId168"/>
    <p:sldId id="469" r:id="rId169"/>
    <p:sldId id="480" r:id="rId170"/>
    <p:sldId id="472" r:id="rId171"/>
    <p:sldId id="473" r:id="rId172"/>
    <p:sldId id="477" r:id="rId173"/>
    <p:sldId id="482" r:id="rId174"/>
    <p:sldId id="481" r:id="rId175"/>
    <p:sldId id="474" r:id="rId176"/>
    <p:sldId id="475" r:id="rId177"/>
    <p:sldId id="719" r:id="rId178"/>
    <p:sldId id="720" r:id="rId179"/>
    <p:sldId id="721" r:id="rId180"/>
    <p:sldId id="722" r:id="rId181"/>
    <p:sldId id="723" r:id="rId182"/>
    <p:sldId id="478" r:id="rId183"/>
    <p:sldId id="479" r:id="rId184"/>
    <p:sldId id="483" r:id="rId185"/>
    <p:sldId id="484" r:id="rId186"/>
    <p:sldId id="771" r:id="rId187"/>
    <p:sldId id="485" r:id="rId188"/>
    <p:sldId id="486" r:id="rId189"/>
    <p:sldId id="487" r:id="rId190"/>
    <p:sldId id="488" r:id="rId191"/>
    <p:sldId id="489" r:id="rId192"/>
    <p:sldId id="596" r:id="rId193"/>
    <p:sldId id="761" r:id="rId194"/>
    <p:sldId id="762" r:id="rId195"/>
    <p:sldId id="490" r:id="rId196"/>
    <p:sldId id="491" r:id="rId197"/>
    <p:sldId id="597" r:id="rId198"/>
    <p:sldId id="492" r:id="rId199"/>
    <p:sldId id="493" r:id="rId200"/>
    <p:sldId id="494" r:id="rId201"/>
    <p:sldId id="495" r:id="rId202"/>
    <p:sldId id="496" r:id="rId203"/>
    <p:sldId id="497" r:id="rId204"/>
    <p:sldId id="498" r:id="rId205"/>
    <p:sldId id="499" r:id="rId206"/>
    <p:sldId id="500" r:id="rId207"/>
    <p:sldId id="517" r:id="rId208"/>
    <p:sldId id="518" r:id="rId209"/>
    <p:sldId id="711" r:id="rId210"/>
    <p:sldId id="763" r:id="rId211"/>
    <p:sldId id="764" r:id="rId212"/>
    <p:sldId id="772" r:id="rId213"/>
    <p:sldId id="773" r:id="rId214"/>
    <p:sldId id="774" r:id="rId215"/>
    <p:sldId id="775" r:id="rId216"/>
    <p:sldId id="525" r:id="rId217"/>
    <p:sldId id="526" r:id="rId218"/>
    <p:sldId id="527" r:id="rId219"/>
    <p:sldId id="528" r:id="rId220"/>
    <p:sldId id="529" r:id="rId221"/>
    <p:sldId id="530" r:id="rId222"/>
    <p:sldId id="531" r:id="rId223"/>
    <p:sldId id="532" r:id="rId224"/>
    <p:sldId id="533" r:id="rId225"/>
    <p:sldId id="799" r:id="rId226"/>
    <p:sldId id="534" r:id="rId227"/>
    <p:sldId id="770" r:id="rId228"/>
    <p:sldId id="798" r:id="rId229"/>
    <p:sldId id="800" r:id="rId230"/>
    <p:sldId id="801" r:id="rId231"/>
    <p:sldId id="802" r:id="rId232"/>
    <p:sldId id="803" r:id="rId233"/>
    <p:sldId id="804" r:id="rId234"/>
    <p:sldId id="805" r:id="rId235"/>
    <p:sldId id="535" r:id="rId236"/>
    <p:sldId id="536" r:id="rId237"/>
    <p:sldId id="537" r:id="rId238"/>
    <p:sldId id="542" r:id="rId239"/>
    <p:sldId id="543" r:id="rId240"/>
    <p:sldId id="544" r:id="rId241"/>
    <p:sldId id="545" r:id="rId242"/>
    <p:sldId id="546" r:id="rId243"/>
    <p:sldId id="547" r:id="rId244"/>
    <p:sldId id="548" r:id="rId245"/>
    <p:sldId id="549" r:id="rId246"/>
    <p:sldId id="550" r:id="rId247"/>
    <p:sldId id="551" r:id="rId248"/>
    <p:sldId id="552" r:id="rId249"/>
    <p:sldId id="553" r:id="rId250"/>
    <p:sldId id="554" r:id="rId251"/>
    <p:sldId id="555" r:id="rId252"/>
    <p:sldId id="768" r:id="rId253"/>
    <p:sldId id="704" r:id="rId254"/>
    <p:sldId id="767" r:id="rId255"/>
    <p:sldId id="556" r:id="rId256"/>
    <p:sldId id="696" r:id="rId257"/>
    <p:sldId id="697" r:id="rId258"/>
    <p:sldId id="698" r:id="rId259"/>
    <p:sldId id="699" r:id="rId260"/>
    <p:sldId id="700" r:id="rId261"/>
    <p:sldId id="701" r:id="rId262"/>
    <p:sldId id="702" r:id="rId263"/>
    <p:sldId id="703" r:id="rId264"/>
    <p:sldId id="706" r:id="rId265"/>
    <p:sldId id="707" r:id="rId266"/>
    <p:sldId id="705" r:id="rId267"/>
    <p:sldId id="708" r:id="rId268"/>
    <p:sldId id="558" r:id="rId269"/>
    <p:sldId id="709" r:id="rId270"/>
    <p:sldId id="710" r:id="rId271"/>
    <p:sldId id="559" r:id="rId272"/>
    <p:sldId id="560" r:id="rId273"/>
    <p:sldId id="561" r:id="rId274"/>
    <p:sldId id="562" r:id="rId275"/>
    <p:sldId id="563" r:id="rId276"/>
    <p:sldId id="564" r:id="rId277"/>
    <p:sldId id="565" r:id="rId278"/>
    <p:sldId id="783" r:id="rId279"/>
    <p:sldId id="784" r:id="rId280"/>
    <p:sldId id="785" r:id="rId281"/>
    <p:sldId id="786" r:id="rId282"/>
    <p:sldId id="787" r:id="rId283"/>
    <p:sldId id="788" r:id="rId284"/>
    <p:sldId id="789" r:id="rId285"/>
    <p:sldId id="635" r:id="rId286"/>
    <p:sldId id="636" r:id="rId287"/>
    <p:sldId id="637" r:id="rId288"/>
    <p:sldId id="796" r:id="rId289"/>
    <p:sldId id="797" r:id="rId290"/>
    <p:sldId id="790" r:id="rId291"/>
    <p:sldId id="794" r:id="rId292"/>
    <p:sldId id="791" r:id="rId293"/>
    <p:sldId id="795" r:id="rId294"/>
    <p:sldId id="792" r:id="rId295"/>
    <p:sldId id="793" r:id="rId296"/>
    <p:sldId id="640" r:id="rId297"/>
    <p:sldId id="641" r:id="rId298"/>
    <p:sldId id="642" r:id="rId299"/>
    <p:sldId id="643" r:id="rId300"/>
    <p:sldId id="644" r:id="rId301"/>
    <p:sldId id="776" r:id="rId302"/>
    <p:sldId id="777" r:id="rId303"/>
    <p:sldId id="780" r:id="rId304"/>
    <p:sldId id="781" r:id="rId305"/>
    <p:sldId id="782" r:id="rId306"/>
    <p:sldId id="645" r:id="rId307"/>
    <p:sldId id="646" r:id="rId308"/>
    <p:sldId id="647" r:id="rId309"/>
    <p:sldId id="648" r:id="rId310"/>
    <p:sldId id="649" r:id="rId311"/>
    <p:sldId id="724" r:id="rId312"/>
    <p:sldId id="725" r:id="rId313"/>
    <p:sldId id="726" r:id="rId314"/>
    <p:sldId id="727" r:id="rId315"/>
    <p:sldId id="728" r:id="rId316"/>
    <p:sldId id="729" r:id="rId317"/>
    <p:sldId id="730" r:id="rId318"/>
    <p:sldId id="731" r:id="rId319"/>
    <p:sldId id="732" r:id="rId320"/>
    <p:sldId id="733" r:id="rId321"/>
    <p:sldId id="734" r:id="rId322"/>
    <p:sldId id="752" r:id="rId323"/>
    <p:sldId id="753" r:id="rId324"/>
    <p:sldId id="754" r:id="rId325"/>
    <p:sldId id="755" r:id="rId326"/>
    <p:sldId id="756" r:id="rId327"/>
    <p:sldId id="757" r:id="rId328"/>
    <p:sldId id="758" r:id="rId329"/>
    <p:sldId id="759" r:id="rId330"/>
    <p:sldId id="760" r:id="rId331"/>
    <p:sldId id="769" r:id="rId332"/>
    <p:sldId id="612" r:id="rId333"/>
    <p:sldId id="613" r:id="rId334"/>
    <p:sldId id="624" r:id="rId335"/>
    <p:sldId id="625" r:id="rId336"/>
    <p:sldId id="626" r:id="rId337"/>
    <p:sldId id="614" r:id="rId338"/>
    <p:sldId id="615" r:id="rId339"/>
    <p:sldId id="616" r:id="rId340"/>
    <p:sldId id="617" r:id="rId341"/>
    <p:sldId id="621" r:id="rId342"/>
    <p:sldId id="618" r:id="rId343"/>
    <p:sldId id="619" r:id="rId344"/>
    <p:sldId id="620" r:id="rId345"/>
    <p:sldId id="622" r:id="rId346"/>
    <p:sldId id="806" r:id="rId347"/>
    <p:sldId id="735" r:id="rId348"/>
    <p:sldId id="736" r:id="rId349"/>
    <p:sldId id="737" r:id="rId350"/>
    <p:sldId id="738" r:id="rId351"/>
    <p:sldId id="739" r:id="rId352"/>
    <p:sldId id="740" r:id="rId353"/>
    <p:sldId id="741" r:id="rId354"/>
    <p:sldId id="742" r:id="rId355"/>
    <p:sldId id="743" r:id="rId356"/>
    <p:sldId id="744" r:id="rId357"/>
    <p:sldId id="807" r:id="rId358"/>
    <p:sldId id="745" r:id="rId359"/>
    <p:sldId id="746" r:id="rId360"/>
    <p:sldId id="747" r:id="rId361"/>
    <p:sldId id="748" r:id="rId362"/>
    <p:sldId id="749" r:id="rId363"/>
    <p:sldId id="751" r:id="rId364"/>
    <p:sldId id="750" r:id="rId365"/>
    <p:sldId id="585" r:id="rId366"/>
    <p:sldId id="586" r:id="rId367"/>
    <p:sldId id="587" r:id="rId368"/>
    <p:sldId id="588" r:id="rId369"/>
    <p:sldId id="590" r:id="rId370"/>
    <p:sldId id="566" r:id="rId371"/>
    <p:sldId id="572" r:id="rId372"/>
    <p:sldId id="573" r:id="rId373"/>
    <p:sldId id="592" r:id="rId374"/>
    <p:sldId id="593" r:id="rId375"/>
    <p:sldId id="594" r:id="rId376"/>
    <p:sldId id="595" r:id="rId377"/>
    <p:sldId id="591" r:id="rId378"/>
    <p:sldId id="598" r:id="rId379"/>
    <p:sldId id="599" r:id="rId380"/>
    <p:sldId id="600" r:id="rId381"/>
    <p:sldId id="601" r:id="rId382"/>
    <p:sldId id="602" r:id="rId383"/>
    <p:sldId id="603" r:id="rId384"/>
    <p:sldId id="604" r:id="rId385"/>
    <p:sldId id="605" r:id="rId386"/>
    <p:sldId id="606" r:id="rId387"/>
    <p:sldId id="607" r:id="rId388"/>
    <p:sldId id="608" r:id="rId389"/>
    <p:sldId id="611" r:id="rId390"/>
    <p:sldId id="609" r:id="rId391"/>
    <p:sldId id="610" r:id="rId392"/>
    <p:sldId id="693" r:id="rId393"/>
    <p:sldId id="694" r:id="rId394"/>
    <p:sldId id="681" r:id="rId395"/>
    <p:sldId id="682" r:id="rId396"/>
    <p:sldId id="683" r:id="rId397"/>
    <p:sldId id="684" r:id="rId398"/>
    <p:sldId id="685" r:id="rId399"/>
    <p:sldId id="686" r:id="rId400"/>
    <p:sldId id="687" r:id="rId401"/>
    <p:sldId id="688" r:id="rId402"/>
    <p:sldId id="689" r:id="rId403"/>
    <p:sldId id="690" r:id="rId404"/>
    <p:sldId id="691" r:id="rId405"/>
    <p:sldId id="692" r:id="rId406"/>
    <p:sldId id="623" r:id="rId4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74" autoAdjust="0"/>
  </p:normalViewPr>
  <p:slideViewPr>
    <p:cSldViewPr>
      <p:cViewPr>
        <p:scale>
          <a:sx n="75" d="100"/>
          <a:sy n="75" d="100"/>
        </p:scale>
        <p:origin x="-1236" y="9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402" Type="http://schemas.openxmlformats.org/officeDocument/2006/relationships/slide" Target="slides/slide401.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notesMaster" Target="notesMasters/notesMaster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presProps" Target="pres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tableStyles" Target="tableStyles.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Sheet1!$H$3:$H$12</c:f>
              <c:numCache>
                <c:formatCode>0.00</c:formatCode>
                <c:ptCount val="10"/>
                <c:pt idx="0">
                  <c:v>25.01</c:v>
                </c:pt>
                <c:pt idx="1">
                  <c:v>25.02</c:v>
                </c:pt>
                <c:pt idx="2">
                  <c:v>25.02</c:v>
                </c:pt>
                <c:pt idx="3">
                  <c:v>25.02</c:v>
                </c:pt>
                <c:pt idx="4">
                  <c:v>25.02</c:v>
                </c:pt>
                <c:pt idx="5">
                  <c:v>25.02</c:v>
                </c:pt>
                <c:pt idx="6">
                  <c:v>24.999999999999996</c:v>
                </c:pt>
                <c:pt idx="7">
                  <c:v>25.009999999999998</c:v>
                </c:pt>
                <c:pt idx="8">
                  <c:v>25.01</c:v>
                </c:pt>
                <c:pt idx="9">
                  <c:v>24.990000000000002</c:v>
                </c:pt>
              </c:numCache>
            </c:numRef>
          </c:val>
          <c:smooth val="0"/>
        </c:ser>
        <c:dLbls>
          <c:showLegendKey val="0"/>
          <c:showVal val="0"/>
          <c:showCatName val="0"/>
          <c:showSerName val="0"/>
          <c:showPercent val="0"/>
          <c:showBubbleSize val="0"/>
        </c:dLbls>
        <c:marker val="1"/>
        <c:smooth val="0"/>
        <c:axId val="91333376"/>
        <c:axId val="91334912"/>
      </c:lineChart>
      <c:catAx>
        <c:axId val="91333376"/>
        <c:scaling>
          <c:orientation val="minMax"/>
        </c:scaling>
        <c:delete val="0"/>
        <c:axPos val="b"/>
        <c:majorTickMark val="out"/>
        <c:minorTickMark val="none"/>
        <c:tickLblPos val="nextTo"/>
        <c:crossAx val="91334912"/>
        <c:crosses val="autoZero"/>
        <c:auto val="1"/>
        <c:lblAlgn val="ctr"/>
        <c:lblOffset val="100"/>
        <c:noMultiLvlLbl val="0"/>
      </c:catAx>
      <c:valAx>
        <c:axId val="91334912"/>
        <c:scaling>
          <c:orientation val="minMax"/>
        </c:scaling>
        <c:delete val="0"/>
        <c:axPos val="l"/>
        <c:majorGridlines/>
        <c:numFmt formatCode="0.00" sourceLinked="1"/>
        <c:majorTickMark val="out"/>
        <c:minorTickMark val="none"/>
        <c:tickLblPos val="nextTo"/>
        <c:crossAx val="91333376"/>
        <c:crosses val="autoZero"/>
        <c:crossBetween val="between"/>
      </c:valAx>
    </c:plotArea>
    <c:legend>
      <c:legendPos val="r"/>
      <c:overlay val="0"/>
    </c:legend>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Sheet1!$A$1:$A$10</c:f>
              <c:numCache>
                <c:formatCode>General</c:formatCode>
                <c:ptCount val="10"/>
                <c:pt idx="0">
                  <c:v>0.03</c:v>
                </c:pt>
                <c:pt idx="1">
                  <c:v>0.04</c:v>
                </c:pt>
                <c:pt idx="2">
                  <c:v>0.02</c:v>
                </c:pt>
                <c:pt idx="3">
                  <c:v>0.03</c:v>
                </c:pt>
                <c:pt idx="4">
                  <c:v>0.03</c:v>
                </c:pt>
                <c:pt idx="5">
                  <c:v>7.0000000000000007E-2</c:v>
                </c:pt>
                <c:pt idx="6">
                  <c:v>0.04</c:v>
                </c:pt>
                <c:pt idx="7">
                  <c:v>0.03</c:v>
                </c:pt>
                <c:pt idx="8">
                  <c:v>0.06</c:v>
                </c:pt>
                <c:pt idx="9">
                  <c:v>0.05</c:v>
                </c:pt>
              </c:numCache>
            </c:numRef>
          </c:val>
          <c:smooth val="0"/>
        </c:ser>
        <c:dLbls>
          <c:showLegendKey val="0"/>
          <c:showVal val="0"/>
          <c:showCatName val="0"/>
          <c:showSerName val="0"/>
          <c:showPercent val="0"/>
          <c:showBubbleSize val="0"/>
        </c:dLbls>
        <c:marker val="1"/>
        <c:smooth val="0"/>
        <c:axId val="96387456"/>
        <c:axId val="96388992"/>
      </c:lineChart>
      <c:catAx>
        <c:axId val="96387456"/>
        <c:scaling>
          <c:orientation val="minMax"/>
        </c:scaling>
        <c:delete val="0"/>
        <c:axPos val="b"/>
        <c:majorTickMark val="out"/>
        <c:minorTickMark val="none"/>
        <c:tickLblPos val="nextTo"/>
        <c:crossAx val="96388992"/>
        <c:crosses val="autoZero"/>
        <c:auto val="1"/>
        <c:lblAlgn val="ctr"/>
        <c:lblOffset val="100"/>
        <c:noMultiLvlLbl val="0"/>
      </c:catAx>
      <c:valAx>
        <c:axId val="96388992"/>
        <c:scaling>
          <c:orientation val="minMax"/>
        </c:scaling>
        <c:delete val="0"/>
        <c:axPos val="l"/>
        <c:majorGridlines/>
        <c:numFmt formatCode="General" sourceLinked="1"/>
        <c:majorTickMark val="out"/>
        <c:minorTickMark val="none"/>
        <c:tickLblPos val="nextTo"/>
        <c:crossAx val="96387456"/>
        <c:crosses val="autoZero"/>
        <c:crossBetween val="between"/>
      </c:valAx>
    </c:plotArea>
    <c:legend>
      <c:legendPos val="r"/>
      <c:overlay val="0"/>
    </c:legend>
    <c:plotVisOnly val="1"/>
    <c:dispBlanksAs val="zero"/>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41907261592306"/>
          <c:y val="5.1400554097404488E-2"/>
          <c:w val="0.69495538057742778"/>
          <c:h val="0.8326195683872849"/>
        </c:manualLayout>
      </c:layout>
      <c:lineChart>
        <c:grouping val="stacked"/>
        <c:varyColors val="0"/>
        <c:ser>
          <c:idx val="0"/>
          <c:order val="0"/>
          <c:val>
            <c:numRef>
              <c:f>Sheet1!$E$2:$E$6</c:f>
              <c:numCache>
                <c:formatCode>General</c:formatCode>
                <c:ptCount val="5"/>
                <c:pt idx="0">
                  <c:v>0.15</c:v>
                </c:pt>
                <c:pt idx="1">
                  <c:v>0.1</c:v>
                </c:pt>
                <c:pt idx="2">
                  <c:v>0.05</c:v>
                </c:pt>
                <c:pt idx="3">
                  <c:v>0.05</c:v>
                </c:pt>
                <c:pt idx="4">
                  <c:v>0.1</c:v>
                </c:pt>
              </c:numCache>
            </c:numRef>
          </c:val>
          <c:smooth val="0"/>
        </c:ser>
        <c:dLbls>
          <c:showLegendKey val="0"/>
          <c:showVal val="0"/>
          <c:showCatName val="0"/>
          <c:showSerName val="0"/>
          <c:showPercent val="0"/>
          <c:showBubbleSize val="0"/>
        </c:dLbls>
        <c:marker val="1"/>
        <c:smooth val="0"/>
        <c:axId val="96680192"/>
        <c:axId val="96690176"/>
      </c:lineChart>
      <c:catAx>
        <c:axId val="96680192"/>
        <c:scaling>
          <c:orientation val="minMax"/>
        </c:scaling>
        <c:delete val="0"/>
        <c:axPos val="b"/>
        <c:majorTickMark val="out"/>
        <c:minorTickMark val="none"/>
        <c:tickLblPos val="nextTo"/>
        <c:crossAx val="96690176"/>
        <c:crosses val="autoZero"/>
        <c:auto val="1"/>
        <c:lblAlgn val="ctr"/>
        <c:lblOffset val="100"/>
        <c:noMultiLvlLbl val="0"/>
      </c:catAx>
      <c:valAx>
        <c:axId val="96690176"/>
        <c:scaling>
          <c:orientation val="minMax"/>
        </c:scaling>
        <c:delete val="0"/>
        <c:axPos val="l"/>
        <c:majorGridlines/>
        <c:numFmt formatCode="General" sourceLinked="1"/>
        <c:majorTickMark val="out"/>
        <c:minorTickMark val="none"/>
        <c:tickLblPos val="nextTo"/>
        <c:crossAx val="96680192"/>
        <c:crosses val="autoZero"/>
        <c:crossBetween val="between"/>
      </c:valAx>
    </c:plotArea>
    <c:legend>
      <c:legendPos val="r"/>
      <c:overlay val="0"/>
    </c:legend>
    <c:plotVisOnly val="1"/>
    <c:dispBlanksAs val="zero"/>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smoothMarker"/>
        <c:varyColors val="0"/>
        <c:ser>
          <c:idx val="0"/>
          <c:order val="0"/>
          <c:tx>
            <c:strRef>
              <c:f>Sheet1!$I$2</c:f>
              <c:strCache>
                <c:ptCount val="1"/>
                <c:pt idx="0">
                  <c:v>Proportion Defectives</c:v>
                </c:pt>
              </c:strCache>
            </c:strRef>
          </c:tx>
          <c:xVal>
            <c:numRef>
              <c:f>Sheet1!$H$3:$H$17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Sheet1!$I$3:$I$17</c:f>
              <c:numCache>
                <c:formatCode>0.00</c:formatCode>
                <c:ptCount val="15"/>
                <c:pt idx="0">
                  <c:v>0.04</c:v>
                </c:pt>
                <c:pt idx="1">
                  <c:v>0.03</c:v>
                </c:pt>
                <c:pt idx="2">
                  <c:v>0.05</c:v>
                </c:pt>
                <c:pt idx="3">
                  <c:v>0</c:v>
                </c:pt>
                <c:pt idx="4">
                  <c:v>0.02</c:v>
                </c:pt>
                <c:pt idx="5">
                  <c:v>0.08</c:v>
                </c:pt>
                <c:pt idx="6">
                  <c:v>0.01</c:v>
                </c:pt>
                <c:pt idx="7">
                  <c:v>0.03</c:v>
                </c:pt>
                <c:pt idx="8">
                  <c:v>0.04</c:v>
                </c:pt>
                <c:pt idx="9">
                  <c:v>0.02</c:v>
                </c:pt>
                <c:pt idx="10">
                  <c:v>7.0000000000000007E-2</c:v>
                </c:pt>
                <c:pt idx="11">
                  <c:v>0.02</c:v>
                </c:pt>
                <c:pt idx="12">
                  <c:v>0.01</c:v>
                </c:pt>
                <c:pt idx="13">
                  <c:v>0.03</c:v>
                </c:pt>
                <c:pt idx="14">
                  <c:v>0.01</c:v>
                </c:pt>
              </c:numCache>
            </c:numRef>
          </c:yVal>
          <c:smooth val="1"/>
        </c:ser>
        <c:dLbls>
          <c:showLegendKey val="0"/>
          <c:showVal val="0"/>
          <c:showCatName val="0"/>
          <c:showSerName val="0"/>
          <c:showPercent val="0"/>
          <c:showBubbleSize val="0"/>
        </c:dLbls>
        <c:axId val="98115968"/>
        <c:axId val="98117504"/>
      </c:scatterChart>
      <c:valAx>
        <c:axId val="98115968"/>
        <c:scaling>
          <c:orientation val="minMax"/>
        </c:scaling>
        <c:delete val="0"/>
        <c:axPos val="b"/>
        <c:numFmt formatCode="General" sourceLinked="1"/>
        <c:majorTickMark val="out"/>
        <c:minorTickMark val="none"/>
        <c:tickLblPos val="nextTo"/>
        <c:crossAx val="98117504"/>
        <c:crosses val="autoZero"/>
        <c:crossBetween val="midCat"/>
      </c:valAx>
      <c:valAx>
        <c:axId val="98117504"/>
        <c:scaling>
          <c:orientation val="minMax"/>
        </c:scaling>
        <c:delete val="0"/>
        <c:axPos val="l"/>
        <c:majorGridlines/>
        <c:numFmt formatCode="0.00" sourceLinked="1"/>
        <c:majorTickMark val="out"/>
        <c:minorTickMark val="none"/>
        <c:tickLblPos val="nextTo"/>
        <c:crossAx val="98115968"/>
        <c:crosses val="autoZero"/>
        <c:crossBetween val="midCat"/>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Sheet1!$B$3:$K$3</c:f>
              <c:numCache>
                <c:formatCode>General</c:formatCode>
                <c:ptCount val="10"/>
                <c:pt idx="0">
                  <c:v>2</c:v>
                </c:pt>
                <c:pt idx="1">
                  <c:v>4</c:v>
                </c:pt>
                <c:pt idx="2">
                  <c:v>3</c:v>
                </c:pt>
                <c:pt idx="3">
                  <c:v>5</c:v>
                </c:pt>
                <c:pt idx="4">
                  <c:v>1</c:v>
                </c:pt>
                <c:pt idx="5">
                  <c:v>3</c:v>
                </c:pt>
                <c:pt idx="6">
                  <c:v>2</c:v>
                </c:pt>
                <c:pt idx="7">
                  <c:v>3</c:v>
                </c:pt>
                <c:pt idx="8">
                  <c:v>4</c:v>
                </c:pt>
                <c:pt idx="9">
                  <c:v>3</c:v>
                </c:pt>
              </c:numCache>
            </c:numRef>
          </c:val>
          <c:smooth val="0"/>
        </c:ser>
        <c:dLbls>
          <c:showLegendKey val="0"/>
          <c:showVal val="0"/>
          <c:showCatName val="0"/>
          <c:showSerName val="0"/>
          <c:showPercent val="0"/>
          <c:showBubbleSize val="0"/>
        </c:dLbls>
        <c:marker val="1"/>
        <c:smooth val="0"/>
        <c:axId val="98156928"/>
        <c:axId val="98158464"/>
      </c:lineChart>
      <c:catAx>
        <c:axId val="98156928"/>
        <c:scaling>
          <c:orientation val="minMax"/>
        </c:scaling>
        <c:delete val="0"/>
        <c:axPos val="b"/>
        <c:majorTickMark val="out"/>
        <c:minorTickMark val="none"/>
        <c:tickLblPos val="nextTo"/>
        <c:crossAx val="98158464"/>
        <c:crosses val="autoZero"/>
        <c:auto val="1"/>
        <c:lblAlgn val="ctr"/>
        <c:lblOffset val="100"/>
        <c:noMultiLvlLbl val="0"/>
      </c:catAx>
      <c:valAx>
        <c:axId val="98158464"/>
        <c:scaling>
          <c:orientation val="minMax"/>
        </c:scaling>
        <c:delete val="0"/>
        <c:axPos val="l"/>
        <c:majorGridlines/>
        <c:numFmt formatCode="General" sourceLinked="1"/>
        <c:majorTickMark val="out"/>
        <c:minorTickMark val="none"/>
        <c:tickLblPos val="nextTo"/>
        <c:crossAx val="98156928"/>
        <c:crosses val="autoZero"/>
        <c:crossBetween val="between"/>
      </c:valAx>
    </c:plotArea>
    <c:legend>
      <c:legendPos val="r"/>
      <c:overlay val="0"/>
    </c:legend>
    <c:plotVisOnly val="1"/>
    <c:dispBlanksAs val="zero"/>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5.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emf"/><Relationship Id="rId4"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drawing1.xml><?xml version="1.0" encoding="utf-8"?>
<c:userShapes xmlns:c="http://schemas.openxmlformats.org/drawingml/2006/chart">
  <cdr:relSizeAnchor xmlns:cdr="http://schemas.openxmlformats.org/drawingml/2006/chartDrawing">
    <cdr:from>
      <cdr:x>0.07609</cdr:x>
      <cdr:y>0.10606</cdr:y>
    </cdr:from>
    <cdr:to>
      <cdr:x>0.20652</cdr:x>
      <cdr:y>0.62121</cdr:y>
    </cdr:to>
    <cdr:sp macro="" textlink="">
      <cdr:nvSpPr>
        <cdr:cNvPr id="2" name="TextBox 1"/>
        <cdr:cNvSpPr txBox="1"/>
      </cdr:nvSpPr>
      <cdr:spPr>
        <a:xfrm xmlns:a="http://schemas.openxmlformats.org/drawingml/2006/main">
          <a:off x="533400" y="533400"/>
          <a:ext cx="914400" cy="2590800"/>
        </a:xfrm>
        <a:prstGeom xmlns:a="http://schemas.openxmlformats.org/drawingml/2006/main" prst="rect">
          <a:avLst/>
        </a:prstGeom>
      </cdr:spPr>
      <cdr:txBody>
        <a:bodyPr xmlns:a="http://schemas.openxmlformats.org/drawingml/2006/main" vertOverflow="clip" vert="vert270" wrap="none" rtlCol="0"/>
        <a:lstStyle xmlns:a="http://schemas.openxmlformats.org/drawingml/2006/main"/>
        <a:p xmlns:a="http://schemas.openxmlformats.org/drawingml/2006/main">
          <a:r>
            <a:rPr lang="en-US" sz="2000" b="1" dirty="0" smtClean="0"/>
            <a:t>Fraction Defective (p</a:t>
          </a:r>
          <a:r>
            <a:rPr lang="en-US" sz="1100" b="1" dirty="0" smtClean="0"/>
            <a:t>)</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C14861-BE00-4907-A2E5-A79BEA293AC4}" type="datetimeFigureOut">
              <a:rPr lang="en-US" smtClean="0"/>
              <a:t>5/1/2018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71F533-2E32-41E9-8F85-2A7D273B5F06}" type="slidenum">
              <a:rPr lang="en-US" smtClean="0"/>
              <a:t>‹#›</a:t>
            </a:fld>
            <a:endParaRPr lang="en-US" dirty="0"/>
          </a:p>
        </p:txBody>
      </p:sp>
    </p:spTree>
    <p:extLst>
      <p:ext uri="{BB962C8B-B14F-4D97-AF65-F5344CB8AC3E}">
        <p14:creationId xmlns:p14="http://schemas.microsoft.com/office/powerpoint/2010/main" val="417259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usinessdictionary.com/definition/chain-of-command.html"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www.businessdictionary.com/definition/officer.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eaLnBrk="1" hangingPunct="1">
              <a:lnSpc>
                <a:spcPct val="90000"/>
              </a:lnSpc>
              <a:spcBef>
                <a:spcPct val="20000"/>
              </a:spcBef>
              <a:buClr>
                <a:schemeClr val="tx2"/>
              </a:buClr>
              <a:buSzPct val="90000"/>
              <a:buFont typeface="Symbol" pitchFamily="18" charset="2"/>
              <a:buChar char="¨"/>
            </a:pPr>
            <a:r>
              <a:rPr lang="en-GB" sz="1200" i="1" dirty="0" smtClean="0">
                <a:solidFill>
                  <a:schemeClr val="folHlink"/>
                </a:solidFill>
                <a:effectLst>
                  <a:outerShdw blurRad="38100" dist="38100" dir="2700000" algn="tl">
                    <a:srgbClr val="000000"/>
                  </a:outerShdw>
                </a:effectLst>
              </a:rPr>
              <a:t>Management is  </a:t>
            </a:r>
            <a:r>
              <a:rPr lang="en-US" sz="2600" dirty="0" smtClean="0"/>
              <a:t>concerned with </a:t>
            </a:r>
            <a:r>
              <a:rPr lang="en-GB" sz="2600" b="1" i="1" u="sng" dirty="0" smtClean="0">
                <a:solidFill>
                  <a:srgbClr val="FF0000"/>
                </a:solidFill>
              </a:rPr>
              <a:t>“Doing the right things right </a:t>
            </a:r>
            <a:r>
              <a:rPr lang="en-US" sz="2600" b="1" i="1" u="sng" dirty="0" smtClean="0">
                <a:solidFill>
                  <a:srgbClr val="FF0000"/>
                </a:solidFill>
              </a:rPr>
              <a:t>at all times”</a:t>
            </a:r>
            <a:r>
              <a:rPr lang="en-GB" sz="2600" b="1" u="sng" dirty="0" smtClean="0">
                <a:solidFill>
                  <a:srgbClr val="FF0000"/>
                </a:solidFill>
              </a:rPr>
              <a:t>:</a:t>
            </a:r>
          </a:p>
          <a:p>
            <a:pPr marL="914400" lvl="1" indent="-457200" algn="l" eaLnBrk="1" hangingPunct="1">
              <a:lnSpc>
                <a:spcPct val="90000"/>
              </a:lnSpc>
              <a:spcBef>
                <a:spcPct val="20000"/>
              </a:spcBef>
              <a:buClr>
                <a:schemeClr val="tx2"/>
              </a:buClr>
              <a:buSzPct val="90000"/>
              <a:buFont typeface="Script MT Bold" pitchFamily="66" charset="0"/>
              <a:buAutoNum type="arabicPeriod"/>
            </a:pPr>
            <a:r>
              <a:rPr lang="en-US" sz="2400" b="1" u="sng" dirty="0" smtClean="0"/>
              <a:t>Effectiveness:</a:t>
            </a:r>
            <a:r>
              <a:rPr lang="en-US" sz="2400" dirty="0" smtClean="0"/>
              <a:t> Achievement of objectives (</a:t>
            </a:r>
            <a:r>
              <a:rPr lang="en-US" sz="2400" i="1" dirty="0" smtClean="0">
                <a:solidFill>
                  <a:schemeClr val="folHlink"/>
                </a:solidFill>
              </a:rPr>
              <a:t>Right Things</a:t>
            </a:r>
            <a:r>
              <a:rPr lang="en-US" sz="2400" dirty="0" smtClean="0"/>
              <a:t>);</a:t>
            </a:r>
          </a:p>
          <a:p>
            <a:pPr marL="914400" lvl="1" indent="-457200" algn="l" eaLnBrk="1" hangingPunct="1">
              <a:lnSpc>
                <a:spcPct val="90000"/>
              </a:lnSpc>
              <a:spcBef>
                <a:spcPct val="20000"/>
              </a:spcBef>
              <a:buClr>
                <a:schemeClr val="tx2"/>
              </a:buClr>
              <a:buSzPct val="90000"/>
              <a:buFont typeface="Script MT Bold" pitchFamily="66" charset="0"/>
              <a:buAutoNum type="arabicPeriod"/>
            </a:pPr>
            <a:r>
              <a:rPr lang="en-US" sz="2400" b="1" u="sng" dirty="0" smtClean="0"/>
              <a:t>Efficiency:</a:t>
            </a:r>
            <a:r>
              <a:rPr lang="en-US" sz="2400" dirty="0" smtClean="0"/>
              <a:t> Achieving </a:t>
            </a:r>
            <a:r>
              <a:rPr lang="en-GB" sz="2400" dirty="0" smtClean="0"/>
              <a:t>those </a:t>
            </a:r>
            <a:r>
              <a:rPr lang="en-US" sz="2400" dirty="0" smtClean="0"/>
              <a:t>objectives with least amount/ sacrifice of resources (</a:t>
            </a:r>
            <a:r>
              <a:rPr lang="en-US" sz="2400" i="1" dirty="0" smtClean="0">
                <a:solidFill>
                  <a:schemeClr val="folHlink"/>
                </a:solidFill>
              </a:rPr>
              <a:t>Things Right</a:t>
            </a:r>
            <a:r>
              <a:rPr lang="en-US" sz="2400" dirty="0" smtClean="0"/>
              <a:t>); </a:t>
            </a:r>
            <a:r>
              <a:rPr lang="en-GB" sz="2400" dirty="0" smtClean="0"/>
              <a:t>	</a:t>
            </a:r>
          </a:p>
          <a:p>
            <a:pPr marL="914400" lvl="1" indent="-457200" algn="l" eaLnBrk="1" hangingPunct="1">
              <a:lnSpc>
                <a:spcPct val="90000"/>
              </a:lnSpc>
              <a:spcBef>
                <a:spcPct val="20000"/>
              </a:spcBef>
              <a:buClr>
                <a:schemeClr val="tx2"/>
              </a:buClr>
              <a:buSzPct val="90000"/>
              <a:buFont typeface="Script MT Bold" pitchFamily="66" charset="0"/>
              <a:buAutoNum type="arabicPeriod"/>
            </a:pPr>
            <a:r>
              <a:rPr lang="en-GB" sz="2400" b="1" u="sng" dirty="0" smtClean="0"/>
              <a:t>Continuous Improvement:</a:t>
            </a:r>
            <a:r>
              <a:rPr lang="en-GB" sz="2400" dirty="0" smtClean="0"/>
              <a:t> in creating increasing ‘surplus’ (</a:t>
            </a:r>
            <a:r>
              <a:rPr lang="en-GB" sz="2400" i="1" dirty="0" smtClean="0">
                <a:solidFill>
                  <a:schemeClr val="folHlink"/>
                </a:solidFill>
              </a:rPr>
              <a:t>at all times</a:t>
            </a:r>
            <a:r>
              <a:rPr lang="en-GB" sz="2400" dirty="0" smtClean="0"/>
              <a:t>);</a:t>
            </a:r>
          </a:p>
          <a:p>
            <a:pPr marL="1371600" lvl="2" indent="-457200" algn="l" eaLnBrk="1" hangingPunct="1">
              <a:lnSpc>
                <a:spcPct val="90000"/>
              </a:lnSpc>
              <a:spcBef>
                <a:spcPct val="20000"/>
              </a:spcBef>
              <a:buFontTx/>
              <a:buChar char="–"/>
            </a:pPr>
            <a:r>
              <a:rPr lang="en-GB" sz="2400" i="1" dirty="0" smtClean="0"/>
              <a:t>“Improve or die” = </a:t>
            </a:r>
            <a:r>
              <a:rPr lang="en-GB" sz="2400" dirty="0" smtClean="0"/>
              <a:t>survival of the fittest</a:t>
            </a:r>
          </a:p>
          <a:p>
            <a:pPr marL="1371600" lvl="2" indent="-457200" algn="l" eaLnBrk="1" hangingPunct="1">
              <a:lnSpc>
                <a:spcPct val="90000"/>
              </a:lnSpc>
              <a:spcBef>
                <a:spcPct val="20000"/>
              </a:spcBef>
              <a:buFontTx/>
              <a:buChar char="–"/>
            </a:pPr>
            <a:endParaRPr lang="en-GB" sz="2400" i="1" dirty="0" smtClean="0"/>
          </a:p>
          <a:p>
            <a:pPr marL="1371600" lvl="2" indent="-457200" algn="l" eaLnBrk="1" hangingPunct="1">
              <a:lnSpc>
                <a:spcPct val="90000"/>
              </a:lnSpc>
              <a:spcBef>
                <a:spcPct val="20000"/>
              </a:spcBef>
              <a:buFontTx/>
              <a:buChar char="–"/>
            </a:pPr>
            <a:r>
              <a:rPr lang="en-GB" sz="2400" i="1" dirty="0" smtClean="0"/>
              <a:t>“what gets </a:t>
            </a:r>
            <a:r>
              <a:rPr lang="en-GB" sz="2400" i="1" u="sng" dirty="0" smtClean="0"/>
              <a:t>measured</a:t>
            </a:r>
            <a:r>
              <a:rPr lang="en-GB" sz="2400" i="1" dirty="0" smtClean="0"/>
              <a:t>, gets managed and improved” e.g. 		</a:t>
            </a:r>
            <a:r>
              <a:rPr lang="en-US" sz="2400" dirty="0" smtClean="0">
                <a:solidFill>
                  <a:srgbClr val="66FF99"/>
                </a:solidFill>
              </a:rPr>
              <a:t>Productivity=</a:t>
            </a:r>
            <a:r>
              <a:rPr lang="en-US" sz="2400" dirty="0" smtClean="0"/>
              <a:t> </a:t>
            </a:r>
            <a:r>
              <a:rPr lang="en-US" sz="2400" dirty="0" smtClean="0">
                <a:solidFill>
                  <a:srgbClr val="66FF99"/>
                </a:solidFill>
              </a:rPr>
              <a:t>Output / Input</a:t>
            </a:r>
            <a:r>
              <a:rPr lang="en-US" sz="2400" dirty="0" smtClean="0"/>
              <a:t> ratio</a:t>
            </a:r>
            <a:endParaRPr lang="en-GB" sz="3200"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i="1" dirty="0" smtClean="0">
              <a:solidFill>
                <a:schemeClr val="folHlink"/>
              </a:solidFill>
              <a:effectLst>
                <a:outerShdw blurRad="38100" dist="38100" dir="2700000" algn="tl">
                  <a:srgbClr val="000000"/>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solidFill>
                  <a:schemeClr val="folHlink"/>
                </a:solidFill>
                <a:effectLst>
                  <a:outerShdw blurRad="38100" dist="38100" dir="2700000" algn="tl">
                    <a:srgbClr val="000000"/>
                  </a:outerShdw>
                </a:effectLst>
              </a:rPr>
              <a:t>“Management is the </a:t>
            </a:r>
            <a:r>
              <a:rPr lang="en-GB" sz="1200" i="1" u="sng" dirty="0" smtClean="0">
                <a:solidFill>
                  <a:schemeClr val="folHlink"/>
                </a:solidFill>
                <a:effectLst>
                  <a:outerShdw blurRad="38100" dist="38100" dir="2700000" algn="tl">
                    <a:srgbClr val="000000"/>
                  </a:outerShdw>
                </a:effectLst>
              </a:rPr>
              <a:t>process</a:t>
            </a:r>
            <a:r>
              <a:rPr lang="en-GB" sz="1200" i="1" dirty="0" smtClean="0">
                <a:solidFill>
                  <a:schemeClr val="folHlink"/>
                </a:solidFill>
                <a:effectLst>
                  <a:outerShdw blurRad="38100" dist="38100" dir="2700000" algn="tl">
                    <a:srgbClr val="000000"/>
                  </a:outerShdw>
                </a:effectLst>
              </a:rPr>
              <a:t> of designing and maintaining an </a:t>
            </a:r>
            <a:r>
              <a:rPr lang="en-GB" sz="1200" i="1" u="sng" dirty="0" smtClean="0">
                <a:solidFill>
                  <a:schemeClr val="folHlink"/>
                </a:solidFill>
                <a:effectLst>
                  <a:outerShdw blurRad="38100" dist="38100" dir="2700000" algn="tl">
                    <a:srgbClr val="000000"/>
                  </a:outerShdw>
                </a:effectLst>
              </a:rPr>
              <a:t>environment </a:t>
            </a:r>
            <a:r>
              <a:rPr lang="en-GB" sz="1200" i="1" dirty="0" smtClean="0">
                <a:solidFill>
                  <a:schemeClr val="folHlink"/>
                </a:solidFill>
                <a:effectLst>
                  <a:outerShdw blurRad="38100" dist="38100" dir="2700000" algn="tl">
                    <a:srgbClr val="000000"/>
                  </a:outerShdw>
                </a:effectLst>
              </a:rPr>
              <a:t>in which individuals, </a:t>
            </a:r>
            <a:r>
              <a:rPr lang="en-GB" sz="1200" i="1" u="sng" dirty="0" smtClean="0">
                <a:solidFill>
                  <a:schemeClr val="folHlink"/>
                </a:solidFill>
                <a:effectLst>
                  <a:outerShdw blurRad="38100" dist="38100" dir="2700000" algn="tl">
                    <a:srgbClr val="000000"/>
                  </a:outerShdw>
                </a:effectLst>
              </a:rPr>
              <a:t>working together in groups</a:t>
            </a:r>
            <a:r>
              <a:rPr lang="en-GB" sz="1200" i="1" dirty="0" smtClean="0">
                <a:solidFill>
                  <a:schemeClr val="folHlink"/>
                </a:solidFill>
                <a:effectLst>
                  <a:outerShdw blurRad="38100" dist="38100" dir="2700000" algn="tl">
                    <a:srgbClr val="000000"/>
                  </a:outerShdw>
                </a:effectLst>
              </a:rPr>
              <a:t>, efficiently accomplish </a:t>
            </a:r>
            <a:r>
              <a:rPr lang="en-GB" sz="1200" i="1" u="sng" dirty="0" smtClean="0">
                <a:solidFill>
                  <a:schemeClr val="folHlink"/>
                </a:solidFill>
                <a:effectLst>
                  <a:outerShdw blurRad="38100" dist="38100" dir="2700000" algn="tl">
                    <a:srgbClr val="000000"/>
                  </a:outerShdw>
                </a:effectLst>
              </a:rPr>
              <a:t>selected aim(s)</a:t>
            </a:r>
            <a:r>
              <a:rPr lang="en-GB" sz="1200" i="1" dirty="0" smtClean="0">
                <a:solidFill>
                  <a:schemeClr val="folHlink"/>
                </a:solidFill>
                <a:effectLst>
                  <a:outerShdw blurRad="38100" dist="38100" dir="2700000" algn="tl">
                    <a:srgbClr val="000000"/>
                  </a:outerShdw>
                </a:effectLst>
              </a:rPr>
              <a:t> viz. to create a surplus(s).” ….</a:t>
            </a:r>
            <a:r>
              <a:rPr lang="en-GB" sz="1200" i="1" dirty="0" smtClean="0">
                <a:solidFill>
                  <a:srgbClr val="FFFF66"/>
                </a:solidFill>
                <a:effectLst>
                  <a:outerShdw blurRad="38100" dist="38100" dir="2700000" algn="tl">
                    <a:srgbClr val="000000"/>
                  </a:outerShdw>
                </a:effectLst>
              </a:rPr>
              <a:t> </a:t>
            </a:r>
            <a:r>
              <a:rPr lang="en-GB" sz="1100" i="1" dirty="0" err="1" smtClean="0">
                <a:solidFill>
                  <a:srgbClr val="CCECFF"/>
                </a:solidFill>
                <a:effectLst>
                  <a:outerShdw blurRad="38100" dist="38100" dir="2700000" algn="tl">
                    <a:srgbClr val="000000"/>
                  </a:outerShdw>
                </a:effectLst>
              </a:rPr>
              <a:t>Weihrich</a:t>
            </a:r>
            <a:r>
              <a:rPr lang="en-GB" sz="1100" i="1" dirty="0" smtClean="0">
                <a:solidFill>
                  <a:srgbClr val="CCECFF"/>
                </a:solidFill>
                <a:effectLst>
                  <a:outerShdw blurRad="38100" dist="38100" dir="2700000" algn="tl">
                    <a:srgbClr val="000000"/>
                  </a:outerShdw>
                </a:effectLst>
              </a:rPr>
              <a:t> &amp; Koontz</a:t>
            </a:r>
          </a:p>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2</a:t>
            </a:fld>
            <a:endParaRPr lang="en-US"/>
          </a:p>
        </p:txBody>
      </p:sp>
    </p:spTree>
    <p:extLst>
      <p:ext uri="{BB962C8B-B14F-4D97-AF65-F5344CB8AC3E}">
        <p14:creationId xmlns:p14="http://schemas.microsoft.com/office/powerpoint/2010/main" val="1158680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Scalar chain</a:t>
            </a:r>
            <a:r>
              <a:rPr lang="en-US" sz="1200" i="0" kern="1200" dirty="0" smtClean="0">
                <a:solidFill>
                  <a:schemeClr val="tx1"/>
                </a:solidFill>
                <a:effectLst/>
                <a:latin typeface="+mn-lt"/>
                <a:ea typeface="+mn-ea"/>
                <a:cs typeface="+mn-cs"/>
              </a:rPr>
              <a:t> is the formal line of authority which moves from highest to lowest rank in a straight line. This chain specifies the route through which the information is to be communicated to the desired location/person. </a:t>
            </a:r>
            <a:r>
              <a:rPr lang="en-US" sz="1200" u="none" strike="noStrike" kern="1200" dirty="0" smtClean="0">
                <a:solidFill>
                  <a:schemeClr val="tx1"/>
                </a:solidFill>
                <a:effectLst/>
                <a:latin typeface="+mn-lt"/>
                <a:ea typeface="+mn-ea"/>
                <a:cs typeface="+mn-cs"/>
              </a:rPr>
              <a:t>Straight </a:t>
            </a:r>
            <a:r>
              <a:rPr lang="en-US" sz="1200" u="none" strike="noStrike" kern="1200" dirty="0" smtClean="0">
                <a:solidFill>
                  <a:schemeClr val="tx1"/>
                </a:solidFill>
                <a:effectLst/>
                <a:latin typeface="+mn-lt"/>
                <a:ea typeface="+mn-ea"/>
                <a:cs typeface="+mn-cs"/>
                <a:hlinkClick r:id="rId3"/>
              </a:rPr>
              <a:t>chain of command</a:t>
            </a:r>
            <a:r>
              <a:rPr lang="en-US" sz="1200" u="none" strike="noStrike" kern="1200" dirty="0" smtClean="0">
                <a:solidFill>
                  <a:schemeClr val="tx1"/>
                </a:solidFill>
                <a:effectLst/>
                <a:latin typeface="+mn-lt"/>
                <a:ea typeface="+mn-ea"/>
                <a:cs typeface="+mn-cs"/>
              </a:rPr>
              <a:t> that extents unbroken from the ultimate </a:t>
            </a:r>
            <a:r>
              <a:rPr lang="en-US" sz="1200" u="none" strike="noStrike" kern="1200" dirty="0" smtClean="0">
                <a:solidFill>
                  <a:schemeClr val="tx1"/>
                </a:solidFill>
                <a:effectLst/>
                <a:latin typeface="+mn-lt"/>
                <a:ea typeface="+mn-ea"/>
                <a:cs typeface="+mn-cs"/>
                <a:hlinkClick r:id="rId4"/>
              </a:rPr>
              <a:t>officer</a:t>
            </a:r>
            <a:r>
              <a:rPr lang="en-US" sz="1200" u="none" strike="noStrike" kern="1200" dirty="0" smtClean="0">
                <a:solidFill>
                  <a:schemeClr val="tx1"/>
                </a:solidFill>
                <a:effectLst/>
                <a:latin typeface="+mn-lt"/>
                <a:ea typeface="+mn-ea"/>
                <a:cs typeface="+mn-cs"/>
              </a:rPr>
              <a:t> to the lowest ranks.</a:t>
            </a:r>
            <a:br>
              <a:rPr lang="en-US" sz="1200" u="none" strike="noStrike" kern="1200" dirty="0" smtClean="0">
                <a:solidFill>
                  <a:schemeClr val="tx1"/>
                </a:solidFill>
                <a:effectLst/>
                <a:latin typeface="+mn-lt"/>
                <a:ea typeface="+mn-ea"/>
                <a:cs typeface="+mn-cs"/>
              </a:rPr>
            </a:br>
            <a:r>
              <a:rPr lang="en-US" sz="1200" u="none" strike="noStrike" kern="1200" dirty="0" smtClean="0">
                <a:solidFill>
                  <a:schemeClr val="tx1"/>
                </a:solidFill>
                <a:effectLst/>
                <a:latin typeface="+mn-lt"/>
                <a:ea typeface="+mn-ea"/>
                <a:cs typeface="+mn-cs"/>
              </a:rPr>
              <a:t/>
            </a:r>
            <a:br>
              <a:rPr lang="en-US" sz="1200" u="none" strike="noStrike"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67</a:t>
            </a:fld>
            <a:endParaRPr lang="en-US"/>
          </a:p>
        </p:txBody>
      </p:sp>
    </p:spTree>
    <p:extLst>
      <p:ext uri="{BB962C8B-B14F-4D97-AF65-F5344CB8AC3E}">
        <p14:creationId xmlns:p14="http://schemas.microsoft.com/office/powerpoint/2010/main" val="130403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3E187B6-176C-439B-9F72-B41225674329}" type="slidenum">
              <a:rPr lang="en-US"/>
              <a:pPr eaLnBrk="1" hangingPunct="1"/>
              <a:t>85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Chapter 2</a:t>
            </a:r>
          </a:p>
        </p:txBody>
      </p:sp>
      <p:sp>
        <p:nvSpPr>
          <p:cNvPr id="5" name="Rectangle 3"/>
          <p:cNvSpPr>
            <a:spLocks noGrp="1" noChangeArrowheads="1"/>
          </p:cNvSpPr>
          <p:nvPr>
            <p:ph type="dt" idx="1"/>
          </p:nvPr>
        </p:nvSpPr>
        <p:spPr>
          <a:ln/>
        </p:spPr>
        <p:txBody>
          <a:bodyPr/>
          <a:lstStyle/>
          <a:p>
            <a:r>
              <a:rPr lang="en-US" altLang="en-US"/>
              <a:t>Corporate Citizenship: </a:t>
            </a:r>
            <a:br>
              <a:rPr lang="en-US" altLang="en-US"/>
            </a:br>
            <a:r>
              <a:rPr lang="en-US" altLang="en-US"/>
              <a:t>Social Responsibility, Responsiveness, and Performance</a:t>
            </a:r>
          </a:p>
        </p:txBody>
      </p:sp>
      <p:sp>
        <p:nvSpPr>
          <p:cNvPr id="7" name="Rectangle 7"/>
          <p:cNvSpPr>
            <a:spLocks noGrp="1" noChangeArrowheads="1"/>
          </p:cNvSpPr>
          <p:nvPr>
            <p:ph type="sldNum" sz="quarter" idx="5"/>
          </p:nvPr>
        </p:nvSpPr>
        <p:spPr>
          <a:ln/>
        </p:spPr>
        <p:txBody>
          <a:bodyPr/>
          <a:lstStyle/>
          <a:p>
            <a:fld id="{028EBFFE-9EB7-4FC7-ABBC-C6BE54B9FC60}" type="slidenum">
              <a:rPr lang="en-US" altLang="en-US"/>
              <a:pPr/>
              <a:t>90</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Chapter 2</a:t>
            </a:r>
          </a:p>
        </p:txBody>
      </p:sp>
      <p:sp>
        <p:nvSpPr>
          <p:cNvPr id="5" name="Rectangle 3"/>
          <p:cNvSpPr>
            <a:spLocks noGrp="1" noChangeArrowheads="1"/>
          </p:cNvSpPr>
          <p:nvPr>
            <p:ph type="dt" idx="1"/>
          </p:nvPr>
        </p:nvSpPr>
        <p:spPr>
          <a:ln/>
        </p:spPr>
        <p:txBody>
          <a:bodyPr/>
          <a:lstStyle/>
          <a:p>
            <a:r>
              <a:rPr lang="en-US" altLang="en-US"/>
              <a:t>Corporate Citizenship: </a:t>
            </a:r>
            <a:br>
              <a:rPr lang="en-US" altLang="en-US"/>
            </a:br>
            <a:r>
              <a:rPr lang="en-US" altLang="en-US"/>
              <a:t>Social Responsibility, Responsiveness, and Performance</a:t>
            </a:r>
          </a:p>
        </p:txBody>
      </p:sp>
      <p:sp>
        <p:nvSpPr>
          <p:cNvPr id="7" name="Rectangle 7"/>
          <p:cNvSpPr>
            <a:spLocks noGrp="1" noChangeArrowheads="1"/>
          </p:cNvSpPr>
          <p:nvPr>
            <p:ph type="sldNum" sz="quarter" idx="5"/>
          </p:nvPr>
        </p:nvSpPr>
        <p:spPr>
          <a:ln/>
        </p:spPr>
        <p:txBody>
          <a:bodyPr/>
          <a:lstStyle/>
          <a:p>
            <a:fld id="{1C55245E-0178-4935-B859-3D98229AE130}" type="slidenum">
              <a:rPr lang="en-US" altLang="en-US"/>
              <a:pPr/>
              <a:t>91</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Chapter 2</a:t>
            </a:r>
          </a:p>
        </p:txBody>
      </p:sp>
      <p:sp>
        <p:nvSpPr>
          <p:cNvPr id="5" name="Rectangle 3"/>
          <p:cNvSpPr>
            <a:spLocks noGrp="1" noChangeArrowheads="1"/>
          </p:cNvSpPr>
          <p:nvPr>
            <p:ph type="dt" idx="1"/>
          </p:nvPr>
        </p:nvSpPr>
        <p:spPr>
          <a:ln/>
        </p:spPr>
        <p:txBody>
          <a:bodyPr/>
          <a:lstStyle/>
          <a:p>
            <a:r>
              <a:rPr lang="en-US" altLang="en-US"/>
              <a:t>Corporate Citizenship: </a:t>
            </a:r>
            <a:br>
              <a:rPr lang="en-US" altLang="en-US"/>
            </a:br>
            <a:r>
              <a:rPr lang="en-US" altLang="en-US"/>
              <a:t>Social Responsibility, Responsiveness, and Performance</a:t>
            </a:r>
          </a:p>
        </p:txBody>
      </p:sp>
      <p:sp>
        <p:nvSpPr>
          <p:cNvPr id="7" name="Rectangle 7"/>
          <p:cNvSpPr>
            <a:spLocks noGrp="1" noChangeArrowheads="1"/>
          </p:cNvSpPr>
          <p:nvPr>
            <p:ph type="sldNum" sz="quarter" idx="5"/>
          </p:nvPr>
        </p:nvSpPr>
        <p:spPr>
          <a:ln/>
        </p:spPr>
        <p:txBody>
          <a:bodyPr/>
          <a:lstStyle/>
          <a:p>
            <a:fld id="{E060E5AC-B8E5-4498-9804-D9A339DA0631}" type="slidenum">
              <a:rPr lang="en-US" altLang="en-US"/>
              <a:pPr/>
              <a:t>92</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Chapter 2</a:t>
            </a:r>
          </a:p>
        </p:txBody>
      </p:sp>
      <p:sp>
        <p:nvSpPr>
          <p:cNvPr id="5" name="Rectangle 3"/>
          <p:cNvSpPr>
            <a:spLocks noGrp="1" noChangeArrowheads="1"/>
          </p:cNvSpPr>
          <p:nvPr>
            <p:ph type="dt" idx="1"/>
          </p:nvPr>
        </p:nvSpPr>
        <p:spPr>
          <a:ln/>
        </p:spPr>
        <p:txBody>
          <a:bodyPr/>
          <a:lstStyle/>
          <a:p>
            <a:r>
              <a:rPr lang="en-US" altLang="en-US"/>
              <a:t>Corporate Citizenship: </a:t>
            </a:r>
            <a:br>
              <a:rPr lang="en-US" altLang="en-US"/>
            </a:br>
            <a:r>
              <a:rPr lang="en-US" altLang="en-US"/>
              <a:t>Social Responsibility, Responsiveness, and Performance</a:t>
            </a:r>
          </a:p>
        </p:txBody>
      </p:sp>
      <p:sp>
        <p:nvSpPr>
          <p:cNvPr id="7" name="Rectangle 7"/>
          <p:cNvSpPr>
            <a:spLocks noGrp="1" noChangeArrowheads="1"/>
          </p:cNvSpPr>
          <p:nvPr>
            <p:ph type="sldNum" sz="quarter" idx="5"/>
          </p:nvPr>
        </p:nvSpPr>
        <p:spPr>
          <a:ln/>
        </p:spPr>
        <p:txBody>
          <a:bodyPr/>
          <a:lstStyle/>
          <a:p>
            <a:fld id="{F3553012-86AF-461A-A53C-6890DBE34155}" type="slidenum">
              <a:rPr lang="en-US" altLang="en-US"/>
              <a:pPr/>
              <a:t>93</a:t>
            </a:fld>
            <a:endParaRPr lang="en-US" altLang="en-US"/>
          </a:p>
        </p:txBody>
      </p:sp>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a:xfrm>
            <a:off x="914400" y="4343400"/>
            <a:ext cx="5029200" cy="4114800"/>
          </a:xfrm>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Chapter 2</a:t>
            </a:r>
          </a:p>
        </p:txBody>
      </p:sp>
      <p:sp>
        <p:nvSpPr>
          <p:cNvPr id="5" name="Rectangle 3"/>
          <p:cNvSpPr>
            <a:spLocks noGrp="1" noChangeArrowheads="1"/>
          </p:cNvSpPr>
          <p:nvPr>
            <p:ph type="dt" idx="1"/>
          </p:nvPr>
        </p:nvSpPr>
        <p:spPr>
          <a:ln/>
        </p:spPr>
        <p:txBody>
          <a:bodyPr/>
          <a:lstStyle/>
          <a:p>
            <a:r>
              <a:rPr lang="en-US" altLang="en-US"/>
              <a:t>Corporate Citizenship: </a:t>
            </a:r>
            <a:br>
              <a:rPr lang="en-US" altLang="en-US"/>
            </a:br>
            <a:r>
              <a:rPr lang="en-US" altLang="en-US"/>
              <a:t>Social Responsibility, Responsiveness, and Performance</a:t>
            </a:r>
          </a:p>
        </p:txBody>
      </p:sp>
      <p:sp>
        <p:nvSpPr>
          <p:cNvPr id="7" name="Rectangle 7"/>
          <p:cNvSpPr>
            <a:spLocks noGrp="1" noChangeArrowheads="1"/>
          </p:cNvSpPr>
          <p:nvPr>
            <p:ph type="sldNum" sz="quarter" idx="5"/>
          </p:nvPr>
        </p:nvSpPr>
        <p:spPr>
          <a:ln/>
        </p:spPr>
        <p:txBody>
          <a:bodyPr/>
          <a:lstStyle/>
          <a:p>
            <a:fld id="{2E1558CA-A14B-41CB-88D5-088658B1D79F}" type="slidenum">
              <a:rPr lang="en-US" altLang="en-US"/>
              <a:pPr/>
              <a:t>94</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808C35A-C5D1-460E-B1F1-51F93529E48A}" type="slidenum">
              <a:rPr lang="en-US" altLang="en-US" smtClean="0"/>
              <a:pPr eaLnBrk="1" hangingPunct="1">
                <a:spcBef>
                  <a:spcPct val="0"/>
                </a:spcBef>
              </a:pPr>
              <a:t>124</a:t>
            </a:fld>
            <a:endParaRPr lang="en-US" altLang="en-US" smtClean="0"/>
          </a:p>
        </p:txBody>
      </p:sp>
      <p:sp>
        <p:nvSpPr>
          <p:cNvPr id="43011" name="Rectangle 2"/>
          <p:cNvSpPr>
            <a:spLocks noGrp="1" noRot="1" noChangeAspect="1" noChangeArrowheads="1" noTextEdit="1"/>
          </p:cNvSpPr>
          <p:nvPr>
            <p:ph type="sldImg"/>
          </p:nvPr>
        </p:nvSpPr>
        <p:spPr>
          <a:xfrm>
            <a:off x="1144588" y="687388"/>
            <a:ext cx="4568825" cy="3425825"/>
          </a:xfrm>
          <a:ln w="12700" cap="flat"/>
        </p:spPr>
      </p:sp>
      <p:sp>
        <p:nvSpPr>
          <p:cNvPr id="430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spcBef>
                <a:spcPct val="0"/>
              </a:spcBef>
              <a:spcAft>
                <a:spcPct val="25000"/>
              </a:spcAft>
            </a:pPr>
            <a:r>
              <a:rPr lang="en-US" altLang="en-US" sz="1800" b="1" dirty="0" smtClean="0">
                <a:latin typeface="Arial" charset="0"/>
              </a:rPr>
              <a:t>Exercise regularly. </a:t>
            </a:r>
            <a:r>
              <a:rPr lang="en-US" altLang="en-US" sz="1800" dirty="0" smtClean="0">
                <a:latin typeface="Arial" charset="0"/>
              </a:rPr>
              <a:t>Twenty to 30 minutes of exercise per day benefits you physically and mentally.</a:t>
            </a:r>
          </a:p>
          <a:p>
            <a:pPr eaLnBrk="1" hangingPunct="1">
              <a:spcBef>
                <a:spcPct val="0"/>
              </a:spcBef>
              <a:spcAft>
                <a:spcPct val="25000"/>
              </a:spcAft>
            </a:pPr>
            <a:r>
              <a:rPr lang="en-US" altLang="en-US" sz="1800" b="1" dirty="0" smtClean="0">
                <a:latin typeface="Arial" charset="0"/>
              </a:rPr>
              <a:t>Practice healthy habits. </a:t>
            </a:r>
            <a:r>
              <a:rPr lang="en-US" altLang="en-US" sz="1800" dirty="0" smtClean="0">
                <a:latin typeface="Arial" charset="0"/>
              </a:rPr>
              <a:t>Get enough sleep. Eat a healthy diet. Avoid tobacco, caffeine, alcohol, and other drugs.</a:t>
            </a:r>
          </a:p>
          <a:p>
            <a:pPr eaLnBrk="1" hangingPunct="1">
              <a:spcBef>
                <a:spcPct val="0"/>
              </a:spcBef>
              <a:spcAft>
                <a:spcPct val="25000"/>
              </a:spcAft>
            </a:pPr>
            <a:r>
              <a:rPr lang="en-US" altLang="en-US" sz="1800" b="1" dirty="0" smtClean="0">
                <a:latin typeface="Arial" charset="0"/>
              </a:rPr>
              <a:t>Be realistic.</a:t>
            </a:r>
            <a:r>
              <a:rPr lang="en-US" altLang="en-US" sz="1800" dirty="0" smtClean="0">
                <a:latin typeface="Arial" charset="0"/>
              </a:rPr>
              <a:t> Understand your limits and be willing to say “no!”</a:t>
            </a:r>
          </a:p>
          <a:p>
            <a:pPr eaLnBrk="1" hangingPunct="1">
              <a:spcBef>
                <a:spcPct val="0"/>
              </a:spcBef>
              <a:spcAft>
                <a:spcPct val="25000"/>
              </a:spcAft>
            </a:pPr>
            <a:r>
              <a:rPr lang="en-US" altLang="en-US" sz="1800" b="1" dirty="0" smtClean="0">
                <a:latin typeface="Arial" charset="0"/>
              </a:rPr>
              <a:t>Use systematic relaxation.</a:t>
            </a:r>
            <a:r>
              <a:rPr lang="en-US" altLang="en-US" sz="1800" dirty="0" smtClean="0">
                <a:latin typeface="Arial" charset="0"/>
              </a:rPr>
              <a:t> Meditate. Engage in breathing exercises. Sit quietly and think of only pleasant things. Ten to 20 minutes of reflection can raise your resistance to chronic stress.</a:t>
            </a:r>
          </a:p>
          <a:p>
            <a:pPr eaLnBrk="1" hangingPunct="1">
              <a:spcBef>
                <a:spcPct val="0"/>
              </a:spcBef>
              <a:spcAft>
                <a:spcPct val="25000"/>
              </a:spcAft>
            </a:pPr>
            <a:r>
              <a:rPr lang="en-US" altLang="en-US" sz="1800" b="1" dirty="0" smtClean="0">
                <a:latin typeface="Arial" charset="0"/>
              </a:rPr>
              <a:t>Develop and use planning skills.</a:t>
            </a:r>
            <a:r>
              <a:rPr lang="en-US" altLang="en-US" sz="1800" dirty="0" smtClean="0">
                <a:latin typeface="Arial" charset="0"/>
              </a:rPr>
              <a:t> Planning can help you avoid stressors and figure out ways to cope with those you do encounter.</a:t>
            </a:r>
          </a:p>
          <a:p>
            <a:pPr eaLnBrk="1" hangingPunct="1">
              <a:spcBef>
                <a:spcPct val="0"/>
              </a:spcBef>
              <a:spcAft>
                <a:spcPct val="25000"/>
              </a:spcAft>
            </a:pPr>
            <a:r>
              <a:rPr lang="en-US" altLang="en-US" sz="1800" b="1" dirty="0" smtClean="0">
                <a:latin typeface="Arial" charset="0"/>
              </a:rPr>
              <a:t>Simplify your life.</a:t>
            </a:r>
            <a:r>
              <a:rPr lang="en-US" altLang="en-US" sz="1800" dirty="0" smtClean="0">
                <a:latin typeface="Arial" charset="0"/>
              </a:rPr>
              <a:t> Delegate. Get organized. Drop unnecessary and unpleasant activities.</a:t>
            </a:r>
          </a:p>
          <a:p>
            <a:pPr eaLnBrk="1" hangingPunct="1">
              <a:spcBef>
                <a:spcPct val="0"/>
              </a:spcBef>
              <a:spcAft>
                <a:spcPct val="25000"/>
              </a:spcAft>
            </a:pPr>
            <a:r>
              <a:rPr lang="en-US" altLang="en-US" sz="1800" b="1" dirty="0" smtClean="0">
                <a:latin typeface="Arial" charset="0"/>
              </a:rPr>
              <a:t>Take one thing at a time.</a:t>
            </a:r>
            <a:r>
              <a:rPr lang="en-US" altLang="en-US" sz="1800" dirty="0" smtClean="0">
                <a:latin typeface="Arial" charset="0"/>
              </a:rPr>
              <a:t> Avoid unnecessary overload. Don’t take work problems home. Don’t take home problems to work.</a:t>
            </a:r>
          </a:p>
          <a:p>
            <a:pPr eaLnBrk="1" hangingPunct="1">
              <a:spcBef>
                <a:spcPct val="0"/>
              </a:spcBef>
              <a:spcAft>
                <a:spcPct val="25000"/>
              </a:spcAft>
            </a:pPr>
            <a:r>
              <a:rPr lang="en-US" altLang="en-US" sz="1800" b="1" dirty="0" smtClean="0">
                <a:latin typeface="Arial" charset="0"/>
              </a:rPr>
              <a:t>Avoid unnecessary competition.</a:t>
            </a:r>
            <a:r>
              <a:rPr lang="en-US" altLang="en-US" sz="1800" dirty="0" smtClean="0">
                <a:latin typeface="Arial" charset="0"/>
              </a:rPr>
              <a:t> No one is always the best. Give in occasionally.</a:t>
            </a:r>
          </a:p>
          <a:p>
            <a:pPr eaLnBrk="1" hangingPunct="1">
              <a:spcBef>
                <a:spcPct val="0"/>
              </a:spcBef>
              <a:spcAft>
                <a:spcPct val="25000"/>
              </a:spcAft>
            </a:pPr>
            <a:r>
              <a:rPr lang="en-US" altLang="en-US" sz="1800" b="1" dirty="0" smtClean="0">
                <a:latin typeface="Arial" charset="0"/>
              </a:rPr>
              <a:t>Recognize and accept personal limits.</a:t>
            </a:r>
            <a:r>
              <a:rPr lang="en-US" altLang="en-US" sz="1800" dirty="0" smtClean="0">
                <a:latin typeface="Arial" charset="0"/>
              </a:rPr>
              <a:t> Drop the urge to be “superman” or “superwoman.” No one is perfect.</a:t>
            </a:r>
          </a:p>
          <a:p>
            <a:pPr eaLnBrk="1" hangingPunct="1">
              <a:spcBef>
                <a:spcPct val="0"/>
              </a:spcBef>
              <a:spcAft>
                <a:spcPct val="25000"/>
              </a:spcAft>
            </a:pPr>
            <a:r>
              <a:rPr lang="en-US" altLang="en-US" sz="1800" b="1" dirty="0" smtClean="0">
                <a:latin typeface="Arial" charset="0"/>
              </a:rPr>
              <a:t>Develop social support networks.</a:t>
            </a:r>
            <a:r>
              <a:rPr lang="en-US" altLang="en-US" sz="1800" dirty="0" smtClean="0">
                <a:latin typeface="Arial" charset="0"/>
              </a:rPr>
              <a:t> Research consistently shows that social support helps mitigate the effects of stress. Don’t try to cope alone.</a:t>
            </a:r>
          </a:p>
          <a:p>
            <a:pPr eaLnBrk="1" hangingPunct="1">
              <a:spcBef>
                <a:spcPct val="0"/>
              </a:spcBef>
              <a:spcAft>
                <a:spcPct val="25000"/>
              </a:spcAft>
            </a:pPr>
            <a:r>
              <a:rPr lang="en-US" altLang="en-US" sz="1800" b="1" dirty="0" smtClean="0">
                <a:latin typeface="Arial" charset="0"/>
              </a:rPr>
              <a:t>Focus on enjoying what you do.</a:t>
            </a:r>
            <a:r>
              <a:rPr lang="en-US" altLang="en-US" sz="1800" dirty="0" smtClean="0">
                <a:latin typeface="Arial" charset="0"/>
              </a:rPr>
              <a:t> Laugh!</a:t>
            </a:r>
          </a:p>
          <a:p>
            <a:pPr eaLnBrk="1" hangingPunct="1">
              <a:spcBef>
                <a:spcPct val="0"/>
              </a:spcBef>
              <a:spcAft>
                <a:spcPct val="25000"/>
              </a:spcAft>
            </a:pPr>
            <a:r>
              <a:rPr lang="en-US" altLang="en-US" sz="1800" b="1" dirty="0" smtClean="0">
                <a:latin typeface="Arial" charset="0"/>
              </a:rPr>
              <a:t>Go easy with criticism.</a:t>
            </a:r>
            <a:r>
              <a:rPr lang="en-US" altLang="en-US" sz="1800" dirty="0" smtClean="0">
                <a:latin typeface="Arial" charset="0"/>
              </a:rPr>
              <a:t> Go easy on yourself and others. Look for the positive. Research from the Mayo Clinic suggests that people with a positive outlook on life are healthier and live longer than those with a negative outlook.</a:t>
            </a:r>
          </a:p>
          <a:p>
            <a:pPr eaLnBrk="1" hangingPunct="1">
              <a:spcBef>
                <a:spcPct val="0"/>
              </a:spcBef>
              <a:spcAft>
                <a:spcPct val="25000"/>
              </a:spcAft>
            </a:pPr>
            <a:r>
              <a:rPr lang="en-US" altLang="en-US" sz="1800" b="1" dirty="0" smtClean="0">
                <a:latin typeface="Arial" charset="0"/>
              </a:rPr>
              <a:t>Take time off.</a:t>
            </a:r>
            <a:r>
              <a:rPr lang="en-US" altLang="en-US" sz="1800" dirty="0" smtClean="0">
                <a:latin typeface="Arial" charset="0"/>
              </a:rPr>
              <a:t> Go on vacation. Spend time everyday doing something you enjoy.</a:t>
            </a:r>
            <a:endParaRPr lang="en-US" altLang="en-US" sz="1800" b="1" dirty="0" smtClean="0">
              <a:latin typeface="Arial" charset="0"/>
            </a:endParaRPr>
          </a:p>
          <a:p>
            <a:pPr eaLnBrk="1" hangingPunct="1"/>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2AECC11-9925-4C27-A852-42636DA9301B}" type="slidenum">
              <a:rPr lang="en-US" altLang="en-US" smtClean="0"/>
              <a:pPr eaLnBrk="1" hangingPunct="1">
                <a:spcBef>
                  <a:spcPct val="0"/>
                </a:spcBef>
              </a:pPr>
              <a:t>125</a:t>
            </a:fld>
            <a:endParaRPr lang="en-US" altLang="en-US" smtClean="0"/>
          </a:p>
        </p:txBody>
      </p:sp>
      <p:sp>
        <p:nvSpPr>
          <p:cNvPr id="44035" name="Rectangle 2"/>
          <p:cNvSpPr>
            <a:spLocks noGrp="1" noRot="1" noChangeAspect="1" noChangeArrowheads="1" noTextEdit="1"/>
          </p:cNvSpPr>
          <p:nvPr>
            <p:ph type="sldImg"/>
          </p:nvPr>
        </p:nvSpPr>
        <p:spPr>
          <a:xfrm>
            <a:off x="1144588" y="687388"/>
            <a:ext cx="4568825" cy="3425825"/>
          </a:xfrm>
          <a:ln w="12700" cap="flat"/>
        </p:spPr>
      </p:sp>
      <p:sp>
        <p:nvSpPr>
          <p:cNvPr id="4403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10B6A6-BBB1-4493-99D1-5168361C82C3}" type="slidenum">
              <a:rPr lang="en-US" smtClean="0"/>
              <a:pPr/>
              <a:t>151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275799-3861-4BA0-AC13-A9947456CBE0}"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10B6A6-BBB1-4493-99D1-5168361C82C3}" type="slidenum">
              <a:rPr lang="en-US" smtClean="0"/>
              <a:pPr/>
              <a:t>152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10B6A6-BBB1-4493-99D1-5168361C82C3}" type="slidenum">
              <a:rPr lang="en-US" smtClean="0"/>
              <a:pPr/>
              <a:t>156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74D713-07C0-4482-B813-596C99819BB8}" type="slidenum">
              <a:rPr lang="en-US" altLang="en-US"/>
              <a:pPr/>
              <a:t>163</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altLang="en-US" dirty="0"/>
              <a:t>The tasks or activities that the team performs must be interdependent so that </a:t>
            </a:r>
            <a:r>
              <a:rPr lang="en-US" altLang="en-US" dirty="0" smtClean="0"/>
              <a:t>the Finally</a:t>
            </a:r>
            <a:r>
              <a:rPr lang="en-US" altLang="en-US" dirty="0"/>
              <a:t>, team members hold themselves mutually accountable for performance.</a:t>
            </a:r>
          </a:p>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867A5-A42F-4CE7-BE22-45E5E18CFC41}" type="slidenum">
              <a:rPr lang="en-US" altLang="en-US"/>
              <a:pPr/>
              <a:t>164</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altLang="en-US" dirty="0"/>
              <a:t>Sometimes the word “team” is used to describe a group. Some groups are similar to teams in that, like teams, they have a common purpose but they lack several essential characteristics</a:t>
            </a:r>
            <a:r>
              <a:rPr lang="en-US" altLang="en-US" dirty="0" smtClean="0"/>
              <a:t>.</a:t>
            </a: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07750-0E16-4F0D-99BA-09079FD1FC98}" type="slidenum">
              <a:rPr lang="en-US" altLang="en-US"/>
              <a:pPr/>
              <a:t>165</a:t>
            </a:fld>
            <a:endParaRPr lang="en-US" altLang="en-US"/>
          </a:p>
        </p:txBody>
      </p:sp>
      <p:sp>
        <p:nvSpPr>
          <p:cNvPr id="145410" name="Rectangle 2"/>
          <p:cNvSpPr>
            <a:spLocks noGrp="1" noRot="1" noChangeAspect="1" noChangeArrowheads="1" noTextEdit="1"/>
          </p:cNvSpPr>
          <p:nvPr>
            <p:ph type="sldImg"/>
          </p:nvPr>
        </p:nvSpPr>
        <p:spPr>
          <a:xfrm>
            <a:off x="847725" y="463550"/>
            <a:ext cx="5162550" cy="3873500"/>
          </a:xfrm>
          <a:ln/>
        </p:spPr>
      </p:sp>
      <p:sp>
        <p:nvSpPr>
          <p:cNvPr id="1454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F6F32-A02B-4305-B19B-63CD803AEE17}" type="slidenum">
              <a:rPr lang="en-US" altLang="en-US"/>
              <a:pPr/>
              <a:t>168</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ltLang="en-US" dirty="0" smtClean="0"/>
              <a:t>Team </a:t>
            </a:r>
            <a:r>
              <a:rPr lang="en-US" altLang="en-US" dirty="0"/>
              <a:t>members trust one another. Trust allows team members to collaborate more effectively, make better decisions and take risks necessary to win.</a:t>
            </a:r>
          </a:p>
          <a:p>
            <a:r>
              <a:rPr lang="en-US" altLang="en-US" dirty="0"/>
              <a:t>Managing teams requires agreed upon goals. Every meeting held by the team should have clear goals and the time allocated for each decision should be clear to all team members.</a:t>
            </a:r>
          </a:p>
          <a:p>
            <a:r>
              <a:rPr lang="en-US" altLang="en-US" dirty="0"/>
              <a:t>Effective teams do not rely on "gut" intuition or feel in making decisions but instead gather information and facts</a:t>
            </a:r>
          </a:p>
          <a:p>
            <a:r>
              <a:rPr lang="en-US" altLang="en-US" dirty="0"/>
              <a:t>The complexity of projects demand division of responsibilities.  While this division can be done in a variety of ways it is important that everyone's role is clear.</a:t>
            </a:r>
          </a:p>
          <a:p>
            <a:r>
              <a:rPr lang="en-US" altLang="en-US" dirty="0"/>
              <a:t>The team leader and other team members must make sure that all team members are playing a role and contributing.</a:t>
            </a:r>
          </a:p>
          <a:p>
            <a:r>
              <a:rPr lang="en-US" altLang="en-US" dirty="0"/>
              <a:t>Finally, Groupthink can be avoided by making sure that proposed decisions are challenged and that alternatives are considered.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75254B4-F170-4F75-BB9A-B29E01BE96D8}" type="slidenum">
              <a:rPr lang="en-US" altLang="en-US" smtClean="0"/>
              <a:pPr eaLnBrk="1" hangingPunct="1">
                <a:spcBef>
                  <a:spcPct val="0"/>
                </a:spcBef>
              </a:pPr>
              <a:t>199</a:t>
            </a:fld>
            <a:endParaRPr lang="en-US" altLang="en-US" smtClean="0"/>
          </a:p>
        </p:txBody>
      </p:sp>
      <p:sp>
        <p:nvSpPr>
          <p:cNvPr id="56323" name="Rectangle 2"/>
          <p:cNvSpPr>
            <a:spLocks noGrp="1" noRot="1" noChangeAspect="1" noChangeArrowheads="1" noTextEdit="1"/>
          </p:cNvSpPr>
          <p:nvPr>
            <p:ph type="sldImg"/>
          </p:nvPr>
        </p:nvSpPr>
        <p:spPr>
          <a:xfrm>
            <a:off x="1150938" y="692150"/>
            <a:ext cx="4556125" cy="3416300"/>
          </a:xfrm>
          <a:ln/>
        </p:spPr>
      </p:sp>
      <p:sp>
        <p:nvSpPr>
          <p:cNvPr id="56324"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lvl1pPr>
              <a:defRPr sz="2200">
                <a:solidFill>
                  <a:schemeClr val="tx1"/>
                </a:solidFill>
                <a:latin typeface="Book Antiqua" pitchFamily="18" charset="0"/>
              </a:defRPr>
            </a:lvl1pPr>
            <a:lvl2pPr marL="742950" indent="-285750">
              <a:defRPr sz="2200">
                <a:solidFill>
                  <a:schemeClr val="tx1"/>
                </a:solidFill>
                <a:latin typeface="Book Antiqua" pitchFamily="18" charset="0"/>
              </a:defRPr>
            </a:lvl2pPr>
            <a:lvl3pPr marL="1143000" indent="-228600">
              <a:defRPr sz="2200">
                <a:solidFill>
                  <a:schemeClr val="tx1"/>
                </a:solidFill>
                <a:latin typeface="Book Antiqua" pitchFamily="18" charset="0"/>
              </a:defRPr>
            </a:lvl3pPr>
            <a:lvl4pPr marL="1600200" indent="-228600">
              <a:defRPr sz="2200">
                <a:solidFill>
                  <a:schemeClr val="tx1"/>
                </a:solidFill>
                <a:latin typeface="Book Antiqua" pitchFamily="18" charset="0"/>
              </a:defRPr>
            </a:lvl4pPr>
            <a:lvl5pPr marL="2057400" indent="-228600">
              <a:defRPr sz="2200">
                <a:solidFill>
                  <a:schemeClr val="tx1"/>
                </a:solidFill>
                <a:latin typeface="Book Antiqua" pitchFamily="18" charset="0"/>
              </a:defRPr>
            </a:lvl5pPr>
            <a:lvl6pPr marL="2514600" indent="-228600" algn="ctr" eaLnBrk="0" fontAlgn="base" hangingPunct="0">
              <a:spcBef>
                <a:spcPct val="0"/>
              </a:spcBef>
              <a:spcAft>
                <a:spcPct val="0"/>
              </a:spcAft>
              <a:defRPr sz="2200">
                <a:solidFill>
                  <a:schemeClr val="tx1"/>
                </a:solidFill>
                <a:latin typeface="Book Antiqua" pitchFamily="18" charset="0"/>
              </a:defRPr>
            </a:lvl6pPr>
            <a:lvl7pPr marL="2971800" indent="-228600" algn="ctr" eaLnBrk="0" fontAlgn="base" hangingPunct="0">
              <a:spcBef>
                <a:spcPct val="0"/>
              </a:spcBef>
              <a:spcAft>
                <a:spcPct val="0"/>
              </a:spcAft>
              <a:defRPr sz="2200">
                <a:solidFill>
                  <a:schemeClr val="tx1"/>
                </a:solidFill>
                <a:latin typeface="Book Antiqua" pitchFamily="18" charset="0"/>
              </a:defRPr>
            </a:lvl7pPr>
            <a:lvl8pPr marL="3429000" indent="-228600" algn="ctr" eaLnBrk="0" fontAlgn="base" hangingPunct="0">
              <a:spcBef>
                <a:spcPct val="0"/>
              </a:spcBef>
              <a:spcAft>
                <a:spcPct val="0"/>
              </a:spcAft>
              <a:defRPr sz="2200">
                <a:solidFill>
                  <a:schemeClr val="tx1"/>
                </a:solidFill>
                <a:latin typeface="Book Antiqua" pitchFamily="18" charset="0"/>
              </a:defRPr>
            </a:lvl8pPr>
            <a:lvl9pPr marL="3886200" indent="-228600" algn="ctr" eaLnBrk="0" fontAlgn="base" hangingPunct="0">
              <a:spcBef>
                <a:spcPct val="0"/>
              </a:spcBef>
              <a:spcAft>
                <a:spcPct val="0"/>
              </a:spcAft>
              <a:defRPr sz="2200">
                <a:solidFill>
                  <a:schemeClr val="tx1"/>
                </a:solidFill>
                <a:latin typeface="Book Antiqua" pitchFamily="18" charset="0"/>
              </a:defRPr>
            </a:lvl9pPr>
          </a:lstStyle>
          <a:p>
            <a:fld id="{AC7ED579-FB8E-4D00-975C-6EA300CF7401}" type="slidenum">
              <a:rPr lang="en-US" altLang="en-US" sz="1000">
                <a:latin typeface="Times New Roman" pitchFamily="18" charset="0"/>
              </a:rPr>
              <a:pPr/>
              <a:t>200</a:t>
            </a:fld>
            <a:endParaRPr lang="en-US" altLang="en-US" sz="1000">
              <a:latin typeface="Times New Roman" pitchFamily="18" charset="0"/>
            </a:endParaRPr>
          </a:p>
        </p:txBody>
      </p:sp>
      <p:sp>
        <p:nvSpPr>
          <p:cNvPr id="59395" name="Rectangle 2"/>
          <p:cNvSpPr>
            <a:spLocks noGrp="1" noRot="1" noChangeAspect="1" noChangeArrowheads="1" noTextEdit="1"/>
          </p:cNvSpPr>
          <p:nvPr>
            <p:ph type="sldImg"/>
          </p:nvPr>
        </p:nvSpPr>
        <p:spPr>
          <a:xfrm>
            <a:off x="1150938" y="692150"/>
            <a:ext cx="4556125" cy="3416300"/>
          </a:xfrm>
          <a:ln/>
        </p:spPr>
      </p:sp>
      <p:sp>
        <p:nvSpPr>
          <p:cNvPr id="5939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F0E6D-227D-4467-891B-C05C753C1E1C}" type="slidenum">
              <a:rPr lang="en-US" altLang="en-US"/>
              <a:pPr/>
              <a:t>202</a:t>
            </a:fld>
            <a:endParaRPr lang="en-US" altLang="en-US"/>
          </a:p>
        </p:txBody>
      </p:sp>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FD075-FF84-4356-8521-4FF5295DD250}" type="slidenum">
              <a:rPr lang="en-US" altLang="en-US"/>
              <a:pPr/>
              <a:t>203</a:t>
            </a:fld>
            <a:endParaRPr lang="en-US" altLang="en-US"/>
          </a:p>
        </p:txBody>
      </p:sp>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497AB17F-B88D-48A2-AB65-9614DFF33BD1}" type="slidenum">
              <a:rPr lang="ar-SA">
                <a:latin typeface="Arial" charset="0"/>
              </a:rPr>
              <a:pPr eaLnBrk="1" hangingPunct="1"/>
              <a:t>33</a:t>
            </a:fld>
            <a:endParaRPr lang="en-US">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lvl1pPr>
              <a:defRPr sz="2200">
                <a:solidFill>
                  <a:schemeClr val="tx1"/>
                </a:solidFill>
                <a:latin typeface="Book Antiqua" pitchFamily="18" charset="0"/>
              </a:defRPr>
            </a:lvl1pPr>
            <a:lvl2pPr marL="742950" indent="-285750">
              <a:defRPr sz="2200">
                <a:solidFill>
                  <a:schemeClr val="tx1"/>
                </a:solidFill>
                <a:latin typeface="Book Antiqua" pitchFamily="18" charset="0"/>
              </a:defRPr>
            </a:lvl2pPr>
            <a:lvl3pPr marL="1143000" indent="-228600">
              <a:defRPr sz="2200">
                <a:solidFill>
                  <a:schemeClr val="tx1"/>
                </a:solidFill>
                <a:latin typeface="Book Antiqua" pitchFamily="18" charset="0"/>
              </a:defRPr>
            </a:lvl3pPr>
            <a:lvl4pPr marL="1600200" indent="-228600">
              <a:defRPr sz="2200">
                <a:solidFill>
                  <a:schemeClr val="tx1"/>
                </a:solidFill>
                <a:latin typeface="Book Antiqua" pitchFamily="18" charset="0"/>
              </a:defRPr>
            </a:lvl4pPr>
            <a:lvl5pPr marL="2057400" indent="-228600">
              <a:defRPr sz="2200">
                <a:solidFill>
                  <a:schemeClr val="tx1"/>
                </a:solidFill>
                <a:latin typeface="Book Antiqua" pitchFamily="18" charset="0"/>
              </a:defRPr>
            </a:lvl5pPr>
            <a:lvl6pPr marL="2514600" indent="-228600" algn="ctr" eaLnBrk="0" fontAlgn="base" hangingPunct="0">
              <a:spcBef>
                <a:spcPct val="0"/>
              </a:spcBef>
              <a:spcAft>
                <a:spcPct val="0"/>
              </a:spcAft>
              <a:defRPr sz="2200">
                <a:solidFill>
                  <a:schemeClr val="tx1"/>
                </a:solidFill>
                <a:latin typeface="Book Antiqua" pitchFamily="18" charset="0"/>
              </a:defRPr>
            </a:lvl6pPr>
            <a:lvl7pPr marL="2971800" indent="-228600" algn="ctr" eaLnBrk="0" fontAlgn="base" hangingPunct="0">
              <a:spcBef>
                <a:spcPct val="0"/>
              </a:spcBef>
              <a:spcAft>
                <a:spcPct val="0"/>
              </a:spcAft>
              <a:defRPr sz="2200">
                <a:solidFill>
                  <a:schemeClr val="tx1"/>
                </a:solidFill>
                <a:latin typeface="Book Antiqua" pitchFamily="18" charset="0"/>
              </a:defRPr>
            </a:lvl7pPr>
            <a:lvl8pPr marL="3429000" indent="-228600" algn="ctr" eaLnBrk="0" fontAlgn="base" hangingPunct="0">
              <a:spcBef>
                <a:spcPct val="0"/>
              </a:spcBef>
              <a:spcAft>
                <a:spcPct val="0"/>
              </a:spcAft>
              <a:defRPr sz="2200">
                <a:solidFill>
                  <a:schemeClr val="tx1"/>
                </a:solidFill>
                <a:latin typeface="Book Antiqua" pitchFamily="18" charset="0"/>
              </a:defRPr>
            </a:lvl8pPr>
            <a:lvl9pPr marL="3886200" indent="-228600" algn="ctr" eaLnBrk="0" fontAlgn="base" hangingPunct="0">
              <a:spcBef>
                <a:spcPct val="0"/>
              </a:spcBef>
              <a:spcAft>
                <a:spcPct val="0"/>
              </a:spcAft>
              <a:defRPr sz="2200">
                <a:solidFill>
                  <a:schemeClr val="tx1"/>
                </a:solidFill>
                <a:latin typeface="Book Antiqua" pitchFamily="18" charset="0"/>
              </a:defRPr>
            </a:lvl9pPr>
          </a:lstStyle>
          <a:p>
            <a:fld id="{09FAD5A1-6433-4F6A-B4CE-50E8B72FD47C}" type="slidenum">
              <a:rPr lang="en-US" altLang="en-US" sz="1000">
                <a:latin typeface="Times New Roman" pitchFamily="18" charset="0"/>
              </a:rPr>
              <a:pPr/>
              <a:t>204</a:t>
            </a:fld>
            <a:endParaRPr lang="en-US" altLang="en-US" sz="1000">
              <a:latin typeface="Times New Roman" pitchFamily="18" charset="0"/>
            </a:endParaRPr>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INCOME APPROACH calculates GDP on the basis of the sum total of all payments (income) received by various economic agents engaged in different production activities. Thus, firstly, it includes the wages and salaries (W) of individuals engaged in gainful employment in public or private institutions including social benefits as also those that are self-employed.</a:t>
            </a:r>
          </a:p>
          <a:p>
            <a:pPr fontAlgn="base"/>
            <a:r>
              <a:rPr lang="en-US" sz="1200" b="0" i="0" kern="1200" dirty="0" smtClean="0">
                <a:solidFill>
                  <a:schemeClr val="tx1"/>
                </a:solidFill>
                <a:effectLst/>
                <a:latin typeface="+mn-lt"/>
                <a:ea typeface="+mn-ea"/>
                <a:cs typeface="+mn-cs"/>
              </a:rPr>
              <a:t>Secondly, it includes the interest income (I) received by lenders of capital particularly financial capital. Any interest that you pay on your bank loan forms a part of interest income for the bank. As a corollary, any interest that you receive on your bank deposits also forms a part of interest income since you are the lender of financial capital to the bank.</a:t>
            </a:r>
          </a:p>
          <a:p>
            <a:pPr fontAlgn="base"/>
            <a:r>
              <a:rPr lang="en-US" sz="1200" b="0" i="0" kern="1200" dirty="0" smtClean="0">
                <a:solidFill>
                  <a:schemeClr val="tx1"/>
                </a:solidFill>
                <a:effectLst/>
                <a:latin typeface="+mn-lt"/>
                <a:ea typeface="+mn-ea"/>
                <a:cs typeface="+mn-cs"/>
              </a:rPr>
              <a:t>The third component is the rent (R) earned by owners of land, usually called unearned income since it is not through any gainful employment.</a:t>
            </a:r>
          </a:p>
          <a:p>
            <a:pPr fontAlgn="base"/>
            <a:r>
              <a:rPr lang="en-US" sz="1200" b="0" i="0" kern="1200" dirty="0" smtClean="0">
                <a:solidFill>
                  <a:schemeClr val="tx1"/>
                </a:solidFill>
                <a:effectLst/>
                <a:latin typeface="+mn-lt"/>
                <a:ea typeface="+mn-ea"/>
                <a:cs typeface="+mn-cs"/>
              </a:rPr>
              <a:t>Finally, the profits or losses (P/L) that accrue to the producers/entrepreneurs forms the last component. It should be noted that while profits add to the GDP (+), losses similarly DEDUCT from the GDP (-).</a:t>
            </a:r>
          </a:p>
          <a:p>
            <a:pPr fontAlgn="base"/>
            <a:r>
              <a:rPr lang="en-US" sz="1200" b="0" i="0" kern="1200" dirty="0" smtClean="0">
                <a:solidFill>
                  <a:schemeClr val="tx1"/>
                </a:solidFill>
                <a:effectLst/>
                <a:latin typeface="+mn-lt"/>
                <a:ea typeface="+mn-ea"/>
                <a:cs typeface="+mn-cs"/>
              </a:rPr>
              <a:t>Thus, Y = W + I + R +/- P/L</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211</a:t>
            </a:fld>
            <a:endParaRPr lang="en-US" dirty="0"/>
          </a:p>
        </p:txBody>
      </p:sp>
    </p:spTree>
    <p:extLst>
      <p:ext uri="{BB962C8B-B14F-4D97-AF65-F5344CB8AC3E}">
        <p14:creationId xmlns:p14="http://schemas.microsoft.com/office/powerpoint/2010/main" val="3233318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r>
              <a:rPr lang="en-US" altLang="en-US"/>
              <a:t>Chapter 8</a:t>
            </a:r>
          </a:p>
        </p:txBody>
      </p:sp>
      <p:sp>
        <p:nvSpPr>
          <p:cNvPr id="35843" name="Rectangle 3"/>
          <p:cNvSpPr>
            <a:spLocks noGrp="1" noChangeArrowheads="1"/>
          </p:cNvSpPr>
          <p:nvPr>
            <p:ph type="dt" sz="quarter" idx="1"/>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fld id="{218370E8-9E9C-4B48-97D7-13C8EFD4575C}" type="datetime1">
              <a:rPr lang="en-US" altLang="en-US"/>
              <a:pPr eaLnBrk="1" hangingPunct="1"/>
              <a:t>5/1/2018</a:t>
            </a:fld>
            <a:endParaRPr lang="en-US" altLang="en-US"/>
          </a:p>
        </p:txBody>
      </p:sp>
      <p:sp>
        <p:nvSpPr>
          <p:cNvPr id="35844" name="Rectangle 6"/>
          <p:cNvSpPr>
            <a:spLocks noGrp="1" noChangeArrowheads="1"/>
          </p:cNvSpPr>
          <p:nvPr>
            <p:ph type="ftr" sz="quarter" idx="4"/>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r>
              <a:rPr lang="en-US" altLang="en-US"/>
              <a:t>Basic Biostat</a:t>
            </a:r>
          </a:p>
        </p:txBody>
      </p:sp>
      <p:sp>
        <p:nvSpPr>
          <p:cNvPr id="35845" name="Rectangle 7"/>
          <p:cNvSpPr>
            <a:spLocks noGrp="1" noChangeArrowheads="1"/>
          </p:cNvSpPr>
          <p:nvPr>
            <p:ph type="sldNum" sz="quarter" idx="5"/>
          </p:nvPr>
        </p:nvSpPr>
        <p:spPr>
          <a:noFill/>
        </p:spPr>
        <p:txBody>
          <a:bodyPr/>
          <a:lstStyle>
            <a:lvl1pPr defTabSz="912983" eaLnBrk="0" hangingPunct="0">
              <a:defRPr>
                <a:solidFill>
                  <a:schemeClr val="tx1"/>
                </a:solidFill>
                <a:latin typeface="Arial" charset="0"/>
              </a:defRPr>
            </a:lvl1pPr>
            <a:lvl2pPr marL="702756" indent="-270291" defTabSz="912983" eaLnBrk="0" hangingPunct="0">
              <a:defRPr>
                <a:solidFill>
                  <a:schemeClr val="tx1"/>
                </a:solidFill>
                <a:latin typeface="Arial" charset="0"/>
              </a:defRPr>
            </a:lvl2pPr>
            <a:lvl3pPr marL="1081164" indent="-216233" defTabSz="912983" eaLnBrk="0" hangingPunct="0">
              <a:defRPr>
                <a:solidFill>
                  <a:schemeClr val="tx1"/>
                </a:solidFill>
                <a:latin typeface="Arial" charset="0"/>
              </a:defRPr>
            </a:lvl3pPr>
            <a:lvl4pPr marL="1513629" indent="-216233" defTabSz="912983" eaLnBrk="0" hangingPunct="0">
              <a:defRPr>
                <a:solidFill>
                  <a:schemeClr val="tx1"/>
                </a:solidFill>
                <a:latin typeface="Arial" charset="0"/>
              </a:defRPr>
            </a:lvl4pPr>
            <a:lvl5pPr marL="1946095" indent="-216233" defTabSz="912983" eaLnBrk="0" hangingPunct="0">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pPr eaLnBrk="1" hangingPunct="1"/>
            <a:fld id="{A3AA980F-5400-4607-B3F8-20669903DEAA}" type="slidenum">
              <a:rPr lang="en-US" altLang="en-US"/>
              <a:pPr eaLnBrk="1" hangingPunct="1"/>
              <a:t>237</a:t>
            </a:fld>
            <a:endParaRPr lang="en-US" altLang="en-US"/>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p:spPr>
        <p:txBody>
          <a:bodyPr/>
          <a:lstStyle/>
          <a:p>
            <a:pPr eaLnBrk="1" hangingPunct="1"/>
            <a:r>
              <a:rPr lang="en-US" altLang="en-US" dirty="0" smtClean="0"/>
              <a:t>This slide summarizes three major facts about SDMs (</a:t>
            </a:r>
            <a:r>
              <a:rPr lang="en-US" altLang="en-US" b="1" dirty="0" smtClean="0"/>
              <a:t>sampling distribution of a mean</a:t>
            </a:r>
            <a:r>
              <a:rPr lang="en-US" altLang="en-US" dirty="0" smtClean="0"/>
              <a:t>, abbreviated as </a:t>
            </a:r>
            <a:r>
              <a:rPr lang="en-US" altLang="en-US" b="1" dirty="0" smtClean="0"/>
              <a:t>SDM</a:t>
            </a:r>
            <a:r>
              <a:rPr lang="en-US" altLang="en-US" b="0" dirty="0" smtClean="0"/>
              <a:t>)</a:t>
            </a:r>
            <a:r>
              <a:rPr lang="en-US" altLang="en-US" dirty="0" smtClean="0"/>
              <a:t>. </a:t>
            </a:r>
          </a:p>
          <a:p>
            <a:pPr marL="339725" indent="-339725" eaLnBrk="1" hangingPunct="1">
              <a:lnSpc>
                <a:spcPct val="90000"/>
              </a:lnSpc>
            </a:pPr>
            <a:r>
              <a:rPr lang="en-US" altLang="en-US" dirty="0" smtClean="0"/>
              <a:t>The standard deviation of the sampling distribution of the mean has a </a:t>
            </a:r>
            <a:r>
              <a:rPr lang="en-US" altLang="en-US" i="1" dirty="0" smtClean="0"/>
              <a:t>special name</a:t>
            </a:r>
            <a:r>
              <a:rPr lang="en-US" altLang="en-US" b="1" dirty="0" smtClean="0"/>
              <a:t>:</a:t>
            </a:r>
            <a:r>
              <a:rPr lang="en-US" altLang="en-US" dirty="0" smtClean="0"/>
              <a:t> </a:t>
            </a:r>
            <a:r>
              <a:rPr lang="en-US" altLang="en-US" b="1" dirty="0" smtClean="0"/>
              <a:t>standard error of the mean </a:t>
            </a:r>
            <a:r>
              <a:rPr lang="en-US" altLang="en-US" dirty="0" smtClean="0"/>
              <a:t>(denoted </a:t>
            </a:r>
            <a:r>
              <a:rPr lang="el-GR" altLang="en-US" dirty="0" smtClean="0">
                <a:cs typeface="Arial" charset="0"/>
              </a:rPr>
              <a:t>σ</a:t>
            </a:r>
            <a:r>
              <a:rPr lang="en-US" altLang="en-US" baseline="-25000" dirty="0" err="1" smtClean="0">
                <a:cs typeface="Arial" charset="0"/>
              </a:rPr>
              <a:t>xbar</a:t>
            </a:r>
            <a:r>
              <a:rPr lang="en-US" altLang="en-US" dirty="0" smtClean="0">
                <a:cs typeface="Arial" charset="0"/>
              </a:rPr>
              <a:t> or </a:t>
            </a:r>
            <a:r>
              <a:rPr lang="en-US" altLang="en-US" i="1" dirty="0" err="1" smtClean="0">
                <a:cs typeface="Arial" charset="0"/>
              </a:rPr>
              <a:t>SE</a:t>
            </a:r>
            <a:r>
              <a:rPr lang="en-US" altLang="en-US" baseline="-25000" dirty="0" err="1" smtClean="0">
                <a:cs typeface="Arial" charset="0"/>
              </a:rPr>
              <a:t>xbar</a:t>
            </a:r>
            <a:r>
              <a:rPr lang="en-US" altLang="en-US" dirty="0" smtClean="0">
                <a:cs typeface="Arial" charset="0"/>
              </a:rPr>
              <a:t>)</a:t>
            </a:r>
            <a:endParaRPr lang="el-GR" altLang="en-US" dirty="0" smtClean="0">
              <a:cs typeface="Arial" charset="0"/>
            </a:endParaRPr>
          </a:p>
          <a:p>
            <a:pPr marL="339725" indent="-339725" eaLnBrk="1" hangingPunct="1">
              <a:lnSpc>
                <a:spcPct val="90000"/>
              </a:lnSpc>
            </a:pPr>
            <a:r>
              <a:rPr lang="en-US" altLang="en-US" dirty="0" smtClean="0"/>
              <a:t>   </a:t>
            </a:r>
          </a:p>
          <a:p>
            <a:pPr marL="339725" indent="-339725" eaLnBrk="1" hangingPunct="1">
              <a:lnSpc>
                <a:spcPct val="90000"/>
              </a:lnSpc>
            </a:pPr>
            <a:endParaRPr lang="en-US" altLang="en-US" dirty="0" smtClean="0"/>
          </a:p>
          <a:p>
            <a:pPr marL="339725" indent="-339725" eaLnBrk="1" hangingPunct="1">
              <a:lnSpc>
                <a:spcPct val="90000"/>
              </a:lnSpc>
            </a:pPr>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FF45F0-B221-4F69-8775-5A4342073CA2}" type="slidenum">
              <a:rPr lang="en-US" altLang="en-US"/>
              <a:pPr eaLnBrk="1" hangingPunct="1"/>
              <a:t>241</a:t>
            </a:fld>
            <a:endParaRPr lang="en-US" alt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18BE2F-02BE-484C-B6F2-797340CA170F}" type="slidenum">
              <a:rPr lang="en-US" altLang="en-US"/>
              <a:pPr eaLnBrk="1" hangingPunct="1"/>
              <a:t>242</a:t>
            </a:fld>
            <a:endParaRPr lang="en-US" altLang="en-US"/>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660C45-FE2C-4DB8-B037-DA7D0E589876}" type="slidenum">
              <a:rPr lang="en-US" altLang="en-US"/>
              <a:pPr eaLnBrk="1" hangingPunct="1"/>
              <a:t>243</a:t>
            </a:fld>
            <a:endParaRPr lang="en-US" altLang="en-US"/>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21D875-BCD1-4A1F-A0AC-ED4AC5E1CC20}" type="slidenum">
              <a:rPr lang="en-US" altLang="en-US"/>
              <a:pPr eaLnBrk="1" hangingPunct="1"/>
              <a:t>244</a:t>
            </a:fld>
            <a:endParaRPr lang="en-US" altLang="en-US"/>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4D3C03-0137-4327-B338-A006C51ED85D}" type="slidenum">
              <a:rPr lang="en-US" altLang="en-US"/>
              <a:pPr eaLnBrk="1" hangingPunct="1"/>
              <a:t>245</a:t>
            </a:fld>
            <a:endParaRPr lang="en-US" altLang="en-US"/>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C6ABC9-FD13-4EDD-9280-7A00E06A16E6}" type="slidenum">
              <a:rPr lang="en-US" altLang="en-US"/>
              <a:pPr eaLnBrk="1" hangingPunct="1"/>
              <a:t>246</a:t>
            </a:fld>
            <a:endParaRPr lang="en-US" altLang="en-US"/>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BA0CB8-1CEF-4E48-BC77-289BB4C03FD3}" type="slidenum">
              <a:rPr lang="en-US" altLang="en-US"/>
              <a:pPr eaLnBrk="1" hangingPunct="1"/>
              <a:t>247</a:t>
            </a:fld>
            <a:endParaRPr lang="en-US" altLang="en-US"/>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INTERPERSONAL ROLE</a:t>
            </a:r>
          </a:p>
          <a:p>
            <a:pPr eaLnBrk="1" hangingPunct="1"/>
            <a:r>
              <a:rPr lang="en-US" sz="1200" b="1" dirty="0" smtClean="0">
                <a:solidFill>
                  <a:srgbClr val="C00000"/>
                </a:solidFill>
              </a:rPr>
              <a:t>Figurehead-</a:t>
            </a:r>
            <a:r>
              <a:rPr lang="en-US" sz="1200" dirty="0" smtClean="0"/>
              <a:t> ethical guidelines and the principles of behavior employees are to follow in their dealings with customers and suppliers</a:t>
            </a:r>
          </a:p>
          <a:p>
            <a:pPr eaLnBrk="1" hangingPunct="1"/>
            <a:r>
              <a:rPr lang="en-US" sz="1200" b="1" dirty="0" smtClean="0">
                <a:solidFill>
                  <a:srgbClr val="C00000"/>
                </a:solidFill>
              </a:rPr>
              <a:t>Leader</a:t>
            </a:r>
            <a:r>
              <a:rPr lang="en-US" sz="1200" dirty="0" smtClean="0">
                <a:solidFill>
                  <a:srgbClr val="C00000"/>
                </a:solidFill>
              </a:rPr>
              <a:t>- </a:t>
            </a:r>
            <a:r>
              <a:rPr lang="en-US" sz="1200" dirty="0" smtClean="0"/>
              <a:t>give direct commands and orders to subordinates and make decisions</a:t>
            </a:r>
          </a:p>
          <a:p>
            <a:pPr eaLnBrk="1" hangingPunct="1"/>
            <a:r>
              <a:rPr lang="en-US" sz="1200" b="1" dirty="0" smtClean="0">
                <a:solidFill>
                  <a:srgbClr val="C00000"/>
                </a:solidFill>
              </a:rPr>
              <a:t>Liaison</a:t>
            </a:r>
            <a:r>
              <a:rPr lang="en-US" sz="1200" dirty="0" smtClean="0">
                <a:solidFill>
                  <a:srgbClr val="C00000"/>
                </a:solidFill>
              </a:rPr>
              <a:t>-</a:t>
            </a:r>
            <a:r>
              <a:rPr lang="en-US" sz="1200" dirty="0" smtClean="0"/>
              <a:t>coordinate between different departments and establish alliances between different organizations</a:t>
            </a:r>
          </a:p>
          <a:p>
            <a:endParaRPr lang="en-US" dirty="0" smtClean="0"/>
          </a:p>
          <a:p>
            <a:r>
              <a:rPr lang="en-US" dirty="0" smtClean="0"/>
              <a:t>INFORMATIONAL ROLE</a:t>
            </a:r>
          </a:p>
          <a:p>
            <a:pPr eaLnBrk="1" hangingPunct="1"/>
            <a:r>
              <a:rPr lang="en-US" sz="1200" b="1" dirty="0" smtClean="0">
                <a:solidFill>
                  <a:srgbClr val="C00000"/>
                </a:solidFill>
              </a:rPr>
              <a:t>Monitor</a:t>
            </a:r>
            <a:r>
              <a:rPr lang="en-US" sz="1200" dirty="0" smtClean="0">
                <a:solidFill>
                  <a:srgbClr val="C00000"/>
                </a:solidFill>
              </a:rPr>
              <a:t>- </a:t>
            </a:r>
            <a:r>
              <a:rPr lang="en-US" sz="1200" dirty="0" smtClean="0"/>
              <a:t>evaluate the performance of managers in different functions</a:t>
            </a:r>
          </a:p>
          <a:p>
            <a:pPr eaLnBrk="1" hangingPunct="1"/>
            <a:r>
              <a:rPr lang="en-US" sz="1200" b="1" dirty="0" smtClean="0">
                <a:solidFill>
                  <a:srgbClr val="C00000"/>
                </a:solidFill>
              </a:rPr>
              <a:t>Disseminator</a:t>
            </a:r>
            <a:r>
              <a:rPr lang="en-US" sz="1200" dirty="0" smtClean="0">
                <a:solidFill>
                  <a:srgbClr val="C00000"/>
                </a:solidFill>
              </a:rPr>
              <a:t>-</a:t>
            </a:r>
            <a:r>
              <a:rPr lang="en-US" sz="1200" dirty="0" smtClean="0"/>
              <a:t>communicate to employees the organization’s vision and purpose</a:t>
            </a:r>
          </a:p>
          <a:p>
            <a:pPr eaLnBrk="1" hangingPunct="1"/>
            <a:r>
              <a:rPr lang="en-US" sz="1200" b="1" dirty="0" smtClean="0">
                <a:solidFill>
                  <a:srgbClr val="C00000"/>
                </a:solidFill>
              </a:rPr>
              <a:t>Spokesperson</a:t>
            </a:r>
            <a:r>
              <a:rPr lang="en-US" sz="1200" dirty="0" smtClean="0">
                <a:solidFill>
                  <a:srgbClr val="C00000"/>
                </a:solidFill>
              </a:rPr>
              <a:t>-</a:t>
            </a:r>
            <a:r>
              <a:rPr lang="en-US" sz="1200" dirty="0" smtClean="0"/>
              <a:t> give a speech to inform the local community about the organization’s future intentions</a:t>
            </a:r>
          </a:p>
          <a:p>
            <a:endParaRPr lang="en-US" dirty="0" smtClean="0"/>
          </a:p>
          <a:p>
            <a:r>
              <a:rPr lang="en-US" dirty="0" smtClean="0"/>
              <a:t>DECISIONAL ROLE</a:t>
            </a:r>
          </a:p>
          <a:p>
            <a:pPr eaLnBrk="1" hangingPunct="1"/>
            <a:r>
              <a:rPr lang="en-US" sz="1200" b="1" dirty="0" smtClean="0">
                <a:solidFill>
                  <a:srgbClr val="C00000"/>
                </a:solidFill>
              </a:rPr>
              <a:t>Entrepreneur-</a:t>
            </a:r>
            <a:r>
              <a:rPr lang="en-US" sz="1200" dirty="0" smtClean="0">
                <a:solidFill>
                  <a:srgbClr val="C00000"/>
                </a:solidFill>
              </a:rPr>
              <a:t> </a:t>
            </a:r>
            <a:r>
              <a:rPr lang="en-US" sz="1200" dirty="0" smtClean="0"/>
              <a:t>commit organization resources to develop innovative goods and services. Takes unchartered routes.</a:t>
            </a:r>
          </a:p>
          <a:p>
            <a:pPr eaLnBrk="1" hangingPunct="1"/>
            <a:r>
              <a:rPr lang="en-US" sz="1200" b="1" dirty="0" smtClean="0">
                <a:solidFill>
                  <a:srgbClr val="C00000"/>
                </a:solidFill>
              </a:rPr>
              <a:t>Disturbance handler</a:t>
            </a:r>
            <a:r>
              <a:rPr lang="en-US" sz="1200" dirty="0" smtClean="0">
                <a:solidFill>
                  <a:srgbClr val="C00000"/>
                </a:solidFill>
              </a:rPr>
              <a:t>- </a:t>
            </a:r>
            <a:r>
              <a:rPr lang="en-US" sz="1200" dirty="0" smtClean="0"/>
              <a:t>to take corrective action to deal with unexpected problems facing the organization from the external as well as internal environment</a:t>
            </a:r>
          </a:p>
          <a:p>
            <a:pPr eaLnBrk="1" hangingPunct="1"/>
            <a:r>
              <a:rPr lang="en-US" sz="1200" b="1" dirty="0" smtClean="0">
                <a:solidFill>
                  <a:srgbClr val="C00000"/>
                </a:solidFill>
              </a:rPr>
              <a:t>Resource allocator</a:t>
            </a:r>
            <a:r>
              <a:rPr lang="en-US" sz="1200" dirty="0" smtClean="0">
                <a:solidFill>
                  <a:srgbClr val="C00000"/>
                </a:solidFill>
              </a:rPr>
              <a:t>- </a:t>
            </a:r>
            <a:r>
              <a:rPr lang="en-US" sz="1200" dirty="0" smtClean="0"/>
              <a:t>allocate existing resources among different functions and departments</a:t>
            </a:r>
          </a:p>
          <a:p>
            <a:pPr eaLnBrk="1" hangingPunct="1"/>
            <a:r>
              <a:rPr lang="en-US" sz="1200" b="1" dirty="0" smtClean="0">
                <a:solidFill>
                  <a:srgbClr val="C00000"/>
                </a:solidFill>
              </a:rPr>
              <a:t>Negotiator</a:t>
            </a:r>
            <a:r>
              <a:rPr lang="en-US" sz="1200" dirty="0" smtClean="0">
                <a:solidFill>
                  <a:srgbClr val="C00000"/>
                </a:solidFill>
              </a:rPr>
              <a:t>- </a:t>
            </a:r>
            <a:r>
              <a:rPr lang="en-US" sz="1200" dirty="0" smtClean="0"/>
              <a:t>work with suppliers, distributors and labor unions</a:t>
            </a:r>
          </a:p>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41</a:t>
            </a:fld>
            <a:endParaRPr lang="en-US"/>
          </a:p>
        </p:txBody>
      </p:sp>
    </p:spTree>
    <p:extLst>
      <p:ext uri="{BB962C8B-B14F-4D97-AF65-F5344CB8AC3E}">
        <p14:creationId xmlns:p14="http://schemas.microsoft.com/office/powerpoint/2010/main" val="427138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EB6CF5-448B-4EF1-A2B9-FE83CCC901A8}" type="slidenum">
              <a:rPr lang="en-US" altLang="en-US"/>
              <a:pPr eaLnBrk="1" hangingPunct="1"/>
              <a:t>249</a:t>
            </a:fld>
            <a:endParaRPr lang="en-US" altLang="en-US"/>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xfrm>
            <a:off x="914400" y="4343400"/>
            <a:ext cx="5029200" cy="4114800"/>
          </a:xfrm>
          <a:noFill/>
        </p:spPr>
        <p:txBody>
          <a:bodyPr/>
          <a:lstStyle/>
          <a:p>
            <a:pPr>
              <a:spcBef>
                <a:spcPct val="0"/>
              </a:spcBef>
            </a:pPr>
            <a:endParaRPr lang="en-US" altLang="en-US" sz="2400"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250</a:t>
            </a:fld>
            <a:endParaRPr lang="en-US" dirty="0"/>
          </a:p>
        </p:txBody>
      </p:sp>
    </p:spTree>
    <p:extLst>
      <p:ext uri="{BB962C8B-B14F-4D97-AF65-F5344CB8AC3E}">
        <p14:creationId xmlns:p14="http://schemas.microsoft.com/office/powerpoint/2010/main" val="1762647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857C20C-D9E3-49EF-89D9-EF4DA8F64715}" type="slidenum">
              <a:rPr lang="en-US"/>
              <a:pPr>
                <a:defRPr/>
              </a:pPr>
              <a:t>264</a:t>
            </a:fld>
            <a:endParaRPr lang="en-US"/>
          </a:p>
        </p:txBody>
      </p:sp>
      <p:sp>
        <p:nvSpPr>
          <p:cNvPr id="226307"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FD857-5847-4AD5-A629-636387B0F1E7}" type="slidenum">
              <a:rPr lang="en-US" smtClean="0"/>
              <a:t>275</a:t>
            </a:fld>
            <a:endParaRPr lang="en-US"/>
          </a:p>
        </p:txBody>
      </p:sp>
    </p:spTree>
    <p:extLst>
      <p:ext uri="{BB962C8B-B14F-4D97-AF65-F5344CB8AC3E}">
        <p14:creationId xmlns:p14="http://schemas.microsoft.com/office/powerpoint/2010/main" val="156178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A1835C7-579E-4DEF-8532-FE5E59785D10}" type="slidenum">
              <a:rPr lang="en-US"/>
              <a:pPr>
                <a:defRPr/>
              </a:pPr>
              <a:t>291</a:t>
            </a:fld>
            <a:endParaRPr lang="en-US"/>
          </a:p>
        </p:txBody>
      </p:sp>
      <p:sp>
        <p:nvSpPr>
          <p:cNvPr id="176131"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302</a:t>
            </a:fld>
            <a:endParaRPr lang="en-US" dirty="0"/>
          </a:p>
        </p:txBody>
      </p:sp>
    </p:spTree>
    <p:extLst>
      <p:ext uri="{BB962C8B-B14F-4D97-AF65-F5344CB8AC3E}">
        <p14:creationId xmlns:p14="http://schemas.microsoft.com/office/powerpoint/2010/main" val="36534240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ACAF867-48E1-46FE-A4A4-2023D1A71591}" type="slidenum">
              <a:rPr lang="en-US"/>
              <a:pPr>
                <a:defRPr/>
              </a:pPr>
              <a:t>310</a:t>
            </a:fld>
            <a:endParaRPr lang="en-US"/>
          </a:p>
        </p:txBody>
      </p:sp>
      <p:sp>
        <p:nvSpPr>
          <p:cNvPr id="238595"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type of business or industrial activity, or simply any productive activity </a:t>
            </a:r>
          </a:p>
          <a:p>
            <a:r>
              <a:rPr lang="en-US" dirty="0" smtClean="0"/>
              <a:t>(a productive activity is one that combines production factors with the objective of obtaining </a:t>
            </a:r>
          </a:p>
          <a:p>
            <a:r>
              <a:rPr lang="en-US" dirty="0" smtClean="0"/>
              <a:t>a result in the form of goods or services) will have a different production function.</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311</a:t>
            </a:fld>
            <a:endParaRPr lang="en-US" dirty="0"/>
          </a:p>
        </p:txBody>
      </p:sp>
    </p:spTree>
    <p:extLst>
      <p:ext uri="{BB962C8B-B14F-4D97-AF65-F5344CB8AC3E}">
        <p14:creationId xmlns:p14="http://schemas.microsoft.com/office/powerpoint/2010/main" val="3444025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30FC2F8-91E2-4C90-A9DE-43BBB027F0C4}" type="slidenum">
              <a:rPr lang="en-US" altLang="en-US"/>
              <a:pPr fontAlgn="base">
                <a:spcBef>
                  <a:spcPct val="0"/>
                </a:spcBef>
                <a:spcAft>
                  <a:spcPct val="0"/>
                </a:spcAft>
              </a:pPr>
              <a:t>322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46</a:t>
            </a:fld>
            <a:endParaRPr lang="en-US"/>
          </a:p>
        </p:txBody>
      </p:sp>
    </p:spTree>
    <p:extLst>
      <p:ext uri="{BB962C8B-B14F-4D97-AF65-F5344CB8AC3E}">
        <p14:creationId xmlns:p14="http://schemas.microsoft.com/office/powerpoint/2010/main" val="691329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4B64F58-31C4-4DC8-A87E-5D9EA4B9DDDA}" type="slidenum">
              <a:rPr lang="en-US" altLang="en-US"/>
              <a:pPr fontAlgn="base">
                <a:spcBef>
                  <a:spcPct val="0"/>
                </a:spcBef>
                <a:spcAft>
                  <a:spcPct val="0"/>
                </a:spcAft>
              </a:pPr>
              <a:t>323</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DBC3325-DE6F-46A5-BF47-A3571D1983CE}" type="slidenum">
              <a:rPr lang="en-US" altLang="en-US"/>
              <a:pPr fontAlgn="base">
                <a:spcBef>
                  <a:spcPct val="0"/>
                </a:spcBef>
                <a:spcAft>
                  <a:spcPct val="0"/>
                </a:spcAft>
              </a:pPr>
              <a:t>324</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963380E-82B8-40D3-B6B5-29370A4F2A29}" type="slidenum">
              <a:rPr lang="en-US" altLang="en-US"/>
              <a:pPr fontAlgn="base">
                <a:spcBef>
                  <a:spcPct val="0"/>
                </a:spcBef>
                <a:spcAft>
                  <a:spcPct val="0"/>
                </a:spcAft>
              </a:pPr>
              <a:t>325</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C8B8011-522D-45AF-9C09-796A32D9B4C0}" type="slidenum">
              <a:rPr lang="en-US" altLang="en-US"/>
              <a:pPr fontAlgn="base">
                <a:spcBef>
                  <a:spcPct val="0"/>
                </a:spcBef>
                <a:spcAft>
                  <a:spcPct val="0"/>
                </a:spcAft>
              </a:pPr>
              <a:t>327</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FD11F47-DEF8-4812-8D6E-15A7470DEA77}" type="slidenum">
              <a:rPr lang="en-US" altLang="en-US"/>
              <a:pPr fontAlgn="base">
                <a:spcBef>
                  <a:spcPct val="0"/>
                </a:spcBef>
                <a:spcAft>
                  <a:spcPct val="0"/>
                </a:spcAft>
              </a:pPr>
              <a:t>328</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16AF519-77D7-4AC5-86D6-3D72E6F9B39E}" type="slidenum">
              <a:rPr lang="en-US" altLang="en-US"/>
              <a:pPr fontAlgn="base">
                <a:spcBef>
                  <a:spcPct val="0"/>
                </a:spcBef>
                <a:spcAft>
                  <a:spcPct val="0"/>
                </a:spcAft>
              </a:pPr>
              <a:t>329</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40E1C66-68D8-4B2A-8FC6-4D87F22489BD}" type="slidenum">
              <a:rPr lang="en-US" altLang="en-US"/>
              <a:pPr fontAlgn="base">
                <a:spcBef>
                  <a:spcPct val="0"/>
                </a:spcBef>
                <a:spcAft>
                  <a:spcPct val="0"/>
                </a:spcAft>
              </a:pPr>
              <a:t>330</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p:txBody>
          <a:bodyPr/>
          <a:lstStyle/>
          <a:p>
            <a:pPr>
              <a:defRPr/>
            </a:pPr>
            <a:fld id="{5E1A6124-9B75-4AF8-9342-68C1C47BAB77}" type="slidenum">
              <a:rPr lang="en-US"/>
              <a:pPr>
                <a:defRPr/>
              </a:pPr>
              <a:t>341</a:t>
            </a:fld>
            <a:endParaRPr lang="en-US"/>
          </a:p>
        </p:txBody>
      </p:sp>
      <p:sp>
        <p:nvSpPr>
          <p:cNvPr id="27136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136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a:r>
              <a:rPr lang="en-US" sz="1000">
                <a:latin typeface="Times New Roman" pitchFamily="18" charset="0"/>
              </a:rPr>
              <a:t>30</a:t>
            </a:r>
          </a:p>
        </p:txBody>
      </p:sp>
      <p:sp>
        <p:nvSpPr>
          <p:cNvPr id="27136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136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1367" name="Rectangle 6"/>
          <p:cNvSpPr>
            <a:spLocks noGrp="1" noChangeArrowheads="1"/>
          </p:cNvSpPr>
          <p:nvPr>
            <p:ph type="body" idx="1"/>
          </p:nvPr>
        </p:nvSpPr>
        <p:spPr bwMode="auto">
          <a:xfrm>
            <a:off x="457200" y="4192588"/>
            <a:ext cx="5715000" cy="4265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endParaRPr lang="en-US" smtClean="0"/>
          </a:p>
        </p:txBody>
      </p:sp>
      <p:sp>
        <p:nvSpPr>
          <p:cNvPr id="271368"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Amongst the other marketing mix models that have been developed and have become popular over the years is 7Ps. </a:t>
            </a:r>
          </a:p>
          <a:p>
            <a:r>
              <a:rPr lang="en-US" dirty="0" smtClean="0"/>
              <a:t>This is  sometimes called the </a:t>
            </a:r>
            <a:r>
              <a:rPr lang="en-US" dirty="0" smtClean="0">
                <a:solidFill>
                  <a:srgbClr val="FF0000"/>
                </a:solidFill>
              </a:rPr>
              <a:t>extended marketing mix</a:t>
            </a:r>
            <a:r>
              <a:rPr lang="en-US" dirty="0" smtClean="0"/>
              <a:t>, which includes the first 4 Ps, plus people, processes and physical layout decisions.</a:t>
            </a:r>
          </a:p>
          <a:p>
            <a:pPr eaLnBrk="1" hangingPunct="1"/>
            <a:endParaRPr lang="en-US" altLang="en-US" b="1" dirty="0" smtClean="0"/>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351</a:t>
            </a:fld>
            <a:endParaRPr lang="en-US" dirty="0"/>
          </a:p>
        </p:txBody>
      </p:sp>
    </p:spTree>
    <p:extLst>
      <p:ext uri="{BB962C8B-B14F-4D97-AF65-F5344CB8AC3E}">
        <p14:creationId xmlns:p14="http://schemas.microsoft.com/office/powerpoint/2010/main" val="8578504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352</a:t>
            </a:fld>
            <a:endParaRPr lang="en-US" dirty="0"/>
          </a:p>
        </p:txBody>
      </p:sp>
    </p:spTree>
    <p:extLst>
      <p:ext uri="{BB962C8B-B14F-4D97-AF65-F5344CB8AC3E}">
        <p14:creationId xmlns:p14="http://schemas.microsoft.com/office/powerpoint/2010/main" val="370122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AE5854-C009-4EDE-B9F8-37CB1618BED9}" type="slidenum">
              <a:rPr lang="en-US"/>
              <a:pPr>
                <a:defRPr/>
              </a:pPr>
              <a:t>54</a:t>
            </a:fld>
            <a:endParaRPr lang="en-US"/>
          </a:p>
        </p:txBody>
      </p:sp>
      <p:sp>
        <p:nvSpPr>
          <p:cNvPr id="227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356</a:t>
            </a:fld>
            <a:endParaRPr lang="en-US" dirty="0"/>
          </a:p>
        </p:txBody>
      </p:sp>
    </p:spTree>
    <p:extLst>
      <p:ext uri="{BB962C8B-B14F-4D97-AF65-F5344CB8AC3E}">
        <p14:creationId xmlns:p14="http://schemas.microsoft.com/office/powerpoint/2010/main" val="34146871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0D7F7-E0CC-48B3-B5A1-CA374E31CD58}" type="slidenum">
              <a:rPr lang="en-US" altLang="en-US"/>
              <a:pPr/>
              <a:t>361</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American Marketing Association (AMA) defines marketing research as the function which links the consumer, customer, and public to the </a:t>
            </a:r>
            <a:r>
              <a:rPr lang="en-US" dirty="0" err="1" smtClean="0"/>
              <a:t>marketeer</a:t>
            </a:r>
            <a:r>
              <a:rPr lang="en-US" dirty="0" smtClean="0"/>
              <a:t> through information. This information is used to identify and define marketing opportunities and problems; generate, refine, and evaluate marketing actions; monitoring marketing performance</a:t>
            </a:r>
            <a:r>
              <a:rPr lang="en-US" baseline="0" dirty="0" smtClean="0"/>
              <a:t> and improve understanding of marketing as a process.</a:t>
            </a:r>
            <a:r>
              <a:rPr lang="en-US" dirty="0" smtClean="0"/>
              <a:t>  </a:t>
            </a:r>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362</a:t>
            </a:fld>
            <a:endParaRPr lang="en-US" dirty="0"/>
          </a:p>
        </p:txBody>
      </p:sp>
    </p:spTree>
    <p:extLst>
      <p:ext uri="{BB962C8B-B14F-4D97-AF65-F5344CB8AC3E}">
        <p14:creationId xmlns:p14="http://schemas.microsoft.com/office/powerpoint/2010/main" val="19607931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Advertising is distinctive and recognizable as a form of communication by its three essential elements: its paid sponsorship, its use of mass media, and its intent to persuade. An advertisement is a specific message that an advertiser has placed to persuade an audience. An advertising campaign is a series of ads and other promotional efforts with a common theme placed to persuade an audience over a specified period. Integrated brand promotion (</a:t>
            </a:r>
            <a:r>
              <a:rPr lang="en-US" sz="1200" kern="1200" cap="small" dirty="0" err="1" smtClean="0">
                <a:solidFill>
                  <a:schemeClr val="tx1"/>
                </a:solidFill>
                <a:effectLst/>
                <a:latin typeface="+mn-lt"/>
                <a:ea typeface="+mn-ea"/>
                <a:cs typeface="+mn-cs"/>
              </a:rPr>
              <a:t>ibp</a:t>
            </a:r>
            <a:r>
              <a:rPr lang="en-US" sz="1200" kern="1200" dirty="0" smtClean="0">
                <a:solidFill>
                  <a:schemeClr val="tx1"/>
                </a:solidFill>
                <a:effectLst/>
                <a:latin typeface="+mn-lt"/>
                <a:ea typeface="+mn-ea"/>
                <a:cs typeface="+mn-cs"/>
              </a:rPr>
              <a:t>) is the use of many promotional tools, including advertising, in a coordinated manner to build and maintain brand awareness, identity, and preference.</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365</a:t>
            </a:fld>
            <a:endParaRPr lang="en-US" dirty="0"/>
          </a:p>
        </p:txBody>
      </p:sp>
    </p:spTree>
    <p:extLst>
      <p:ext uri="{BB962C8B-B14F-4D97-AF65-F5344CB8AC3E}">
        <p14:creationId xmlns:p14="http://schemas.microsoft.com/office/powerpoint/2010/main" val="14294784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366</a:t>
            </a:fld>
            <a:endParaRPr lang="en-US" dirty="0"/>
          </a:p>
        </p:txBody>
      </p:sp>
    </p:spTree>
    <p:extLst>
      <p:ext uri="{BB962C8B-B14F-4D97-AF65-F5344CB8AC3E}">
        <p14:creationId xmlns:p14="http://schemas.microsoft.com/office/powerpoint/2010/main" val="32579197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369</a:t>
            </a:fld>
            <a:endParaRPr lang="en-US" dirty="0"/>
          </a:p>
        </p:txBody>
      </p:sp>
    </p:spTree>
    <p:extLst>
      <p:ext uri="{BB962C8B-B14F-4D97-AF65-F5344CB8AC3E}">
        <p14:creationId xmlns:p14="http://schemas.microsoft.com/office/powerpoint/2010/main" val="45298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F5A46-479C-48F8-B3DD-560C9B06D438}" type="slidenum">
              <a:rPr lang="en-US" altLang="en-US"/>
              <a:pPr/>
              <a:t>376</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A3762-AA5E-477F-BFCD-49E92CCB35DE}" type="slidenum">
              <a:rPr lang="en-US" altLang="en-US"/>
              <a:pPr/>
              <a:t>377</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Students should be asked to consider the degree to which each of these assumptions is accurate.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Note that this slide suggest holding costs are, on average, about 26% of the inventory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34F6B20B-4B13-4AE3-B366-2CAADAB9E114}" type="slidenum">
              <a:rPr lang="ar-SA">
                <a:latin typeface="Arial" charset="0"/>
              </a:rPr>
              <a:pPr eaLnBrk="1" hangingPunct="1"/>
              <a:t>59</a:t>
            </a:fld>
            <a:endParaRPr lang="en-US">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050"/>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2051"/>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One should link this model to the assumptions.  You should also explore, at least briefly,  how this picture would change if the assumptions were not met.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EOQ=</a:t>
                </a:r>
                <a:r>
                  <a:rPr lang="en-US" b="0" dirty="0" smtClean="0"/>
                  <a:t> Q = </a:t>
                </a:r>
                <a14:m>
                  <m:oMath xmlns:m="http://schemas.openxmlformats.org/officeDocument/2006/math">
                    <m:r>
                      <a:rPr lang="en-US" b="0" i="1" smtClean="0">
                        <a:latin typeface="Cambria Math"/>
                        <a:ea typeface="Cambria Math"/>
                      </a:rPr>
                      <m:t>√</m:t>
                    </m:r>
                  </m:oMath>
                </a14:m>
                <a:r>
                  <a:rPr lang="en-US" b="0" dirty="0" smtClean="0"/>
                  <a:t> 2DS/H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 =</a:t>
                </a:r>
                <a:r>
                  <a:rPr lang="en-US" b="1" dirty="0" smtClean="0"/>
                  <a:t> </a:t>
                </a:r>
                <a:r>
                  <a:rPr lang="en-US" b="0" dirty="0" smtClean="0"/>
                  <a:t>Annual Demand</a:t>
                </a:r>
                <a:r>
                  <a:rPr lang="en-US" b="0" baseline="0" dirty="0" smtClean="0"/>
                  <a:t> = 12X1000= 12,000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 Ordering cost or Set Up cost = 500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 = Inventory Carrying Cost = 20% of average inventory investment cost =20% of </a:t>
                </a:r>
                <a:r>
                  <a:rPr lang="en-US" b="0" baseline="0" dirty="0" err="1" smtClean="0"/>
                  <a:t>Rs</a:t>
                </a:r>
                <a:r>
                  <a:rPr lang="en-US" b="0" baseline="0" dirty="0" smtClean="0"/>
                  <a:t> 50= </a:t>
                </a:r>
                <a:r>
                  <a:rPr lang="en-US" b="0" baseline="0" dirty="0" err="1" smtClean="0"/>
                  <a:t>Rs</a:t>
                </a:r>
                <a:r>
                  <a:rPr lang="en-US" b="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So, Q = </a:t>
                </a:r>
                <a14:m>
                  <m:oMath xmlns:m="http://schemas.openxmlformats.org/officeDocument/2006/math">
                    <m:f>
                      <m:fPr>
                        <m:ctrlPr>
                          <a:rPr lang="en-US" b="0" i="1" baseline="0" smtClean="0">
                            <a:latin typeface="Cambria Math"/>
                            <a:ea typeface="Cambria Math"/>
                          </a:rPr>
                        </m:ctrlPr>
                      </m:fPr>
                      <m:num>
                        <m:rad>
                          <m:radPr>
                            <m:degHide m:val="on"/>
                            <m:ctrlPr>
                              <a:rPr lang="en-US" b="0" i="1" baseline="0" smtClean="0">
                                <a:latin typeface="Cambria Math"/>
                                <a:ea typeface="Cambria Math"/>
                              </a:rPr>
                            </m:ctrlPr>
                          </m:radPr>
                          <m:deg/>
                          <m:e>
                            <m:r>
                              <a:rPr lang="en-US" b="0" i="1" baseline="0" smtClean="0">
                                <a:latin typeface="Cambria Math"/>
                                <a:ea typeface="Cambria Math"/>
                              </a:rPr>
                              <m:t>2</m:t>
                            </m:r>
                            <m:r>
                              <a:rPr lang="en-US" b="0" i="1" baseline="0" smtClean="0">
                                <a:latin typeface="Cambria Math"/>
                                <a:ea typeface="Cambria Math"/>
                              </a:rPr>
                              <m:t>𝑥</m:t>
                            </m:r>
                            <m:r>
                              <a:rPr lang="en-US" b="0" i="1" baseline="0" smtClean="0">
                                <a:latin typeface="Cambria Math"/>
                                <a:ea typeface="Cambria Math"/>
                              </a:rPr>
                              <m:t>12000</m:t>
                            </m:r>
                            <m:r>
                              <a:rPr lang="en-US" b="0" i="1" baseline="0" smtClean="0">
                                <a:latin typeface="Cambria Math"/>
                                <a:ea typeface="Cambria Math"/>
                              </a:rPr>
                              <m:t>𝑥</m:t>
                            </m:r>
                            <m:r>
                              <a:rPr lang="en-US" b="0" i="1" baseline="0" smtClean="0">
                                <a:latin typeface="Cambria Math"/>
                                <a:ea typeface="Cambria Math"/>
                              </a:rPr>
                              <m:t>500</m:t>
                            </m:r>
                          </m:e>
                        </m:rad>
                      </m:num>
                      <m:den>
                        <m:rad>
                          <m:radPr>
                            <m:degHide m:val="on"/>
                            <m:ctrlPr>
                              <a:rPr lang="en-US" b="0" i="1" baseline="0" smtClean="0">
                                <a:latin typeface="Cambria Math"/>
                                <a:ea typeface="Cambria Math"/>
                              </a:rPr>
                            </m:ctrlPr>
                          </m:radPr>
                          <m:deg/>
                          <m:e>
                            <m:r>
                              <a:rPr lang="en-US" b="0" i="1" baseline="0" smtClean="0">
                                <a:latin typeface="Cambria Math"/>
                                <a:ea typeface="Cambria Math"/>
                              </a:rPr>
                              <m:t>10</m:t>
                            </m:r>
                          </m:e>
                        </m:rad>
                      </m:den>
                    </m:f>
                  </m:oMath>
                </a14:m>
                <a:r>
                  <a:rPr lang="en-US" b="0" i="1" baseline="0" dirty="0" smtClean="0">
                    <a:latin typeface="Cambria Math"/>
                    <a:ea typeface="Cambria Math"/>
                  </a:rPr>
                  <a:t> = 1095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Optimum no. of orders per annum = 12000/1095 = 10.96 i.e. 11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Minimum</a:t>
                </a:r>
                <a:r>
                  <a:rPr lang="en-US" b="0" baseline="0" dirty="0" smtClean="0"/>
                  <a:t> Total Cost of inventory per annum, </a:t>
                </a:r>
                <a:r>
                  <a:rPr lang="en-US" b="0" dirty="0" smtClean="0"/>
                  <a:t>TC=DC+(D/Q)*S+(Q/2)*H</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 12000x50</a:t>
                </a:r>
                <a:r>
                  <a:rPr lang="en-US" b="0" baseline="0" dirty="0" smtClean="0"/>
                  <a:t> + (12000/1095) 500 + (1095/2) x10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 600,000 + 10.96x500 + 1095x5 = 600,000 + 5480 + 5475 = </a:t>
                </a:r>
                <a:r>
                  <a:rPr lang="en-US" b="0" baseline="0" dirty="0" err="1" smtClean="0"/>
                  <a:t>Rs</a:t>
                </a:r>
                <a:r>
                  <a:rPr lang="en-US" b="0" baseline="0" dirty="0" smtClean="0"/>
                  <a:t>. 610955</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dirty="0" smtClean="0"/>
                  <a:t> </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EOQ=</a:t>
                </a:r>
                <a:r>
                  <a:rPr lang="en-US" b="0" dirty="0" smtClean="0"/>
                  <a:t> </a:t>
                </a:r>
                <a:r>
                  <a:rPr lang="en-US" b="0" dirty="0" smtClean="0"/>
                  <a:t>Q = </a:t>
                </a:r>
                <a:r>
                  <a:rPr lang="en-US" b="0" i="0" smtClean="0">
                    <a:latin typeface="Cambria Math"/>
                    <a:ea typeface="Cambria Math"/>
                  </a:rPr>
                  <a:t>√</a:t>
                </a:r>
                <a:r>
                  <a:rPr lang="en-US" b="0" dirty="0" smtClean="0"/>
                  <a:t> 2DS/H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 =</a:t>
                </a:r>
                <a:r>
                  <a:rPr lang="en-US" b="1" dirty="0" smtClean="0"/>
                  <a:t> </a:t>
                </a:r>
                <a:r>
                  <a:rPr lang="en-US" b="0" dirty="0" smtClean="0"/>
                  <a:t>Annual Demand</a:t>
                </a:r>
                <a:r>
                  <a:rPr lang="en-US" b="0" baseline="0" dirty="0" smtClean="0"/>
                  <a:t> = 12X1000= 12,000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 Ordering cost or Set Up cost = 500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 = Inventory Carrying Cost = 20% of average inventory investment cost =20% of </a:t>
                </a:r>
                <a:r>
                  <a:rPr lang="en-US" b="0" baseline="0" dirty="0" err="1" smtClean="0"/>
                  <a:t>Rs</a:t>
                </a:r>
                <a:r>
                  <a:rPr lang="en-US" b="0" baseline="0" dirty="0" smtClean="0"/>
                  <a:t> 50= </a:t>
                </a:r>
                <a:r>
                  <a:rPr lang="en-US" b="0" baseline="0" dirty="0" err="1" smtClean="0"/>
                  <a:t>Rs</a:t>
                </a:r>
                <a:r>
                  <a:rPr lang="en-US" b="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So, Q = </a:t>
                </a:r>
                <a:r>
                  <a:rPr lang="en-US" b="0" i="0" baseline="0" smtClean="0">
                    <a:latin typeface="Cambria Math"/>
                    <a:ea typeface="Cambria Math"/>
                  </a:rPr>
                  <a:t>√2𝑥12000𝑥500/10=1095 𝑢𝑛𝑖𝑡𝑠</a:t>
                </a:r>
                <a:endParaRPr lang="en-US" b="0" baseline="0" dirty="0" smtClean="0">
                  <a:ea typeface="Cambria Math"/>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Optimum no. of orders per annum = 12000/1095 = 10.96 i.e. 11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Minimum</a:t>
                </a:r>
                <a:r>
                  <a:rPr lang="en-US" b="0" baseline="0" dirty="0" smtClean="0"/>
                  <a:t> Total Cost of inventory per annum, </a:t>
                </a:r>
                <a:r>
                  <a:rPr lang="en-US" b="0" dirty="0" smtClean="0"/>
                  <a:t>TC=DC+(D/Q)*S+(Q/2)*H</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 12000x50</a:t>
                </a:r>
                <a:r>
                  <a:rPr lang="en-US" b="0" baseline="0" dirty="0" smtClean="0"/>
                  <a:t> + (12000/1095) 500 + (1095/2) x10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 600,000 + 10.96x500 + 1095x5 = 600,000 + 5480 + 5475 = </a:t>
                </a:r>
                <a:r>
                  <a:rPr lang="en-US" b="0" baseline="0" dirty="0" err="1" smtClean="0"/>
                  <a:t>Rs</a:t>
                </a:r>
                <a:r>
                  <a:rPr lang="en-US" b="0" baseline="0" dirty="0" smtClean="0"/>
                  <a:t>. 610955</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dirty="0" smtClean="0"/>
                  <a:t> </a:t>
                </a:r>
                <a:endParaRPr lang="en-US" dirty="0"/>
              </a:p>
            </p:txBody>
          </p:sp>
        </mc:Fallback>
      </mc:AlternateContent>
      <p:sp>
        <p:nvSpPr>
          <p:cNvPr id="4" name="Slide Number Placeholder 3"/>
          <p:cNvSpPr>
            <a:spLocks noGrp="1"/>
          </p:cNvSpPr>
          <p:nvPr>
            <p:ph type="sldNum" sz="quarter" idx="10"/>
          </p:nvPr>
        </p:nvSpPr>
        <p:spPr/>
        <p:txBody>
          <a:bodyPr/>
          <a:lstStyle/>
          <a:p>
            <a:fld id="{0771F533-2E32-41E9-8F85-2A7D273B5F06}" type="slidenum">
              <a:rPr lang="en-US" smtClean="0"/>
              <a:t>389</a:t>
            </a:fld>
            <a:endParaRPr lang="en-US" dirty="0"/>
          </a:p>
        </p:txBody>
      </p:sp>
    </p:spTree>
    <p:extLst>
      <p:ext uri="{BB962C8B-B14F-4D97-AF65-F5344CB8AC3E}">
        <p14:creationId xmlns:p14="http://schemas.microsoft.com/office/powerpoint/2010/main" val="420690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1" baseline="0" dirty="0" smtClean="0">
              <a:latin typeface="Cambria Math"/>
              <a:ea typeface="Cambria Math"/>
            </a:endParaRP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392</a:t>
            </a:fld>
            <a:endParaRPr lang="en-US" dirty="0"/>
          </a:p>
        </p:txBody>
      </p:sp>
    </p:spTree>
    <p:extLst>
      <p:ext uri="{BB962C8B-B14F-4D97-AF65-F5344CB8AC3E}">
        <p14:creationId xmlns:p14="http://schemas.microsoft.com/office/powerpoint/2010/main" val="36946958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E1A2B-8C9A-4DCE-9816-DB832023D17E}" type="slidenum">
              <a:rPr lang="ar-SA"/>
              <a:pPr/>
              <a:t>397</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FCD87-5442-4A1B-A115-5A553774D652}" type="slidenum">
              <a:rPr lang="en-US" smtClean="0"/>
              <a:t>401</a:t>
            </a:fld>
            <a:endParaRPr lang="en-US"/>
          </a:p>
        </p:txBody>
      </p:sp>
    </p:spTree>
    <p:extLst>
      <p:ext uri="{BB962C8B-B14F-4D97-AF65-F5344CB8AC3E}">
        <p14:creationId xmlns:p14="http://schemas.microsoft.com/office/powerpoint/2010/main" val="18283549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CF945-EE3D-4256-AF36-C4FA26AC617C}" type="slidenum">
              <a:rPr lang="en-US"/>
              <a:pPr/>
              <a:t>405</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62</a:t>
            </a:fld>
            <a:endParaRPr lang="en-US"/>
          </a:p>
        </p:txBody>
      </p:sp>
    </p:spTree>
    <p:extLst>
      <p:ext uri="{BB962C8B-B14F-4D97-AF65-F5344CB8AC3E}">
        <p14:creationId xmlns:p14="http://schemas.microsoft.com/office/powerpoint/2010/main" val="388408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b="1" dirty="0" smtClean="0"/>
              <a:t>Functional organization</a:t>
            </a:r>
            <a:r>
              <a:rPr lang="en-US" dirty="0" smtClean="0"/>
              <a:t> </a:t>
            </a:r>
            <a:r>
              <a:rPr lang="en-US" altLang="en-US" dirty="0" smtClean="0">
                <a:cs typeface="Times New Roman" pitchFamily="18" charset="0"/>
              </a:rPr>
              <a:t>the tasks, people, and technologies necessary to do the work of the business are divided into separate “functional” groups (such as marketing, operations, and finance).</a:t>
            </a:r>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63</a:t>
            </a:fld>
            <a:endParaRPr lang="en-US"/>
          </a:p>
        </p:txBody>
      </p:sp>
    </p:spTree>
    <p:extLst>
      <p:ext uri="{BB962C8B-B14F-4D97-AF65-F5344CB8AC3E}">
        <p14:creationId xmlns:p14="http://schemas.microsoft.com/office/powerpoint/2010/main" val="427182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1971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0739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06806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lvl1pPr>
              <a:defRPr smtClean="0"/>
            </a:lvl1pPr>
          </a:lstStyle>
          <a:p>
            <a:pPr>
              <a:defRPr/>
            </a:pPr>
            <a:endParaRPr lang="en-US" altLang="ja-JP" dirty="0"/>
          </a:p>
        </p:txBody>
      </p:sp>
      <p:sp>
        <p:nvSpPr>
          <p:cNvPr id="4" name="Slide Number Placeholder 3"/>
          <p:cNvSpPr>
            <a:spLocks noGrp="1"/>
          </p:cNvSpPr>
          <p:nvPr>
            <p:ph type="sldNum" sz="quarter" idx="11"/>
          </p:nvPr>
        </p:nvSpPr>
        <p:spPr/>
        <p:txBody>
          <a:bodyPr/>
          <a:lstStyle>
            <a:lvl1pPr>
              <a:defRPr smtClean="0"/>
            </a:lvl1pPr>
          </a:lstStyle>
          <a:p>
            <a:pPr>
              <a:defRPr/>
            </a:pPr>
            <a:fld id="{75379D39-82A2-4EF2-AFC9-B830A69954C6}" type="slidenum">
              <a:rPr lang="ar-SA" altLang="ja-JP"/>
              <a:pPr>
                <a:defRPr/>
              </a:pPr>
              <a:t>‹#›</a:t>
            </a:fld>
            <a:endParaRPr lang="en-US" altLang="ja-JP" dirty="0"/>
          </a:p>
        </p:txBody>
      </p:sp>
    </p:spTree>
    <p:extLst>
      <p:ext uri="{BB962C8B-B14F-4D97-AF65-F5344CB8AC3E}">
        <p14:creationId xmlns:p14="http://schemas.microsoft.com/office/powerpoint/2010/main" val="1835830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981200"/>
            <a:ext cx="8229600" cy="4114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vikramthadeshvar@hotmail.com</a:t>
            </a:r>
          </a:p>
        </p:txBody>
      </p:sp>
      <p:sp>
        <p:nvSpPr>
          <p:cNvPr id="6" name="Rectangle 6"/>
          <p:cNvSpPr>
            <a:spLocks noGrp="1" noChangeArrowheads="1"/>
          </p:cNvSpPr>
          <p:nvPr>
            <p:ph type="sldNum" sz="quarter" idx="12"/>
          </p:nvPr>
        </p:nvSpPr>
        <p:spPr>
          <a:ln/>
        </p:spPr>
        <p:txBody>
          <a:bodyPr/>
          <a:lstStyle>
            <a:lvl1pPr>
              <a:defRPr/>
            </a:lvl1pPr>
          </a:lstStyle>
          <a:p>
            <a:pPr>
              <a:defRPr/>
            </a:pPr>
            <a:fld id="{69EA1066-5DCE-44F0-803D-11DC2ED732BB}" type="slidenum">
              <a:rPr lang="en-US"/>
              <a:pPr>
                <a:defRPr/>
              </a:pPr>
              <a:t>‹#›</a:t>
            </a:fld>
            <a:endParaRPr lang="en-US" dirty="0"/>
          </a:p>
        </p:txBody>
      </p:sp>
    </p:spTree>
    <p:extLst>
      <p:ext uri="{BB962C8B-B14F-4D97-AF65-F5344CB8AC3E}">
        <p14:creationId xmlns:p14="http://schemas.microsoft.com/office/powerpoint/2010/main" val="540273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600200"/>
            <a:ext cx="7848600" cy="47244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dirty="0"/>
              <a:t>April 6,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LIS580- Spring 2006</a:t>
            </a:r>
          </a:p>
        </p:txBody>
      </p:sp>
      <p:sp>
        <p:nvSpPr>
          <p:cNvPr id="6" name="Rectangle 6"/>
          <p:cNvSpPr>
            <a:spLocks noGrp="1" noChangeArrowheads="1"/>
          </p:cNvSpPr>
          <p:nvPr>
            <p:ph type="sldNum" sz="quarter" idx="12"/>
          </p:nvPr>
        </p:nvSpPr>
        <p:spPr>
          <a:ln/>
        </p:spPr>
        <p:txBody>
          <a:bodyPr/>
          <a:lstStyle>
            <a:lvl1pPr>
              <a:defRPr/>
            </a:lvl1pPr>
          </a:lstStyle>
          <a:p>
            <a:pPr>
              <a:defRPr/>
            </a:pPr>
            <a:fld id="{240F1CB7-7E27-42D0-BA37-7D6CBDB2B271}" type="slidenum">
              <a:rPr lang="en-US"/>
              <a:pPr>
                <a:defRPr/>
              </a:pPr>
              <a:t>‹#›</a:t>
            </a:fld>
            <a:endParaRPr lang="en-US" dirty="0"/>
          </a:p>
        </p:txBody>
      </p:sp>
    </p:spTree>
    <p:extLst>
      <p:ext uri="{BB962C8B-B14F-4D97-AF65-F5344CB8AC3E}">
        <p14:creationId xmlns:p14="http://schemas.microsoft.com/office/powerpoint/2010/main" val="3665845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altLang="ja-JP" dirty="0"/>
          </a:p>
        </p:txBody>
      </p:sp>
      <p:sp>
        <p:nvSpPr>
          <p:cNvPr id="6" name="Slide Number Placeholder 5"/>
          <p:cNvSpPr>
            <a:spLocks noGrp="1"/>
          </p:cNvSpPr>
          <p:nvPr>
            <p:ph type="sldNum" sz="quarter" idx="11"/>
          </p:nvPr>
        </p:nvSpPr>
        <p:spPr/>
        <p:txBody>
          <a:bodyPr/>
          <a:lstStyle>
            <a:lvl1pPr>
              <a:defRPr smtClean="0"/>
            </a:lvl1pPr>
          </a:lstStyle>
          <a:p>
            <a:pPr>
              <a:defRPr/>
            </a:pPr>
            <a:fld id="{3FFD4BE4-AD2E-4233-96A0-344CEB75B902}" type="slidenum">
              <a:rPr lang="ar-SA" altLang="ja-JP"/>
              <a:pPr>
                <a:defRPr/>
              </a:pPr>
              <a:t>‹#›</a:t>
            </a:fld>
            <a:endParaRPr lang="en-US" altLang="ja-JP" dirty="0"/>
          </a:p>
        </p:txBody>
      </p:sp>
    </p:spTree>
    <p:extLst>
      <p:ext uri="{BB962C8B-B14F-4D97-AF65-F5344CB8AC3E}">
        <p14:creationId xmlns:p14="http://schemas.microsoft.com/office/powerpoint/2010/main" val="264743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7762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3716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3716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37338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en-US"/>
              <a:t>Dr. C. Lightner                      Fayetteville State University</a:t>
            </a:r>
          </a:p>
        </p:txBody>
      </p:sp>
      <p:sp>
        <p:nvSpPr>
          <p:cNvPr id="8" name="Rectangle 6"/>
          <p:cNvSpPr>
            <a:spLocks noGrp="1" noChangeArrowheads="1"/>
          </p:cNvSpPr>
          <p:nvPr>
            <p:ph type="sldNum" sz="quarter" idx="12"/>
          </p:nvPr>
        </p:nvSpPr>
        <p:spPr>
          <a:ln/>
        </p:spPr>
        <p:txBody>
          <a:bodyPr/>
          <a:lstStyle>
            <a:lvl1pPr>
              <a:defRPr/>
            </a:lvl1pPr>
          </a:lstStyle>
          <a:p>
            <a:pPr>
              <a:defRPr/>
            </a:pPr>
            <a:fld id="{4DD4C856-2E16-4ABF-8B7B-572E8D73C5DC}" type="slidenum">
              <a:rPr lang="en-US" altLang="en-US"/>
              <a:pPr>
                <a:defRPr/>
              </a:pPr>
              <a:t>‹#›</a:t>
            </a:fld>
            <a:endParaRPr lang="en-US" altLang="en-US"/>
          </a:p>
        </p:txBody>
      </p:sp>
    </p:spTree>
    <p:extLst>
      <p:ext uri="{BB962C8B-B14F-4D97-AF65-F5344CB8AC3E}">
        <p14:creationId xmlns:p14="http://schemas.microsoft.com/office/powerpoint/2010/main" val="311240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148131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68041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3740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19323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03875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101911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203165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11693-1006-441B-963A-5D2F80E977B8}" type="datetimeFigureOut">
              <a:rPr lang="en-US" smtClean="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FFF13E-A123-499B-AA8C-4EA11BB0D2B7}" type="slidenum">
              <a:rPr lang="en-US" smtClean="0"/>
              <a:t>‹#›</a:t>
            </a:fld>
            <a:endParaRPr lang="en-US" dirty="0"/>
          </a:p>
        </p:txBody>
      </p:sp>
    </p:spTree>
    <p:extLst>
      <p:ext uri="{BB962C8B-B14F-4D97-AF65-F5344CB8AC3E}">
        <p14:creationId xmlns:p14="http://schemas.microsoft.com/office/powerpoint/2010/main" val="32284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11693-1006-441B-963A-5D2F80E977B8}" type="datetimeFigureOut">
              <a:rPr lang="en-US" smtClean="0"/>
              <a:t>5/1/2018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FF13E-A123-499B-AA8C-4EA11BB0D2B7}" type="slidenum">
              <a:rPr lang="en-US" smtClean="0"/>
              <a:t>‹#›</a:t>
            </a:fld>
            <a:endParaRPr lang="en-US" dirty="0"/>
          </a:p>
        </p:txBody>
      </p:sp>
    </p:spTree>
    <p:extLst>
      <p:ext uri="{BB962C8B-B14F-4D97-AF65-F5344CB8AC3E}">
        <p14:creationId xmlns:p14="http://schemas.microsoft.com/office/powerpoint/2010/main" val="381261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bp.blogspot.com/_IYSlkDXgBnI/Soli0r73FrI/AAAAAAAAACU/GrfJDGdQWe0/s1600-h/Communication+Process+Diagram.gif" TargetMode="Externa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www.businessnewsdaily.com/6147-decision-tree.html" TargetMode="External"/><Relationship Id="rId2" Type="http://schemas.openxmlformats.org/officeDocument/2006/relationships/hyperlink" Target="http://www.businessnewsdaily.com/6146-decision-matrix.html" TargetMode="External"/><Relationship Id="rId1" Type="http://schemas.openxmlformats.org/officeDocument/2006/relationships/slideLayout" Target="../slideLayouts/slideLayout2.xml"/><Relationship Id="rId5" Type="http://schemas.openxmlformats.org/officeDocument/2006/relationships/hyperlink" Target="http://www.businessnewsdaily.com/6161-conjoint-analysis.html" TargetMode="External"/><Relationship Id="rId4" Type="http://schemas.openxmlformats.org/officeDocument/2006/relationships/hyperlink" Target="http://www.businessnewsdaily.com/6154-pareto-analysis.html"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25.wmf"/><Relationship Id="rId4" Type="http://schemas.openxmlformats.org/officeDocument/2006/relationships/oleObject" Target="../embeddings/oleObject2.bin"/></Relationships>
</file>

<file path=ppt/slides/_rels/slide23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2.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6.wmf"/><Relationship Id="rId10" Type="http://schemas.openxmlformats.org/officeDocument/2006/relationships/image" Target="../media/image27.wmf"/><Relationship Id="rId4" Type="http://schemas.openxmlformats.org/officeDocument/2006/relationships/oleObject" Target="../embeddings/oleObject4.bin"/><Relationship Id="rId9" Type="http://schemas.openxmlformats.org/officeDocument/2006/relationships/oleObject" Target="../embeddings/oleObject7.bin"/></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2.emf"/><Relationship Id="rId3" Type="http://schemas.openxmlformats.org/officeDocument/2006/relationships/notesSlide" Target="../notesSlides/notesSlide36.xml"/><Relationship Id="rId7" Type="http://schemas.openxmlformats.org/officeDocument/2006/relationships/image" Target="../media/image29.emf"/><Relationship Id="rId12"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0.emf"/></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39.xml"/><Relationship Id="rId7" Type="http://schemas.openxmlformats.org/officeDocument/2006/relationships/image" Target="../media/image34.emf"/><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36.wmf"/><Relationship Id="rId5" Type="http://schemas.openxmlformats.org/officeDocument/2006/relationships/image" Target="../media/image33.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5.emf"/></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40.xml"/><Relationship Id="rId7" Type="http://schemas.openxmlformats.org/officeDocument/2006/relationships/image" Target="../media/image38.emf"/><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40.wmf"/><Relationship Id="rId5" Type="http://schemas.openxmlformats.org/officeDocument/2006/relationships/image" Target="../media/image37.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0.wmf"/></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2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25.bin"/></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9.wmf"/><Relationship Id="rId5" Type="http://schemas.openxmlformats.org/officeDocument/2006/relationships/oleObject" Target="../embeddings/oleObject27.bin"/><Relationship Id="rId4" Type="http://schemas.openxmlformats.org/officeDocument/2006/relationships/image" Target="../media/image48.wmf"/></Relationships>
</file>

<file path=ppt/slides/_rels/slide28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1.wmf"/><Relationship Id="rId5" Type="http://schemas.openxmlformats.org/officeDocument/2006/relationships/oleObject" Target="../embeddings/oleObject29.bin"/><Relationship Id="rId4" Type="http://schemas.openxmlformats.org/officeDocument/2006/relationships/image" Target="../media/image50.wmf"/></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4.wmf"/><Relationship Id="rId5" Type="http://schemas.openxmlformats.org/officeDocument/2006/relationships/oleObject" Target="../embeddings/oleObject30.bin"/><Relationship Id="rId4" Type="http://schemas.openxmlformats.org/officeDocument/2006/relationships/image" Target="../media/image200.png"/></Relationships>
</file>

<file path=ppt/slides/_rels/slide29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6.wmf"/><Relationship Id="rId5" Type="http://schemas.openxmlformats.org/officeDocument/2006/relationships/oleObject" Target="../embeddings/oleObject32.bin"/><Relationship Id="rId4" Type="http://schemas.openxmlformats.org/officeDocument/2006/relationships/image" Target="../media/image55.wmf"/></Relationships>
</file>

<file path=ppt/slides/_rels/slide2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4.wmf"/><Relationship Id="rId4" Type="http://schemas.openxmlformats.org/officeDocument/2006/relationships/oleObject" Target="../embeddings/oleObject34.bin"/></Relationships>
</file>

<file path=ppt/slides/_rels/slide29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9.wmf"/><Relationship Id="rId5" Type="http://schemas.openxmlformats.org/officeDocument/2006/relationships/oleObject" Target="../embeddings/oleObject36.bin"/><Relationship Id="rId4" Type="http://schemas.openxmlformats.org/officeDocument/2006/relationships/image" Target="../media/image58.wmf"/></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1.wmf"/><Relationship Id="rId4" Type="http://schemas.openxmlformats.org/officeDocument/2006/relationships/oleObject" Target="../embeddings/oleObject38.bin"/></Relationships>
</file>

<file path=ppt/slides/_rels/slide311.xml.rels><?xml version="1.0" encoding="UTF-8" standalone="yes"?>
<Relationships xmlns="http://schemas.openxmlformats.org/package/2006/relationships"><Relationship Id="rId3" Type="http://schemas.openxmlformats.org/officeDocument/2006/relationships/hyperlink" Target="http://www.economicpoint.com/production-function"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62.jpe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2.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hyperlink" Target="http://www.realisation.com.au/site1/Articles/PDCA%20cycle%20diagram.htm" TargetMode="External"/><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72.jpeg"/></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3.wmf"/><Relationship Id="rId4" Type="http://schemas.openxmlformats.org/officeDocument/2006/relationships/oleObject" Target="../embeddings/oleObject39.bin"/></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74.wmf"/></Relationships>
</file>

<file path=ppt/slides/_rels/slide401.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2.bin"/><Relationship Id="rId5" Type="http://schemas.openxmlformats.org/officeDocument/2006/relationships/image" Target="../media/image75.wmf"/><Relationship Id="rId4" Type="http://schemas.openxmlformats.org/officeDocument/2006/relationships/oleObject" Target="../embeddings/oleObject41.bin"/></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7.wmf"/></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http://www.1000ventures.com/business_guide/mgmt_setting_objective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1000ventures.com/business_guide/crosscuttings/feedback.html" TargetMode="External"/><Relationship Id="rId4" Type="http://schemas.openxmlformats.org/officeDocument/2006/relationships/hyperlink" Target="http://www.1000ventures.com/business_guide/mgmt_measurement-system.html"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www.businessdictionary.com/definition/planning.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n.wikipedia.org/wiki/File:Matrix_organisation_scheme.sv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Principles of Management</a:t>
            </a:r>
            <a:endParaRPr lang="en-US" b="1" dirty="0">
              <a:solidFill>
                <a:srgbClr val="FF0000"/>
              </a:solidFill>
            </a:endParaRPr>
          </a:p>
        </p:txBody>
      </p:sp>
      <p:sp>
        <p:nvSpPr>
          <p:cNvPr id="3" name="Subtitle 2"/>
          <p:cNvSpPr>
            <a:spLocks noGrp="1"/>
          </p:cNvSpPr>
          <p:nvPr>
            <p:ph type="subTitle" idx="1"/>
          </p:nvPr>
        </p:nvSpPr>
        <p:spPr/>
        <p:txBody>
          <a:bodyPr/>
          <a:lstStyle/>
          <a:p>
            <a:r>
              <a:rPr lang="en-US" b="1" dirty="0" smtClean="0">
                <a:solidFill>
                  <a:schemeClr val="tx1"/>
                </a:solidFill>
              </a:rPr>
              <a:t>2018</a:t>
            </a:r>
            <a:endParaRPr lang="en-US" b="1" dirty="0">
              <a:solidFill>
                <a:schemeClr val="tx1"/>
              </a:solidFill>
            </a:endParaRPr>
          </a:p>
        </p:txBody>
      </p:sp>
    </p:spTree>
    <p:extLst>
      <p:ext uri="{BB962C8B-B14F-4D97-AF65-F5344CB8AC3E}">
        <p14:creationId xmlns:p14="http://schemas.microsoft.com/office/powerpoint/2010/main" val="2709079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512618" y="1283854"/>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buClr>
                <a:schemeClr val="tx2"/>
              </a:buClr>
              <a:buSzPct val="90000"/>
              <a:buFont typeface="Symbol" pitchFamily="18" charset="2"/>
              <a:buChar char="¨"/>
            </a:pPr>
            <a:r>
              <a:rPr lang="en-US" sz="3200" b="1" dirty="0" smtClean="0"/>
              <a:t>Henry </a:t>
            </a:r>
            <a:r>
              <a:rPr lang="en-US" sz="3200" b="1" dirty="0" err="1" smtClean="0"/>
              <a:t>Fayol</a:t>
            </a:r>
            <a:r>
              <a:rPr lang="en-US" sz="3200" b="1" dirty="0" smtClean="0"/>
              <a:t> has identified the following         5 functions of management.</a:t>
            </a:r>
            <a:endParaRPr lang="en-US" sz="3200" b="1" dirty="0"/>
          </a:p>
          <a:p>
            <a:pPr marL="742950" lvl="1" indent="-285750" algn="l" eaLnBrk="1" hangingPunct="1">
              <a:spcBef>
                <a:spcPct val="20000"/>
              </a:spcBef>
            </a:pPr>
            <a:r>
              <a:rPr lang="en-US" sz="2800" b="1" dirty="0" smtClean="0">
                <a:solidFill>
                  <a:srgbClr val="FF0000"/>
                </a:solidFill>
              </a:rPr>
              <a:t>   Planning </a:t>
            </a:r>
            <a:endParaRPr lang="en-US" sz="2800" b="1" dirty="0">
              <a:solidFill>
                <a:srgbClr val="FF0000"/>
              </a:solidFill>
            </a:endParaRPr>
          </a:p>
          <a:p>
            <a:pPr marL="1143000" lvl="2" indent="-228600" algn="l" eaLnBrk="1" hangingPunct="1">
              <a:spcBef>
                <a:spcPct val="20000"/>
              </a:spcBef>
            </a:pPr>
            <a:r>
              <a:rPr lang="en-US" sz="2800" b="1" dirty="0">
                <a:solidFill>
                  <a:srgbClr val="FF0000"/>
                </a:solidFill>
              </a:rPr>
              <a:t>    + Organizing </a:t>
            </a:r>
          </a:p>
          <a:p>
            <a:pPr marL="1600200" lvl="3" indent="-228600" algn="l" eaLnBrk="1" hangingPunct="1">
              <a:spcBef>
                <a:spcPct val="20000"/>
              </a:spcBef>
            </a:pPr>
            <a:r>
              <a:rPr lang="en-US" sz="2800" b="1" dirty="0">
                <a:solidFill>
                  <a:srgbClr val="FF0000"/>
                </a:solidFill>
              </a:rPr>
              <a:t>          + Staffing</a:t>
            </a:r>
          </a:p>
          <a:p>
            <a:pPr marL="2057400" lvl="4" indent="-228600" algn="l" eaLnBrk="1" hangingPunct="1">
              <a:spcBef>
                <a:spcPct val="20000"/>
              </a:spcBef>
            </a:pPr>
            <a:r>
              <a:rPr lang="en-US" sz="2800" b="1" dirty="0">
                <a:solidFill>
                  <a:srgbClr val="FF0000"/>
                </a:solidFill>
              </a:rPr>
              <a:t>               + Leading</a:t>
            </a:r>
          </a:p>
          <a:p>
            <a:pPr marL="2057400" lvl="4" indent="-228600" algn="l" eaLnBrk="1" hangingPunct="1">
              <a:spcBef>
                <a:spcPct val="20000"/>
              </a:spcBef>
            </a:pPr>
            <a:r>
              <a:rPr lang="en-US" sz="2800" b="1" dirty="0">
                <a:solidFill>
                  <a:srgbClr val="FF0000"/>
                </a:solidFill>
              </a:rPr>
              <a:t>				+ Controlling</a:t>
            </a:r>
          </a:p>
          <a:p>
            <a:pPr marL="342900" indent="-342900" algn="l" eaLnBrk="1" hangingPunct="1">
              <a:spcBef>
                <a:spcPct val="20000"/>
              </a:spcBef>
              <a:buClr>
                <a:schemeClr val="tx2"/>
              </a:buClr>
              <a:buSzPct val="90000"/>
              <a:buFont typeface="Symbol" pitchFamily="18" charset="2"/>
              <a:buNone/>
            </a:pPr>
            <a:r>
              <a:rPr lang="en-US" sz="3200" b="1" dirty="0" smtClean="0"/>
              <a:t>    to </a:t>
            </a:r>
            <a:r>
              <a:rPr lang="en-US" sz="3200" b="1" dirty="0"/>
              <a:t>accomplish certain</a:t>
            </a:r>
            <a:r>
              <a:rPr lang="en-GB" sz="3200" b="1" dirty="0"/>
              <a:t> </a:t>
            </a:r>
            <a:r>
              <a:rPr lang="en-GB" sz="3200" b="1" u="sng" dirty="0">
                <a:solidFill>
                  <a:srgbClr val="FF0000"/>
                </a:solidFill>
              </a:rPr>
              <a:t>pre-determined</a:t>
            </a:r>
            <a:r>
              <a:rPr lang="en-GB" sz="3200" b="1" u="sng" dirty="0"/>
              <a:t>,</a:t>
            </a:r>
            <a:r>
              <a:rPr lang="en-GB" sz="3200" b="1" dirty="0"/>
              <a:t> (as derived from stakeholder needs) </a:t>
            </a:r>
            <a:r>
              <a:rPr lang="en-US" sz="3200" b="1" dirty="0">
                <a:solidFill>
                  <a:srgbClr val="FF0000"/>
                </a:solidFill>
              </a:rPr>
              <a:t>goals</a:t>
            </a:r>
            <a:r>
              <a:rPr lang="en-US" sz="3200" b="1" dirty="0"/>
              <a:t> or objectives</a:t>
            </a:r>
          </a:p>
        </p:txBody>
      </p:sp>
      <p:sp>
        <p:nvSpPr>
          <p:cNvPr id="100364" name="Rectangle 12"/>
          <p:cNvSpPr>
            <a:spLocks noChangeArrowheads="1"/>
          </p:cNvSpPr>
          <p:nvPr/>
        </p:nvSpPr>
        <p:spPr bwMode="auto">
          <a:xfrm>
            <a:off x="76200" y="91209"/>
            <a:ext cx="88392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b="1" dirty="0" smtClean="0">
                <a:solidFill>
                  <a:srgbClr val="FF0000"/>
                </a:solidFill>
              </a:rPr>
              <a:t>5 Functions of Management Process </a:t>
            </a:r>
          </a:p>
          <a:p>
            <a:pPr algn="ctr" eaLnBrk="1" hangingPunct="1">
              <a:defRPr/>
            </a:pPr>
            <a:r>
              <a:rPr lang="en-US" sz="3600" b="1" dirty="0">
                <a:solidFill>
                  <a:srgbClr val="FF0000"/>
                </a:solidFill>
              </a:rPr>
              <a:t>	</a:t>
            </a:r>
            <a:r>
              <a:rPr lang="en-US" sz="3600" b="1" dirty="0" smtClean="0">
                <a:solidFill>
                  <a:srgbClr val="FF0000"/>
                </a:solidFill>
              </a:rPr>
              <a:t>		</a:t>
            </a:r>
            <a:r>
              <a:rPr lang="en-US" sz="3600" b="1" dirty="0" smtClean="0"/>
              <a:t>as defined by Henry </a:t>
            </a:r>
            <a:r>
              <a:rPr lang="en-US" sz="3600" b="1" dirty="0" err="1" smtClean="0"/>
              <a:t>Fayol</a:t>
            </a:r>
            <a:endParaRPr lang="en-US" sz="3600" b="1" dirty="0"/>
          </a:p>
        </p:txBody>
      </p:sp>
      <p:sp>
        <p:nvSpPr>
          <p:cNvPr id="23557" name="Rectangle 13"/>
          <p:cNvSpPr>
            <a:spLocks noChangeArrowheads="1"/>
          </p:cNvSpPr>
          <p:nvPr/>
        </p:nvSpPr>
        <p:spPr bwMode="auto">
          <a:xfrm>
            <a:off x="0" y="762000"/>
            <a:ext cx="45719"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GB" sz="3200" dirty="0">
              <a:solidFill>
                <a:schemeClr val="tx2"/>
              </a:solidFill>
            </a:endParaRPr>
          </a:p>
        </p:txBody>
      </p:sp>
    </p:spTree>
    <p:extLst>
      <p:ext uri="{BB962C8B-B14F-4D97-AF65-F5344CB8AC3E}">
        <p14:creationId xmlns:p14="http://schemas.microsoft.com/office/powerpoint/2010/main" val="428336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Effect transition="in" filter="blinds(horizontal)">
                                      <p:cBhvr>
                                        <p:cTn id="7" dur="500"/>
                                        <p:tgtEl>
                                          <p:spTgt spid="1003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57">
                                            <p:txEl>
                                              <p:pRg st="1" end="1"/>
                                            </p:txEl>
                                          </p:spTgt>
                                        </p:tgtEl>
                                        <p:attrNameLst>
                                          <p:attrName>style.visibility</p:attrName>
                                        </p:attrNameLst>
                                      </p:cBhvr>
                                      <p:to>
                                        <p:strVal val="visible"/>
                                      </p:to>
                                    </p:set>
                                    <p:animEffect transition="in" filter="blinds(horizontal)">
                                      <p:cBhvr>
                                        <p:cTn id="12" dur="500"/>
                                        <p:tgtEl>
                                          <p:spTgt spid="10035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0357">
                                            <p:txEl>
                                              <p:pRg st="2" end="2"/>
                                            </p:txEl>
                                          </p:spTgt>
                                        </p:tgtEl>
                                        <p:attrNameLst>
                                          <p:attrName>style.visibility</p:attrName>
                                        </p:attrNameLst>
                                      </p:cBhvr>
                                      <p:to>
                                        <p:strVal val="visible"/>
                                      </p:to>
                                    </p:set>
                                    <p:animEffect transition="in" filter="blinds(horizontal)">
                                      <p:cBhvr>
                                        <p:cTn id="15" dur="500"/>
                                        <p:tgtEl>
                                          <p:spTgt spid="10035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0357">
                                            <p:txEl>
                                              <p:pRg st="3" end="3"/>
                                            </p:txEl>
                                          </p:spTgt>
                                        </p:tgtEl>
                                        <p:attrNameLst>
                                          <p:attrName>style.visibility</p:attrName>
                                        </p:attrNameLst>
                                      </p:cBhvr>
                                      <p:to>
                                        <p:strVal val="visible"/>
                                      </p:to>
                                    </p:set>
                                    <p:animEffect transition="in" filter="blinds(horizontal)">
                                      <p:cBhvr>
                                        <p:cTn id="18" dur="500"/>
                                        <p:tgtEl>
                                          <p:spTgt spid="10035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0357">
                                            <p:txEl>
                                              <p:pRg st="4" end="4"/>
                                            </p:txEl>
                                          </p:spTgt>
                                        </p:tgtEl>
                                        <p:attrNameLst>
                                          <p:attrName>style.visibility</p:attrName>
                                        </p:attrNameLst>
                                      </p:cBhvr>
                                      <p:to>
                                        <p:strVal val="visible"/>
                                      </p:to>
                                    </p:set>
                                    <p:animEffect transition="in" filter="blinds(horizontal)">
                                      <p:cBhvr>
                                        <p:cTn id="21" dur="500"/>
                                        <p:tgtEl>
                                          <p:spTgt spid="10035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0357">
                                            <p:txEl>
                                              <p:pRg st="5" end="5"/>
                                            </p:txEl>
                                          </p:spTgt>
                                        </p:tgtEl>
                                        <p:attrNameLst>
                                          <p:attrName>style.visibility</p:attrName>
                                        </p:attrNameLst>
                                      </p:cBhvr>
                                      <p:to>
                                        <p:strVal val="visible"/>
                                      </p:to>
                                    </p:set>
                                    <p:animEffect transition="in" filter="blinds(horizontal)">
                                      <p:cBhvr>
                                        <p:cTn id="24" dur="500"/>
                                        <p:tgtEl>
                                          <p:spTgt spid="10035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0357">
                                            <p:txEl>
                                              <p:pRg st="6" end="6"/>
                                            </p:txEl>
                                          </p:spTgt>
                                        </p:tgtEl>
                                        <p:attrNameLst>
                                          <p:attrName>style.visibility</p:attrName>
                                        </p:attrNameLst>
                                      </p:cBhvr>
                                      <p:to>
                                        <p:strVal val="visible"/>
                                      </p:to>
                                    </p:set>
                                    <p:animEffect transition="in" filter="blinds(horizontal)">
                                      <p:cBhvr>
                                        <p:cTn id="29" dur="500"/>
                                        <p:tgtEl>
                                          <p:spTgt spid="1003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smtClean="0">
                <a:solidFill>
                  <a:srgbClr val="FF0000"/>
                </a:solidFill>
              </a:rPr>
              <a:t>Business Ethics &amp; Code of Ethics</a:t>
            </a:r>
            <a:endParaRPr lang="en-US" b="1" dirty="0">
              <a:solidFill>
                <a:srgbClr val="FF0000"/>
              </a:solidFill>
            </a:endParaRPr>
          </a:p>
        </p:txBody>
      </p:sp>
      <p:sp>
        <p:nvSpPr>
          <p:cNvPr id="3" name="Content Placeholder 2"/>
          <p:cNvSpPr>
            <a:spLocks noGrp="1"/>
          </p:cNvSpPr>
          <p:nvPr>
            <p:ph idx="1"/>
          </p:nvPr>
        </p:nvSpPr>
        <p:spPr>
          <a:xfrm>
            <a:off x="457200" y="838200"/>
            <a:ext cx="8229600" cy="6172200"/>
          </a:xfrm>
        </p:spPr>
        <p:txBody>
          <a:bodyPr>
            <a:normAutofit fontScale="77500" lnSpcReduction="20000"/>
          </a:bodyPr>
          <a:lstStyle/>
          <a:p>
            <a:r>
              <a:rPr lang="en-US" dirty="0" smtClean="0"/>
              <a:t>Business ethics relate to </a:t>
            </a:r>
            <a:r>
              <a:rPr lang="en-US" dirty="0" smtClean="0">
                <a:solidFill>
                  <a:srgbClr val="FF0000"/>
                </a:solidFill>
              </a:rPr>
              <a:t>true and honest practices that are adhered to in the conduct of business</a:t>
            </a:r>
            <a:r>
              <a:rPr lang="en-US" dirty="0" smtClean="0"/>
              <a:t> in various areas of operation, such as advertising, competition, public relations, social responsibilities, consumer liberty and independence.</a:t>
            </a:r>
          </a:p>
          <a:p>
            <a:endParaRPr lang="en-US" dirty="0" smtClean="0"/>
          </a:p>
          <a:p>
            <a:r>
              <a:rPr lang="en-US" dirty="0" smtClean="0"/>
              <a:t>Business </a:t>
            </a:r>
            <a:r>
              <a:rPr lang="en-US" dirty="0"/>
              <a:t>ethics are </a:t>
            </a:r>
            <a:r>
              <a:rPr lang="en-US" dirty="0">
                <a:solidFill>
                  <a:srgbClr val="FF0000"/>
                </a:solidFill>
              </a:rPr>
              <a:t>often guided by law</a:t>
            </a:r>
            <a:r>
              <a:rPr lang="en-US" dirty="0"/>
              <a:t>, </a:t>
            </a:r>
            <a:r>
              <a:rPr lang="en-US" dirty="0" smtClean="0"/>
              <a:t>which provides </a:t>
            </a:r>
            <a:r>
              <a:rPr lang="en-US" dirty="0"/>
              <a:t>a basic framework that businesses may choose to follow in order to gain public acceptance. </a:t>
            </a:r>
            <a:endParaRPr lang="en-US" dirty="0" smtClean="0"/>
          </a:p>
          <a:p>
            <a:endParaRPr lang="en-US" dirty="0" smtClean="0"/>
          </a:p>
          <a:p>
            <a:r>
              <a:rPr lang="en-US" dirty="0" smtClean="0"/>
              <a:t>Business </a:t>
            </a:r>
            <a:r>
              <a:rPr lang="en-US" dirty="0"/>
              <a:t>ethics are implemented in order </a:t>
            </a:r>
            <a:r>
              <a:rPr lang="en-US" dirty="0">
                <a:solidFill>
                  <a:srgbClr val="FF0000"/>
                </a:solidFill>
              </a:rPr>
              <a:t>to ensure that a </a:t>
            </a:r>
            <a:r>
              <a:rPr lang="en-US" dirty="0" smtClean="0">
                <a:solidFill>
                  <a:srgbClr val="FF0000"/>
                </a:solidFill>
              </a:rPr>
              <a:t>required </a:t>
            </a:r>
            <a:r>
              <a:rPr lang="en-US" dirty="0">
                <a:solidFill>
                  <a:srgbClr val="FF0000"/>
                </a:solidFill>
              </a:rPr>
              <a:t>level of trust</a:t>
            </a:r>
            <a:r>
              <a:rPr lang="en-US" dirty="0"/>
              <a:t> exists between consumers and various forms of market participants with businesses</a:t>
            </a:r>
            <a:r>
              <a:rPr lang="en-US" dirty="0" smtClean="0"/>
              <a:t>.</a:t>
            </a:r>
          </a:p>
          <a:p>
            <a:endParaRPr lang="en-US" dirty="0" smtClean="0"/>
          </a:p>
          <a:p>
            <a:r>
              <a:rPr lang="en-US" b="1" dirty="0" smtClean="0">
                <a:solidFill>
                  <a:srgbClr val="FF0000"/>
                </a:solidFill>
              </a:rPr>
              <a:t>Code of ethics</a:t>
            </a:r>
            <a:r>
              <a:rPr lang="en-US" dirty="0" smtClean="0"/>
              <a:t> is a statement of policies, principles and rules that define the boundaries within which an individual, or for that matter every profession and organization should behave.   </a:t>
            </a:r>
            <a:endParaRPr lang="en-US" dirty="0"/>
          </a:p>
        </p:txBody>
      </p:sp>
    </p:spTree>
    <p:extLst>
      <p:ext uri="{BB962C8B-B14F-4D97-AF65-F5344CB8AC3E}">
        <p14:creationId xmlns:p14="http://schemas.microsoft.com/office/powerpoint/2010/main" val="19211726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solidFill>
                  <a:srgbClr val="FF0000"/>
                </a:solidFill>
              </a:rPr>
              <a:t>Ethical Standards &amp; Responsibilities</a:t>
            </a:r>
            <a:endParaRPr lang="en-US"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rmAutofit fontScale="85000" lnSpcReduction="10000"/>
          </a:bodyPr>
          <a:lstStyle/>
          <a:p>
            <a:r>
              <a:rPr lang="en-US" dirty="0"/>
              <a:t>Ethical Standards refers to principles that when followed,</a:t>
            </a:r>
            <a:r>
              <a:rPr lang="en-US" dirty="0">
                <a:solidFill>
                  <a:srgbClr val="FF0000"/>
                </a:solidFill>
              </a:rPr>
              <a:t> promote values such as trust, good behavior, fairness, and/or kindness.</a:t>
            </a:r>
            <a:r>
              <a:rPr lang="en-US" dirty="0"/>
              <a:t> </a:t>
            </a:r>
            <a:endParaRPr lang="en-US" dirty="0" smtClean="0"/>
          </a:p>
          <a:p>
            <a:pPr lvl="1"/>
            <a:endParaRPr lang="en-US" dirty="0"/>
          </a:p>
          <a:p>
            <a:pPr lvl="1"/>
            <a:r>
              <a:rPr lang="en-US" dirty="0" smtClean="0">
                <a:solidFill>
                  <a:srgbClr val="FF0000"/>
                </a:solidFill>
              </a:rPr>
              <a:t>There </a:t>
            </a:r>
            <a:r>
              <a:rPr lang="en-US" dirty="0">
                <a:solidFill>
                  <a:srgbClr val="FF0000"/>
                </a:solidFill>
              </a:rPr>
              <a:t>is no consistent set of standards that all companies follow,</a:t>
            </a:r>
            <a:r>
              <a:rPr lang="en-US" dirty="0"/>
              <a:t> but each company has the right to develop the standards that are meaningful for the organization. </a:t>
            </a:r>
          </a:p>
          <a:p>
            <a:r>
              <a:rPr lang="en-US" dirty="0" smtClean="0"/>
              <a:t>Ethical </a:t>
            </a:r>
            <a:r>
              <a:rPr lang="en-US" dirty="0"/>
              <a:t>standards </a:t>
            </a:r>
            <a:r>
              <a:rPr lang="en-US" dirty="0">
                <a:solidFill>
                  <a:srgbClr val="FF0000"/>
                </a:solidFill>
              </a:rPr>
              <a:t>are rules and regulations that establish acceptable conduct</a:t>
            </a:r>
            <a:r>
              <a:rPr lang="en-US" dirty="0" smtClean="0">
                <a:solidFill>
                  <a:srgbClr val="FF0000"/>
                </a:solidFill>
              </a:rPr>
              <a:t>.</a:t>
            </a:r>
          </a:p>
          <a:p>
            <a:pPr marL="742950" lvl="2" indent="-342900"/>
            <a:r>
              <a:rPr lang="en-US" dirty="0"/>
              <a:t>Many industries and businesses have their own set of ethical standards.</a:t>
            </a:r>
          </a:p>
          <a:p>
            <a:r>
              <a:rPr lang="en-US" b="1" dirty="0" smtClean="0">
                <a:solidFill>
                  <a:srgbClr val="FF0000"/>
                </a:solidFill>
              </a:rPr>
              <a:t>Ethical responsibilities</a:t>
            </a:r>
          </a:p>
          <a:p>
            <a:pPr lvl="1"/>
            <a:r>
              <a:rPr lang="en-US" dirty="0" smtClean="0"/>
              <a:t>It refers to taking actions and </a:t>
            </a:r>
            <a:r>
              <a:rPr lang="en-US" dirty="0" smtClean="0">
                <a:solidFill>
                  <a:srgbClr val="FF0000"/>
                </a:solidFill>
              </a:rPr>
              <a:t>doing things that are right, just, and fair for the society</a:t>
            </a:r>
            <a:r>
              <a:rPr lang="en-US" dirty="0" smtClean="0"/>
              <a:t> and do not cause any harm to people in general</a:t>
            </a:r>
          </a:p>
          <a:p>
            <a:endParaRPr lang="en-US" dirty="0"/>
          </a:p>
        </p:txBody>
      </p:sp>
    </p:spTree>
    <p:extLst>
      <p:ext uri="{BB962C8B-B14F-4D97-AF65-F5344CB8AC3E}">
        <p14:creationId xmlns:p14="http://schemas.microsoft.com/office/powerpoint/2010/main" val="40440635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rPr>
              <a:t>People Management</a:t>
            </a:r>
            <a:endParaRPr lang="en-US" b="1" dirty="0">
              <a:solidFill>
                <a:srgbClr val="FF0000"/>
              </a:solidFill>
            </a:endParaRPr>
          </a:p>
        </p:txBody>
      </p:sp>
      <p:sp>
        <p:nvSpPr>
          <p:cNvPr id="3" name="Content Placeholder 2"/>
          <p:cNvSpPr>
            <a:spLocks noGrp="1"/>
          </p:cNvSpPr>
          <p:nvPr>
            <p:ph idx="1"/>
          </p:nvPr>
        </p:nvSpPr>
        <p:spPr>
          <a:xfrm>
            <a:off x="457200" y="762000"/>
            <a:ext cx="8229600" cy="6096000"/>
          </a:xfrm>
        </p:spPr>
        <p:txBody>
          <a:bodyPr>
            <a:normAutofit fontScale="55000" lnSpcReduction="20000"/>
          </a:bodyPr>
          <a:lstStyle/>
          <a:p>
            <a:endParaRPr lang="en-US" dirty="0" smtClean="0"/>
          </a:p>
          <a:p>
            <a:r>
              <a:rPr lang="en-US" dirty="0" smtClean="0">
                <a:solidFill>
                  <a:srgbClr val="FF0000"/>
                </a:solidFill>
              </a:rPr>
              <a:t>Employees are the biggest asset for any organization. Their performance and attitude can result in the success or failure of the  business.</a:t>
            </a:r>
          </a:p>
          <a:p>
            <a:pPr lvl="1"/>
            <a:r>
              <a:rPr lang="en-US" dirty="0" smtClean="0"/>
              <a:t>Management is responsible for hiring, firing, disciplining, training and evaluating. These functions at times seem to be at odds  with each other. </a:t>
            </a:r>
          </a:p>
          <a:p>
            <a:endParaRPr lang="en-US" dirty="0" smtClean="0"/>
          </a:p>
          <a:p>
            <a:r>
              <a:rPr lang="en-US" dirty="0" smtClean="0">
                <a:solidFill>
                  <a:srgbClr val="FF0000"/>
                </a:solidFill>
              </a:rPr>
              <a:t>It focuses on hiring the right people and then getting the most out of these people.</a:t>
            </a:r>
          </a:p>
          <a:p>
            <a:pPr lvl="1"/>
            <a:r>
              <a:rPr lang="en-US" dirty="0" smtClean="0"/>
              <a:t> This requires consistent policies and practices in place to provide its people with appropriate training and development creating a work environment where employees feel as "partners" to the business. </a:t>
            </a:r>
          </a:p>
          <a:p>
            <a:endParaRPr lang="en-US" dirty="0" smtClean="0"/>
          </a:p>
          <a:p>
            <a:r>
              <a:rPr lang="en-US" dirty="0" smtClean="0">
                <a:solidFill>
                  <a:srgbClr val="FF0000"/>
                </a:solidFill>
              </a:rPr>
              <a:t>Unlocking </a:t>
            </a:r>
            <a:r>
              <a:rPr lang="en-US" dirty="0">
                <a:solidFill>
                  <a:srgbClr val="FF0000"/>
                </a:solidFill>
              </a:rPr>
              <a:t>people potential is often seen as the key to any business's success</a:t>
            </a:r>
            <a:r>
              <a:rPr lang="en-US" dirty="0" smtClean="0">
                <a:solidFill>
                  <a:srgbClr val="FF0000"/>
                </a:solidFill>
              </a:rPr>
              <a:t>.</a:t>
            </a:r>
          </a:p>
          <a:p>
            <a:pPr lvl="1"/>
            <a:r>
              <a:rPr lang="en-US" dirty="0" smtClean="0"/>
              <a:t> </a:t>
            </a:r>
            <a:r>
              <a:rPr lang="en-US" dirty="0"/>
              <a:t>When an employee's talents are not channeled correctly, their behavior can seriously compromise the success of an organization</a:t>
            </a:r>
            <a:r>
              <a:rPr lang="en-US" dirty="0" smtClean="0"/>
              <a:t>. </a:t>
            </a:r>
          </a:p>
          <a:p>
            <a:endParaRPr lang="en-US" dirty="0" smtClean="0"/>
          </a:p>
          <a:p>
            <a:r>
              <a:rPr lang="en-US" dirty="0" smtClean="0"/>
              <a:t>In case of any identified weaknesses, </a:t>
            </a:r>
            <a:r>
              <a:rPr lang="en-US" dirty="0" smtClean="0">
                <a:solidFill>
                  <a:srgbClr val="FF0000"/>
                </a:solidFill>
              </a:rPr>
              <a:t>developing workforce </a:t>
            </a:r>
            <a:r>
              <a:rPr lang="en-US" dirty="0" smtClean="0"/>
              <a:t>to overcome the weaknesses becomes important for any organization to get the best out of an employee. </a:t>
            </a:r>
            <a:endParaRPr lang="en-US" dirty="0"/>
          </a:p>
          <a:p>
            <a:endParaRPr lang="en-US" dirty="0" smtClean="0"/>
          </a:p>
          <a:p>
            <a:r>
              <a:rPr lang="en-US" dirty="0" smtClean="0">
                <a:solidFill>
                  <a:srgbClr val="FF0000"/>
                </a:solidFill>
              </a:rPr>
              <a:t>Employee involvement and empowerment</a:t>
            </a:r>
            <a:r>
              <a:rPr lang="en-US" dirty="0" smtClean="0"/>
              <a:t> through recognition and training and making the workforce feel as an important asset of the organization is an important step for the success of an organization.</a:t>
            </a:r>
            <a:br>
              <a:rPr lang="en-US" dirty="0" smtClean="0"/>
            </a:br>
            <a:endParaRPr lang="en-US" dirty="0"/>
          </a:p>
        </p:txBody>
      </p:sp>
    </p:spTree>
    <p:extLst>
      <p:ext uri="{BB962C8B-B14F-4D97-AF65-F5344CB8AC3E}">
        <p14:creationId xmlns:p14="http://schemas.microsoft.com/office/powerpoint/2010/main" val="27926577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People Management</a:t>
            </a:r>
            <a:endParaRPr lang="en-US" b="1" dirty="0">
              <a:solidFill>
                <a:srgbClr val="FF0000"/>
              </a:solidFill>
            </a:endParaRPr>
          </a:p>
        </p:txBody>
      </p:sp>
      <p:pic>
        <p:nvPicPr>
          <p:cNvPr id="4" name="Content Placeholder 3" descr="http://www.cmdevelopment.co.uk/images/people_management.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248400" cy="5562600"/>
          </a:xfrm>
          <a:prstGeom prst="rect">
            <a:avLst/>
          </a:prstGeom>
          <a:noFill/>
          <a:ln>
            <a:noFill/>
          </a:ln>
        </p:spPr>
      </p:pic>
      <p:sp>
        <p:nvSpPr>
          <p:cNvPr id="5" name="TextBox 4"/>
          <p:cNvSpPr txBox="1"/>
          <p:nvPr/>
        </p:nvSpPr>
        <p:spPr>
          <a:xfrm>
            <a:off x="152400" y="1325525"/>
            <a:ext cx="3137141" cy="646331"/>
          </a:xfrm>
          <a:prstGeom prst="rect">
            <a:avLst/>
          </a:prstGeom>
          <a:noFill/>
        </p:spPr>
        <p:txBody>
          <a:bodyPr wrap="none" rtlCol="0">
            <a:spAutoFit/>
          </a:bodyPr>
          <a:lstStyle/>
          <a:p>
            <a:r>
              <a:rPr lang="en-US" b="1" dirty="0"/>
              <a:t>Recruiting And Selecting </a:t>
            </a:r>
            <a:endParaRPr lang="en-US" b="1" dirty="0" smtClean="0"/>
          </a:p>
          <a:p>
            <a:r>
              <a:rPr lang="en-US" b="1" dirty="0" smtClean="0"/>
              <a:t>The </a:t>
            </a:r>
            <a:r>
              <a:rPr lang="en-US" b="1" dirty="0"/>
              <a:t>"Right" Person For The Job</a:t>
            </a:r>
            <a:endParaRPr lang="en-US" dirty="0"/>
          </a:p>
        </p:txBody>
      </p:sp>
      <p:sp>
        <p:nvSpPr>
          <p:cNvPr id="6" name="Right Arrow 5"/>
          <p:cNvSpPr/>
          <p:nvPr/>
        </p:nvSpPr>
        <p:spPr>
          <a:xfrm>
            <a:off x="2311133" y="1970878"/>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6000" y="1325525"/>
            <a:ext cx="2862707" cy="923330"/>
          </a:xfrm>
          <a:prstGeom prst="rect">
            <a:avLst/>
          </a:prstGeom>
          <a:noFill/>
        </p:spPr>
        <p:txBody>
          <a:bodyPr wrap="none" rtlCol="0">
            <a:spAutoFit/>
          </a:bodyPr>
          <a:lstStyle/>
          <a:p>
            <a:r>
              <a:rPr lang="en-US" b="1" dirty="0"/>
              <a:t>Performance Appraisal </a:t>
            </a:r>
            <a:endParaRPr lang="en-US" b="1" dirty="0" smtClean="0"/>
          </a:p>
          <a:p>
            <a:r>
              <a:rPr lang="en-US" b="1" dirty="0" smtClean="0"/>
              <a:t>To help managing people’s </a:t>
            </a:r>
          </a:p>
          <a:p>
            <a:r>
              <a:rPr lang="en-US" b="1" dirty="0" smtClean="0"/>
              <a:t>Performance </a:t>
            </a:r>
            <a:endParaRPr lang="en-US" dirty="0"/>
          </a:p>
        </p:txBody>
      </p:sp>
      <p:sp>
        <p:nvSpPr>
          <p:cNvPr id="8" name="Down Arrow 7"/>
          <p:cNvSpPr/>
          <p:nvPr/>
        </p:nvSpPr>
        <p:spPr>
          <a:xfrm>
            <a:off x="7086600" y="2213194"/>
            <a:ext cx="24231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3581400"/>
            <a:ext cx="1450269" cy="1200329"/>
          </a:xfrm>
          <a:prstGeom prst="rect">
            <a:avLst/>
          </a:prstGeom>
          <a:noFill/>
        </p:spPr>
        <p:txBody>
          <a:bodyPr wrap="none" rtlCol="0">
            <a:spAutoFit/>
          </a:bodyPr>
          <a:lstStyle/>
          <a:p>
            <a:r>
              <a:rPr lang="en-US" b="1" dirty="0"/>
              <a:t>Engaging </a:t>
            </a:r>
            <a:r>
              <a:rPr lang="en-US" b="1" dirty="0" smtClean="0"/>
              <a:t>and</a:t>
            </a:r>
          </a:p>
          <a:p>
            <a:r>
              <a:rPr lang="en-US" b="1" dirty="0" smtClean="0"/>
              <a:t>maximizing </a:t>
            </a:r>
          </a:p>
          <a:p>
            <a:r>
              <a:rPr lang="en-US" b="1" dirty="0" smtClean="0"/>
              <a:t>people’s </a:t>
            </a:r>
          </a:p>
          <a:p>
            <a:r>
              <a:rPr lang="en-US" b="1" dirty="0" smtClean="0"/>
              <a:t>potential </a:t>
            </a:r>
            <a:endParaRPr lang="en-US" b="1" dirty="0"/>
          </a:p>
        </p:txBody>
      </p:sp>
      <p:sp>
        <p:nvSpPr>
          <p:cNvPr id="10" name="Right Arrow 9"/>
          <p:cNvSpPr/>
          <p:nvPr/>
        </p:nvSpPr>
        <p:spPr>
          <a:xfrm>
            <a:off x="804881" y="4660571"/>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703" y="5795941"/>
            <a:ext cx="3542636" cy="646331"/>
          </a:xfrm>
          <a:prstGeom prst="rect">
            <a:avLst/>
          </a:prstGeom>
          <a:noFill/>
        </p:spPr>
        <p:txBody>
          <a:bodyPr wrap="none" rtlCol="0">
            <a:spAutoFit/>
          </a:bodyPr>
          <a:lstStyle/>
          <a:p>
            <a:r>
              <a:rPr lang="en-US" b="1" dirty="0"/>
              <a:t>F</a:t>
            </a:r>
            <a:r>
              <a:rPr lang="en-US" b="1" dirty="0" smtClean="0"/>
              <a:t>ocus </a:t>
            </a:r>
            <a:r>
              <a:rPr lang="en-US" b="1" dirty="0"/>
              <a:t>on the right work </a:t>
            </a:r>
            <a:r>
              <a:rPr lang="en-US" b="1" dirty="0" smtClean="0"/>
              <a:t>priorities </a:t>
            </a:r>
          </a:p>
          <a:p>
            <a:r>
              <a:rPr lang="en-US" b="1" dirty="0" smtClean="0"/>
              <a:t>and </a:t>
            </a:r>
            <a:r>
              <a:rPr lang="en-US" b="1" dirty="0"/>
              <a:t>develop solutions to problems </a:t>
            </a:r>
          </a:p>
        </p:txBody>
      </p:sp>
      <p:sp>
        <p:nvSpPr>
          <p:cNvPr id="12" name="Right Arrow 11"/>
          <p:cNvSpPr/>
          <p:nvPr/>
        </p:nvSpPr>
        <p:spPr>
          <a:xfrm>
            <a:off x="2656931" y="6373368"/>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6119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b="1" dirty="0" smtClean="0">
                <a:solidFill>
                  <a:srgbClr val="FF0000"/>
                </a:solidFill>
              </a:rPr>
              <a:t>The Role of HR Managers</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fontScale="62500" lnSpcReduction="20000"/>
          </a:bodyPr>
          <a:lstStyle/>
          <a:p>
            <a:r>
              <a:rPr lang="en-US" dirty="0" smtClean="0"/>
              <a:t>People Management functions are performed by both professional HR managers as well as operating managers, supervisors, departmental heads, group heads.</a:t>
            </a:r>
            <a:endParaRPr lang="en-US" dirty="0" smtClean="0">
              <a:solidFill>
                <a:srgbClr val="FF0000"/>
              </a:solidFill>
            </a:endParaRPr>
          </a:p>
          <a:p>
            <a:pPr lvl="1"/>
            <a:r>
              <a:rPr lang="en-US" dirty="0" smtClean="0">
                <a:solidFill>
                  <a:srgbClr val="FF0000"/>
                </a:solidFill>
              </a:rPr>
              <a:t>Although devising HRM policies is the exclusive task of HR specialists, operating managers operationalize the same policies</a:t>
            </a:r>
            <a:r>
              <a:rPr lang="en-US" dirty="0" smtClean="0"/>
              <a:t>. The involvement of operating managers becomes imperative, as they have to effectively manage all resources at their disposal.</a:t>
            </a:r>
          </a:p>
          <a:p>
            <a:endParaRPr lang="en-US" dirty="0" smtClean="0"/>
          </a:p>
          <a:p>
            <a:r>
              <a:rPr lang="en-US" dirty="0" smtClean="0"/>
              <a:t>With HR gaining more importance in the present information and knowledge age, companies need to have effective HR policies and practices to gain a distinctive advantage over their competitors. </a:t>
            </a:r>
          </a:p>
          <a:p>
            <a:pPr lvl="1"/>
            <a:r>
              <a:rPr lang="en-US" dirty="0" smtClean="0">
                <a:solidFill>
                  <a:srgbClr val="FF0000"/>
                </a:solidFill>
              </a:rPr>
              <a:t>HRM planning, programming, review and evaluation ensure that the right number and kind of people are made available at the right time to effectively implement the company’s business plan.</a:t>
            </a:r>
          </a:p>
          <a:p>
            <a:pPr lvl="1"/>
            <a:r>
              <a:rPr lang="en-US" dirty="0" smtClean="0"/>
              <a:t>Human Resource Managers have to synchronize their activities with the business plan of the organization to ensure that the right type and number of people are made available to different functions of an organizations in line with their contribution to the organization al goals.     </a:t>
            </a:r>
          </a:p>
          <a:p>
            <a:endParaRPr lang="en-US" dirty="0" smtClean="0"/>
          </a:p>
          <a:p>
            <a:r>
              <a:rPr lang="en-US" dirty="0" smtClean="0"/>
              <a:t>The above </a:t>
            </a:r>
            <a:r>
              <a:rPr lang="en-US" dirty="0" smtClean="0">
                <a:solidFill>
                  <a:srgbClr val="FF0000"/>
                </a:solidFill>
              </a:rPr>
              <a:t>coupled with the development of the employee’s training need and facilitate their developments to meet the organizational goals  are important role of the HR managers,</a:t>
            </a:r>
            <a:r>
              <a:rPr lang="en-US" dirty="0" smtClean="0"/>
              <a:t> which facilitate and enhances organization’s  success.</a:t>
            </a:r>
            <a:endParaRPr lang="en-US" dirty="0"/>
          </a:p>
        </p:txBody>
      </p:sp>
    </p:spTree>
    <p:extLst>
      <p:ext uri="{BB962C8B-B14F-4D97-AF65-F5344CB8AC3E}">
        <p14:creationId xmlns:p14="http://schemas.microsoft.com/office/powerpoint/2010/main" val="42034127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574964"/>
          </a:xfrm>
        </p:spPr>
        <p:txBody>
          <a:bodyPr>
            <a:normAutofit fontScale="90000"/>
          </a:bodyPr>
          <a:lstStyle/>
          <a:p>
            <a:r>
              <a:rPr lang="en-US" b="1" dirty="0" smtClean="0">
                <a:solidFill>
                  <a:srgbClr val="FF0000"/>
                </a:solidFill>
              </a:rPr>
              <a:t>Job Design</a:t>
            </a:r>
            <a:endParaRPr lang="en-US" b="1" dirty="0">
              <a:solidFill>
                <a:srgbClr val="FF0000"/>
              </a:solidFill>
            </a:endParaRPr>
          </a:p>
        </p:txBody>
      </p:sp>
      <p:sp>
        <p:nvSpPr>
          <p:cNvPr id="3" name="Content Placeholder 2"/>
          <p:cNvSpPr>
            <a:spLocks noGrp="1"/>
          </p:cNvSpPr>
          <p:nvPr>
            <p:ph idx="1"/>
          </p:nvPr>
        </p:nvSpPr>
        <p:spPr>
          <a:xfrm>
            <a:off x="457200" y="609600"/>
            <a:ext cx="8229600" cy="5516563"/>
          </a:xfrm>
        </p:spPr>
        <p:txBody>
          <a:bodyPr>
            <a:noAutofit/>
          </a:bodyPr>
          <a:lstStyle/>
          <a:p>
            <a:r>
              <a:rPr lang="en-US" sz="2400" dirty="0" smtClean="0"/>
              <a:t>Job Designed refers to the way in which </a:t>
            </a:r>
            <a:r>
              <a:rPr lang="en-US" sz="2400" dirty="0" smtClean="0">
                <a:solidFill>
                  <a:srgbClr val="FF0000"/>
                </a:solidFill>
              </a:rPr>
              <a:t>sets of interrelated tasks – leading to a desired and expected outcome</a:t>
            </a:r>
            <a:r>
              <a:rPr lang="en-US" sz="2400" dirty="0" smtClean="0"/>
              <a:t> are organized.</a:t>
            </a:r>
          </a:p>
          <a:p>
            <a:pPr lvl="1"/>
            <a:r>
              <a:rPr lang="en-US" sz="2000" dirty="0" smtClean="0"/>
              <a:t>While designing jobs, the needs and goals of the employees and the organization need to be considered and aligned.</a:t>
            </a:r>
          </a:p>
          <a:p>
            <a:r>
              <a:rPr lang="en-US" sz="2400" dirty="0" smtClean="0"/>
              <a:t>It contains</a:t>
            </a:r>
          </a:p>
          <a:p>
            <a:pPr lvl="2"/>
            <a:r>
              <a:rPr lang="en-US" sz="1600" dirty="0"/>
              <a:t>Tasks to be performed </a:t>
            </a:r>
            <a:r>
              <a:rPr lang="en-US" sz="1600" dirty="0">
                <a:solidFill>
                  <a:srgbClr val="FF0000"/>
                </a:solidFill>
              </a:rPr>
              <a:t>(content)</a:t>
            </a:r>
          </a:p>
          <a:p>
            <a:pPr lvl="2"/>
            <a:r>
              <a:rPr lang="en-US" sz="1600" dirty="0"/>
              <a:t>How they are to </a:t>
            </a:r>
            <a:r>
              <a:rPr lang="en-US" sz="1600" dirty="0" smtClean="0"/>
              <a:t>be </a:t>
            </a:r>
            <a:r>
              <a:rPr lang="en-US" sz="1600" dirty="0"/>
              <a:t>performed </a:t>
            </a:r>
            <a:r>
              <a:rPr lang="en-US" sz="1600" dirty="0">
                <a:solidFill>
                  <a:srgbClr val="FF0000"/>
                </a:solidFill>
              </a:rPr>
              <a:t>(method)</a:t>
            </a:r>
          </a:p>
          <a:p>
            <a:pPr lvl="2"/>
            <a:r>
              <a:rPr lang="en-US" sz="1600" dirty="0"/>
              <a:t>How many actions are to be performed within the tasks (</a:t>
            </a:r>
            <a:r>
              <a:rPr lang="en-US" sz="1600" dirty="0">
                <a:solidFill>
                  <a:srgbClr val="FF0000"/>
                </a:solidFill>
              </a:rPr>
              <a:t>steps involved</a:t>
            </a:r>
            <a:r>
              <a:rPr lang="en-US" sz="1600" dirty="0"/>
              <a:t>)</a:t>
            </a:r>
          </a:p>
          <a:p>
            <a:pPr lvl="2"/>
            <a:r>
              <a:rPr lang="en-US" sz="1600" dirty="0"/>
              <a:t>In what order the actions have to be done </a:t>
            </a:r>
            <a:r>
              <a:rPr lang="en-US" sz="1600" dirty="0">
                <a:solidFill>
                  <a:srgbClr val="FF0000"/>
                </a:solidFill>
              </a:rPr>
              <a:t>(sequencing)</a:t>
            </a:r>
          </a:p>
          <a:p>
            <a:pPr lvl="2"/>
            <a:r>
              <a:rPr lang="en-US" sz="1600" dirty="0"/>
              <a:t>The </a:t>
            </a:r>
            <a:r>
              <a:rPr lang="en-US" sz="1600" dirty="0" smtClean="0">
                <a:solidFill>
                  <a:srgbClr val="FF0000"/>
                </a:solidFill>
              </a:rPr>
              <a:t>knowledge, </a:t>
            </a:r>
            <a:r>
              <a:rPr lang="en-US" sz="1600" dirty="0">
                <a:solidFill>
                  <a:srgbClr val="FF0000"/>
                </a:solidFill>
              </a:rPr>
              <a:t>skills and attitudes required </a:t>
            </a:r>
            <a:r>
              <a:rPr lang="en-US" sz="1600" dirty="0"/>
              <a:t>to perform the task efficiently and effectively (</a:t>
            </a:r>
            <a:r>
              <a:rPr lang="en-US" sz="1600" dirty="0">
                <a:solidFill>
                  <a:srgbClr val="FF0000"/>
                </a:solidFill>
              </a:rPr>
              <a:t>optimum performance</a:t>
            </a:r>
            <a:r>
              <a:rPr lang="en-US" sz="1600" dirty="0"/>
              <a:t>).</a:t>
            </a:r>
          </a:p>
          <a:p>
            <a:endParaRPr lang="en-US" sz="2000" dirty="0" smtClean="0"/>
          </a:p>
          <a:p>
            <a:r>
              <a:rPr lang="en-US" sz="2000" dirty="0" smtClean="0"/>
              <a:t>Thus Job Design is defined as the process of defining the </a:t>
            </a:r>
            <a:r>
              <a:rPr lang="en-US" sz="2000" dirty="0" smtClean="0">
                <a:solidFill>
                  <a:srgbClr val="FF0000"/>
                </a:solidFill>
              </a:rPr>
              <a:t>content of a job</a:t>
            </a:r>
            <a:r>
              <a:rPr lang="en-US" sz="2000" dirty="0" smtClean="0"/>
              <a:t> </a:t>
            </a:r>
            <a:r>
              <a:rPr lang="en-US" sz="2000" dirty="0" smtClean="0">
                <a:solidFill>
                  <a:srgbClr val="00B0F0"/>
                </a:solidFill>
              </a:rPr>
              <a:t>in terms of its duties and responsibilities, methods,  techniques and systems and procedures</a:t>
            </a:r>
            <a:r>
              <a:rPr lang="en-US" sz="2000" dirty="0" smtClean="0"/>
              <a:t> for carrying out the job;</a:t>
            </a:r>
            <a:r>
              <a:rPr lang="en-US" sz="2000" dirty="0" smtClean="0">
                <a:solidFill>
                  <a:srgbClr val="FF0000"/>
                </a:solidFill>
              </a:rPr>
              <a:t> </a:t>
            </a:r>
          </a:p>
          <a:p>
            <a:r>
              <a:rPr lang="en-US" sz="2000" dirty="0" smtClean="0">
                <a:solidFill>
                  <a:srgbClr val="FF0000"/>
                </a:solidFill>
              </a:rPr>
              <a:t>The relationships that should exist</a:t>
            </a:r>
            <a:r>
              <a:rPr lang="en-US" sz="2000" dirty="0" smtClean="0"/>
              <a:t> between the job holder and his/her superiors, subordinates and colleagues.</a:t>
            </a:r>
          </a:p>
        </p:txBody>
      </p:sp>
    </p:spTree>
    <p:extLst>
      <p:ext uri="{BB962C8B-B14F-4D97-AF65-F5344CB8AC3E}">
        <p14:creationId xmlns:p14="http://schemas.microsoft.com/office/powerpoint/2010/main" val="17424048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pPr eaLnBrk="1" hangingPunct="1"/>
            <a:r>
              <a:rPr lang="en-US" altLang="en-US" b="1" smtClean="0">
                <a:solidFill>
                  <a:srgbClr val="FF0000"/>
                </a:solidFill>
              </a:rPr>
              <a:t>Recruitment &amp; Selection</a:t>
            </a:r>
            <a:endParaRPr lang="en-US" altLang="en-US"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The recruitment and selection is the major</a:t>
            </a:r>
          </a:p>
          <a:p>
            <a:pPr eaLnBrk="1" fontAlgn="auto" hangingPunct="1">
              <a:spcAft>
                <a:spcPts val="0"/>
              </a:spcAft>
              <a:buFont typeface="Arial" pitchFamily="34" charset="0"/>
              <a:buNone/>
              <a:defRPr/>
            </a:pPr>
            <a:r>
              <a:rPr lang="en-US" b="1" dirty="0" smtClean="0"/>
              <a:t>	function of the human resource department</a:t>
            </a:r>
          </a:p>
          <a:p>
            <a:pPr eaLnBrk="1" fontAlgn="auto" hangingPunct="1">
              <a:spcAft>
                <a:spcPts val="0"/>
              </a:spcAft>
              <a:buFont typeface="Arial" pitchFamily="34" charset="0"/>
              <a:buNone/>
              <a:defRPr/>
            </a:pPr>
            <a:r>
              <a:rPr lang="en-US" b="1" dirty="0" smtClean="0"/>
              <a:t>	</a:t>
            </a:r>
          </a:p>
          <a:p>
            <a:pPr eaLnBrk="1" fontAlgn="auto" hangingPunct="1">
              <a:spcAft>
                <a:spcPts val="0"/>
              </a:spcAft>
              <a:buFont typeface="Arial" pitchFamily="34" charset="0"/>
              <a:buNone/>
              <a:defRPr/>
            </a:pPr>
            <a:r>
              <a:rPr lang="en-US" b="1" dirty="0" smtClean="0"/>
              <a:t>	</a:t>
            </a:r>
            <a:r>
              <a:rPr lang="en-US" b="1" dirty="0" smtClean="0">
                <a:solidFill>
                  <a:srgbClr val="FF0000"/>
                </a:solidFill>
              </a:rPr>
              <a:t>Recruitment process</a:t>
            </a:r>
          </a:p>
          <a:p>
            <a:pPr eaLnBrk="1" fontAlgn="auto" hangingPunct="1">
              <a:spcAft>
                <a:spcPts val="0"/>
              </a:spcAft>
              <a:buFont typeface="Arial" pitchFamily="34" charset="0"/>
              <a:buNone/>
              <a:defRPr/>
            </a:pPr>
            <a:r>
              <a:rPr lang="en-US" b="1" dirty="0" smtClean="0">
                <a:solidFill>
                  <a:srgbClr val="FF0000"/>
                </a:solidFill>
              </a:rPr>
              <a:t>	</a:t>
            </a:r>
            <a:r>
              <a:rPr lang="en-US" b="1" dirty="0" smtClean="0"/>
              <a:t> is </a:t>
            </a:r>
          </a:p>
          <a:p>
            <a:pPr eaLnBrk="1" fontAlgn="auto" hangingPunct="1">
              <a:spcAft>
                <a:spcPts val="0"/>
              </a:spcAft>
              <a:buFont typeface="Arial" pitchFamily="34" charset="0"/>
              <a:buNone/>
              <a:defRPr/>
            </a:pPr>
            <a:r>
              <a:rPr lang="en-US" b="1" dirty="0" smtClean="0"/>
              <a:t>	the first step towards creating the competitive strength </a:t>
            </a:r>
          </a:p>
          <a:p>
            <a:pPr eaLnBrk="1" fontAlgn="auto" hangingPunct="1">
              <a:spcAft>
                <a:spcPts val="0"/>
              </a:spcAft>
              <a:buFont typeface="Arial" pitchFamily="34" charset="0"/>
              <a:buNone/>
              <a:defRPr/>
            </a:pPr>
            <a:r>
              <a:rPr lang="en-US" b="1" dirty="0" smtClean="0"/>
              <a:t>	</a:t>
            </a:r>
            <a:r>
              <a:rPr lang="en-US" b="1" dirty="0" smtClean="0">
                <a:solidFill>
                  <a:srgbClr val="FF0000"/>
                </a:solidFill>
              </a:rPr>
              <a:t>and</a:t>
            </a:r>
          </a:p>
          <a:p>
            <a:pPr eaLnBrk="1" fontAlgn="auto" hangingPunct="1">
              <a:spcAft>
                <a:spcPts val="0"/>
              </a:spcAft>
              <a:buFont typeface="Arial" pitchFamily="34" charset="0"/>
              <a:buNone/>
              <a:defRPr/>
            </a:pPr>
            <a:r>
              <a:rPr lang="en-US" b="1" dirty="0" smtClean="0"/>
              <a:t>	helps in building long term strategic  edge to the organizations.</a:t>
            </a:r>
          </a:p>
        </p:txBody>
      </p:sp>
    </p:spTree>
    <p:extLst>
      <p:ext uri="{BB962C8B-B14F-4D97-AF65-F5344CB8AC3E}">
        <p14:creationId xmlns:p14="http://schemas.microsoft.com/office/powerpoint/2010/main" val="33200794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pPr eaLnBrk="1" hangingPunct="1"/>
            <a:r>
              <a:rPr lang="en-US" altLang="en-US" b="1" smtClean="0">
                <a:solidFill>
                  <a:srgbClr val="FF0000"/>
                </a:solidFill>
              </a:rPr>
              <a:t>Recruitment</a:t>
            </a:r>
          </a:p>
        </p:txBody>
      </p:sp>
      <p:sp>
        <p:nvSpPr>
          <p:cNvPr id="122883" name="Content Placeholder 2"/>
          <p:cNvSpPr>
            <a:spLocks noGrp="1"/>
          </p:cNvSpPr>
          <p:nvPr>
            <p:ph idx="1"/>
          </p:nvPr>
        </p:nvSpPr>
        <p:spPr/>
        <p:txBody>
          <a:bodyPr/>
          <a:lstStyle/>
          <a:p>
            <a:pPr eaLnBrk="1" hangingPunct="1"/>
            <a:r>
              <a:rPr lang="en-US" altLang="en-US" b="1" i="1" smtClean="0">
                <a:solidFill>
                  <a:srgbClr val="FF0000"/>
                </a:solidFill>
              </a:rPr>
              <a:t>Recruitment process involves</a:t>
            </a:r>
          </a:p>
          <a:p>
            <a:pPr eaLnBrk="1" hangingPunct="1">
              <a:buFont typeface="Arial" charset="0"/>
              <a:buNone/>
            </a:pPr>
            <a:r>
              <a:rPr lang="en-US" altLang="en-US" b="1" smtClean="0">
                <a:solidFill>
                  <a:srgbClr val="FF0000"/>
                </a:solidFill>
              </a:rPr>
              <a:t>	</a:t>
            </a:r>
          </a:p>
          <a:p>
            <a:pPr eaLnBrk="1" hangingPunct="1">
              <a:buFont typeface="Arial" charset="0"/>
              <a:buNone/>
            </a:pPr>
            <a:r>
              <a:rPr lang="en-US" altLang="en-US" b="1" smtClean="0"/>
              <a:t>	a systematic procedure from sourcing the</a:t>
            </a:r>
          </a:p>
          <a:p>
            <a:pPr eaLnBrk="1" hangingPunct="1">
              <a:buFont typeface="Arial" charset="0"/>
              <a:buNone/>
            </a:pPr>
            <a:r>
              <a:rPr lang="en-US" altLang="en-US" b="1" smtClean="0"/>
              <a:t>	candidates to arranging and conducting the</a:t>
            </a:r>
          </a:p>
          <a:p>
            <a:pPr eaLnBrk="1" hangingPunct="1">
              <a:buFont typeface="Arial" charset="0"/>
              <a:buNone/>
            </a:pPr>
            <a:r>
              <a:rPr lang="en-US" altLang="en-US" b="1" smtClean="0"/>
              <a:t>	interviews and requires many resources and</a:t>
            </a:r>
          </a:p>
          <a:p>
            <a:pPr eaLnBrk="1" hangingPunct="1">
              <a:buFont typeface="Arial" charset="0"/>
              <a:buNone/>
            </a:pPr>
            <a:r>
              <a:rPr lang="en-US" altLang="en-US" b="1" smtClean="0"/>
              <a:t>	time. A general recruitment process is as</a:t>
            </a:r>
          </a:p>
          <a:p>
            <a:pPr eaLnBrk="1" hangingPunct="1">
              <a:buFont typeface="Arial" charset="0"/>
              <a:buNone/>
            </a:pPr>
            <a:r>
              <a:rPr lang="en-US" altLang="en-US" b="1" smtClean="0"/>
              <a:t>	follows:</a:t>
            </a:r>
          </a:p>
        </p:txBody>
      </p:sp>
    </p:spTree>
    <p:extLst>
      <p:ext uri="{BB962C8B-B14F-4D97-AF65-F5344CB8AC3E}">
        <p14:creationId xmlns:p14="http://schemas.microsoft.com/office/powerpoint/2010/main" val="32115595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pPr eaLnBrk="1" hangingPunct="1"/>
            <a:r>
              <a:rPr lang="en-US" altLang="en-US" b="1" smtClean="0">
                <a:solidFill>
                  <a:srgbClr val="FF0000"/>
                </a:solidFill>
              </a:rPr>
              <a:t>Recruitment Process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dirty="0" smtClean="0"/>
              <a:t>1. Identify vacancy</a:t>
            </a:r>
          </a:p>
          <a:p>
            <a:pPr eaLnBrk="1" fontAlgn="auto" hangingPunct="1">
              <a:spcAft>
                <a:spcPts val="0"/>
              </a:spcAft>
              <a:buFont typeface="Arial" pitchFamily="34" charset="0"/>
              <a:buChar char="•"/>
              <a:defRPr/>
            </a:pPr>
            <a:r>
              <a:rPr lang="en-US" b="1" dirty="0" smtClean="0"/>
              <a:t>2. Prepare job description and person            specification</a:t>
            </a:r>
          </a:p>
          <a:p>
            <a:pPr eaLnBrk="1" fontAlgn="auto" hangingPunct="1">
              <a:spcAft>
                <a:spcPts val="0"/>
              </a:spcAft>
              <a:buFont typeface="Arial" pitchFamily="34" charset="0"/>
              <a:buChar char="•"/>
              <a:defRPr/>
            </a:pPr>
            <a:r>
              <a:rPr lang="en-US" b="1" dirty="0" smtClean="0"/>
              <a:t>3. Advertising the vacancy</a:t>
            </a:r>
          </a:p>
          <a:p>
            <a:pPr eaLnBrk="1" fontAlgn="auto" hangingPunct="1">
              <a:spcAft>
                <a:spcPts val="0"/>
              </a:spcAft>
              <a:buFont typeface="Arial" pitchFamily="34" charset="0"/>
              <a:buChar char="•"/>
              <a:defRPr/>
            </a:pPr>
            <a:r>
              <a:rPr lang="en-US" b="1" dirty="0" smtClean="0"/>
              <a:t>4. Managing the response</a:t>
            </a:r>
          </a:p>
          <a:p>
            <a:pPr eaLnBrk="1" fontAlgn="auto" hangingPunct="1">
              <a:spcAft>
                <a:spcPts val="0"/>
              </a:spcAft>
              <a:buFont typeface="Arial" pitchFamily="34" charset="0"/>
              <a:buChar char="•"/>
              <a:defRPr/>
            </a:pPr>
            <a:r>
              <a:rPr lang="en-US" b="1" dirty="0" smtClean="0"/>
              <a:t>5. Short-listing</a:t>
            </a:r>
          </a:p>
          <a:p>
            <a:pPr eaLnBrk="1" fontAlgn="auto" hangingPunct="1">
              <a:spcAft>
                <a:spcPts val="0"/>
              </a:spcAft>
              <a:buFont typeface="Arial" pitchFamily="34" charset="0"/>
              <a:buChar char="•"/>
              <a:defRPr/>
            </a:pPr>
            <a:r>
              <a:rPr lang="en-US" b="1" dirty="0" smtClean="0"/>
              <a:t>6. Arrange interviews</a:t>
            </a:r>
          </a:p>
          <a:p>
            <a:pPr eaLnBrk="1" fontAlgn="auto" hangingPunct="1">
              <a:spcAft>
                <a:spcPts val="0"/>
              </a:spcAft>
              <a:buFont typeface="Arial" pitchFamily="34" charset="0"/>
              <a:buChar char="•"/>
              <a:defRPr/>
            </a:pPr>
            <a:r>
              <a:rPr lang="en-US" b="1" dirty="0" smtClean="0"/>
              <a:t>7. Conducting interview and decision making</a:t>
            </a:r>
          </a:p>
        </p:txBody>
      </p:sp>
    </p:spTree>
    <p:extLst>
      <p:ext uri="{BB962C8B-B14F-4D97-AF65-F5344CB8AC3E}">
        <p14:creationId xmlns:p14="http://schemas.microsoft.com/office/powerpoint/2010/main" val="39384718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pPr eaLnBrk="1" hangingPunct="1"/>
            <a:r>
              <a:rPr lang="en-US" altLang="en-US" b="1" smtClean="0">
                <a:solidFill>
                  <a:srgbClr val="FF0000"/>
                </a:solidFill>
              </a:rPr>
              <a:t>Recruitment Process</a:t>
            </a:r>
          </a:p>
        </p:txBody>
      </p:sp>
      <p:sp>
        <p:nvSpPr>
          <p:cNvPr id="124931" name="Content Placeholder 2"/>
          <p:cNvSpPr>
            <a:spLocks noGrp="1"/>
          </p:cNvSpPr>
          <p:nvPr>
            <p:ph idx="1"/>
          </p:nvPr>
        </p:nvSpPr>
        <p:spPr/>
        <p:txBody>
          <a:bodyPr/>
          <a:lstStyle/>
          <a:p>
            <a:pPr eaLnBrk="1" hangingPunct="1"/>
            <a:r>
              <a:rPr lang="en-US" altLang="en-US" b="1" smtClean="0">
                <a:solidFill>
                  <a:srgbClr val="FF0000"/>
                </a:solidFill>
              </a:rPr>
              <a:t>Identifying the vacancy:</a:t>
            </a:r>
          </a:p>
          <a:p>
            <a:pPr eaLnBrk="1" hangingPunct="1">
              <a:buFont typeface="Arial" charset="0"/>
              <a:buNone/>
            </a:pPr>
            <a:r>
              <a:rPr lang="en-US" altLang="en-US" b="1" smtClean="0">
                <a:solidFill>
                  <a:srgbClr val="FF0000"/>
                </a:solidFill>
              </a:rPr>
              <a:t>	</a:t>
            </a:r>
          </a:p>
          <a:p>
            <a:pPr eaLnBrk="1" hangingPunct="1">
              <a:buFont typeface="Arial" charset="0"/>
              <a:buNone/>
            </a:pPr>
            <a:r>
              <a:rPr lang="en-US" altLang="en-US" b="1" smtClean="0">
                <a:solidFill>
                  <a:srgbClr val="FF0000"/>
                </a:solidFill>
              </a:rPr>
              <a:t>	</a:t>
            </a:r>
            <a:r>
              <a:rPr lang="en-US" altLang="en-US" smtClean="0"/>
              <a:t>These contain:</a:t>
            </a:r>
          </a:p>
          <a:p>
            <a:pPr eaLnBrk="1" hangingPunct="1">
              <a:buFont typeface="Arial" charset="0"/>
              <a:buNone/>
            </a:pPr>
            <a:r>
              <a:rPr lang="en-US" altLang="en-US" smtClean="0"/>
              <a:t>	•</a:t>
            </a:r>
            <a:r>
              <a:rPr lang="en-US" altLang="en-US" b="1" smtClean="0"/>
              <a:t> Posts to be filled</a:t>
            </a:r>
          </a:p>
          <a:p>
            <a:pPr eaLnBrk="1" hangingPunct="1">
              <a:buFont typeface="Arial" charset="0"/>
              <a:buNone/>
            </a:pPr>
            <a:r>
              <a:rPr lang="en-US" altLang="en-US" b="1" smtClean="0"/>
              <a:t>	• Number of persons</a:t>
            </a:r>
          </a:p>
          <a:p>
            <a:pPr eaLnBrk="1" hangingPunct="1">
              <a:buFont typeface="Arial" charset="0"/>
              <a:buNone/>
            </a:pPr>
            <a:r>
              <a:rPr lang="en-US" altLang="en-US" b="1" smtClean="0"/>
              <a:t>	• Duties to be performed</a:t>
            </a:r>
          </a:p>
          <a:p>
            <a:pPr eaLnBrk="1" hangingPunct="1">
              <a:buFont typeface="Arial" charset="0"/>
              <a:buNone/>
            </a:pPr>
            <a:r>
              <a:rPr lang="en-US" altLang="en-US" b="1" smtClean="0"/>
              <a:t>	• Qualifications required</a:t>
            </a:r>
          </a:p>
        </p:txBody>
      </p:sp>
    </p:spTree>
    <p:extLst>
      <p:ext uri="{BB962C8B-B14F-4D97-AF65-F5344CB8AC3E}">
        <p14:creationId xmlns:p14="http://schemas.microsoft.com/office/powerpoint/2010/main" val="1891805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Human Resource Approach</a:t>
            </a:r>
            <a:endParaRPr lang="en-US" b="1" dirty="0">
              <a:solidFill>
                <a:srgbClr val="FF0000"/>
              </a:solidFill>
            </a:endParaRPr>
          </a:p>
        </p:txBody>
      </p:sp>
      <p:sp>
        <p:nvSpPr>
          <p:cNvPr id="3" name="Content Placeholder 2"/>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b="1" dirty="0" smtClean="0"/>
              <a:t>Motivation</a:t>
            </a:r>
            <a:endParaRPr lang="en-US" b="1" dirty="0"/>
          </a:p>
        </p:txBody>
      </p:sp>
    </p:spTree>
    <p:extLst>
      <p:ext uri="{BB962C8B-B14F-4D97-AF65-F5344CB8AC3E}">
        <p14:creationId xmlns:p14="http://schemas.microsoft.com/office/powerpoint/2010/main" val="40404787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ctrTitle"/>
          </p:nvPr>
        </p:nvSpPr>
        <p:spPr>
          <a:xfrm>
            <a:off x="685800" y="533400"/>
            <a:ext cx="7772400" cy="1066800"/>
          </a:xfrm>
        </p:spPr>
        <p:txBody>
          <a:bodyPr/>
          <a:lstStyle/>
          <a:p>
            <a:pPr eaLnBrk="1" hangingPunct="1"/>
            <a:r>
              <a:rPr lang="en-US" altLang="en-US" b="1" smtClean="0">
                <a:solidFill>
                  <a:srgbClr val="FF0000"/>
                </a:solidFill>
              </a:rPr>
              <a:t>Recruitment &amp; Selection</a:t>
            </a:r>
          </a:p>
        </p:txBody>
      </p:sp>
      <p:sp>
        <p:nvSpPr>
          <p:cNvPr id="9219" name="Subtitle 2"/>
          <p:cNvSpPr>
            <a:spLocks noGrp="1"/>
          </p:cNvSpPr>
          <p:nvPr>
            <p:ph type="subTitle" idx="1"/>
          </p:nvPr>
        </p:nvSpPr>
        <p:spPr>
          <a:xfrm>
            <a:off x="1066800" y="1447800"/>
            <a:ext cx="6705600" cy="5029200"/>
          </a:xfrm>
        </p:spPr>
        <p:txBody>
          <a:bodyPr rtlCol="0">
            <a:normAutofit lnSpcReduction="10000"/>
          </a:bodyPr>
          <a:lstStyle/>
          <a:p>
            <a:pPr eaLnBrk="1" fontAlgn="auto" hangingPunct="1">
              <a:spcAft>
                <a:spcPts val="0"/>
              </a:spcAft>
              <a:buFont typeface="Arial" pitchFamily="34" charset="0"/>
              <a:buNone/>
              <a:defRPr/>
            </a:pPr>
            <a:r>
              <a:rPr lang="en-US" sz="2800" b="1" dirty="0" smtClean="0">
                <a:solidFill>
                  <a:srgbClr val="FF0000"/>
                </a:solidFill>
              </a:rPr>
              <a:t>Importance of Recruitment</a:t>
            </a:r>
          </a:p>
          <a:p>
            <a:pPr algn="l" eaLnBrk="1" fontAlgn="auto" hangingPunct="1">
              <a:spcAft>
                <a:spcPts val="0"/>
              </a:spcAft>
              <a:buFont typeface="Arial" pitchFamily="34" charset="0"/>
              <a:buNone/>
              <a:defRPr/>
            </a:pPr>
            <a:r>
              <a:rPr lang="en-US" sz="2800" b="1" dirty="0" smtClean="0">
                <a:solidFill>
                  <a:schemeClr val="tx1"/>
                </a:solidFill>
              </a:rPr>
              <a:t>The Purpose and Importance of recruitment are given below:</a:t>
            </a:r>
          </a:p>
          <a:p>
            <a:pPr algn="l" eaLnBrk="1" fontAlgn="auto" hangingPunct="1">
              <a:spcAft>
                <a:spcPts val="0"/>
              </a:spcAft>
              <a:buFont typeface="Arial" charset="0"/>
              <a:buChar char="•"/>
              <a:defRPr/>
            </a:pPr>
            <a:r>
              <a:rPr lang="en-US" sz="2800" b="1" dirty="0" smtClean="0">
                <a:solidFill>
                  <a:schemeClr val="tx1"/>
                </a:solidFill>
              </a:rPr>
              <a:t>    </a:t>
            </a:r>
            <a:r>
              <a:rPr lang="en-US" sz="2800" dirty="0" smtClean="0">
                <a:solidFill>
                  <a:schemeClr val="tx1"/>
                </a:solidFill>
              </a:rPr>
              <a:t>   </a:t>
            </a:r>
            <a:r>
              <a:rPr lang="en-US" sz="2400" dirty="0" smtClean="0">
                <a:solidFill>
                  <a:schemeClr val="tx1"/>
                </a:solidFill>
              </a:rPr>
              <a:t>   The level of performance of an 	</a:t>
            </a:r>
            <a:r>
              <a:rPr lang="en-US" sz="2400" dirty="0" err="1" smtClean="0">
                <a:solidFill>
                  <a:schemeClr val="tx1"/>
                </a:solidFill>
              </a:rPr>
              <a:t>organisation</a:t>
            </a:r>
            <a:r>
              <a:rPr lang="en-US" sz="2400" dirty="0" smtClean="0">
                <a:solidFill>
                  <a:schemeClr val="tx1"/>
                </a:solidFill>
              </a:rPr>
              <a:t> depends on the 	effectiveness of 	its recruitment function.</a:t>
            </a:r>
          </a:p>
          <a:p>
            <a:pPr algn="l" eaLnBrk="1" fontAlgn="auto" hangingPunct="1">
              <a:spcAft>
                <a:spcPts val="0"/>
              </a:spcAft>
              <a:buFont typeface="Arial" charset="0"/>
              <a:buChar char="•"/>
              <a:defRPr/>
            </a:pPr>
            <a:r>
              <a:rPr lang="en-US" sz="2400" dirty="0" smtClean="0">
                <a:solidFill>
                  <a:schemeClr val="tx1"/>
                </a:solidFill>
              </a:rPr>
              <a:t>         	</a:t>
            </a:r>
            <a:r>
              <a:rPr lang="en-US" sz="2400" dirty="0" smtClean="0">
                <a:solidFill>
                  <a:srgbClr val="FF0000"/>
                </a:solidFill>
              </a:rPr>
              <a:t>Attract and encourage more and 	 	more candidates</a:t>
            </a:r>
            <a:r>
              <a:rPr lang="en-US" sz="2400" dirty="0" smtClean="0">
                <a:solidFill>
                  <a:schemeClr val="tx1"/>
                </a:solidFill>
              </a:rPr>
              <a:t> to apply in the  	    	</a:t>
            </a:r>
            <a:r>
              <a:rPr lang="en-US" sz="2400" dirty="0" err="1" smtClean="0">
                <a:solidFill>
                  <a:schemeClr val="tx1"/>
                </a:solidFill>
              </a:rPr>
              <a:t>organisation</a:t>
            </a:r>
            <a:r>
              <a:rPr lang="en-US" sz="2400" dirty="0" smtClean="0">
                <a:solidFill>
                  <a:schemeClr val="tx1"/>
                </a:solidFill>
              </a:rPr>
              <a:t>.</a:t>
            </a:r>
          </a:p>
          <a:p>
            <a:pPr algn="l" eaLnBrk="1" fontAlgn="auto" hangingPunct="1">
              <a:spcAft>
                <a:spcPts val="0"/>
              </a:spcAft>
              <a:buFont typeface="Arial" charset="0"/>
              <a:buChar char="•"/>
              <a:defRPr/>
            </a:pPr>
            <a:r>
              <a:rPr lang="en-US" sz="2400" dirty="0" smtClean="0">
                <a:solidFill>
                  <a:schemeClr val="tx1"/>
                </a:solidFill>
              </a:rPr>
              <a:t> 	</a:t>
            </a:r>
            <a:r>
              <a:rPr lang="en-US" sz="2400" dirty="0" smtClean="0">
                <a:solidFill>
                  <a:srgbClr val="FF0000"/>
                </a:solidFill>
              </a:rPr>
              <a:t>Create a talent pool of candidates</a:t>
            </a:r>
            <a:r>
              <a:rPr lang="en-US" sz="2400" dirty="0" smtClean="0">
                <a:solidFill>
                  <a:schemeClr val="tx1"/>
                </a:solidFill>
              </a:rPr>
              <a:t> 	 	to enable the selection of best 	candidates for the </a:t>
            </a:r>
            <a:r>
              <a:rPr lang="en-US" sz="2400" dirty="0" err="1" smtClean="0">
                <a:solidFill>
                  <a:schemeClr val="tx1"/>
                </a:solidFill>
              </a:rPr>
              <a:t>organisation</a:t>
            </a:r>
            <a:r>
              <a:rPr lang="en-US" sz="2400" dirty="0" smtClean="0">
                <a:solidFill>
                  <a:schemeClr val="tx1"/>
                </a:solidFill>
              </a:rPr>
              <a:t>.</a:t>
            </a:r>
          </a:p>
          <a:p>
            <a:pPr algn="l" eaLnBrk="1" fontAlgn="auto" hangingPunct="1">
              <a:spcAft>
                <a:spcPts val="0"/>
              </a:spcAft>
              <a:buFont typeface="Arial" pitchFamily="34" charset="0"/>
              <a:buNone/>
              <a:defRPr/>
            </a:pPr>
            <a:r>
              <a:rPr lang="en-US" sz="2400" dirty="0" smtClean="0">
                <a:solidFill>
                  <a:schemeClr val="tx1"/>
                </a:solidFill>
              </a:rPr>
              <a:t> </a:t>
            </a:r>
            <a:r>
              <a:rPr lang="en-US" sz="2400" b="1" dirty="0" smtClean="0">
                <a:solidFill>
                  <a:schemeClr val="tx1"/>
                </a:solidFill>
              </a:rPr>
              <a:t>	</a:t>
            </a:r>
          </a:p>
        </p:txBody>
      </p:sp>
    </p:spTree>
    <p:extLst>
      <p:ext uri="{BB962C8B-B14F-4D97-AF65-F5344CB8AC3E}">
        <p14:creationId xmlns:p14="http://schemas.microsoft.com/office/powerpoint/2010/main" val="6335624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pPr eaLnBrk="1" hangingPunct="1"/>
            <a:r>
              <a:rPr lang="en-US" altLang="en-US" b="1" smtClean="0">
                <a:solidFill>
                  <a:srgbClr val="FF0000"/>
                </a:solidFill>
              </a:rPr>
              <a:t>Importance of Recruitment</a:t>
            </a:r>
          </a:p>
        </p:txBody>
      </p:sp>
      <p:sp>
        <p:nvSpPr>
          <p:cNvPr id="10243" name="Content Placeholder 2"/>
          <p:cNvSpPr>
            <a:spLocks noGrp="1"/>
          </p:cNvSpPr>
          <p:nvPr>
            <p:ph idx="1"/>
          </p:nvPr>
        </p:nvSpPr>
        <p:spPr/>
        <p:txBody>
          <a:bodyPr rtlCol="0">
            <a:normAutofit lnSpcReduction="10000"/>
          </a:bodyPr>
          <a:lstStyle/>
          <a:p>
            <a:pPr lvl="1" eaLnBrk="1" fontAlgn="auto" hangingPunct="1">
              <a:spcAft>
                <a:spcPts val="0"/>
              </a:spcAft>
              <a:buFont typeface="Arial" panose="020B0604020202020204" pitchFamily="34" charset="0"/>
              <a:buChar char="•"/>
              <a:defRPr/>
            </a:pPr>
            <a:r>
              <a:rPr lang="en-US" dirty="0" smtClean="0">
                <a:solidFill>
                  <a:srgbClr val="FF0000"/>
                </a:solidFill>
              </a:rPr>
              <a:t>Determine present and future requirements </a:t>
            </a:r>
            <a:r>
              <a:rPr lang="en-US" dirty="0" smtClean="0"/>
              <a:t>of     	the organization in conjunction with its 	personnel planning and job analysis activities.</a:t>
            </a:r>
          </a:p>
          <a:p>
            <a:pPr eaLnBrk="1" fontAlgn="auto" hangingPunct="1">
              <a:spcAft>
                <a:spcPts val="0"/>
              </a:spcAft>
              <a:buFont typeface="Arial" pitchFamily="34" charset="0"/>
              <a:buChar char="•"/>
              <a:defRPr/>
            </a:pPr>
            <a:r>
              <a:rPr lang="en-US" sz="2800" dirty="0" smtClean="0"/>
              <a:t>       </a:t>
            </a:r>
            <a:r>
              <a:rPr lang="en-US" sz="2800" dirty="0" smtClean="0">
                <a:solidFill>
                  <a:srgbClr val="FF0000"/>
                </a:solidFill>
              </a:rPr>
              <a:t>Create links</a:t>
            </a:r>
            <a:r>
              <a:rPr lang="en-US" sz="2800" dirty="0" smtClean="0"/>
              <a:t>  between the employers with the 	prospective 	employees.</a:t>
            </a:r>
          </a:p>
          <a:p>
            <a:pPr eaLnBrk="1" fontAlgn="auto" hangingPunct="1">
              <a:spcAft>
                <a:spcPts val="0"/>
              </a:spcAft>
              <a:buFont typeface="Arial" pitchFamily="34" charset="0"/>
              <a:buChar char="•"/>
              <a:defRPr/>
            </a:pPr>
            <a:r>
              <a:rPr lang="en-US" sz="2800" dirty="0" smtClean="0"/>
              <a:t>	 </a:t>
            </a:r>
            <a:r>
              <a:rPr lang="en-US" sz="2800" dirty="0" smtClean="0">
                <a:solidFill>
                  <a:srgbClr val="FF0000"/>
                </a:solidFill>
              </a:rPr>
              <a:t>Increase the pool of job candidates</a:t>
            </a:r>
            <a:r>
              <a:rPr lang="en-US" sz="2800" dirty="0" smtClean="0"/>
              <a:t> </a:t>
            </a:r>
            <a:r>
              <a:rPr lang="en-US" sz="2800" dirty="0" smtClean="0">
                <a:solidFill>
                  <a:srgbClr val="00B0F0"/>
                </a:solidFill>
              </a:rPr>
              <a:t>at  	  	 minimum cost.</a:t>
            </a:r>
          </a:p>
          <a:p>
            <a:pPr eaLnBrk="1" fontAlgn="auto" hangingPunct="1">
              <a:spcAft>
                <a:spcPts val="0"/>
              </a:spcAft>
              <a:buFont typeface="Arial" pitchFamily="34" charset="0"/>
              <a:buChar char="•"/>
              <a:defRPr/>
            </a:pPr>
            <a:r>
              <a:rPr lang="en-US" sz="2800" dirty="0" smtClean="0"/>
              <a:t>	 Help</a:t>
            </a:r>
            <a:r>
              <a:rPr lang="en-US" sz="2800" dirty="0" smtClean="0">
                <a:solidFill>
                  <a:srgbClr val="FF0000"/>
                </a:solidFill>
              </a:rPr>
              <a:t> increase the success rate of selection              	 process </a:t>
            </a:r>
            <a:r>
              <a:rPr lang="en-US" sz="2800" dirty="0" smtClean="0"/>
              <a:t>by decreasing number of visibly under 	 qualified or overqualified job applicants.</a:t>
            </a:r>
          </a:p>
          <a:p>
            <a:pPr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pitchFamily="34" charset="0"/>
              <a:buChar char="•"/>
              <a:defRPr/>
            </a:pPr>
            <a:endParaRPr lang="en-US" sz="2800" dirty="0" smtClean="0"/>
          </a:p>
        </p:txBody>
      </p:sp>
    </p:spTree>
    <p:extLst>
      <p:ext uri="{BB962C8B-B14F-4D97-AF65-F5344CB8AC3E}">
        <p14:creationId xmlns:p14="http://schemas.microsoft.com/office/powerpoint/2010/main" val="26070377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pPr eaLnBrk="1" hangingPunct="1"/>
            <a:r>
              <a:rPr lang="en-US" altLang="en-US" b="1" smtClean="0">
                <a:solidFill>
                  <a:srgbClr val="FF0000"/>
                </a:solidFill>
              </a:rPr>
              <a:t>Importance of Recruitment</a:t>
            </a:r>
          </a:p>
        </p:txBody>
      </p:sp>
      <p:sp>
        <p:nvSpPr>
          <p:cNvPr id="3" name="Content Placeholder 2"/>
          <p:cNvSpPr>
            <a:spLocks noGrp="1"/>
          </p:cNvSpPr>
          <p:nvPr>
            <p:ph idx="1"/>
          </p:nvPr>
        </p:nvSpPr>
        <p:spPr>
          <a:xfrm>
            <a:off x="457200" y="1295400"/>
            <a:ext cx="8229600" cy="4953000"/>
          </a:xfrm>
        </p:spPr>
        <p:txBody>
          <a:bodyPr rtlCol="0">
            <a:normAutofit fontScale="77500" lnSpcReduction="20000"/>
          </a:bodyPr>
          <a:lstStyle/>
          <a:p>
            <a:pPr eaLnBrk="1" fontAlgn="auto" hangingPunct="1">
              <a:spcAft>
                <a:spcPts val="0"/>
              </a:spcAft>
              <a:buFont typeface="Arial" pitchFamily="34" charset="0"/>
              <a:buChar char="•"/>
              <a:defRPr/>
            </a:pPr>
            <a:r>
              <a:rPr lang="en-US" dirty="0" smtClean="0"/>
              <a:t>Job applicants, if recruited and selected would like to continue with the organization for a longer period, i.e. would help </a:t>
            </a:r>
          </a:p>
          <a:p>
            <a:pPr marL="0" indent="0" eaLnBrk="1" fontAlgn="auto" hangingPunct="1">
              <a:spcAft>
                <a:spcPts val="0"/>
              </a:spcAft>
              <a:buNone/>
              <a:defRPr/>
            </a:pPr>
            <a:r>
              <a:rPr lang="en-US" dirty="0">
                <a:solidFill>
                  <a:srgbClr val="FF0000"/>
                </a:solidFill>
              </a:rPr>
              <a:t>	</a:t>
            </a:r>
            <a:r>
              <a:rPr lang="en-US" dirty="0" smtClean="0">
                <a:solidFill>
                  <a:srgbClr val="FF0000"/>
                </a:solidFill>
              </a:rPr>
              <a:t>	        reduce employee Turn over</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 Meet the organizations </a:t>
            </a:r>
            <a:r>
              <a:rPr lang="en-US" dirty="0" smtClean="0">
                <a:solidFill>
                  <a:srgbClr val="FF0000"/>
                </a:solidFill>
              </a:rPr>
              <a:t>legal and social obligations</a:t>
            </a:r>
            <a:r>
              <a:rPr lang="en-US" dirty="0" smtClean="0"/>
              <a:t> regarding the composition of its workforce.</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 Begin</a:t>
            </a:r>
            <a:r>
              <a:rPr lang="en-US" dirty="0" smtClean="0">
                <a:solidFill>
                  <a:srgbClr val="FF0000"/>
                </a:solidFill>
              </a:rPr>
              <a:t> identifying and preparing potential job applicants</a:t>
            </a:r>
            <a:r>
              <a:rPr lang="en-US" dirty="0" smtClean="0"/>
              <a:t> who will be appropriate candidates.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 Increase organization and individual effectiveness  on recruiting techniques and identifying  right sources for all types of job applicants</a:t>
            </a:r>
            <a:endParaRPr lang="en-US" dirty="0" smtClean="0">
              <a:solidFill>
                <a:srgbClr val="FF0000"/>
              </a:solidFill>
            </a:endParaRPr>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21986384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r>
              <a:rPr lang="en-US" altLang="en-US" b="1" smtClean="0">
                <a:solidFill>
                  <a:srgbClr val="FF0000"/>
                </a:solidFill>
              </a:rPr>
              <a:t>Selection Process</a:t>
            </a:r>
          </a:p>
        </p:txBody>
      </p:sp>
      <p:sp>
        <p:nvSpPr>
          <p:cNvPr id="131075" name="Content Placeholder 2"/>
          <p:cNvSpPr>
            <a:spLocks noGrp="1"/>
          </p:cNvSpPr>
          <p:nvPr>
            <p:ph idx="1"/>
          </p:nvPr>
        </p:nvSpPr>
        <p:spPr/>
        <p:txBody>
          <a:bodyPr/>
          <a:lstStyle/>
          <a:p>
            <a:pPr eaLnBrk="1" hangingPunct="1"/>
            <a:r>
              <a:rPr lang="en-US" altLang="en-US" b="1" smtClean="0">
                <a:solidFill>
                  <a:srgbClr val="FF0000"/>
                </a:solidFill>
              </a:rPr>
              <a:t>The</a:t>
            </a:r>
            <a:r>
              <a:rPr lang="en-US" altLang="en-US" smtClean="0">
                <a:solidFill>
                  <a:srgbClr val="FF0000"/>
                </a:solidFill>
              </a:rPr>
              <a:t> </a:t>
            </a:r>
            <a:r>
              <a:rPr lang="en-US" altLang="en-US" b="1" smtClean="0">
                <a:solidFill>
                  <a:srgbClr val="FF0000"/>
                </a:solidFill>
              </a:rPr>
              <a:t>recruitment process is immediately followed by the selection process </a:t>
            </a:r>
          </a:p>
          <a:p>
            <a:pPr eaLnBrk="1" hangingPunct="1">
              <a:buFont typeface="Arial" charset="0"/>
              <a:buNone/>
            </a:pPr>
            <a:r>
              <a:rPr lang="en-US" altLang="en-US" b="1" smtClean="0">
                <a:solidFill>
                  <a:srgbClr val="FF0000"/>
                </a:solidFill>
              </a:rPr>
              <a:t>	</a:t>
            </a:r>
          </a:p>
          <a:p>
            <a:pPr eaLnBrk="1" hangingPunct="1">
              <a:buFont typeface="Arial" charset="0"/>
              <a:buNone/>
            </a:pPr>
            <a:r>
              <a:rPr lang="en-US" altLang="en-US" b="1" smtClean="0"/>
              <a:t>	i.e. </a:t>
            </a:r>
          </a:p>
          <a:p>
            <a:pPr eaLnBrk="1" hangingPunct="1">
              <a:buFont typeface="Arial" charset="0"/>
              <a:buNone/>
            </a:pPr>
            <a:r>
              <a:rPr lang="en-US" altLang="en-US" b="1" smtClean="0"/>
              <a:t>	the final interviews and the decision making, conveying the decision and the appointment formalities.</a:t>
            </a:r>
          </a:p>
        </p:txBody>
      </p:sp>
    </p:spTree>
    <p:extLst>
      <p:ext uri="{BB962C8B-B14F-4D97-AF65-F5344CB8AC3E}">
        <p14:creationId xmlns:p14="http://schemas.microsoft.com/office/powerpoint/2010/main" val="34877364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en-US" altLang="en-US" b="1" smtClean="0">
                <a:solidFill>
                  <a:srgbClr val="FF0000"/>
                </a:solidFill>
              </a:rPr>
              <a:t>Meaning of Selection</a:t>
            </a:r>
          </a:p>
        </p:txBody>
      </p:sp>
      <p:sp>
        <p:nvSpPr>
          <p:cNvPr id="132099" name="Content Placeholder 2"/>
          <p:cNvSpPr>
            <a:spLocks noGrp="1"/>
          </p:cNvSpPr>
          <p:nvPr>
            <p:ph idx="1"/>
          </p:nvPr>
        </p:nvSpPr>
        <p:spPr/>
        <p:txBody>
          <a:bodyPr/>
          <a:lstStyle/>
          <a:p>
            <a:pPr eaLnBrk="1" hangingPunct="1"/>
            <a:r>
              <a:rPr lang="en-US" altLang="en-US" dirty="0" smtClean="0"/>
              <a:t>Selection also </a:t>
            </a:r>
            <a:r>
              <a:rPr lang="en-US" altLang="en-US" dirty="0" smtClean="0">
                <a:solidFill>
                  <a:srgbClr val="FF0000"/>
                </a:solidFill>
              </a:rPr>
              <a:t>called hiring</a:t>
            </a:r>
            <a:r>
              <a:rPr lang="en-US" altLang="en-US" dirty="0" smtClean="0"/>
              <a:t> , is the next stage of recruitment .</a:t>
            </a:r>
          </a:p>
          <a:p>
            <a:pPr eaLnBrk="1" hangingPunct="1"/>
            <a:r>
              <a:rPr lang="en-US" altLang="en-US" dirty="0" smtClean="0"/>
              <a:t>It is the process of ascertaining whether the applicants meet the requirement of the specific job and </a:t>
            </a:r>
            <a:r>
              <a:rPr lang="en-US" altLang="en-US" dirty="0" smtClean="0">
                <a:solidFill>
                  <a:srgbClr val="FF0000"/>
                </a:solidFill>
              </a:rPr>
              <a:t>choosing the best among those found suitable </a:t>
            </a:r>
            <a:r>
              <a:rPr lang="en-US" altLang="en-US" dirty="0" smtClean="0"/>
              <a:t>and expected to perform the job well.</a:t>
            </a:r>
          </a:p>
        </p:txBody>
      </p:sp>
    </p:spTree>
    <p:extLst>
      <p:ext uri="{BB962C8B-B14F-4D97-AF65-F5344CB8AC3E}">
        <p14:creationId xmlns:p14="http://schemas.microsoft.com/office/powerpoint/2010/main" val="29672064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pPr eaLnBrk="1" hangingPunct="1"/>
            <a:r>
              <a:rPr lang="en-US" altLang="en-US" b="1" smtClean="0">
                <a:solidFill>
                  <a:srgbClr val="FF0000"/>
                </a:solidFill>
              </a:rPr>
              <a:t>Steps in the selection process</a:t>
            </a:r>
          </a:p>
        </p:txBody>
      </p:sp>
      <p:sp>
        <p:nvSpPr>
          <p:cNvPr id="14339"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sz="2800" b="1" smtClean="0"/>
              <a:t>Preliminary Interview or screening</a:t>
            </a:r>
          </a:p>
          <a:p>
            <a:pPr eaLnBrk="1" fontAlgn="auto" hangingPunct="1">
              <a:spcAft>
                <a:spcPts val="0"/>
              </a:spcAft>
              <a:buFont typeface="Arial" pitchFamily="34" charset="0"/>
              <a:buChar char="•"/>
              <a:defRPr/>
            </a:pPr>
            <a:r>
              <a:rPr lang="en-US" sz="2800" b="1" smtClean="0"/>
              <a:t>Application blank</a:t>
            </a:r>
          </a:p>
          <a:p>
            <a:pPr eaLnBrk="1" fontAlgn="auto" hangingPunct="1">
              <a:spcAft>
                <a:spcPts val="0"/>
              </a:spcAft>
              <a:buFont typeface="Arial" pitchFamily="34" charset="0"/>
              <a:buChar char="•"/>
              <a:defRPr/>
            </a:pPr>
            <a:r>
              <a:rPr lang="en-US" sz="2800" b="1" smtClean="0"/>
              <a:t>Employment tests </a:t>
            </a:r>
          </a:p>
          <a:p>
            <a:pPr eaLnBrk="1" fontAlgn="auto" hangingPunct="1">
              <a:spcAft>
                <a:spcPts val="0"/>
              </a:spcAft>
              <a:buFont typeface="Arial" pitchFamily="34" charset="0"/>
              <a:buChar char="•"/>
              <a:defRPr/>
            </a:pPr>
            <a:r>
              <a:rPr lang="en-US" sz="2800" b="1" smtClean="0"/>
              <a:t>Selection Interview</a:t>
            </a:r>
          </a:p>
          <a:p>
            <a:pPr eaLnBrk="1" fontAlgn="auto" hangingPunct="1">
              <a:spcAft>
                <a:spcPts val="0"/>
              </a:spcAft>
              <a:buFont typeface="Arial" pitchFamily="34" charset="0"/>
              <a:buChar char="•"/>
              <a:defRPr/>
            </a:pPr>
            <a:r>
              <a:rPr lang="en-US" sz="2800" b="1" smtClean="0"/>
              <a:t>Medical Examination</a:t>
            </a:r>
          </a:p>
          <a:p>
            <a:pPr eaLnBrk="1" fontAlgn="auto" hangingPunct="1">
              <a:spcAft>
                <a:spcPts val="0"/>
              </a:spcAft>
              <a:buFont typeface="Arial" pitchFamily="34" charset="0"/>
              <a:buChar char="•"/>
              <a:defRPr/>
            </a:pPr>
            <a:r>
              <a:rPr lang="en-US" sz="2800" b="1" smtClean="0"/>
              <a:t>Reference checks</a:t>
            </a:r>
          </a:p>
          <a:p>
            <a:pPr eaLnBrk="1" fontAlgn="auto" hangingPunct="1">
              <a:spcAft>
                <a:spcPts val="0"/>
              </a:spcAft>
              <a:buFont typeface="Arial" pitchFamily="34" charset="0"/>
              <a:buChar char="•"/>
              <a:defRPr/>
            </a:pPr>
            <a:r>
              <a:rPr lang="en-US" sz="2800" b="1" smtClean="0"/>
              <a:t>Final selection</a:t>
            </a:r>
          </a:p>
          <a:p>
            <a:pPr eaLnBrk="1" fontAlgn="auto" hangingPunct="1">
              <a:spcAft>
                <a:spcPts val="0"/>
              </a:spcAft>
              <a:buFont typeface="Arial" pitchFamily="34" charset="0"/>
              <a:buChar char="•"/>
              <a:defRPr/>
            </a:pPr>
            <a:r>
              <a:rPr lang="en-US" sz="2800" b="1" smtClean="0"/>
              <a:t>Letter of offer</a:t>
            </a:r>
          </a:p>
          <a:p>
            <a:pPr eaLnBrk="1" fontAlgn="auto" hangingPunct="1">
              <a:spcAft>
                <a:spcPts val="0"/>
              </a:spcAft>
              <a:buFont typeface="Arial" pitchFamily="34" charset="0"/>
              <a:buChar char="•"/>
              <a:defRPr/>
            </a:pPr>
            <a:r>
              <a:rPr lang="en-US" sz="2800" b="1" smtClean="0"/>
              <a:t>Placement and Inductions</a:t>
            </a:r>
          </a:p>
        </p:txBody>
      </p:sp>
    </p:spTree>
    <p:extLst>
      <p:ext uri="{BB962C8B-B14F-4D97-AF65-F5344CB8AC3E}">
        <p14:creationId xmlns:p14="http://schemas.microsoft.com/office/powerpoint/2010/main" val="11674545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pPr eaLnBrk="1" hangingPunct="1"/>
            <a:r>
              <a:rPr lang="en-US" altLang="en-US" b="1" smtClean="0">
                <a:solidFill>
                  <a:srgbClr val="FF0000"/>
                </a:solidFill>
              </a:rPr>
              <a:t>Conclusion</a:t>
            </a:r>
          </a:p>
        </p:txBody>
      </p:sp>
      <p:sp>
        <p:nvSpPr>
          <p:cNvPr id="1536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smtClean="0"/>
              <a:t>Thus  </a:t>
            </a:r>
            <a:r>
              <a:rPr lang="en-US" b="1" smtClean="0">
                <a:solidFill>
                  <a:srgbClr val="FF0000"/>
                </a:solidFill>
              </a:rPr>
              <a:t>Recruitment means</a:t>
            </a:r>
            <a:r>
              <a:rPr lang="en-US" b="1" smtClean="0"/>
              <a:t> </a:t>
            </a:r>
          </a:p>
          <a:p>
            <a:pPr eaLnBrk="1" fontAlgn="auto" hangingPunct="1">
              <a:spcAft>
                <a:spcPts val="0"/>
              </a:spcAft>
              <a:buFont typeface="Arial" charset="0"/>
              <a:buNone/>
              <a:defRPr/>
            </a:pPr>
            <a:r>
              <a:rPr lang="en-US" b="1" smtClean="0"/>
              <a:t>		Search for the prospective employees to  	suit the job requirement</a:t>
            </a:r>
          </a:p>
          <a:p>
            <a:pPr eaLnBrk="1" fontAlgn="auto" hangingPunct="1">
              <a:spcAft>
                <a:spcPts val="0"/>
              </a:spcAft>
              <a:buFont typeface="Arial" charset="0"/>
              <a:buNone/>
              <a:defRPr/>
            </a:pPr>
            <a:endParaRPr lang="en-US" b="1" smtClean="0"/>
          </a:p>
          <a:p>
            <a:pPr eaLnBrk="1" fontAlgn="auto" hangingPunct="1">
              <a:spcAft>
                <a:spcPts val="0"/>
              </a:spcAft>
              <a:buFont typeface="Arial" pitchFamily="34" charset="0"/>
              <a:buChar char="•"/>
              <a:defRPr/>
            </a:pPr>
            <a:r>
              <a:rPr lang="en-US" b="1" smtClean="0"/>
              <a:t>And </a:t>
            </a:r>
            <a:r>
              <a:rPr lang="en-US" b="1" smtClean="0">
                <a:solidFill>
                  <a:srgbClr val="FF0000"/>
                </a:solidFill>
              </a:rPr>
              <a:t>Selection is</a:t>
            </a:r>
            <a:r>
              <a:rPr lang="en-US" b="1" smtClean="0"/>
              <a:t> </a:t>
            </a:r>
          </a:p>
          <a:p>
            <a:pPr eaLnBrk="1" fontAlgn="auto" hangingPunct="1">
              <a:spcAft>
                <a:spcPts val="0"/>
              </a:spcAft>
              <a:buFont typeface="Arial" charset="0"/>
              <a:buNone/>
              <a:defRPr/>
            </a:pPr>
            <a:r>
              <a:rPr lang="en-US" b="1" smtClean="0"/>
              <a:t>		Choosing the right person suitable for the job among the persons who have offered themselves for employment and found suitable.</a:t>
            </a:r>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charset="0"/>
              <a:buNone/>
              <a:defRPr/>
            </a:pPr>
            <a:endParaRPr lang="en-US" b="1" smtClean="0"/>
          </a:p>
        </p:txBody>
      </p:sp>
    </p:spTree>
    <p:extLst>
      <p:ext uri="{BB962C8B-B14F-4D97-AF65-F5344CB8AC3E}">
        <p14:creationId xmlns:p14="http://schemas.microsoft.com/office/powerpoint/2010/main" val="3146644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People- </a:t>
            </a:r>
            <a:r>
              <a:rPr lang="en-US" b="1" dirty="0" smtClean="0">
                <a:solidFill>
                  <a:srgbClr val="0070C0"/>
                </a:solidFill>
              </a:rPr>
              <a:t>The Intangible Asset</a:t>
            </a:r>
            <a:endParaRPr lang="en-US" b="1" dirty="0">
              <a:solidFill>
                <a:srgbClr val="0070C0"/>
              </a:solidFill>
            </a:endParaRPr>
          </a:p>
        </p:txBody>
      </p:sp>
      <p:sp>
        <p:nvSpPr>
          <p:cNvPr id="3" name="Content Placeholder 2"/>
          <p:cNvSpPr>
            <a:spLocks noGrp="1"/>
          </p:cNvSpPr>
          <p:nvPr>
            <p:ph idx="1"/>
          </p:nvPr>
        </p:nvSpPr>
        <p:spPr>
          <a:xfrm>
            <a:off x="457200" y="838200"/>
            <a:ext cx="8229600" cy="5791200"/>
          </a:xfrm>
        </p:spPr>
        <p:txBody>
          <a:bodyPr>
            <a:normAutofit fontScale="70000" lnSpcReduction="20000"/>
          </a:bodyPr>
          <a:lstStyle/>
          <a:p>
            <a:r>
              <a:rPr lang="en-US" altLang="en-US" dirty="0"/>
              <a:t>An organization’s value consists of three types of assets that are crucial to providing goods and services. </a:t>
            </a:r>
          </a:p>
          <a:p>
            <a:endParaRPr lang="en-US" altLang="en-US" dirty="0"/>
          </a:p>
          <a:p>
            <a:r>
              <a:rPr lang="en-US" altLang="en-US" dirty="0"/>
              <a:t>An organization must have </a:t>
            </a:r>
            <a:r>
              <a:rPr lang="en-US" altLang="en-US" b="1" dirty="0"/>
              <a:t>financial assets</a:t>
            </a:r>
            <a:r>
              <a:rPr lang="en-US" altLang="en-US" dirty="0"/>
              <a:t>, cash and securities, to maintain day-to-day activities and to invest in the future. </a:t>
            </a:r>
          </a:p>
          <a:p>
            <a:endParaRPr lang="en-US" altLang="en-US" dirty="0"/>
          </a:p>
          <a:p>
            <a:r>
              <a:rPr lang="en-US" altLang="en-US" dirty="0"/>
              <a:t>There must be </a:t>
            </a:r>
            <a:r>
              <a:rPr lang="en-US" altLang="en-US" b="1" dirty="0"/>
              <a:t>physical assets</a:t>
            </a:r>
            <a:r>
              <a:rPr lang="en-US" altLang="en-US" dirty="0"/>
              <a:t>, such as facilities, plants and equipment, to produce marketable goods and services. </a:t>
            </a:r>
          </a:p>
          <a:p>
            <a:endParaRPr lang="en-US" altLang="en-US" dirty="0"/>
          </a:p>
          <a:p>
            <a:r>
              <a:rPr lang="en-US" altLang="en-US" dirty="0" smtClean="0"/>
              <a:t>People are the organization’s </a:t>
            </a:r>
            <a:r>
              <a:rPr lang="en-US" altLang="en-US" b="1" dirty="0" smtClean="0"/>
              <a:t>intangible </a:t>
            </a:r>
            <a:r>
              <a:rPr lang="en-US" altLang="en-US" b="1" dirty="0"/>
              <a:t>assets,</a:t>
            </a:r>
            <a:r>
              <a:rPr lang="en-US" altLang="en-US" dirty="0"/>
              <a:t> </a:t>
            </a:r>
            <a:r>
              <a:rPr lang="en-US" altLang="en-US" dirty="0" smtClean="0"/>
              <a:t>who uses those assets and converts them to finished goods and services, for which the society is ready to pay more that the cost incurred.</a:t>
            </a:r>
          </a:p>
          <a:p>
            <a:endParaRPr lang="en-US" altLang="en-US" dirty="0" smtClean="0"/>
          </a:p>
          <a:p>
            <a:r>
              <a:rPr lang="en-US" altLang="en-US" dirty="0" smtClean="0"/>
              <a:t>It is the man behind the machine that builds the organization’s </a:t>
            </a:r>
            <a:r>
              <a:rPr lang="en-US" altLang="en-US" dirty="0"/>
              <a:t>competitive </a:t>
            </a:r>
            <a:r>
              <a:rPr lang="en-US" altLang="en-US" dirty="0" smtClean="0"/>
              <a:t>advantage. Organizations who care to more for their employees and groom them are more successful in the long run than others. In the era of globalizations and mounting technical challenges, people skill is the ultimate differentiator between the organization.</a:t>
            </a:r>
            <a:endParaRPr lang="en-US" altLang="en-US" dirty="0"/>
          </a:p>
          <a:p>
            <a:endParaRPr lang="en-US" dirty="0"/>
          </a:p>
        </p:txBody>
      </p:sp>
    </p:spTree>
    <p:extLst>
      <p:ext uri="{BB962C8B-B14F-4D97-AF65-F5344CB8AC3E}">
        <p14:creationId xmlns:p14="http://schemas.microsoft.com/office/powerpoint/2010/main" val="424832998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b="1" dirty="0" smtClean="0">
                <a:solidFill>
                  <a:srgbClr val="FF0000"/>
                </a:solidFill>
              </a:rPr>
              <a:t>Training &amp; Development</a:t>
            </a:r>
            <a:endParaRPr lang="en-US" b="1" dirty="0">
              <a:solidFill>
                <a:srgbClr val="FF0000"/>
              </a:solidFill>
            </a:endParaRPr>
          </a:p>
        </p:txBody>
      </p:sp>
      <p:sp>
        <p:nvSpPr>
          <p:cNvPr id="3" name="Content Placeholder 2"/>
          <p:cNvSpPr>
            <a:spLocks noGrp="1"/>
          </p:cNvSpPr>
          <p:nvPr>
            <p:ph idx="1"/>
          </p:nvPr>
        </p:nvSpPr>
        <p:spPr>
          <a:xfrm>
            <a:off x="457200" y="762000"/>
            <a:ext cx="8229600" cy="5867400"/>
          </a:xfrm>
        </p:spPr>
        <p:txBody>
          <a:bodyPr>
            <a:normAutofit fontScale="77500" lnSpcReduction="20000"/>
          </a:bodyPr>
          <a:lstStyle/>
          <a:p>
            <a:r>
              <a:rPr lang="en-US" altLang="en-US" sz="2800" b="1" dirty="0" smtClean="0">
                <a:solidFill>
                  <a:srgbClr val="FF0000"/>
                </a:solidFill>
              </a:rPr>
              <a:t>Training </a:t>
            </a:r>
            <a:r>
              <a:rPr lang="en-US" altLang="en-US" sz="2800" dirty="0" smtClean="0"/>
              <a:t>can be defined as </a:t>
            </a:r>
            <a:endParaRPr lang="en-US" altLang="en-US" sz="2800" dirty="0"/>
          </a:p>
          <a:p>
            <a:pPr lvl="1"/>
            <a:r>
              <a:rPr lang="en-US" altLang="en-US" sz="2600" dirty="0"/>
              <a:t>An organization’s planned effort to facilitate employees’ learning of job-related competencies.</a:t>
            </a:r>
          </a:p>
          <a:p>
            <a:r>
              <a:rPr lang="en-US" altLang="en-US" sz="2800" dirty="0" smtClean="0">
                <a:solidFill>
                  <a:srgbClr val="FF0000"/>
                </a:solidFill>
              </a:rPr>
              <a:t>Development </a:t>
            </a:r>
            <a:r>
              <a:rPr lang="en-US" altLang="en-US" sz="2800" dirty="0" smtClean="0"/>
              <a:t>on the other hand is</a:t>
            </a:r>
            <a:endParaRPr lang="en-US" altLang="en-US" sz="2800" dirty="0"/>
          </a:p>
          <a:p>
            <a:pPr lvl="1"/>
            <a:r>
              <a:rPr lang="en-US" altLang="en-US" sz="2600" dirty="0"/>
              <a:t>Formal education, job experiences, relationships and assessments of personality and abilities that help employees prepare for the future.</a:t>
            </a:r>
          </a:p>
          <a:p>
            <a:endParaRPr lang="en-US" altLang="en-US" dirty="0" smtClean="0"/>
          </a:p>
          <a:p>
            <a:r>
              <a:rPr lang="en-US" altLang="en-US" dirty="0" smtClean="0"/>
              <a:t>It </a:t>
            </a:r>
            <a:r>
              <a:rPr lang="en-US" altLang="en-US" dirty="0"/>
              <a:t>is important to note that </a:t>
            </a:r>
            <a:endParaRPr lang="en-US" altLang="en-US" dirty="0" smtClean="0"/>
          </a:p>
          <a:p>
            <a:pPr lvl="1"/>
            <a:r>
              <a:rPr lang="en-US" altLang="en-US" dirty="0" smtClean="0">
                <a:solidFill>
                  <a:srgbClr val="FF0000"/>
                </a:solidFill>
              </a:rPr>
              <a:t>training </a:t>
            </a:r>
            <a:r>
              <a:rPr lang="en-US" altLang="en-US" dirty="0">
                <a:solidFill>
                  <a:srgbClr val="FF0000"/>
                </a:solidFill>
              </a:rPr>
              <a:t>focuses on improving an employee’s skill level as related to his or her </a:t>
            </a:r>
            <a:r>
              <a:rPr lang="en-US" altLang="en-US" i="1" dirty="0">
                <a:solidFill>
                  <a:srgbClr val="FF0000"/>
                </a:solidFill>
              </a:rPr>
              <a:t>current job</a:t>
            </a:r>
            <a:r>
              <a:rPr lang="en-US" altLang="en-US" dirty="0">
                <a:solidFill>
                  <a:srgbClr val="FF0000"/>
                </a:solidFill>
              </a:rPr>
              <a:t>, </a:t>
            </a:r>
            <a:endParaRPr lang="en-US" altLang="en-US" dirty="0" smtClean="0">
              <a:solidFill>
                <a:srgbClr val="FF0000"/>
              </a:solidFill>
            </a:endParaRPr>
          </a:p>
          <a:p>
            <a:pPr lvl="1"/>
            <a:r>
              <a:rPr lang="en-US" altLang="en-US" dirty="0" smtClean="0">
                <a:solidFill>
                  <a:srgbClr val="0070C0"/>
                </a:solidFill>
              </a:rPr>
              <a:t>while </a:t>
            </a:r>
            <a:r>
              <a:rPr lang="en-US" altLang="en-US" dirty="0">
                <a:solidFill>
                  <a:srgbClr val="0070C0"/>
                </a:solidFill>
              </a:rPr>
              <a:t>development has a more long-term focus intended to help an employee prepare for </a:t>
            </a:r>
            <a:r>
              <a:rPr lang="en-US" altLang="en-US" i="1" dirty="0">
                <a:solidFill>
                  <a:srgbClr val="0070C0"/>
                </a:solidFill>
              </a:rPr>
              <a:t>future jobs.</a:t>
            </a:r>
            <a:r>
              <a:rPr lang="en-US" altLang="en-US" dirty="0">
                <a:solidFill>
                  <a:srgbClr val="0070C0"/>
                </a:solidFill>
              </a:rPr>
              <a:t> </a:t>
            </a:r>
          </a:p>
          <a:p>
            <a:endParaRPr lang="en-US" altLang="en-US" dirty="0"/>
          </a:p>
          <a:p>
            <a:r>
              <a:rPr lang="en-US" altLang="en-US" dirty="0"/>
              <a:t>The basic aim of training and development programs is to help the organization to achieve its mission and goals by improving individual and, ultimately, organizational performance </a:t>
            </a:r>
            <a:endParaRPr lang="en-US" dirty="0"/>
          </a:p>
          <a:p>
            <a:endParaRPr lang="en-US" dirty="0"/>
          </a:p>
        </p:txBody>
      </p:sp>
    </p:spTree>
    <p:extLst>
      <p:ext uri="{BB962C8B-B14F-4D97-AF65-F5344CB8AC3E}">
        <p14:creationId xmlns:p14="http://schemas.microsoft.com/office/powerpoint/2010/main" val="31298232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Training</a:t>
            </a:r>
            <a:endParaRPr lang="en-US" b="1" dirty="0">
              <a:solidFill>
                <a:srgbClr val="FF0000"/>
              </a:solidFill>
            </a:endParaRPr>
          </a:p>
        </p:txBody>
      </p:sp>
      <p:sp>
        <p:nvSpPr>
          <p:cNvPr id="3" name="Content Placeholder 2"/>
          <p:cNvSpPr>
            <a:spLocks noGrp="1"/>
          </p:cNvSpPr>
          <p:nvPr>
            <p:ph idx="1"/>
          </p:nvPr>
        </p:nvSpPr>
        <p:spPr>
          <a:xfrm>
            <a:off x="304800" y="914400"/>
            <a:ext cx="8229600" cy="5791200"/>
          </a:xfrm>
        </p:spPr>
        <p:txBody>
          <a:bodyPr>
            <a:normAutofit fontScale="85000" lnSpcReduction="10000"/>
          </a:bodyPr>
          <a:lstStyle/>
          <a:p>
            <a:r>
              <a:rPr lang="en-US" b="1" i="1" dirty="0"/>
              <a:t>Training</a:t>
            </a:r>
            <a:r>
              <a:rPr lang="en-US" dirty="0"/>
              <a:t> is an educational process</a:t>
            </a:r>
            <a:r>
              <a:rPr lang="en-US" dirty="0" smtClean="0"/>
              <a:t>.</a:t>
            </a:r>
          </a:p>
          <a:p>
            <a:r>
              <a:rPr lang="en-US" dirty="0" smtClean="0"/>
              <a:t> </a:t>
            </a:r>
            <a:r>
              <a:rPr lang="en-US" dirty="0"/>
              <a:t>People can learn new information, re-learn and </a:t>
            </a:r>
            <a:r>
              <a:rPr lang="en-US" dirty="0">
                <a:solidFill>
                  <a:srgbClr val="FF0000"/>
                </a:solidFill>
              </a:rPr>
              <a:t>reinforce existing knowledge and skills</a:t>
            </a:r>
            <a:r>
              <a:rPr lang="en-US" dirty="0"/>
              <a:t>, and most importantly have time to think and consider what new options can help them improve their effectiveness at work. </a:t>
            </a:r>
            <a:endParaRPr lang="en-US" dirty="0" smtClean="0"/>
          </a:p>
          <a:p>
            <a:pPr marL="742950" lvl="2" indent="-342900"/>
            <a:r>
              <a:rPr lang="en-US" dirty="0">
                <a:solidFill>
                  <a:srgbClr val="FF0000"/>
                </a:solidFill>
              </a:rPr>
              <a:t>Effective trainings convey relevant and useful information that inform participants and develop skills and behaviors that can be transferred back to the workplace. </a:t>
            </a:r>
          </a:p>
          <a:p>
            <a:r>
              <a:rPr lang="en-US" dirty="0" smtClean="0"/>
              <a:t>Training </a:t>
            </a:r>
            <a:r>
              <a:rPr lang="en-US" dirty="0"/>
              <a:t>can be offered as skill development for individuals and groups</a:t>
            </a:r>
            <a:r>
              <a:rPr lang="en-US" dirty="0" smtClean="0"/>
              <a:t>.</a:t>
            </a:r>
          </a:p>
          <a:p>
            <a:r>
              <a:rPr lang="en-US" dirty="0"/>
              <a:t>Training </a:t>
            </a:r>
            <a:r>
              <a:rPr lang="en-US" dirty="0">
                <a:solidFill>
                  <a:srgbClr val="FF0000"/>
                </a:solidFill>
              </a:rPr>
              <a:t>can be used as a proactive means </a:t>
            </a:r>
            <a:r>
              <a:rPr lang="en-US" dirty="0"/>
              <a:t>for developing skills and expertise to prevent problems from arising and can also be an effective tool in addressing any skills or performance gaps among staff</a:t>
            </a:r>
            <a:r>
              <a:rPr lang="en-US" dirty="0" smtClean="0"/>
              <a:t>. </a:t>
            </a:r>
          </a:p>
          <a:p>
            <a:endParaRPr lang="en-US" dirty="0"/>
          </a:p>
        </p:txBody>
      </p:sp>
    </p:spTree>
    <p:extLst>
      <p:ext uri="{BB962C8B-B14F-4D97-AF65-F5344CB8AC3E}">
        <p14:creationId xmlns:p14="http://schemas.microsoft.com/office/powerpoint/2010/main" val="92742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b="1" smtClean="0">
                <a:solidFill>
                  <a:srgbClr val="FF0000"/>
                </a:solidFill>
              </a:rPr>
              <a:t>Human Behavior management</a:t>
            </a:r>
          </a:p>
        </p:txBody>
      </p:sp>
      <p:sp>
        <p:nvSpPr>
          <p:cNvPr id="3" name="Content Placeholder 2"/>
          <p:cNvSpPr>
            <a:spLocks noGrp="1"/>
          </p:cNvSpPr>
          <p:nvPr>
            <p:ph idx="1"/>
          </p:nvPr>
        </p:nvSpPr>
        <p:spPr>
          <a:xfrm>
            <a:off x="457200" y="1371600"/>
            <a:ext cx="8229600" cy="5257800"/>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solidFill>
                  <a:srgbClr val="FF0000"/>
                </a:solidFill>
              </a:rPr>
              <a:t>Elton Mayo-Father of Human Relation approach. </a:t>
            </a:r>
          </a:p>
          <a:p>
            <a:pPr eaLnBrk="1" fontAlgn="auto" hangingPunct="1">
              <a:spcAft>
                <a:spcPts val="0"/>
              </a:spcAft>
              <a:buFont typeface="Arial" pitchFamily="34" charset="0"/>
              <a:buChar char="•"/>
              <a:defRPr/>
            </a:pPr>
            <a:r>
              <a:rPr lang="en-US" dirty="0" smtClean="0"/>
              <a:t>Based on Hawthorne Studies he established –</a:t>
            </a:r>
          </a:p>
          <a:p>
            <a:pPr lvl="2" eaLnBrk="1" fontAlgn="auto" hangingPunct="1">
              <a:spcAft>
                <a:spcPts val="0"/>
              </a:spcAft>
              <a:buFont typeface="Arial" pitchFamily="34" charset="0"/>
              <a:buChar char="•"/>
              <a:defRPr/>
            </a:pPr>
            <a:r>
              <a:rPr lang="en-US" dirty="0" smtClean="0">
                <a:solidFill>
                  <a:srgbClr val="FF0000"/>
                </a:solidFill>
              </a:rPr>
              <a:t>Organization</a:t>
            </a:r>
            <a:r>
              <a:rPr lang="en-US" dirty="0" smtClean="0"/>
              <a:t> not merely a formal structure but </a:t>
            </a:r>
            <a:r>
              <a:rPr lang="en-US" dirty="0" smtClean="0">
                <a:solidFill>
                  <a:srgbClr val="FF0000"/>
                </a:solidFill>
              </a:rPr>
              <a:t>a live and dynamic social system.</a:t>
            </a:r>
          </a:p>
          <a:p>
            <a:pPr lvl="2" eaLnBrk="1" fontAlgn="auto" hangingPunct="1">
              <a:spcAft>
                <a:spcPts val="0"/>
              </a:spcAft>
              <a:buFont typeface="Arial" pitchFamily="34" charset="0"/>
              <a:buChar char="•"/>
              <a:defRPr/>
            </a:pPr>
            <a:r>
              <a:rPr lang="en-US" dirty="0" smtClean="0"/>
              <a:t>Feeling of a </a:t>
            </a:r>
            <a:r>
              <a:rPr lang="en-US" dirty="0" smtClean="0">
                <a:solidFill>
                  <a:srgbClr val="FF0000"/>
                </a:solidFill>
              </a:rPr>
              <a:t>member of a Team</a:t>
            </a:r>
            <a:r>
              <a:rPr lang="en-US" dirty="0" smtClean="0"/>
              <a:t> and a sense of participation is a greater motivating force  than improving working condition</a:t>
            </a:r>
          </a:p>
          <a:p>
            <a:pPr lvl="2" eaLnBrk="1" fontAlgn="auto" hangingPunct="1">
              <a:spcAft>
                <a:spcPts val="0"/>
              </a:spcAft>
              <a:buFont typeface="Arial" pitchFamily="34" charset="0"/>
              <a:buChar char="•"/>
              <a:defRPr/>
            </a:pPr>
            <a:r>
              <a:rPr lang="en-US" dirty="0" smtClean="0">
                <a:solidFill>
                  <a:srgbClr val="FF0000"/>
                </a:solidFill>
              </a:rPr>
              <a:t>Efficiency depends on mental condition</a:t>
            </a:r>
            <a:r>
              <a:rPr lang="en-US" dirty="0" smtClean="0"/>
              <a:t> and his relation with his superiors and colleagues</a:t>
            </a:r>
          </a:p>
          <a:p>
            <a:pPr lvl="2" eaLnBrk="1" fontAlgn="auto" hangingPunct="1">
              <a:spcAft>
                <a:spcPts val="0"/>
              </a:spcAft>
              <a:buFont typeface="Arial" pitchFamily="34" charset="0"/>
              <a:buChar char="•"/>
              <a:defRPr/>
            </a:pPr>
            <a:r>
              <a:rPr lang="en-US" dirty="0" smtClean="0"/>
              <a:t>A </a:t>
            </a:r>
            <a:r>
              <a:rPr lang="en-US" dirty="0" smtClean="0">
                <a:solidFill>
                  <a:srgbClr val="FF0000"/>
                </a:solidFill>
              </a:rPr>
              <a:t>common psychological bond</a:t>
            </a:r>
            <a:r>
              <a:rPr lang="en-US" dirty="0" smtClean="0"/>
              <a:t> that exists among the members of the group influence the conduct of the group.</a:t>
            </a:r>
          </a:p>
          <a:p>
            <a:pPr lvl="2" eaLnBrk="1" fontAlgn="auto" hangingPunct="1">
              <a:spcAft>
                <a:spcPts val="0"/>
              </a:spcAft>
              <a:buFont typeface="Arial" pitchFamily="34" charset="0"/>
              <a:buChar char="•"/>
              <a:defRPr/>
            </a:pPr>
            <a:r>
              <a:rPr lang="en-US" dirty="0" smtClean="0">
                <a:solidFill>
                  <a:srgbClr val="FF0000"/>
                </a:solidFill>
              </a:rPr>
              <a:t>Emotions</a:t>
            </a:r>
            <a:r>
              <a:rPr lang="en-US" dirty="0" smtClean="0"/>
              <a:t> , including prejudices play a major role in shaping the behavior of the group.</a:t>
            </a:r>
          </a:p>
          <a:p>
            <a:pPr lvl="2" eaLnBrk="1" fontAlgn="auto" hangingPunct="1">
              <a:spcAft>
                <a:spcPts val="0"/>
              </a:spcAft>
              <a:buFont typeface="Arial" pitchFamily="34" charset="0"/>
              <a:buChar char="•"/>
              <a:defRPr/>
            </a:pPr>
            <a:r>
              <a:rPr lang="en-US" dirty="0" smtClean="0">
                <a:solidFill>
                  <a:srgbClr val="FF0000"/>
                </a:solidFill>
              </a:rPr>
              <a:t>Group behavior overrides individuals</a:t>
            </a:r>
          </a:p>
          <a:p>
            <a:pPr lvl="2" eaLnBrk="1" fontAlgn="auto" hangingPunct="1">
              <a:spcAft>
                <a:spcPts val="0"/>
              </a:spcAft>
              <a:buFont typeface="Arial" pitchFamily="34" charset="0"/>
              <a:buChar char="•"/>
              <a:defRPr/>
            </a:pPr>
            <a:r>
              <a:rPr lang="en-US" dirty="0" smtClean="0">
                <a:solidFill>
                  <a:srgbClr val="FF0000"/>
                </a:solidFill>
              </a:rPr>
              <a:t>Human and social incentives</a:t>
            </a:r>
            <a:r>
              <a:rPr lang="en-US" dirty="0" smtClean="0"/>
              <a:t> are greater influence than financial.</a:t>
            </a:r>
          </a:p>
          <a:p>
            <a:pPr lvl="2"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212481654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02673"/>
          </a:xfrm>
        </p:spPr>
        <p:txBody>
          <a:bodyPr>
            <a:normAutofit fontScale="90000"/>
          </a:bodyPr>
          <a:lstStyle/>
          <a:p>
            <a:r>
              <a:rPr lang="en-US" b="1" dirty="0" smtClean="0">
                <a:solidFill>
                  <a:srgbClr val="FF0000"/>
                </a:solidFill>
              </a:rPr>
              <a:t>Training Process</a:t>
            </a:r>
            <a:endParaRPr lang="en-US" b="1" dirty="0">
              <a:solidFill>
                <a:srgbClr val="FF0000"/>
              </a:solidFill>
            </a:endParaRPr>
          </a:p>
        </p:txBody>
      </p:sp>
      <p:pic>
        <p:nvPicPr>
          <p:cNvPr id="4" name="Content Placeholder 3" descr="cycl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762000"/>
            <a:ext cx="3352800" cy="3382963"/>
          </a:xfrm>
          <a:prstGeom prst="rect">
            <a:avLst/>
          </a:prstGeom>
          <a:noFill/>
          <a:ln>
            <a:noFill/>
          </a:ln>
        </p:spPr>
      </p:pic>
      <p:sp>
        <p:nvSpPr>
          <p:cNvPr id="5" name="TextBox 4"/>
          <p:cNvSpPr txBox="1"/>
          <p:nvPr/>
        </p:nvSpPr>
        <p:spPr>
          <a:xfrm>
            <a:off x="234510" y="4191000"/>
            <a:ext cx="9179564" cy="2862322"/>
          </a:xfrm>
          <a:prstGeom prst="rect">
            <a:avLst/>
          </a:prstGeom>
          <a:noFill/>
        </p:spPr>
        <p:txBody>
          <a:bodyPr wrap="none" rtlCol="0">
            <a:spAutoFit/>
          </a:bodyPr>
          <a:lstStyle/>
          <a:p>
            <a:r>
              <a:rPr lang="en-GB" dirty="0" smtClean="0">
                <a:solidFill>
                  <a:srgbClr val="FF0000"/>
                </a:solidFill>
              </a:rPr>
              <a:t>Training process starts with the identification of Functional </a:t>
            </a:r>
            <a:r>
              <a:rPr lang="en-GB" dirty="0">
                <a:solidFill>
                  <a:srgbClr val="FF0000"/>
                </a:solidFill>
              </a:rPr>
              <a:t>competency </a:t>
            </a:r>
            <a:r>
              <a:rPr lang="en-GB" dirty="0" smtClean="0">
                <a:solidFill>
                  <a:srgbClr val="FF0000"/>
                </a:solidFill>
              </a:rPr>
              <a:t>required to</a:t>
            </a:r>
          </a:p>
          <a:p>
            <a:r>
              <a:rPr lang="en-GB" dirty="0" smtClean="0">
                <a:solidFill>
                  <a:srgbClr val="FF0000"/>
                </a:solidFill>
              </a:rPr>
              <a:t> perform a job effectively and efficiently.</a:t>
            </a:r>
            <a:r>
              <a:rPr lang="en-GB" dirty="0"/>
              <a:t> </a:t>
            </a:r>
            <a:endParaRPr lang="en-GB" dirty="0" smtClean="0"/>
          </a:p>
          <a:p>
            <a:r>
              <a:rPr lang="en-GB" dirty="0" smtClean="0"/>
              <a:t>An employee  </a:t>
            </a:r>
            <a:r>
              <a:rPr lang="en-GB" dirty="0"/>
              <a:t>is </a:t>
            </a:r>
            <a:r>
              <a:rPr lang="en-GB" dirty="0" smtClean="0">
                <a:solidFill>
                  <a:srgbClr val="FF0000"/>
                </a:solidFill>
              </a:rPr>
              <a:t>assessed for her own set </a:t>
            </a:r>
            <a:r>
              <a:rPr lang="en-GB" dirty="0">
                <a:solidFill>
                  <a:srgbClr val="FF0000"/>
                </a:solidFill>
              </a:rPr>
              <a:t>of skills and knowledge</a:t>
            </a:r>
            <a:r>
              <a:rPr lang="en-GB" dirty="0"/>
              <a:t> </a:t>
            </a:r>
            <a:r>
              <a:rPr lang="en-GB" dirty="0" smtClean="0"/>
              <a:t>with reference to that of the </a:t>
            </a:r>
          </a:p>
          <a:p>
            <a:r>
              <a:rPr lang="en-GB" dirty="0" smtClean="0"/>
              <a:t> documented  </a:t>
            </a:r>
            <a:r>
              <a:rPr lang="en-GB" dirty="0"/>
              <a:t>expectations of </a:t>
            </a:r>
            <a:r>
              <a:rPr lang="en-GB" dirty="0" smtClean="0"/>
              <a:t>the position she is working. </a:t>
            </a:r>
          </a:p>
          <a:p>
            <a:r>
              <a:rPr lang="en-GB" dirty="0" smtClean="0"/>
              <a:t>Next step is to </a:t>
            </a:r>
            <a:r>
              <a:rPr lang="en-GB" dirty="0" smtClean="0">
                <a:solidFill>
                  <a:srgbClr val="FF0000"/>
                </a:solidFill>
              </a:rPr>
              <a:t>assess </a:t>
            </a:r>
            <a:r>
              <a:rPr lang="en-GB" dirty="0">
                <a:solidFill>
                  <a:srgbClr val="FF0000"/>
                </a:solidFill>
              </a:rPr>
              <a:t>skills and knowledge gaps</a:t>
            </a:r>
            <a:r>
              <a:rPr lang="en-GB" dirty="0"/>
              <a:t> </a:t>
            </a:r>
            <a:r>
              <a:rPr lang="en-GB" dirty="0" smtClean="0"/>
              <a:t>of the employee </a:t>
            </a:r>
            <a:r>
              <a:rPr lang="en-GB" dirty="0"/>
              <a:t>and/or groups within </a:t>
            </a:r>
            <a:r>
              <a:rPr lang="en-GB" dirty="0" smtClean="0"/>
              <a:t>the </a:t>
            </a:r>
          </a:p>
          <a:p>
            <a:r>
              <a:rPr lang="en-GB" dirty="0" smtClean="0"/>
              <a:t>organisations.  </a:t>
            </a:r>
            <a:r>
              <a:rPr lang="en-GB" dirty="0"/>
              <a:t>Subsequent training and development programmes are devised </a:t>
            </a:r>
            <a:r>
              <a:rPr lang="en-GB" dirty="0" smtClean="0"/>
              <a:t>based</a:t>
            </a:r>
          </a:p>
          <a:p>
            <a:r>
              <a:rPr lang="en-GB" dirty="0" smtClean="0"/>
              <a:t> </a:t>
            </a:r>
            <a:r>
              <a:rPr lang="en-GB" dirty="0"/>
              <a:t>on gap analysis </a:t>
            </a:r>
            <a:r>
              <a:rPr lang="en-GB" dirty="0" smtClean="0"/>
              <a:t>results.</a:t>
            </a:r>
          </a:p>
          <a:p>
            <a:r>
              <a:rPr lang="en-GB" dirty="0" smtClean="0"/>
              <a:t>This is followed by </a:t>
            </a:r>
            <a:r>
              <a:rPr lang="en-GB" dirty="0" smtClean="0">
                <a:solidFill>
                  <a:srgbClr val="FF0000"/>
                </a:solidFill>
              </a:rPr>
              <a:t>curriculum development and training</a:t>
            </a:r>
            <a:r>
              <a:rPr lang="en-GB" dirty="0" smtClean="0"/>
              <a:t> and finally </a:t>
            </a:r>
            <a:r>
              <a:rPr lang="en-GB" dirty="0" smtClean="0">
                <a:solidFill>
                  <a:srgbClr val="FF0000"/>
                </a:solidFill>
              </a:rPr>
              <a:t>assessing the </a:t>
            </a:r>
          </a:p>
          <a:p>
            <a:r>
              <a:rPr lang="en-GB" dirty="0">
                <a:solidFill>
                  <a:srgbClr val="FF0000"/>
                </a:solidFill>
              </a:rPr>
              <a:t>e</a:t>
            </a:r>
            <a:r>
              <a:rPr lang="en-GB" dirty="0" smtClean="0">
                <a:solidFill>
                  <a:srgbClr val="FF0000"/>
                </a:solidFill>
              </a:rPr>
              <a:t>ffectiveness</a:t>
            </a:r>
            <a:r>
              <a:rPr lang="en-GB" dirty="0" smtClean="0"/>
              <a:t> of the training imparted based on  performance in the place of work.</a:t>
            </a:r>
            <a:endParaRPr lang="en-US" dirty="0"/>
          </a:p>
          <a:p>
            <a:endParaRPr lang="en-US" dirty="0"/>
          </a:p>
        </p:txBody>
      </p:sp>
    </p:spTree>
    <p:extLst>
      <p:ext uri="{BB962C8B-B14F-4D97-AF65-F5344CB8AC3E}">
        <p14:creationId xmlns:p14="http://schemas.microsoft.com/office/powerpoint/2010/main" val="255823070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41218"/>
          </a:xfrm>
        </p:spPr>
        <p:txBody>
          <a:bodyPr>
            <a:normAutofit fontScale="90000"/>
          </a:bodyPr>
          <a:lstStyle/>
          <a:p>
            <a:r>
              <a:rPr lang="en-US" b="1" dirty="0" smtClean="0">
                <a:solidFill>
                  <a:srgbClr val="FF0000"/>
                </a:solidFill>
              </a:rPr>
              <a:t>Stress</a:t>
            </a:r>
            <a:endParaRPr lang="en-US" b="1" dirty="0">
              <a:solidFill>
                <a:srgbClr val="FF0000"/>
              </a:solidFill>
            </a:endParaRPr>
          </a:p>
        </p:txBody>
      </p:sp>
      <p:sp>
        <p:nvSpPr>
          <p:cNvPr id="3" name="Content Placeholder 2"/>
          <p:cNvSpPr>
            <a:spLocks noGrp="1"/>
          </p:cNvSpPr>
          <p:nvPr>
            <p:ph idx="1"/>
          </p:nvPr>
        </p:nvSpPr>
        <p:spPr>
          <a:xfrm>
            <a:off x="457200" y="762000"/>
            <a:ext cx="8229600" cy="6019800"/>
          </a:xfrm>
        </p:spPr>
        <p:txBody>
          <a:bodyPr>
            <a:normAutofit fontScale="70000" lnSpcReduction="20000"/>
          </a:bodyPr>
          <a:lstStyle/>
          <a:p>
            <a:pPr>
              <a:defRPr/>
            </a:pPr>
            <a:endParaRPr lang="en-US" altLang="en-US" b="1" dirty="0">
              <a:solidFill>
                <a:srgbClr val="B30000"/>
              </a:solidFill>
            </a:endParaRPr>
          </a:p>
          <a:p>
            <a:pPr>
              <a:defRPr/>
            </a:pPr>
            <a:r>
              <a:rPr lang="en-US" altLang="en-US" b="1" dirty="0" smtClean="0">
                <a:solidFill>
                  <a:srgbClr val="B30000"/>
                </a:solidFill>
              </a:rPr>
              <a:t>Stress</a:t>
            </a:r>
            <a:r>
              <a:rPr lang="en-US" altLang="en-US" dirty="0" smtClean="0">
                <a:solidFill>
                  <a:srgbClr val="B30000"/>
                </a:solidFill>
              </a:rPr>
              <a:t> </a:t>
            </a:r>
            <a:r>
              <a:rPr lang="en-US" altLang="en-US" dirty="0">
                <a:solidFill>
                  <a:srgbClr val="B30000"/>
                </a:solidFill>
              </a:rPr>
              <a:t>– a</a:t>
            </a:r>
            <a:r>
              <a:rPr lang="en-US" altLang="en-US" dirty="0">
                <a:solidFill>
                  <a:srgbClr val="000000"/>
                </a:solidFill>
              </a:rPr>
              <a:t> feeling of tension that occurs when a person assesses that a </a:t>
            </a:r>
            <a:r>
              <a:rPr lang="en-US" altLang="en-US" dirty="0">
                <a:solidFill>
                  <a:srgbClr val="FF0000"/>
                </a:solidFill>
              </a:rPr>
              <a:t>given situation is about to exceed his or her ability to cope and consequently will endanger </a:t>
            </a:r>
            <a:r>
              <a:rPr lang="en-US" altLang="en-US" dirty="0">
                <a:solidFill>
                  <a:srgbClr val="000000"/>
                </a:solidFill>
              </a:rPr>
              <a:t>his or her well-being</a:t>
            </a:r>
            <a:r>
              <a:rPr lang="en-US" altLang="en-US" dirty="0" smtClean="0">
                <a:solidFill>
                  <a:srgbClr val="000000"/>
                </a:solidFill>
              </a:rPr>
              <a:t>. </a:t>
            </a:r>
            <a:endParaRPr lang="en-US" altLang="en-US" dirty="0">
              <a:solidFill>
                <a:srgbClr val="000000"/>
              </a:solidFill>
            </a:endParaRPr>
          </a:p>
          <a:p>
            <a:pPr lvl="1">
              <a:defRPr/>
            </a:pPr>
            <a:r>
              <a:rPr lang="en-US" altLang="en-US" dirty="0" smtClean="0"/>
              <a:t>Stress </a:t>
            </a:r>
            <a:r>
              <a:rPr lang="en-US" altLang="en-US" dirty="0"/>
              <a:t>is the </a:t>
            </a:r>
            <a:r>
              <a:rPr lang="en-US" altLang="en-US" dirty="0">
                <a:solidFill>
                  <a:srgbClr val="FF0000"/>
                </a:solidFill>
              </a:rPr>
              <a:t>body’s automatic response</a:t>
            </a:r>
            <a:r>
              <a:rPr lang="en-US" altLang="en-US" dirty="0"/>
              <a:t> </a:t>
            </a:r>
            <a:r>
              <a:rPr lang="en-US" altLang="en-US" dirty="0" smtClean="0"/>
              <a:t>- an </a:t>
            </a:r>
            <a:r>
              <a:rPr lang="en-US" altLang="en-US" dirty="0"/>
              <a:t>unconscious mobilization of energy resources that occurs when the body encounters a stressor.</a:t>
            </a:r>
          </a:p>
          <a:p>
            <a:pPr lvl="1">
              <a:defRPr/>
            </a:pPr>
            <a:endParaRPr lang="en-US" altLang="en-US" dirty="0"/>
          </a:p>
          <a:p>
            <a:pPr>
              <a:buNone/>
              <a:defRPr/>
            </a:pPr>
            <a:endParaRPr lang="en-US" altLang="en-US" dirty="0"/>
          </a:p>
          <a:p>
            <a:pPr>
              <a:defRPr/>
            </a:pPr>
            <a:r>
              <a:rPr lang="en-US" altLang="en-US" b="1" dirty="0">
                <a:solidFill>
                  <a:srgbClr val="000000"/>
                </a:solidFill>
              </a:rPr>
              <a:t>Acute stress</a:t>
            </a:r>
            <a:r>
              <a:rPr lang="en-US" altLang="en-US" dirty="0">
                <a:solidFill>
                  <a:srgbClr val="000000"/>
                </a:solidFill>
              </a:rPr>
              <a:t> – a short-term stress reaction to an immediate threat</a:t>
            </a:r>
          </a:p>
          <a:p>
            <a:pPr lvl="1">
              <a:defRPr/>
            </a:pPr>
            <a:r>
              <a:rPr lang="en-US" altLang="en-US" dirty="0" smtClean="0">
                <a:solidFill>
                  <a:srgbClr val="FF0000"/>
                </a:solidFill>
              </a:rPr>
              <a:t>Adrenaline</a:t>
            </a:r>
            <a:r>
              <a:rPr lang="en-US" altLang="en-US" dirty="0" smtClean="0"/>
              <a:t> </a:t>
            </a:r>
            <a:r>
              <a:rPr lang="en-US" altLang="en-US" dirty="0"/>
              <a:t>is a chemical naturally produced in our body as a response to stress . </a:t>
            </a:r>
          </a:p>
          <a:p>
            <a:pPr>
              <a:defRPr/>
            </a:pPr>
            <a:endParaRPr lang="en-US" altLang="en-US" dirty="0" smtClean="0"/>
          </a:p>
          <a:p>
            <a:pPr>
              <a:defRPr/>
            </a:pPr>
            <a:r>
              <a:rPr lang="en-US" altLang="en-US" b="1" dirty="0">
                <a:solidFill>
                  <a:srgbClr val="000000"/>
                </a:solidFill>
              </a:rPr>
              <a:t>Chronic stress</a:t>
            </a:r>
            <a:r>
              <a:rPr lang="en-US" altLang="en-US" dirty="0">
                <a:solidFill>
                  <a:srgbClr val="000000"/>
                </a:solidFill>
              </a:rPr>
              <a:t> – a long-term stress reaction resulting from ongoing situations</a:t>
            </a:r>
          </a:p>
          <a:p>
            <a:endParaRPr lang="en-US" altLang="en-US" b="1" dirty="0" smtClean="0">
              <a:solidFill>
                <a:srgbClr val="B30000"/>
              </a:solidFill>
            </a:endParaRPr>
          </a:p>
          <a:p>
            <a:endParaRPr lang="en-US" altLang="en-US" b="1" dirty="0" smtClean="0">
              <a:solidFill>
                <a:srgbClr val="B30000"/>
              </a:solidFill>
            </a:endParaRPr>
          </a:p>
          <a:p>
            <a:r>
              <a:rPr lang="en-US" altLang="en-US" b="1" dirty="0" smtClean="0">
                <a:solidFill>
                  <a:srgbClr val="B30000"/>
                </a:solidFill>
              </a:rPr>
              <a:t>Job </a:t>
            </a:r>
            <a:r>
              <a:rPr lang="en-US" altLang="en-US" b="1" dirty="0">
                <a:solidFill>
                  <a:srgbClr val="B30000"/>
                </a:solidFill>
              </a:rPr>
              <a:t>stress</a:t>
            </a:r>
            <a:r>
              <a:rPr lang="en-US" altLang="en-US" dirty="0">
                <a:solidFill>
                  <a:srgbClr val="B30000"/>
                </a:solidFill>
              </a:rPr>
              <a:t> - t</a:t>
            </a:r>
            <a:r>
              <a:rPr lang="en-US" altLang="en-US" dirty="0">
                <a:solidFill>
                  <a:srgbClr val="000000"/>
                </a:solidFill>
              </a:rPr>
              <a:t>he feeling that </a:t>
            </a:r>
            <a:r>
              <a:rPr lang="en-US" altLang="en-US" dirty="0">
                <a:solidFill>
                  <a:srgbClr val="FF0000"/>
                </a:solidFill>
              </a:rPr>
              <a:t>one’s capabilities</a:t>
            </a:r>
            <a:r>
              <a:rPr lang="en-US" altLang="en-US" dirty="0">
                <a:solidFill>
                  <a:srgbClr val="000000"/>
                </a:solidFill>
              </a:rPr>
              <a:t>, resources, or needs </a:t>
            </a:r>
            <a:r>
              <a:rPr lang="en-US" altLang="en-US" dirty="0">
                <a:solidFill>
                  <a:srgbClr val="FF0000"/>
                </a:solidFill>
              </a:rPr>
              <a:t>do not match the demands of the job</a:t>
            </a:r>
            <a:r>
              <a:rPr lang="en-US" altLang="en-US" dirty="0" smtClean="0">
                <a:solidFill>
                  <a:srgbClr val="FF0000"/>
                </a:solidFill>
              </a:rPr>
              <a:t>.</a:t>
            </a:r>
          </a:p>
          <a:p>
            <a:pPr marL="0" indent="0">
              <a:buNone/>
            </a:pPr>
            <a:endParaRPr lang="en-US" altLang="en-US" dirty="0">
              <a:solidFill>
                <a:srgbClr val="000000"/>
              </a:solidFill>
            </a:endParaRPr>
          </a:p>
          <a:p>
            <a:pPr>
              <a:defRPr/>
            </a:pPr>
            <a:endParaRPr lang="en-US" altLang="en-US" dirty="0"/>
          </a:p>
          <a:p>
            <a:endParaRPr lang="en-US" dirty="0"/>
          </a:p>
        </p:txBody>
      </p:sp>
    </p:spTree>
    <p:extLst>
      <p:ext uri="{BB962C8B-B14F-4D97-AF65-F5344CB8AC3E}">
        <p14:creationId xmlns:p14="http://schemas.microsoft.com/office/powerpoint/2010/main" val="265614072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228600" y="152400"/>
            <a:ext cx="8686800" cy="990600"/>
          </a:xfrm>
        </p:spPr>
        <p:txBody>
          <a:bodyPr/>
          <a:lstStyle/>
          <a:p>
            <a:pPr eaLnBrk="1" hangingPunct="1">
              <a:defRPr/>
            </a:pPr>
            <a:r>
              <a:rPr lang="en-US" b="1" dirty="0" smtClean="0">
                <a:solidFill>
                  <a:srgbClr val="FF0000"/>
                </a:solidFill>
              </a:rPr>
              <a:t>Key Definitions</a:t>
            </a:r>
          </a:p>
        </p:txBody>
      </p:sp>
      <p:sp>
        <p:nvSpPr>
          <p:cNvPr id="11267" name="Text Box 3"/>
          <p:cNvSpPr txBox="1">
            <a:spLocks noChangeArrowheads="1"/>
          </p:cNvSpPr>
          <p:nvPr/>
        </p:nvSpPr>
        <p:spPr bwMode="auto">
          <a:xfrm>
            <a:off x="168275" y="1219200"/>
            <a:ext cx="851852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SzPct val="120000"/>
              <a:buChar char="•"/>
              <a:defRPr sz="2800" b="1">
                <a:solidFill>
                  <a:srgbClr val="006600"/>
                </a:solidFill>
                <a:latin typeface="Arial" charset="0"/>
              </a:defRPr>
            </a:lvl1pPr>
            <a:lvl2pPr marL="742950" indent="-285750" eaLnBrk="0" hangingPunct="0">
              <a:spcBef>
                <a:spcPct val="25000"/>
              </a:spcBef>
              <a:buSzPct val="120000"/>
              <a:buChar char="•"/>
              <a:defRPr sz="2600" b="1">
                <a:solidFill>
                  <a:srgbClr val="660066"/>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SzTx/>
              <a:buFontTx/>
              <a:buNone/>
            </a:pPr>
            <a:r>
              <a:rPr lang="en-US" altLang="en-US" sz="2400" dirty="0" smtClean="0">
                <a:solidFill>
                  <a:srgbClr val="FF0000"/>
                </a:solidFill>
                <a:latin typeface="+mn-lt"/>
              </a:rPr>
              <a:t>Stressor</a:t>
            </a:r>
            <a:r>
              <a:rPr lang="en-US" altLang="en-US" sz="2400" dirty="0" smtClean="0">
                <a:solidFill>
                  <a:schemeClr val="tx1"/>
                </a:solidFill>
                <a:latin typeface="+mn-lt"/>
              </a:rPr>
              <a:t> </a:t>
            </a:r>
            <a:r>
              <a:rPr lang="en-US" altLang="en-US" sz="2400" dirty="0">
                <a:solidFill>
                  <a:schemeClr val="tx1"/>
                </a:solidFill>
                <a:latin typeface="+mn-lt"/>
              </a:rPr>
              <a:t>– </a:t>
            </a:r>
            <a:endParaRPr lang="en-US" altLang="en-US" sz="2400" dirty="0" smtClean="0">
              <a:solidFill>
                <a:schemeClr val="tx1"/>
              </a:solidFill>
              <a:latin typeface="+mn-lt"/>
            </a:endParaRPr>
          </a:p>
          <a:p>
            <a:pPr eaLnBrk="1" hangingPunct="1">
              <a:buSzTx/>
              <a:buFontTx/>
              <a:buNone/>
            </a:pPr>
            <a:r>
              <a:rPr lang="en-US" altLang="en-US" sz="2400" b="0" dirty="0">
                <a:solidFill>
                  <a:schemeClr val="tx1"/>
                </a:solidFill>
                <a:latin typeface="+mn-lt"/>
              </a:rPr>
              <a:t>	</a:t>
            </a:r>
            <a:r>
              <a:rPr lang="en-US" altLang="en-US" sz="2400" b="0" dirty="0" smtClean="0">
                <a:solidFill>
                  <a:schemeClr val="tx1"/>
                </a:solidFill>
                <a:latin typeface="+mn-lt"/>
              </a:rPr>
              <a:t>environmental </a:t>
            </a:r>
            <a:r>
              <a:rPr lang="en-US" altLang="en-US" sz="2400" b="0" dirty="0">
                <a:solidFill>
                  <a:schemeClr val="tx1"/>
                </a:solidFill>
                <a:latin typeface="+mn-lt"/>
              </a:rPr>
              <a:t>conditions that </a:t>
            </a:r>
            <a:r>
              <a:rPr lang="en-US" altLang="en-US" sz="2400" b="0" dirty="0" smtClean="0">
                <a:solidFill>
                  <a:srgbClr val="FF0000"/>
                </a:solidFill>
                <a:latin typeface="+mn-lt"/>
              </a:rPr>
              <a:t>cause </a:t>
            </a:r>
            <a:r>
              <a:rPr lang="en-US" altLang="en-US" sz="2400" b="0" dirty="0">
                <a:solidFill>
                  <a:srgbClr val="FF0000"/>
                </a:solidFill>
                <a:latin typeface="+mn-lt"/>
              </a:rPr>
              <a:t>individuals to </a:t>
            </a:r>
            <a:r>
              <a:rPr lang="en-US" altLang="en-US" sz="2400" b="0" dirty="0" smtClean="0">
                <a:solidFill>
                  <a:srgbClr val="FF0000"/>
                </a:solidFill>
                <a:latin typeface="+mn-lt"/>
              </a:rPr>
              <a:t>	experience </a:t>
            </a:r>
            <a:r>
              <a:rPr lang="en-US" altLang="en-US" sz="2400" b="0" dirty="0">
                <a:solidFill>
                  <a:srgbClr val="FF0000"/>
                </a:solidFill>
                <a:latin typeface="+mn-lt"/>
              </a:rPr>
              <a:t>stress</a:t>
            </a:r>
          </a:p>
          <a:p>
            <a:pPr eaLnBrk="1" hangingPunct="1">
              <a:buSzTx/>
              <a:buFontTx/>
              <a:buNone/>
            </a:pPr>
            <a:r>
              <a:rPr lang="en-US" altLang="en-US" sz="2400" dirty="0">
                <a:solidFill>
                  <a:srgbClr val="FF0000"/>
                </a:solidFill>
                <a:latin typeface="+mn-lt"/>
              </a:rPr>
              <a:t>Eustress </a:t>
            </a:r>
            <a:r>
              <a:rPr lang="en-US" altLang="en-US" sz="2400" dirty="0">
                <a:solidFill>
                  <a:schemeClr val="tx1"/>
                </a:solidFill>
                <a:latin typeface="+mn-lt"/>
              </a:rPr>
              <a:t>– </a:t>
            </a:r>
            <a:endParaRPr lang="en-US" altLang="en-US" sz="2400" dirty="0" smtClean="0">
              <a:solidFill>
                <a:schemeClr val="tx1"/>
              </a:solidFill>
              <a:latin typeface="+mn-lt"/>
            </a:endParaRPr>
          </a:p>
          <a:p>
            <a:pPr eaLnBrk="1" hangingPunct="1">
              <a:buSzTx/>
              <a:buFontTx/>
              <a:buNone/>
            </a:pPr>
            <a:r>
              <a:rPr lang="en-US" altLang="en-US" sz="2400" b="0" dirty="0">
                <a:solidFill>
                  <a:schemeClr val="tx1"/>
                </a:solidFill>
                <a:latin typeface="+mn-lt"/>
              </a:rPr>
              <a:t>	</a:t>
            </a:r>
            <a:r>
              <a:rPr lang="en-US" altLang="en-US" sz="2400" b="0" dirty="0" smtClean="0">
                <a:solidFill>
                  <a:srgbClr val="FF0000"/>
                </a:solidFill>
                <a:latin typeface="+mn-lt"/>
              </a:rPr>
              <a:t>positive </a:t>
            </a:r>
            <a:r>
              <a:rPr lang="en-US" altLang="en-US" sz="2400" b="0" dirty="0">
                <a:solidFill>
                  <a:srgbClr val="FF0000"/>
                </a:solidFill>
                <a:latin typeface="+mn-lt"/>
              </a:rPr>
              <a:t>stress</a:t>
            </a:r>
            <a:r>
              <a:rPr lang="en-US" altLang="en-US" sz="2400" b="0" dirty="0">
                <a:solidFill>
                  <a:schemeClr val="tx1"/>
                </a:solidFill>
                <a:latin typeface="+mn-lt"/>
              </a:rPr>
              <a:t> that results from meeting challenges </a:t>
            </a:r>
            <a:r>
              <a:rPr lang="en-US" altLang="en-US" sz="2400" b="0" dirty="0" smtClean="0">
                <a:solidFill>
                  <a:schemeClr val="tx1"/>
                </a:solidFill>
                <a:latin typeface="+mn-lt"/>
              </a:rPr>
              <a:t>	and </a:t>
            </a:r>
            <a:r>
              <a:rPr lang="en-US" altLang="en-US" sz="2400" b="0" dirty="0">
                <a:solidFill>
                  <a:schemeClr val="tx1"/>
                </a:solidFill>
                <a:latin typeface="+mn-lt"/>
              </a:rPr>
              <a:t>difficulties with the expectation of </a:t>
            </a:r>
            <a:r>
              <a:rPr lang="en-US" altLang="en-US" sz="2400" b="0" dirty="0" smtClean="0">
                <a:solidFill>
                  <a:schemeClr val="tx1"/>
                </a:solidFill>
                <a:latin typeface="+mn-lt"/>
              </a:rPr>
              <a:t>achievement</a:t>
            </a:r>
            <a:endParaRPr lang="en-US" altLang="en-US" sz="2400" b="0" dirty="0">
              <a:solidFill>
                <a:schemeClr val="tx1"/>
              </a:solidFill>
              <a:latin typeface="+mn-lt"/>
            </a:endParaRPr>
          </a:p>
          <a:p>
            <a:pPr eaLnBrk="1" hangingPunct="1">
              <a:buSzTx/>
              <a:buFontTx/>
              <a:buNone/>
            </a:pPr>
            <a:r>
              <a:rPr lang="en-US" altLang="en-US" sz="2400" dirty="0" err="1">
                <a:solidFill>
                  <a:srgbClr val="FF0000"/>
                </a:solidFill>
                <a:latin typeface="+mn-lt"/>
              </a:rPr>
              <a:t>Dystress</a:t>
            </a:r>
            <a:r>
              <a:rPr lang="en-US" altLang="en-US" sz="2400" dirty="0">
                <a:solidFill>
                  <a:schemeClr val="tx1"/>
                </a:solidFill>
                <a:latin typeface="+mn-lt"/>
              </a:rPr>
              <a:t> –</a:t>
            </a:r>
            <a:r>
              <a:rPr lang="en-US" altLang="en-US" sz="2400" b="0" dirty="0">
                <a:solidFill>
                  <a:schemeClr val="tx1"/>
                </a:solidFill>
                <a:latin typeface="+mn-lt"/>
              </a:rPr>
              <a:t> </a:t>
            </a:r>
            <a:endParaRPr lang="en-US" altLang="en-US" sz="2400" b="0" dirty="0" smtClean="0">
              <a:solidFill>
                <a:schemeClr val="tx1"/>
              </a:solidFill>
              <a:latin typeface="+mn-lt"/>
            </a:endParaRPr>
          </a:p>
          <a:p>
            <a:pPr eaLnBrk="1" hangingPunct="1">
              <a:buSzTx/>
              <a:buFontTx/>
              <a:buNone/>
            </a:pPr>
            <a:r>
              <a:rPr lang="en-US" altLang="en-US" sz="2400" b="0" dirty="0">
                <a:solidFill>
                  <a:schemeClr val="tx1"/>
                </a:solidFill>
                <a:latin typeface="+mn-lt"/>
              </a:rPr>
              <a:t>	</a:t>
            </a:r>
            <a:r>
              <a:rPr lang="en-US" altLang="en-US" sz="2400" b="0" dirty="0" smtClean="0">
                <a:solidFill>
                  <a:srgbClr val="FF0000"/>
                </a:solidFill>
                <a:latin typeface="+mn-lt"/>
              </a:rPr>
              <a:t>negative </a:t>
            </a:r>
            <a:r>
              <a:rPr lang="en-US" altLang="en-US" sz="2400" b="0" dirty="0">
                <a:solidFill>
                  <a:srgbClr val="FF0000"/>
                </a:solidFill>
                <a:latin typeface="+mn-lt"/>
              </a:rPr>
              <a:t>stress</a:t>
            </a:r>
            <a:r>
              <a:rPr lang="en-US" altLang="en-US" sz="2400" b="0" dirty="0">
                <a:solidFill>
                  <a:schemeClr val="tx1"/>
                </a:solidFill>
                <a:latin typeface="+mn-lt"/>
              </a:rPr>
              <a:t>; often referred to simply as stress. </a:t>
            </a:r>
            <a:r>
              <a:rPr lang="en-US" altLang="en-US" sz="2400" b="0" dirty="0" smtClean="0">
                <a:solidFill>
                  <a:schemeClr val="tx1"/>
                </a:solidFill>
                <a:latin typeface="+mn-lt"/>
              </a:rPr>
              <a:t>Often 	results </a:t>
            </a:r>
            <a:r>
              <a:rPr lang="en-US" altLang="en-US" sz="2400" b="0" dirty="0">
                <a:solidFill>
                  <a:schemeClr val="tx1"/>
                </a:solidFill>
                <a:latin typeface="+mn-lt"/>
              </a:rPr>
              <a:t>in overload.</a:t>
            </a:r>
          </a:p>
          <a:p>
            <a:pPr eaLnBrk="1" hangingPunct="1">
              <a:buSzTx/>
              <a:buFontTx/>
              <a:buNone/>
            </a:pPr>
            <a:r>
              <a:rPr lang="en-US" altLang="en-US" sz="2400" dirty="0">
                <a:solidFill>
                  <a:srgbClr val="FF0000"/>
                </a:solidFill>
                <a:latin typeface="+mn-lt"/>
              </a:rPr>
              <a:t>Job strain</a:t>
            </a:r>
            <a:r>
              <a:rPr lang="en-US" altLang="en-US" sz="2400" dirty="0">
                <a:solidFill>
                  <a:schemeClr val="tx1"/>
                </a:solidFill>
                <a:latin typeface="+mn-lt"/>
              </a:rPr>
              <a:t> – </a:t>
            </a:r>
            <a:endParaRPr lang="en-US" altLang="en-US" sz="2400" dirty="0" smtClean="0">
              <a:solidFill>
                <a:schemeClr val="tx1"/>
              </a:solidFill>
              <a:latin typeface="+mn-lt"/>
            </a:endParaRPr>
          </a:p>
          <a:p>
            <a:pPr eaLnBrk="1" hangingPunct="1">
              <a:buSzTx/>
              <a:buFontTx/>
              <a:buNone/>
            </a:pPr>
            <a:r>
              <a:rPr lang="en-US" altLang="en-US" sz="2400" b="0" dirty="0">
                <a:solidFill>
                  <a:schemeClr val="tx1"/>
                </a:solidFill>
                <a:latin typeface="+mn-lt"/>
              </a:rPr>
              <a:t>	</a:t>
            </a:r>
            <a:r>
              <a:rPr lang="en-US" altLang="en-US" sz="2400" b="0" dirty="0" smtClean="0">
                <a:solidFill>
                  <a:schemeClr val="tx1"/>
                </a:solidFill>
                <a:latin typeface="+mn-lt"/>
              </a:rPr>
              <a:t>function </a:t>
            </a:r>
            <a:r>
              <a:rPr lang="en-US" altLang="en-US" sz="2400" b="0" dirty="0">
                <a:solidFill>
                  <a:schemeClr val="tx1"/>
                </a:solidFill>
                <a:latin typeface="+mn-lt"/>
              </a:rPr>
              <a:t>of </a:t>
            </a:r>
            <a:r>
              <a:rPr lang="en-US" altLang="en-US" sz="2400" b="0" dirty="0">
                <a:solidFill>
                  <a:srgbClr val="FF0000"/>
                </a:solidFill>
                <a:latin typeface="+mn-lt"/>
              </a:rPr>
              <a:t>workplace demands</a:t>
            </a:r>
            <a:r>
              <a:rPr lang="en-US" altLang="en-US" sz="2400" b="0" dirty="0">
                <a:solidFill>
                  <a:schemeClr val="tx1"/>
                </a:solidFill>
                <a:latin typeface="+mn-lt"/>
              </a:rPr>
              <a:t> and the control an </a:t>
            </a:r>
            <a:r>
              <a:rPr lang="en-US" altLang="en-US" sz="2400" b="0" dirty="0" smtClean="0">
                <a:solidFill>
                  <a:schemeClr val="tx1"/>
                </a:solidFill>
                <a:latin typeface="+mn-lt"/>
              </a:rPr>
              <a:t>	individual </a:t>
            </a:r>
            <a:r>
              <a:rPr lang="en-US" altLang="en-US" sz="2400" b="0" dirty="0">
                <a:solidFill>
                  <a:schemeClr val="tx1"/>
                </a:solidFill>
                <a:latin typeface="+mn-lt"/>
              </a:rPr>
              <a:t>has in meeting those demands.</a:t>
            </a:r>
          </a:p>
        </p:txBody>
      </p:sp>
    </p:spTree>
    <p:extLst>
      <p:ext uri="{BB962C8B-B14F-4D97-AF65-F5344CB8AC3E}">
        <p14:creationId xmlns:p14="http://schemas.microsoft.com/office/powerpoint/2010/main" val="269256060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817418"/>
          </a:xfrm>
        </p:spPr>
        <p:txBody>
          <a:bodyPr/>
          <a:lstStyle/>
          <a:p>
            <a:r>
              <a:rPr lang="en-US" b="1" dirty="0" smtClean="0">
                <a:solidFill>
                  <a:srgbClr val="FF0000"/>
                </a:solidFill>
              </a:rPr>
              <a:t>Stress Management</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a:bodyPr>
          <a:lstStyle/>
          <a:p>
            <a:endParaRPr lang="en-US" sz="2400" dirty="0" smtClean="0"/>
          </a:p>
          <a:p>
            <a:r>
              <a:rPr lang="en-US" sz="2400" dirty="0" smtClean="0"/>
              <a:t>There is no challenge without stress. It is a state of mind that drives individuals to take on difficult situations. The tendency to give up in difficult situations would make life too easy, uncomplicated and boring.</a:t>
            </a:r>
          </a:p>
          <a:p>
            <a:endParaRPr lang="en-US" sz="2400" dirty="0" smtClean="0"/>
          </a:p>
          <a:p>
            <a:endParaRPr lang="en-US" sz="2400" dirty="0" smtClean="0"/>
          </a:p>
          <a:p>
            <a:r>
              <a:rPr lang="en-US" sz="2400" dirty="0" smtClean="0"/>
              <a:t>There are </a:t>
            </a:r>
            <a:r>
              <a:rPr lang="en-US" sz="2400" dirty="0" smtClean="0">
                <a:solidFill>
                  <a:srgbClr val="FF0000"/>
                </a:solidFill>
              </a:rPr>
              <a:t>two ways </a:t>
            </a:r>
            <a:r>
              <a:rPr lang="en-US" sz="2400" dirty="0" smtClean="0"/>
              <a:t>of managing stress. </a:t>
            </a:r>
          </a:p>
          <a:p>
            <a:pPr lvl="1"/>
            <a:r>
              <a:rPr lang="en-US" sz="2000" dirty="0" smtClean="0"/>
              <a:t>The first is that one</a:t>
            </a:r>
            <a:r>
              <a:rPr lang="en-US" sz="2000" dirty="0" smtClean="0">
                <a:solidFill>
                  <a:srgbClr val="FF0000"/>
                </a:solidFill>
              </a:rPr>
              <a:t> should not allow stress to develop</a:t>
            </a:r>
            <a:r>
              <a:rPr lang="en-US" sz="2000" dirty="0" smtClean="0"/>
              <a:t> to the extent that one becomes non-functional.</a:t>
            </a:r>
          </a:p>
          <a:p>
            <a:pPr lvl="1"/>
            <a:r>
              <a:rPr lang="en-US" sz="2000" dirty="0" smtClean="0"/>
              <a:t>The second is to </a:t>
            </a:r>
            <a:r>
              <a:rPr lang="en-US" sz="2000" dirty="0" smtClean="0">
                <a:solidFill>
                  <a:srgbClr val="FF0000"/>
                </a:solidFill>
              </a:rPr>
              <a:t>develop a mechanism to get back to normal</a:t>
            </a:r>
            <a:r>
              <a:rPr lang="en-US" sz="2000" dirty="0" smtClean="0"/>
              <a:t> as quickly as one can and not to continue in a state of stress too long.  </a:t>
            </a:r>
          </a:p>
        </p:txBody>
      </p:sp>
    </p:spTree>
    <p:extLst>
      <p:ext uri="{BB962C8B-B14F-4D97-AF65-F5344CB8AC3E}">
        <p14:creationId xmlns:p14="http://schemas.microsoft.com/office/powerpoint/2010/main" val="4177237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152400"/>
            <a:ext cx="8686800" cy="685800"/>
          </a:xfrm>
        </p:spPr>
        <p:txBody>
          <a:bodyPr lIns="92075" tIns="46038" rIns="92075" bIns="46038" anchor="b">
            <a:normAutofit fontScale="90000"/>
          </a:bodyPr>
          <a:lstStyle/>
          <a:p>
            <a:pPr eaLnBrk="1" hangingPunct="1">
              <a:defRPr/>
            </a:pPr>
            <a:r>
              <a:rPr lang="en-US" b="1" dirty="0" smtClean="0">
                <a:solidFill>
                  <a:srgbClr val="FF0000"/>
                </a:solidFill>
              </a:rPr>
              <a:t>Individual Stress Management</a:t>
            </a:r>
          </a:p>
        </p:txBody>
      </p:sp>
      <p:sp>
        <p:nvSpPr>
          <p:cNvPr id="81924" name="Rectangle 4"/>
          <p:cNvSpPr>
            <a:spLocks noChangeArrowheads="1"/>
          </p:cNvSpPr>
          <p:nvPr/>
        </p:nvSpPr>
        <p:spPr bwMode="auto">
          <a:xfrm>
            <a:off x="210457" y="2849997"/>
            <a:ext cx="41910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spcBef>
                <a:spcPct val="25000"/>
              </a:spcBef>
              <a:buSzPct val="120000"/>
              <a:buChar char="•"/>
              <a:defRPr sz="2800" b="1">
                <a:solidFill>
                  <a:srgbClr val="006600"/>
                </a:solidFill>
                <a:latin typeface="Arial" charset="0"/>
              </a:defRPr>
            </a:lvl1pPr>
            <a:lvl2pPr marL="742950" indent="-285750" eaLnBrk="0" hangingPunct="0">
              <a:spcBef>
                <a:spcPct val="25000"/>
              </a:spcBef>
              <a:buSzPct val="120000"/>
              <a:buChar char="•"/>
              <a:defRPr sz="2600" b="1">
                <a:solidFill>
                  <a:srgbClr val="660066"/>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20000"/>
              </a:spcBef>
            </a:pPr>
            <a:r>
              <a:rPr lang="en-US" altLang="en-US" sz="2200" b="0" dirty="0">
                <a:solidFill>
                  <a:srgbClr val="FF0000"/>
                </a:solidFill>
              </a:rPr>
              <a:t>Exercise regularly</a:t>
            </a:r>
          </a:p>
          <a:p>
            <a:pPr eaLnBrk="1" hangingPunct="1">
              <a:spcBef>
                <a:spcPct val="20000"/>
              </a:spcBef>
            </a:pPr>
            <a:r>
              <a:rPr lang="en-US" altLang="en-US" sz="2200" b="0" dirty="0">
                <a:solidFill>
                  <a:schemeClr val="tx1"/>
                </a:solidFill>
              </a:rPr>
              <a:t>Practice healthy habits</a:t>
            </a:r>
          </a:p>
          <a:p>
            <a:pPr eaLnBrk="1" hangingPunct="1">
              <a:spcBef>
                <a:spcPct val="20000"/>
              </a:spcBef>
            </a:pPr>
            <a:r>
              <a:rPr lang="en-US" altLang="en-US" sz="2200" b="0" dirty="0">
                <a:solidFill>
                  <a:srgbClr val="FF0000"/>
                </a:solidFill>
              </a:rPr>
              <a:t>Be realistic</a:t>
            </a:r>
          </a:p>
          <a:p>
            <a:pPr eaLnBrk="1" hangingPunct="1">
              <a:spcBef>
                <a:spcPct val="20000"/>
              </a:spcBef>
            </a:pPr>
            <a:r>
              <a:rPr lang="en-US" altLang="en-US" sz="2200" b="0" dirty="0">
                <a:solidFill>
                  <a:schemeClr val="tx1"/>
                </a:solidFill>
              </a:rPr>
              <a:t>Use systematic relaxation</a:t>
            </a:r>
          </a:p>
          <a:p>
            <a:pPr lvl="1" eaLnBrk="1" hangingPunct="1">
              <a:spcBef>
                <a:spcPct val="20000"/>
              </a:spcBef>
            </a:pPr>
            <a:r>
              <a:rPr lang="en-US" altLang="en-US" sz="2000" b="0" dirty="0">
                <a:solidFill>
                  <a:srgbClr val="FF0000"/>
                </a:solidFill>
              </a:rPr>
              <a:t>Meditate</a:t>
            </a:r>
          </a:p>
          <a:p>
            <a:pPr eaLnBrk="1" hangingPunct="1">
              <a:spcBef>
                <a:spcPct val="20000"/>
              </a:spcBef>
            </a:pPr>
            <a:r>
              <a:rPr lang="en-US" altLang="en-US" sz="2200" b="0" dirty="0">
                <a:solidFill>
                  <a:schemeClr val="tx1"/>
                </a:solidFill>
              </a:rPr>
              <a:t>Develop and use planning skills</a:t>
            </a:r>
          </a:p>
          <a:p>
            <a:pPr eaLnBrk="1" hangingPunct="1">
              <a:spcBef>
                <a:spcPct val="20000"/>
              </a:spcBef>
            </a:pPr>
            <a:r>
              <a:rPr lang="en-US" altLang="en-US" sz="2200" b="0" dirty="0">
                <a:solidFill>
                  <a:srgbClr val="FF0000"/>
                </a:solidFill>
              </a:rPr>
              <a:t>Simplify your life</a:t>
            </a:r>
            <a:r>
              <a:rPr lang="en-US" altLang="en-US" sz="2200" b="0" dirty="0">
                <a:solidFill>
                  <a:schemeClr val="tx1"/>
                </a:solidFill>
              </a:rPr>
              <a:t> – Delegate</a:t>
            </a:r>
          </a:p>
          <a:p>
            <a:pPr eaLnBrk="1" hangingPunct="1">
              <a:spcBef>
                <a:spcPct val="20000"/>
              </a:spcBef>
            </a:pPr>
            <a:r>
              <a:rPr lang="en-US" altLang="en-US" sz="2200" b="0" dirty="0">
                <a:solidFill>
                  <a:schemeClr val="tx1"/>
                </a:solidFill>
              </a:rPr>
              <a:t>Take one thing at a time</a:t>
            </a:r>
          </a:p>
          <a:p>
            <a:pPr eaLnBrk="1" hangingPunct="1">
              <a:spcBef>
                <a:spcPct val="20000"/>
              </a:spcBef>
            </a:pPr>
            <a:endParaRPr lang="en-US" altLang="en-US" sz="2200" b="0" dirty="0">
              <a:solidFill>
                <a:schemeClr val="tx1"/>
              </a:solidFill>
            </a:endParaRPr>
          </a:p>
        </p:txBody>
      </p:sp>
      <p:sp>
        <p:nvSpPr>
          <p:cNvPr id="81925" name="Rectangle 5"/>
          <p:cNvSpPr>
            <a:spLocks noChangeArrowheads="1"/>
          </p:cNvSpPr>
          <p:nvPr/>
        </p:nvSpPr>
        <p:spPr bwMode="auto">
          <a:xfrm>
            <a:off x="4435475" y="3610183"/>
            <a:ext cx="458628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spcBef>
                <a:spcPct val="25000"/>
              </a:spcBef>
              <a:buSzPct val="120000"/>
              <a:buChar char="•"/>
              <a:defRPr sz="2800" b="1">
                <a:solidFill>
                  <a:srgbClr val="006600"/>
                </a:solidFill>
                <a:latin typeface="Arial" charset="0"/>
              </a:defRPr>
            </a:lvl1pPr>
            <a:lvl2pPr marL="742950" indent="-285750" eaLnBrk="0" hangingPunct="0">
              <a:spcBef>
                <a:spcPct val="25000"/>
              </a:spcBef>
              <a:buSzPct val="120000"/>
              <a:buChar char="•"/>
              <a:defRPr sz="2600" b="1">
                <a:solidFill>
                  <a:srgbClr val="660066"/>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20000"/>
              </a:spcBef>
            </a:pPr>
            <a:r>
              <a:rPr lang="en-US" altLang="en-US" sz="2200" b="0" dirty="0">
                <a:solidFill>
                  <a:srgbClr val="FF0000"/>
                </a:solidFill>
              </a:rPr>
              <a:t>Avoid</a:t>
            </a:r>
            <a:r>
              <a:rPr lang="en-US" altLang="en-US" sz="2200" b="0" dirty="0">
                <a:solidFill>
                  <a:schemeClr val="tx1"/>
                </a:solidFill>
              </a:rPr>
              <a:t> unnecessary competition</a:t>
            </a:r>
          </a:p>
          <a:p>
            <a:pPr eaLnBrk="1" hangingPunct="1">
              <a:spcBef>
                <a:spcPct val="20000"/>
              </a:spcBef>
            </a:pPr>
            <a:r>
              <a:rPr lang="en-US" altLang="en-US" sz="2200" b="0" dirty="0">
                <a:solidFill>
                  <a:schemeClr val="tx1"/>
                </a:solidFill>
              </a:rPr>
              <a:t>Recognize and accept </a:t>
            </a:r>
            <a:r>
              <a:rPr lang="en-US" altLang="en-US" sz="2200" b="0" dirty="0">
                <a:solidFill>
                  <a:srgbClr val="FF0000"/>
                </a:solidFill>
              </a:rPr>
              <a:t>personal limits</a:t>
            </a:r>
          </a:p>
          <a:p>
            <a:pPr eaLnBrk="1" hangingPunct="1">
              <a:spcBef>
                <a:spcPct val="20000"/>
              </a:spcBef>
            </a:pPr>
            <a:r>
              <a:rPr lang="en-US" altLang="en-US" sz="2200" b="0" dirty="0">
                <a:solidFill>
                  <a:schemeClr val="tx1"/>
                </a:solidFill>
              </a:rPr>
              <a:t>Develop </a:t>
            </a:r>
            <a:r>
              <a:rPr lang="en-US" altLang="en-US" sz="2200" b="0" dirty="0">
                <a:solidFill>
                  <a:srgbClr val="FF0000"/>
                </a:solidFill>
              </a:rPr>
              <a:t>social support networks</a:t>
            </a:r>
          </a:p>
          <a:p>
            <a:pPr eaLnBrk="1" hangingPunct="1">
              <a:spcBef>
                <a:spcPct val="20000"/>
              </a:spcBef>
            </a:pPr>
            <a:r>
              <a:rPr lang="en-US" altLang="en-US" sz="2200" b="0" dirty="0">
                <a:solidFill>
                  <a:schemeClr val="tx1"/>
                </a:solidFill>
              </a:rPr>
              <a:t>Focus on </a:t>
            </a:r>
            <a:r>
              <a:rPr lang="en-US" altLang="en-US" sz="2200" b="0" dirty="0">
                <a:solidFill>
                  <a:srgbClr val="FF0000"/>
                </a:solidFill>
              </a:rPr>
              <a:t>enjoying what you do</a:t>
            </a:r>
          </a:p>
          <a:p>
            <a:pPr eaLnBrk="1" hangingPunct="1">
              <a:spcBef>
                <a:spcPct val="20000"/>
              </a:spcBef>
            </a:pPr>
            <a:r>
              <a:rPr lang="en-US" altLang="en-US" sz="2200" b="0" dirty="0">
                <a:solidFill>
                  <a:schemeClr val="tx1"/>
                </a:solidFill>
              </a:rPr>
              <a:t>Go easy with criticism</a:t>
            </a:r>
          </a:p>
          <a:p>
            <a:pPr eaLnBrk="1" hangingPunct="1">
              <a:spcBef>
                <a:spcPct val="20000"/>
              </a:spcBef>
            </a:pPr>
            <a:r>
              <a:rPr lang="en-US" altLang="en-US" sz="2200" b="0" dirty="0">
                <a:solidFill>
                  <a:schemeClr val="tx1"/>
                </a:solidFill>
              </a:rPr>
              <a:t>Take time off</a:t>
            </a:r>
          </a:p>
        </p:txBody>
      </p:sp>
      <p:sp>
        <p:nvSpPr>
          <p:cNvPr id="2" name="TextBox 1"/>
          <p:cNvSpPr txBox="1"/>
          <p:nvPr/>
        </p:nvSpPr>
        <p:spPr>
          <a:xfrm>
            <a:off x="210457" y="838200"/>
            <a:ext cx="8520153" cy="2369880"/>
          </a:xfrm>
          <a:prstGeom prst="rect">
            <a:avLst/>
          </a:prstGeom>
          <a:noFill/>
        </p:spPr>
        <p:txBody>
          <a:bodyPr wrap="none" rtlCol="0">
            <a:spAutoFit/>
          </a:bodyPr>
          <a:lstStyle/>
          <a:p>
            <a:r>
              <a:rPr lang="en-US" sz="2800" b="1" dirty="0"/>
              <a:t>Stress management at the individual level</a:t>
            </a:r>
          </a:p>
          <a:p>
            <a:r>
              <a:rPr lang="en-US" dirty="0">
                <a:solidFill>
                  <a:srgbClr val="FF0000"/>
                </a:solidFill>
              </a:rPr>
              <a:t>Individual level planning to manage stress focuses on developing individual behavior </a:t>
            </a:r>
            <a:r>
              <a:rPr lang="en-US" dirty="0" smtClean="0">
                <a:solidFill>
                  <a:srgbClr val="FF0000"/>
                </a:solidFill>
              </a:rPr>
              <a:t>that</a:t>
            </a:r>
          </a:p>
          <a:p>
            <a:r>
              <a:rPr lang="en-US" dirty="0" smtClean="0">
                <a:solidFill>
                  <a:srgbClr val="FF0000"/>
                </a:solidFill>
              </a:rPr>
              <a:t> </a:t>
            </a:r>
            <a:r>
              <a:rPr lang="en-US" dirty="0">
                <a:solidFill>
                  <a:srgbClr val="FF0000"/>
                </a:solidFill>
              </a:rPr>
              <a:t>helps in the elimination of sources of stress</a:t>
            </a:r>
            <a:r>
              <a:rPr lang="en-US" dirty="0" smtClean="0">
                <a:solidFill>
                  <a:srgbClr val="FF0000"/>
                </a:solidFill>
              </a:rPr>
              <a:t>. </a:t>
            </a:r>
            <a:r>
              <a:rPr lang="en-US" dirty="0">
                <a:solidFill>
                  <a:srgbClr val="FF0000"/>
                </a:solidFill>
              </a:rPr>
              <a:t>It helps in developing a perspective to </a:t>
            </a:r>
            <a:r>
              <a:rPr lang="en-US" dirty="0" smtClean="0">
                <a:solidFill>
                  <a:srgbClr val="FF0000"/>
                </a:solidFill>
              </a:rPr>
              <a:t>view</a:t>
            </a:r>
          </a:p>
          <a:p>
            <a:r>
              <a:rPr lang="en-US" dirty="0" smtClean="0">
                <a:solidFill>
                  <a:srgbClr val="FF0000"/>
                </a:solidFill>
              </a:rPr>
              <a:t> </a:t>
            </a:r>
            <a:r>
              <a:rPr lang="en-US" dirty="0">
                <a:solidFill>
                  <a:srgbClr val="FF0000"/>
                </a:solidFill>
              </a:rPr>
              <a:t>things that enables the person to cope with stress in a more effective manner. </a:t>
            </a:r>
            <a:endParaRPr lang="en-US" dirty="0" smtClean="0">
              <a:solidFill>
                <a:srgbClr val="FF0000"/>
              </a:solidFill>
            </a:endParaRPr>
          </a:p>
          <a:p>
            <a:endParaRPr lang="en-US" sz="2400" b="1" dirty="0" smtClean="0"/>
          </a:p>
          <a:p>
            <a:r>
              <a:rPr lang="en-US" sz="2400" b="1" dirty="0" smtClean="0"/>
              <a:t>Some </a:t>
            </a:r>
            <a:r>
              <a:rPr lang="en-US" sz="2400" b="1" dirty="0"/>
              <a:t>of the steps are discussed below:  </a:t>
            </a:r>
          </a:p>
          <a:p>
            <a:endParaRPr lang="en-US" dirty="0"/>
          </a:p>
        </p:txBody>
      </p:sp>
    </p:spTree>
    <p:extLst>
      <p:ext uri="{BB962C8B-B14F-4D97-AF65-F5344CB8AC3E}">
        <p14:creationId xmlns:p14="http://schemas.microsoft.com/office/powerpoint/2010/main" val="357025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wipe(up)">
                                      <p:cBhvr>
                                        <p:cTn id="7" dur="500"/>
                                        <p:tgtEl>
                                          <p:spTgt spid="81924"/>
                                        </p:tgtEl>
                                      </p:cBhvr>
                                    </p:animEffect>
                                  </p:child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81925"/>
                                        </p:tgtEl>
                                        <p:attrNameLst>
                                          <p:attrName>style.visibility</p:attrName>
                                        </p:attrNameLst>
                                      </p:cBhvr>
                                      <p:to>
                                        <p:strVal val="visible"/>
                                      </p:to>
                                    </p:set>
                                    <p:animEffect transition="in" filter="wipe(up)">
                                      <p:cBhvr>
                                        <p:cTn id="11"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p:bldP spid="81925"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626" name="Rectangle 2"/>
          <p:cNvSpPr>
            <a:spLocks noChangeArrowheads="1"/>
          </p:cNvSpPr>
          <p:nvPr/>
        </p:nvSpPr>
        <p:spPr bwMode="auto">
          <a:xfrm>
            <a:off x="765175" y="1927225"/>
            <a:ext cx="6850063" cy="4191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SzPct val="120000"/>
              <a:buChar char="•"/>
              <a:defRPr sz="2800" b="1">
                <a:solidFill>
                  <a:srgbClr val="006600"/>
                </a:solidFill>
                <a:latin typeface="Arial" charset="0"/>
              </a:defRPr>
            </a:lvl1pPr>
            <a:lvl2pPr marL="742950" indent="-285750" eaLnBrk="0" hangingPunct="0">
              <a:spcBef>
                <a:spcPct val="25000"/>
              </a:spcBef>
              <a:buSzPct val="120000"/>
              <a:buChar char="•"/>
              <a:defRPr sz="2600" b="1">
                <a:solidFill>
                  <a:srgbClr val="660066"/>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en-US" altLang="en-US" sz="2400" b="0">
              <a:solidFill>
                <a:schemeClr val="tx1"/>
              </a:solidFill>
              <a:latin typeface="Times New Roman" pitchFamily="18" charset="0"/>
            </a:endParaRPr>
          </a:p>
        </p:txBody>
      </p:sp>
      <p:sp useBgFill="1">
        <p:nvSpPr>
          <p:cNvPr id="26627" name="Rectangle 9"/>
          <p:cNvSpPr>
            <a:spLocks noChangeArrowheads="1"/>
          </p:cNvSpPr>
          <p:nvPr/>
        </p:nvSpPr>
        <p:spPr bwMode="auto">
          <a:xfrm>
            <a:off x="704850" y="1646238"/>
            <a:ext cx="7119938" cy="52546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5000"/>
              </a:spcBef>
              <a:buSzPct val="120000"/>
              <a:buChar char="•"/>
              <a:defRPr sz="2800" b="1">
                <a:solidFill>
                  <a:srgbClr val="006600"/>
                </a:solidFill>
                <a:latin typeface="Arial" charset="0"/>
              </a:defRPr>
            </a:lvl1pPr>
            <a:lvl2pPr marL="742950" indent="-285750" eaLnBrk="0" hangingPunct="0">
              <a:spcBef>
                <a:spcPct val="25000"/>
              </a:spcBef>
              <a:buSzPct val="120000"/>
              <a:buChar char="•"/>
              <a:defRPr sz="2600" b="1">
                <a:solidFill>
                  <a:srgbClr val="660066"/>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en-US" altLang="en-US" sz="2400" b="0">
              <a:solidFill>
                <a:schemeClr val="tx1"/>
              </a:solidFill>
              <a:latin typeface="Times New Roman" pitchFamily="18" charset="0"/>
            </a:endParaRPr>
          </a:p>
        </p:txBody>
      </p:sp>
      <p:sp>
        <p:nvSpPr>
          <p:cNvPr id="34827" name="Rectangle 11"/>
          <p:cNvSpPr>
            <a:spLocks noGrp="1" noChangeArrowheads="1"/>
          </p:cNvSpPr>
          <p:nvPr>
            <p:ph type="title"/>
          </p:nvPr>
        </p:nvSpPr>
        <p:spPr>
          <a:xfrm>
            <a:off x="228600" y="228600"/>
            <a:ext cx="8686800" cy="762000"/>
          </a:xfrm>
        </p:spPr>
        <p:txBody>
          <a:bodyPr lIns="92075" tIns="46038" rIns="92075" bIns="46038" anchor="b">
            <a:normAutofit fontScale="90000"/>
          </a:bodyPr>
          <a:lstStyle/>
          <a:p>
            <a:pPr eaLnBrk="1" hangingPunct="1">
              <a:spcAft>
                <a:spcPct val="30000"/>
              </a:spcAft>
              <a:defRPr/>
            </a:pPr>
            <a:r>
              <a:rPr lang="en-US" b="1" dirty="0" smtClean="0">
                <a:solidFill>
                  <a:srgbClr val="FF0000"/>
                </a:solidFill>
              </a:rPr>
              <a:t>Organizational Stress Management</a:t>
            </a:r>
          </a:p>
        </p:txBody>
      </p:sp>
      <p:sp>
        <p:nvSpPr>
          <p:cNvPr id="26629" name="Rectangle 16"/>
          <p:cNvSpPr>
            <a:spLocks noChangeArrowheads="1"/>
          </p:cNvSpPr>
          <p:nvPr/>
        </p:nvSpPr>
        <p:spPr bwMode="auto">
          <a:xfrm>
            <a:off x="228600" y="1676400"/>
            <a:ext cx="8778875" cy="415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92100" indent="-292100" eaLnBrk="0" hangingPunct="0">
              <a:spcBef>
                <a:spcPct val="25000"/>
              </a:spcBef>
              <a:buSzPct val="120000"/>
              <a:buChar char="•"/>
              <a:tabLst>
                <a:tab pos="3943350" algn="l"/>
              </a:tabLst>
              <a:defRPr sz="2800" b="1">
                <a:solidFill>
                  <a:srgbClr val="006600"/>
                </a:solidFill>
                <a:latin typeface="Arial" charset="0"/>
              </a:defRPr>
            </a:lvl1pPr>
            <a:lvl2pPr marL="742950" indent="-285750" eaLnBrk="0" hangingPunct="0">
              <a:spcBef>
                <a:spcPct val="25000"/>
              </a:spcBef>
              <a:buSzPct val="120000"/>
              <a:buChar char="•"/>
              <a:tabLst>
                <a:tab pos="3943350" algn="l"/>
              </a:tabLst>
              <a:defRPr sz="2600" b="1">
                <a:solidFill>
                  <a:srgbClr val="660066"/>
                </a:solidFill>
                <a:latin typeface="Arial" charset="0"/>
              </a:defRPr>
            </a:lvl2pPr>
            <a:lvl3pPr marL="1143000" indent="-228600" eaLnBrk="0" hangingPunct="0">
              <a:spcBef>
                <a:spcPct val="20000"/>
              </a:spcBef>
              <a:buChar char="•"/>
              <a:tabLst>
                <a:tab pos="3943350" algn="l"/>
              </a:tabLst>
              <a:defRPr sz="2400">
                <a:solidFill>
                  <a:schemeClr val="tx1"/>
                </a:solidFill>
                <a:latin typeface="Times New Roman" pitchFamily="18" charset="0"/>
              </a:defRPr>
            </a:lvl3pPr>
            <a:lvl4pPr marL="1600200" indent="-228600" eaLnBrk="0" hangingPunct="0">
              <a:spcBef>
                <a:spcPct val="20000"/>
              </a:spcBef>
              <a:buChar char="–"/>
              <a:tabLst>
                <a:tab pos="3943350" algn="l"/>
              </a:tabLst>
              <a:defRPr sz="2000">
                <a:solidFill>
                  <a:schemeClr val="tx1"/>
                </a:solidFill>
                <a:latin typeface="Times New Roman" pitchFamily="18" charset="0"/>
              </a:defRPr>
            </a:lvl4pPr>
            <a:lvl5pPr marL="2057400" indent="-228600" eaLnBrk="0" hangingPunct="0">
              <a:spcBef>
                <a:spcPct val="20000"/>
              </a:spcBef>
              <a:buChar char="»"/>
              <a:tabLst>
                <a:tab pos="3943350" algn="l"/>
              </a:tabLst>
              <a:defRPr sz="2000">
                <a:solidFill>
                  <a:schemeClr val="tx1"/>
                </a:solidFill>
                <a:latin typeface="Times New Roman" pitchFamily="18" charset="0"/>
              </a:defRPr>
            </a:lvl5pPr>
            <a:lvl6pPr marL="2514600" indent="-228600" eaLnBrk="0" fontAlgn="base" hangingPunct="0">
              <a:spcBef>
                <a:spcPct val="20000"/>
              </a:spcBef>
              <a:spcAft>
                <a:spcPct val="0"/>
              </a:spcAft>
              <a:buChar char="»"/>
              <a:tabLst>
                <a:tab pos="3943350" algn="l"/>
              </a:tabLst>
              <a:defRPr sz="2000">
                <a:solidFill>
                  <a:schemeClr val="tx1"/>
                </a:solidFill>
                <a:latin typeface="Times New Roman" pitchFamily="18" charset="0"/>
              </a:defRPr>
            </a:lvl6pPr>
            <a:lvl7pPr marL="2971800" indent="-228600" eaLnBrk="0" fontAlgn="base" hangingPunct="0">
              <a:spcBef>
                <a:spcPct val="20000"/>
              </a:spcBef>
              <a:spcAft>
                <a:spcPct val="0"/>
              </a:spcAft>
              <a:buChar char="»"/>
              <a:tabLst>
                <a:tab pos="3943350" algn="l"/>
              </a:tabLst>
              <a:defRPr sz="2000">
                <a:solidFill>
                  <a:schemeClr val="tx1"/>
                </a:solidFill>
                <a:latin typeface="Times New Roman" pitchFamily="18" charset="0"/>
              </a:defRPr>
            </a:lvl7pPr>
            <a:lvl8pPr marL="3429000" indent="-228600" eaLnBrk="0" fontAlgn="base" hangingPunct="0">
              <a:spcBef>
                <a:spcPct val="20000"/>
              </a:spcBef>
              <a:spcAft>
                <a:spcPct val="0"/>
              </a:spcAft>
              <a:buChar char="»"/>
              <a:tabLst>
                <a:tab pos="3943350" algn="l"/>
              </a:tabLst>
              <a:defRPr sz="2000">
                <a:solidFill>
                  <a:schemeClr val="tx1"/>
                </a:solidFill>
                <a:latin typeface="Times New Roman" pitchFamily="18" charset="0"/>
              </a:defRPr>
            </a:lvl8pPr>
            <a:lvl9pPr marL="3886200" indent="-228600" eaLnBrk="0" fontAlgn="base" hangingPunct="0">
              <a:spcBef>
                <a:spcPct val="20000"/>
              </a:spcBef>
              <a:spcAft>
                <a:spcPct val="0"/>
              </a:spcAft>
              <a:buChar char="»"/>
              <a:tabLst>
                <a:tab pos="3943350" algn="l"/>
              </a:tabLst>
              <a:defRPr sz="2000">
                <a:solidFill>
                  <a:schemeClr val="tx1"/>
                </a:solidFill>
                <a:latin typeface="Times New Roman" pitchFamily="18" charset="0"/>
              </a:defRPr>
            </a:lvl9pPr>
          </a:lstStyle>
          <a:p>
            <a:pPr eaLnBrk="1" hangingPunct="1"/>
            <a:r>
              <a:rPr lang="en-US" altLang="en-US" sz="2200" b="0" dirty="0">
                <a:solidFill>
                  <a:schemeClr val="tx1"/>
                </a:solidFill>
              </a:rPr>
              <a:t>Increase </a:t>
            </a:r>
            <a:r>
              <a:rPr lang="en-US" altLang="en-US" sz="2200" b="0" dirty="0">
                <a:solidFill>
                  <a:srgbClr val="FF0000"/>
                </a:solidFill>
              </a:rPr>
              <a:t>individuals’ autonomy</a:t>
            </a:r>
            <a:r>
              <a:rPr lang="en-US" altLang="en-US" sz="2200" b="0" dirty="0">
                <a:solidFill>
                  <a:schemeClr val="tx1"/>
                </a:solidFill>
              </a:rPr>
              <a:t> and control</a:t>
            </a:r>
          </a:p>
          <a:p>
            <a:pPr eaLnBrk="1" hangingPunct="1"/>
            <a:r>
              <a:rPr lang="en-US" altLang="en-US" sz="2200" b="0" dirty="0">
                <a:solidFill>
                  <a:schemeClr val="tx1"/>
                </a:solidFill>
              </a:rPr>
              <a:t>Ensure that individuals are </a:t>
            </a:r>
            <a:r>
              <a:rPr lang="en-US" altLang="en-US" sz="2200" b="0" dirty="0">
                <a:solidFill>
                  <a:srgbClr val="FF0000"/>
                </a:solidFill>
              </a:rPr>
              <a:t>compensated properly</a:t>
            </a:r>
          </a:p>
          <a:p>
            <a:pPr eaLnBrk="1" hangingPunct="1"/>
            <a:r>
              <a:rPr lang="en-US" altLang="en-US" sz="2200" b="0" dirty="0">
                <a:solidFill>
                  <a:schemeClr val="tx1"/>
                </a:solidFill>
              </a:rPr>
              <a:t>Maintain </a:t>
            </a:r>
            <a:r>
              <a:rPr lang="en-US" altLang="en-US" sz="2200" b="0" dirty="0">
                <a:solidFill>
                  <a:srgbClr val="FF0000"/>
                </a:solidFill>
              </a:rPr>
              <a:t>job demands/requirements at healthy levels</a:t>
            </a:r>
          </a:p>
          <a:p>
            <a:pPr eaLnBrk="1" hangingPunct="1"/>
            <a:r>
              <a:rPr lang="en-US" altLang="en-US" sz="2200" b="0" dirty="0">
                <a:solidFill>
                  <a:schemeClr val="tx1"/>
                </a:solidFill>
              </a:rPr>
              <a:t>Ensure that associates have adequate skills to keep up-to-date with technical changes in the workplace</a:t>
            </a:r>
          </a:p>
          <a:p>
            <a:pPr eaLnBrk="1" hangingPunct="1"/>
            <a:r>
              <a:rPr lang="en-US" altLang="en-US" sz="2200" b="0" dirty="0">
                <a:solidFill>
                  <a:schemeClr val="tx1"/>
                </a:solidFill>
              </a:rPr>
              <a:t>Increase associate involvement in important decision making </a:t>
            </a:r>
          </a:p>
          <a:p>
            <a:pPr eaLnBrk="1" hangingPunct="1"/>
            <a:r>
              <a:rPr lang="en-US" altLang="en-US" sz="2200" b="0" dirty="0">
                <a:solidFill>
                  <a:schemeClr val="tx1"/>
                </a:solidFill>
              </a:rPr>
              <a:t>Improve physical working conditions</a:t>
            </a:r>
          </a:p>
          <a:p>
            <a:pPr eaLnBrk="1" hangingPunct="1"/>
            <a:r>
              <a:rPr lang="en-US" altLang="en-US" sz="2200" b="0" dirty="0">
                <a:solidFill>
                  <a:schemeClr val="tx1"/>
                </a:solidFill>
              </a:rPr>
              <a:t>Provide for </a:t>
            </a:r>
            <a:r>
              <a:rPr lang="en-US" altLang="en-US" sz="2200" b="0" dirty="0">
                <a:solidFill>
                  <a:srgbClr val="FF0000"/>
                </a:solidFill>
              </a:rPr>
              <a:t>job security and career development</a:t>
            </a:r>
          </a:p>
          <a:p>
            <a:pPr eaLnBrk="1" hangingPunct="1"/>
            <a:r>
              <a:rPr lang="en-US" altLang="en-US" sz="2200" b="0" dirty="0">
                <a:solidFill>
                  <a:schemeClr val="tx1"/>
                </a:solidFill>
              </a:rPr>
              <a:t>Provide </a:t>
            </a:r>
            <a:r>
              <a:rPr lang="en-US" altLang="en-US" sz="2200" b="0" dirty="0">
                <a:solidFill>
                  <a:srgbClr val="FF0000"/>
                </a:solidFill>
              </a:rPr>
              <a:t>healthy work schedules</a:t>
            </a:r>
          </a:p>
          <a:p>
            <a:pPr eaLnBrk="1" hangingPunct="1"/>
            <a:r>
              <a:rPr lang="en-US" altLang="en-US" sz="2200" b="0" dirty="0">
                <a:solidFill>
                  <a:schemeClr val="tx1"/>
                </a:solidFill>
              </a:rPr>
              <a:t>Improve communication to help </a:t>
            </a:r>
            <a:r>
              <a:rPr lang="en-US" altLang="en-US" sz="2200" b="0" dirty="0">
                <a:solidFill>
                  <a:srgbClr val="FF0000"/>
                </a:solidFill>
              </a:rPr>
              <a:t>avoid uncertainty and ambiguity</a:t>
            </a:r>
          </a:p>
        </p:txBody>
      </p:sp>
    </p:spTree>
    <p:extLst>
      <p:ext uri="{BB962C8B-B14F-4D97-AF65-F5344CB8AC3E}">
        <p14:creationId xmlns:p14="http://schemas.microsoft.com/office/powerpoint/2010/main" val="398072970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b="1" smtClean="0">
                <a:solidFill>
                  <a:srgbClr val="FF0000"/>
                </a:solidFill>
              </a:rPr>
              <a:t>Communication</a:t>
            </a:r>
          </a:p>
        </p:txBody>
      </p:sp>
      <p:sp>
        <p:nvSpPr>
          <p:cNvPr id="80899"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sz="2800" b="1" smtClean="0">
                <a:solidFill>
                  <a:srgbClr val="FF0000"/>
                </a:solidFill>
              </a:rPr>
              <a:t>Gender difference</a:t>
            </a:r>
          </a:p>
          <a:p>
            <a:pPr eaLnBrk="1" fontAlgn="auto" hangingPunct="1">
              <a:spcAft>
                <a:spcPts val="0"/>
              </a:spcAft>
              <a:buFont typeface="Arial" pitchFamily="34" charset="0"/>
              <a:buChar char="•"/>
              <a:defRPr/>
            </a:pPr>
            <a:r>
              <a:rPr lang="en-US" sz="2800" b="1" smtClean="0"/>
              <a:t>In child hood, girls speak earlier than boys and at the age of three, have a vocabulary twice that of boys.</a:t>
            </a:r>
          </a:p>
          <a:p>
            <a:pPr eaLnBrk="1" fontAlgn="auto" hangingPunct="1">
              <a:spcAft>
                <a:spcPts val="0"/>
              </a:spcAft>
              <a:buFont typeface="Arial" pitchFamily="34" charset="0"/>
              <a:buChar char="•"/>
              <a:defRPr/>
            </a:pPr>
            <a:r>
              <a:rPr lang="en-US" sz="2800" b="1" smtClean="0"/>
              <a:t>A woman speaks between 22,000 and 25,000 words a day whereas a man speaks between 7,000 and 10,000.</a:t>
            </a:r>
          </a:p>
          <a:p>
            <a:pPr eaLnBrk="1" fontAlgn="auto" hangingPunct="1">
              <a:spcAft>
                <a:spcPts val="0"/>
              </a:spcAft>
              <a:buFont typeface="Arial" pitchFamily="34" charset="0"/>
              <a:buChar char="•"/>
              <a:defRPr/>
            </a:pPr>
            <a:r>
              <a:rPr lang="en-US" sz="2800" b="1" smtClean="0"/>
              <a:t>When a man talks, his speech is located in the left side of the brain but in no specific area. When a woman talks, the speech is located in both hemispheres and in two specific locations.</a:t>
            </a:r>
          </a:p>
        </p:txBody>
      </p:sp>
    </p:spTree>
    <p:extLst>
      <p:ext uri="{BB962C8B-B14F-4D97-AF65-F5344CB8AC3E}">
        <p14:creationId xmlns:p14="http://schemas.microsoft.com/office/powerpoint/2010/main" val="20193434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b="1" smtClean="0">
                <a:solidFill>
                  <a:srgbClr val="FF0000"/>
                </a:solidFill>
              </a:rPr>
              <a:t>Communication</a:t>
            </a:r>
          </a:p>
        </p:txBody>
      </p:sp>
      <p:sp>
        <p:nvSpPr>
          <p:cNvPr id="70659" name="Content Placeholder 2"/>
          <p:cNvSpPr>
            <a:spLocks noGrp="1"/>
          </p:cNvSpPr>
          <p:nvPr>
            <p:ph idx="1"/>
          </p:nvPr>
        </p:nvSpPr>
        <p:spPr/>
        <p:txBody>
          <a:bodyPr/>
          <a:lstStyle/>
          <a:p>
            <a:pPr eaLnBrk="1" hangingPunct="1"/>
            <a:endParaRPr lang="en-US" altLang="en-US" b="1" smtClean="0"/>
          </a:p>
          <a:p>
            <a:pPr eaLnBrk="1" hangingPunct="1"/>
            <a:r>
              <a:rPr lang="en-US" altLang="en-US" b="1" smtClean="0"/>
              <a:t>Communication is the process of </a:t>
            </a:r>
            <a:r>
              <a:rPr lang="en-US" altLang="en-US" b="1" smtClean="0">
                <a:solidFill>
                  <a:srgbClr val="FF0000"/>
                </a:solidFill>
              </a:rPr>
              <a:t>sharing </a:t>
            </a:r>
            <a:r>
              <a:rPr lang="en-US" altLang="en-US" b="1" smtClean="0"/>
              <a:t>thoughts, ideas, and emotions with others, and</a:t>
            </a:r>
          </a:p>
          <a:p>
            <a:pPr eaLnBrk="1" hangingPunct="1">
              <a:buFont typeface="Arial" charset="0"/>
              <a:buNone/>
            </a:pPr>
            <a:r>
              <a:rPr lang="en-US" altLang="en-US" b="1" smtClean="0"/>
              <a:t>	having those thoughts, ideas, and emotions </a:t>
            </a:r>
            <a:r>
              <a:rPr lang="en-US" altLang="en-US" b="1" smtClean="0">
                <a:solidFill>
                  <a:srgbClr val="FF0000"/>
                </a:solidFill>
              </a:rPr>
              <a:t>understood</a:t>
            </a:r>
            <a:r>
              <a:rPr lang="en-US" altLang="en-US" b="1" smtClean="0"/>
              <a:t>. </a:t>
            </a:r>
          </a:p>
        </p:txBody>
      </p:sp>
    </p:spTree>
    <p:extLst>
      <p:ext uri="{BB962C8B-B14F-4D97-AF65-F5344CB8AC3E}">
        <p14:creationId xmlns:p14="http://schemas.microsoft.com/office/powerpoint/2010/main" val="16282932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b="1" smtClean="0">
                <a:solidFill>
                  <a:srgbClr val="FF0000"/>
                </a:solidFill>
              </a:rPr>
              <a:t>Elements of communications</a:t>
            </a:r>
          </a:p>
        </p:txBody>
      </p:sp>
      <p:sp>
        <p:nvSpPr>
          <p:cNvPr id="71683" name="Content Placeholder 2"/>
          <p:cNvSpPr>
            <a:spLocks noGrp="1"/>
          </p:cNvSpPr>
          <p:nvPr>
            <p:ph idx="1"/>
          </p:nvPr>
        </p:nvSpPr>
        <p:spPr>
          <a:xfrm>
            <a:off x="457200" y="1143000"/>
            <a:ext cx="8229600" cy="5410200"/>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Needs </a:t>
            </a:r>
            <a:r>
              <a:rPr lang="en-US" altLang="en-US" b="1" smtClean="0">
                <a:solidFill>
                  <a:srgbClr val="FF0000"/>
                </a:solidFill>
              </a:rPr>
              <a:t>a sender, a message, and a receiver</a:t>
            </a:r>
            <a:r>
              <a:rPr lang="en-US" altLang="en-US" smtClean="0"/>
              <a:t> for communication to take place</a:t>
            </a:r>
          </a:p>
          <a:p>
            <a:pPr eaLnBrk="1" hangingPunct="1">
              <a:buFont typeface="Arial" charset="0"/>
              <a:buNone/>
            </a:pPr>
            <a:endParaRPr lang="en-US" altLang="en-US" smtClean="0"/>
          </a:p>
        </p:txBody>
      </p:sp>
    </p:spTree>
    <p:extLst>
      <p:ext uri="{BB962C8B-B14F-4D97-AF65-F5344CB8AC3E}">
        <p14:creationId xmlns:p14="http://schemas.microsoft.com/office/powerpoint/2010/main" val="28100222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ltLang="en-US" b="1" smtClean="0">
                <a:solidFill>
                  <a:srgbClr val="FF0000"/>
                </a:solidFill>
              </a:rPr>
              <a:t>Process of Communication</a:t>
            </a:r>
          </a:p>
        </p:txBody>
      </p:sp>
      <p:sp>
        <p:nvSpPr>
          <p:cNvPr id="72707" name="Content Placeholder 2"/>
          <p:cNvSpPr>
            <a:spLocks noGrp="1"/>
          </p:cNvSpPr>
          <p:nvPr>
            <p:ph idx="1"/>
          </p:nvPr>
        </p:nvSpPr>
        <p:spPr/>
        <p:txBody>
          <a:bodyPr/>
          <a:lstStyle/>
          <a:p>
            <a:pPr eaLnBrk="1" hangingPunct="1"/>
            <a:r>
              <a:rPr lang="en-US" altLang="en-US" b="1" smtClean="0"/>
              <a:t>communication is known as interpersonal, wherein the information or message is transferred from one person to the others. </a:t>
            </a:r>
          </a:p>
          <a:p>
            <a:pPr eaLnBrk="1" hangingPunct="1"/>
            <a:endParaRPr lang="en-US" altLang="en-US" b="1" smtClean="0">
              <a:solidFill>
                <a:srgbClr val="FF0000"/>
              </a:solidFill>
            </a:endParaRPr>
          </a:p>
          <a:p>
            <a:pPr eaLnBrk="1" hangingPunct="1"/>
            <a:r>
              <a:rPr lang="en-US" altLang="en-US" b="1" smtClean="0">
                <a:solidFill>
                  <a:srgbClr val="FF0000"/>
                </a:solidFill>
              </a:rPr>
              <a:t>Transmitting person of the message is called the sender or transmitter. </a:t>
            </a:r>
          </a:p>
          <a:p>
            <a:pPr eaLnBrk="1" hangingPunct="1"/>
            <a:r>
              <a:rPr lang="en-US" altLang="en-US" b="1" smtClean="0">
                <a:solidFill>
                  <a:srgbClr val="FF0000"/>
                </a:solidFill>
              </a:rPr>
              <a:t>Receiver of message is called the receiver.</a:t>
            </a:r>
            <a:endParaRPr lang="en-US" altLang="en-US" smtClean="0">
              <a:solidFill>
                <a:srgbClr val="FF0000"/>
              </a:solidFill>
            </a:endParaRPr>
          </a:p>
        </p:txBody>
      </p:sp>
    </p:spTree>
    <p:extLst>
      <p:ext uri="{BB962C8B-B14F-4D97-AF65-F5344CB8AC3E}">
        <p14:creationId xmlns:p14="http://schemas.microsoft.com/office/powerpoint/2010/main" val="1298644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FF0000"/>
                </a:solidFill>
              </a:rPr>
              <a:t>Maslow’s Theory  of Human’s Needs  </a:t>
            </a:r>
            <a:endParaRPr lang="en-US" b="1" dirty="0">
              <a:solidFill>
                <a:srgbClr val="FF0000"/>
              </a:solidFill>
            </a:endParaRP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Maslow’s hierarchy of needs is a theory of psychology that contends each one of us is </a:t>
            </a:r>
            <a:r>
              <a:rPr lang="en-US" dirty="0" smtClean="0">
                <a:solidFill>
                  <a:srgbClr val="FF0000"/>
                </a:solidFill>
              </a:rPr>
              <a:t>motivated by needs.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Maslow’s Needs states that </a:t>
            </a:r>
            <a:r>
              <a:rPr lang="en-US" dirty="0" smtClean="0">
                <a:solidFill>
                  <a:srgbClr val="FF0000"/>
                </a:solidFill>
              </a:rPr>
              <a:t>we must satisfy each need in order, starting with the first</a:t>
            </a:r>
            <a:r>
              <a:rPr lang="en-US" dirty="0" smtClean="0"/>
              <a:t>, which deals with the most obvious needs of survival, food and shelter first.</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solidFill>
                  <a:srgbClr val="FF0000"/>
                </a:solidFill>
              </a:rPr>
              <a:t>Only when the lower order needs</a:t>
            </a:r>
            <a:r>
              <a:rPr lang="en-US" dirty="0" smtClean="0"/>
              <a:t> of physical requirements </a:t>
            </a:r>
            <a:r>
              <a:rPr lang="en-US" dirty="0" smtClean="0">
                <a:solidFill>
                  <a:srgbClr val="FF0000"/>
                </a:solidFill>
              </a:rPr>
              <a:t>are met, people looks forward to satisfy the emotional needs</a:t>
            </a:r>
            <a:r>
              <a:rPr lang="en-US" dirty="0" smtClean="0"/>
              <a:t>, which fulfills the esteem and self-actualization needs..</a:t>
            </a:r>
          </a:p>
          <a:p>
            <a:pPr marL="0" indent="0" eaLnBrk="1" fontAlgn="auto" hangingPunct="1">
              <a:spcAft>
                <a:spcPts val="0"/>
              </a:spcAft>
              <a:buFont typeface="Arial" pitchFamily="34" charset="0"/>
              <a:buNone/>
              <a:defRPr/>
            </a:pPr>
            <a:r>
              <a:rPr lang="en-US" dirty="0" smtClean="0"/>
              <a:t>    </a:t>
            </a:r>
            <a:endParaRPr lang="en-US" dirty="0"/>
          </a:p>
        </p:txBody>
      </p:sp>
    </p:spTree>
    <p:extLst>
      <p:ext uri="{BB962C8B-B14F-4D97-AF65-F5344CB8AC3E}">
        <p14:creationId xmlns:p14="http://schemas.microsoft.com/office/powerpoint/2010/main" val="343142421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altLang="en-US" b="1" smtClean="0">
                <a:solidFill>
                  <a:srgbClr val="FF0000"/>
                </a:solidFill>
              </a:rPr>
              <a:t>Encoding, Channel, Decoding</a:t>
            </a:r>
          </a:p>
        </p:txBody>
      </p:sp>
      <p:sp>
        <p:nvSpPr>
          <p:cNvPr id="84995" name="Content Placeholder 2"/>
          <p:cNvSpPr>
            <a:spLocks noGrp="1"/>
          </p:cNvSpPr>
          <p:nvPr>
            <p:ph idx="1"/>
          </p:nvPr>
        </p:nvSpPr>
        <p:spPr>
          <a:xfrm>
            <a:off x="457200" y="1143000"/>
            <a:ext cx="8229600" cy="5562600"/>
          </a:xfrm>
        </p:spPr>
        <p:txBody>
          <a:bodyPr rtlCol="0">
            <a:normAutofit lnSpcReduction="10000"/>
          </a:bodyPr>
          <a:lstStyle/>
          <a:p>
            <a:pPr eaLnBrk="1" fontAlgn="auto" hangingPunct="1">
              <a:spcAft>
                <a:spcPts val="0"/>
              </a:spcAft>
              <a:buFont typeface="Arial" pitchFamily="34" charset="0"/>
              <a:buChar char="•"/>
              <a:defRPr/>
            </a:pPr>
            <a:r>
              <a:rPr lang="en-US" sz="2800" b="1" smtClean="0"/>
              <a:t>The process of converting information that has to be sent, into a </a:t>
            </a:r>
            <a:r>
              <a:rPr lang="en-US" sz="2800" b="1" smtClean="0">
                <a:solidFill>
                  <a:srgbClr val="FF0000"/>
                </a:solidFill>
              </a:rPr>
              <a:t>format which the receiver can understand is known as encoding.</a:t>
            </a:r>
          </a:p>
          <a:p>
            <a:pPr eaLnBrk="1" fontAlgn="auto" hangingPunct="1">
              <a:spcAft>
                <a:spcPts val="0"/>
              </a:spcAft>
              <a:buFont typeface="Arial" pitchFamily="34" charset="0"/>
              <a:buChar char="•"/>
              <a:defRPr/>
            </a:pPr>
            <a:endParaRPr lang="en-US" sz="2800" b="1" smtClean="0"/>
          </a:p>
          <a:p>
            <a:pPr eaLnBrk="1" fontAlgn="auto" hangingPunct="1">
              <a:spcAft>
                <a:spcPts val="0"/>
              </a:spcAft>
              <a:buFont typeface="Arial" pitchFamily="34" charset="0"/>
              <a:buChar char="•"/>
              <a:defRPr/>
            </a:pPr>
            <a:r>
              <a:rPr lang="en-US" sz="2800" b="1" smtClean="0"/>
              <a:t>Information can be encoded into various</a:t>
            </a:r>
            <a:r>
              <a:rPr lang="en-US" sz="2800" b="1" smtClean="0">
                <a:solidFill>
                  <a:srgbClr val="FF0000"/>
                </a:solidFill>
              </a:rPr>
              <a:t> formats – oral, written or visual. </a:t>
            </a:r>
            <a:r>
              <a:rPr lang="en-US" sz="2800" b="1" smtClean="0"/>
              <a:t>To show each of the </a:t>
            </a:r>
            <a:r>
              <a:rPr lang="en-US" sz="2800" b="1" smtClean="0">
                <a:solidFill>
                  <a:srgbClr val="FF0000"/>
                </a:solidFill>
              </a:rPr>
              <a:t>formats we had to go through a medium called channel</a:t>
            </a:r>
            <a:r>
              <a:rPr lang="en-US" sz="2800" b="1" smtClean="0"/>
              <a:t>.</a:t>
            </a:r>
          </a:p>
          <a:p>
            <a:pPr eaLnBrk="1" fontAlgn="auto" hangingPunct="1">
              <a:spcAft>
                <a:spcPts val="0"/>
              </a:spcAft>
              <a:buFont typeface="Arial" pitchFamily="34" charset="0"/>
              <a:buChar char="•"/>
              <a:defRPr/>
            </a:pPr>
            <a:endParaRPr lang="en-US" sz="2800" b="1" smtClean="0"/>
          </a:p>
          <a:p>
            <a:pPr eaLnBrk="1" fontAlgn="auto" hangingPunct="1">
              <a:spcAft>
                <a:spcPts val="0"/>
              </a:spcAft>
              <a:buFont typeface="Arial" pitchFamily="34" charset="0"/>
              <a:buChar char="•"/>
              <a:defRPr/>
            </a:pPr>
            <a:r>
              <a:rPr lang="en-US" sz="2800" b="1" smtClean="0">
                <a:solidFill>
                  <a:srgbClr val="FF0000"/>
                </a:solidFill>
              </a:rPr>
              <a:t>Information </a:t>
            </a:r>
            <a:r>
              <a:rPr lang="en-US" sz="2800" b="1" smtClean="0"/>
              <a:t>which is transferred to the receiver has </a:t>
            </a:r>
            <a:r>
              <a:rPr lang="en-US" sz="2800" b="1" smtClean="0">
                <a:solidFill>
                  <a:srgbClr val="FF0000"/>
                </a:solidFill>
              </a:rPr>
              <a:t>to be interpreted</a:t>
            </a:r>
            <a:r>
              <a:rPr lang="en-US" sz="2800" b="1" smtClean="0"/>
              <a:t>. Interpretation is </a:t>
            </a:r>
            <a:r>
              <a:rPr lang="en-US" sz="2800" b="1" smtClean="0">
                <a:solidFill>
                  <a:srgbClr val="FF0000"/>
                </a:solidFill>
              </a:rPr>
              <a:t>known as decoding</a:t>
            </a:r>
            <a:r>
              <a:rPr lang="en-US" sz="2800" b="1" smtClean="0"/>
              <a:t>. The process of replying is known as feedback. </a:t>
            </a:r>
            <a:br>
              <a:rPr lang="en-US" sz="2800" b="1" smtClean="0"/>
            </a:br>
            <a:endParaRPr lang="en-US" sz="2800" smtClean="0"/>
          </a:p>
        </p:txBody>
      </p:sp>
    </p:spTree>
    <p:extLst>
      <p:ext uri="{BB962C8B-B14F-4D97-AF65-F5344CB8AC3E}">
        <p14:creationId xmlns:p14="http://schemas.microsoft.com/office/powerpoint/2010/main" val="231372017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altLang="en-US" b="1" smtClean="0">
                <a:solidFill>
                  <a:srgbClr val="FF0000"/>
                </a:solidFill>
              </a:rPr>
              <a:t>Feedback</a:t>
            </a:r>
          </a:p>
        </p:txBody>
      </p:sp>
      <p:sp>
        <p:nvSpPr>
          <p:cNvPr id="74755" name="Content Placeholder 2"/>
          <p:cNvSpPr>
            <a:spLocks noGrp="1"/>
          </p:cNvSpPr>
          <p:nvPr>
            <p:ph idx="1"/>
          </p:nvPr>
        </p:nvSpPr>
        <p:spPr>
          <a:xfrm>
            <a:off x="457200" y="1371600"/>
            <a:ext cx="8229600" cy="5334000"/>
          </a:xfrm>
        </p:spPr>
        <p:txBody>
          <a:bodyPr/>
          <a:lstStyle/>
          <a:p>
            <a:pPr eaLnBrk="1" hangingPunct="1"/>
            <a:r>
              <a:rPr lang="en-US" altLang="en-US" b="1" smtClean="0"/>
              <a:t> After sending the message, the sender becomes a receiver and the receiver becomes a sender through the process of feedback. </a:t>
            </a:r>
          </a:p>
          <a:p>
            <a:pPr eaLnBrk="1" hangingPunct="1"/>
            <a:r>
              <a:rPr lang="en-US" altLang="en-US" b="1" smtClean="0">
                <a:solidFill>
                  <a:srgbClr val="FF0000"/>
                </a:solidFill>
              </a:rPr>
              <a:t>Feedback is the receiver's response to the attempt by the sender</a:t>
            </a:r>
          </a:p>
          <a:p>
            <a:pPr eaLnBrk="1" hangingPunct="1"/>
            <a:r>
              <a:rPr lang="en-US" altLang="en-US" b="1" smtClean="0"/>
              <a:t>The channel for feedback may be quite different from the original channel chosen by the sender. </a:t>
            </a:r>
          </a:p>
          <a:p>
            <a:pPr eaLnBrk="1" hangingPunct="1">
              <a:buFont typeface="Arial" charset="0"/>
              <a:buNone/>
            </a:pPr>
            <a:r>
              <a:rPr lang="en-US" altLang="en-US" sz="2400" b="1" smtClean="0">
                <a:solidFill>
                  <a:srgbClr val="FF0000"/>
                </a:solidFill>
              </a:rPr>
              <a:t>	A puzzled look may be the feedback to what the sender considered a perfectly clear oral instruction.</a:t>
            </a:r>
          </a:p>
          <a:p>
            <a:pPr eaLnBrk="1" hangingPunct="1"/>
            <a:endParaRPr lang="en-US" altLang="en-US" sz="2400" b="1" smtClean="0">
              <a:solidFill>
                <a:srgbClr val="FF0000"/>
              </a:solidFill>
            </a:endParaRPr>
          </a:p>
        </p:txBody>
      </p:sp>
    </p:spTree>
    <p:extLst>
      <p:ext uri="{BB962C8B-B14F-4D97-AF65-F5344CB8AC3E}">
        <p14:creationId xmlns:p14="http://schemas.microsoft.com/office/powerpoint/2010/main" val="267486709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BLOGGER_PHOTO_ID_5370932687902545586" descr="Communication Process Diagra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83058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5943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altLang="en-US" b="1" smtClean="0">
                <a:solidFill>
                  <a:srgbClr val="FF0000"/>
                </a:solidFill>
              </a:rPr>
              <a:t>Communication Process</a:t>
            </a:r>
          </a:p>
        </p:txBody>
      </p:sp>
      <p:sp>
        <p:nvSpPr>
          <p:cNvPr id="88067"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r>
              <a:rPr lang="en-US" b="1" smtClean="0"/>
              <a:t>To send any message a sender chooses a suitable channel and finally receiver sends a message back to the sender.</a:t>
            </a:r>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r>
              <a:rPr lang="en-US" b="1" smtClean="0">
                <a:solidFill>
                  <a:srgbClr val="FF0000"/>
                </a:solidFill>
              </a:rPr>
              <a:t>Effect on the receiver is the result and completes the communication process</a:t>
            </a:r>
            <a:br>
              <a:rPr lang="en-US" b="1" smtClean="0">
                <a:solidFill>
                  <a:srgbClr val="FF0000"/>
                </a:solidFill>
              </a:rPr>
            </a:br>
            <a:r>
              <a:rPr lang="en-US" b="1" smtClean="0"/>
              <a:t/>
            </a:r>
            <a:br>
              <a:rPr lang="en-US" b="1" smtClean="0"/>
            </a:br>
            <a:endParaRPr lang="en-US" smtClean="0"/>
          </a:p>
        </p:txBody>
      </p:sp>
    </p:spTree>
    <p:extLst>
      <p:ext uri="{BB962C8B-B14F-4D97-AF65-F5344CB8AC3E}">
        <p14:creationId xmlns:p14="http://schemas.microsoft.com/office/powerpoint/2010/main" val="32848734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altLang="en-US" b="1" smtClean="0">
                <a:solidFill>
                  <a:srgbClr val="FF0000"/>
                </a:solidFill>
              </a:rPr>
              <a:t>Methods of Communication</a:t>
            </a:r>
          </a:p>
        </p:txBody>
      </p:sp>
      <p:sp>
        <p:nvSpPr>
          <p:cNvPr id="77827" name="Content Placeholder 2"/>
          <p:cNvSpPr>
            <a:spLocks noGrp="1"/>
          </p:cNvSpPr>
          <p:nvPr>
            <p:ph idx="1"/>
          </p:nvPr>
        </p:nvSpPr>
        <p:spPr>
          <a:xfrm>
            <a:off x="457200" y="1600200"/>
            <a:ext cx="8229600" cy="4953000"/>
          </a:xfrm>
        </p:spPr>
        <p:txBody>
          <a:bodyPr/>
          <a:lstStyle/>
          <a:p>
            <a:pPr eaLnBrk="1" hangingPunct="1"/>
            <a:r>
              <a:rPr lang="en-US" altLang="en-US" b="1" smtClean="0">
                <a:solidFill>
                  <a:srgbClr val="FF0000"/>
                </a:solidFill>
              </a:rPr>
              <a:t>One Way-</a:t>
            </a:r>
          </a:p>
          <a:p>
            <a:pPr eaLnBrk="1" hangingPunct="1">
              <a:buFont typeface="Arial" charset="0"/>
              <a:buNone/>
            </a:pPr>
            <a:r>
              <a:rPr lang="en-US" altLang="en-US" b="1" smtClean="0">
                <a:solidFill>
                  <a:srgbClr val="FF0000"/>
                </a:solidFill>
              </a:rPr>
              <a:t>	</a:t>
            </a:r>
            <a:r>
              <a:rPr lang="en-US" altLang="en-US" smtClean="0"/>
              <a:t>	Memo, Fax, email, letter</a:t>
            </a:r>
          </a:p>
          <a:p>
            <a:pPr eaLnBrk="1" hangingPunct="1"/>
            <a:endParaRPr lang="en-US" altLang="en-US" smtClean="0"/>
          </a:p>
          <a:p>
            <a:pPr eaLnBrk="1" hangingPunct="1"/>
            <a:r>
              <a:rPr lang="en-US" altLang="en-US" b="1" smtClean="0">
                <a:solidFill>
                  <a:srgbClr val="FF0000"/>
                </a:solidFill>
              </a:rPr>
              <a:t>Two Way</a:t>
            </a:r>
          </a:p>
          <a:p>
            <a:pPr eaLnBrk="1" hangingPunct="1">
              <a:buFont typeface="Arial" charset="0"/>
              <a:buNone/>
            </a:pPr>
            <a:r>
              <a:rPr lang="en-US" altLang="en-US" b="1" smtClean="0">
                <a:solidFill>
                  <a:srgbClr val="FF0000"/>
                </a:solidFill>
              </a:rPr>
              <a:t>	</a:t>
            </a:r>
            <a:r>
              <a:rPr lang="en-US" altLang="en-US" smtClean="0"/>
              <a:t>	Phone call, talking in person</a:t>
            </a:r>
          </a:p>
          <a:p>
            <a:pPr eaLnBrk="1" hangingPunct="1"/>
            <a:endParaRPr lang="en-US" altLang="en-US" smtClean="0"/>
          </a:p>
          <a:p>
            <a:pPr eaLnBrk="1" hangingPunct="1"/>
            <a:r>
              <a:rPr lang="en-US" altLang="en-US" b="1" smtClean="0">
                <a:solidFill>
                  <a:srgbClr val="FF0000"/>
                </a:solidFill>
              </a:rPr>
              <a:t>Collaborative</a:t>
            </a:r>
          </a:p>
          <a:p>
            <a:pPr eaLnBrk="1" hangingPunct="1">
              <a:buFont typeface="Arial" charset="0"/>
              <a:buNone/>
            </a:pPr>
            <a:r>
              <a:rPr lang="en-US" altLang="en-US" b="1" smtClean="0">
                <a:solidFill>
                  <a:srgbClr val="FF0000"/>
                </a:solidFill>
              </a:rPr>
              <a:t>	</a:t>
            </a:r>
            <a:r>
              <a:rPr lang="en-US" altLang="en-US" smtClean="0"/>
              <a:t>	Team meeting,  consulting,  Consensus</a:t>
            </a:r>
          </a:p>
        </p:txBody>
      </p:sp>
    </p:spTree>
    <p:extLst>
      <p:ext uri="{BB962C8B-B14F-4D97-AF65-F5344CB8AC3E}">
        <p14:creationId xmlns:p14="http://schemas.microsoft.com/office/powerpoint/2010/main" val="34243428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altLang="en-US" b="1" smtClean="0">
                <a:solidFill>
                  <a:srgbClr val="FF0000"/>
                </a:solidFill>
              </a:rPr>
              <a:t>Speaker vs Receiver</a:t>
            </a:r>
          </a:p>
        </p:txBody>
      </p:sp>
      <p:sp>
        <p:nvSpPr>
          <p:cNvPr id="78851" name="Content Placeholder 2"/>
          <p:cNvSpPr>
            <a:spLocks noGrp="1"/>
          </p:cNvSpPr>
          <p:nvPr>
            <p:ph idx="1"/>
          </p:nvPr>
        </p:nvSpPr>
        <p:spPr/>
        <p:txBody>
          <a:bodyPr/>
          <a:lstStyle/>
          <a:p>
            <a:pPr eaLnBrk="1" hangingPunct="1"/>
            <a:r>
              <a:rPr lang="en-US" altLang="en-US" b="1" smtClean="0"/>
              <a:t>“When we speak (or listen), our attention is focused on words rather than body language. </a:t>
            </a:r>
          </a:p>
          <a:p>
            <a:pPr eaLnBrk="1" hangingPunct="1"/>
            <a:endParaRPr lang="en-US" altLang="en-US" b="1" smtClean="0"/>
          </a:p>
          <a:p>
            <a:pPr eaLnBrk="1" hangingPunct="1"/>
            <a:r>
              <a:rPr lang="en-US" altLang="en-US" b="1" smtClean="0"/>
              <a:t>But our judgments ( as receiver) includes both. An audience is simultaneously processing both verbal and nonverbal cues.</a:t>
            </a:r>
          </a:p>
        </p:txBody>
      </p:sp>
    </p:spTree>
    <p:extLst>
      <p:ext uri="{BB962C8B-B14F-4D97-AF65-F5344CB8AC3E}">
        <p14:creationId xmlns:p14="http://schemas.microsoft.com/office/powerpoint/2010/main" val="31941454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rtlCol="0">
            <a:normAutofit fontScale="90000"/>
          </a:bodyPr>
          <a:lstStyle/>
          <a:p>
            <a:pPr eaLnBrk="1" fontAlgn="auto" hangingPunct="1">
              <a:spcAft>
                <a:spcPts val="0"/>
              </a:spcAft>
              <a:defRPr/>
            </a:pPr>
            <a:r>
              <a:rPr lang="en-US" b="1" smtClean="0">
                <a:solidFill>
                  <a:srgbClr val="FF0000"/>
                </a:solidFill>
              </a:rPr>
              <a:t>Parts of face to face communication</a:t>
            </a:r>
          </a:p>
        </p:txBody>
      </p:sp>
      <p:sp>
        <p:nvSpPr>
          <p:cNvPr id="79875" name="Content Placeholder 2"/>
          <p:cNvSpPr>
            <a:spLocks noGrp="1"/>
          </p:cNvSpPr>
          <p:nvPr>
            <p:ph idx="1"/>
          </p:nvPr>
        </p:nvSpPr>
        <p:spPr/>
        <p:txBody>
          <a:bodyPr/>
          <a:lstStyle/>
          <a:p>
            <a:pPr eaLnBrk="1" hangingPunct="1"/>
            <a:r>
              <a:rPr lang="en-US" altLang="en-US" smtClean="0"/>
              <a:t>Prof. Albert Mehrabian identified three major parts that convey meaning in human face to face communication: </a:t>
            </a:r>
          </a:p>
          <a:p>
            <a:pPr eaLnBrk="1" hangingPunct="1"/>
            <a:endParaRPr lang="en-US" altLang="en-US" smtClean="0"/>
          </a:p>
          <a:p>
            <a:pPr eaLnBrk="1" hangingPunct="1"/>
            <a:r>
              <a:rPr lang="en-US" altLang="en-US" b="1" smtClean="0">
                <a:solidFill>
                  <a:srgbClr val="FF0000"/>
                </a:solidFill>
              </a:rPr>
              <a:t>body language, </a:t>
            </a:r>
          </a:p>
          <a:p>
            <a:pPr eaLnBrk="1" hangingPunct="1"/>
            <a:r>
              <a:rPr lang="en-US" altLang="en-US" b="1" smtClean="0">
                <a:solidFill>
                  <a:srgbClr val="FF0000"/>
                </a:solidFill>
              </a:rPr>
              <a:t>voice tonality, </a:t>
            </a:r>
          </a:p>
          <a:p>
            <a:pPr eaLnBrk="1" hangingPunct="1"/>
            <a:r>
              <a:rPr lang="en-US" altLang="en-US" b="1" smtClean="0">
                <a:solidFill>
                  <a:srgbClr val="FF0000"/>
                </a:solidFill>
              </a:rPr>
              <a:t>and words.</a:t>
            </a:r>
          </a:p>
        </p:txBody>
      </p:sp>
    </p:spTree>
    <p:extLst>
      <p:ext uri="{BB962C8B-B14F-4D97-AF65-F5344CB8AC3E}">
        <p14:creationId xmlns:p14="http://schemas.microsoft.com/office/powerpoint/2010/main" val="25276128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altLang="en-US" b="1" smtClean="0">
                <a:solidFill>
                  <a:srgbClr val="FF0000"/>
                </a:solidFill>
              </a:rPr>
              <a:t>Face to face communications</a:t>
            </a:r>
          </a:p>
        </p:txBody>
      </p:sp>
      <p:sp>
        <p:nvSpPr>
          <p:cNvPr id="80899" name="Content Placeholder 2"/>
          <p:cNvSpPr>
            <a:spLocks noGrp="1"/>
          </p:cNvSpPr>
          <p:nvPr>
            <p:ph idx="1"/>
          </p:nvPr>
        </p:nvSpPr>
        <p:spPr/>
        <p:txBody>
          <a:bodyPr/>
          <a:lstStyle/>
          <a:p>
            <a:pPr eaLnBrk="1" hangingPunct="1"/>
            <a:r>
              <a:rPr lang="en-US" altLang="en-US" b="1" smtClean="0">
                <a:solidFill>
                  <a:srgbClr val="FF0000"/>
                </a:solidFill>
              </a:rPr>
              <a:t>55%</a:t>
            </a:r>
            <a:r>
              <a:rPr lang="en-US" altLang="en-US" b="1" smtClean="0"/>
              <a:t> of impact is determined by </a:t>
            </a:r>
            <a:r>
              <a:rPr lang="en-US" altLang="en-US" b="1" smtClean="0">
                <a:solidFill>
                  <a:srgbClr val="FF0000"/>
                </a:solidFill>
              </a:rPr>
              <a:t>body language—</a:t>
            </a:r>
          </a:p>
          <a:p>
            <a:pPr eaLnBrk="1" hangingPunct="1">
              <a:buFont typeface="Arial" charset="0"/>
              <a:buNone/>
            </a:pPr>
            <a:r>
              <a:rPr lang="en-US" altLang="en-US" b="1" smtClean="0"/>
              <a:t>		postures, gestures, and eye contact,</a:t>
            </a:r>
          </a:p>
          <a:p>
            <a:pPr eaLnBrk="1" hangingPunct="1"/>
            <a:endParaRPr lang="en-US" altLang="en-US" b="1" smtClean="0"/>
          </a:p>
          <a:p>
            <a:pPr eaLnBrk="1" hangingPunct="1"/>
            <a:r>
              <a:rPr lang="en-US" altLang="en-US" b="1" smtClean="0">
                <a:solidFill>
                  <a:srgbClr val="FF0000"/>
                </a:solidFill>
              </a:rPr>
              <a:t>38%</a:t>
            </a:r>
            <a:r>
              <a:rPr lang="en-US" altLang="en-US" b="1" smtClean="0"/>
              <a:t> by the</a:t>
            </a:r>
            <a:r>
              <a:rPr lang="en-US" altLang="en-US" b="1" smtClean="0">
                <a:solidFill>
                  <a:srgbClr val="FF0000"/>
                </a:solidFill>
              </a:rPr>
              <a:t> tone of voice</a:t>
            </a:r>
            <a:r>
              <a:rPr lang="en-US" altLang="en-US" b="1" smtClean="0"/>
              <a:t>, and</a:t>
            </a:r>
          </a:p>
          <a:p>
            <a:pPr eaLnBrk="1" hangingPunct="1">
              <a:buFont typeface="Arial" charset="0"/>
              <a:buNone/>
            </a:pPr>
            <a:r>
              <a:rPr lang="en-US" altLang="en-US" b="1" smtClean="0"/>
              <a:t> </a:t>
            </a:r>
          </a:p>
          <a:p>
            <a:pPr eaLnBrk="1" hangingPunct="1"/>
            <a:r>
              <a:rPr lang="en-US" altLang="en-US" b="1" smtClean="0">
                <a:solidFill>
                  <a:srgbClr val="FF0000"/>
                </a:solidFill>
              </a:rPr>
              <a:t>7%</a:t>
            </a:r>
            <a:r>
              <a:rPr lang="en-US" altLang="en-US" b="1" smtClean="0"/>
              <a:t> by the content or the </a:t>
            </a:r>
            <a:r>
              <a:rPr lang="en-US" altLang="en-US" b="1" smtClean="0">
                <a:solidFill>
                  <a:srgbClr val="FF0000"/>
                </a:solidFill>
              </a:rPr>
              <a:t>words spoken.</a:t>
            </a:r>
          </a:p>
        </p:txBody>
      </p:sp>
    </p:spTree>
    <p:extLst>
      <p:ext uri="{BB962C8B-B14F-4D97-AF65-F5344CB8AC3E}">
        <p14:creationId xmlns:p14="http://schemas.microsoft.com/office/powerpoint/2010/main" val="19536614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rtlCol="0">
            <a:normAutofit fontScale="90000"/>
          </a:bodyPr>
          <a:lstStyle/>
          <a:p>
            <a:pPr eaLnBrk="1" fontAlgn="auto" hangingPunct="1">
              <a:spcAft>
                <a:spcPts val="0"/>
              </a:spcAft>
              <a:defRPr/>
            </a:pPr>
            <a:r>
              <a:rPr lang="en-US" b="1" smtClean="0"/>
              <a:t/>
            </a:r>
            <a:br>
              <a:rPr lang="en-US" b="1" smtClean="0"/>
            </a:br>
            <a:r>
              <a:rPr lang="en-US" b="1" smtClean="0">
                <a:solidFill>
                  <a:srgbClr val="FF0000"/>
                </a:solidFill>
              </a:rPr>
              <a:t>Barriers to Effective Communication</a:t>
            </a:r>
            <a:br>
              <a:rPr lang="en-US" b="1" smtClean="0">
                <a:solidFill>
                  <a:srgbClr val="FF0000"/>
                </a:solidFill>
              </a:rPr>
            </a:br>
            <a:endParaRPr lang="en-US" smtClean="0">
              <a:solidFill>
                <a:srgbClr val="FF0000"/>
              </a:solidFill>
            </a:endParaRPr>
          </a:p>
        </p:txBody>
      </p:sp>
      <p:sp>
        <p:nvSpPr>
          <p:cNvPr id="93187"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b="1" dirty="0" smtClean="0"/>
              <a:t>In each process of communication – encoding, transference and decoding, there may be possibility of interference.</a:t>
            </a:r>
          </a:p>
          <a:p>
            <a:pPr eaLnBrk="1" fontAlgn="auto" hangingPunct="1">
              <a:spcAft>
                <a:spcPts val="0"/>
              </a:spcAft>
              <a:buFont typeface="Arial" pitchFamily="34" charset="0"/>
              <a:buChar char="•"/>
              <a:defRPr/>
            </a:pPr>
            <a:r>
              <a:rPr lang="en-US" b="1" dirty="0" smtClean="0"/>
              <a:t> </a:t>
            </a:r>
            <a:r>
              <a:rPr lang="en-US" b="1" dirty="0" smtClean="0">
                <a:solidFill>
                  <a:srgbClr val="FF0000"/>
                </a:solidFill>
              </a:rPr>
              <a:t>It may hamper the communication process. This is known as noise. </a:t>
            </a:r>
          </a:p>
          <a:p>
            <a:pPr eaLnBrk="1" fontAlgn="auto" hangingPunct="1">
              <a:spcAft>
                <a:spcPts val="0"/>
              </a:spcAft>
              <a:buFont typeface="Arial" pitchFamily="34" charset="0"/>
              <a:buChar char="•"/>
              <a:defRPr/>
            </a:pPr>
            <a:r>
              <a:rPr lang="en-US" b="1" dirty="0" smtClean="0"/>
              <a:t>Barriers are also major difficulties during message transferred. </a:t>
            </a:r>
          </a:p>
          <a:p>
            <a:pPr eaLnBrk="1" fontAlgn="auto" hangingPunct="1">
              <a:spcAft>
                <a:spcPts val="0"/>
              </a:spcAft>
              <a:buFont typeface="Arial" pitchFamily="34" charset="0"/>
              <a:buChar char="•"/>
              <a:defRPr/>
            </a:pPr>
            <a:r>
              <a:rPr lang="en-US" b="1" dirty="0" smtClean="0">
                <a:solidFill>
                  <a:srgbClr val="FF0000"/>
                </a:solidFill>
              </a:rPr>
              <a:t>To ensure clarity in communication, barriers must be eliminated or minimized.</a:t>
            </a:r>
            <a:br>
              <a:rPr lang="en-US" b="1" dirty="0" smtClean="0">
                <a:solidFill>
                  <a:srgbClr val="FF0000"/>
                </a:solidFill>
              </a:rPr>
            </a:br>
            <a:endParaRPr lang="en-US" dirty="0" smtClean="0">
              <a:solidFill>
                <a:srgbClr val="FF0000"/>
              </a:solidFill>
            </a:endParaRPr>
          </a:p>
        </p:txBody>
      </p:sp>
    </p:spTree>
    <p:extLst>
      <p:ext uri="{BB962C8B-B14F-4D97-AF65-F5344CB8AC3E}">
        <p14:creationId xmlns:p14="http://schemas.microsoft.com/office/powerpoint/2010/main" val="4089957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94211" name="Content Placeholder 2"/>
          <p:cNvSpPr>
            <a:spLocks noGrp="1"/>
          </p:cNvSpPr>
          <p:nvPr>
            <p:ph idx="1"/>
          </p:nvPr>
        </p:nvSpPr>
        <p:spPr>
          <a:xfrm>
            <a:off x="457200" y="1143000"/>
            <a:ext cx="8229600" cy="6172200"/>
          </a:xfrm>
        </p:spPr>
        <p:txBody>
          <a:bodyPr rtlCol="0">
            <a:normAutofit fontScale="77500" lnSpcReduction="20000"/>
          </a:bodyPr>
          <a:lstStyle/>
          <a:p>
            <a:pPr eaLnBrk="1" fontAlgn="auto" hangingPunct="1">
              <a:spcAft>
                <a:spcPts val="0"/>
              </a:spcAft>
              <a:buFont typeface="Arial" pitchFamily="34" charset="0"/>
              <a:buChar char="•"/>
              <a:defRPr/>
            </a:pPr>
            <a:r>
              <a:rPr lang="en-US" b="1" dirty="0" smtClean="0">
                <a:solidFill>
                  <a:srgbClr val="FF0000"/>
                </a:solidFill>
              </a:rPr>
              <a:t>Linguistic and cultural differences: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smtClean="0"/>
              <a:t>Words are not reality. Words as the sender understands them are combined with the perceptions of those words by the receiver.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a:solidFill>
                  <a:srgbClr val="FF0000"/>
                </a:solidFill>
              </a:rPr>
              <a:t>Communication can be difficult if an employee does not understand the language or </a:t>
            </a:r>
            <a:r>
              <a:rPr lang="en-US" b="1" dirty="0" smtClean="0">
                <a:solidFill>
                  <a:srgbClr val="FF0000"/>
                </a:solidFill>
              </a:rPr>
              <a:t>lingo (jargon) </a:t>
            </a:r>
            <a:r>
              <a:rPr lang="en-US" b="1" dirty="0">
                <a:solidFill>
                  <a:srgbClr val="FF0000"/>
                </a:solidFill>
              </a:rPr>
              <a:t>used in the office</a:t>
            </a:r>
            <a:r>
              <a:rPr lang="en-US" b="1" dirty="0" smtClean="0">
                <a:solidFill>
                  <a:srgbClr val="FF0000"/>
                </a:solidFill>
              </a:rPr>
              <a:t>.</a:t>
            </a:r>
          </a:p>
          <a:p>
            <a:pPr eaLnBrk="1" fontAlgn="auto" hangingPunct="1">
              <a:spcAft>
                <a:spcPts val="0"/>
              </a:spcAft>
              <a:buFont typeface="Arial" pitchFamily="34" charset="0"/>
              <a:buChar char="•"/>
              <a:defRPr/>
            </a:pPr>
            <a:r>
              <a:rPr lang="en-US" dirty="0" smtClean="0"/>
              <a:t> </a:t>
            </a:r>
            <a:r>
              <a:rPr lang="en-US" dirty="0"/>
              <a:t>Using </a:t>
            </a:r>
            <a:r>
              <a:rPr lang="en-US" dirty="0" err="1"/>
              <a:t>cliches</a:t>
            </a:r>
            <a:r>
              <a:rPr lang="en-US" dirty="0"/>
              <a:t> or phrases in the office when communicating with employees who are not familiar with the phrases can result in tasks not being completed effectively. </a:t>
            </a:r>
            <a:endParaRPr lang="en-US" dirty="0" smtClean="0"/>
          </a:p>
          <a:p>
            <a:pPr lvl="1">
              <a:buFont typeface="Arial" pitchFamily="34" charset="0"/>
              <a:buChar char="•"/>
              <a:defRPr/>
            </a:pPr>
            <a:r>
              <a:rPr lang="en-US" b="1" dirty="0" smtClean="0">
                <a:solidFill>
                  <a:srgbClr val="FF0000"/>
                </a:solidFill>
              </a:rPr>
              <a:t>In </a:t>
            </a:r>
            <a:r>
              <a:rPr lang="en-US" b="1" dirty="0">
                <a:solidFill>
                  <a:srgbClr val="FF0000"/>
                </a:solidFill>
              </a:rPr>
              <a:t>that situation sometimes the employee will feel if she asks what the lingo means, others will think she </a:t>
            </a:r>
            <a:r>
              <a:rPr lang="en-US" b="1" dirty="0" smtClean="0">
                <a:solidFill>
                  <a:srgbClr val="FF0000"/>
                </a:solidFill>
              </a:rPr>
              <a:t>is </a:t>
            </a:r>
            <a:r>
              <a:rPr lang="en-US" b="1" dirty="0">
                <a:solidFill>
                  <a:srgbClr val="FF0000"/>
                </a:solidFill>
              </a:rPr>
              <a:t>not qualified for the job, so she decides not to ask questions.</a:t>
            </a:r>
            <a:r>
              <a:rPr lang="en-US" dirty="0"/>
              <a:t/>
            </a:r>
            <a:br>
              <a:rPr lang="en-US" dirty="0"/>
            </a:br>
            <a:endParaRPr lang="en-US" dirty="0"/>
          </a:p>
          <a:p>
            <a:pPr marL="0" indent="0" eaLnBrk="1" fontAlgn="auto" hangingPunct="1">
              <a:spcAft>
                <a:spcPts val="0"/>
              </a:spcAft>
              <a:buFont typeface="Arial" pitchFamily="34" charset="0"/>
              <a:buNone/>
              <a:defRPr/>
            </a:pPr>
            <a:r>
              <a:rPr lang="en-US" b="1" dirty="0" smtClean="0"/>
              <a:t/>
            </a:r>
            <a:br>
              <a:rPr lang="en-US" b="1" dirty="0" smtClean="0"/>
            </a:br>
            <a:endParaRPr lang="en-US" dirty="0" smtClean="0"/>
          </a:p>
        </p:txBody>
      </p:sp>
    </p:spTree>
    <p:extLst>
      <p:ext uri="{BB962C8B-B14F-4D97-AF65-F5344CB8AC3E}">
        <p14:creationId xmlns:p14="http://schemas.microsoft.com/office/powerpoint/2010/main" val="2773084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 y="228600"/>
            <a:ext cx="8229600" cy="1219200"/>
          </a:xfrm>
        </p:spPr>
        <p:txBody>
          <a:bodyPr/>
          <a:lstStyle/>
          <a:p>
            <a:pPr eaLnBrk="1" hangingPunct="1"/>
            <a:r>
              <a:rPr lang="en-US" altLang="en-US" smtClean="0"/>
              <a:t>         Maslow’s Hierarchy of Needs</a:t>
            </a:r>
          </a:p>
        </p:txBody>
      </p:sp>
      <p:graphicFrame>
        <p:nvGraphicFramePr>
          <p:cNvPr id="6" name="Content Placeholder 5"/>
          <p:cNvGraphicFramePr>
            <a:graphicFrameLocks noGrp="1"/>
          </p:cNvGraphicFramePr>
          <p:nvPr>
            <p:ph idx="1"/>
          </p:nvPr>
        </p:nvGraphicFramePr>
        <p:xfrm>
          <a:off x="1905000" y="2362200"/>
          <a:ext cx="5486400" cy="3475039"/>
        </p:xfrm>
        <a:graphic>
          <a:graphicData uri="http://schemas.openxmlformats.org/drawingml/2006/table">
            <a:tbl>
              <a:tblPr firstRow="1" bandRow="1">
                <a:tableStyleId>{5C22544A-7EE6-4342-B048-85BDC9FD1C3A}</a:tableStyleId>
              </a:tblPr>
              <a:tblGrid>
                <a:gridCol w="5486400"/>
              </a:tblGrid>
              <a:tr h="640139">
                <a:tc>
                  <a:txBody>
                    <a:bodyPr/>
                    <a:lstStyle/>
                    <a:p>
                      <a:r>
                        <a:rPr lang="en-US" sz="1800" dirty="0" smtClean="0"/>
                        <a:t>                                   </a:t>
                      </a:r>
                      <a:r>
                        <a:rPr lang="en-US" sz="1800" dirty="0" smtClean="0">
                          <a:solidFill>
                            <a:srgbClr val="FF0000"/>
                          </a:solidFill>
                        </a:rPr>
                        <a:t>Self –Actualization</a:t>
                      </a:r>
                    </a:p>
                    <a:p>
                      <a:r>
                        <a:rPr lang="en-US" sz="1800" dirty="0" smtClean="0"/>
                        <a:t>                       Personal Growth  &amp; Fulfillment</a:t>
                      </a:r>
                      <a:endParaRPr lang="en-US" sz="1800" dirty="0"/>
                    </a:p>
                  </a:txBody>
                  <a:tcPr marT="45724" marB="45724"/>
                </a:tc>
              </a:tr>
              <a:tr h="914483">
                <a:tc>
                  <a:txBody>
                    <a:bodyPr/>
                    <a:lstStyle/>
                    <a:p>
                      <a:r>
                        <a:rPr lang="en-US" sz="1800" dirty="0" smtClean="0"/>
                        <a:t>                                      </a:t>
                      </a:r>
                      <a:r>
                        <a:rPr lang="en-US" sz="1800" b="1" dirty="0" smtClean="0">
                          <a:solidFill>
                            <a:srgbClr val="FF0000"/>
                          </a:solidFill>
                        </a:rPr>
                        <a:t>Esteem Needs</a:t>
                      </a:r>
                    </a:p>
                    <a:p>
                      <a:r>
                        <a:rPr lang="en-US" sz="1800" dirty="0" smtClean="0"/>
                        <a:t>        Achievement, Status, Responsibility, Reputation</a:t>
                      </a:r>
                    </a:p>
                    <a:p>
                      <a:endParaRPr lang="en-US" sz="1800" dirty="0"/>
                    </a:p>
                  </a:txBody>
                  <a:tcPr marT="45724" marB="45724"/>
                </a:tc>
              </a:tr>
              <a:tr h="640139">
                <a:tc>
                  <a:txBody>
                    <a:bodyPr/>
                    <a:lstStyle/>
                    <a:p>
                      <a:r>
                        <a:rPr lang="en-US" sz="1800" dirty="0" smtClean="0"/>
                        <a:t>                        </a:t>
                      </a:r>
                      <a:r>
                        <a:rPr lang="en-US" sz="1800" b="1" dirty="0" smtClean="0">
                          <a:solidFill>
                            <a:srgbClr val="FF0000"/>
                          </a:solidFill>
                        </a:rPr>
                        <a:t>Belongingness and Love needs</a:t>
                      </a:r>
                    </a:p>
                    <a:p>
                      <a:r>
                        <a:rPr lang="en-US" sz="1800" dirty="0" smtClean="0"/>
                        <a:t>                        Family, Affection, Groups, etc.</a:t>
                      </a:r>
                      <a:endParaRPr lang="en-US" sz="1800" dirty="0"/>
                    </a:p>
                  </a:txBody>
                  <a:tcPr marT="45724" marB="45724"/>
                </a:tc>
              </a:tr>
              <a:tr h="640139">
                <a:tc>
                  <a:txBody>
                    <a:bodyPr/>
                    <a:lstStyle/>
                    <a:p>
                      <a:r>
                        <a:rPr lang="en-US" sz="1800" dirty="0" smtClean="0"/>
                        <a:t>                                       </a:t>
                      </a:r>
                      <a:r>
                        <a:rPr lang="en-US" sz="1800" b="1" dirty="0" smtClean="0">
                          <a:solidFill>
                            <a:srgbClr val="FF0000"/>
                          </a:solidFill>
                        </a:rPr>
                        <a:t> Safety Needs</a:t>
                      </a:r>
                    </a:p>
                    <a:p>
                      <a:r>
                        <a:rPr lang="en-US" sz="1800" dirty="0" smtClean="0"/>
                        <a:t>            Protection, Security, Law &amp; Order, Stability etc.</a:t>
                      </a:r>
                      <a:endParaRPr lang="en-US" sz="1800" dirty="0"/>
                    </a:p>
                  </a:txBody>
                  <a:tcPr marT="45724" marB="45724"/>
                </a:tc>
              </a:tr>
              <a:tr h="640139">
                <a:tc>
                  <a:txBody>
                    <a:bodyPr/>
                    <a:lstStyle/>
                    <a:p>
                      <a:r>
                        <a:rPr lang="en-US" sz="1800" dirty="0" smtClean="0"/>
                        <a:t>                       </a:t>
                      </a:r>
                      <a:r>
                        <a:rPr lang="en-US" sz="1800" b="1" dirty="0" smtClean="0">
                          <a:solidFill>
                            <a:srgbClr val="FF0000"/>
                          </a:solidFill>
                        </a:rPr>
                        <a:t>Biological and Physiological Needs</a:t>
                      </a:r>
                    </a:p>
                    <a:p>
                      <a:r>
                        <a:rPr lang="en-US" sz="1800" dirty="0" smtClean="0"/>
                        <a:t>                               Food, Water, Shelter, etc.</a:t>
                      </a:r>
                      <a:endParaRPr lang="en-US" sz="1800" dirty="0"/>
                    </a:p>
                  </a:txBody>
                  <a:tcPr marT="45724" marB="45724"/>
                </a:tc>
              </a:tr>
            </a:tbl>
          </a:graphicData>
        </a:graphic>
      </p:graphicFrame>
      <p:sp>
        <p:nvSpPr>
          <p:cNvPr id="4" name="Flowchart: Extract 3"/>
          <p:cNvSpPr/>
          <p:nvPr/>
        </p:nvSpPr>
        <p:spPr>
          <a:xfrm>
            <a:off x="1778000" y="1752600"/>
            <a:ext cx="5867400" cy="4191000"/>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00775486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95235" name="Content Placeholder 2"/>
          <p:cNvSpPr>
            <a:spLocks noGrp="1"/>
          </p:cNvSpPr>
          <p:nvPr>
            <p:ph idx="1"/>
          </p:nvPr>
        </p:nvSpPr>
        <p:spPr>
          <a:xfrm>
            <a:off x="457200" y="1143000"/>
            <a:ext cx="8229600" cy="4983163"/>
          </a:xfrm>
        </p:spPr>
        <p:txBody>
          <a:bodyPr rtlCol="0">
            <a:normAutofit lnSpcReduction="10000"/>
          </a:bodyPr>
          <a:lstStyle/>
          <a:p>
            <a:pPr eaLnBrk="1" fontAlgn="auto" hangingPunct="1">
              <a:spcAft>
                <a:spcPts val="0"/>
              </a:spcAft>
              <a:buFont typeface="Arial" pitchFamily="34" charset="0"/>
              <a:buChar char="•"/>
              <a:defRPr/>
            </a:pPr>
            <a:r>
              <a:rPr lang="en-US" b="1" smtClean="0">
                <a:solidFill>
                  <a:srgbClr val="FF0000"/>
                </a:solidFill>
              </a:rPr>
              <a:t>Muddled messages </a:t>
            </a:r>
            <a:r>
              <a:rPr lang="en-US" smtClean="0">
                <a:solidFill>
                  <a:srgbClr val="FF0000"/>
                </a:solidFill>
              </a:rPr>
              <a:t>– </a:t>
            </a:r>
          </a:p>
          <a:p>
            <a:pPr eaLnBrk="1" fontAlgn="auto" hangingPunct="1">
              <a:spcAft>
                <a:spcPts val="0"/>
              </a:spcAft>
              <a:buFont typeface="Arial" pitchFamily="34" charset="0"/>
              <a:buNone/>
              <a:defRPr/>
            </a:pPr>
            <a:r>
              <a:rPr lang="en-US" smtClean="0">
                <a:solidFill>
                  <a:srgbClr val="FF0000"/>
                </a:solidFill>
              </a:rPr>
              <a:t>	</a:t>
            </a:r>
            <a:r>
              <a:rPr lang="en-US" b="1" smtClean="0">
                <a:solidFill>
                  <a:srgbClr val="FF0000"/>
                </a:solidFill>
              </a:rPr>
              <a:t>Effective communication starts with a clear message. </a:t>
            </a:r>
          </a:p>
          <a:p>
            <a:pPr eaLnBrk="1" fontAlgn="auto" hangingPunct="1">
              <a:spcAft>
                <a:spcPts val="0"/>
              </a:spcAft>
              <a:buFont typeface="Arial" pitchFamily="34" charset="0"/>
              <a:buNone/>
              <a:defRPr/>
            </a:pPr>
            <a:r>
              <a:rPr lang="en-US" b="1" smtClean="0">
                <a:solidFill>
                  <a:srgbClr val="FF0000"/>
                </a:solidFill>
              </a:rPr>
              <a:t>	</a:t>
            </a:r>
            <a:r>
              <a:rPr lang="en-US" b="1" smtClean="0"/>
              <a:t>Contrast these two messages: </a:t>
            </a:r>
          </a:p>
          <a:p>
            <a:pPr eaLnBrk="1" fontAlgn="auto" hangingPunct="1">
              <a:spcAft>
                <a:spcPts val="0"/>
              </a:spcAft>
              <a:buFont typeface="Arial" pitchFamily="34" charset="0"/>
              <a:buNone/>
              <a:defRPr/>
            </a:pPr>
            <a:r>
              <a:rPr lang="en-US" b="1" smtClean="0"/>
              <a:t>“  Please be here about 7:00 tomorrow morning.“ </a:t>
            </a:r>
          </a:p>
          <a:p>
            <a:pPr eaLnBrk="1" fontAlgn="auto" hangingPunct="1">
              <a:spcAft>
                <a:spcPts val="0"/>
              </a:spcAft>
              <a:buFont typeface="Arial" pitchFamily="34" charset="0"/>
              <a:buNone/>
              <a:defRPr/>
            </a:pPr>
            <a:r>
              <a:rPr lang="en-US" b="1" smtClean="0"/>
              <a:t>“  Please be here at 7:00 tomorrow morning." </a:t>
            </a:r>
          </a:p>
          <a:p>
            <a:pPr eaLnBrk="1" fontAlgn="auto" hangingPunct="1">
              <a:spcAft>
                <a:spcPts val="0"/>
              </a:spcAft>
              <a:buFont typeface="Arial" pitchFamily="34" charset="0"/>
              <a:buNone/>
              <a:defRPr/>
            </a:pPr>
            <a:r>
              <a:rPr lang="en-US" b="1" smtClean="0"/>
              <a:t>    The one word difference makes the first message muddled and the second message   clear.</a:t>
            </a:r>
          </a:p>
          <a:p>
            <a:pPr eaLnBrk="1" fontAlgn="auto" hangingPunct="1">
              <a:spcAft>
                <a:spcPts val="0"/>
              </a:spcAft>
              <a:buFont typeface="Arial" pitchFamily="34" charset="0"/>
              <a:buChar char="•"/>
              <a:defRPr/>
            </a:pPr>
            <a:endParaRPr lang="en-US" b="1" smtClean="0"/>
          </a:p>
        </p:txBody>
      </p:sp>
    </p:spTree>
    <p:extLst>
      <p:ext uri="{BB962C8B-B14F-4D97-AF65-F5344CB8AC3E}">
        <p14:creationId xmlns:p14="http://schemas.microsoft.com/office/powerpoint/2010/main" val="265015209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84995" name="Content Placeholder 2"/>
          <p:cNvSpPr>
            <a:spLocks noGrp="1"/>
          </p:cNvSpPr>
          <p:nvPr>
            <p:ph idx="1"/>
          </p:nvPr>
        </p:nvSpPr>
        <p:spPr/>
        <p:txBody>
          <a:bodyPr/>
          <a:lstStyle/>
          <a:p>
            <a:pPr eaLnBrk="1" hangingPunct="1"/>
            <a:r>
              <a:rPr lang="en-US" altLang="en-US" b="1" smtClean="0">
                <a:solidFill>
                  <a:srgbClr val="FF0000"/>
                </a:solidFill>
              </a:rPr>
              <a:t>Physical Barriers</a:t>
            </a:r>
          </a:p>
          <a:p>
            <a:pPr eaLnBrk="1" hangingPunct="1">
              <a:buFont typeface="Arial" charset="0"/>
              <a:buNone/>
            </a:pPr>
            <a:r>
              <a:rPr lang="en-US" altLang="en-US" b="1" smtClean="0"/>
              <a:t>	</a:t>
            </a:r>
          </a:p>
          <a:p>
            <a:pPr eaLnBrk="1" hangingPunct="1">
              <a:buFont typeface="Arial" charset="0"/>
              <a:buNone/>
            </a:pPr>
            <a:r>
              <a:rPr lang="en-US" altLang="en-US" b="1" smtClean="0"/>
              <a:t>	Marked out territories,</a:t>
            </a:r>
          </a:p>
          <a:p>
            <a:pPr eaLnBrk="1" hangingPunct="1">
              <a:buFont typeface="Arial" charset="0"/>
              <a:buNone/>
            </a:pPr>
            <a:r>
              <a:rPr lang="en-US" altLang="en-US" b="1" smtClean="0"/>
              <a:t>	Closed office doors, barrier screens, separate areas for people of different status</a:t>
            </a:r>
          </a:p>
          <a:p>
            <a:pPr eaLnBrk="1" hangingPunct="1">
              <a:buFont typeface="Arial" charset="0"/>
              <a:buNone/>
            </a:pPr>
            <a:r>
              <a:rPr lang="en-US" altLang="en-US" b="1" smtClean="0"/>
              <a:t>	large working areas or working in one unit that is physically separate from others.</a:t>
            </a:r>
          </a:p>
        </p:txBody>
      </p:sp>
    </p:spTree>
    <p:extLst>
      <p:ext uri="{BB962C8B-B14F-4D97-AF65-F5344CB8AC3E}">
        <p14:creationId xmlns:p14="http://schemas.microsoft.com/office/powerpoint/2010/main" val="5284353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86019" name="Content Placeholder 2"/>
          <p:cNvSpPr>
            <a:spLocks noGrp="1"/>
          </p:cNvSpPr>
          <p:nvPr>
            <p:ph idx="1"/>
          </p:nvPr>
        </p:nvSpPr>
        <p:spPr/>
        <p:txBody>
          <a:bodyPr/>
          <a:lstStyle/>
          <a:p>
            <a:pPr eaLnBrk="1" hangingPunct="1"/>
            <a:r>
              <a:rPr lang="en-US" altLang="en-US" b="1" smtClean="0">
                <a:solidFill>
                  <a:srgbClr val="FF0000"/>
                </a:solidFill>
              </a:rPr>
              <a:t>Environment: </a:t>
            </a:r>
          </a:p>
          <a:p>
            <a:pPr eaLnBrk="1" hangingPunct="1"/>
            <a:endParaRPr lang="en-US" altLang="en-US" b="1" smtClean="0"/>
          </a:p>
          <a:p>
            <a:pPr eaLnBrk="1" hangingPunct="1">
              <a:buFont typeface="Arial" charset="0"/>
              <a:buNone/>
            </a:pPr>
            <a:r>
              <a:rPr lang="en-US" altLang="en-US" b="1" smtClean="0"/>
              <a:t>	Noise is the basic barriers in the types of environment barriers of communication.</a:t>
            </a:r>
          </a:p>
          <a:p>
            <a:pPr eaLnBrk="1" hangingPunct="1">
              <a:buFont typeface="Arial" charset="0"/>
              <a:buNone/>
            </a:pPr>
            <a:endParaRPr lang="en-US" altLang="en-US" b="1" smtClean="0"/>
          </a:p>
          <a:p>
            <a:pPr eaLnBrk="1" hangingPunct="1">
              <a:buFont typeface="Arial" charset="0"/>
              <a:buNone/>
            </a:pPr>
            <a:r>
              <a:rPr lang="en-US" altLang="en-US" b="1" smtClean="0"/>
              <a:t>	Regardless of the cause, interruptions are a barrier to communication</a:t>
            </a:r>
            <a:br>
              <a:rPr lang="en-US" altLang="en-US" b="1" smtClean="0"/>
            </a:br>
            <a:endParaRPr lang="en-US" altLang="en-US" b="1" smtClean="0"/>
          </a:p>
        </p:txBody>
      </p:sp>
    </p:spTree>
    <p:extLst>
      <p:ext uri="{BB962C8B-B14F-4D97-AF65-F5344CB8AC3E}">
        <p14:creationId xmlns:p14="http://schemas.microsoft.com/office/powerpoint/2010/main" val="310116533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87043" name="Content Placeholder 2"/>
          <p:cNvSpPr>
            <a:spLocks noGrp="1"/>
          </p:cNvSpPr>
          <p:nvPr>
            <p:ph idx="1"/>
          </p:nvPr>
        </p:nvSpPr>
        <p:spPr/>
        <p:txBody>
          <a:bodyPr/>
          <a:lstStyle/>
          <a:p>
            <a:pPr eaLnBrk="1" hangingPunct="1"/>
            <a:r>
              <a:rPr lang="en-US" altLang="en-US" b="1" dirty="0" smtClean="0">
                <a:solidFill>
                  <a:srgbClr val="FF0000"/>
                </a:solidFill>
              </a:rPr>
              <a:t>Channel: </a:t>
            </a:r>
          </a:p>
          <a:p>
            <a:pPr eaLnBrk="1" hangingPunct="1">
              <a:buFont typeface="Arial" charset="0"/>
              <a:buNone/>
            </a:pPr>
            <a:r>
              <a:rPr lang="en-US" altLang="en-US" b="1" dirty="0" smtClean="0"/>
              <a:t>	</a:t>
            </a:r>
          </a:p>
          <a:p>
            <a:pPr eaLnBrk="1" hangingPunct="1">
              <a:buFont typeface="Arial" charset="0"/>
              <a:buNone/>
            </a:pPr>
            <a:endParaRPr lang="en-US" altLang="en-US" sz="2400" b="1" dirty="0">
              <a:solidFill>
                <a:srgbClr val="FF0000"/>
              </a:solidFill>
            </a:endParaRPr>
          </a:p>
          <a:p>
            <a:pPr eaLnBrk="1" hangingPunct="1">
              <a:buFont typeface="Arial" charset="0"/>
              <a:buNone/>
            </a:pPr>
            <a:r>
              <a:rPr lang="en-US" altLang="en-US" sz="2400" b="1" dirty="0" smtClean="0"/>
              <a:t>     "Good morning." An oral channel for this message is highly appropriate. </a:t>
            </a:r>
          </a:p>
          <a:p>
            <a:pPr eaLnBrk="1" hangingPunct="1">
              <a:buFont typeface="Arial" charset="0"/>
              <a:buNone/>
            </a:pPr>
            <a:r>
              <a:rPr lang="en-US" altLang="en-US" sz="2400" b="1" dirty="0"/>
              <a:t>	</a:t>
            </a:r>
            <a:endParaRPr lang="en-US" altLang="en-US" sz="2400" b="1" dirty="0" smtClean="0"/>
          </a:p>
          <a:p>
            <a:pPr eaLnBrk="1" hangingPunct="1">
              <a:buFont typeface="Arial" charset="0"/>
              <a:buNone/>
            </a:pPr>
            <a:r>
              <a:rPr lang="en-US" altLang="en-US" sz="2400" b="1" dirty="0"/>
              <a:t>	</a:t>
            </a:r>
            <a:r>
              <a:rPr lang="en-US" altLang="en-US" sz="2400" b="1" dirty="0" smtClean="0"/>
              <a:t>Writing "GOOD MORNING!" on a blackboard in the class is less effective than a warm oral greeting. </a:t>
            </a:r>
            <a:br>
              <a:rPr lang="en-US" altLang="en-US" sz="2400" b="1" dirty="0" smtClean="0"/>
            </a:br>
            <a:endParaRPr lang="en-US" altLang="en-US" sz="2400" b="1" dirty="0" smtClean="0"/>
          </a:p>
        </p:txBody>
      </p:sp>
    </p:spTree>
    <p:extLst>
      <p:ext uri="{BB962C8B-B14F-4D97-AF65-F5344CB8AC3E}">
        <p14:creationId xmlns:p14="http://schemas.microsoft.com/office/powerpoint/2010/main" val="202432992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99331"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smtClean="0">
                <a:solidFill>
                  <a:srgbClr val="FF0000"/>
                </a:solidFill>
              </a:rPr>
              <a:t>Lack of feedback</a:t>
            </a:r>
            <a:r>
              <a:rPr lang="en-US" b="1" smtClean="0"/>
              <a:t> </a:t>
            </a:r>
            <a:r>
              <a:rPr lang="en-US" smtClean="0"/>
              <a:t>– </a:t>
            </a:r>
          </a:p>
          <a:p>
            <a:pPr eaLnBrk="1" fontAlgn="auto" hangingPunct="1">
              <a:spcAft>
                <a:spcPts val="0"/>
              </a:spcAft>
              <a:buFont typeface="Arial" pitchFamily="34" charset="0"/>
              <a:buChar char="•"/>
              <a:defRPr/>
            </a:pPr>
            <a:endParaRPr lang="en-US" smtClean="0"/>
          </a:p>
          <a:p>
            <a:pPr eaLnBrk="1" fontAlgn="auto" hangingPunct="1">
              <a:spcAft>
                <a:spcPts val="0"/>
              </a:spcAft>
              <a:buFont typeface="Arial" pitchFamily="34" charset="0"/>
              <a:buChar char="•"/>
              <a:defRPr/>
            </a:pPr>
            <a:r>
              <a:rPr lang="en-US" b="1" smtClean="0">
                <a:solidFill>
                  <a:srgbClr val="FF0000"/>
                </a:solidFill>
              </a:rPr>
              <a:t>Feedback is the mirror of communication</a:t>
            </a:r>
            <a:r>
              <a:rPr lang="en-US" b="1" smtClean="0"/>
              <a:t>. Feedback mirrors what the sender has sent. Feedback is the receiver sending back to the sender the message as perceived.</a:t>
            </a:r>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r>
              <a:rPr lang="en-US" b="1" smtClean="0"/>
              <a:t> Without feedback, communication is one-way.</a:t>
            </a:r>
          </a:p>
          <a:p>
            <a:pPr eaLnBrk="1" fontAlgn="auto" hangingPunct="1">
              <a:spcAft>
                <a:spcPts val="0"/>
              </a:spcAft>
              <a:buFont typeface="Arial" pitchFamily="34" charset="0"/>
              <a:buChar char="•"/>
              <a:defRPr/>
            </a:pPr>
            <a:endParaRPr lang="en-US" b="1" smtClean="0"/>
          </a:p>
        </p:txBody>
      </p:sp>
    </p:spTree>
    <p:extLst>
      <p:ext uri="{BB962C8B-B14F-4D97-AF65-F5344CB8AC3E}">
        <p14:creationId xmlns:p14="http://schemas.microsoft.com/office/powerpoint/2010/main" val="106928575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100355" name="Content Placeholder 2"/>
          <p:cNvSpPr>
            <a:spLocks noGrp="1"/>
          </p:cNvSpPr>
          <p:nvPr>
            <p:ph idx="1"/>
          </p:nvPr>
        </p:nvSpPr>
        <p:spPr>
          <a:xfrm>
            <a:off x="457200" y="1371600"/>
            <a:ext cx="8229600" cy="4754563"/>
          </a:xfrm>
        </p:spPr>
        <p:txBody>
          <a:bodyPr rtlCol="0">
            <a:normAutofit fontScale="92500"/>
          </a:bodyPr>
          <a:lstStyle/>
          <a:p>
            <a:pPr eaLnBrk="1" fontAlgn="auto" hangingPunct="1">
              <a:spcAft>
                <a:spcPts val="0"/>
              </a:spcAft>
              <a:buFont typeface="Arial" pitchFamily="34" charset="0"/>
              <a:buChar char="•"/>
              <a:defRPr/>
            </a:pPr>
            <a:r>
              <a:rPr lang="en-US" b="1" smtClean="0">
                <a:solidFill>
                  <a:srgbClr val="FF0000"/>
                </a:solidFill>
              </a:rPr>
              <a:t> Poor listening skills</a:t>
            </a:r>
            <a:r>
              <a:rPr lang="en-US" b="1" smtClean="0"/>
              <a:t> – </a:t>
            </a:r>
          </a:p>
          <a:p>
            <a:pPr eaLnBrk="1" fontAlgn="auto" hangingPunct="1">
              <a:spcAft>
                <a:spcPts val="0"/>
              </a:spcAft>
              <a:buFont typeface="Arial" pitchFamily="34" charset="0"/>
              <a:buChar char="•"/>
              <a:defRPr/>
            </a:pPr>
            <a:r>
              <a:rPr lang="en-US" b="1" smtClean="0"/>
              <a:t>Listening is difficult. A typical speaker says about 125 words per minute. The typical listener can receive 400-600 words per minute. </a:t>
            </a:r>
          </a:p>
          <a:p>
            <a:pPr eaLnBrk="1" fontAlgn="auto" hangingPunct="1">
              <a:spcAft>
                <a:spcPts val="0"/>
              </a:spcAft>
              <a:buFont typeface="Arial" pitchFamily="34" charset="0"/>
              <a:buChar char="•"/>
              <a:defRPr/>
            </a:pPr>
            <a:r>
              <a:rPr lang="en-US" b="1" smtClean="0"/>
              <a:t>Thus, about 75 percent of listening time is free time. The free time often sidetracks the listener. </a:t>
            </a:r>
          </a:p>
          <a:p>
            <a:pPr eaLnBrk="1" fontAlgn="auto" hangingPunct="1">
              <a:spcAft>
                <a:spcPts val="0"/>
              </a:spcAft>
              <a:buFont typeface="Arial" pitchFamily="34" charset="0"/>
              <a:buChar char="•"/>
              <a:defRPr/>
            </a:pPr>
            <a:r>
              <a:rPr lang="en-US" b="1" smtClean="0">
                <a:solidFill>
                  <a:srgbClr val="FF0000"/>
                </a:solidFill>
              </a:rPr>
              <a:t>The solution is to be an active rather than passive listener.</a:t>
            </a:r>
          </a:p>
          <a:p>
            <a:pPr eaLnBrk="1" fontAlgn="auto" hangingPunct="1">
              <a:spcAft>
                <a:spcPts val="0"/>
              </a:spcAft>
              <a:buFont typeface="Arial" pitchFamily="34" charset="0"/>
              <a:buChar char="•"/>
              <a:defRPr/>
            </a:pPr>
            <a:endParaRPr lang="en-US" b="1" smtClean="0"/>
          </a:p>
        </p:txBody>
      </p:sp>
    </p:spTree>
    <p:extLst>
      <p:ext uri="{BB962C8B-B14F-4D97-AF65-F5344CB8AC3E}">
        <p14:creationId xmlns:p14="http://schemas.microsoft.com/office/powerpoint/2010/main" val="327408745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90115" name="Content Placeholder 2"/>
          <p:cNvSpPr>
            <a:spLocks noGrp="1"/>
          </p:cNvSpPr>
          <p:nvPr>
            <p:ph idx="1"/>
          </p:nvPr>
        </p:nvSpPr>
        <p:spPr/>
        <p:txBody>
          <a:bodyPr/>
          <a:lstStyle/>
          <a:p>
            <a:pPr eaLnBrk="1" hangingPunct="1"/>
            <a:r>
              <a:rPr lang="en-US" altLang="en-US" b="1" smtClean="0">
                <a:solidFill>
                  <a:srgbClr val="FF0000"/>
                </a:solidFill>
              </a:rPr>
              <a:t>Transmission Journey: </a:t>
            </a:r>
          </a:p>
          <a:p>
            <a:pPr eaLnBrk="1" hangingPunct="1"/>
            <a:endParaRPr lang="en-US" altLang="en-US" b="1" smtClean="0"/>
          </a:p>
          <a:p>
            <a:pPr eaLnBrk="1" hangingPunct="1"/>
            <a:endParaRPr lang="en-US" altLang="en-US" b="1" smtClean="0"/>
          </a:p>
          <a:p>
            <a:pPr eaLnBrk="1" hangingPunct="1">
              <a:buFont typeface="Arial" charset="0"/>
              <a:buNone/>
            </a:pPr>
            <a:r>
              <a:rPr lang="en-US" altLang="en-US" b="1" smtClean="0"/>
              <a:t>	There can be some difficulties during transmission journey. So, it is necessary to repeat the massage and use more than one channel to communicate a message.</a:t>
            </a:r>
            <a:br>
              <a:rPr lang="en-US" altLang="en-US" b="1" smtClean="0"/>
            </a:br>
            <a:endParaRPr lang="en-US" altLang="en-US" smtClean="0"/>
          </a:p>
        </p:txBody>
      </p:sp>
    </p:spTree>
    <p:extLst>
      <p:ext uri="{BB962C8B-B14F-4D97-AF65-F5344CB8AC3E}">
        <p14:creationId xmlns:p14="http://schemas.microsoft.com/office/powerpoint/2010/main" val="5387973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altLang="en-US" b="1" smtClean="0">
                <a:solidFill>
                  <a:srgbClr val="FF0000"/>
                </a:solidFill>
              </a:rPr>
              <a:t>Barriers</a:t>
            </a:r>
          </a:p>
        </p:txBody>
      </p:sp>
      <p:sp>
        <p:nvSpPr>
          <p:cNvPr id="91139" name="Content Placeholder 2"/>
          <p:cNvSpPr>
            <a:spLocks noGrp="1"/>
          </p:cNvSpPr>
          <p:nvPr>
            <p:ph idx="1"/>
          </p:nvPr>
        </p:nvSpPr>
        <p:spPr/>
        <p:txBody>
          <a:bodyPr/>
          <a:lstStyle/>
          <a:p>
            <a:pPr eaLnBrk="1" hangingPunct="1"/>
            <a:r>
              <a:rPr lang="en-US" altLang="en-US" b="1" smtClean="0">
                <a:solidFill>
                  <a:srgbClr val="FF0000"/>
                </a:solidFill>
              </a:rPr>
              <a:t>Lack of Planning: </a:t>
            </a:r>
          </a:p>
          <a:p>
            <a:pPr eaLnBrk="1" hangingPunct="1"/>
            <a:endParaRPr lang="en-US" altLang="en-US" b="1" smtClean="0"/>
          </a:p>
          <a:p>
            <a:pPr eaLnBrk="1" hangingPunct="1"/>
            <a:endParaRPr lang="en-US" altLang="en-US" b="1" smtClean="0"/>
          </a:p>
          <a:p>
            <a:pPr eaLnBrk="1" hangingPunct="1">
              <a:buFont typeface="Arial" charset="0"/>
              <a:buNone/>
            </a:pPr>
            <a:r>
              <a:rPr lang="en-US" altLang="en-US" b="1" smtClean="0"/>
              <a:t>	Purpose to communicate a person should be very clear. So, planning is the most effective thing to void lack of planning in communication.</a:t>
            </a:r>
            <a:br>
              <a:rPr lang="en-US" altLang="en-US" b="1" smtClean="0"/>
            </a:br>
            <a:endParaRPr lang="en-US" altLang="en-US" smtClean="0"/>
          </a:p>
        </p:txBody>
      </p:sp>
    </p:spTree>
    <p:extLst>
      <p:ext uri="{BB962C8B-B14F-4D97-AF65-F5344CB8AC3E}">
        <p14:creationId xmlns:p14="http://schemas.microsoft.com/office/powerpoint/2010/main" val="388254155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76200"/>
            <a:ext cx="8229600" cy="685800"/>
          </a:xfrm>
        </p:spPr>
        <p:txBody>
          <a:bodyPr>
            <a:normAutofit fontScale="90000"/>
          </a:bodyPr>
          <a:lstStyle/>
          <a:p>
            <a:pPr eaLnBrk="1" hangingPunct="1"/>
            <a:r>
              <a:rPr lang="en-US" altLang="en-US" b="1" dirty="0" smtClean="0">
                <a:solidFill>
                  <a:srgbClr val="FF0000"/>
                </a:solidFill>
              </a:rPr>
              <a:t>Barriers</a:t>
            </a:r>
          </a:p>
        </p:txBody>
      </p:sp>
      <p:sp>
        <p:nvSpPr>
          <p:cNvPr id="103427" name="Content Placeholder 2"/>
          <p:cNvSpPr>
            <a:spLocks noGrp="1"/>
          </p:cNvSpPr>
          <p:nvPr>
            <p:ph idx="1"/>
          </p:nvPr>
        </p:nvSpPr>
        <p:spPr>
          <a:xfrm>
            <a:off x="457200" y="990600"/>
            <a:ext cx="8229600" cy="5257800"/>
          </a:xfrm>
        </p:spPr>
        <p:txBody>
          <a:bodyPr rtlCol="0">
            <a:normAutofit fontScale="85000" lnSpcReduction="10000"/>
          </a:bodyPr>
          <a:lstStyle/>
          <a:p>
            <a:pPr eaLnBrk="1" fontAlgn="auto" hangingPunct="1">
              <a:spcAft>
                <a:spcPts val="0"/>
              </a:spcAft>
              <a:buFont typeface="Arial" pitchFamily="34" charset="0"/>
              <a:buChar char="•"/>
              <a:defRPr/>
            </a:pPr>
            <a:r>
              <a:rPr lang="en-US" b="1" dirty="0" smtClean="0">
                <a:solidFill>
                  <a:srgbClr val="FF0000"/>
                </a:solidFill>
              </a:rPr>
              <a:t>Semantic Distortion: </a:t>
            </a:r>
          </a:p>
          <a:p>
            <a:pPr lvl="1" eaLnBrk="1" fontAlgn="auto" hangingPunct="1">
              <a:spcAft>
                <a:spcPts val="0"/>
              </a:spcAft>
              <a:buFont typeface="Arial" pitchFamily="34" charset="0"/>
              <a:buChar char="–"/>
              <a:defRPr/>
            </a:pPr>
            <a:r>
              <a:rPr lang="en-US" b="1" dirty="0" smtClean="0"/>
              <a:t>A </a:t>
            </a:r>
            <a:r>
              <a:rPr lang="en-US" b="1" dirty="0"/>
              <a:t>single word conveys lots of different meanings. </a:t>
            </a:r>
            <a:endParaRPr lang="en-US" b="1" dirty="0" smtClean="0"/>
          </a:p>
          <a:p>
            <a:pPr lvl="2">
              <a:buFont typeface="Arial" pitchFamily="34" charset="0"/>
              <a:buChar char="–"/>
              <a:defRPr/>
            </a:pPr>
            <a:endParaRPr lang="en-US" b="1" dirty="0" smtClean="0">
              <a:solidFill>
                <a:srgbClr val="FF0000"/>
              </a:solidFill>
            </a:endParaRPr>
          </a:p>
          <a:p>
            <a:pPr lvl="2">
              <a:buFont typeface="Arial" pitchFamily="34" charset="0"/>
              <a:buChar char="–"/>
              <a:defRPr/>
            </a:pPr>
            <a:r>
              <a:rPr lang="en-US" b="1" dirty="0" smtClean="0">
                <a:solidFill>
                  <a:srgbClr val="FF0000"/>
                </a:solidFill>
              </a:rPr>
              <a:t>Each </a:t>
            </a:r>
            <a:r>
              <a:rPr lang="en-US" b="1" dirty="0">
                <a:solidFill>
                  <a:srgbClr val="FF0000"/>
                </a:solidFill>
              </a:rPr>
              <a:t>word is understood in reference to the context of the sentence</a:t>
            </a:r>
            <a:r>
              <a:rPr lang="en-US" b="1" dirty="0"/>
              <a:t> as well as place and situation it is used at. </a:t>
            </a:r>
            <a:endParaRPr lang="en-US" b="1" dirty="0" smtClean="0"/>
          </a:p>
          <a:p>
            <a:pPr lvl="2">
              <a:buFont typeface="Arial" pitchFamily="34" charset="0"/>
              <a:buChar char="–"/>
              <a:defRPr/>
            </a:pPr>
            <a:r>
              <a:rPr lang="en-US" b="1" dirty="0" smtClean="0">
                <a:solidFill>
                  <a:srgbClr val="FF0000"/>
                </a:solidFill>
              </a:rPr>
              <a:t>Semantic </a:t>
            </a:r>
            <a:r>
              <a:rPr lang="en-US" b="1" dirty="0">
                <a:solidFill>
                  <a:srgbClr val="FF0000"/>
                </a:solidFill>
              </a:rPr>
              <a:t>Distortion can be deliberate or accidental. </a:t>
            </a:r>
            <a:endParaRPr lang="en-US" b="1" dirty="0" smtClean="0">
              <a:solidFill>
                <a:srgbClr val="FF0000"/>
              </a:solidFill>
            </a:endParaRPr>
          </a:p>
          <a:p>
            <a:pPr lvl="3">
              <a:defRPr/>
            </a:pPr>
            <a:r>
              <a:rPr lang="en-US" b="1" dirty="0" smtClean="0"/>
              <a:t>When </a:t>
            </a:r>
            <a:r>
              <a:rPr lang="en-US" b="1" dirty="0"/>
              <a:t>it is deliberate, it is intended so but the one that is accidental hinders the progress of communication. </a:t>
            </a:r>
            <a:endParaRPr lang="en-US" b="1" dirty="0" smtClean="0"/>
          </a:p>
          <a:p>
            <a:pPr lvl="1" eaLnBrk="1" fontAlgn="auto" hangingPunct="1">
              <a:spcAft>
                <a:spcPts val="0"/>
              </a:spcAft>
              <a:buFont typeface="Arial" pitchFamily="34" charset="0"/>
              <a:buChar char="–"/>
              <a:defRPr/>
            </a:pPr>
            <a:endParaRPr lang="en-US" b="1" dirty="0" smtClean="0"/>
          </a:p>
          <a:p>
            <a:pPr lvl="1" eaLnBrk="1" fontAlgn="auto" hangingPunct="1">
              <a:spcAft>
                <a:spcPts val="0"/>
              </a:spcAft>
              <a:buFont typeface="Arial" pitchFamily="34" charset="0"/>
              <a:buChar char="–"/>
              <a:defRPr/>
            </a:pPr>
            <a:r>
              <a:rPr lang="en-US" b="1" dirty="0" smtClean="0"/>
              <a:t>It </a:t>
            </a:r>
            <a:r>
              <a:rPr lang="en-US" b="1" dirty="0"/>
              <a:t>renders ambiguity to the message and every different individual may come to his own conclusion in the end.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smtClean="0"/>
              <a:t>Ex:- next slide</a:t>
            </a:r>
          </a:p>
          <a:p>
            <a:pPr eaLnBrk="1" fontAlgn="auto" hangingPunct="1">
              <a:spcAft>
                <a:spcPts val="0"/>
              </a:spcAft>
              <a:buFont typeface="Arial" pitchFamily="34" charset="0"/>
              <a:buNone/>
              <a:defRPr/>
            </a:pPr>
            <a:r>
              <a:rPr lang="en-US" b="1" dirty="0" smtClean="0"/>
              <a:t>	</a:t>
            </a:r>
            <a:endParaRPr lang="en-US" dirty="0" smtClean="0"/>
          </a:p>
        </p:txBody>
      </p:sp>
    </p:spTree>
    <p:extLst>
      <p:ext uri="{BB962C8B-B14F-4D97-AF65-F5344CB8AC3E}">
        <p14:creationId xmlns:p14="http://schemas.microsoft.com/office/powerpoint/2010/main" val="72840880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en-US" b="1" smtClean="0">
                <a:solidFill>
                  <a:srgbClr val="FF0000"/>
                </a:solidFill>
              </a:rPr>
              <a:t>Semantic Barriers</a:t>
            </a:r>
          </a:p>
        </p:txBody>
      </p:sp>
      <p:sp>
        <p:nvSpPr>
          <p:cNvPr id="93187" name="Content Placeholder 2"/>
          <p:cNvSpPr>
            <a:spLocks noGrp="1"/>
          </p:cNvSpPr>
          <p:nvPr>
            <p:ph idx="1"/>
          </p:nvPr>
        </p:nvSpPr>
        <p:spPr/>
        <p:txBody>
          <a:bodyPr/>
          <a:lstStyle/>
          <a:p>
            <a:pPr eaLnBrk="1" hangingPunct="1"/>
            <a:r>
              <a:rPr lang="en-US" altLang="en-US" b="1" smtClean="0"/>
              <a:t>Lack of common language</a:t>
            </a:r>
          </a:p>
          <a:p>
            <a:pPr eaLnBrk="1" hangingPunct="1"/>
            <a:r>
              <a:rPr lang="en-US" altLang="en-US" b="1" smtClean="0"/>
              <a:t>Poor vocabulary</a:t>
            </a:r>
          </a:p>
          <a:p>
            <a:pPr eaLnBrk="1" hangingPunct="1"/>
            <a:r>
              <a:rPr lang="en-US" altLang="en-US" b="1" smtClean="0"/>
              <a:t>Use of jargons</a:t>
            </a:r>
          </a:p>
          <a:p>
            <a:pPr eaLnBrk="1" hangingPunct="1"/>
            <a:r>
              <a:rPr lang="en-US" altLang="en-US" b="1" smtClean="0"/>
              <a:t>Poor grammar and punctuation</a:t>
            </a:r>
          </a:p>
          <a:p>
            <a:pPr eaLnBrk="1" hangingPunct="1"/>
            <a:r>
              <a:rPr lang="en-US" altLang="en-US" b="1" smtClean="0"/>
              <a:t>Round about verbiage</a:t>
            </a:r>
          </a:p>
          <a:p>
            <a:pPr eaLnBrk="1" hangingPunct="1"/>
            <a:r>
              <a:rPr lang="en-US" altLang="en-US" b="1" smtClean="0"/>
              <a:t>Lack of clarity in the message</a:t>
            </a:r>
          </a:p>
        </p:txBody>
      </p:sp>
    </p:spTree>
    <p:extLst>
      <p:ext uri="{BB962C8B-B14F-4D97-AF65-F5344CB8AC3E}">
        <p14:creationId xmlns:p14="http://schemas.microsoft.com/office/powerpoint/2010/main" val="3580763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Needs</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Maslow’s Theory states that </a:t>
            </a:r>
          </a:p>
          <a:p>
            <a:pPr lvl="1" eaLnBrk="1" fontAlgn="auto" hangingPunct="1">
              <a:spcAft>
                <a:spcPts val="0"/>
              </a:spcAft>
              <a:buFont typeface="Arial" pitchFamily="34" charset="0"/>
              <a:buChar char="–"/>
              <a:defRPr/>
            </a:pPr>
            <a:r>
              <a:rPr lang="en-US" dirty="0" smtClean="0"/>
              <a:t>Needs must be satisfied in the given order . It moves from Level 1 to 5; once the lower one is met, it shifts to higher order.</a:t>
            </a:r>
          </a:p>
          <a:p>
            <a:pPr lvl="1" eaLnBrk="1" fontAlgn="auto" hangingPunct="1">
              <a:spcAft>
                <a:spcPts val="0"/>
              </a:spcAft>
              <a:buFont typeface="Arial" pitchFamily="34" charset="0"/>
              <a:buChar char="–"/>
              <a:defRPr/>
            </a:pPr>
            <a:r>
              <a:rPr lang="en-US" dirty="0" smtClean="0">
                <a:solidFill>
                  <a:srgbClr val="FF0000"/>
                </a:solidFill>
              </a:rPr>
              <a:t>Levels 1 to 4 is </a:t>
            </a:r>
            <a:r>
              <a:rPr lang="en-US" sz="3500" b="1" dirty="0" smtClean="0">
                <a:solidFill>
                  <a:srgbClr val="0070C0"/>
                </a:solidFill>
              </a:rPr>
              <a:t>Deficiency Need</a:t>
            </a:r>
            <a:r>
              <a:rPr lang="en-US" dirty="0" smtClean="0">
                <a:solidFill>
                  <a:srgbClr val="FF0000"/>
                </a:solidFill>
              </a:rPr>
              <a:t> (motivator) and Level 5 is a </a:t>
            </a:r>
            <a:r>
              <a:rPr lang="en-US" sz="3500" b="1" dirty="0" smtClean="0">
                <a:solidFill>
                  <a:srgbClr val="0070C0"/>
                </a:solidFill>
              </a:rPr>
              <a:t>Growth Need</a:t>
            </a:r>
            <a:r>
              <a:rPr lang="en-US" dirty="0" smtClean="0">
                <a:solidFill>
                  <a:srgbClr val="0070C0"/>
                </a:solidFill>
              </a:rPr>
              <a:t> </a:t>
            </a:r>
            <a:r>
              <a:rPr lang="en-US" dirty="0" smtClean="0">
                <a:solidFill>
                  <a:srgbClr val="FF0000"/>
                </a:solidFill>
              </a:rPr>
              <a:t>(motivator)</a:t>
            </a:r>
          </a:p>
          <a:p>
            <a:pPr eaLnBrk="1" fontAlgn="auto" hangingPunct="1">
              <a:spcAft>
                <a:spcPts val="0"/>
              </a:spcAft>
              <a:buFont typeface="Arial" pitchFamily="34" charset="0"/>
              <a:buChar char="•"/>
              <a:defRPr/>
            </a:pPr>
            <a:r>
              <a:rPr lang="en-US" dirty="0" smtClean="0"/>
              <a:t>Examples he used as</a:t>
            </a:r>
          </a:p>
          <a:p>
            <a:pPr lvl="1" eaLnBrk="1" fontAlgn="auto" hangingPunct="1">
              <a:spcAft>
                <a:spcPts val="0"/>
              </a:spcAft>
              <a:buFont typeface="Arial" pitchFamily="34" charset="0"/>
              <a:buChar char="–"/>
              <a:defRPr/>
            </a:pPr>
            <a:r>
              <a:rPr lang="en-US" dirty="0" smtClean="0"/>
              <a:t>You cant motivate to achieve their sales target (level 4) when they are having problems in their marriage</a:t>
            </a:r>
          </a:p>
          <a:p>
            <a:pPr lvl="1" eaLnBrk="1" fontAlgn="auto" hangingPunct="1">
              <a:spcAft>
                <a:spcPts val="0"/>
              </a:spcAft>
              <a:buFont typeface="Arial" pitchFamily="34" charset="0"/>
              <a:buChar char="–"/>
              <a:defRPr/>
            </a:pPr>
            <a:r>
              <a:rPr lang="en-US" dirty="0" smtClean="0"/>
              <a:t> You cant expect someone to work effectively as a Team member(level3) when they are having their house re-possessed i.e. security problem(level2)</a:t>
            </a:r>
          </a:p>
          <a:p>
            <a:pPr lvl="1"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37323462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893618"/>
          </a:xfrm>
        </p:spPr>
        <p:txBody>
          <a:bodyPr/>
          <a:lstStyle/>
          <a:p>
            <a:r>
              <a:rPr lang="en-US" b="1" dirty="0" smtClean="0">
                <a:solidFill>
                  <a:srgbClr val="FF0000"/>
                </a:solidFill>
              </a:rPr>
              <a:t>Motivation</a:t>
            </a:r>
            <a:endParaRPr lang="en-US" b="1" dirty="0">
              <a:solidFill>
                <a:srgbClr val="FF0000"/>
              </a:solidFill>
            </a:endParaRP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Motivation is derived from the Latin word </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movere</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which means </a:t>
            </a:r>
            <a:r>
              <a:rPr lang="en-US" dirty="0">
                <a:solidFill>
                  <a:srgbClr val="FF0000"/>
                </a:solidFill>
                <a:latin typeface="Times New Roman" pitchFamily="18" charset="0"/>
                <a:cs typeface="Times New Roman" pitchFamily="18" charset="0"/>
              </a:rPr>
              <a:t>‘to move’ or </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to energize’</a:t>
            </a:r>
            <a:r>
              <a:rPr lang="en-US" dirty="0">
                <a:latin typeface="Times New Roman" pitchFamily="18" charset="0"/>
                <a:cs typeface="Times New Roman" pitchFamily="18" charset="0"/>
              </a:rPr>
              <a:t> or ‘to activate’. </a:t>
            </a:r>
          </a:p>
          <a:p>
            <a:pPr>
              <a:buNone/>
            </a:pPr>
            <a:endParaRPr lang="en-US" dirty="0" smtClean="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Motivation is a drive, </a:t>
            </a:r>
            <a:r>
              <a:rPr lang="en-US" dirty="0" smtClean="0">
                <a:solidFill>
                  <a:srgbClr val="FF0000"/>
                </a:solidFill>
                <a:latin typeface="Times New Roman" pitchFamily="18" charset="0"/>
                <a:cs typeface="Times New Roman" pitchFamily="18" charset="0"/>
              </a:rPr>
              <a:t>an energizing force</a:t>
            </a:r>
            <a:r>
              <a:rPr lang="en-US" dirty="0" smtClean="0">
                <a:latin typeface="Times New Roman" pitchFamily="18" charset="0"/>
                <a:cs typeface="Times New Roman" pitchFamily="18" charset="0"/>
              </a:rPr>
              <a:t> that directs and sustains a person’s effort </a:t>
            </a:r>
            <a:r>
              <a:rPr lang="en-US" dirty="0" smtClean="0">
                <a:solidFill>
                  <a:srgbClr val="FF0000"/>
                </a:solidFill>
                <a:latin typeface="Times New Roman" pitchFamily="18" charset="0"/>
                <a:cs typeface="Times New Roman" pitchFamily="18" charset="0"/>
              </a:rPr>
              <a:t>to achieve</a:t>
            </a:r>
            <a:r>
              <a:rPr lang="en-US" dirty="0" smtClean="0">
                <a:latin typeface="Times New Roman" pitchFamily="18" charset="0"/>
                <a:cs typeface="Times New Roman" pitchFamily="18" charset="0"/>
              </a:rPr>
              <a:t> a given objective and goal.  </a:t>
            </a:r>
          </a:p>
          <a:p>
            <a:pPr>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Motivation </a:t>
            </a:r>
            <a:r>
              <a:rPr lang="en-US" dirty="0">
                <a:solidFill>
                  <a:srgbClr val="FF0000"/>
                </a:solidFill>
                <a:latin typeface="Times New Roman" pitchFamily="18" charset="0"/>
                <a:cs typeface="Times New Roman" pitchFamily="18" charset="0"/>
              </a:rPr>
              <a:t>refers to all the internal conditions that stir up activity</a:t>
            </a:r>
            <a:r>
              <a:rPr lang="en-US" dirty="0">
                <a:latin typeface="Times New Roman" pitchFamily="18" charset="0"/>
                <a:cs typeface="Times New Roman" pitchFamily="18" charset="0"/>
              </a:rPr>
              <a:t> and sustain activity of an individual.</a:t>
            </a:r>
            <a:endParaRPr lang="en-US" dirty="0"/>
          </a:p>
        </p:txBody>
      </p:sp>
    </p:spTree>
    <p:extLst>
      <p:ext uri="{BB962C8B-B14F-4D97-AF65-F5344CB8AC3E}">
        <p14:creationId xmlns:p14="http://schemas.microsoft.com/office/powerpoint/2010/main" val="414657253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THEORIES OF MOTIVATION:</a:t>
            </a:r>
            <a:br>
              <a:rPr lang="en-US" b="1" dirty="0">
                <a:solidFill>
                  <a:srgbClr val="FF0000"/>
                </a:solidFill>
                <a:latin typeface="Times New Roman" pitchFamily="18" charset="0"/>
                <a:cs typeface="Times New Roman" pitchFamily="18" charset="0"/>
              </a:rPr>
            </a:br>
            <a:r>
              <a:rPr lang="en-US" dirty="0" smtClean="0"/>
              <a:t>                                       </a:t>
            </a:r>
            <a:endParaRPr lang="en-US" dirty="0">
              <a:solidFill>
                <a:schemeClr val="accent4"/>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latin typeface="Times New Roman" pitchFamily="18" charset="0"/>
              <a:cs typeface="Times New Roman" pitchFamily="18" charset="0"/>
            </a:endParaRPr>
          </a:p>
          <a:p>
            <a:pPr>
              <a:buFont typeface="Wingdings" pitchFamily="2" charset="2"/>
              <a:buChar char="q"/>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DRIVE THEORY / GOAL SETTING THEORY</a:t>
            </a:r>
          </a:p>
          <a:p>
            <a:pPr>
              <a:buFont typeface="Wingdings" pitchFamily="2" charset="2"/>
              <a:buChar char="q"/>
            </a:pPr>
            <a:r>
              <a:rPr lang="en-US" dirty="0" smtClean="0">
                <a:latin typeface="Times New Roman" pitchFamily="18" charset="0"/>
                <a:cs typeface="Times New Roman" pitchFamily="18" charset="0"/>
              </a:rPr>
              <a:t>EQUITY THEORY</a:t>
            </a:r>
          </a:p>
          <a:p>
            <a:pPr>
              <a:buFont typeface="Wingdings" pitchFamily="2" charset="2"/>
              <a:buChar char="q"/>
            </a:pPr>
            <a:r>
              <a:rPr lang="en-US" dirty="0" smtClean="0">
                <a:latin typeface="Times New Roman" pitchFamily="18" charset="0"/>
                <a:cs typeface="Times New Roman" pitchFamily="18" charset="0"/>
              </a:rPr>
              <a:t> </a:t>
            </a:r>
            <a:r>
              <a:rPr lang="en-US" cap="all" dirty="0" smtClean="0">
                <a:latin typeface="Times New Roman" pitchFamily="18" charset="0"/>
                <a:cs typeface="Times New Roman" pitchFamily="18" charset="0"/>
              </a:rPr>
              <a:t>incentive theories</a:t>
            </a:r>
          </a:p>
          <a:p>
            <a:pPr>
              <a:buFont typeface="Wingdings" pitchFamily="2" charset="2"/>
              <a:buChar char="q"/>
            </a:pPr>
            <a:r>
              <a:rPr lang="en-US" cap="all" dirty="0" smtClean="0">
                <a:latin typeface="Times New Roman" pitchFamily="18" charset="0"/>
                <a:cs typeface="Times New Roman" pitchFamily="18" charset="0"/>
              </a:rPr>
              <a:t>Participation theory</a:t>
            </a:r>
            <a:endParaRPr lang="en-US" dirty="0" smtClean="0">
              <a:latin typeface="Times New Roman" pitchFamily="18" charset="0"/>
              <a:cs typeface="Times New Roman" pitchFamily="18" charset="0"/>
            </a:endParaRPr>
          </a:p>
          <a:p>
            <a:pPr>
              <a:buFont typeface="Wingdings" pitchFamily="2" charset="2"/>
              <a:buChar char="q"/>
            </a:pPr>
            <a:r>
              <a:rPr lang="en-US" cap="all" dirty="0" smtClean="0">
                <a:latin typeface="Times New Roman" pitchFamily="18" charset="0"/>
                <a:cs typeface="Times New Roman" pitchFamily="18" charset="0"/>
              </a:rPr>
              <a:t> </a:t>
            </a:r>
            <a:r>
              <a:rPr lang="en-US" cap="all" dirty="0" err="1" smtClean="0">
                <a:latin typeface="Times New Roman" pitchFamily="18" charset="0"/>
                <a:cs typeface="Times New Roman" pitchFamily="18" charset="0"/>
              </a:rPr>
              <a:t>maslow’s</a:t>
            </a:r>
            <a:r>
              <a:rPr lang="en-US" cap="all" dirty="0" smtClean="0">
                <a:latin typeface="Times New Roman" pitchFamily="18" charset="0"/>
                <a:cs typeface="Times New Roman" pitchFamily="18" charset="0"/>
              </a:rPr>
              <a:t> </a:t>
            </a:r>
            <a:r>
              <a:rPr lang="en-US" cap="all" dirty="0">
                <a:latin typeface="Times New Roman" pitchFamily="18" charset="0"/>
                <a:cs typeface="Times New Roman" pitchFamily="18" charset="0"/>
              </a:rPr>
              <a:t>theory of human </a:t>
            </a:r>
            <a:r>
              <a:rPr lang="en-US" cap="all"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a:p>
            <a:pPr>
              <a:buNone/>
            </a:pPr>
            <a:endParaRPr lang="en-US" dirty="0"/>
          </a:p>
          <a:p>
            <a:pPr>
              <a:buNone/>
            </a:pPr>
            <a:endParaRPr lang="en-US" dirty="0"/>
          </a:p>
        </p:txBody>
      </p:sp>
    </p:spTree>
    <p:extLst>
      <p:ext uri="{BB962C8B-B14F-4D97-AF65-F5344CB8AC3E}">
        <p14:creationId xmlns:p14="http://schemas.microsoft.com/office/powerpoint/2010/main" val="35814591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a:solidFill>
                  <a:srgbClr val="FF0000"/>
                </a:solidFill>
                <a:latin typeface="Times New Roman" pitchFamily="18" charset="0"/>
                <a:cs typeface="Times New Roman" pitchFamily="18" charset="0"/>
              </a:rPr>
              <a:t>DRIVE THEORY: </a:t>
            </a:r>
            <a:br>
              <a:rPr lang="en-US" b="1" dirty="0">
                <a:solidFill>
                  <a:srgbClr val="FF0000"/>
                </a:solidFill>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t>                                </a:t>
            </a:r>
            <a:endParaRPr lang="en-US" dirty="0">
              <a:solidFill>
                <a:schemeClr val="accent4"/>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rgbClr val="00B0F0"/>
                </a:solidFill>
                <a:latin typeface="Times New Roman" pitchFamily="18" charset="0"/>
                <a:cs typeface="Times New Roman" pitchFamily="18" charset="0"/>
              </a:rPr>
              <a:t>	</a:t>
            </a:r>
          </a:p>
          <a:p>
            <a:pPr>
              <a:buNone/>
            </a:pPr>
            <a:r>
              <a:rPr lang="en-US" dirty="0">
                <a:solidFill>
                  <a:srgbClr val="00B0F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theory might be described as </a:t>
            </a:r>
            <a:r>
              <a:rPr lang="en-US" dirty="0">
                <a:solidFill>
                  <a:srgbClr val="FF0000"/>
                </a:solidFill>
                <a:latin typeface="Times New Roman" pitchFamily="18" charset="0"/>
                <a:cs typeface="Times New Roman" pitchFamily="18" charset="0"/>
              </a:rPr>
              <a:t>‘push theory’ of motivation</a:t>
            </a:r>
            <a:r>
              <a:rPr lang="en-US" dirty="0">
                <a:latin typeface="Times New Roman" pitchFamily="18" charset="0"/>
                <a:cs typeface="Times New Roman" pitchFamily="18" charset="0"/>
              </a:rPr>
              <a:t>. Here, the behavior is “pushed” towards goals by driving states within a person. </a:t>
            </a:r>
            <a:endParaRPr lang="en-US" dirty="0" smtClean="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When </a:t>
            </a:r>
            <a:r>
              <a:rPr lang="en-US" dirty="0">
                <a:solidFill>
                  <a:srgbClr val="FF0000"/>
                </a:solidFill>
                <a:latin typeface="Times New Roman" pitchFamily="18" charset="0"/>
                <a:cs typeface="Times New Roman" pitchFamily="18" charset="0"/>
              </a:rPr>
              <a:t>an internal driving state is aroused, the individual is pushed to engage</a:t>
            </a:r>
            <a:r>
              <a:rPr lang="en-US" dirty="0">
                <a:latin typeface="Times New Roman" pitchFamily="18" charset="0"/>
                <a:cs typeface="Times New Roman" pitchFamily="18" charset="0"/>
              </a:rPr>
              <a:t> in behavior which will lead to </a:t>
            </a:r>
            <a:r>
              <a:rPr lang="en-US" dirty="0" smtClean="0">
                <a:latin typeface="Times New Roman" pitchFamily="18" charset="0"/>
                <a:cs typeface="Times New Roman" pitchFamily="18" charset="0"/>
              </a:rPr>
              <a:t>a goal </a:t>
            </a:r>
            <a:r>
              <a:rPr lang="en-US" dirty="0">
                <a:latin typeface="Times New Roman" pitchFamily="18" charset="0"/>
                <a:cs typeface="Times New Roman" pitchFamily="18" charset="0"/>
              </a:rPr>
              <a:t>that reduces the intensity of driving state.</a:t>
            </a:r>
          </a:p>
          <a:p>
            <a:pPr algn="just">
              <a:buNone/>
            </a:pPr>
            <a:r>
              <a:rPr lang="en-US"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41228558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7709"/>
            <a:ext cx="8229600" cy="1143000"/>
          </a:xfrm>
        </p:spPr>
        <p:txBody>
          <a:bodyPr>
            <a:normAutofit fontScale="90000"/>
          </a:bodyPr>
          <a:lstStyle/>
          <a:p>
            <a:pPr eaLnBrk="1" hangingPunct="1"/>
            <a:r>
              <a:rPr lang="en-US" altLang="en-US" dirty="0" smtClean="0">
                <a:latin typeface="Arial" charset="0"/>
                <a:cs typeface="Arial" charset="0"/>
              </a:rPr>
              <a:t> </a:t>
            </a:r>
            <a:r>
              <a:rPr lang="en-US" altLang="en-US" dirty="0" smtClean="0">
                <a:cs typeface="Times New Roman" charset="0"/>
              </a:rPr>
              <a:t/>
            </a:r>
            <a:br>
              <a:rPr lang="en-US" altLang="en-US" dirty="0" smtClean="0">
                <a:cs typeface="Times New Roman" charset="0"/>
              </a:rPr>
            </a:br>
            <a:r>
              <a:rPr lang="en-US" altLang="en-US" b="1" dirty="0" smtClean="0">
                <a:solidFill>
                  <a:srgbClr val="FF0000"/>
                </a:solidFill>
                <a:latin typeface="Arial" charset="0"/>
                <a:cs typeface="Arial" charset="0"/>
              </a:rPr>
              <a:t>GOAL SETTING THEORIES</a:t>
            </a:r>
            <a:r>
              <a:rPr lang="en-US" altLang="en-US" b="1" dirty="0" smtClean="0">
                <a:solidFill>
                  <a:srgbClr val="FF0000"/>
                </a:solidFill>
              </a:rPr>
              <a:t> </a:t>
            </a:r>
          </a:p>
        </p:txBody>
      </p:sp>
      <p:sp>
        <p:nvSpPr>
          <p:cNvPr id="25603" name="Rectangle 3"/>
          <p:cNvSpPr>
            <a:spLocks noGrp="1" noChangeArrowheads="1"/>
          </p:cNvSpPr>
          <p:nvPr>
            <p:ph type="body" idx="1"/>
          </p:nvPr>
        </p:nvSpPr>
        <p:spPr>
          <a:xfrm>
            <a:off x="457200" y="1600200"/>
            <a:ext cx="8229600" cy="5105400"/>
          </a:xfrm>
        </p:spPr>
        <p:txBody>
          <a:bodyPr>
            <a:normAutofit lnSpcReduction="10000"/>
          </a:bodyPr>
          <a:lstStyle/>
          <a:p>
            <a:pPr eaLnBrk="1" hangingPunct="1">
              <a:lnSpc>
                <a:spcPct val="80000"/>
              </a:lnSpc>
            </a:pPr>
            <a:r>
              <a:rPr lang="en-US" altLang="en-US" sz="2800" dirty="0" smtClean="0">
                <a:latin typeface="Arial" charset="0"/>
                <a:cs typeface="Arial" charset="0"/>
              </a:rPr>
              <a:t>Goal setting is recognized explicitly or implicitly by virtually every major theory of work motivation</a:t>
            </a:r>
          </a:p>
          <a:p>
            <a:pPr lvl="2">
              <a:lnSpc>
                <a:spcPct val="80000"/>
              </a:lnSpc>
            </a:pPr>
            <a:endParaRPr lang="en-US" altLang="en-US" sz="2000" dirty="0" smtClean="0">
              <a:latin typeface="Arial" charset="0"/>
              <a:cs typeface="Arial" charset="0"/>
            </a:endParaRPr>
          </a:p>
          <a:p>
            <a:pPr lvl="2">
              <a:lnSpc>
                <a:spcPct val="80000"/>
              </a:lnSpc>
            </a:pPr>
            <a:r>
              <a:rPr lang="en-US" altLang="en-US" sz="2000" dirty="0" smtClean="0">
                <a:latin typeface="Arial" charset="0"/>
                <a:cs typeface="Arial" charset="0"/>
              </a:rPr>
              <a:t>the </a:t>
            </a:r>
            <a:r>
              <a:rPr lang="en-US" altLang="en-US" sz="2000" dirty="0" smtClean="0">
                <a:solidFill>
                  <a:srgbClr val="FF0000"/>
                </a:solidFill>
                <a:latin typeface="Arial" charset="0"/>
                <a:cs typeface="Arial" charset="0"/>
              </a:rPr>
              <a:t>existence of goals</a:t>
            </a:r>
            <a:r>
              <a:rPr lang="en-US" altLang="en-US" sz="2000" dirty="0" smtClean="0">
                <a:latin typeface="Arial" charset="0"/>
                <a:cs typeface="Arial" charset="0"/>
              </a:rPr>
              <a:t> in and of  themselves can motivate behavior</a:t>
            </a:r>
            <a:endParaRPr lang="en-US" altLang="en-US" sz="2000" dirty="0" smtClean="0">
              <a:cs typeface="Times New Roman" charset="0"/>
            </a:endParaRPr>
          </a:p>
          <a:p>
            <a:pPr lvl="2">
              <a:lnSpc>
                <a:spcPct val="80000"/>
              </a:lnSpc>
            </a:pPr>
            <a:endParaRPr lang="en-US" altLang="en-US" sz="2000" dirty="0" smtClean="0">
              <a:latin typeface="Arial" charset="0"/>
              <a:cs typeface="Arial" charset="0"/>
            </a:endParaRPr>
          </a:p>
          <a:p>
            <a:pPr lvl="2">
              <a:lnSpc>
                <a:spcPct val="80000"/>
              </a:lnSpc>
            </a:pPr>
            <a:r>
              <a:rPr lang="en-US" altLang="en-US" sz="2000" dirty="0" smtClean="0">
                <a:latin typeface="Arial" charset="0"/>
                <a:cs typeface="Arial" charset="0"/>
              </a:rPr>
              <a:t>people assigned </a:t>
            </a:r>
            <a:r>
              <a:rPr lang="en-US" altLang="en-US" sz="2000" dirty="0" smtClean="0">
                <a:solidFill>
                  <a:srgbClr val="FF0000"/>
                </a:solidFill>
                <a:latin typeface="Arial" charset="0"/>
                <a:cs typeface="Arial" charset="0"/>
              </a:rPr>
              <a:t>difficult goals tend to perform better</a:t>
            </a:r>
            <a:r>
              <a:rPr lang="en-US" altLang="en-US" sz="2000" dirty="0" smtClean="0">
                <a:latin typeface="Arial" charset="0"/>
                <a:cs typeface="Arial" charset="0"/>
              </a:rPr>
              <a:t> than those with moderately difficult to easy goals</a:t>
            </a:r>
            <a:endParaRPr lang="en-US" altLang="en-US" sz="2000" dirty="0" smtClean="0">
              <a:cs typeface="Times New Roman" charset="0"/>
            </a:endParaRPr>
          </a:p>
          <a:p>
            <a:pPr lvl="2">
              <a:lnSpc>
                <a:spcPct val="80000"/>
              </a:lnSpc>
            </a:pPr>
            <a:endParaRPr lang="en-US" altLang="en-US" sz="2000" dirty="0" smtClean="0">
              <a:latin typeface="Arial" charset="0"/>
              <a:cs typeface="Arial" charset="0"/>
            </a:endParaRPr>
          </a:p>
          <a:p>
            <a:pPr lvl="2">
              <a:lnSpc>
                <a:spcPct val="80000"/>
              </a:lnSpc>
            </a:pPr>
            <a:r>
              <a:rPr lang="en-US" altLang="en-US" sz="2000" dirty="0" smtClean="0">
                <a:latin typeface="Arial" charset="0"/>
                <a:cs typeface="Arial" charset="0"/>
              </a:rPr>
              <a:t>the idea behind goal setting theory is that goals motivate people to compare current performance to performance needed to meet goals</a:t>
            </a:r>
            <a:endParaRPr lang="en-US" altLang="en-US" sz="2000" dirty="0" smtClean="0">
              <a:cs typeface="Times New Roman" charset="0"/>
            </a:endParaRPr>
          </a:p>
          <a:p>
            <a:pPr lvl="2">
              <a:lnSpc>
                <a:spcPct val="80000"/>
              </a:lnSpc>
            </a:pPr>
            <a:endParaRPr lang="en-US" altLang="en-US" sz="2000" dirty="0" smtClean="0">
              <a:latin typeface="Arial" charset="0"/>
              <a:cs typeface="Arial" charset="0"/>
            </a:endParaRPr>
          </a:p>
          <a:p>
            <a:pPr lvl="2">
              <a:lnSpc>
                <a:spcPct val="80000"/>
              </a:lnSpc>
            </a:pPr>
            <a:r>
              <a:rPr lang="en-US" altLang="en-US" sz="2000" dirty="0" smtClean="0">
                <a:latin typeface="Arial" charset="0"/>
                <a:cs typeface="Arial" charset="0"/>
              </a:rPr>
              <a:t>it is better to state a </a:t>
            </a:r>
            <a:r>
              <a:rPr lang="en-US" altLang="en-US" sz="2000" dirty="0" smtClean="0">
                <a:solidFill>
                  <a:srgbClr val="FF0000"/>
                </a:solidFill>
                <a:latin typeface="Arial" charset="0"/>
                <a:cs typeface="Arial" charset="0"/>
              </a:rPr>
              <a:t>specific goal than to simply urge people to do their best</a:t>
            </a:r>
            <a:endParaRPr lang="en-US" altLang="en-US" sz="2000" dirty="0" smtClean="0">
              <a:solidFill>
                <a:srgbClr val="FF0000"/>
              </a:solidFill>
              <a:cs typeface="Times New Roman" charset="0"/>
            </a:endParaRPr>
          </a:p>
          <a:p>
            <a:pPr lvl="2">
              <a:lnSpc>
                <a:spcPct val="80000"/>
              </a:lnSpc>
            </a:pPr>
            <a:endParaRPr lang="en-US" altLang="en-US" sz="2000" dirty="0" smtClean="0">
              <a:latin typeface="Arial" charset="0"/>
              <a:cs typeface="Arial" charset="0"/>
            </a:endParaRPr>
          </a:p>
          <a:p>
            <a:pPr lvl="2">
              <a:lnSpc>
                <a:spcPct val="80000"/>
              </a:lnSpc>
            </a:pPr>
            <a:r>
              <a:rPr lang="en-US" altLang="en-US" sz="2000" dirty="0" smtClean="0">
                <a:latin typeface="Arial" charset="0"/>
                <a:cs typeface="Arial" charset="0"/>
              </a:rPr>
              <a:t>goal setting has been found to enhance performance about 90 percent of the time</a:t>
            </a:r>
            <a:endParaRPr lang="en-US" altLang="en-US" sz="2000" dirty="0" smtClean="0"/>
          </a:p>
        </p:txBody>
      </p:sp>
    </p:spTree>
    <p:extLst>
      <p:ext uri="{BB962C8B-B14F-4D97-AF65-F5344CB8AC3E}">
        <p14:creationId xmlns:p14="http://schemas.microsoft.com/office/powerpoint/2010/main" val="401841953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8162925" cy="762000"/>
          </a:xfrm>
        </p:spPr>
        <p:txBody>
          <a:bodyPr/>
          <a:lstStyle/>
          <a:p>
            <a:pPr eaLnBrk="1" hangingPunct="1"/>
            <a:r>
              <a:rPr lang="en-US" altLang="en-US" dirty="0" smtClean="0">
                <a:solidFill>
                  <a:srgbClr val="FF0000"/>
                </a:solidFill>
                <a:latin typeface="Arial" charset="0"/>
                <a:cs typeface="Times New Roman" charset="0"/>
              </a:rPr>
              <a:t>Equity Theories</a:t>
            </a:r>
            <a:endParaRPr lang="en-US" altLang="en-US" dirty="0" smtClean="0">
              <a:solidFill>
                <a:srgbClr val="FF0000"/>
              </a:solidFill>
              <a:cs typeface="Times New Roman" charset="0"/>
            </a:endParaRPr>
          </a:p>
        </p:txBody>
      </p:sp>
      <p:sp>
        <p:nvSpPr>
          <p:cNvPr id="28675" name="Rectangle 3"/>
          <p:cNvSpPr>
            <a:spLocks noGrp="1" noChangeArrowheads="1"/>
          </p:cNvSpPr>
          <p:nvPr>
            <p:ph type="body" idx="1"/>
          </p:nvPr>
        </p:nvSpPr>
        <p:spPr>
          <a:xfrm>
            <a:off x="457200" y="1143000"/>
            <a:ext cx="8229600" cy="5410200"/>
          </a:xfrm>
        </p:spPr>
        <p:txBody>
          <a:bodyPr>
            <a:normAutofit fontScale="92500" lnSpcReduction="20000"/>
          </a:bodyPr>
          <a:lstStyle/>
          <a:p>
            <a:pPr eaLnBrk="1" hangingPunct="1">
              <a:lnSpc>
                <a:spcPct val="90000"/>
              </a:lnSpc>
              <a:buFont typeface="Wingdings" pitchFamily="2" charset="2"/>
              <a:buNone/>
            </a:pPr>
            <a:endParaRPr lang="en-US" altLang="en-US" sz="2800" dirty="0" smtClean="0">
              <a:cs typeface="Times New Roman" charset="0"/>
            </a:endParaRPr>
          </a:p>
          <a:p>
            <a:pPr eaLnBrk="1" hangingPunct="1">
              <a:lnSpc>
                <a:spcPct val="90000"/>
              </a:lnSpc>
            </a:pPr>
            <a:r>
              <a:rPr lang="en-US" altLang="en-US" sz="2800" dirty="0" smtClean="0">
                <a:latin typeface="Arial" charset="0"/>
                <a:cs typeface="Times New Roman" charset="0"/>
              </a:rPr>
              <a:t>equity theories are based on social exchange</a:t>
            </a:r>
          </a:p>
          <a:p>
            <a:pPr eaLnBrk="1" hangingPunct="1">
              <a:lnSpc>
                <a:spcPct val="90000"/>
              </a:lnSpc>
            </a:pPr>
            <a:endParaRPr lang="en-US" altLang="en-US" sz="2800" dirty="0" smtClean="0">
              <a:latin typeface="Arial" charset="0"/>
              <a:cs typeface="Times New Roman" charset="0"/>
            </a:endParaRPr>
          </a:p>
          <a:p>
            <a:r>
              <a:rPr lang="en-US" altLang="en-US" sz="2800" dirty="0">
                <a:latin typeface="Arial" charset="0"/>
                <a:cs typeface="Times New Roman" charset="0"/>
              </a:rPr>
              <a:t>People's expectations about what is fair or equitable are learned through the process of socialization -- and also </a:t>
            </a:r>
            <a:r>
              <a:rPr lang="en-US" altLang="en-US" sz="2800" dirty="0">
                <a:solidFill>
                  <a:srgbClr val="FF0000"/>
                </a:solidFill>
                <a:latin typeface="Arial" charset="0"/>
                <a:cs typeface="Times New Roman" charset="0"/>
              </a:rPr>
              <a:t>comparison of their experiences with those of </a:t>
            </a:r>
            <a:r>
              <a:rPr lang="en-US" altLang="en-US" sz="2800" dirty="0" smtClean="0">
                <a:solidFill>
                  <a:srgbClr val="FF0000"/>
                </a:solidFill>
                <a:latin typeface="Arial" charset="0"/>
                <a:cs typeface="Times New Roman" charset="0"/>
              </a:rPr>
              <a:t>others</a:t>
            </a:r>
          </a:p>
          <a:p>
            <a:endParaRPr lang="en-US" altLang="en-US" sz="2800" dirty="0">
              <a:cs typeface="Times New Roman" charset="0"/>
            </a:endParaRPr>
          </a:p>
          <a:p>
            <a:r>
              <a:rPr lang="en-US" altLang="en-US" sz="2800" dirty="0">
                <a:latin typeface="Arial" charset="0"/>
                <a:cs typeface="Times New Roman" charset="0"/>
              </a:rPr>
              <a:t>the “equity norm” suggest that those who </a:t>
            </a:r>
            <a:r>
              <a:rPr lang="en-US" altLang="en-US" sz="2800" dirty="0">
                <a:solidFill>
                  <a:srgbClr val="FF0000"/>
                </a:solidFill>
                <a:latin typeface="Arial" charset="0"/>
                <a:cs typeface="Times New Roman" charset="0"/>
              </a:rPr>
              <a:t>contribute more to an organization should receive more </a:t>
            </a:r>
            <a:r>
              <a:rPr lang="en-US" altLang="en-US" sz="2800" dirty="0" smtClean="0">
                <a:solidFill>
                  <a:srgbClr val="FF0000"/>
                </a:solidFill>
                <a:latin typeface="Arial" charset="0"/>
                <a:cs typeface="Times New Roman" charset="0"/>
              </a:rPr>
              <a:t>rewards</a:t>
            </a:r>
          </a:p>
          <a:p>
            <a:endParaRPr lang="en-US" altLang="en-US" sz="2800" dirty="0" smtClean="0">
              <a:latin typeface="Arial" charset="0"/>
              <a:cs typeface="Times New Roman" charset="0"/>
            </a:endParaRPr>
          </a:p>
          <a:p>
            <a:r>
              <a:rPr lang="en-US" altLang="en-US" sz="2800" dirty="0" smtClean="0">
                <a:latin typeface="Arial" charset="0"/>
                <a:cs typeface="Times New Roman" charset="0"/>
              </a:rPr>
              <a:t>people </a:t>
            </a:r>
            <a:r>
              <a:rPr lang="en-US" altLang="en-US" sz="2800" dirty="0">
                <a:latin typeface="Arial" charset="0"/>
                <a:cs typeface="Times New Roman" charset="0"/>
              </a:rPr>
              <a:t>look to others to evaluate whether they think they are treated fairly</a:t>
            </a:r>
          </a:p>
          <a:p>
            <a:endParaRPr lang="en-US" altLang="en-US" sz="2800" dirty="0">
              <a:latin typeface="Arial" charset="0"/>
              <a:cs typeface="Times New Roman" charset="0"/>
            </a:endParaRPr>
          </a:p>
          <a:p>
            <a:pPr eaLnBrk="1" hangingPunct="1">
              <a:lnSpc>
                <a:spcPct val="90000"/>
              </a:lnSpc>
            </a:pPr>
            <a:endParaRPr lang="en-US" altLang="en-US" sz="2800" dirty="0" smtClean="0">
              <a:cs typeface="Times New Roman" charset="0"/>
            </a:endParaRPr>
          </a:p>
          <a:p>
            <a:pPr eaLnBrk="1" hangingPunct="1">
              <a:lnSpc>
                <a:spcPct val="90000"/>
              </a:lnSpc>
            </a:pPr>
            <a:endParaRPr lang="en-US" altLang="en-US" sz="2800" dirty="0" smtClean="0"/>
          </a:p>
        </p:txBody>
      </p:sp>
    </p:spTree>
    <p:extLst>
      <p:ext uri="{BB962C8B-B14F-4D97-AF65-F5344CB8AC3E}">
        <p14:creationId xmlns:p14="http://schemas.microsoft.com/office/powerpoint/2010/main" val="391110371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0782"/>
            <a:ext cx="8162925" cy="762000"/>
          </a:xfrm>
        </p:spPr>
        <p:txBody>
          <a:bodyPr/>
          <a:lstStyle/>
          <a:p>
            <a:pPr eaLnBrk="1" hangingPunct="1"/>
            <a:r>
              <a:rPr lang="en-US" altLang="en-US" dirty="0" smtClean="0">
                <a:solidFill>
                  <a:srgbClr val="FF0000"/>
                </a:solidFill>
                <a:latin typeface="Arial" charset="0"/>
                <a:cs typeface="Times New Roman" charset="0"/>
              </a:rPr>
              <a:t>Equity Theories</a:t>
            </a:r>
            <a:endParaRPr lang="en-US" altLang="en-US" dirty="0" smtClean="0">
              <a:solidFill>
                <a:srgbClr val="FF0000"/>
              </a:solidFill>
              <a:cs typeface="Times New Roman" charset="0"/>
            </a:endParaRPr>
          </a:p>
        </p:txBody>
      </p:sp>
      <p:sp>
        <p:nvSpPr>
          <p:cNvPr id="30723" name="Rectangle 3"/>
          <p:cNvSpPr>
            <a:spLocks noGrp="1" noChangeArrowheads="1"/>
          </p:cNvSpPr>
          <p:nvPr>
            <p:ph type="body" idx="1"/>
          </p:nvPr>
        </p:nvSpPr>
        <p:spPr>
          <a:xfrm>
            <a:off x="457200" y="762000"/>
            <a:ext cx="8229600" cy="5364163"/>
          </a:xfrm>
        </p:spPr>
        <p:txBody>
          <a:bodyPr>
            <a:normAutofit fontScale="92500"/>
          </a:bodyPr>
          <a:lstStyle/>
          <a:p>
            <a:pPr eaLnBrk="1" hangingPunct="1">
              <a:lnSpc>
                <a:spcPct val="90000"/>
              </a:lnSpc>
            </a:pPr>
            <a:endParaRPr lang="en-US" altLang="en-US" sz="2800" dirty="0" smtClean="0">
              <a:latin typeface="Arial" charset="0"/>
              <a:cs typeface="Times New Roman" charset="0"/>
            </a:endParaRPr>
          </a:p>
          <a:p>
            <a:pPr eaLnBrk="1" hangingPunct="1">
              <a:lnSpc>
                <a:spcPct val="90000"/>
              </a:lnSpc>
            </a:pPr>
            <a:r>
              <a:rPr lang="en-US" altLang="en-US" sz="2800" dirty="0" smtClean="0">
                <a:latin typeface="Arial" charset="0"/>
                <a:cs typeface="Times New Roman" charset="0"/>
              </a:rPr>
              <a:t>motivation according to this model is a consequence of perceived inequity</a:t>
            </a:r>
          </a:p>
          <a:p>
            <a:pPr eaLnBrk="1" hangingPunct="1">
              <a:lnSpc>
                <a:spcPct val="90000"/>
              </a:lnSpc>
            </a:pPr>
            <a:endParaRPr lang="en-US" altLang="en-US" sz="2800" dirty="0" smtClean="0">
              <a:cs typeface="Times New Roman" charset="0"/>
            </a:endParaRPr>
          </a:p>
          <a:p>
            <a:pPr lvl="1">
              <a:lnSpc>
                <a:spcPct val="90000"/>
              </a:lnSpc>
            </a:pPr>
            <a:r>
              <a:rPr lang="en-US" altLang="en-US" sz="2400" dirty="0" smtClean="0">
                <a:solidFill>
                  <a:srgbClr val="FF0000"/>
                </a:solidFill>
                <a:latin typeface="Arial" charset="0"/>
                <a:cs typeface="Times New Roman" charset="0"/>
              </a:rPr>
              <a:t>perceived inequity creates tension in proportion to the magnitude of the inequity</a:t>
            </a:r>
          </a:p>
          <a:p>
            <a:pPr eaLnBrk="1" hangingPunct="1">
              <a:lnSpc>
                <a:spcPct val="90000"/>
              </a:lnSpc>
            </a:pPr>
            <a:endParaRPr lang="en-US" altLang="en-US" sz="2800" dirty="0" smtClean="0">
              <a:cs typeface="Times New Roman" charset="0"/>
            </a:endParaRPr>
          </a:p>
          <a:p>
            <a:pPr eaLnBrk="1" hangingPunct="1">
              <a:lnSpc>
                <a:spcPct val="90000"/>
              </a:lnSpc>
            </a:pPr>
            <a:r>
              <a:rPr lang="en-US" altLang="en-US" sz="2800" dirty="0" smtClean="0">
                <a:latin typeface="Arial" charset="0"/>
                <a:cs typeface="Times New Roman" charset="0"/>
              </a:rPr>
              <a:t>people can either feel guilty because they think they are paid too much (overpayment inequity)</a:t>
            </a:r>
          </a:p>
          <a:p>
            <a:pPr lvl="1" eaLnBrk="1" hangingPunct="1">
              <a:lnSpc>
                <a:spcPct val="90000"/>
              </a:lnSpc>
            </a:pPr>
            <a:r>
              <a:rPr lang="en-US" altLang="en-US" sz="2400" dirty="0" smtClean="0">
                <a:latin typeface="Arial" charset="0"/>
                <a:cs typeface="Times New Roman" charset="0"/>
              </a:rPr>
              <a:t>or be angry because they are paid too little (underpayment inequity)</a:t>
            </a:r>
          </a:p>
          <a:p>
            <a:pPr lvl="1" eaLnBrk="1" hangingPunct="1">
              <a:lnSpc>
                <a:spcPct val="90000"/>
              </a:lnSpc>
            </a:pPr>
            <a:endParaRPr lang="en-US" altLang="en-US" sz="2400" dirty="0" smtClean="0">
              <a:cs typeface="Times New Roman" charset="0"/>
            </a:endParaRPr>
          </a:p>
          <a:p>
            <a:pPr lvl="1">
              <a:lnSpc>
                <a:spcPct val="90000"/>
              </a:lnSpc>
            </a:pPr>
            <a:r>
              <a:rPr lang="en-US" altLang="en-US" sz="2400" dirty="0" smtClean="0">
                <a:latin typeface="Arial" charset="0"/>
                <a:cs typeface="Times New Roman" charset="0"/>
              </a:rPr>
              <a:t>individuals are </a:t>
            </a:r>
            <a:r>
              <a:rPr lang="en-US" altLang="en-US" sz="2400" dirty="0" smtClean="0">
                <a:solidFill>
                  <a:srgbClr val="FF0000"/>
                </a:solidFill>
                <a:latin typeface="Arial" charset="0"/>
                <a:cs typeface="Times New Roman" charset="0"/>
              </a:rPr>
              <a:t>motivated to reduce this tension by either changing what they do or changing what they think</a:t>
            </a:r>
          </a:p>
        </p:txBody>
      </p:sp>
    </p:spTree>
    <p:extLst>
      <p:ext uri="{BB962C8B-B14F-4D97-AF65-F5344CB8AC3E}">
        <p14:creationId xmlns:p14="http://schemas.microsoft.com/office/powerpoint/2010/main" val="351692273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t>
            </a:r>
            <a:r>
              <a:rPr lang="en-US" b="1" dirty="0">
                <a:solidFill>
                  <a:srgbClr val="FF0000"/>
                </a:solidFill>
                <a:latin typeface="Times New Roman" pitchFamily="18" charset="0"/>
                <a:cs typeface="Times New Roman" pitchFamily="18" charset="0"/>
              </a:rPr>
              <a:t> INCENTIVE THEORY:</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715000"/>
          </a:xfrm>
        </p:spPr>
        <p:txBody>
          <a:bodyPr>
            <a:normAutofit fontScale="70000" lnSpcReduction="20000"/>
          </a:bodyPr>
          <a:lstStyle/>
          <a:p>
            <a:pPr>
              <a:buFont typeface="Courier New" pitchFamily="49" charset="0"/>
              <a:buChar char="o"/>
            </a:pPr>
            <a:r>
              <a:rPr lang="en-US" altLang="en-US" dirty="0">
                <a:latin typeface="Arial" charset="0"/>
                <a:cs typeface="Times New Roman" charset="0"/>
              </a:rPr>
              <a:t>This is a model of human behavior suggesting that behavior is learned and that </a:t>
            </a:r>
            <a:r>
              <a:rPr lang="en-US" altLang="en-US" dirty="0">
                <a:solidFill>
                  <a:srgbClr val="FF0000"/>
                </a:solidFill>
                <a:latin typeface="Arial" charset="0"/>
                <a:cs typeface="Times New Roman" charset="0"/>
              </a:rPr>
              <a:t>motivations and behavior can be changed by manipulating rewards and punishments</a:t>
            </a:r>
            <a:endParaRPr lang="en-US" altLang="en-US" dirty="0">
              <a:solidFill>
                <a:srgbClr val="FF0000"/>
              </a:solidFill>
              <a:cs typeface="Times New Roman" charset="0"/>
            </a:endParaRPr>
          </a:p>
          <a:p>
            <a:pPr marL="0" indent="0">
              <a:buNone/>
            </a:pPr>
            <a:endParaRPr lang="en-US"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Incentive </a:t>
            </a:r>
            <a:r>
              <a:rPr lang="en-US" dirty="0">
                <a:latin typeface="Times New Roman" pitchFamily="18" charset="0"/>
                <a:cs typeface="Times New Roman" pitchFamily="18" charset="0"/>
              </a:rPr>
              <a:t>means the motivational value of a </a:t>
            </a:r>
            <a:r>
              <a:rPr lang="en-US" dirty="0" err="1" smtClean="0">
                <a:latin typeface="Times New Roman" pitchFamily="18" charset="0"/>
                <a:cs typeface="Times New Roman" pitchFamily="18" charset="0"/>
              </a:rPr>
              <a:t>reinforcer</a:t>
            </a:r>
            <a:r>
              <a:rPr lang="en-US" dirty="0" smtClean="0">
                <a:latin typeface="Times New Roman" pitchFamily="18" charset="0"/>
                <a:cs typeface="Times New Roman" pitchFamily="18" charset="0"/>
              </a:rPr>
              <a:t>. </a:t>
            </a:r>
          </a:p>
          <a:p>
            <a:pPr>
              <a:buFont typeface="Courier New" pitchFamily="49" charset="0"/>
              <a:buChar char="o"/>
            </a:pPr>
            <a:endParaRPr lang="en-US"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contrast with the push of drive theories, </a:t>
            </a:r>
            <a:r>
              <a:rPr lang="en-US" dirty="0">
                <a:solidFill>
                  <a:srgbClr val="FF0000"/>
                </a:solidFill>
                <a:latin typeface="Times New Roman" pitchFamily="18" charset="0"/>
                <a:cs typeface="Times New Roman" pitchFamily="18" charset="0"/>
              </a:rPr>
              <a:t>incentive theories are ‘pull theories of motivation.</a:t>
            </a:r>
            <a:r>
              <a:rPr lang="en-US" dirty="0">
                <a:latin typeface="Times New Roman" pitchFamily="18" charset="0"/>
                <a:cs typeface="Times New Roman" pitchFamily="18" charset="0"/>
              </a:rPr>
              <a:t> Because of certain characteristics they have, the goal objects pull behavior towards them. </a:t>
            </a:r>
            <a:endParaRPr lang="en-US" dirty="0" smtClean="0">
              <a:latin typeface="Times New Roman" pitchFamily="18" charset="0"/>
              <a:cs typeface="Times New Roman" pitchFamily="18" charset="0"/>
            </a:endParaRPr>
          </a:p>
          <a:p>
            <a:pPr>
              <a:buFont typeface="Courier New" pitchFamily="49" charset="0"/>
              <a:buChar char="o"/>
            </a:pPr>
            <a:endParaRPr lang="en-US" dirty="0" smtClean="0">
              <a:latin typeface="Times New Roman" pitchFamily="18" charset="0"/>
              <a:cs typeface="Times New Roman" pitchFamily="18" charset="0"/>
            </a:endParaRPr>
          </a:p>
          <a:p>
            <a:pPr>
              <a:buNone/>
            </a:pPr>
            <a:r>
              <a:rPr lang="en-US" dirty="0"/>
              <a:t> </a:t>
            </a:r>
            <a:endParaRPr lang="en-US" dirty="0" smtClean="0"/>
          </a:p>
          <a:p>
            <a:pPr>
              <a:buNone/>
            </a:pPr>
            <a:r>
              <a:rPr lang="en-US" dirty="0" smtClean="0">
                <a:solidFill>
                  <a:schemeClr val="accent1"/>
                </a:solidFill>
                <a:latin typeface="Times New Roman" pitchFamily="18" charset="0"/>
                <a:cs typeface="Times New Roman" pitchFamily="18" charset="0"/>
              </a:rPr>
              <a:t>Incentives </a:t>
            </a:r>
            <a:r>
              <a:rPr lang="en-US" dirty="0">
                <a:solidFill>
                  <a:schemeClr val="accent1"/>
                </a:solidFill>
                <a:latin typeface="Times New Roman" pitchFamily="18" charset="0"/>
                <a:cs typeface="Times New Roman" pitchFamily="18" charset="0"/>
              </a:rPr>
              <a:t>can be</a:t>
            </a:r>
          </a:p>
          <a:p>
            <a:pPr>
              <a:buNone/>
            </a:pPr>
            <a:endParaRPr lang="en-US" dirty="0">
              <a:solidFill>
                <a:schemeClr val="accent1"/>
              </a:solidFill>
              <a:latin typeface="Times New Roman" pitchFamily="18" charset="0"/>
              <a:cs typeface="Times New Roman" pitchFamily="18" charset="0"/>
            </a:endParaRPr>
          </a:p>
          <a:p>
            <a:pPr lvl="0"/>
            <a:r>
              <a:rPr lang="en-US" dirty="0">
                <a:solidFill>
                  <a:srgbClr val="FF0000"/>
                </a:solidFill>
                <a:latin typeface="Times New Roman" pitchFamily="18" charset="0"/>
                <a:cs typeface="Times New Roman" pitchFamily="18" charset="0"/>
              </a:rPr>
              <a:t>Positive incentives</a:t>
            </a:r>
            <a:r>
              <a:rPr lang="en-US" dirty="0">
                <a:solidFill>
                  <a:schemeClr val="accent1"/>
                </a:solidFill>
                <a:latin typeface="Times New Roman" pitchFamily="18" charset="0"/>
                <a:cs typeface="Times New Roman" pitchFamily="18" charset="0"/>
              </a:rPr>
              <a:t>: wages, salaries, bonuses, vacations and the like.</a:t>
            </a:r>
          </a:p>
          <a:p>
            <a:pPr lvl="0"/>
            <a:r>
              <a:rPr lang="en-US" dirty="0">
                <a:solidFill>
                  <a:srgbClr val="FF0000"/>
                </a:solidFill>
                <a:latin typeface="Times New Roman" pitchFamily="18" charset="0"/>
                <a:cs typeface="Times New Roman" pitchFamily="18" charset="0"/>
              </a:rPr>
              <a:t>Negative incentives</a:t>
            </a:r>
            <a:r>
              <a:rPr lang="en-US" dirty="0">
                <a:solidFill>
                  <a:schemeClr val="accent1"/>
                </a:solidFill>
                <a:latin typeface="Times New Roman" pitchFamily="18" charset="0"/>
                <a:cs typeface="Times New Roman" pitchFamily="18" charset="0"/>
              </a:rPr>
              <a:t>: punishment, electric shock.</a:t>
            </a:r>
          </a:p>
          <a:p>
            <a:pPr>
              <a:buFont typeface="Courier New" pitchFamily="49" charset="0"/>
              <a:buChar char="o"/>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7308088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8162925" cy="762000"/>
          </a:xfrm>
        </p:spPr>
        <p:txBody>
          <a:bodyPr/>
          <a:lstStyle/>
          <a:p>
            <a:pPr eaLnBrk="1" hangingPunct="1"/>
            <a:r>
              <a:rPr lang="en-US" altLang="en-US" b="1" dirty="0" smtClean="0">
                <a:solidFill>
                  <a:srgbClr val="FF0000"/>
                </a:solidFill>
                <a:latin typeface="Arial" charset="0"/>
                <a:cs typeface="Times New Roman" charset="0"/>
              </a:rPr>
              <a:t>Participation As a Motivator</a:t>
            </a:r>
            <a:endParaRPr lang="en-US" altLang="en-US" b="1" dirty="0" smtClean="0">
              <a:solidFill>
                <a:srgbClr val="FF0000"/>
              </a:solidFill>
              <a:cs typeface="Times New Roman" charset="0"/>
            </a:endParaRPr>
          </a:p>
        </p:txBody>
      </p:sp>
      <p:sp>
        <p:nvSpPr>
          <p:cNvPr id="34819" name="Rectangle 3"/>
          <p:cNvSpPr>
            <a:spLocks noGrp="1" noChangeArrowheads="1"/>
          </p:cNvSpPr>
          <p:nvPr>
            <p:ph type="body" idx="1"/>
          </p:nvPr>
        </p:nvSpPr>
        <p:spPr>
          <a:xfrm>
            <a:off x="381000" y="1143000"/>
            <a:ext cx="8229600" cy="5334000"/>
          </a:xfrm>
        </p:spPr>
        <p:txBody>
          <a:bodyPr>
            <a:normAutofit/>
          </a:bodyPr>
          <a:lstStyle/>
          <a:p>
            <a:pPr eaLnBrk="1" hangingPunct="1"/>
            <a:r>
              <a:rPr lang="en-US" altLang="en-US" sz="2800" dirty="0" smtClean="0">
                <a:latin typeface="Arial" charset="0"/>
                <a:cs typeface="Times New Roman" charset="0"/>
              </a:rPr>
              <a:t>a </a:t>
            </a:r>
            <a:r>
              <a:rPr lang="en-US" altLang="en-US" sz="2800" dirty="0" smtClean="0">
                <a:solidFill>
                  <a:srgbClr val="FF0000"/>
                </a:solidFill>
                <a:latin typeface="Arial" charset="0"/>
                <a:cs typeface="Times New Roman" charset="0"/>
              </a:rPr>
              <a:t>participative approach</a:t>
            </a:r>
            <a:r>
              <a:rPr lang="en-US" altLang="en-US" sz="2800" dirty="0" smtClean="0">
                <a:latin typeface="Arial" charset="0"/>
                <a:cs typeface="Times New Roman" charset="0"/>
              </a:rPr>
              <a:t> is positively related to employee motivation and performance</a:t>
            </a:r>
          </a:p>
          <a:p>
            <a:pPr eaLnBrk="1" hangingPunct="1"/>
            <a:endParaRPr lang="en-US" altLang="en-US" sz="2800" dirty="0" smtClean="0">
              <a:cs typeface="Times New Roman" charset="0"/>
            </a:endParaRPr>
          </a:p>
          <a:p>
            <a:pPr eaLnBrk="1" hangingPunct="1"/>
            <a:r>
              <a:rPr lang="en-US" altLang="en-US" sz="2800" dirty="0" smtClean="0">
                <a:latin typeface="Arial" charset="0"/>
                <a:cs typeface="Times New Roman" charset="0"/>
              </a:rPr>
              <a:t>this can be seen as a</a:t>
            </a:r>
          </a:p>
          <a:p>
            <a:pPr lvl="1"/>
            <a:r>
              <a:rPr lang="en-US" altLang="en-US" sz="2400" dirty="0" smtClean="0">
                <a:solidFill>
                  <a:srgbClr val="FF0000"/>
                </a:solidFill>
                <a:latin typeface="Arial" charset="0"/>
                <a:cs typeface="Times New Roman" charset="0"/>
              </a:rPr>
              <a:t>Continuum from authoritarian to Democratic management of governance</a:t>
            </a:r>
          </a:p>
          <a:p>
            <a:pPr lvl="2"/>
            <a:r>
              <a:rPr lang="en-US" altLang="en-US" sz="2000" dirty="0" smtClean="0">
                <a:latin typeface="Arial" charset="0"/>
                <a:cs typeface="Times New Roman" charset="0"/>
              </a:rPr>
              <a:t>Democratic systems management has complete confidence in trust and workers</a:t>
            </a:r>
          </a:p>
          <a:p>
            <a:pPr lvl="1" eaLnBrk="1" hangingPunct="1"/>
            <a:endParaRPr lang="en-US" altLang="en-US" sz="2400" dirty="0" smtClean="0">
              <a:cs typeface="Times New Roman" charset="0"/>
            </a:endParaRPr>
          </a:p>
          <a:p>
            <a:pPr eaLnBrk="1" hangingPunct="1"/>
            <a:r>
              <a:rPr lang="en-US" altLang="en-US" sz="2800" dirty="0" smtClean="0">
                <a:latin typeface="Arial" charset="0"/>
                <a:cs typeface="Times New Roman" charset="0"/>
              </a:rPr>
              <a:t>workers are motivated by</a:t>
            </a:r>
          </a:p>
          <a:p>
            <a:pPr lvl="1"/>
            <a:r>
              <a:rPr lang="en-US" altLang="en-US" sz="2400" dirty="0" smtClean="0">
                <a:solidFill>
                  <a:srgbClr val="FF0000"/>
                </a:solidFill>
                <a:latin typeface="Arial" charset="0"/>
                <a:cs typeface="Times New Roman" charset="0"/>
              </a:rPr>
              <a:t> participating in goal setting, development of reward, improving methods, and evaluating goal attainment</a:t>
            </a:r>
            <a:endParaRPr lang="en-US" altLang="en-US" sz="2400" dirty="0" smtClean="0">
              <a:solidFill>
                <a:srgbClr val="FF0000"/>
              </a:solidFill>
              <a:cs typeface="Times New Roman" charset="0"/>
            </a:endParaRPr>
          </a:p>
          <a:p>
            <a:pPr eaLnBrk="1" hangingPunct="1"/>
            <a:endParaRPr lang="en-US" altLang="en-US" sz="2800" dirty="0" smtClean="0"/>
          </a:p>
        </p:txBody>
      </p:sp>
    </p:spTree>
    <p:extLst>
      <p:ext uri="{BB962C8B-B14F-4D97-AF65-F5344CB8AC3E}">
        <p14:creationId xmlns:p14="http://schemas.microsoft.com/office/powerpoint/2010/main" val="346252404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FF0000"/>
                </a:solidFill>
              </a:rPr>
              <a:t>Maslow’s Theory  of Motivation </a:t>
            </a:r>
            <a:r>
              <a:rPr lang="en-US" b="1" dirty="0" smtClean="0"/>
              <a:t>Human Needs  </a:t>
            </a:r>
            <a:endParaRPr lang="en-US" b="1" dirty="0"/>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Maslow’s hierarchy of needs is a theory of psychology that contends each one of us is </a:t>
            </a:r>
            <a:r>
              <a:rPr lang="en-US" dirty="0" smtClean="0">
                <a:solidFill>
                  <a:srgbClr val="FF0000"/>
                </a:solidFill>
              </a:rPr>
              <a:t>motivated by needs.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Maslow’s Needs states that </a:t>
            </a:r>
            <a:r>
              <a:rPr lang="en-US" dirty="0" smtClean="0">
                <a:solidFill>
                  <a:srgbClr val="FF0000"/>
                </a:solidFill>
              </a:rPr>
              <a:t>we must satisfy each need in order, starting with the first</a:t>
            </a:r>
            <a:r>
              <a:rPr lang="en-US" dirty="0" smtClean="0"/>
              <a:t>, which deals with the most obvious needs of survival, food and shelter first.</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solidFill>
                  <a:srgbClr val="FF0000"/>
                </a:solidFill>
              </a:rPr>
              <a:t>Only when the lower order needs</a:t>
            </a:r>
            <a:r>
              <a:rPr lang="en-US" dirty="0" smtClean="0"/>
              <a:t> of physical requirements </a:t>
            </a:r>
            <a:r>
              <a:rPr lang="en-US" dirty="0" smtClean="0">
                <a:solidFill>
                  <a:srgbClr val="FF0000"/>
                </a:solidFill>
              </a:rPr>
              <a:t>are met, people looks forward to satisfy the emotional needs</a:t>
            </a:r>
            <a:r>
              <a:rPr lang="en-US" dirty="0" smtClean="0"/>
              <a:t>, which fulfills the esteem and self-actualization needs..</a:t>
            </a:r>
          </a:p>
          <a:p>
            <a:pPr marL="0" indent="0" eaLnBrk="1" fontAlgn="auto" hangingPunct="1">
              <a:spcAft>
                <a:spcPts val="0"/>
              </a:spcAft>
              <a:buFont typeface="Arial" pitchFamily="34" charset="0"/>
              <a:buNone/>
              <a:defRPr/>
            </a:pPr>
            <a:r>
              <a:rPr lang="en-US" dirty="0" smtClean="0"/>
              <a:t>    </a:t>
            </a:r>
            <a:endParaRPr lang="en-US" dirty="0"/>
          </a:p>
        </p:txBody>
      </p:sp>
    </p:spTree>
    <p:extLst>
      <p:ext uri="{BB962C8B-B14F-4D97-AF65-F5344CB8AC3E}">
        <p14:creationId xmlns:p14="http://schemas.microsoft.com/office/powerpoint/2010/main" val="350826976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 y="228600"/>
            <a:ext cx="8229600" cy="1219200"/>
          </a:xfrm>
        </p:spPr>
        <p:txBody>
          <a:bodyPr>
            <a:normAutofit fontScale="90000"/>
          </a:bodyPr>
          <a:lstStyle/>
          <a:p>
            <a:pPr eaLnBrk="1" hangingPunct="1"/>
            <a:r>
              <a:rPr lang="en-US" altLang="en-US" dirty="0" smtClean="0"/>
              <a:t>         </a:t>
            </a:r>
            <a:r>
              <a:rPr lang="en-US" altLang="en-US" b="1" dirty="0" smtClean="0">
                <a:solidFill>
                  <a:srgbClr val="FF0000"/>
                </a:solidFill>
              </a:rPr>
              <a:t>Maslow’s Theory of Motivation </a:t>
            </a:r>
            <a:r>
              <a:rPr lang="en-US" altLang="en-US" b="1" dirty="0" smtClean="0"/>
              <a:t>Hierarchy of Needs</a:t>
            </a:r>
          </a:p>
        </p:txBody>
      </p:sp>
      <p:graphicFrame>
        <p:nvGraphicFramePr>
          <p:cNvPr id="6" name="Content Placeholder 5"/>
          <p:cNvGraphicFramePr>
            <a:graphicFrameLocks noGrp="1"/>
          </p:cNvGraphicFramePr>
          <p:nvPr>
            <p:ph idx="1"/>
          </p:nvPr>
        </p:nvGraphicFramePr>
        <p:xfrm>
          <a:off x="1905000" y="2362200"/>
          <a:ext cx="5486400" cy="3475039"/>
        </p:xfrm>
        <a:graphic>
          <a:graphicData uri="http://schemas.openxmlformats.org/drawingml/2006/table">
            <a:tbl>
              <a:tblPr firstRow="1" bandRow="1">
                <a:tableStyleId>{5C22544A-7EE6-4342-B048-85BDC9FD1C3A}</a:tableStyleId>
              </a:tblPr>
              <a:tblGrid>
                <a:gridCol w="5486400"/>
              </a:tblGrid>
              <a:tr h="640139">
                <a:tc>
                  <a:txBody>
                    <a:bodyPr/>
                    <a:lstStyle/>
                    <a:p>
                      <a:r>
                        <a:rPr lang="en-US" sz="1800" dirty="0" smtClean="0"/>
                        <a:t>                                   </a:t>
                      </a:r>
                      <a:r>
                        <a:rPr lang="en-US" sz="1800" dirty="0" smtClean="0">
                          <a:solidFill>
                            <a:srgbClr val="FF0000"/>
                          </a:solidFill>
                        </a:rPr>
                        <a:t>Self –Actualization</a:t>
                      </a:r>
                    </a:p>
                    <a:p>
                      <a:r>
                        <a:rPr lang="en-US" sz="1800" dirty="0" smtClean="0"/>
                        <a:t>                       Personal Growth  &amp; Fulfillment</a:t>
                      </a:r>
                      <a:endParaRPr lang="en-US" sz="1800" dirty="0"/>
                    </a:p>
                  </a:txBody>
                  <a:tcPr marT="45724" marB="45724"/>
                </a:tc>
              </a:tr>
              <a:tr h="914483">
                <a:tc>
                  <a:txBody>
                    <a:bodyPr/>
                    <a:lstStyle/>
                    <a:p>
                      <a:r>
                        <a:rPr lang="en-US" sz="1800" dirty="0" smtClean="0"/>
                        <a:t>                                      </a:t>
                      </a:r>
                      <a:r>
                        <a:rPr lang="en-US" sz="1800" b="1" dirty="0" smtClean="0">
                          <a:solidFill>
                            <a:srgbClr val="FF0000"/>
                          </a:solidFill>
                        </a:rPr>
                        <a:t>Esteem Needs</a:t>
                      </a:r>
                    </a:p>
                    <a:p>
                      <a:r>
                        <a:rPr lang="en-US" sz="1800" dirty="0" smtClean="0"/>
                        <a:t>        Achievement, Status, Responsibility, Reputation</a:t>
                      </a:r>
                    </a:p>
                    <a:p>
                      <a:endParaRPr lang="en-US" sz="1800" dirty="0"/>
                    </a:p>
                  </a:txBody>
                  <a:tcPr marT="45724" marB="45724"/>
                </a:tc>
              </a:tr>
              <a:tr h="640139">
                <a:tc>
                  <a:txBody>
                    <a:bodyPr/>
                    <a:lstStyle/>
                    <a:p>
                      <a:r>
                        <a:rPr lang="en-US" sz="1800" dirty="0" smtClean="0"/>
                        <a:t>                        </a:t>
                      </a:r>
                      <a:r>
                        <a:rPr lang="en-US" sz="1800" b="1" dirty="0" smtClean="0">
                          <a:solidFill>
                            <a:srgbClr val="FF0000"/>
                          </a:solidFill>
                        </a:rPr>
                        <a:t>Belongingness and Love needs</a:t>
                      </a:r>
                    </a:p>
                    <a:p>
                      <a:r>
                        <a:rPr lang="en-US" sz="1800" dirty="0" smtClean="0"/>
                        <a:t>                        Family, Affection, Groups, etc.</a:t>
                      </a:r>
                      <a:endParaRPr lang="en-US" sz="1800" dirty="0"/>
                    </a:p>
                  </a:txBody>
                  <a:tcPr marT="45724" marB="45724"/>
                </a:tc>
              </a:tr>
              <a:tr h="640139">
                <a:tc>
                  <a:txBody>
                    <a:bodyPr/>
                    <a:lstStyle/>
                    <a:p>
                      <a:r>
                        <a:rPr lang="en-US" sz="1800" dirty="0" smtClean="0"/>
                        <a:t>                                       </a:t>
                      </a:r>
                      <a:r>
                        <a:rPr lang="en-US" sz="1800" b="1" dirty="0" smtClean="0">
                          <a:solidFill>
                            <a:srgbClr val="FF0000"/>
                          </a:solidFill>
                        </a:rPr>
                        <a:t> Safety Needs</a:t>
                      </a:r>
                    </a:p>
                    <a:p>
                      <a:r>
                        <a:rPr lang="en-US" sz="1800" dirty="0" smtClean="0"/>
                        <a:t>            Protection, Security, Law &amp; Order, Stability etc.</a:t>
                      </a:r>
                      <a:endParaRPr lang="en-US" sz="1800" dirty="0"/>
                    </a:p>
                  </a:txBody>
                  <a:tcPr marT="45724" marB="45724"/>
                </a:tc>
              </a:tr>
              <a:tr h="640139">
                <a:tc>
                  <a:txBody>
                    <a:bodyPr/>
                    <a:lstStyle/>
                    <a:p>
                      <a:r>
                        <a:rPr lang="en-US" sz="1800" dirty="0" smtClean="0"/>
                        <a:t>                       </a:t>
                      </a:r>
                      <a:r>
                        <a:rPr lang="en-US" sz="1800" b="1" dirty="0" smtClean="0">
                          <a:solidFill>
                            <a:srgbClr val="FF0000"/>
                          </a:solidFill>
                        </a:rPr>
                        <a:t>Biological and Physiological Needs</a:t>
                      </a:r>
                    </a:p>
                    <a:p>
                      <a:r>
                        <a:rPr lang="en-US" sz="1800" dirty="0" smtClean="0"/>
                        <a:t>                               Food, Water, Shelter, etc.</a:t>
                      </a:r>
                      <a:endParaRPr lang="en-US" sz="1800" dirty="0"/>
                    </a:p>
                  </a:txBody>
                  <a:tcPr marT="45724" marB="45724"/>
                </a:tc>
              </a:tr>
            </a:tbl>
          </a:graphicData>
        </a:graphic>
      </p:graphicFrame>
      <p:sp>
        <p:nvSpPr>
          <p:cNvPr id="4" name="Flowchart: Extract 3"/>
          <p:cNvSpPr/>
          <p:nvPr/>
        </p:nvSpPr>
        <p:spPr>
          <a:xfrm>
            <a:off x="1778000" y="1752600"/>
            <a:ext cx="5867400" cy="4191000"/>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060339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36995" y="152400"/>
            <a:ext cx="8229600" cy="715962"/>
          </a:xfrm>
        </p:spPr>
        <p:txBody>
          <a:bodyPr/>
          <a:lstStyle/>
          <a:p>
            <a:pPr eaLnBrk="1" hangingPunct="1"/>
            <a:r>
              <a:rPr lang="en-US" altLang="en-US" sz="3200" b="1" dirty="0" smtClean="0">
                <a:solidFill>
                  <a:srgbClr val="FF0000"/>
                </a:solidFill>
              </a:rPr>
              <a:t>Needs in Social and Occupational perspective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1602543"/>
              </p:ext>
            </p:extLst>
          </p:nvPr>
        </p:nvGraphicFramePr>
        <p:xfrm>
          <a:off x="457200" y="990600"/>
          <a:ext cx="8229600" cy="4668837"/>
        </p:xfrm>
        <a:graphic>
          <a:graphicData uri="http://schemas.openxmlformats.org/drawingml/2006/table">
            <a:tbl>
              <a:tblPr firstRow="1" bandRow="1">
                <a:tableStyleId>{5C22544A-7EE6-4342-B048-85BDC9FD1C3A}</a:tableStyleId>
              </a:tblPr>
              <a:tblGrid>
                <a:gridCol w="2743200"/>
                <a:gridCol w="2743200"/>
                <a:gridCol w="2743200"/>
              </a:tblGrid>
              <a:tr h="370865">
                <a:tc>
                  <a:txBody>
                    <a:bodyPr/>
                    <a:lstStyle/>
                    <a:p>
                      <a:r>
                        <a:rPr lang="en-US" sz="1800" dirty="0" smtClean="0"/>
                        <a:t>Personal/Social Needs</a:t>
                      </a:r>
                      <a:endParaRPr lang="en-US" sz="1800" dirty="0"/>
                    </a:p>
                  </a:txBody>
                  <a:tcPr marT="45723" marB="45723"/>
                </a:tc>
                <a:tc>
                  <a:txBody>
                    <a:bodyPr/>
                    <a:lstStyle/>
                    <a:p>
                      <a:r>
                        <a:rPr lang="en-US" sz="1800" dirty="0" smtClean="0"/>
                        <a:t>            Need Hierarchy</a:t>
                      </a:r>
                      <a:endParaRPr lang="en-US" sz="1800" dirty="0"/>
                    </a:p>
                  </a:txBody>
                  <a:tcPr marT="45723" marB="45723"/>
                </a:tc>
                <a:tc>
                  <a:txBody>
                    <a:bodyPr/>
                    <a:lstStyle/>
                    <a:p>
                      <a:r>
                        <a:rPr lang="en-US" sz="1800" dirty="0" smtClean="0"/>
                        <a:t>Occupational Needs</a:t>
                      </a:r>
                      <a:endParaRPr lang="en-US" sz="1800" dirty="0"/>
                    </a:p>
                  </a:txBody>
                  <a:tcPr marT="45723" marB="45723"/>
                </a:tc>
              </a:tr>
              <a:tr h="914462">
                <a:tc>
                  <a:txBody>
                    <a:bodyPr/>
                    <a:lstStyle/>
                    <a:p>
                      <a:r>
                        <a:rPr lang="en-US" sz="1800" dirty="0" smtClean="0"/>
                        <a:t>Personal Growth, </a:t>
                      </a:r>
                    </a:p>
                    <a:p>
                      <a:endParaRPr lang="en-US" sz="1800" dirty="0" smtClean="0"/>
                    </a:p>
                    <a:p>
                      <a:r>
                        <a:rPr lang="en-US" sz="1800" dirty="0" smtClean="0"/>
                        <a:t>Fulfillment</a:t>
                      </a:r>
                      <a:endParaRPr lang="en-US" sz="1800" dirty="0"/>
                    </a:p>
                  </a:txBody>
                  <a:tcPr marT="45723" marB="45723"/>
                </a:tc>
                <a:tc>
                  <a:txBody>
                    <a:bodyPr/>
                    <a:lstStyle/>
                    <a:p>
                      <a:r>
                        <a:rPr lang="en-US" sz="1800" dirty="0" smtClean="0"/>
                        <a:t>         </a:t>
                      </a:r>
                      <a:r>
                        <a:rPr lang="en-US" sz="1800" b="1" dirty="0" smtClean="0">
                          <a:solidFill>
                            <a:srgbClr val="FF0000"/>
                          </a:solidFill>
                        </a:rPr>
                        <a:t> Self Actualization</a:t>
                      </a:r>
                      <a:endParaRPr lang="en-US" sz="1800" b="1" dirty="0">
                        <a:solidFill>
                          <a:srgbClr val="FF0000"/>
                        </a:solidFill>
                      </a:endParaRPr>
                    </a:p>
                  </a:txBody>
                  <a:tcPr marT="45723" marB="45723"/>
                </a:tc>
                <a:tc>
                  <a:txBody>
                    <a:bodyPr/>
                    <a:lstStyle/>
                    <a:p>
                      <a:r>
                        <a:rPr lang="en-US" sz="1800" dirty="0" smtClean="0"/>
                        <a:t>            Advancement</a:t>
                      </a:r>
                      <a:endParaRPr lang="en-US" sz="1800" dirty="0"/>
                    </a:p>
                  </a:txBody>
                  <a:tcPr marT="45723" marB="45723"/>
                </a:tc>
              </a:tr>
              <a:tr h="640124">
                <a:tc>
                  <a:txBody>
                    <a:bodyPr/>
                    <a:lstStyle/>
                    <a:p>
                      <a:r>
                        <a:rPr lang="en-US" sz="1800" dirty="0" smtClean="0"/>
                        <a:t>Approval, </a:t>
                      </a:r>
                    </a:p>
                    <a:p>
                      <a:r>
                        <a:rPr lang="en-US" sz="1800" dirty="0" smtClean="0"/>
                        <a:t>Achievement</a:t>
                      </a:r>
                      <a:endParaRPr lang="en-US" sz="1800" dirty="0"/>
                    </a:p>
                  </a:txBody>
                  <a:tcPr marT="45723" marB="45723"/>
                </a:tc>
                <a:tc>
                  <a:txBody>
                    <a:bodyPr/>
                    <a:lstStyle/>
                    <a:p>
                      <a:r>
                        <a:rPr lang="en-US" sz="1800" dirty="0" smtClean="0"/>
                        <a:t>           </a:t>
                      </a:r>
                      <a:r>
                        <a:rPr lang="en-US" sz="1800" b="1" dirty="0" smtClean="0">
                          <a:solidFill>
                            <a:srgbClr val="FF0000"/>
                          </a:solidFill>
                        </a:rPr>
                        <a:t>Esteem Needs</a:t>
                      </a:r>
                      <a:endParaRPr lang="en-US" sz="1800" b="1" dirty="0">
                        <a:solidFill>
                          <a:srgbClr val="FF0000"/>
                        </a:solidFill>
                      </a:endParaRPr>
                    </a:p>
                  </a:txBody>
                  <a:tcPr marT="45723" marB="45723"/>
                </a:tc>
                <a:tc>
                  <a:txBody>
                    <a:bodyPr/>
                    <a:lstStyle/>
                    <a:p>
                      <a:r>
                        <a:rPr lang="en-US" sz="1800" dirty="0" smtClean="0"/>
                        <a:t>             Recognition,  </a:t>
                      </a:r>
                    </a:p>
                    <a:p>
                      <a:r>
                        <a:rPr lang="en-US" sz="1800" dirty="0" smtClean="0"/>
                        <a:t>             High  status</a:t>
                      </a:r>
                      <a:endParaRPr lang="en-US" sz="1800" dirty="0"/>
                    </a:p>
                  </a:txBody>
                  <a:tcPr marT="45723" marB="45723"/>
                </a:tc>
              </a:tr>
              <a:tr h="914462">
                <a:tc>
                  <a:txBody>
                    <a:bodyPr/>
                    <a:lstStyle/>
                    <a:p>
                      <a:r>
                        <a:rPr lang="en-US" sz="1800" dirty="0" smtClean="0"/>
                        <a:t>Family, Friends, </a:t>
                      </a:r>
                    </a:p>
                    <a:p>
                      <a:endParaRPr lang="en-US" sz="1800" dirty="0" smtClean="0"/>
                    </a:p>
                    <a:p>
                      <a:r>
                        <a:rPr lang="en-US" sz="1800" dirty="0" smtClean="0"/>
                        <a:t>Community</a:t>
                      </a:r>
                      <a:endParaRPr lang="en-US" sz="1800" dirty="0"/>
                    </a:p>
                  </a:txBody>
                  <a:tcPr marT="45723" marB="45723"/>
                </a:tc>
                <a:tc>
                  <a:txBody>
                    <a:bodyPr/>
                    <a:lstStyle/>
                    <a:p>
                      <a:r>
                        <a:rPr lang="en-US" sz="1800" dirty="0" smtClean="0"/>
                        <a:t>         </a:t>
                      </a:r>
                      <a:r>
                        <a:rPr lang="en-US" sz="1800" b="1" dirty="0" smtClean="0">
                          <a:solidFill>
                            <a:srgbClr val="FF0000"/>
                          </a:solidFill>
                        </a:rPr>
                        <a:t> Belongingness &amp; </a:t>
                      </a:r>
                    </a:p>
                    <a:p>
                      <a:endParaRPr lang="en-US" sz="1800" b="1" dirty="0" smtClean="0">
                        <a:solidFill>
                          <a:srgbClr val="FF0000"/>
                        </a:solidFill>
                      </a:endParaRPr>
                    </a:p>
                    <a:p>
                      <a:r>
                        <a:rPr lang="en-US" sz="1800" b="1" dirty="0" smtClean="0">
                          <a:solidFill>
                            <a:srgbClr val="FF0000"/>
                          </a:solidFill>
                        </a:rPr>
                        <a:t>             Love Needs</a:t>
                      </a:r>
                      <a:endParaRPr lang="en-US" sz="1800" b="1" dirty="0">
                        <a:solidFill>
                          <a:srgbClr val="FF0000"/>
                        </a:solidFill>
                      </a:endParaRPr>
                    </a:p>
                  </a:txBody>
                  <a:tcPr marT="45723" marB="45723"/>
                </a:tc>
                <a:tc>
                  <a:txBody>
                    <a:bodyPr/>
                    <a:lstStyle/>
                    <a:p>
                      <a:r>
                        <a:rPr lang="en-US" sz="1800" dirty="0" smtClean="0"/>
                        <a:t>       Coworkers, Groups, &amp;</a:t>
                      </a:r>
                    </a:p>
                    <a:p>
                      <a:endParaRPr lang="en-US" sz="1800" dirty="0" smtClean="0"/>
                    </a:p>
                    <a:p>
                      <a:r>
                        <a:rPr lang="en-US" sz="1800" dirty="0" smtClean="0"/>
                        <a:t>                 Clients</a:t>
                      </a:r>
                      <a:endParaRPr lang="en-US" sz="1800" dirty="0"/>
                    </a:p>
                  </a:txBody>
                  <a:tcPr marT="45723" marB="45723"/>
                </a:tc>
              </a:tr>
              <a:tr h="914462">
                <a:tc>
                  <a:txBody>
                    <a:bodyPr/>
                    <a:lstStyle/>
                    <a:p>
                      <a:r>
                        <a:rPr lang="en-US" sz="1800" dirty="0" smtClean="0"/>
                        <a:t>Protection,</a:t>
                      </a:r>
                    </a:p>
                    <a:p>
                      <a:endParaRPr lang="en-US" sz="1800" dirty="0" smtClean="0"/>
                    </a:p>
                    <a:p>
                      <a:r>
                        <a:rPr lang="en-US" sz="1800" dirty="0" smtClean="0"/>
                        <a:t>Law, Freedom</a:t>
                      </a:r>
                      <a:endParaRPr lang="en-US" sz="1800" dirty="0"/>
                    </a:p>
                  </a:txBody>
                  <a:tcPr marT="45723" marB="45723"/>
                </a:tc>
                <a:tc>
                  <a:txBody>
                    <a:bodyPr/>
                    <a:lstStyle/>
                    <a:p>
                      <a:r>
                        <a:rPr lang="en-US" sz="1800" dirty="0" smtClean="0"/>
                        <a:t>           </a:t>
                      </a:r>
                      <a:r>
                        <a:rPr lang="en-US" sz="1800" b="1" dirty="0" smtClean="0">
                          <a:solidFill>
                            <a:srgbClr val="FF0000"/>
                          </a:solidFill>
                        </a:rPr>
                        <a:t> Safety Needs</a:t>
                      </a:r>
                      <a:endParaRPr lang="en-US" sz="1800" b="1" dirty="0">
                        <a:solidFill>
                          <a:srgbClr val="FF0000"/>
                        </a:solidFill>
                      </a:endParaRPr>
                    </a:p>
                  </a:txBody>
                  <a:tcPr marT="45723" marB="45723"/>
                </a:tc>
                <a:tc>
                  <a:txBody>
                    <a:bodyPr/>
                    <a:lstStyle/>
                    <a:p>
                      <a:r>
                        <a:rPr lang="en-US" sz="1800" dirty="0" smtClean="0"/>
                        <a:t>Benefits, Stability,</a:t>
                      </a:r>
                    </a:p>
                    <a:p>
                      <a:endParaRPr lang="en-US" sz="1800" dirty="0" smtClean="0"/>
                    </a:p>
                    <a:p>
                      <a:r>
                        <a:rPr lang="en-US" sz="1800" dirty="0" smtClean="0"/>
                        <a:t>Occupational</a:t>
                      </a:r>
                      <a:r>
                        <a:rPr lang="en-US" sz="1800" baseline="0" dirty="0" smtClean="0"/>
                        <a:t> Safety</a:t>
                      </a:r>
                      <a:endParaRPr lang="en-US" sz="1800" dirty="0"/>
                    </a:p>
                  </a:txBody>
                  <a:tcPr marT="45723" marB="45723"/>
                </a:tc>
              </a:tr>
              <a:tr h="914462">
                <a:tc>
                  <a:txBody>
                    <a:bodyPr/>
                    <a:lstStyle/>
                    <a:p>
                      <a:r>
                        <a:rPr lang="en-US" sz="1800" dirty="0" smtClean="0"/>
                        <a:t>Food, Air</a:t>
                      </a:r>
                    </a:p>
                    <a:p>
                      <a:r>
                        <a:rPr lang="en-US" sz="1800" dirty="0" smtClean="0"/>
                        <a:t>Water, </a:t>
                      </a:r>
                    </a:p>
                    <a:p>
                      <a:r>
                        <a:rPr lang="en-US" sz="1800" dirty="0" smtClean="0"/>
                        <a:t>Sleep</a:t>
                      </a:r>
                      <a:endParaRPr lang="en-US" sz="1800" dirty="0"/>
                    </a:p>
                  </a:txBody>
                  <a:tcPr marT="45723" marB="45723"/>
                </a:tc>
                <a:tc>
                  <a:txBody>
                    <a:bodyPr/>
                    <a:lstStyle/>
                    <a:p>
                      <a:pPr algn="ctr"/>
                      <a:r>
                        <a:rPr lang="en-US" sz="1800" b="1" dirty="0" smtClean="0">
                          <a:solidFill>
                            <a:srgbClr val="FF0000"/>
                          </a:solidFill>
                        </a:rPr>
                        <a:t>Biological &amp; Physical               Needs</a:t>
                      </a:r>
                      <a:endParaRPr lang="en-US" sz="1800" b="1" dirty="0">
                        <a:solidFill>
                          <a:srgbClr val="FF0000"/>
                        </a:solidFill>
                      </a:endParaRPr>
                    </a:p>
                  </a:txBody>
                  <a:tcPr marT="45723" marB="45723"/>
                </a:tc>
                <a:tc>
                  <a:txBody>
                    <a:bodyPr/>
                    <a:lstStyle/>
                    <a:p>
                      <a:r>
                        <a:rPr lang="en-US" sz="1800" dirty="0" smtClean="0"/>
                        <a:t>Proper Temperature,</a:t>
                      </a:r>
                    </a:p>
                    <a:p>
                      <a:r>
                        <a:rPr lang="en-US" sz="1800" dirty="0" smtClean="0"/>
                        <a:t>Air,</a:t>
                      </a:r>
                    </a:p>
                    <a:p>
                      <a:r>
                        <a:rPr lang="en-US" sz="1800" dirty="0" smtClean="0"/>
                        <a:t>Basic Salary</a:t>
                      </a:r>
                      <a:endParaRPr lang="en-US" sz="1800" dirty="0"/>
                    </a:p>
                  </a:txBody>
                  <a:tcPr marT="45723" marB="45723"/>
                </a:tc>
              </a:tr>
            </a:tbl>
          </a:graphicData>
        </a:graphic>
      </p:graphicFrame>
      <p:sp>
        <p:nvSpPr>
          <p:cNvPr id="4" name="Flowchart: Extract 3"/>
          <p:cNvSpPr/>
          <p:nvPr/>
        </p:nvSpPr>
        <p:spPr>
          <a:xfrm>
            <a:off x="454025" y="990600"/>
            <a:ext cx="8305800" cy="4724400"/>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61741880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Job Satisfaction</a:t>
            </a:r>
            <a:endParaRPr lang="en-US" b="1" dirty="0">
              <a:solidFill>
                <a:srgbClr val="FF0000"/>
              </a:solidFill>
            </a:endParaRPr>
          </a:p>
        </p:txBody>
      </p:sp>
      <p:sp>
        <p:nvSpPr>
          <p:cNvPr id="3" name="Content Placeholder 2"/>
          <p:cNvSpPr>
            <a:spLocks noGrp="1"/>
          </p:cNvSpPr>
          <p:nvPr>
            <p:ph idx="1"/>
          </p:nvPr>
        </p:nvSpPr>
        <p:spPr>
          <a:xfrm>
            <a:off x="457200" y="762000"/>
            <a:ext cx="8229600" cy="5943600"/>
          </a:xfrm>
        </p:spPr>
        <p:txBody>
          <a:bodyPr>
            <a:normAutofit fontScale="70000" lnSpcReduction="20000"/>
          </a:bodyPr>
          <a:lstStyle/>
          <a:p>
            <a:r>
              <a:rPr lang="en-US" dirty="0"/>
              <a:t>Job satisfaction is an attitude </a:t>
            </a:r>
            <a:r>
              <a:rPr lang="en-US" dirty="0" smtClean="0"/>
              <a:t>which indicates how </a:t>
            </a:r>
            <a:r>
              <a:rPr lang="en-US" dirty="0"/>
              <a:t>content an individual is with his or her </a:t>
            </a:r>
            <a:r>
              <a:rPr lang="en-US" dirty="0" smtClean="0"/>
              <a:t>job.</a:t>
            </a:r>
          </a:p>
          <a:p>
            <a:r>
              <a:rPr lang="en-US" dirty="0" smtClean="0"/>
              <a:t>It is </a:t>
            </a:r>
            <a:r>
              <a:rPr lang="en-US" dirty="0"/>
              <a:t>determined by a discrepancy between what one wants in a job and what one has in a job.</a:t>
            </a:r>
          </a:p>
          <a:p>
            <a:pPr fontAlgn="base"/>
            <a:endParaRPr lang="en-US" dirty="0" smtClean="0"/>
          </a:p>
          <a:p>
            <a:pPr fontAlgn="base"/>
            <a:endParaRPr lang="en-US" dirty="0" smtClean="0"/>
          </a:p>
          <a:p>
            <a:pPr fontAlgn="base"/>
            <a:r>
              <a:rPr lang="en-US" dirty="0" smtClean="0">
                <a:solidFill>
                  <a:srgbClr val="FF0000"/>
                </a:solidFill>
              </a:rPr>
              <a:t>Five factors</a:t>
            </a:r>
            <a:r>
              <a:rPr lang="en-US" dirty="0" smtClean="0"/>
              <a:t> that </a:t>
            </a:r>
            <a:r>
              <a:rPr lang="en-US" dirty="0"/>
              <a:t>can be used to measure and influence job satisfaction are: </a:t>
            </a:r>
          </a:p>
          <a:p>
            <a:pPr lvl="1" fontAlgn="base"/>
            <a:r>
              <a:rPr lang="en-US" dirty="0">
                <a:solidFill>
                  <a:srgbClr val="FF0000"/>
                </a:solidFill>
              </a:rPr>
              <a:t>Pay or total compensation</a:t>
            </a:r>
          </a:p>
          <a:p>
            <a:pPr lvl="1" fontAlgn="base"/>
            <a:r>
              <a:rPr lang="en-US" dirty="0">
                <a:solidFill>
                  <a:srgbClr val="FF0000"/>
                </a:solidFill>
              </a:rPr>
              <a:t>The work itself </a:t>
            </a:r>
            <a:r>
              <a:rPr lang="en-US" dirty="0" smtClean="0">
                <a:solidFill>
                  <a:srgbClr val="FF0000"/>
                </a:solidFill>
              </a:rPr>
              <a:t>(such </a:t>
            </a:r>
            <a:r>
              <a:rPr lang="en-US" dirty="0">
                <a:solidFill>
                  <a:srgbClr val="FF0000"/>
                </a:solidFill>
              </a:rPr>
              <a:t>as projects, responsibilities)</a:t>
            </a:r>
          </a:p>
          <a:p>
            <a:pPr lvl="1" fontAlgn="base"/>
            <a:r>
              <a:rPr lang="en-US" dirty="0">
                <a:solidFill>
                  <a:srgbClr val="FF0000"/>
                </a:solidFill>
              </a:rPr>
              <a:t>Promotion opportunities (i.e</a:t>
            </a:r>
            <a:r>
              <a:rPr lang="en-US" dirty="0" smtClean="0">
                <a:solidFill>
                  <a:srgbClr val="FF0000"/>
                </a:solidFill>
              </a:rPr>
              <a:t>., job enlargement, </a:t>
            </a:r>
            <a:r>
              <a:rPr lang="en-US" dirty="0">
                <a:solidFill>
                  <a:srgbClr val="FF0000"/>
                </a:solidFill>
              </a:rPr>
              <a:t>more prestigious title)</a:t>
            </a:r>
          </a:p>
          <a:p>
            <a:pPr lvl="1" fontAlgn="base"/>
            <a:r>
              <a:rPr lang="en-US" dirty="0">
                <a:solidFill>
                  <a:srgbClr val="FF0000"/>
                </a:solidFill>
              </a:rPr>
              <a:t>Relationship with supervisor</a:t>
            </a:r>
          </a:p>
          <a:p>
            <a:pPr lvl="1" fontAlgn="base"/>
            <a:r>
              <a:rPr lang="en-US" dirty="0">
                <a:solidFill>
                  <a:srgbClr val="FF0000"/>
                </a:solidFill>
              </a:rPr>
              <a:t>Interaction and work relationship with coworkers</a:t>
            </a:r>
          </a:p>
          <a:p>
            <a:endParaRPr lang="en-US" dirty="0" smtClean="0"/>
          </a:p>
          <a:p>
            <a:endParaRPr lang="en-US" dirty="0"/>
          </a:p>
          <a:p>
            <a:r>
              <a:rPr lang="en-US" dirty="0" smtClean="0"/>
              <a:t>Job </a:t>
            </a:r>
            <a:r>
              <a:rPr lang="en-US" dirty="0"/>
              <a:t>satisfaction is a subjective construct representing an emotional feeling </a:t>
            </a:r>
            <a:r>
              <a:rPr lang="en-US" dirty="0" smtClean="0"/>
              <a:t>an individual has </a:t>
            </a:r>
            <a:r>
              <a:rPr lang="en-US" dirty="0"/>
              <a:t>about </a:t>
            </a:r>
            <a:r>
              <a:rPr lang="en-US" dirty="0" smtClean="0"/>
              <a:t>the different facets of the job and their scales vary from person to person.</a:t>
            </a:r>
          </a:p>
        </p:txBody>
      </p:sp>
    </p:spTree>
    <p:extLst>
      <p:ext uri="{BB962C8B-B14F-4D97-AF65-F5344CB8AC3E}">
        <p14:creationId xmlns:p14="http://schemas.microsoft.com/office/powerpoint/2010/main" val="323634804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a:xfrm>
            <a:off x="457200" y="20782"/>
            <a:ext cx="8229600" cy="817418"/>
          </a:xfrm>
        </p:spPr>
        <p:txBody>
          <a:bodyPr/>
          <a:lstStyle/>
          <a:p>
            <a:pPr algn="ctr" eaLnBrk="1" hangingPunct="1"/>
            <a:r>
              <a:rPr lang="en-US" altLang="en-US" b="1" dirty="0" smtClean="0">
                <a:solidFill>
                  <a:srgbClr val="FF0000"/>
                </a:solidFill>
              </a:rPr>
              <a:t>Job Satisfaction</a:t>
            </a:r>
          </a:p>
        </p:txBody>
      </p:sp>
      <p:sp>
        <p:nvSpPr>
          <p:cNvPr id="7171" name="Rectangle 6"/>
          <p:cNvSpPr>
            <a:spLocks noGrp="1" noChangeArrowheads="1"/>
          </p:cNvSpPr>
          <p:nvPr>
            <p:ph type="body" idx="1"/>
          </p:nvPr>
        </p:nvSpPr>
        <p:spPr>
          <a:xfrm>
            <a:off x="533400" y="838200"/>
            <a:ext cx="8229600" cy="5791200"/>
          </a:xfrm>
        </p:spPr>
        <p:txBody>
          <a:bodyPr>
            <a:normAutofit fontScale="92500"/>
          </a:bodyPr>
          <a:lstStyle/>
          <a:p>
            <a:pPr eaLnBrk="1" hangingPunct="1"/>
            <a:r>
              <a:rPr lang="en-US" altLang="en-US" sz="2500" dirty="0" smtClean="0"/>
              <a:t>Employee job satisfaction is both a function of the person and the job environment.</a:t>
            </a:r>
          </a:p>
          <a:p>
            <a:pPr eaLnBrk="1" hangingPunct="1"/>
            <a:r>
              <a:rPr lang="en-US" altLang="en-US" sz="2500" dirty="0" smtClean="0"/>
              <a:t>Some of the popular theories of Job Satisfaction are </a:t>
            </a:r>
          </a:p>
          <a:p>
            <a:pPr lvl="1"/>
            <a:r>
              <a:rPr lang="en-US" altLang="en-US" sz="2400" b="1" dirty="0">
                <a:solidFill>
                  <a:srgbClr val="FF0000"/>
                </a:solidFill>
              </a:rPr>
              <a:t>Intrinsic/Extrinsic</a:t>
            </a:r>
            <a:r>
              <a:rPr lang="en-US" altLang="en-US" sz="2400" dirty="0"/>
              <a:t> – </a:t>
            </a:r>
            <a:endParaRPr lang="en-US" altLang="en-US" sz="2400" dirty="0" smtClean="0"/>
          </a:p>
          <a:p>
            <a:pPr lvl="2"/>
            <a:r>
              <a:rPr lang="en-US" altLang="en-US" sz="2000" dirty="0" smtClean="0">
                <a:solidFill>
                  <a:srgbClr val="FF0000"/>
                </a:solidFill>
              </a:rPr>
              <a:t>Intrinsic </a:t>
            </a:r>
            <a:r>
              <a:rPr lang="en-US" altLang="en-US" sz="2000" dirty="0">
                <a:solidFill>
                  <a:srgbClr val="FF0000"/>
                </a:solidFill>
              </a:rPr>
              <a:t>sources</a:t>
            </a:r>
            <a:r>
              <a:rPr lang="en-US" altLang="en-US" sz="2000" dirty="0"/>
              <a:t> originate within the employee and have psychological value (i.e., challenging work, recognition, sense of accomplishment etc.) </a:t>
            </a:r>
            <a:endParaRPr lang="en-US" altLang="en-US" sz="2000" dirty="0" smtClean="0"/>
          </a:p>
          <a:p>
            <a:pPr lvl="2"/>
            <a:r>
              <a:rPr lang="en-US" altLang="en-US" sz="2000" dirty="0" smtClean="0">
                <a:solidFill>
                  <a:srgbClr val="FF0000"/>
                </a:solidFill>
              </a:rPr>
              <a:t>Extrinsic </a:t>
            </a:r>
            <a:r>
              <a:rPr lang="en-US" altLang="en-US" sz="2000" dirty="0">
                <a:solidFill>
                  <a:srgbClr val="FF0000"/>
                </a:solidFill>
              </a:rPr>
              <a:t>sources</a:t>
            </a:r>
            <a:r>
              <a:rPr lang="en-US" altLang="en-US" sz="2000" dirty="0"/>
              <a:t> originate outside of the employee (i.e., working conditions, relationships with co-workers, supervisors etc</a:t>
            </a:r>
            <a:r>
              <a:rPr lang="en-US" altLang="en-US" sz="2000" dirty="0" smtClean="0"/>
              <a:t>.)</a:t>
            </a:r>
          </a:p>
          <a:p>
            <a:pPr lvl="1">
              <a:lnSpc>
                <a:spcPct val="90000"/>
              </a:lnSpc>
            </a:pPr>
            <a:r>
              <a:rPr lang="en-US" altLang="en-US" sz="2400" b="1" dirty="0">
                <a:solidFill>
                  <a:srgbClr val="FF0000"/>
                </a:solidFill>
              </a:rPr>
              <a:t>Fulfillment theory</a:t>
            </a:r>
            <a:r>
              <a:rPr lang="en-US" altLang="en-US" sz="2400" dirty="0"/>
              <a:t> – </a:t>
            </a:r>
            <a:endParaRPr lang="en-US" altLang="en-US" sz="2400" dirty="0" smtClean="0"/>
          </a:p>
          <a:p>
            <a:pPr lvl="2">
              <a:lnSpc>
                <a:spcPct val="90000"/>
              </a:lnSpc>
            </a:pPr>
            <a:r>
              <a:rPr lang="en-US" altLang="en-US" sz="2000" dirty="0" smtClean="0"/>
              <a:t>Receiving </a:t>
            </a:r>
            <a:r>
              <a:rPr lang="en-US" altLang="en-US" sz="2000" dirty="0"/>
              <a:t>more of something on the job is better</a:t>
            </a:r>
          </a:p>
          <a:p>
            <a:pPr lvl="1">
              <a:lnSpc>
                <a:spcPct val="90000"/>
              </a:lnSpc>
            </a:pPr>
            <a:r>
              <a:rPr lang="en-US" altLang="en-US" sz="2400" b="1" dirty="0">
                <a:solidFill>
                  <a:srgbClr val="FF0000"/>
                </a:solidFill>
              </a:rPr>
              <a:t>Discrepancy theory</a:t>
            </a:r>
            <a:r>
              <a:rPr lang="en-US" altLang="en-US" sz="2400" dirty="0"/>
              <a:t> – </a:t>
            </a:r>
            <a:endParaRPr lang="en-US" altLang="en-US" sz="2400" dirty="0" smtClean="0"/>
          </a:p>
          <a:p>
            <a:pPr lvl="2">
              <a:lnSpc>
                <a:spcPct val="90000"/>
              </a:lnSpc>
            </a:pPr>
            <a:r>
              <a:rPr lang="en-US" altLang="en-US" sz="2000" dirty="0" smtClean="0"/>
              <a:t>The </a:t>
            </a:r>
            <a:r>
              <a:rPr lang="en-US" altLang="en-US" sz="2000" dirty="0"/>
              <a:t>perceived gap between what one wants from the job and what one perceives it is offering</a:t>
            </a:r>
          </a:p>
          <a:p>
            <a:pPr lvl="1">
              <a:lnSpc>
                <a:spcPct val="90000"/>
              </a:lnSpc>
            </a:pPr>
            <a:r>
              <a:rPr lang="en-US" altLang="en-US" sz="2400" b="1" dirty="0">
                <a:solidFill>
                  <a:srgbClr val="FF0000"/>
                </a:solidFill>
              </a:rPr>
              <a:t>Equity theory</a:t>
            </a:r>
            <a:r>
              <a:rPr lang="en-US" altLang="en-US" sz="2400" dirty="0"/>
              <a:t> </a:t>
            </a:r>
            <a:r>
              <a:rPr lang="en-US" altLang="en-US" sz="2400" dirty="0" smtClean="0"/>
              <a:t>–</a:t>
            </a:r>
          </a:p>
          <a:p>
            <a:pPr lvl="2">
              <a:lnSpc>
                <a:spcPct val="90000"/>
              </a:lnSpc>
            </a:pPr>
            <a:r>
              <a:rPr lang="en-US" altLang="en-US" sz="2000" dirty="0" smtClean="0"/>
              <a:t> Perceived </a:t>
            </a:r>
            <a:r>
              <a:rPr lang="en-US" altLang="en-US" sz="2000" dirty="0"/>
              <a:t>equity in the employee’s outcome/input ratio compared to </a:t>
            </a:r>
            <a:r>
              <a:rPr lang="en-US" altLang="en-US" sz="2000" dirty="0" smtClean="0"/>
              <a:t>others in the organization or in the society around him.</a:t>
            </a:r>
            <a:endParaRPr lang="en-US" altLang="en-US" sz="2000" dirty="0"/>
          </a:p>
          <a:p>
            <a:endParaRPr lang="en-US" altLang="en-US" sz="2800" dirty="0"/>
          </a:p>
          <a:p>
            <a:pPr eaLnBrk="1" hangingPunct="1"/>
            <a:endParaRPr lang="en-US" altLang="en-US" sz="2500" dirty="0" smtClean="0"/>
          </a:p>
          <a:p>
            <a:pPr eaLnBrk="1" hangingPunct="1"/>
            <a:endParaRPr lang="en-US" altLang="en-US" sz="2500" dirty="0" smtClean="0"/>
          </a:p>
        </p:txBody>
      </p:sp>
    </p:spTree>
    <p:extLst>
      <p:ext uri="{BB962C8B-B14F-4D97-AF65-F5344CB8AC3E}">
        <p14:creationId xmlns:p14="http://schemas.microsoft.com/office/powerpoint/2010/main" val="651680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824345"/>
          </a:xfrm>
        </p:spPr>
        <p:txBody>
          <a:bodyPr/>
          <a:lstStyle/>
          <a:p>
            <a:r>
              <a:rPr lang="en-US" b="1" dirty="0" smtClean="0">
                <a:solidFill>
                  <a:srgbClr val="FF0000"/>
                </a:solidFill>
              </a:rPr>
              <a:t>Job Satisfaction &amp; Motivation</a:t>
            </a:r>
            <a:endParaRPr lang="en-US" b="1" dirty="0">
              <a:solidFill>
                <a:srgbClr val="FF0000"/>
              </a:solidFill>
            </a:endParaRPr>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r>
              <a:rPr lang="en-US" dirty="0" smtClean="0"/>
              <a:t>Herzberg argued that that it is the feelings of </a:t>
            </a:r>
            <a:r>
              <a:rPr lang="en-US" dirty="0" smtClean="0">
                <a:solidFill>
                  <a:srgbClr val="FF0000"/>
                </a:solidFill>
              </a:rPr>
              <a:t>job satisfaction were more important than money</a:t>
            </a:r>
            <a:r>
              <a:rPr lang="en-US" dirty="0" smtClean="0"/>
              <a:t> for persuading people to contribute more and increase productivity.</a:t>
            </a:r>
          </a:p>
          <a:p>
            <a:pPr lvl="1"/>
            <a:r>
              <a:rPr lang="en-US" dirty="0" smtClean="0"/>
              <a:t>Workers become dissatisfied when opportunities for meaningful achievement are lacking or eliminated.</a:t>
            </a:r>
          </a:p>
          <a:p>
            <a:r>
              <a:rPr lang="en-US" dirty="0" smtClean="0"/>
              <a:t>Contemporary author Myers argued that when basic factors of job satisfaction were met by the worker, attempts should be made to take the satisfaction to another level by</a:t>
            </a:r>
            <a:r>
              <a:rPr lang="en-US" dirty="0" smtClean="0">
                <a:solidFill>
                  <a:srgbClr val="FF0000"/>
                </a:solidFill>
              </a:rPr>
              <a:t> </a:t>
            </a:r>
          </a:p>
          <a:p>
            <a:pPr lvl="1"/>
            <a:r>
              <a:rPr lang="en-US" dirty="0" smtClean="0">
                <a:solidFill>
                  <a:srgbClr val="FF0000"/>
                </a:solidFill>
              </a:rPr>
              <a:t>job enlargement</a:t>
            </a:r>
            <a:r>
              <a:rPr lang="en-US" dirty="0" smtClean="0"/>
              <a:t> (making jobs more challenging and interesting by increasing variety) and</a:t>
            </a:r>
          </a:p>
          <a:p>
            <a:pPr lvl="1"/>
            <a:r>
              <a:rPr lang="en-US" dirty="0" smtClean="0"/>
              <a:t> </a:t>
            </a:r>
            <a:r>
              <a:rPr lang="en-US" dirty="0" smtClean="0">
                <a:solidFill>
                  <a:srgbClr val="FF0000"/>
                </a:solidFill>
              </a:rPr>
              <a:t>job enrichment</a:t>
            </a:r>
            <a:r>
              <a:rPr lang="en-US" dirty="0" smtClean="0"/>
              <a:t> (by providing greater growth opportunities). </a:t>
            </a:r>
            <a:endParaRPr lang="en-US" dirty="0"/>
          </a:p>
        </p:txBody>
      </p:sp>
    </p:spTree>
    <p:extLst>
      <p:ext uri="{BB962C8B-B14F-4D97-AF65-F5344CB8AC3E}">
        <p14:creationId xmlns:p14="http://schemas.microsoft.com/office/powerpoint/2010/main" val="17739917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 </a:t>
            </a:r>
            <a:fld id="{1EAF62A1-5380-4C14-9CD1-F3C34CC0BCFF}" type="slidenum">
              <a:rPr lang="en-US" altLang="en-US"/>
              <a:pPr/>
              <a:t>163</a:t>
            </a:fld>
            <a:r>
              <a:rPr lang="en-US" altLang="en-US"/>
              <a:t> -</a:t>
            </a:r>
          </a:p>
        </p:txBody>
      </p:sp>
      <p:sp>
        <p:nvSpPr>
          <p:cNvPr id="15370" name="Rectangle 10"/>
          <p:cNvSpPr>
            <a:spLocks noGrp="1" noChangeArrowheads="1"/>
          </p:cNvSpPr>
          <p:nvPr>
            <p:ph type="title"/>
          </p:nvPr>
        </p:nvSpPr>
        <p:spPr>
          <a:xfrm>
            <a:off x="457200" y="0"/>
            <a:ext cx="8229600" cy="1143000"/>
          </a:xfrm>
        </p:spPr>
        <p:txBody>
          <a:bodyPr/>
          <a:lstStyle/>
          <a:p>
            <a:r>
              <a:rPr lang="en-US" altLang="en-US" b="1" dirty="0">
                <a:solidFill>
                  <a:srgbClr val="FF0000"/>
                </a:solidFill>
              </a:rPr>
              <a:t>What is a Team?</a:t>
            </a:r>
          </a:p>
        </p:txBody>
      </p:sp>
      <p:sp>
        <p:nvSpPr>
          <p:cNvPr id="15371" name="Rectangle 11"/>
          <p:cNvSpPr>
            <a:spLocks noGrp="1" noChangeArrowheads="1"/>
          </p:cNvSpPr>
          <p:nvPr>
            <p:ph type="body" idx="1"/>
          </p:nvPr>
        </p:nvSpPr>
        <p:spPr>
          <a:xfrm>
            <a:off x="457200" y="1219200"/>
            <a:ext cx="8229600" cy="5029200"/>
          </a:xfrm>
        </p:spPr>
        <p:txBody>
          <a:bodyPr>
            <a:normAutofit fontScale="92500" lnSpcReduction="20000"/>
          </a:bodyPr>
          <a:lstStyle/>
          <a:p>
            <a:r>
              <a:rPr lang="en-US" altLang="en-US" dirty="0"/>
              <a:t> </a:t>
            </a:r>
            <a:r>
              <a:rPr lang="en-US" altLang="en-US" dirty="0" smtClean="0"/>
              <a:t>Performance </a:t>
            </a:r>
            <a:r>
              <a:rPr lang="en-US" altLang="en-US" dirty="0"/>
              <a:t>of one team member is dependent upon the performance of another. </a:t>
            </a:r>
            <a:endParaRPr lang="en-US" altLang="en-US" dirty="0" smtClean="0"/>
          </a:p>
          <a:p>
            <a:r>
              <a:rPr lang="en-US" altLang="en-US" dirty="0" smtClean="0">
                <a:solidFill>
                  <a:srgbClr val="FF0000"/>
                </a:solidFill>
              </a:rPr>
              <a:t> </a:t>
            </a:r>
            <a:r>
              <a:rPr lang="en-US" altLang="en-US" dirty="0">
                <a:solidFill>
                  <a:srgbClr val="FF0000"/>
                </a:solidFill>
              </a:rPr>
              <a:t>Teams </a:t>
            </a:r>
            <a:r>
              <a:rPr lang="en-US" altLang="en-US" dirty="0" smtClean="0">
                <a:solidFill>
                  <a:srgbClr val="FF0000"/>
                </a:solidFill>
              </a:rPr>
              <a:t> </a:t>
            </a:r>
            <a:r>
              <a:rPr lang="en-US" altLang="en-US" dirty="0">
                <a:solidFill>
                  <a:srgbClr val="FF0000"/>
                </a:solidFill>
              </a:rPr>
              <a:t>utilize complementary skills and have a shared set of goals. </a:t>
            </a:r>
            <a:endParaRPr lang="en-US" altLang="en-US" dirty="0" smtClean="0">
              <a:solidFill>
                <a:srgbClr val="FF0000"/>
              </a:solidFill>
            </a:endParaRPr>
          </a:p>
          <a:p>
            <a:endParaRPr lang="en-US" altLang="en-US" dirty="0" smtClean="0"/>
          </a:p>
          <a:p>
            <a:r>
              <a:rPr lang="en-US" altLang="en-US" dirty="0" smtClean="0"/>
              <a:t>Team’s features include</a:t>
            </a:r>
            <a:endParaRPr lang="en-US" altLang="en-US" dirty="0"/>
          </a:p>
          <a:p>
            <a:pPr lvl="1"/>
            <a:r>
              <a:rPr lang="en-US" altLang="en-US" dirty="0" smtClean="0"/>
              <a:t>A </a:t>
            </a:r>
            <a:r>
              <a:rPr lang="en-US" altLang="en-US" dirty="0"/>
              <a:t>relatively small number of people</a:t>
            </a:r>
          </a:p>
          <a:p>
            <a:pPr lvl="1"/>
            <a:r>
              <a:rPr lang="en-US" altLang="en-US" dirty="0"/>
              <a:t>With complementary skills</a:t>
            </a:r>
          </a:p>
          <a:p>
            <a:pPr lvl="1"/>
            <a:r>
              <a:rPr lang="en-US" altLang="en-US" dirty="0"/>
              <a:t>Who are committed</a:t>
            </a:r>
          </a:p>
          <a:p>
            <a:pPr lvl="1"/>
            <a:r>
              <a:rPr lang="en-US" altLang="en-US" dirty="0"/>
              <a:t>To a common purpose,</a:t>
            </a:r>
          </a:p>
          <a:p>
            <a:pPr lvl="1"/>
            <a:r>
              <a:rPr lang="en-US" altLang="en-US" dirty="0"/>
              <a:t>Set of performance </a:t>
            </a:r>
            <a:r>
              <a:rPr lang="en-US" altLang="en-US" dirty="0" smtClean="0"/>
              <a:t>goals and </a:t>
            </a:r>
            <a:r>
              <a:rPr lang="en-US" altLang="en-US" dirty="0"/>
              <a:t>approach</a:t>
            </a:r>
          </a:p>
          <a:p>
            <a:pPr lvl="1"/>
            <a:r>
              <a:rPr lang="en-US" altLang="en-US" dirty="0"/>
              <a:t>For which they hold themselves mutually accountable</a:t>
            </a:r>
          </a:p>
        </p:txBody>
      </p:sp>
    </p:spTree>
    <p:extLst>
      <p:ext uri="{BB962C8B-B14F-4D97-AF65-F5344CB8AC3E}">
        <p14:creationId xmlns:p14="http://schemas.microsoft.com/office/powerpoint/2010/main" val="363198500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 </a:t>
            </a:r>
            <a:fld id="{0B587A92-FEE6-4442-8B4E-09972087BA8B}" type="slidenum">
              <a:rPr lang="en-US" altLang="en-US"/>
              <a:pPr/>
              <a:t>164</a:t>
            </a:fld>
            <a:r>
              <a:rPr lang="en-US" altLang="en-US"/>
              <a:t> -</a:t>
            </a:r>
          </a:p>
        </p:txBody>
      </p:sp>
      <p:sp>
        <p:nvSpPr>
          <p:cNvPr id="142346" name="Rectangle 10"/>
          <p:cNvSpPr>
            <a:spLocks noGrp="1" noChangeArrowheads="1"/>
          </p:cNvSpPr>
          <p:nvPr>
            <p:ph type="title"/>
          </p:nvPr>
        </p:nvSpPr>
        <p:spPr>
          <a:xfrm>
            <a:off x="381000" y="27709"/>
            <a:ext cx="8229600" cy="810491"/>
          </a:xfrm>
        </p:spPr>
        <p:txBody>
          <a:bodyPr/>
          <a:lstStyle/>
          <a:p>
            <a:r>
              <a:rPr lang="en-US" altLang="en-US" sz="3200" b="1" dirty="0" smtClean="0">
                <a:solidFill>
                  <a:srgbClr val="FF0000"/>
                </a:solidFill>
              </a:rPr>
              <a:t> </a:t>
            </a:r>
            <a:r>
              <a:rPr lang="en-US" altLang="en-US" sz="3200" b="1" dirty="0">
                <a:solidFill>
                  <a:srgbClr val="FF0000"/>
                </a:solidFill>
              </a:rPr>
              <a:t>Teams. </a:t>
            </a:r>
          </a:p>
        </p:txBody>
      </p:sp>
      <p:sp>
        <p:nvSpPr>
          <p:cNvPr id="142347" name="Rectangle 11"/>
          <p:cNvSpPr>
            <a:spLocks noGrp="1" noChangeArrowheads="1"/>
          </p:cNvSpPr>
          <p:nvPr>
            <p:ph type="body" idx="1"/>
          </p:nvPr>
        </p:nvSpPr>
        <p:spPr>
          <a:xfrm>
            <a:off x="533400" y="990600"/>
            <a:ext cx="8229600" cy="5257800"/>
          </a:xfrm>
        </p:spPr>
        <p:txBody>
          <a:bodyPr>
            <a:normAutofit fontScale="85000" lnSpcReduction="20000"/>
          </a:bodyPr>
          <a:lstStyle/>
          <a:p>
            <a:r>
              <a:rPr lang="en-US" altLang="en-US" sz="2900" dirty="0" smtClean="0">
                <a:solidFill>
                  <a:srgbClr val="FF0000"/>
                </a:solidFill>
              </a:rPr>
              <a:t>Interdependency</a:t>
            </a:r>
            <a:r>
              <a:rPr lang="en-US" altLang="en-US" sz="2900" dirty="0">
                <a:solidFill>
                  <a:srgbClr val="FF0000"/>
                </a:solidFill>
              </a:rPr>
              <a:t>, sharing leadership and mutual accountability are the hallmarks of a true team.  </a:t>
            </a:r>
          </a:p>
          <a:p>
            <a:pPr marL="0" indent="0">
              <a:buNone/>
            </a:pPr>
            <a:endParaRPr lang="en-US" altLang="en-US" sz="2400" dirty="0" smtClean="0">
              <a:solidFill>
                <a:srgbClr val="FF0000"/>
              </a:solidFill>
            </a:endParaRPr>
          </a:p>
          <a:p>
            <a:r>
              <a:rPr lang="en-US" altLang="en-US" sz="2400" dirty="0" smtClean="0">
                <a:solidFill>
                  <a:srgbClr val="FF0000"/>
                </a:solidFill>
              </a:rPr>
              <a:t>Teams</a:t>
            </a:r>
            <a:r>
              <a:rPr lang="en-US" altLang="en-US" sz="2400" dirty="0"/>
              <a:t>:</a:t>
            </a:r>
          </a:p>
          <a:p>
            <a:pPr lvl="1"/>
            <a:r>
              <a:rPr lang="en-US" altLang="en-US" sz="2000" dirty="0" smtClean="0"/>
              <a:t>Are </a:t>
            </a:r>
            <a:r>
              <a:rPr lang="en-US" altLang="en-US" sz="2000" dirty="0"/>
              <a:t>characterized by </a:t>
            </a:r>
            <a:r>
              <a:rPr lang="en-US" altLang="en-US" sz="2000" dirty="0" smtClean="0"/>
              <a:t>interdependency</a:t>
            </a:r>
          </a:p>
          <a:p>
            <a:pPr lvl="1"/>
            <a:endParaRPr lang="en-US" altLang="en-US" sz="2000" dirty="0"/>
          </a:p>
          <a:p>
            <a:pPr lvl="1"/>
            <a:r>
              <a:rPr lang="en-US" altLang="en-US" sz="2000" dirty="0"/>
              <a:t>Often share leadership </a:t>
            </a:r>
            <a:r>
              <a:rPr lang="en-US" altLang="en-US" sz="2000" dirty="0" smtClean="0"/>
              <a:t>roles</a:t>
            </a:r>
          </a:p>
          <a:p>
            <a:pPr lvl="1"/>
            <a:endParaRPr lang="en-US" altLang="en-US" sz="2000" dirty="0"/>
          </a:p>
          <a:p>
            <a:pPr lvl="1"/>
            <a:r>
              <a:rPr lang="en-US" altLang="en-US" sz="2000" dirty="0"/>
              <a:t>Express individual and mutual </a:t>
            </a:r>
            <a:r>
              <a:rPr lang="en-US" altLang="en-US" sz="2000" dirty="0" smtClean="0"/>
              <a:t>accountability</a:t>
            </a:r>
          </a:p>
          <a:p>
            <a:pPr lvl="1"/>
            <a:endParaRPr lang="en-US" altLang="en-US" sz="2000" dirty="0"/>
          </a:p>
          <a:p>
            <a:pPr lvl="1"/>
            <a:r>
              <a:rPr lang="en-US" altLang="en-US" sz="2000" dirty="0"/>
              <a:t>Have specific team purposes that the team </a:t>
            </a:r>
            <a:r>
              <a:rPr lang="en-US" altLang="en-US" sz="2000" dirty="0" smtClean="0"/>
              <a:t>delivers</a:t>
            </a:r>
          </a:p>
          <a:p>
            <a:pPr lvl="1"/>
            <a:endParaRPr lang="en-US" altLang="en-US" sz="2000" dirty="0"/>
          </a:p>
          <a:p>
            <a:pPr lvl="1"/>
            <a:r>
              <a:rPr lang="en-US" altLang="en-US" sz="2000" dirty="0"/>
              <a:t>Have collective work </a:t>
            </a:r>
            <a:r>
              <a:rPr lang="en-US" altLang="en-US" sz="2000" dirty="0" smtClean="0"/>
              <a:t>products</a:t>
            </a:r>
          </a:p>
          <a:p>
            <a:pPr lvl="1"/>
            <a:endParaRPr lang="en-US" altLang="en-US" sz="2000" dirty="0"/>
          </a:p>
          <a:p>
            <a:pPr lvl="1"/>
            <a:r>
              <a:rPr lang="en-US" altLang="en-US" sz="2000" dirty="0"/>
              <a:t>Encourage open-ended discussions and active problem-solving at </a:t>
            </a:r>
            <a:r>
              <a:rPr lang="en-US" altLang="en-US" sz="2000" dirty="0" smtClean="0"/>
              <a:t>meetings</a:t>
            </a:r>
          </a:p>
          <a:p>
            <a:pPr lvl="1"/>
            <a:endParaRPr lang="en-US" altLang="en-US" sz="2000" dirty="0"/>
          </a:p>
          <a:p>
            <a:pPr lvl="1"/>
            <a:r>
              <a:rPr lang="en-US" altLang="en-US" sz="2000" dirty="0"/>
              <a:t>Measure performance against collective work </a:t>
            </a:r>
            <a:r>
              <a:rPr lang="en-US" altLang="en-US" sz="2000" dirty="0" smtClean="0"/>
              <a:t>products</a:t>
            </a:r>
          </a:p>
          <a:p>
            <a:pPr lvl="1"/>
            <a:endParaRPr lang="en-US" altLang="en-US" sz="2000" dirty="0"/>
          </a:p>
          <a:p>
            <a:pPr lvl="1"/>
            <a:r>
              <a:rPr lang="en-US" altLang="en-US" sz="2000" dirty="0"/>
              <a:t>Do real work together</a:t>
            </a:r>
          </a:p>
        </p:txBody>
      </p:sp>
    </p:spTree>
    <p:extLst>
      <p:ext uri="{BB962C8B-B14F-4D97-AF65-F5344CB8AC3E}">
        <p14:creationId xmlns:p14="http://schemas.microsoft.com/office/powerpoint/2010/main" val="60755901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 </a:t>
            </a:r>
            <a:fld id="{71FB31F2-0379-445F-9658-37FF03FC3F07}" type="slidenum">
              <a:rPr lang="en-US" altLang="en-US"/>
              <a:pPr/>
              <a:t>165</a:t>
            </a:fld>
            <a:r>
              <a:rPr lang="en-US" altLang="en-US"/>
              <a:t> -</a:t>
            </a:r>
          </a:p>
        </p:txBody>
      </p:sp>
      <p:sp>
        <p:nvSpPr>
          <p:cNvPr id="144394" name="Rectangle 10"/>
          <p:cNvSpPr>
            <a:spLocks noGrp="1" noChangeArrowheads="1"/>
          </p:cNvSpPr>
          <p:nvPr>
            <p:ph type="title"/>
          </p:nvPr>
        </p:nvSpPr>
        <p:spPr>
          <a:xfrm>
            <a:off x="495300" y="0"/>
            <a:ext cx="8229600" cy="914400"/>
          </a:xfrm>
        </p:spPr>
        <p:txBody>
          <a:bodyPr/>
          <a:lstStyle/>
          <a:p>
            <a:r>
              <a:rPr lang="en-US" altLang="en-US" sz="3200" b="1" dirty="0" smtClean="0">
                <a:solidFill>
                  <a:srgbClr val="FF0000"/>
                </a:solidFill>
              </a:rPr>
              <a:t>Values of Teamwork</a:t>
            </a:r>
            <a:endParaRPr lang="en-US" altLang="en-US" sz="3200" b="1" dirty="0">
              <a:solidFill>
                <a:srgbClr val="FF0000"/>
              </a:solidFill>
            </a:endParaRPr>
          </a:p>
        </p:txBody>
      </p:sp>
      <p:sp>
        <p:nvSpPr>
          <p:cNvPr id="144395" name="Rectangle 11"/>
          <p:cNvSpPr>
            <a:spLocks noGrp="1" noChangeArrowheads="1"/>
          </p:cNvSpPr>
          <p:nvPr>
            <p:ph type="body" idx="1"/>
          </p:nvPr>
        </p:nvSpPr>
        <p:spPr>
          <a:xfrm>
            <a:off x="318655" y="1066800"/>
            <a:ext cx="8229600" cy="5257800"/>
          </a:xfrm>
        </p:spPr>
        <p:txBody>
          <a:bodyPr>
            <a:normAutofit fontScale="85000" lnSpcReduction="20000"/>
          </a:bodyPr>
          <a:lstStyle/>
          <a:p>
            <a:r>
              <a:rPr lang="en-US" altLang="en-US" dirty="0"/>
              <a:t>Effective teams operate with a </a:t>
            </a:r>
            <a:endParaRPr lang="en-US" altLang="en-US" dirty="0" smtClean="0"/>
          </a:p>
          <a:p>
            <a:pPr lvl="1"/>
            <a:r>
              <a:rPr lang="en-US" altLang="en-US" dirty="0" smtClean="0">
                <a:solidFill>
                  <a:srgbClr val="FF0000"/>
                </a:solidFill>
              </a:rPr>
              <a:t>set </a:t>
            </a:r>
            <a:r>
              <a:rPr lang="en-US" altLang="en-US" dirty="0">
                <a:solidFill>
                  <a:srgbClr val="FF0000"/>
                </a:solidFill>
              </a:rPr>
              <a:t>of values that subordinates individual goals to the goals of the team. </a:t>
            </a:r>
            <a:endParaRPr lang="en-US" altLang="en-US" dirty="0" smtClean="0">
              <a:solidFill>
                <a:srgbClr val="FF0000"/>
              </a:solidFill>
            </a:endParaRPr>
          </a:p>
          <a:p>
            <a:pPr lvl="2"/>
            <a:r>
              <a:rPr lang="en-US" altLang="en-US" dirty="0" smtClean="0"/>
              <a:t>These </a:t>
            </a:r>
            <a:r>
              <a:rPr lang="en-US" altLang="en-US" dirty="0"/>
              <a:t>values are part of the normative framework of effective teams and enable the team to collaborate, make decisions and achieve their goals</a:t>
            </a:r>
          </a:p>
          <a:p>
            <a:endParaRPr lang="en-US" altLang="en-US" dirty="0" smtClean="0"/>
          </a:p>
          <a:p>
            <a:r>
              <a:rPr lang="en-US" altLang="en-US" dirty="0" smtClean="0"/>
              <a:t>Encourage </a:t>
            </a:r>
            <a:r>
              <a:rPr lang="en-US" altLang="en-US" dirty="0">
                <a:solidFill>
                  <a:srgbClr val="FF0000"/>
                </a:solidFill>
              </a:rPr>
              <a:t>listening </a:t>
            </a:r>
            <a:r>
              <a:rPr lang="en-US" altLang="en-US" dirty="0"/>
              <a:t>and responding constructively to the views expressed by others</a:t>
            </a:r>
          </a:p>
          <a:p>
            <a:endParaRPr lang="en-US" altLang="en-US" dirty="0" smtClean="0"/>
          </a:p>
          <a:p>
            <a:r>
              <a:rPr lang="en-US" altLang="en-US" dirty="0" smtClean="0"/>
              <a:t>Give </a:t>
            </a:r>
            <a:r>
              <a:rPr lang="en-US" altLang="en-US" dirty="0"/>
              <a:t>others the benefit of the </a:t>
            </a:r>
            <a:r>
              <a:rPr lang="en-US" altLang="en-US" dirty="0" smtClean="0"/>
              <a:t>doubt and </a:t>
            </a:r>
            <a:r>
              <a:rPr lang="en-US" altLang="en-US" dirty="0" smtClean="0">
                <a:solidFill>
                  <a:srgbClr val="FF0000"/>
                </a:solidFill>
              </a:rPr>
              <a:t>provide support</a:t>
            </a:r>
          </a:p>
          <a:p>
            <a:endParaRPr lang="en-US" altLang="en-US" dirty="0"/>
          </a:p>
          <a:p>
            <a:r>
              <a:rPr lang="en-US" altLang="en-US" dirty="0">
                <a:solidFill>
                  <a:srgbClr val="FF0000"/>
                </a:solidFill>
              </a:rPr>
              <a:t>Recognize</a:t>
            </a:r>
            <a:r>
              <a:rPr lang="en-US" altLang="en-US" dirty="0"/>
              <a:t> the interests and achievements of others</a:t>
            </a:r>
          </a:p>
        </p:txBody>
      </p:sp>
      <p:sp>
        <p:nvSpPr>
          <p:cNvPr id="144387" name="Rectangle 3"/>
          <p:cNvSpPr>
            <a:spLocks noChangeArrowheads="1"/>
          </p:cNvSpPr>
          <p:nvPr/>
        </p:nvSpPr>
        <p:spPr bwMode="auto">
          <a:xfrm>
            <a:off x="669925" y="1952625"/>
            <a:ext cx="1841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88" name="Rectangle 4"/>
          <p:cNvSpPr>
            <a:spLocks noChangeArrowheads="1"/>
          </p:cNvSpPr>
          <p:nvPr/>
        </p:nvSpPr>
        <p:spPr bwMode="auto">
          <a:xfrm>
            <a:off x="7394575" y="149225"/>
            <a:ext cx="78105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89" name="Rectangle 5"/>
          <p:cNvSpPr>
            <a:spLocks noChangeArrowheads="1"/>
          </p:cNvSpPr>
          <p:nvPr/>
        </p:nvSpPr>
        <p:spPr bwMode="auto">
          <a:xfrm>
            <a:off x="682625" y="1343025"/>
            <a:ext cx="74676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6734040"/>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Team Effectiveness</a:t>
            </a:r>
            <a:endParaRPr lang="en-US" b="1" dirty="0">
              <a:solidFill>
                <a:srgbClr val="FF0000"/>
              </a:solidFill>
            </a:endParaRPr>
          </a:p>
        </p:txBody>
      </p:sp>
      <p:sp>
        <p:nvSpPr>
          <p:cNvPr id="3" name="Content Placeholder 2"/>
          <p:cNvSpPr>
            <a:spLocks noGrp="1"/>
          </p:cNvSpPr>
          <p:nvPr>
            <p:ph idx="1"/>
          </p:nvPr>
        </p:nvSpPr>
        <p:spPr>
          <a:xfrm>
            <a:off x="457200" y="1219200"/>
            <a:ext cx="8229600" cy="5562600"/>
          </a:xfrm>
        </p:spPr>
        <p:txBody>
          <a:bodyPr>
            <a:normAutofit fontScale="77500" lnSpcReduction="20000"/>
          </a:bodyPr>
          <a:lstStyle/>
          <a:p>
            <a:r>
              <a:rPr lang="en-US" dirty="0" smtClean="0"/>
              <a:t>Critical prerequisites for building an effective team are interaction, mutual influence, interdependence and a well defined common goal.</a:t>
            </a:r>
          </a:p>
          <a:p>
            <a:pPr lvl="1"/>
            <a:r>
              <a:rPr lang="en-US" dirty="0" smtClean="0"/>
              <a:t>However, forming a team cannot ensure success.</a:t>
            </a:r>
          </a:p>
          <a:p>
            <a:endParaRPr lang="en-US" dirty="0" smtClean="0"/>
          </a:p>
          <a:p>
            <a:r>
              <a:rPr lang="en-US" dirty="0" smtClean="0"/>
              <a:t>For a team to succeed, it is essential that members work consciously to maintain, build and develop effectiveness.</a:t>
            </a:r>
          </a:p>
          <a:p>
            <a:pPr lvl="1"/>
            <a:r>
              <a:rPr lang="en-US" dirty="0" smtClean="0"/>
              <a:t>A critical factor in designing and developing a team is related to individuals who comprise the team. Team composition depends largely upon the mixture of individual inputs and the skills that are available in the team.</a:t>
            </a:r>
          </a:p>
          <a:p>
            <a:pPr lvl="1"/>
            <a:r>
              <a:rPr lang="en-US" dirty="0" smtClean="0">
                <a:solidFill>
                  <a:srgbClr val="FF0000"/>
                </a:solidFill>
              </a:rPr>
              <a:t>For a team to be effective each team member should be clear about their roles within it.</a:t>
            </a:r>
          </a:p>
          <a:p>
            <a:pPr lvl="2"/>
            <a:r>
              <a:rPr lang="en-US" b="1" dirty="0" smtClean="0">
                <a:solidFill>
                  <a:srgbClr val="0070C0"/>
                </a:solidFill>
              </a:rPr>
              <a:t>Member roles mainly fall into three broad categories- </a:t>
            </a:r>
          </a:p>
          <a:p>
            <a:pPr lvl="3"/>
            <a:r>
              <a:rPr lang="en-US" dirty="0" smtClean="0">
                <a:solidFill>
                  <a:srgbClr val="0070C0"/>
                </a:solidFill>
              </a:rPr>
              <a:t>task oriented, </a:t>
            </a:r>
          </a:p>
          <a:p>
            <a:pPr lvl="3"/>
            <a:r>
              <a:rPr lang="en-US" dirty="0" smtClean="0">
                <a:solidFill>
                  <a:srgbClr val="0070C0"/>
                </a:solidFill>
              </a:rPr>
              <a:t>relationship oriented, and </a:t>
            </a:r>
          </a:p>
          <a:p>
            <a:pPr lvl="3"/>
            <a:r>
              <a:rPr lang="en-US" dirty="0" smtClean="0">
                <a:solidFill>
                  <a:srgbClr val="0070C0"/>
                </a:solidFill>
              </a:rPr>
              <a:t>self-oriented.  </a:t>
            </a:r>
            <a:endParaRPr lang="en-US" dirty="0">
              <a:solidFill>
                <a:srgbClr val="0070C0"/>
              </a:solidFill>
            </a:endParaRPr>
          </a:p>
        </p:txBody>
      </p:sp>
    </p:spTree>
    <p:extLst>
      <p:ext uri="{BB962C8B-B14F-4D97-AF65-F5344CB8AC3E}">
        <p14:creationId xmlns:p14="http://schemas.microsoft.com/office/powerpoint/2010/main" val="122182186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Roles</a:t>
            </a:r>
            <a:endParaRPr lang="en-US" b="1" dirty="0">
              <a:solidFill>
                <a:srgbClr val="FF0000"/>
              </a:solidFill>
            </a:endParaRPr>
          </a:p>
        </p:txBody>
      </p:sp>
      <p:sp>
        <p:nvSpPr>
          <p:cNvPr id="3" name="Content Placeholder 2"/>
          <p:cNvSpPr>
            <a:spLocks noGrp="1"/>
          </p:cNvSpPr>
          <p:nvPr>
            <p:ph idx="1"/>
          </p:nvPr>
        </p:nvSpPr>
        <p:spPr>
          <a:xfrm>
            <a:off x="457200" y="1066800"/>
            <a:ext cx="8229600" cy="5638800"/>
          </a:xfrm>
        </p:spPr>
        <p:txBody>
          <a:bodyPr>
            <a:normAutofit fontScale="85000" lnSpcReduction="20000"/>
          </a:bodyPr>
          <a:lstStyle/>
          <a:p>
            <a:r>
              <a:rPr lang="en-US" dirty="0" smtClean="0">
                <a:solidFill>
                  <a:srgbClr val="FF0000"/>
                </a:solidFill>
              </a:rPr>
              <a:t>Task-oriented roles:</a:t>
            </a:r>
          </a:p>
          <a:p>
            <a:pPr lvl="1"/>
            <a:r>
              <a:rPr lang="en-US" dirty="0" smtClean="0">
                <a:solidFill>
                  <a:srgbClr val="0070C0"/>
                </a:solidFill>
              </a:rPr>
              <a:t>The team member plays the role of an initiator, informer, summarizer, reality tester and consensus taker.</a:t>
            </a:r>
          </a:p>
          <a:p>
            <a:r>
              <a:rPr lang="en-US" dirty="0" smtClean="0">
                <a:solidFill>
                  <a:srgbClr val="FF0000"/>
                </a:solidFill>
              </a:rPr>
              <a:t>Relationship-oriented roles:</a:t>
            </a:r>
          </a:p>
          <a:p>
            <a:pPr lvl="1"/>
            <a:r>
              <a:rPr lang="en-US" dirty="0" smtClean="0">
                <a:solidFill>
                  <a:srgbClr val="0070C0"/>
                </a:solidFill>
              </a:rPr>
              <a:t>The team member takes on the responsibilities of a harmonizer, gatekeeper, encourager, compromiser, observer and commentator</a:t>
            </a:r>
          </a:p>
          <a:p>
            <a:r>
              <a:rPr lang="en-US" dirty="0" smtClean="0">
                <a:solidFill>
                  <a:srgbClr val="FF0000"/>
                </a:solidFill>
              </a:rPr>
              <a:t>Self-oriented roles:</a:t>
            </a:r>
          </a:p>
          <a:p>
            <a:pPr lvl="1"/>
            <a:r>
              <a:rPr lang="en-US" dirty="0" smtClean="0"/>
              <a:t>The team member does not play the negative role of an avoider. </a:t>
            </a:r>
          </a:p>
          <a:p>
            <a:r>
              <a:rPr lang="en-US" dirty="0" smtClean="0">
                <a:solidFill>
                  <a:srgbClr val="FF0000"/>
                </a:solidFill>
              </a:rPr>
              <a:t>Effective teams are the ones that are able to integrate the relationship-roles and task-oriented roles well.</a:t>
            </a:r>
          </a:p>
          <a:p>
            <a:endParaRPr lang="en-US" dirty="0" smtClean="0"/>
          </a:p>
          <a:p>
            <a:r>
              <a:rPr lang="en-US" dirty="0" smtClean="0"/>
              <a:t>Team Effectiveness relates to achievement of well set and well defined objectives and goals.</a:t>
            </a:r>
            <a:endParaRPr lang="en-US" dirty="0"/>
          </a:p>
        </p:txBody>
      </p:sp>
    </p:spTree>
    <p:extLst>
      <p:ext uri="{BB962C8B-B14F-4D97-AF65-F5344CB8AC3E}">
        <p14:creationId xmlns:p14="http://schemas.microsoft.com/office/powerpoint/2010/main" val="39631638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 </a:t>
            </a:r>
            <a:fld id="{DB926C61-74AF-48FD-882D-1224128F5D91}" type="slidenum">
              <a:rPr lang="en-US" altLang="en-US"/>
              <a:pPr/>
              <a:t>168</a:t>
            </a:fld>
            <a:r>
              <a:rPr lang="en-US" altLang="en-US"/>
              <a:t> -</a:t>
            </a:r>
          </a:p>
        </p:txBody>
      </p:sp>
      <p:sp>
        <p:nvSpPr>
          <p:cNvPr id="14350" name="Rectangle 14"/>
          <p:cNvSpPr>
            <a:spLocks noGrp="1" noChangeArrowheads="1"/>
          </p:cNvSpPr>
          <p:nvPr>
            <p:ph type="title"/>
          </p:nvPr>
        </p:nvSpPr>
        <p:spPr>
          <a:xfrm>
            <a:off x="457200" y="34636"/>
            <a:ext cx="8229600" cy="1143000"/>
          </a:xfrm>
        </p:spPr>
        <p:txBody>
          <a:bodyPr>
            <a:normAutofit fontScale="90000"/>
          </a:bodyPr>
          <a:lstStyle/>
          <a:p>
            <a:r>
              <a:rPr lang="en-US" altLang="en-US" b="1" dirty="0" smtClean="0">
                <a:solidFill>
                  <a:srgbClr val="FF0000"/>
                </a:solidFill>
              </a:rPr>
              <a:t>Characteristics of Winning Teams-</a:t>
            </a:r>
            <a:r>
              <a:rPr lang="en-US" altLang="en-US" b="1" dirty="0" smtClean="0"/>
              <a:t>Team Effectiveness</a:t>
            </a:r>
            <a:endParaRPr lang="en-US" altLang="en-US" b="1" dirty="0"/>
          </a:p>
        </p:txBody>
      </p:sp>
      <p:sp>
        <p:nvSpPr>
          <p:cNvPr id="14351" name="Rectangle 15"/>
          <p:cNvSpPr>
            <a:spLocks noGrp="1" noChangeArrowheads="1"/>
          </p:cNvSpPr>
          <p:nvPr>
            <p:ph type="body" idx="1"/>
          </p:nvPr>
        </p:nvSpPr>
        <p:spPr>
          <a:xfrm>
            <a:off x="457200" y="1524000"/>
            <a:ext cx="8229600" cy="5029200"/>
          </a:xfrm>
        </p:spPr>
        <p:txBody>
          <a:bodyPr>
            <a:normAutofit/>
          </a:bodyPr>
          <a:lstStyle/>
          <a:p>
            <a:r>
              <a:rPr lang="en-US" altLang="en-US" dirty="0"/>
              <a:t>Effective teams are characterized by several features</a:t>
            </a:r>
            <a:r>
              <a:rPr lang="en-US" altLang="en-US" dirty="0" smtClean="0"/>
              <a:t>.</a:t>
            </a:r>
          </a:p>
          <a:p>
            <a:pPr marL="0" indent="0">
              <a:buNone/>
            </a:pPr>
            <a:endParaRPr lang="en-US" altLang="en-US" dirty="0"/>
          </a:p>
          <a:p>
            <a:pPr lvl="1"/>
            <a:r>
              <a:rPr lang="en-US" altLang="en-US" dirty="0" smtClean="0"/>
              <a:t>Mutual Trust</a:t>
            </a:r>
            <a:endParaRPr lang="en-US" altLang="en-US" dirty="0"/>
          </a:p>
          <a:p>
            <a:pPr lvl="1"/>
            <a:r>
              <a:rPr lang="en-US" altLang="en-US" dirty="0"/>
              <a:t>Clear time frame and agreed upon goals</a:t>
            </a:r>
          </a:p>
          <a:p>
            <a:pPr lvl="1"/>
            <a:r>
              <a:rPr lang="en-US" altLang="en-US" dirty="0"/>
              <a:t>Get facts and do analyses before making decisions</a:t>
            </a:r>
          </a:p>
          <a:p>
            <a:pPr lvl="1"/>
            <a:r>
              <a:rPr lang="en-US" altLang="en-US" dirty="0"/>
              <a:t>Divide responsibilities</a:t>
            </a:r>
          </a:p>
          <a:p>
            <a:pPr lvl="1"/>
            <a:r>
              <a:rPr lang="en-US" altLang="en-US" dirty="0"/>
              <a:t>All team members contribute</a:t>
            </a:r>
          </a:p>
          <a:p>
            <a:pPr lvl="1"/>
            <a:r>
              <a:rPr lang="en-US" altLang="en-US" dirty="0"/>
              <a:t>Challenge and play devil’s advocate</a:t>
            </a:r>
          </a:p>
        </p:txBody>
      </p:sp>
    </p:spTree>
    <p:extLst>
      <p:ext uri="{BB962C8B-B14F-4D97-AF65-F5344CB8AC3E}">
        <p14:creationId xmlns:p14="http://schemas.microsoft.com/office/powerpoint/2010/main" val="66727883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solidFill>
                  <a:srgbClr val="FF0000"/>
                </a:solidFill>
              </a:rPr>
              <a:t>Barriers to Team Effectiveness</a:t>
            </a:r>
            <a:endParaRPr lang="en-US" b="1" dirty="0">
              <a:solidFill>
                <a:srgbClr val="FF0000"/>
              </a:solidFill>
            </a:endParaRPr>
          </a:p>
        </p:txBody>
      </p:sp>
      <p:sp>
        <p:nvSpPr>
          <p:cNvPr id="3" name="Content Placeholder 2"/>
          <p:cNvSpPr>
            <a:spLocks noGrp="1"/>
          </p:cNvSpPr>
          <p:nvPr>
            <p:ph idx="1"/>
          </p:nvPr>
        </p:nvSpPr>
        <p:spPr>
          <a:xfrm>
            <a:off x="457200" y="990600"/>
            <a:ext cx="8229600" cy="5791200"/>
          </a:xfrm>
        </p:spPr>
        <p:txBody>
          <a:bodyPr>
            <a:normAutofit fontScale="92500"/>
          </a:bodyPr>
          <a:lstStyle/>
          <a:p>
            <a:r>
              <a:rPr lang="en-US" dirty="0" smtClean="0"/>
              <a:t>Issues that can reduce the team effectiveness are:</a:t>
            </a:r>
          </a:p>
          <a:p>
            <a:pPr lvl="1"/>
            <a:endParaRPr lang="en-US" dirty="0" smtClean="0"/>
          </a:p>
          <a:p>
            <a:pPr lvl="1"/>
            <a:r>
              <a:rPr lang="en-US" dirty="0" smtClean="0"/>
              <a:t>Time taken by team to take decisions, if high  may effectively take time away from working directly on the subject</a:t>
            </a:r>
          </a:p>
          <a:p>
            <a:pPr lvl="1"/>
            <a:r>
              <a:rPr lang="en-US" dirty="0" smtClean="0"/>
              <a:t>Potential for increased conflict over decision making without adequate training and preparation</a:t>
            </a:r>
          </a:p>
          <a:p>
            <a:pPr lvl="1"/>
            <a:r>
              <a:rPr lang="en-US" dirty="0" smtClean="0"/>
              <a:t>With out team leadership (as opposed to traditional top-down leadership) the teams will be unproductive</a:t>
            </a:r>
          </a:p>
          <a:p>
            <a:pPr lvl="1"/>
            <a:r>
              <a:rPr lang="en-US" dirty="0" smtClean="0"/>
              <a:t>Individual resistance to work in a team.</a:t>
            </a:r>
          </a:p>
          <a:p>
            <a:pPr lvl="1"/>
            <a:r>
              <a:rPr lang="en-US" dirty="0" smtClean="0"/>
              <a:t>Problems of ‘groupthink’ and pressure to conform.</a:t>
            </a:r>
            <a:endParaRPr lang="en-US" dirty="0"/>
          </a:p>
        </p:txBody>
      </p:sp>
    </p:spTree>
    <p:extLst>
      <p:ext uri="{BB962C8B-B14F-4D97-AF65-F5344CB8AC3E}">
        <p14:creationId xmlns:p14="http://schemas.microsoft.com/office/powerpoint/2010/main" val="1809745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b="1" i="1" smtClean="0">
                <a:solidFill>
                  <a:srgbClr val="FF0000"/>
                </a:solidFill>
              </a:rPr>
              <a:t>ERG Theory.</a:t>
            </a:r>
            <a:endParaRPr lang="en-US" altLang="en-US" smtClean="0">
              <a:solidFill>
                <a:srgbClr val="FF0000"/>
              </a:solidFill>
            </a:endParaRPr>
          </a:p>
        </p:txBody>
      </p:sp>
      <p:sp>
        <p:nvSpPr>
          <p:cNvPr id="56323" name="Content Placeholder 2"/>
          <p:cNvSpPr>
            <a:spLocks noGrp="1"/>
          </p:cNvSpPr>
          <p:nvPr>
            <p:ph idx="1"/>
          </p:nvPr>
        </p:nvSpPr>
        <p:spPr>
          <a:xfrm>
            <a:off x="457200" y="1600200"/>
            <a:ext cx="8229600" cy="5105400"/>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t>In 1969, Clayton </a:t>
            </a:r>
            <a:r>
              <a:rPr lang="en-US" dirty="0" err="1" smtClean="0"/>
              <a:t>Alderfer's</a:t>
            </a:r>
            <a:r>
              <a:rPr lang="en-US" dirty="0" smtClean="0"/>
              <a:t> revision of Abraham  Maslow’s Hierarchy of Needs, called the </a:t>
            </a:r>
            <a:r>
              <a:rPr lang="en-US" b="1" i="1" dirty="0" smtClean="0"/>
              <a:t>ERG Theory.</a:t>
            </a:r>
          </a:p>
          <a:p>
            <a:pPr eaLnBrk="1" fontAlgn="auto" hangingPunct="1">
              <a:spcAft>
                <a:spcPts val="0"/>
              </a:spcAft>
              <a:buFont typeface="Arial" pitchFamily="34" charset="0"/>
              <a:buChar char="•"/>
              <a:defRPr/>
            </a:pPr>
            <a:r>
              <a:rPr lang="en-US" dirty="0" smtClean="0"/>
              <a:t>ERG theory</a:t>
            </a:r>
          </a:p>
          <a:p>
            <a:pPr eaLnBrk="1" fontAlgn="auto" hangingPunct="1">
              <a:spcAft>
                <a:spcPts val="0"/>
              </a:spcAft>
              <a:buFont typeface="Arial" pitchFamily="34" charset="0"/>
              <a:buNone/>
              <a:defRPr/>
            </a:pPr>
            <a:r>
              <a:rPr lang="en-US" dirty="0" smtClean="0"/>
              <a:t>	  </a:t>
            </a:r>
            <a:r>
              <a:rPr lang="en-US" b="1" dirty="0" smtClean="0">
                <a:solidFill>
                  <a:srgbClr val="FF0000"/>
                </a:solidFill>
              </a:rPr>
              <a:t>Existence, </a:t>
            </a:r>
          </a:p>
          <a:p>
            <a:pPr eaLnBrk="1" fontAlgn="auto" hangingPunct="1">
              <a:spcAft>
                <a:spcPts val="0"/>
              </a:spcAft>
              <a:buFont typeface="Arial" pitchFamily="34" charset="0"/>
              <a:buNone/>
              <a:defRPr/>
            </a:pPr>
            <a:r>
              <a:rPr lang="en-US" b="1" dirty="0" smtClean="0">
                <a:solidFill>
                  <a:srgbClr val="FF0000"/>
                </a:solidFill>
              </a:rPr>
              <a:t>	  Relatedness</a:t>
            </a:r>
          </a:p>
          <a:p>
            <a:pPr eaLnBrk="1" fontAlgn="auto" hangingPunct="1">
              <a:spcAft>
                <a:spcPts val="0"/>
              </a:spcAft>
              <a:buFont typeface="Arial" pitchFamily="34" charset="0"/>
              <a:buNone/>
              <a:defRPr/>
            </a:pPr>
            <a:r>
              <a:rPr lang="en-US" b="1" dirty="0" smtClean="0">
                <a:solidFill>
                  <a:srgbClr val="FF0000"/>
                </a:solidFill>
              </a:rPr>
              <a:t>	  and Growth</a:t>
            </a:r>
          </a:p>
          <a:p>
            <a:pPr eaLnBrk="1" fontAlgn="auto" hangingPunct="1">
              <a:spcAft>
                <a:spcPts val="0"/>
              </a:spcAft>
              <a:buFont typeface="Arial" pitchFamily="34" charset="0"/>
              <a:buNone/>
              <a:defRPr/>
            </a:pPr>
            <a:r>
              <a:rPr lang="en-US" b="1" dirty="0" smtClean="0">
                <a:solidFill>
                  <a:srgbClr val="FF0000"/>
                </a:solidFill>
              </a:rPr>
              <a:t>	 </a:t>
            </a:r>
            <a:r>
              <a:rPr lang="en-US" dirty="0" smtClean="0"/>
              <a:t>and was created to align Maslow's motivation theory more closely with empirical research.</a:t>
            </a:r>
          </a:p>
          <a:p>
            <a:pPr eaLnBrk="1" fontAlgn="auto" hangingPunct="1">
              <a:spcAft>
                <a:spcPts val="0"/>
              </a:spcAft>
              <a:buFont typeface="Arial" pitchFamily="34" charset="0"/>
              <a:buNone/>
              <a:defRPr/>
            </a:pPr>
            <a:r>
              <a:rPr lang="en-US" dirty="0" smtClean="0"/>
              <a:t/>
            </a:r>
            <a:br>
              <a:rPr lang="en-US" dirty="0" smtClean="0"/>
            </a:br>
            <a:endParaRPr lang="en-US" dirty="0" smtClean="0"/>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306254070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Conflict </a:t>
            </a:r>
            <a:endParaRPr lang="en-US" b="1"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400" dirty="0"/>
              <a:t>Conflict occurs when </a:t>
            </a:r>
            <a:r>
              <a:rPr lang="en-US" sz="2400" dirty="0">
                <a:solidFill>
                  <a:srgbClr val="FF0000"/>
                </a:solidFill>
              </a:rPr>
              <a:t>two people try to occupy the same "space" at the same time</a:t>
            </a:r>
            <a:r>
              <a:rPr lang="en-US" sz="2400" dirty="0" smtClean="0">
                <a:solidFill>
                  <a:srgbClr val="FF0000"/>
                </a:solidFill>
              </a:rPr>
              <a:t>.</a:t>
            </a:r>
          </a:p>
          <a:p>
            <a:endParaRPr lang="en-US" sz="2400" dirty="0"/>
          </a:p>
          <a:p>
            <a:pPr lvl="1"/>
            <a:r>
              <a:rPr lang="en-US" sz="2400" dirty="0"/>
              <a:t> This space could range from a physical space, such as the last open seat on a crowded bus, to psychological space, in which each party believes that there are incompatibilities in what the various parties want</a:t>
            </a:r>
            <a:r>
              <a:rPr lang="en-US" sz="2400" dirty="0" smtClean="0"/>
              <a:t>.</a:t>
            </a:r>
          </a:p>
          <a:p>
            <a:endParaRPr lang="en-US" sz="2400" dirty="0"/>
          </a:p>
          <a:p>
            <a:r>
              <a:rPr lang="en-US" sz="2400" dirty="0"/>
              <a:t> </a:t>
            </a:r>
            <a:r>
              <a:rPr lang="en-US" sz="2400" i="1" dirty="0"/>
              <a:t>Conflict thus can be defined as </a:t>
            </a:r>
            <a:endParaRPr lang="en-US" sz="2400" i="1" dirty="0" smtClean="0"/>
          </a:p>
          <a:p>
            <a:pPr lvl="1"/>
            <a:r>
              <a:rPr lang="en-US" sz="2000" i="1" dirty="0" smtClean="0">
                <a:solidFill>
                  <a:srgbClr val="FF0000"/>
                </a:solidFill>
              </a:rPr>
              <a:t>an </a:t>
            </a:r>
            <a:r>
              <a:rPr lang="en-US" sz="2000" i="1" dirty="0">
                <a:solidFill>
                  <a:srgbClr val="FF0000"/>
                </a:solidFill>
              </a:rPr>
              <a:t>expressed struggle between at least two interdependent parties </a:t>
            </a:r>
            <a:endParaRPr lang="en-US" sz="2000" i="1" dirty="0" smtClean="0">
              <a:solidFill>
                <a:srgbClr val="FF0000"/>
              </a:solidFill>
            </a:endParaRPr>
          </a:p>
          <a:p>
            <a:pPr lvl="2"/>
            <a:r>
              <a:rPr lang="en-US" sz="1600" i="1" dirty="0" smtClean="0"/>
              <a:t>who </a:t>
            </a:r>
            <a:r>
              <a:rPr lang="en-US" sz="1600" i="1" dirty="0"/>
              <a:t>perceive incompatible goals, scarce resources, and interference from others in achieving their goals.</a:t>
            </a:r>
            <a:endParaRPr lang="en-US" sz="1600" dirty="0"/>
          </a:p>
          <a:p>
            <a:endParaRPr lang="en-US" sz="2400" dirty="0"/>
          </a:p>
        </p:txBody>
      </p:sp>
    </p:spTree>
    <p:extLst>
      <p:ext uri="{BB962C8B-B14F-4D97-AF65-F5344CB8AC3E}">
        <p14:creationId xmlns:p14="http://schemas.microsoft.com/office/powerpoint/2010/main" val="426216249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810491"/>
          </a:xfrm>
        </p:spPr>
        <p:txBody>
          <a:bodyPr/>
          <a:lstStyle/>
          <a:p>
            <a:r>
              <a:rPr lang="en-US" b="1" dirty="0" smtClean="0">
                <a:solidFill>
                  <a:srgbClr val="FF0000"/>
                </a:solidFill>
              </a:rPr>
              <a:t>Conflict can be Desired</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r>
              <a:rPr lang="en-US" dirty="0"/>
              <a:t>Earlier concept was that conflict was "bad" ...something to be avoided and, if present, to be "resolved." </a:t>
            </a:r>
          </a:p>
          <a:p>
            <a:pPr lvl="1"/>
            <a:r>
              <a:rPr lang="en-US" dirty="0"/>
              <a:t>But modern days concept is that conflict has functionality - that it can have both positive and negative effects. </a:t>
            </a:r>
          </a:p>
          <a:p>
            <a:pPr lvl="2"/>
            <a:r>
              <a:rPr lang="en-US" dirty="0">
                <a:solidFill>
                  <a:srgbClr val="FF0000"/>
                </a:solidFill>
              </a:rPr>
              <a:t>This view led to the present state of calling the field "conflict management," rather than conflict resolution.</a:t>
            </a:r>
          </a:p>
          <a:p>
            <a:r>
              <a:rPr lang="en-US" dirty="0"/>
              <a:t>It is easy to identify potential negative consequences of conflict. </a:t>
            </a:r>
          </a:p>
          <a:p>
            <a:r>
              <a:rPr lang="en-US" dirty="0" smtClean="0">
                <a:solidFill>
                  <a:srgbClr val="FF0000"/>
                </a:solidFill>
              </a:rPr>
              <a:t> Potential</a:t>
            </a:r>
            <a:r>
              <a:rPr lang="en-US" dirty="0" smtClean="0"/>
              <a:t> </a:t>
            </a:r>
            <a:r>
              <a:rPr lang="en-US" dirty="0" smtClean="0">
                <a:solidFill>
                  <a:srgbClr val="0070C0"/>
                </a:solidFill>
              </a:rPr>
              <a:t>P</a:t>
            </a:r>
            <a:r>
              <a:rPr lang="en-US" b="1" i="1" dirty="0" smtClean="0">
                <a:solidFill>
                  <a:srgbClr val="0070C0"/>
                </a:solidFill>
              </a:rPr>
              <a:t>ositive </a:t>
            </a:r>
            <a:r>
              <a:rPr lang="en-US" dirty="0">
                <a:solidFill>
                  <a:srgbClr val="0070C0"/>
                </a:solidFill>
              </a:rPr>
              <a:t>effects</a:t>
            </a:r>
            <a:r>
              <a:rPr lang="en-US" dirty="0">
                <a:solidFill>
                  <a:srgbClr val="FF0000"/>
                </a:solidFill>
              </a:rPr>
              <a:t> of conflict</a:t>
            </a:r>
            <a:r>
              <a:rPr lang="en-US" dirty="0" smtClean="0">
                <a:solidFill>
                  <a:srgbClr val="FF0000"/>
                </a:solidFill>
              </a:rPr>
              <a:t>,</a:t>
            </a:r>
          </a:p>
          <a:p>
            <a:pPr lvl="1"/>
            <a:r>
              <a:rPr lang="en-US" dirty="0" smtClean="0"/>
              <a:t> </a:t>
            </a:r>
            <a:r>
              <a:rPr lang="en-US" dirty="0"/>
              <a:t>e.g.: conflict can cause problems to surface and be dealt with, clarify varying points of view, stimulate and energize individuals, motivate the search for creative alternatives</a:t>
            </a:r>
            <a:r>
              <a:rPr lang="en-US" dirty="0" smtClean="0"/>
              <a:t>, </a:t>
            </a:r>
            <a:r>
              <a:rPr lang="en-US" dirty="0"/>
              <a:t>and provide a mechanism for adjusting relationships in terms of current realities. </a:t>
            </a:r>
          </a:p>
          <a:p>
            <a:r>
              <a:rPr lang="en-US" dirty="0"/>
              <a:t>Properly managed, conflict can </a:t>
            </a:r>
            <a:r>
              <a:rPr lang="en-US" dirty="0">
                <a:solidFill>
                  <a:srgbClr val="0070C0"/>
                </a:solidFill>
              </a:rPr>
              <a:t>help to maintain an organization of vigorous, resilient, and creative people</a:t>
            </a:r>
            <a:r>
              <a:rPr lang="en-US" dirty="0"/>
              <a:t>. </a:t>
            </a:r>
            <a:endParaRPr lang="en-US" dirty="0" smtClean="0"/>
          </a:p>
          <a:p>
            <a:pPr lvl="1"/>
            <a:r>
              <a:rPr lang="en-US" dirty="0" smtClean="0"/>
              <a:t>The </a:t>
            </a:r>
            <a:r>
              <a:rPr lang="en-US" dirty="0"/>
              <a:t>goal of conflict management, then, is to increase the positive results, while reducing the negative ones.</a:t>
            </a:r>
          </a:p>
          <a:p>
            <a:endParaRPr lang="en-US" dirty="0"/>
          </a:p>
        </p:txBody>
      </p:sp>
    </p:spTree>
    <p:extLst>
      <p:ext uri="{BB962C8B-B14F-4D97-AF65-F5344CB8AC3E}">
        <p14:creationId xmlns:p14="http://schemas.microsoft.com/office/powerpoint/2010/main" val="83151872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1143000"/>
          </a:xfrm>
        </p:spPr>
        <p:txBody>
          <a:bodyPr/>
          <a:lstStyle/>
          <a:p>
            <a:r>
              <a:rPr lang="en-US" b="1" dirty="0" smtClean="0">
                <a:solidFill>
                  <a:srgbClr val="FF0000"/>
                </a:solidFill>
              </a:rPr>
              <a:t>Views on Conflict</a:t>
            </a:r>
            <a:endParaRPr lang="en-US" b="1"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r>
              <a:rPr lang="en-US" dirty="0" smtClean="0">
                <a:solidFill>
                  <a:srgbClr val="FF0000"/>
                </a:solidFill>
              </a:rPr>
              <a:t>Traditional View</a:t>
            </a:r>
          </a:p>
          <a:p>
            <a:pPr lvl="1"/>
            <a:r>
              <a:rPr lang="en-US" dirty="0" smtClean="0"/>
              <a:t>All conflicts are harmful and must be avoided</a:t>
            </a:r>
          </a:p>
          <a:p>
            <a:r>
              <a:rPr lang="en-US" dirty="0" smtClean="0">
                <a:solidFill>
                  <a:srgbClr val="FF0000"/>
                </a:solidFill>
              </a:rPr>
              <a:t>Human Relations view</a:t>
            </a:r>
          </a:p>
          <a:p>
            <a:pPr lvl="1"/>
            <a:r>
              <a:rPr lang="en-US" dirty="0" smtClean="0"/>
              <a:t>That believe that conflict is a natural and inevitable outcome in any group.</a:t>
            </a:r>
          </a:p>
          <a:p>
            <a:r>
              <a:rPr lang="en-US" dirty="0" smtClean="0">
                <a:solidFill>
                  <a:srgbClr val="FF0000"/>
                </a:solidFill>
              </a:rPr>
              <a:t>Integrationist’s view</a:t>
            </a:r>
          </a:p>
          <a:p>
            <a:pPr lvl="1"/>
            <a:r>
              <a:rPr lang="en-US" dirty="0"/>
              <a:t>They believe that conflict is not only </a:t>
            </a:r>
            <a:r>
              <a:rPr lang="en-US" dirty="0" smtClean="0"/>
              <a:t>a positive force in a group but it is absolutely necessary for a group to perform effectively. </a:t>
            </a:r>
          </a:p>
          <a:p>
            <a:endParaRPr lang="en-US" dirty="0"/>
          </a:p>
        </p:txBody>
      </p:sp>
    </p:spTree>
    <p:extLst>
      <p:ext uri="{BB962C8B-B14F-4D97-AF65-F5344CB8AC3E}">
        <p14:creationId xmlns:p14="http://schemas.microsoft.com/office/powerpoint/2010/main" val="81348875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Conflict Management</a:t>
            </a:r>
            <a:endParaRPr lang="en-US" b="1" dirty="0">
              <a:solidFill>
                <a:srgbClr val="FF0000"/>
              </a:solidFill>
            </a:endParaRPr>
          </a:p>
        </p:txBody>
      </p:sp>
      <p:sp>
        <p:nvSpPr>
          <p:cNvPr id="3" name="Content Placeholder 2"/>
          <p:cNvSpPr>
            <a:spLocks noGrp="1"/>
          </p:cNvSpPr>
          <p:nvPr>
            <p:ph idx="1"/>
          </p:nvPr>
        </p:nvSpPr>
        <p:spPr>
          <a:xfrm>
            <a:off x="457200" y="1066800"/>
            <a:ext cx="8229600" cy="5638800"/>
          </a:xfrm>
        </p:spPr>
        <p:txBody>
          <a:bodyPr>
            <a:normAutofit fontScale="92500" lnSpcReduction="20000"/>
          </a:bodyPr>
          <a:lstStyle/>
          <a:p>
            <a:r>
              <a:rPr lang="en-US" b="1" dirty="0" smtClean="0"/>
              <a:t>Conflict Management </a:t>
            </a:r>
            <a:r>
              <a:rPr lang="en-US" dirty="0" smtClean="0">
                <a:solidFill>
                  <a:srgbClr val="FF0000"/>
                </a:solidFill>
              </a:rPr>
              <a:t>is defined as the opportunity to improve situation and strengthen relationships.</a:t>
            </a:r>
          </a:p>
          <a:p>
            <a:endParaRPr lang="en-US" b="1" dirty="0" smtClean="0"/>
          </a:p>
          <a:p>
            <a:r>
              <a:rPr lang="en-US" b="1" dirty="0" smtClean="0"/>
              <a:t>Conflict </a:t>
            </a:r>
            <a:r>
              <a:rPr lang="en-US" b="1" dirty="0"/>
              <a:t>management</a:t>
            </a:r>
            <a:r>
              <a:rPr lang="en-US" dirty="0"/>
              <a:t> is the process of limiting the negative aspects </a:t>
            </a:r>
            <a:r>
              <a:rPr lang="en-US" dirty="0" smtClean="0"/>
              <a:t>of Conflict while </a:t>
            </a:r>
            <a:r>
              <a:rPr lang="en-US" dirty="0"/>
              <a:t>increasing the positive aspects of conflict. </a:t>
            </a:r>
            <a:endParaRPr lang="en-US" dirty="0" smtClean="0"/>
          </a:p>
          <a:p>
            <a:pPr lvl="1"/>
            <a:r>
              <a:rPr lang="en-US" dirty="0" smtClean="0">
                <a:solidFill>
                  <a:srgbClr val="FF0000"/>
                </a:solidFill>
              </a:rPr>
              <a:t>The </a:t>
            </a:r>
            <a:r>
              <a:rPr lang="en-US" dirty="0">
                <a:solidFill>
                  <a:srgbClr val="FF0000"/>
                </a:solidFill>
              </a:rPr>
              <a:t>aim of conflict management is to enhance </a:t>
            </a:r>
            <a:r>
              <a:rPr lang="en-US" dirty="0" smtClean="0">
                <a:solidFill>
                  <a:srgbClr val="FF0000"/>
                </a:solidFill>
              </a:rPr>
              <a:t>learning </a:t>
            </a:r>
            <a:r>
              <a:rPr lang="en-US" dirty="0">
                <a:solidFill>
                  <a:srgbClr val="FF0000"/>
                </a:solidFill>
              </a:rPr>
              <a:t>and group outcomes, including effectiveness or performance in organizational </a:t>
            </a:r>
            <a:r>
              <a:rPr lang="en-US" dirty="0" smtClean="0">
                <a:solidFill>
                  <a:srgbClr val="FF0000"/>
                </a:solidFill>
              </a:rPr>
              <a:t>setting. </a:t>
            </a:r>
          </a:p>
          <a:p>
            <a:endParaRPr lang="en-US" dirty="0" smtClean="0"/>
          </a:p>
          <a:p>
            <a:r>
              <a:rPr lang="en-US" dirty="0" smtClean="0"/>
              <a:t>Properly </a:t>
            </a:r>
            <a:r>
              <a:rPr lang="en-US" dirty="0"/>
              <a:t>managed conflict can improve group outcomes</a:t>
            </a:r>
          </a:p>
        </p:txBody>
      </p:sp>
    </p:spTree>
    <p:extLst>
      <p:ext uri="{BB962C8B-B14F-4D97-AF65-F5344CB8AC3E}">
        <p14:creationId xmlns:p14="http://schemas.microsoft.com/office/powerpoint/2010/main" val="162615631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55073"/>
          </a:xfrm>
        </p:spPr>
        <p:txBody>
          <a:bodyPr>
            <a:normAutofit fontScale="90000"/>
          </a:bodyPr>
          <a:lstStyle/>
          <a:p>
            <a:r>
              <a:rPr lang="en-US" b="1" dirty="0" smtClean="0">
                <a:solidFill>
                  <a:srgbClr val="FF0000"/>
                </a:solidFill>
              </a:rPr>
              <a:t>Steps in Managing Conflict</a:t>
            </a:r>
            <a:endParaRPr lang="en-US" b="1"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fontScale="77500" lnSpcReduction="20000"/>
          </a:bodyPr>
          <a:lstStyle/>
          <a:p>
            <a:r>
              <a:rPr lang="en-US" dirty="0" smtClean="0"/>
              <a:t>Conflict can be effectively managed in </a:t>
            </a:r>
            <a:r>
              <a:rPr lang="en-US" dirty="0" smtClean="0">
                <a:solidFill>
                  <a:srgbClr val="FF0000"/>
                </a:solidFill>
              </a:rPr>
              <a:t>three steps</a:t>
            </a:r>
          </a:p>
          <a:p>
            <a:pPr lvl="1"/>
            <a:r>
              <a:rPr lang="en-US" dirty="0" smtClean="0">
                <a:solidFill>
                  <a:srgbClr val="FF0000"/>
                </a:solidFill>
              </a:rPr>
              <a:t>Define conflict</a:t>
            </a:r>
            <a:r>
              <a:rPr lang="en-US" dirty="0" smtClean="0"/>
              <a:t> and get concerned about it when it is at latent or felt stage</a:t>
            </a:r>
          </a:p>
          <a:p>
            <a:pPr lvl="1"/>
            <a:r>
              <a:rPr lang="en-US" dirty="0" smtClean="0">
                <a:solidFill>
                  <a:srgbClr val="FF0000"/>
                </a:solidFill>
              </a:rPr>
              <a:t>Identify the root causes</a:t>
            </a:r>
            <a:r>
              <a:rPr lang="en-US" dirty="0" smtClean="0"/>
              <a:t> behind conflict by diagnosis and analysis</a:t>
            </a:r>
          </a:p>
          <a:p>
            <a:pPr lvl="1"/>
            <a:r>
              <a:rPr lang="en-US" dirty="0" smtClean="0">
                <a:solidFill>
                  <a:srgbClr val="FF0000"/>
                </a:solidFill>
              </a:rPr>
              <a:t>Work out an implementable and acceptable management strategy</a:t>
            </a:r>
            <a:r>
              <a:rPr lang="en-US" dirty="0" smtClean="0"/>
              <a:t> through negotiations.</a:t>
            </a:r>
          </a:p>
          <a:p>
            <a:endParaRPr lang="en-US" dirty="0" smtClean="0"/>
          </a:p>
          <a:p>
            <a:r>
              <a:rPr lang="en-US" dirty="0" smtClean="0"/>
              <a:t>One has to accept the fact that conflict is inevitable in any human group and therefore positive steps need to be taken to resolve it. </a:t>
            </a:r>
          </a:p>
          <a:p>
            <a:pPr lvl="1"/>
            <a:r>
              <a:rPr lang="en-US" dirty="0" smtClean="0"/>
              <a:t>There is a need to play the </a:t>
            </a:r>
            <a:r>
              <a:rPr lang="en-US" dirty="0" smtClean="0">
                <a:solidFill>
                  <a:srgbClr val="FF0000"/>
                </a:solidFill>
              </a:rPr>
              <a:t>role of a leader in the group to bring consensus in identifying the various issues</a:t>
            </a:r>
            <a:r>
              <a:rPr lang="en-US" dirty="0" smtClean="0"/>
              <a:t> involved in a conflict. </a:t>
            </a:r>
          </a:p>
          <a:p>
            <a:pPr lvl="1"/>
            <a:endParaRPr lang="en-US" dirty="0" smtClean="0"/>
          </a:p>
          <a:p>
            <a:pPr lvl="1"/>
            <a:r>
              <a:rPr lang="en-US" dirty="0" smtClean="0"/>
              <a:t>The </a:t>
            </a:r>
            <a:r>
              <a:rPr lang="en-US" dirty="0"/>
              <a:t>issues involved should be discussed openly with the stakeholders and each has to tackled at a time.  </a:t>
            </a:r>
          </a:p>
          <a:p>
            <a:pPr lvl="2"/>
            <a:r>
              <a:rPr lang="en-US" dirty="0" smtClean="0">
                <a:solidFill>
                  <a:srgbClr val="FF0000"/>
                </a:solidFill>
              </a:rPr>
              <a:t>Tackling one issue at a time</a:t>
            </a:r>
            <a:r>
              <a:rPr lang="en-US" dirty="0" smtClean="0"/>
              <a:t> helps in addressing complicated problems systematically and arriving at a long lasting solutions.</a:t>
            </a:r>
            <a:endParaRPr lang="en-US" dirty="0"/>
          </a:p>
        </p:txBody>
      </p:sp>
    </p:spTree>
    <p:extLst>
      <p:ext uri="{BB962C8B-B14F-4D97-AF65-F5344CB8AC3E}">
        <p14:creationId xmlns:p14="http://schemas.microsoft.com/office/powerpoint/2010/main" val="3120929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Conflict Management Strategies</a:t>
            </a:r>
            <a:endParaRPr lang="en-US" b="1" dirty="0">
              <a:solidFill>
                <a:srgbClr val="FF0000"/>
              </a:solidFill>
            </a:endParaRPr>
          </a:p>
        </p:txBody>
      </p:sp>
      <p:pic>
        <p:nvPicPr>
          <p:cNvPr id="4" name="Content Placeholder 3" descr="modes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153400" cy="5867400"/>
          </a:xfrm>
          <a:prstGeom prst="rect">
            <a:avLst/>
          </a:prstGeom>
          <a:noFill/>
          <a:ln>
            <a:noFill/>
          </a:ln>
        </p:spPr>
      </p:pic>
    </p:spTree>
    <p:extLst>
      <p:ext uri="{BB962C8B-B14F-4D97-AF65-F5344CB8AC3E}">
        <p14:creationId xmlns:p14="http://schemas.microsoft.com/office/powerpoint/2010/main" val="367865831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498764"/>
          </a:xfrm>
        </p:spPr>
        <p:txBody>
          <a:bodyPr>
            <a:normAutofit fontScale="90000"/>
          </a:bodyPr>
          <a:lstStyle/>
          <a:p>
            <a:r>
              <a:rPr lang="en-US" b="1" dirty="0" smtClean="0">
                <a:solidFill>
                  <a:srgbClr val="FF0000"/>
                </a:solidFill>
              </a:rPr>
              <a:t>Conflict Management Strategies</a:t>
            </a:r>
            <a:endParaRPr lang="en-US" b="1" dirty="0">
              <a:solidFill>
                <a:srgbClr val="FF0000"/>
              </a:solidFill>
            </a:endParaRPr>
          </a:p>
        </p:txBody>
      </p:sp>
      <p:sp>
        <p:nvSpPr>
          <p:cNvPr id="3" name="Content Placeholder 2"/>
          <p:cNvSpPr>
            <a:spLocks noGrp="1"/>
          </p:cNvSpPr>
          <p:nvPr>
            <p:ph idx="1"/>
          </p:nvPr>
        </p:nvSpPr>
        <p:spPr>
          <a:xfrm>
            <a:off x="228600" y="457200"/>
            <a:ext cx="8763000" cy="6400800"/>
          </a:xfrm>
        </p:spPr>
        <p:txBody>
          <a:bodyPr>
            <a:normAutofit fontScale="70000" lnSpcReduction="20000"/>
          </a:bodyPr>
          <a:lstStyle/>
          <a:p>
            <a:endParaRPr lang="en-US" b="1" i="1" dirty="0" smtClean="0">
              <a:solidFill>
                <a:srgbClr val="FF0000"/>
              </a:solidFill>
            </a:endParaRPr>
          </a:p>
          <a:p>
            <a:r>
              <a:rPr lang="en-US" b="1" i="1" dirty="0" smtClean="0">
                <a:solidFill>
                  <a:srgbClr val="FF0000"/>
                </a:solidFill>
              </a:rPr>
              <a:t>Competing</a:t>
            </a:r>
            <a:r>
              <a:rPr lang="en-US" dirty="0" smtClean="0"/>
              <a:t> </a:t>
            </a:r>
            <a:r>
              <a:rPr lang="en-US" dirty="0"/>
              <a:t>orientation or response mode involves an emphasis on winning one's own concerns at the expense of others' concerns -- to be </a:t>
            </a:r>
            <a:r>
              <a:rPr lang="en-US" dirty="0">
                <a:solidFill>
                  <a:srgbClr val="FF0000"/>
                </a:solidFill>
              </a:rPr>
              <a:t>highly assertive</a:t>
            </a:r>
            <a:r>
              <a:rPr lang="en-US" dirty="0"/>
              <a:t> (often aggressive) and</a:t>
            </a:r>
            <a:r>
              <a:rPr lang="en-US" dirty="0">
                <a:solidFill>
                  <a:srgbClr val="FF0000"/>
                </a:solidFill>
              </a:rPr>
              <a:t> uncooperative</a:t>
            </a:r>
            <a:r>
              <a:rPr lang="en-US" dirty="0" smtClean="0"/>
              <a:t>.</a:t>
            </a:r>
          </a:p>
          <a:p>
            <a:endParaRPr lang="en-US" dirty="0" smtClean="0"/>
          </a:p>
          <a:p>
            <a:r>
              <a:rPr lang="en-US" b="1" i="1" dirty="0">
                <a:solidFill>
                  <a:srgbClr val="FF0000"/>
                </a:solidFill>
              </a:rPr>
              <a:t>Accommodating</a:t>
            </a:r>
            <a:r>
              <a:rPr lang="en-US" dirty="0">
                <a:solidFill>
                  <a:srgbClr val="FF0000"/>
                </a:solidFill>
              </a:rPr>
              <a:t> </a:t>
            </a:r>
            <a:r>
              <a:rPr lang="en-US" dirty="0"/>
              <a:t>is both unassertive and cooperative, concentrating on trying to </a:t>
            </a:r>
            <a:r>
              <a:rPr lang="en-US" dirty="0">
                <a:solidFill>
                  <a:srgbClr val="FF0000"/>
                </a:solidFill>
              </a:rPr>
              <a:t>satisfy the other's concerns </a:t>
            </a:r>
            <a:r>
              <a:rPr lang="en-US" dirty="0"/>
              <a:t>with little attention to (or even at the expense of) one's own concerns. It includes </a:t>
            </a:r>
            <a:r>
              <a:rPr lang="en-US" dirty="0">
                <a:solidFill>
                  <a:srgbClr val="FF0000"/>
                </a:solidFill>
              </a:rPr>
              <a:t>appeasement, yielding to the other</a:t>
            </a:r>
            <a:r>
              <a:rPr lang="en-US" dirty="0"/>
              <a:t>, and acquiescing</a:t>
            </a:r>
            <a:r>
              <a:rPr lang="en-US" dirty="0" smtClean="0"/>
              <a:t>.</a:t>
            </a:r>
          </a:p>
          <a:p>
            <a:endParaRPr lang="en-US" dirty="0" smtClean="0"/>
          </a:p>
          <a:p>
            <a:r>
              <a:rPr lang="en-US" b="1" i="1" dirty="0">
                <a:solidFill>
                  <a:srgbClr val="FF0000"/>
                </a:solidFill>
              </a:rPr>
              <a:t>Collaborating</a:t>
            </a:r>
            <a:r>
              <a:rPr lang="en-US" dirty="0">
                <a:solidFill>
                  <a:srgbClr val="FF0000"/>
                </a:solidFill>
              </a:rPr>
              <a:t> </a:t>
            </a:r>
            <a:r>
              <a:rPr lang="en-US" dirty="0"/>
              <a:t>is a mode with great emphasis on satisfying the concerns of all parties--to work with the other party cooperatively to find an alternative that </a:t>
            </a:r>
            <a:r>
              <a:rPr lang="en-US" dirty="0">
                <a:solidFill>
                  <a:srgbClr val="FF0000"/>
                </a:solidFill>
              </a:rPr>
              <a:t>integrates and fully satisfies the concerns of all</a:t>
            </a:r>
            <a:r>
              <a:rPr lang="en-US" dirty="0"/>
              <a:t>. This mode is </a:t>
            </a:r>
            <a:r>
              <a:rPr lang="en-US" dirty="0">
                <a:solidFill>
                  <a:srgbClr val="FF0000"/>
                </a:solidFill>
              </a:rPr>
              <a:t>both assertive and cooperative</a:t>
            </a:r>
            <a:r>
              <a:rPr lang="en-US" dirty="0" smtClean="0"/>
              <a:t>.</a:t>
            </a:r>
          </a:p>
          <a:p>
            <a:endParaRPr lang="en-US" b="1" i="1" dirty="0" smtClean="0"/>
          </a:p>
          <a:p>
            <a:r>
              <a:rPr lang="en-US" b="1" i="1" dirty="0" smtClean="0">
                <a:solidFill>
                  <a:srgbClr val="FF0000"/>
                </a:solidFill>
              </a:rPr>
              <a:t>Avoiding</a:t>
            </a:r>
            <a:r>
              <a:rPr lang="en-US" dirty="0" smtClean="0"/>
              <a:t> </a:t>
            </a:r>
            <a:r>
              <a:rPr lang="en-US" dirty="0"/>
              <a:t>reflects </a:t>
            </a:r>
            <a:r>
              <a:rPr lang="en-US" dirty="0">
                <a:solidFill>
                  <a:srgbClr val="FF0000"/>
                </a:solidFill>
              </a:rPr>
              <a:t>inattention to the concerns of either party</a:t>
            </a:r>
            <a:r>
              <a:rPr lang="en-US" dirty="0"/>
              <a:t>--a neglect, withdrawal, indifference, denial, or apathy. It is </a:t>
            </a:r>
            <a:r>
              <a:rPr lang="en-US" dirty="0">
                <a:solidFill>
                  <a:srgbClr val="FF0000"/>
                </a:solidFill>
              </a:rPr>
              <a:t>neither assertive nor cooperative</a:t>
            </a:r>
            <a:r>
              <a:rPr lang="en-US" dirty="0" smtClean="0">
                <a:solidFill>
                  <a:srgbClr val="FF0000"/>
                </a:solidFill>
              </a:rPr>
              <a:t>.</a:t>
            </a:r>
          </a:p>
          <a:p>
            <a:endParaRPr lang="en-US" dirty="0">
              <a:solidFill>
                <a:srgbClr val="FF0000"/>
              </a:solidFill>
            </a:endParaRPr>
          </a:p>
          <a:p>
            <a:r>
              <a:rPr lang="en-US" b="1" i="1" dirty="0" smtClean="0">
                <a:solidFill>
                  <a:srgbClr val="FF0000"/>
                </a:solidFill>
              </a:rPr>
              <a:t>Compromising</a:t>
            </a:r>
            <a:r>
              <a:rPr lang="en-US" dirty="0" smtClean="0"/>
              <a:t> </a:t>
            </a:r>
            <a:r>
              <a:rPr lang="en-US" dirty="0"/>
              <a:t>(sharing or bargaining) is </a:t>
            </a:r>
            <a:r>
              <a:rPr lang="en-US" dirty="0">
                <a:solidFill>
                  <a:srgbClr val="FF0000"/>
                </a:solidFill>
              </a:rPr>
              <a:t>intermediate in both assertiveness and cooperativeness. </a:t>
            </a:r>
          </a:p>
        </p:txBody>
      </p:sp>
    </p:spTree>
    <p:extLst>
      <p:ext uri="{BB962C8B-B14F-4D97-AF65-F5344CB8AC3E}">
        <p14:creationId xmlns:p14="http://schemas.microsoft.com/office/powerpoint/2010/main" val="103730201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en-US" altLang="en-US" b="1" smtClean="0">
                <a:solidFill>
                  <a:srgbClr val="FF0000"/>
                </a:solidFill>
              </a:rPr>
              <a:t>Managerial Grid Model</a:t>
            </a:r>
          </a:p>
        </p:txBody>
      </p:sp>
      <p:sp>
        <p:nvSpPr>
          <p:cNvPr id="3" name="Content Placeholder 2"/>
          <p:cNvSpPr>
            <a:spLocks noGrp="1"/>
          </p:cNvSpPr>
          <p:nvPr>
            <p:ph idx="1"/>
          </p:nvPr>
        </p:nvSpPr>
        <p:spPr>
          <a:xfrm>
            <a:off x="457200" y="1295400"/>
            <a:ext cx="8229600" cy="5334000"/>
          </a:xfrm>
        </p:spPr>
        <p:txBody>
          <a:bodyPr rtlCol="0">
            <a:normAutofit fontScale="92500" lnSpcReduction="20000"/>
          </a:bodyPr>
          <a:lstStyle/>
          <a:p>
            <a:pPr eaLnBrk="1" fontAlgn="auto" hangingPunct="1">
              <a:spcAft>
                <a:spcPts val="0"/>
              </a:spcAft>
              <a:defRPr/>
            </a:pPr>
            <a:r>
              <a:rPr lang="en-US" dirty="0" smtClean="0">
                <a:solidFill>
                  <a:srgbClr val="FF0000"/>
                </a:solidFill>
              </a:rPr>
              <a:t>Conflict Management Strategies lead to different behavioral leadership model of managers, which are discussed below.</a:t>
            </a:r>
          </a:p>
          <a:p>
            <a:pPr eaLnBrk="1" fontAlgn="auto" hangingPunct="1">
              <a:spcAft>
                <a:spcPts val="0"/>
              </a:spcAft>
              <a:defRPr/>
            </a:pPr>
            <a:r>
              <a:rPr lang="en-US" dirty="0" smtClean="0"/>
              <a:t>Managerial </a:t>
            </a:r>
            <a:r>
              <a:rPr lang="en-US" dirty="0"/>
              <a:t>grid model </a:t>
            </a:r>
            <a:endParaRPr lang="en-US" dirty="0" smtClean="0"/>
          </a:p>
          <a:p>
            <a:pPr lvl="1" eaLnBrk="1" fontAlgn="auto" hangingPunct="1">
              <a:spcAft>
                <a:spcPts val="0"/>
              </a:spcAft>
              <a:defRPr/>
            </a:pPr>
            <a:r>
              <a:rPr lang="en-US" dirty="0" smtClean="0"/>
              <a:t>The </a:t>
            </a:r>
            <a:r>
              <a:rPr lang="en-US" dirty="0"/>
              <a:t>Managerial Grid Model (1964) is a behavioral leadership model developed by Robert Blake and Jane Mouton. This model identifies five different leadership styles based on the concern for people and the concern for production. The optimal leadership style in this model is based on Theory Y. </a:t>
            </a:r>
            <a:endParaRPr lang="en-US" dirty="0" smtClean="0"/>
          </a:p>
          <a:p>
            <a:pPr lvl="1" eaLnBrk="1" fontAlgn="auto" hangingPunct="1">
              <a:spcAft>
                <a:spcPts val="0"/>
              </a:spcAft>
              <a:defRPr/>
            </a:pPr>
            <a:r>
              <a:rPr lang="en-US" dirty="0" smtClean="0"/>
              <a:t>The </a:t>
            </a:r>
            <a:r>
              <a:rPr lang="en-US" dirty="0"/>
              <a:t>model is represented as a grid with concern for production as the X-axis and concern for people as the Y-axis; each axis ranges from 1 (Low) to 9 (High). The five resulting leadership styles are as follows: </a:t>
            </a:r>
          </a:p>
        </p:txBody>
      </p:sp>
    </p:spTree>
    <p:extLst>
      <p:ext uri="{BB962C8B-B14F-4D97-AF65-F5344CB8AC3E}">
        <p14:creationId xmlns:p14="http://schemas.microsoft.com/office/powerpoint/2010/main" val="372109468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457200" y="0"/>
            <a:ext cx="8229600" cy="838200"/>
          </a:xfrm>
        </p:spPr>
        <p:txBody>
          <a:bodyPr/>
          <a:lstStyle/>
          <a:p>
            <a:r>
              <a:rPr lang="en-US" altLang="en-US" b="1" smtClean="0">
                <a:solidFill>
                  <a:srgbClr val="FF0000"/>
                </a:solidFill>
              </a:rPr>
              <a:t>Managerial Grid</a:t>
            </a:r>
          </a:p>
        </p:txBody>
      </p:sp>
      <p:pic>
        <p:nvPicPr>
          <p:cNvPr id="118787" name="Content Placeholder 3" descr="C:\Users\Tapas Roy\Desktop\st thomas\IM-EC wkg\Managerial Grid_files\grid.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838200"/>
            <a:ext cx="6553200" cy="5867400"/>
          </a:xfrm>
        </p:spPr>
      </p:pic>
    </p:spTree>
    <p:extLst>
      <p:ext uri="{BB962C8B-B14F-4D97-AF65-F5344CB8AC3E}">
        <p14:creationId xmlns:p14="http://schemas.microsoft.com/office/powerpoint/2010/main" val="13236868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b="1" smtClean="0">
                <a:solidFill>
                  <a:srgbClr val="FF0000"/>
                </a:solidFill>
              </a:rPr>
              <a:t>Managerial Grid</a:t>
            </a:r>
          </a:p>
        </p:txBody>
      </p:sp>
      <p:sp>
        <p:nvSpPr>
          <p:cNvPr id="119811" name="Content Placeholder 2"/>
          <p:cNvSpPr>
            <a:spLocks noGrp="1"/>
          </p:cNvSpPr>
          <p:nvPr>
            <p:ph idx="1"/>
          </p:nvPr>
        </p:nvSpPr>
        <p:spPr/>
        <p:txBody>
          <a:bodyPr/>
          <a:lstStyle/>
          <a:p>
            <a:pPr fontAlgn="t"/>
            <a:r>
              <a:rPr lang="en-US" altLang="en-US" sz="2400" smtClean="0"/>
              <a:t>Country Club Leadership – High People/Low Production</a:t>
            </a:r>
          </a:p>
          <a:p>
            <a:pPr lvl="4" fontAlgn="t"/>
            <a:r>
              <a:rPr lang="en-US" altLang="en-US" sz="1800" smtClean="0">
                <a:solidFill>
                  <a:srgbClr val="FF0000"/>
                </a:solidFill>
              </a:rPr>
              <a:t>This style of leader is most concerned about the members of his/her team under the assumption that as long as team members are happy and secure they will work hard. But what tends to result is a work environment that is very relaxed and fun but production  tends to suffer due to lack of direction and control.</a:t>
            </a:r>
          </a:p>
          <a:p>
            <a:pPr fontAlgn="t"/>
            <a:r>
              <a:rPr lang="en-US" altLang="en-US" sz="2400" smtClean="0"/>
              <a:t>Produce or Perish Leadership – High Production/Low People</a:t>
            </a:r>
          </a:p>
          <a:p>
            <a:pPr lvl="4" fontAlgn="t"/>
            <a:r>
              <a:rPr lang="en-US" altLang="en-US" sz="1800" smtClean="0">
                <a:solidFill>
                  <a:srgbClr val="FF0000"/>
                </a:solidFill>
              </a:rPr>
              <a:t>Also known as Authoritarian or Compliance Leaders, people in this category believe that employees are simply a means to an end. This type of leader is very autocratic, has strict work rules, policies, and procedures, and views punishment as the most effective means to motivate employees. </a:t>
            </a:r>
          </a:p>
          <a:p>
            <a:endParaRPr lang="en-US" altLang="en-US" smtClean="0">
              <a:solidFill>
                <a:srgbClr val="FF0000"/>
              </a:solidFill>
            </a:endParaRPr>
          </a:p>
        </p:txBody>
      </p:sp>
    </p:spTree>
    <p:extLst>
      <p:ext uri="{BB962C8B-B14F-4D97-AF65-F5344CB8AC3E}">
        <p14:creationId xmlns:p14="http://schemas.microsoft.com/office/powerpoint/2010/main" val="2789227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rtlCol="0">
            <a:normAutofit fontScale="90000"/>
          </a:bodyPr>
          <a:lstStyle/>
          <a:p>
            <a:pPr eaLnBrk="1" fontAlgn="auto" hangingPunct="1">
              <a:spcAft>
                <a:spcPts val="0"/>
              </a:spcAft>
              <a:defRPr/>
            </a:pPr>
            <a:r>
              <a:rPr lang="en-US" b="1" smtClean="0"/>
              <a:t/>
            </a:r>
            <a:br>
              <a:rPr lang="en-US" b="1" smtClean="0"/>
            </a:br>
            <a:r>
              <a:rPr lang="en-US" b="1" smtClean="0">
                <a:solidFill>
                  <a:srgbClr val="FF0000"/>
                </a:solidFill>
              </a:rPr>
              <a:t>Differences from Maslow's Needs Hierarchy</a:t>
            </a:r>
            <a:r>
              <a:rPr lang="en-US" smtClean="0">
                <a:solidFill>
                  <a:srgbClr val="FF0000"/>
                </a:solidFill>
              </a:rPr>
              <a:t/>
            </a:r>
            <a:br>
              <a:rPr lang="en-US" smtClean="0">
                <a:solidFill>
                  <a:srgbClr val="FF0000"/>
                </a:solidFill>
              </a:rPr>
            </a:br>
            <a:endParaRPr lang="en-US" smtClean="0">
              <a:solidFill>
                <a:srgbClr val="FF0000"/>
              </a:solidFill>
            </a:endParaRPr>
          </a:p>
        </p:txBody>
      </p:sp>
      <p:sp>
        <p:nvSpPr>
          <p:cNvPr id="49155" name="Content Placeholder 2"/>
          <p:cNvSpPr>
            <a:spLocks noGrp="1"/>
          </p:cNvSpPr>
          <p:nvPr>
            <p:ph idx="1"/>
          </p:nvPr>
        </p:nvSpPr>
        <p:spPr/>
        <p:txBody>
          <a:bodyPr/>
          <a:lstStyle/>
          <a:p>
            <a:pPr eaLnBrk="1" hangingPunct="1"/>
            <a:endParaRPr lang="en-US" altLang="en-US" b="1" smtClean="0"/>
          </a:p>
          <a:p>
            <a:pPr eaLnBrk="1" hangingPunct="1">
              <a:buFont typeface="Arial" charset="0"/>
              <a:buNone/>
            </a:pPr>
            <a:r>
              <a:rPr lang="en-US" altLang="en-US" b="1" smtClean="0"/>
              <a:t>	Alderfers ERG theory demonstrates that</a:t>
            </a:r>
          </a:p>
          <a:p>
            <a:pPr eaLnBrk="1" hangingPunct="1"/>
            <a:r>
              <a:rPr lang="en-US" altLang="en-US" b="1" smtClean="0">
                <a:solidFill>
                  <a:srgbClr val="FF0000"/>
                </a:solidFill>
              </a:rPr>
              <a:t> More than one need may motivate at the same time.</a:t>
            </a:r>
          </a:p>
          <a:p>
            <a:pPr eaLnBrk="1" hangingPunct="1"/>
            <a:r>
              <a:rPr lang="en-US" altLang="en-US" b="1" smtClean="0"/>
              <a:t> A lower motivator need not be substantially satisfied before one can move onto higher motivators. </a:t>
            </a:r>
          </a:p>
          <a:p>
            <a:pPr eaLnBrk="1" hangingPunct="1"/>
            <a:endParaRPr lang="en-US" altLang="en-US" b="1" smtClean="0"/>
          </a:p>
        </p:txBody>
      </p:sp>
    </p:spTree>
    <p:extLst>
      <p:ext uri="{BB962C8B-B14F-4D97-AF65-F5344CB8AC3E}">
        <p14:creationId xmlns:p14="http://schemas.microsoft.com/office/powerpoint/2010/main" val="67748114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457200" y="0"/>
            <a:ext cx="8229600" cy="990600"/>
          </a:xfrm>
        </p:spPr>
        <p:txBody>
          <a:bodyPr/>
          <a:lstStyle/>
          <a:p>
            <a:r>
              <a:rPr lang="en-US" altLang="en-US" b="1" smtClean="0">
                <a:solidFill>
                  <a:srgbClr val="FF0000"/>
                </a:solidFill>
              </a:rPr>
              <a:t>Managerial Grid</a:t>
            </a:r>
          </a:p>
        </p:txBody>
      </p:sp>
      <p:sp>
        <p:nvSpPr>
          <p:cNvPr id="120835" name="Content Placeholder 2"/>
          <p:cNvSpPr>
            <a:spLocks noGrp="1"/>
          </p:cNvSpPr>
          <p:nvPr>
            <p:ph idx="1"/>
          </p:nvPr>
        </p:nvSpPr>
        <p:spPr>
          <a:xfrm>
            <a:off x="457200" y="838200"/>
            <a:ext cx="8229600" cy="5287963"/>
          </a:xfrm>
        </p:spPr>
        <p:txBody>
          <a:bodyPr/>
          <a:lstStyle/>
          <a:p>
            <a:pPr fontAlgn="t"/>
            <a:r>
              <a:rPr lang="en-US" altLang="en-US" sz="2400" smtClean="0"/>
              <a:t>Impoverished Leadership – Low Production/Low People</a:t>
            </a:r>
          </a:p>
          <a:p>
            <a:pPr lvl="1" fontAlgn="t"/>
            <a:r>
              <a:rPr lang="en-US" altLang="en-US" sz="1600" smtClean="0">
                <a:solidFill>
                  <a:srgbClr val="FF0000"/>
                </a:solidFill>
              </a:rPr>
              <a:t>This leader is self  centric and concerned about himself only and rather than the organization. The result is a place of disorganization, dissatisfaction and disharmony.</a:t>
            </a:r>
          </a:p>
          <a:p>
            <a:pPr fontAlgn="t"/>
            <a:r>
              <a:rPr lang="en-US" altLang="en-US" sz="2400" smtClean="0"/>
              <a:t>Middle-of-the-Road Leadership – Medium Production/Medium People</a:t>
            </a:r>
          </a:p>
          <a:p>
            <a:pPr lvl="1" fontAlgn="t"/>
            <a:r>
              <a:rPr lang="en-US" altLang="en-US" sz="1600" smtClean="0">
                <a:solidFill>
                  <a:srgbClr val="FF0000"/>
                </a:solidFill>
              </a:rPr>
              <a:t>This style seems to be a balance of the two competing concerns. It may at first appear to be an ideal approach. But it results in compromise where both concerns have to be compromised, which makes neither production nor people needs are fully met. Leaders who use this style settle for average performance and often believe that this is the most anyone can expect. </a:t>
            </a:r>
          </a:p>
          <a:p>
            <a:pPr fontAlgn="t"/>
            <a:r>
              <a:rPr lang="en-US" altLang="en-US" sz="2400" smtClean="0"/>
              <a:t>Team Leadership – High Production/High People</a:t>
            </a:r>
          </a:p>
          <a:p>
            <a:pPr lvl="1" fontAlgn="t"/>
            <a:r>
              <a:rPr lang="en-US" altLang="en-US" sz="1600" smtClean="0">
                <a:solidFill>
                  <a:srgbClr val="FF0000"/>
                </a:solidFill>
              </a:rPr>
              <a:t>According to the Blake Mouton model, this is the pinnacle of managerial style. These leaders stress production needs and the needs of the people equally highly. The premise here is when employees are committed to, and have a stake in the organization’s success, their needs and production needs coincide. This creates a team environment based on trust and respect, which leads to high satisfaction and motivation and, as a result, high production. </a:t>
            </a:r>
          </a:p>
        </p:txBody>
      </p:sp>
    </p:spTree>
    <p:extLst>
      <p:ext uri="{BB962C8B-B14F-4D97-AF65-F5344CB8AC3E}">
        <p14:creationId xmlns:p14="http://schemas.microsoft.com/office/powerpoint/2010/main" val="389663447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457200" y="9525"/>
            <a:ext cx="8229600" cy="1143000"/>
          </a:xfrm>
        </p:spPr>
        <p:txBody>
          <a:bodyPr/>
          <a:lstStyle/>
          <a:p>
            <a:pPr eaLnBrk="1" hangingPunct="1"/>
            <a:r>
              <a:rPr lang="en-US" altLang="en-US" b="1" smtClean="0">
                <a:solidFill>
                  <a:srgbClr val="FF0000"/>
                </a:solidFill>
              </a:rPr>
              <a:t>Management :-An Art or Science?</a:t>
            </a:r>
          </a:p>
        </p:txBody>
      </p:sp>
      <p:sp>
        <p:nvSpPr>
          <p:cNvPr id="3" name="Content Placeholder 2"/>
          <p:cNvSpPr>
            <a:spLocks noGrp="1"/>
          </p:cNvSpPr>
          <p:nvPr>
            <p:ph idx="1"/>
          </p:nvPr>
        </p:nvSpPr>
        <p:spPr>
          <a:xfrm>
            <a:off x="457200" y="1143000"/>
            <a:ext cx="8229600" cy="5599113"/>
          </a:xfrm>
        </p:spPr>
        <p:txBody>
          <a:bodyPr rtlCol="0">
            <a:normAutofit lnSpcReduction="10000"/>
          </a:bodyPr>
          <a:lstStyle/>
          <a:p>
            <a:pPr eaLnBrk="1" fontAlgn="auto" hangingPunct="1">
              <a:spcAft>
                <a:spcPts val="0"/>
              </a:spcAft>
              <a:defRPr/>
            </a:pPr>
            <a:r>
              <a:rPr lang="en-US" b="1" dirty="0" smtClean="0"/>
              <a:t>Management is not yet comparable to exact science like </a:t>
            </a:r>
            <a:r>
              <a:rPr lang="en-US" b="1" dirty="0" err="1" smtClean="0"/>
              <a:t>Ph</a:t>
            </a:r>
            <a:r>
              <a:rPr lang="en-US" b="1" dirty="0" smtClean="0"/>
              <a:t>, </a:t>
            </a:r>
            <a:r>
              <a:rPr lang="en-US" b="1" dirty="0" err="1" smtClean="0"/>
              <a:t>Ch</a:t>
            </a:r>
            <a:r>
              <a:rPr lang="en-US" b="1" dirty="0" smtClean="0"/>
              <a:t>, </a:t>
            </a:r>
            <a:r>
              <a:rPr lang="en-US" b="1" dirty="0" err="1" smtClean="0"/>
              <a:t>Maths</a:t>
            </a:r>
            <a:r>
              <a:rPr lang="en-US" b="1" dirty="0" smtClean="0"/>
              <a:t>, since management deals with complex human beings, whose behavior is ever changing and is unpredictable</a:t>
            </a:r>
          </a:p>
          <a:p>
            <a:pPr marL="742950" lvl="2" indent="-342900" eaLnBrk="1" fontAlgn="auto" hangingPunct="1">
              <a:spcAft>
                <a:spcPts val="0"/>
              </a:spcAft>
              <a:defRPr/>
            </a:pPr>
            <a:r>
              <a:rPr lang="en-US" b="1" dirty="0">
                <a:solidFill>
                  <a:srgbClr val="FF0000"/>
                </a:solidFill>
              </a:rPr>
              <a:t>Mary </a:t>
            </a:r>
            <a:r>
              <a:rPr lang="en-US" b="1" dirty="0" err="1">
                <a:solidFill>
                  <a:srgbClr val="FF0000"/>
                </a:solidFill>
              </a:rPr>
              <a:t>Follet</a:t>
            </a:r>
            <a:r>
              <a:rPr lang="en-US" b="1" dirty="0">
                <a:solidFill>
                  <a:srgbClr val="FF0000"/>
                </a:solidFill>
              </a:rPr>
              <a:t> first defined management as an art</a:t>
            </a:r>
            <a:r>
              <a:rPr lang="en-US" b="1" dirty="0"/>
              <a:t>. </a:t>
            </a:r>
            <a:r>
              <a:rPr lang="en-US" b="1" dirty="0" smtClean="0"/>
              <a:t>She put forward the view that the Principles </a:t>
            </a:r>
            <a:r>
              <a:rPr lang="en-US" b="1" dirty="0"/>
              <a:t>of </a:t>
            </a:r>
            <a:r>
              <a:rPr lang="en-US" b="1" dirty="0" smtClean="0"/>
              <a:t>Management </a:t>
            </a:r>
            <a:r>
              <a:rPr lang="en-US" b="1" dirty="0"/>
              <a:t>is not a fundamental truth, even though there is an existence of a sound body of knowledge evolved out of careful observations. Until the human behavior can be </a:t>
            </a:r>
            <a:r>
              <a:rPr lang="en-US" b="1" dirty="0" smtClean="0"/>
              <a:t>completely known, </a:t>
            </a:r>
            <a:r>
              <a:rPr lang="en-US" b="1" dirty="0"/>
              <a:t>management principles should be carefully supplemented with sound business judgment. </a:t>
            </a:r>
          </a:p>
          <a:p>
            <a:pPr marL="0" indent="0" eaLnBrk="1" fontAlgn="auto" hangingPunct="1">
              <a:spcAft>
                <a:spcPts val="0"/>
              </a:spcAft>
              <a:buFont typeface="Arial" pitchFamily="34" charset="0"/>
              <a:buNone/>
              <a:defRPr/>
            </a:pPr>
            <a:r>
              <a:rPr lang="en-US" b="1" dirty="0" smtClean="0"/>
              <a:t> </a:t>
            </a:r>
          </a:p>
          <a:p>
            <a:pPr eaLnBrk="1" fontAlgn="auto" hangingPunct="1">
              <a:spcAft>
                <a:spcPts val="0"/>
              </a:spcAft>
              <a:defRPr/>
            </a:pPr>
            <a:endParaRPr lang="en-US" b="1" dirty="0" smtClean="0"/>
          </a:p>
        </p:txBody>
      </p:sp>
    </p:spTree>
    <p:extLst>
      <p:ext uri="{BB962C8B-B14F-4D97-AF65-F5344CB8AC3E}">
        <p14:creationId xmlns:p14="http://schemas.microsoft.com/office/powerpoint/2010/main" val="113756123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Creativity</a:t>
            </a:r>
            <a:endParaRPr lang="en-US" b="1" dirty="0">
              <a:solidFill>
                <a:srgbClr val="FF0000"/>
              </a:solidFill>
            </a:endParaRPr>
          </a:p>
        </p:txBody>
      </p:sp>
      <p:sp>
        <p:nvSpPr>
          <p:cNvPr id="3" name="Content Placeholder 2"/>
          <p:cNvSpPr>
            <a:spLocks noGrp="1"/>
          </p:cNvSpPr>
          <p:nvPr>
            <p:ph idx="1"/>
          </p:nvPr>
        </p:nvSpPr>
        <p:spPr>
          <a:xfrm>
            <a:off x="457200" y="914400"/>
            <a:ext cx="8229600" cy="5867400"/>
          </a:xfrm>
        </p:spPr>
        <p:txBody>
          <a:bodyPr>
            <a:normAutofit fontScale="85000" lnSpcReduction="10000"/>
          </a:bodyPr>
          <a:lstStyle/>
          <a:p>
            <a:r>
              <a:rPr lang="en-US" b="1" dirty="0">
                <a:solidFill>
                  <a:srgbClr val="FF0000"/>
                </a:solidFill>
              </a:rPr>
              <a:t>Creativity</a:t>
            </a:r>
            <a:r>
              <a:rPr lang="en-US" dirty="0"/>
              <a:t> is a function of knowledge, curiosity, imagination, and evaluation. The greater </a:t>
            </a:r>
            <a:r>
              <a:rPr lang="en-US" dirty="0" smtClean="0"/>
              <a:t>the </a:t>
            </a:r>
            <a:r>
              <a:rPr lang="en-US" dirty="0"/>
              <a:t>knowledge base and level of curiosity, the more ideas, patterns, and combinations </a:t>
            </a:r>
            <a:r>
              <a:rPr lang="en-US" dirty="0" smtClean="0"/>
              <a:t>can be achieved, </a:t>
            </a:r>
          </a:p>
          <a:p>
            <a:pPr lvl="1"/>
            <a:r>
              <a:rPr lang="en-US" dirty="0" smtClean="0"/>
              <a:t>which </a:t>
            </a:r>
            <a:r>
              <a:rPr lang="en-US" dirty="0"/>
              <a:t>then correlates to creating new and innovative products and services</a:t>
            </a:r>
            <a:r>
              <a:rPr lang="en-US" dirty="0" smtClean="0"/>
              <a:t>.</a:t>
            </a:r>
          </a:p>
          <a:p>
            <a:endParaRPr lang="en-US" b="1" dirty="0" smtClean="0">
              <a:solidFill>
                <a:srgbClr val="FF0000"/>
              </a:solidFill>
            </a:endParaRPr>
          </a:p>
          <a:p>
            <a:r>
              <a:rPr lang="en-US" b="1" dirty="0" smtClean="0">
                <a:solidFill>
                  <a:srgbClr val="FF0000"/>
                </a:solidFill>
              </a:rPr>
              <a:t>Business creativity</a:t>
            </a:r>
            <a:r>
              <a:rPr lang="en-US" dirty="0" smtClean="0"/>
              <a:t> is the entire process by which ideas are generated, developed and transformed into value.</a:t>
            </a:r>
          </a:p>
          <a:p>
            <a:pPr lvl="1"/>
            <a:r>
              <a:rPr lang="en-US" dirty="0" smtClean="0"/>
              <a:t>It includes both the art of innovating new ideas and the discipline of shaping and developing those ideas to the stage of realized value.</a:t>
            </a:r>
          </a:p>
          <a:p>
            <a:pPr lvl="2"/>
            <a:r>
              <a:rPr lang="en-US" dirty="0" smtClean="0"/>
              <a:t>In these times of shifting competitive dynamics, technological change, demographic shifts and capricious consumer tastes, no business is safe unless it reinvents itself continuously. </a:t>
            </a:r>
            <a:endParaRPr lang="en-US" dirty="0"/>
          </a:p>
          <a:p>
            <a:endParaRPr lang="en-US" dirty="0"/>
          </a:p>
        </p:txBody>
      </p:sp>
    </p:spTree>
    <p:extLst>
      <p:ext uri="{BB962C8B-B14F-4D97-AF65-F5344CB8AC3E}">
        <p14:creationId xmlns:p14="http://schemas.microsoft.com/office/powerpoint/2010/main" val="112229158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969818"/>
          </a:xfrm>
        </p:spPr>
        <p:txBody>
          <a:bodyPr/>
          <a:lstStyle/>
          <a:p>
            <a:r>
              <a:rPr lang="en-US" b="1" dirty="0" smtClean="0">
                <a:solidFill>
                  <a:srgbClr val="FF0000"/>
                </a:solidFill>
              </a:rPr>
              <a:t>Creativity and Innovation</a:t>
            </a:r>
            <a:endParaRPr lang="en-US" b="1" dirty="0">
              <a:solidFill>
                <a:srgbClr val="FF0000"/>
              </a:solidFill>
            </a:endParaRPr>
          </a:p>
        </p:txBody>
      </p:sp>
      <p:sp>
        <p:nvSpPr>
          <p:cNvPr id="3" name="Content Placeholder 2"/>
          <p:cNvSpPr>
            <a:spLocks noGrp="1"/>
          </p:cNvSpPr>
          <p:nvPr>
            <p:ph idx="1"/>
          </p:nvPr>
        </p:nvSpPr>
        <p:spPr>
          <a:xfrm>
            <a:off x="457200" y="1143000"/>
            <a:ext cx="8229600" cy="5257800"/>
          </a:xfrm>
        </p:spPr>
        <p:txBody>
          <a:bodyPr>
            <a:normAutofit/>
          </a:bodyPr>
          <a:lstStyle/>
          <a:p>
            <a:r>
              <a:rPr lang="en-US" dirty="0"/>
              <a:t>Creativity refers to generating new and novel ideas</a:t>
            </a:r>
            <a:r>
              <a:rPr lang="en-US" dirty="0" smtClean="0"/>
              <a:t>.</a:t>
            </a:r>
          </a:p>
          <a:p>
            <a:r>
              <a:rPr lang="en-US" dirty="0" smtClean="0"/>
              <a:t> </a:t>
            </a:r>
            <a:r>
              <a:rPr lang="en-US" dirty="0"/>
              <a:t>Innovation refers to the application of an idea and, in many cases, is a collaborative enterprise. </a:t>
            </a:r>
            <a:endParaRPr lang="en-US" dirty="0" smtClean="0"/>
          </a:p>
          <a:p>
            <a:pPr lvl="1"/>
            <a:r>
              <a:rPr lang="en-US" dirty="0" smtClean="0"/>
              <a:t>So </a:t>
            </a:r>
            <a:r>
              <a:rPr lang="en-US" dirty="0"/>
              <a:t>in other words, </a:t>
            </a:r>
            <a:r>
              <a:rPr lang="en-US" b="1" dirty="0">
                <a:solidFill>
                  <a:srgbClr val="FF0000"/>
                </a:solidFill>
              </a:rPr>
              <a:t>innovation is applied creativity</a:t>
            </a:r>
            <a:r>
              <a:rPr lang="en-US" dirty="0"/>
              <a:t>.</a:t>
            </a:r>
          </a:p>
          <a:p>
            <a:pPr lvl="0"/>
            <a:endParaRPr lang="fi-FI" dirty="0" smtClean="0"/>
          </a:p>
          <a:p>
            <a:pPr lvl="2"/>
            <a:r>
              <a:rPr lang="fi-FI" dirty="0" smtClean="0">
                <a:solidFill>
                  <a:srgbClr val="FF0000"/>
                </a:solidFill>
              </a:rPr>
              <a:t>Creativity </a:t>
            </a:r>
            <a:r>
              <a:rPr lang="fi-FI" dirty="0">
                <a:solidFill>
                  <a:srgbClr val="FF0000"/>
                </a:solidFill>
              </a:rPr>
              <a:t>is starting point for innovation</a:t>
            </a:r>
            <a:endParaRPr lang="en-US" dirty="0">
              <a:solidFill>
                <a:srgbClr val="FF0000"/>
              </a:solidFill>
            </a:endParaRPr>
          </a:p>
          <a:p>
            <a:pPr lvl="2"/>
            <a:r>
              <a:rPr lang="fi-FI" dirty="0">
                <a:solidFill>
                  <a:srgbClr val="FF0000"/>
                </a:solidFill>
              </a:rPr>
              <a:t>   Former necessary but not sufficient for latter.</a:t>
            </a:r>
            <a:endParaRPr lang="en-US" dirty="0">
              <a:solidFill>
                <a:srgbClr val="FF0000"/>
              </a:solidFill>
            </a:endParaRPr>
          </a:p>
          <a:p>
            <a:endParaRPr lang="en-US" dirty="0"/>
          </a:p>
        </p:txBody>
      </p:sp>
    </p:spTree>
    <p:extLst>
      <p:ext uri="{BB962C8B-B14F-4D97-AF65-F5344CB8AC3E}">
        <p14:creationId xmlns:p14="http://schemas.microsoft.com/office/powerpoint/2010/main" val="334081467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solidFill>
                  <a:srgbClr val="FF0000"/>
                </a:solidFill>
              </a:rPr>
              <a:t>Entrepreneurship</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fontScale="85000" lnSpcReduction="10000"/>
          </a:bodyPr>
          <a:lstStyle/>
          <a:p>
            <a:r>
              <a:rPr lang="en-US" dirty="0" smtClean="0">
                <a:solidFill>
                  <a:srgbClr val="FF0000"/>
                </a:solidFill>
              </a:rPr>
              <a:t>An entrepreneur always seeks change</a:t>
            </a:r>
            <a:r>
              <a:rPr lang="en-US" dirty="0" smtClean="0"/>
              <a:t>, responds to it and exploits it as an opportunity. The entrepreneur has a mindset that sees the possibilities than the problems created by change.</a:t>
            </a:r>
          </a:p>
          <a:p>
            <a:r>
              <a:rPr lang="en-US" dirty="0" smtClean="0">
                <a:solidFill>
                  <a:srgbClr val="FF0000"/>
                </a:solidFill>
              </a:rPr>
              <a:t>The heart of entrepreneurial management as the pursuit of opportunity without regard to resources currently controlled.</a:t>
            </a:r>
          </a:p>
          <a:p>
            <a:r>
              <a:rPr lang="en-US" dirty="0" smtClean="0">
                <a:solidFill>
                  <a:srgbClr val="FF0000"/>
                </a:solidFill>
              </a:rPr>
              <a:t>Attitude of a successful entrepreneur</a:t>
            </a:r>
          </a:p>
          <a:p>
            <a:pPr lvl="1"/>
            <a:r>
              <a:rPr lang="en-US" dirty="0" smtClean="0"/>
              <a:t>A successful entrepreneur need to </a:t>
            </a:r>
          </a:p>
          <a:p>
            <a:pPr lvl="2"/>
            <a:r>
              <a:rPr lang="en-US" dirty="0" smtClean="0"/>
              <a:t>Take fear out of failure</a:t>
            </a:r>
          </a:p>
          <a:p>
            <a:pPr lvl="2"/>
            <a:r>
              <a:rPr lang="en-US" dirty="0" smtClean="0"/>
              <a:t>Have a worthy goal</a:t>
            </a:r>
          </a:p>
          <a:p>
            <a:pPr lvl="2"/>
            <a:r>
              <a:rPr lang="en-US" dirty="0" smtClean="0"/>
              <a:t>Never give up</a:t>
            </a:r>
          </a:p>
          <a:p>
            <a:pPr lvl="2"/>
            <a:r>
              <a:rPr lang="en-US" dirty="0" smtClean="0"/>
              <a:t>Be ready to work-life imbalance</a:t>
            </a:r>
          </a:p>
          <a:p>
            <a:pPr lvl="2"/>
            <a:r>
              <a:rPr lang="en-US" dirty="0" smtClean="0"/>
              <a:t>Believe in your vision</a:t>
            </a:r>
          </a:p>
          <a:p>
            <a:pPr lvl="2"/>
            <a:r>
              <a:rPr lang="en-US" dirty="0" smtClean="0"/>
              <a:t>Be ready to change course, if the need arises. </a:t>
            </a:r>
            <a:endParaRPr lang="en-US" dirty="0"/>
          </a:p>
        </p:txBody>
      </p:sp>
    </p:spTree>
    <p:extLst>
      <p:ext uri="{BB962C8B-B14F-4D97-AF65-F5344CB8AC3E}">
        <p14:creationId xmlns:p14="http://schemas.microsoft.com/office/powerpoint/2010/main" val="3003066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824345"/>
          </a:xfrm>
        </p:spPr>
        <p:txBody>
          <a:bodyPr/>
          <a:lstStyle/>
          <a:p>
            <a:r>
              <a:rPr lang="en-US" b="1" dirty="0" smtClean="0">
                <a:solidFill>
                  <a:srgbClr val="FF0000"/>
                </a:solidFill>
              </a:rPr>
              <a:t>Entrepreneurship and Creativity</a:t>
            </a:r>
            <a:endParaRPr lang="en-US" b="1" dirty="0">
              <a:solidFill>
                <a:srgbClr val="FF0000"/>
              </a:solidFill>
            </a:endParaRPr>
          </a:p>
        </p:txBody>
      </p:sp>
      <p:sp>
        <p:nvSpPr>
          <p:cNvPr id="3" name="Content Placeholder 2"/>
          <p:cNvSpPr>
            <a:spLocks noGrp="1"/>
          </p:cNvSpPr>
          <p:nvPr>
            <p:ph idx="1"/>
          </p:nvPr>
        </p:nvSpPr>
        <p:spPr>
          <a:xfrm>
            <a:off x="457200" y="990600"/>
            <a:ext cx="8229600" cy="5867400"/>
          </a:xfrm>
        </p:spPr>
        <p:txBody>
          <a:bodyPr>
            <a:normAutofit fontScale="70000" lnSpcReduction="20000"/>
          </a:bodyPr>
          <a:lstStyle/>
          <a:p>
            <a:r>
              <a:rPr lang="en-US" dirty="0" smtClean="0"/>
              <a:t>Entrepreneurs need to be creative in their attempts. Creativity begins with the generation of ideas.</a:t>
            </a:r>
          </a:p>
          <a:p>
            <a:endParaRPr lang="en-US" dirty="0" smtClean="0">
              <a:solidFill>
                <a:srgbClr val="FF0000"/>
              </a:solidFill>
            </a:endParaRPr>
          </a:p>
          <a:p>
            <a:r>
              <a:rPr lang="en-US" dirty="0" smtClean="0">
                <a:solidFill>
                  <a:srgbClr val="FF0000"/>
                </a:solidFill>
              </a:rPr>
              <a:t>The ideas need to be creative enough to entice the society to pay more than its cost. This demands creative ideas to be translated at the work place in  selecting, developing and implementing ideas.</a:t>
            </a:r>
          </a:p>
          <a:p>
            <a:pPr lvl="1"/>
            <a:r>
              <a:rPr lang="en-US" dirty="0" smtClean="0"/>
              <a:t> The highest form of art is perhaps business. It is an extremely creative form and can be more creative than all the things we classically think of as creative.</a:t>
            </a:r>
          </a:p>
          <a:p>
            <a:endParaRPr lang="en-US" dirty="0" smtClean="0"/>
          </a:p>
          <a:p>
            <a:r>
              <a:rPr lang="en-US" dirty="0" smtClean="0"/>
              <a:t>In business </a:t>
            </a:r>
            <a:r>
              <a:rPr lang="en-US" dirty="0" smtClean="0">
                <a:solidFill>
                  <a:srgbClr val="FF0000"/>
                </a:solidFill>
              </a:rPr>
              <a:t>the tools with which an entrepreneur works are dynamic.</a:t>
            </a:r>
            <a:r>
              <a:rPr lang="en-US" dirty="0" smtClean="0"/>
              <a:t> They are man, machine and the process, market and the capital. </a:t>
            </a:r>
          </a:p>
          <a:p>
            <a:pPr lvl="1"/>
            <a:r>
              <a:rPr lang="en-US" dirty="0" smtClean="0"/>
              <a:t>Taking these tools and reorganizing them creatively to create value which others cannot, can only give the entrepreneur the necessary edge over its competitions. </a:t>
            </a:r>
          </a:p>
          <a:p>
            <a:pPr lvl="2"/>
            <a:r>
              <a:rPr lang="en-US" dirty="0" smtClean="0">
                <a:solidFill>
                  <a:srgbClr val="FF0000"/>
                </a:solidFill>
              </a:rPr>
              <a:t>With the environment and the competitive forces undergoing continuous change it is the creative ingenuity of the entrepreneur which takes him to the path of success.  </a:t>
            </a:r>
            <a:endParaRPr lang="en-US" dirty="0">
              <a:solidFill>
                <a:srgbClr val="FF0000"/>
              </a:solidFill>
            </a:endParaRPr>
          </a:p>
        </p:txBody>
      </p:sp>
    </p:spTree>
    <p:extLst>
      <p:ext uri="{BB962C8B-B14F-4D97-AF65-F5344CB8AC3E}">
        <p14:creationId xmlns:p14="http://schemas.microsoft.com/office/powerpoint/2010/main" val="50338317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Module 3</a:t>
            </a:r>
            <a:endParaRPr lang="en-US" b="1" dirty="0">
              <a:solidFill>
                <a:srgbClr val="FF0000"/>
              </a:solidFill>
            </a:endParaRPr>
          </a:p>
        </p:txBody>
      </p:sp>
      <p:sp>
        <p:nvSpPr>
          <p:cNvPr id="3" name="Content Placeholder 2"/>
          <p:cNvSpPr>
            <a:spLocks noGrp="1"/>
          </p:cNvSpPr>
          <p:nvPr>
            <p:ph idx="1"/>
          </p:nvPr>
        </p:nvSpPr>
        <p:spPr/>
        <p:txBody>
          <a:bodyPr/>
          <a:lstStyle/>
          <a:p>
            <a:pPr algn="ctr"/>
            <a:endParaRPr lang="en-US" b="1" dirty="0" smtClean="0"/>
          </a:p>
          <a:p>
            <a:pPr algn="ctr"/>
            <a:endParaRPr lang="en-US" b="1" dirty="0"/>
          </a:p>
          <a:p>
            <a:pPr algn="ctr"/>
            <a:r>
              <a:rPr lang="en-US" b="1" dirty="0" smtClean="0"/>
              <a:t>Leadership</a:t>
            </a:r>
          </a:p>
          <a:p>
            <a:pPr algn="ctr"/>
            <a:r>
              <a:rPr lang="en-US" b="1" dirty="0" smtClean="0"/>
              <a:t>Decision Making</a:t>
            </a:r>
          </a:p>
          <a:p>
            <a:pPr algn="ctr"/>
            <a:r>
              <a:rPr lang="en-US" b="1" dirty="0" smtClean="0"/>
              <a:t>Financial Ratios</a:t>
            </a:r>
          </a:p>
          <a:p>
            <a:pPr algn="ctr"/>
            <a:r>
              <a:rPr lang="en-US" b="1" dirty="0" smtClean="0"/>
              <a:t>Statistical Inference &amp; SQC</a:t>
            </a:r>
            <a:endParaRPr lang="en-US" b="1" dirty="0"/>
          </a:p>
        </p:txBody>
      </p:sp>
    </p:spTree>
    <p:extLst>
      <p:ext uri="{BB962C8B-B14F-4D97-AF65-F5344CB8AC3E}">
        <p14:creationId xmlns:p14="http://schemas.microsoft.com/office/powerpoint/2010/main" val="191110656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solidFill>
                  <a:srgbClr val="FF0000"/>
                </a:solidFill>
              </a:rPr>
              <a:t>Leadership</a:t>
            </a:r>
            <a:endParaRPr lang="en-US" b="1" dirty="0">
              <a:solidFill>
                <a:srgbClr val="FF0000"/>
              </a:solidFill>
            </a:endParaRPr>
          </a:p>
        </p:txBody>
      </p:sp>
      <p:sp>
        <p:nvSpPr>
          <p:cNvPr id="3" name="Content Placeholder 2"/>
          <p:cNvSpPr>
            <a:spLocks noGrp="1"/>
          </p:cNvSpPr>
          <p:nvPr>
            <p:ph idx="1"/>
          </p:nvPr>
        </p:nvSpPr>
        <p:spPr>
          <a:xfrm>
            <a:off x="533400" y="914400"/>
            <a:ext cx="8229600" cy="5943600"/>
          </a:xfrm>
        </p:spPr>
        <p:txBody>
          <a:bodyPr>
            <a:normAutofit fontScale="77500" lnSpcReduction="20000"/>
          </a:bodyPr>
          <a:lstStyle/>
          <a:p>
            <a:r>
              <a:rPr lang="en-US" b="1" dirty="0"/>
              <a:t>Leadership</a:t>
            </a:r>
            <a:r>
              <a:rPr lang="en-US" dirty="0"/>
              <a:t> has been described as "a process of</a:t>
            </a:r>
            <a:r>
              <a:rPr lang="en-US" dirty="0">
                <a:solidFill>
                  <a:srgbClr val="FF0000"/>
                </a:solidFill>
              </a:rPr>
              <a:t> </a:t>
            </a:r>
            <a:r>
              <a:rPr lang="en-US" dirty="0" smtClean="0">
                <a:solidFill>
                  <a:srgbClr val="FF0000"/>
                </a:solidFill>
              </a:rPr>
              <a:t>social influence </a:t>
            </a:r>
            <a:r>
              <a:rPr lang="en-US" dirty="0">
                <a:solidFill>
                  <a:srgbClr val="FF0000"/>
                </a:solidFill>
              </a:rPr>
              <a:t>in which one person can enlist the aid </a:t>
            </a:r>
            <a:r>
              <a:rPr lang="en-US" dirty="0" smtClean="0">
                <a:solidFill>
                  <a:srgbClr val="FF0000"/>
                </a:solidFill>
              </a:rPr>
              <a:t>and support </a:t>
            </a:r>
            <a:r>
              <a:rPr lang="en-US" dirty="0">
                <a:solidFill>
                  <a:srgbClr val="FF0000"/>
                </a:solidFill>
              </a:rPr>
              <a:t>of others</a:t>
            </a:r>
            <a:r>
              <a:rPr lang="en-US" dirty="0"/>
              <a:t> in the accomplishment of a </a:t>
            </a:r>
            <a:r>
              <a:rPr lang="en-US" dirty="0" smtClean="0"/>
              <a:t>common task.“</a:t>
            </a:r>
          </a:p>
          <a:p>
            <a:endParaRPr lang="en-US" b="1" dirty="0" smtClean="0"/>
          </a:p>
          <a:p>
            <a:r>
              <a:rPr lang="en-US" b="1" dirty="0" smtClean="0"/>
              <a:t>Leadership </a:t>
            </a:r>
            <a:r>
              <a:rPr lang="en-US" b="1" dirty="0"/>
              <a:t>is </a:t>
            </a:r>
            <a:r>
              <a:rPr lang="en-US" b="1" dirty="0" smtClean="0"/>
              <a:t>not only the </a:t>
            </a:r>
            <a:r>
              <a:rPr lang="en-US" b="1" dirty="0"/>
              <a:t>ability</a:t>
            </a:r>
            <a:r>
              <a:rPr lang="en-US" b="1" dirty="0">
                <a:solidFill>
                  <a:srgbClr val="FF0000"/>
                </a:solidFill>
              </a:rPr>
              <a:t> </a:t>
            </a:r>
            <a:r>
              <a:rPr lang="en-US" b="1" dirty="0"/>
              <a:t>to get </a:t>
            </a:r>
            <a:r>
              <a:rPr lang="en-US" b="1" dirty="0" smtClean="0"/>
              <a:t>the work </a:t>
            </a:r>
            <a:r>
              <a:rPr lang="en-US" b="1" dirty="0"/>
              <a:t>done with and through others, </a:t>
            </a:r>
            <a:r>
              <a:rPr lang="en-US" b="1" dirty="0" smtClean="0"/>
              <a:t>but also </a:t>
            </a:r>
            <a:r>
              <a:rPr lang="en-US" b="1" dirty="0" smtClean="0">
                <a:solidFill>
                  <a:srgbClr val="FF0000"/>
                </a:solidFill>
              </a:rPr>
              <a:t>to coin </a:t>
            </a:r>
            <a:r>
              <a:rPr lang="en-US" b="1" dirty="0">
                <a:solidFill>
                  <a:srgbClr val="FF0000"/>
                </a:solidFill>
              </a:rPr>
              <a:t>their confidence, respect, loyalty and willing </a:t>
            </a:r>
            <a:r>
              <a:rPr lang="en-US" b="1" dirty="0" smtClean="0">
                <a:solidFill>
                  <a:srgbClr val="FF0000"/>
                </a:solidFill>
              </a:rPr>
              <a:t>co-operations</a:t>
            </a:r>
            <a:r>
              <a:rPr lang="en-US" b="1" dirty="0" smtClean="0"/>
              <a:t> </a:t>
            </a:r>
            <a:r>
              <a:rPr lang="en-US" b="1" dirty="0"/>
              <a:t>at the same </a:t>
            </a:r>
            <a:r>
              <a:rPr lang="en-US" b="1" dirty="0" smtClean="0"/>
              <a:t>time.</a:t>
            </a:r>
            <a:endParaRPr lang="en-US" b="1" dirty="0"/>
          </a:p>
          <a:p>
            <a:endParaRPr lang="en-US" dirty="0" smtClean="0"/>
          </a:p>
          <a:p>
            <a:r>
              <a:rPr lang="en-US" dirty="0" smtClean="0"/>
              <a:t>Leadership is congruent with self-expression that requires clarity, consciousness and courage to create value.</a:t>
            </a:r>
          </a:p>
          <a:p>
            <a:endParaRPr lang="en-US" dirty="0" smtClean="0"/>
          </a:p>
          <a:p>
            <a:r>
              <a:rPr lang="en-US" dirty="0" smtClean="0"/>
              <a:t>There are various theories that define leadership such as </a:t>
            </a:r>
          </a:p>
          <a:p>
            <a:pPr lvl="1"/>
            <a:r>
              <a:rPr lang="en-US" dirty="0" smtClean="0">
                <a:solidFill>
                  <a:srgbClr val="FF0000"/>
                </a:solidFill>
              </a:rPr>
              <a:t>Traits theory</a:t>
            </a:r>
          </a:p>
          <a:p>
            <a:pPr lvl="1"/>
            <a:r>
              <a:rPr lang="en-US" dirty="0" smtClean="0">
                <a:solidFill>
                  <a:srgbClr val="FF0000"/>
                </a:solidFill>
              </a:rPr>
              <a:t>Behavioral model of leadership</a:t>
            </a:r>
          </a:p>
          <a:p>
            <a:pPr lvl="1"/>
            <a:r>
              <a:rPr lang="en-US" dirty="0" smtClean="0">
                <a:solidFill>
                  <a:srgbClr val="FF0000"/>
                </a:solidFill>
              </a:rPr>
              <a:t>Situational approach</a:t>
            </a:r>
            <a:endParaRPr lang="en-US" dirty="0">
              <a:solidFill>
                <a:srgbClr val="FF0000"/>
              </a:solidFill>
            </a:endParaRPr>
          </a:p>
        </p:txBody>
      </p:sp>
    </p:spTree>
    <p:extLst>
      <p:ext uri="{BB962C8B-B14F-4D97-AF65-F5344CB8AC3E}">
        <p14:creationId xmlns:p14="http://schemas.microsoft.com/office/powerpoint/2010/main" val="422204365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Leadership Traits</a:t>
            </a:r>
            <a:endParaRPr lang="en-US" b="1" dirty="0">
              <a:solidFill>
                <a:srgbClr val="FF0000"/>
              </a:solidFill>
            </a:endParaRPr>
          </a:p>
        </p:txBody>
      </p:sp>
      <p:sp>
        <p:nvSpPr>
          <p:cNvPr id="3" name="Content Placeholder 2"/>
          <p:cNvSpPr>
            <a:spLocks noGrp="1"/>
          </p:cNvSpPr>
          <p:nvPr>
            <p:ph idx="1"/>
          </p:nvPr>
        </p:nvSpPr>
        <p:spPr>
          <a:xfrm>
            <a:off x="457200" y="914400"/>
            <a:ext cx="8229600" cy="5867400"/>
          </a:xfrm>
        </p:spPr>
        <p:txBody>
          <a:bodyPr>
            <a:normAutofit fontScale="77500" lnSpcReduction="20000"/>
          </a:bodyPr>
          <a:lstStyle/>
          <a:p>
            <a:r>
              <a:rPr lang="en-US" dirty="0" smtClean="0"/>
              <a:t>The </a:t>
            </a:r>
            <a:r>
              <a:rPr lang="en-US" dirty="0"/>
              <a:t>assumption that leadership is rooted in the </a:t>
            </a:r>
            <a:r>
              <a:rPr lang="en-US" dirty="0">
                <a:solidFill>
                  <a:srgbClr val="FF0000"/>
                </a:solidFill>
              </a:rPr>
              <a:t>characteristics that certain individuals </a:t>
            </a:r>
            <a:r>
              <a:rPr lang="en-US" dirty="0" smtClean="0">
                <a:solidFill>
                  <a:srgbClr val="FF0000"/>
                </a:solidFill>
              </a:rPr>
              <a:t>possess </a:t>
            </a:r>
            <a:r>
              <a:rPr lang="en-US" dirty="0" smtClean="0"/>
              <a:t>as personal </a:t>
            </a:r>
            <a:r>
              <a:rPr lang="en-US" dirty="0"/>
              <a:t>attributes is known as the </a:t>
            </a:r>
            <a:r>
              <a:rPr lang="en-US" dirty="0" smtClean="0"/>
              <a:t>“trait theory of leadership”.</a:t>
            </a:r>
            <a:endParaRPr lang="en-US" dirty="0"/>
          </a:p>
          <a:p>
            <a:r>
              <a:rPr lang="en-US" dirty="0" smtClean="0"/>
              <a:t>It focuses </a:t>
            </a:r>
            <a:r>
              <a:rPr lang="en-US" dirty="0"/>
              <a:t>on a </a:t>
            </a:r>
            <a:r>
              <a:rPr lang="en-US" dirty="0" smtClean="0"/>
              <a:t>set </a:t>
            </a:r>
            <a:r>
              <a:rPr lang="en-US" dirty="0"/>
              <a:t>of individual attributes such as </a:t>
            </a:r>
            <a:endParaRPr lang="en-US" dirty="0" smtClean="0"/>
          </a:p>
          <a:p>
            <a:pPr lvl="1"/>
            <a:r>
              <a:rPr lang="en-US" dirty="0" smtClean="0">
                <a:solidFill>
                  <a:srgbClr val="FF0000"/>
                </a:solidFill>
              </a:rPr>
              <a:t>Integrity:</a:t>
            </a:r>
            <a:r>
              <a:rPr lang="en-US" dirty="0" smtClean="0"/>
              <a:t> Commitment to the highest personal and professional standards. This builds trust and confidence among followers.</a:t>
            </a:r>
          </a:p>
          <a:p>
            <a:pPr lvl="1"/>
            <a:r>
              <a:rPr lang="en-US" dirty="0" smtClean="0">
                <a:solidFill>
                  <a:srgbClr val="FF0000"/>
                </a:solidFill>
              </a:rPr>
              <a:t>Develop a winning strategy</a:t>
            </a:r>
            <a:r>
              <a:rPr lang="en-US" dirty="0" smtClean="0"/>
              <a:t>:  Leaders have to be clear on what the organization does best and build upon it.</a:t>
            </a:r>
          </a:p>
          <a:p>
            <a:pPr lvl="1"/>
            <a:r>
              <a:rPr lang="en-US" dirty="0" smtClean="0">
                <a:solidFill>
                  <a:srgbClr val="FF0000"/>
                </a:solidFill>
              </a:rPr>
              <a:t>Build a great team</a:t>
            </a:r>
            <a:r>
              <a:rPr lang="en-US" dirty="0" smtClean="0"/>
              <a:t>: Good leaders build a great team around them with complementary skills and experiences.</a:t>
            </a:r>
          </a:p>
          <a:p>
            <a:pPr lvl="1"/>
            <a:r>
              <a:rPr lang="en-US" dirty="0" smtClean="0">
                <a:solidFill>
                  <a:srgbClr val="FF0000"/>
                </a:solidFill>
              </a:rPr>
              <a:t>Inspire people around them</a:t>
            </a:r>
            <a:r>
              <a:rPr lang="en-US" dirty="0" smtClean="0"/>
              <a:t>: Leaders communicate constantly and listen attentively, carefully and intensively; encourage risk taking and even failures as learning experience.</a:t>
            </a:r>
          </a:p>
          <a:p>
            <a:pPr lvl="1"/>
            <a:r>
              <a:rPr lang="en-US" dirty="0" smtClean="0">
                <a:solidFill>
                  <a:srgbClr val="FF0000"/>
                </a:solidFill>
              </a:rPr>
              <a:t>Commitment:</a:t>
            </a:r>
            <a:r>
              <a:rPr lang="en-US" dirty="0" smtClean="0"/>
              <a:t> Devotion to duty and purpose</a:t>
            </a:r>
          </a:p>
          <a:p>
            <a:pPr lvl="1"/>
            <a:r>
              <a:rPr lang="en-US" dirty="0" smtClean="0">
                <a:solidFill>
                  <a:srgbClr val="FF0000"/>
                </a:solidFill>
              </a:rPr>
              <a:t>Energy:</a:t>
            </a:r>
            <a:r>
              <a:rPr lang="en-US" dirty="0" smtClean="0"/>
              <a:t> Enthusiasm and drive to take and lead by examples.</a:t>
            </a:r>
          </a:p>
          <a:p>
            <a:pPr lvl="1"/>
            <a:r>
              <a:rPr lang="en-US" dirty="0" smtClean="0">
                <a:solidFill>
                  <a:srgbClr val="FF0000"/>
                </a:solidFill>
              </a:rPr>
              <a:t>Decisiveness</a:t>
            </a:r>
            <a:r>
              <a:rPr lang="en-US" dirty="0" smtClean="0"/>
              <a:t>: Willingness to act</a:t>
            </a:r>
          </a:p>
          <a:p>
            <a:pPr lvl="1"/>
            <a:r>
              <a:rPr lang="en-US" dirty="0" smtClean="0">
                <a:solidFill>
                  <a:srgbClr val="FF0000"/>
                </a:solidFill>
              </a:rPr>
              <a:t>Selflessness </a:t>
            </a:r>
            <a:r>
              <a:rPr lang="en-US" dirty="0" smtClean="0"/>
              <a:t>: Prepared to sacrifice personal objectives for the team and the organizational objectives.</a:t>
            </a:r>
          </a:p>
          <a:p>
            <a:endParaRPr lang="en-US" dirty="0"/>
          </a:p>
          <a:p>
            <a:endParaRPr lang="en-US" dirty="0"/>
          </a:p>
        </p:txBody>
      </p:sp>
    </p:spTree>
    <p:extLst>
      <p:ext uri="{BB962C8B-B14F-4D97-AF65-F5344CB8AC3E}">
        <p14:creationId xmlns:p14="http://schemas.microsoft.com/office/powerpoint/2010/main" val="39660084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rPr>
              <a:t>Leadership Traits of Business Leaders</a:t>
            </a:r>
            <a:endParaRPr lang="en-US" b="1" dirty="0">
              <a:solidFill>
                <a:srgbClr val="FF0000"/>
              </a:solidFill>
            </a:endParaRPr>
          </a:p>
        </p:txBody>
      </p:sp>
      <p:sp>
        <p:nvSpPr>
          <p:cNvPr id="3" name="Content Placeholder 2"/>
          <p:cNvSpPr>
            <a:spLocks noGrp="1"/>
          </p:cNvSpPr>
          <p:nvPr>
            <p:ph idx="1"/>
          </p:nvPr>
        </p:nvSpPr>
        <p:spPr>
          <a:xfrm>
            <a:off x="457200" y="685800"/>
            <a:ext cx="8229600" cy="6096000"/>
          </a:xfrm>
        </p:spPr>
        <p:txBody>
          <a:bodyPr>
            <a:normAutofit fontScale="55000" lnSpcReduction="20000"/>
          </a:bodyPr>
          <a:lstStyle/>
          <a:p>
            <a:r>
              <a:rPr lang="en-US" b="1" dirty="0">
                <a:solidFill>
                  <a:srgbClr val="FF0000"/>
                </a:solidFill>
              </a:rPr>
              <a:t>Honesty</a:t>
            </a:r>
            <a:endParaRPr lang="en-US" dirty="0">
              <a:solidFill>
                <a:srgbClr val="FF0000"/>
              </a:solidFill>
            </a:endParaRPr>
          </a:p>
          <a:p>
            <a:r>
              <a:rPr lang="en-US" dirty="0"/>
              <a:t>The business and its employees are a reflection of the leader’s self, and if he </a:t>
            </a:r>
            <a:r>
              <a:rPr lang="en-US" dirty="0">
                <a:solidFill>
                  <a:srgbClr val="FF0000"/>
                </a:solidFill>
              </a:rPr>
              <a:t>makes honest and ethical behavior </a:t>
            </a:r>
            <a:r>
              <a:rPr lang="en-US" dirty="0"/>
              <a:t>a key value, the team will follow suit. </a:t>
            </a:r>
          </a:p>
          <a:p>
            <a:r>
              <a:rPr lang="en-US" b="1" dirty="0">
                <a:solidFill>
                  <a:srgbClr val="FF0000"/>
                </a:solidFill>
              </a:rPr>
              <a:t>Ability to Delegate</a:t>
            </a:r>
          </a:p>
          <a:p>
            <a:r>
              <a:rPr lang="en-US" dirty="0"/>
              <a:t>Delegating tasks to the appropriate departments is one of the most important skills a business leader should have. </a:t>
            </a:r>
            <a:r>
              <a:rPr lang="en-US" dirty="0">
                <a:solidFill>
                  <a:srgbClr val="FF0000"/>
                </a:solidFill>
              </a:rPr>
              <a:t>The key to delegation is identifying the strengths of his team, and capitalizing on them</a:t>
            </a:r>
            <a:r>
              <a:rPr lang="en-US" dirty="0"/>
              <a:t>.</a:t>
            </a:r>
          </a:p>
          <a:p>
            <a:r>
              <a:rPr lang="en-US" b="1" dirty="0">
                <a:solidFill>
                  <a:srgbClr val="FF0000"/>
                </a:solidFill>
              </a:rPr>
              <a:t>Communication</a:t>
            </a:r>
          </a:p>
          <a:p>
            <a:r>
              <a:rPr lang="en-US" dirty="0"/>
              <a:t>Being able to clearly and succinctly describe the vision to the team members is an essential trait of a business leader. </a:t>
            </a:r>
            <a:r>
              <a:rPr lang="en-US" dirty="0">
                <a:solidFill>
                  <a:srgbClr val="FF0000"/>
                </a:solidFill>
              </a:rPr>
              <a:t>This is necessary to build trust</a:t>
            </a:r>
            <a:r>
              <a:rPr lang="en-US" dirty="0" smtClean="0">
                <a:solidFill>
                  <a:srgbClr val="FF0000"/>
                </a:solidFill>
              </a:rPr>
              <a:t>.</a:t>
            </a:r>
          </a:p>
          <a:p>
            <a:r>
              <a:rPr lang="en-US" b="1" dirty="0">
                <a:solidFill>
                  <a:srgbClr val="FF0000"/>
                </a:solidFill>
              </a:rPr>
              <a:t>Sense of </a:t>
            </a:r>
            <a:r>
              <a:rPr lang="en-US" b="1" dirty="0" smtClean="0">
                <a:solidFill>
                  <a:srgbClr val="FF0000"/>
                </a:solidFill>
              </a:rPr>
              <a:t>Humor</a:t>
            </a:r>
          </a:p>
          <a:p>
            <a:r>
              <a:rPr lang="en-US" dirty="0"/>
              <a:t>Morale is linked to productivity, and </a:t>
            </a:r>
            <a:r>
              <a:rPr lang="en-US" dirty="0" smtClean="0"/>
              <a:t>it is the leader’s  </a:t>
            </a:r>
            <a:r>
              <a:rPr lang="en-US" dirty="0"/>
              <a:t>job </a:t>
            </a:r>
            <a:r>
              <a:rPr lang="en-US" dirty="0" smtClean="0"/>
              <a:t>to </a:t>
            </a:r>
            <a:r>
              <a:rPr lang="en-US" dirty="0"/>
              <a:t>instill a positive energy. . </a:t>
            </a:r>
            <a:r>
              <a:rPr lang="en-US" dirty="0">
                <a:solidFill>
                  <a:srgbClr val="FF0000"/>
                </a:solidFill>
              </a:rPr>
              <a:t>Encourage </a:t>
            </a:r>
            <a:r>
              <a:rPr lang="en-US" dirty="0" smtClean="0">
                <a:solidFill>
                  <a:srgbClr val="FF0000"/>
                </a:solidFill>
              </a:rPr>
              <a:t>team </a:t>
            </a:r>
            <a:r>
              <a:rPr lang="en-US" dirty="0">
                <a:solidFill>
                  <a:srgbClr val="FF0000"/>
                </a:solidFill>
              </a:rPr>
              <a:t>to laugh at the mistakes instead of crying</a:t>
            </a:r>
            <a:r>
              <a:rPr lang="en-US" dirty="0" smtClean="0">
                <a:solidFill>
                  <a:srgbClr val="FF0000"/>
                </a:solidFill>
              </a:rPr>
              <a:t>.</a:t>
            </a:r>
          </a:p>
          <a:p>
            <a:r>
              <a:rPr lang="en-US" b="1" dirty="0" smtClean="0">
                <a:solidFill>
                  <a:srgbClr val="FF0000"/>
                </a:solidFill>
              </a:rPr>
              <a:t>Confidence</a:t>
            </a:r>
          </a:p>
          <a:p>
            <a:r>
              <a:rPr lang="en-US" dirty="0" smtClean="0"/>
              <a:t>Leader’s role is to keep </a:t>
            </a:r>
            <a:r>
              <a:rPr lang="en-US" dirty="0"/>
              <a:t>up </a:t>
            </a:r>
            <a:r>
              <a:rPr lang="en-US" dirty="0" smtClean="0"/>
              <a:t>the </a:t>
            </a:r>
            <a:r>
              <a:rPr lang="en-US" dirty="0"/>
              <a:t>confidence level, and </a:t>
            </a:r>
            <a:r>
              <a:rPr lang="en-US" dirty="0">
                <a:solidFill>
                  <a:srgbClr val="FF0000"/>
                </a:solidFill>
              </a:rPr>
              <a:t>assure everyone that setbacks are natural and the important thing is to focus on the larger goal</a:t>
            </a:r>
            <a:r>
              <a:rPr lang="en-US" dirty="0" smtClean="0"/>
              <a:t>.</a:t>
            </a:r>
          </a:p>
          <a:p>
            <a:r>
              <a:rPr lang="en-US" b="1" dirty="0" smtClean="0">
                <a:solidFill>
                  <a:srgbClr val="FF0000"/>
                </a:solidFill>
              </a:rPr>
              <a:t>Commitment</a:t>
            </a:r>
          </a:p>
          <a:p>
            <a:r>
              <a:rPr lang="en-US" dirty="0" smtClean="0"/>
              <a:t>Leader’s role is not only to show his</a:t>
            </a:r>
            <a:r>
              <a:rPr lang="en-US" b="1" dirty="0" smtClean="0"/>
              <a:t> </a:t>
            </a:r>
            <a:r>
              <a:rPr lang="en-US" dirty="0" smtClean="0"/>
              <a:t>commitment to </a:t>
            </a:r>
            <a:r>
              <a:rPr lang="en-US" dirty="0"/>
              <a:t>the work at hand, but also to </a:t>
            </a:r>
            <a:r>
              <a:rPr lang="en-US" dirty="0" smtClean="0"/>
              <a:t>his </a:t>
            </a:r>
            <a:r>
              <a:rPr lang="en-US" dirty="0"/>
              <a:t>promises</a:t>
            </a:r>
            <a:r>
              <a:rPr lang="en-US" dirty="0" smtClean="0"/>
              <a:t>.</a:t>
            </a:r>
          </a:p>
          <a:p>
            <a:r>
              <a:rPr lang="en-US" b="1" dirty="0" smtClean="0">
                <a:solidFill>
                  <a:srgbClr val="FF0000"/>
                </a:solidFill>
              </a:rPr>
              <a:t>Creativity</a:t>
            </a:r>
          </a:p>
          <a:p>
            <a:r>
              <a:rPr lang="en-US" dirty="0" smtClean="0"/>
              <a:t>Leader must have </a:t>
            </a:r>
            <a:r>
              <a:rPr lang="en-US" dirty="0" smtClean="0">
                <a:solidFill>
                  <a:srgbClr val="FF0000"/>
                </a:solidFill>
              </a:rPr>
              <a:t>creativity as an essential trait</a:t>
            </a:r>
            <a:r>
              <a:rPr lang="en-US" dirty="0" smtClean="0"/>
              <a:t>, since business situation are often volatile </a:t>
            </a:r>
            <a:r>
              <a:rPr lang="en-US" dirty="0"/>
              <a:t>and leaders at times </a:t>
            </a:r>
            <a:r>
              <a:rPr lang="en-US" dirty="0" smtClean="0"/>
              <a:t>need to </a:t>
            </a:r>
            <a:r>
              <a:rPr lang="en-US" dirty="0"/>
              <a:t>deviate from </a:t>
            </a:r>
            <a:r>
              <a:rPr lang="en-US" dirty="0" smtClean="0"/>
              <a:t>the </a:t>
            </a:r>
            <a:r>
              <a:rPr lang="en-US" dirty="0"/>
              <a:t>set course and make an on the fly </a:t>
            </a:r>
            <a:r>
              <a:rPr lang="en-US" dirty="0" smtClean="0"/>
              <a:t>decision. </a:t>
            </a:r>
            <a:r>
              <a:rPr lang="en-US" dirty="0"/>
              <a:t>This helps leading a team through uncharted </a:t>
            </a:r>
            <a:r>
              <a:rPr lang="en-US" dirty="0" smtClean="0"/>
              <a:t>waters.</a:t>
            </a:r>
            <a:endParaRPr lang="en-US" dirty="0"/>
          </a:p>
          <a:p>
            <a:endParaRPr lang="en-US" dirty="0"/>
          </a:p>
        </p:txBody>
      </p:sp>
    </p:spTree>
    <p:extLst>
      <p:ext uri="{BB962C8B-B14F-4D97-AF65-F5344CB8AC3E}">
        <p14:creationId xmlns:p14="http://schemas.microsoft.com/office/powerpoint/2010/main" val="3333917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b="1" smtClean="0">
                <a:solidFill>
                  <a:srgbClr val="FF0000"/>
                </a:solidFill>
              </a:rPr>
              <a:t>Differences</a:t>
            </a:r>
          </a:p>
        </p:txBody>
      </p:sp>
      <p:sp>
        <p:nvSpPr>
          <p:cNvPr id="50179" name="Content Placeholder 2"/>
          <p:cNvSpPr>
            <a:spLocks noGrp="1"/>
          </p:cNvSpPr>
          <p:nvPr>
            <p:ph idx="1"/>
          </p:nvPr>
        </p:nvSpPr>
        <p:spPr/>
        <p:txBody>
          <a:bodyPr/>
          <a:lstStyle/>
          <a:p>
            <a:pPr eaLnBrk="1" hangingPunct="1"/>
            <a:r>
              <a:rPr lang="en-US" altLang="en-US" b="1" smtClean="0"/>
              <a:t>The ERG theory also accounts for differences in need preferences between cultures better than Maslow's Need Hierarchy; </a:t>
            </a:r>
          </a:p>
          <a:p>
            <a:pPr eaLnBrk="1" hangingPunct="1"/>
            <a:r>
              <a:rPr lang="en-US" altLang="en-US" b="1" smtClean="0">
                <a:solidFill>
                  <a:srgbClr val="FF0000"/>
                </a:solidFill>
              </a:rPr>
              <a:t>The order of needs can be different for different people. </a:t>
            </a:r>
          </a:p>
          <a:p>
            <a:pPr eaLnBrk="1" hangingPunct="1"/>
            <a:endParaRPr lang="en-US" altLang="en-US" b="1" smtClean="0"/>
          </a:p>
          <a:p>
            <a:pPr eaLnBrk="1" hangingPunct="1"/>
            <a:r>
              <a:rPr lang="en-US" altLang="en-US" b="1" smtClean="0"/>
              <a:t>It can explain the "starving artist" who may place growth needs above those of existence. </a:t>
            </a:r>
          </a:p>
          <a:p>
            <a:pPr eaLnBrk="1" hangingPunct="1"/>
            <a:endParaRPr lang="en-US" altLang="en-US" b="1" smtClean="0"/>
          </a:p>
        </p:txBody>
      </p:sp>
    </p:spTree>
    <p:extLst>
      <p:ext uri="{BB962C8B-B14F-4D97-AF65-F5344CB8AC3E}">
        <p14:creationId xmlns:p14="http://schemas.microsoft.com/office/powerpoint/2010/main" val="33355680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78873"/>
          </a:xfrm>
        </p:spPr>
        <p:txBody>
          <a:bodyPr>
            <a:normAutofit fontScale="90000"/>
          </a:bodyPr>
          <a:lstStyle/>
          <a:p>
            <a:r>
              <a:rPr lang="en-US" b="1" dirty="0" smtClean="0">
                <a:solidFill>
                  <a:srgbClr val="FF0000"/>
                </a:solidFill>
              </a:rPr>
              <a:t>Behavioral Model of Leadership</a:t>
            </a:r>
            <a:endParaRPr lang="en-US" b="1" dirty="0">
              <a:solidFill>
                <a:srgbClr val="FF0000"/>
              </a:solidFill>
            </a:endParaRPr>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r>
              <a:rPr lang="en-US" dirty="0" smtClean="0"/>
              <a:t>The behavioral model focuses on what leaders do and how they do it. </a:t>
            </a:r>
          </a:p>
          <a:p>
            <a:pPr lvl="1"/>
            <a:r>
              <a:rPr lang="en-US" dirty="0" smtClean="0">
                <a:solidFill>
                  <a:srgbClr val="FF0000"/>
                </a:solidFill>
              </a:rPr>
              <a:t>It focuses on specific attitudes of leaders, implying thereby that leadership can be taught. </a:t>
            </a:r>
          </a:p>
          <a:p>
            <a:endParaRPr lang="en-US" dirty="0" smtClean="0"/>
          </a:p>
          <a:p>
            <a:r>
              <a:rPr lang="en-US" dirty="0" smtClean="0"/>
              <a:t>According </a:t>
            </a:r>
            <a:r>
              <a:rPr lang="en-US" dirty="0"/>
              <a:t>to this </a:t>
            </a:r>
            <a:r>
              <a:rPr lang="en-US" dirty="0" smtClean="0"/>
              <a:t>model, </a:t>
            </a:r>
            <a:r>
              <a:rPr lang="en-US" dirty="0" smtClean="0">
                <a:solidFill>
                  <a:srgbClr val="FF0000"/>
                </a:solidFill>
              </a:rPr>
              <a:t>programs that inculcate specific leadership traits can be designed and imparted to individuals </a:t>
            </a:r>
            <a:r>
              <a:rPr lang="en-US" dirty="0" smtClean="0"/>
              <a:t>who would like to become effective leaders.</a:t>
            </a:r>
          </a:p>
          <a:p>
            <a:pPr lvl="1"/>
            <a:r>
              <a:rPr lang="en-US" dirty="0" smtClean="0"/>
              <a:t>Some may share </a:t>
            </a:r>
            <a:r>
              <a:rPr lang="en-US" dirty="0" smtClean="0">
                <a:solidFill>
                  <a:srgbClr val="FF0000"/>
                </a:solidFill>
              </a:rPr>
              <a:t>Task-centered relations </a:t>
            </a:r>
            <a:r>
              <a:rPr lang="en-US" dirty="0" smtClean="0"/>
              <a:t>with employees, whereas others may have a </a:t>
            </a:r>
            <a:r>
              <a:rPr lang="en-US" dirty="0" smtClean="0">
                <a:solidFill>
                  <a:srgbClr val="FF0000"/>
                </a:solidFill>
              </a:rPr>
              <a:t>Considerate and supportive relationship </a:t>
            </a:r>
            <a:r>
              <a:rPr lang="en-US" dirty="0" smtClean="0"/>
              <a:t>providing work environment for job satisfaction, promotion or recognition as motivators to foster efficiency.</a:t>
            </a:r>
          </a:p>
          <a:p>
            <a:endParaRPr lang="en-US" dirty="0"/>
          </a:p>
        </p:txBody>
      </p:sp>
    </p:spTree>
    <p:extLst>
      <p:ext uri="{BB962C8B-B14F-4D97-AF65-F5344CB8AC3E}">
        <p14:creationId xmlns:p14="http://schemas.microsoft.com/office/powerpoint/2010/main" val="293904256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651164"/>
          </a:xfrm>
        </p:spPr>
        <p:txBody>
          <a:bodyPr>
            <a:normAutofit fontScale="90000"/>
          </a:bodyPr>
          <a:lstStyle/>
          <a:p>
            <a:r>
              <a:rPr lang="en-US" b="1" dirty="0" smtClean="0">
                <a:solidFill>
                  <a:srgbClr val="FF0000"/>
                </a:solidFill>
              </a:rPr>
              <a:t>Situational Approach</a:t>
            </a:r>
            <a:endParaRPr lang="en-US" b="1" dirty="0">
              <a:solidFill>
                <a:srgbClr val="FF0000"/>
              </a:solidFill>
            </a:endParaRPr>
          </a:p>
        </p:txBody>
      </p:sp>
      <p:sp>
        <p:nvSpPr>
          <p:cNvPr id="3" name="Content Placeholder 2"/>
          <p:cNvSpPr>
            <a:spLocks noGrp="1"/>
          </p:cNvSpPr>
          <p:nvPr>
            <p:ph idx="1"/>
          </p:nvPr>
        </p:nvSpPr>
        <p:spPr>
          <a:xfrm>
            <a:off x="457200" y="838200"/>
            <a:ext cx="8229600" cy="5791200"/>
          </a:xfrm>
        </p:spPr>
        <p:txBody>
          <a:bodyPr>
            <a:normAutofit fontScale="85000" lnSpcReduction="20000"/>
          </a:bodyPr>
          <a:lstStyle/>
          <a:p>
            <a:r>
              <a:rPr lang="en-US" dirty="0" smtClean="0"/>
              <a:t>This approach claims that </a:t>
            </a:r>
            <a:r>
              <a:rPr lang="en-US" dirty="0"/>
              <a:t>while some traits </a:t>
            </a:r>
            <a:r>
              <a:rPr lang="en-US" dirty="0" smtClean="0"/>
              <a:t>are </a:t>
            </a:r>
            <a:r>
              <a:rPr lang="en-US" dirty="0"/>
              <a:t>common across a number of studies</a:t>
            </a:r>
            <a:r>
              <a:rPr lang="en-US" dirty="0" smtClean="0"/>
              <a:t>,</a:t>
            </a:r>
          </a:p>
          <a:p>
            <a:pPr lvl="1"/>
            <a:r>
              <a:rPr lang="en-US" dirty="0" smtClean="0"/>
              <a:t> but the </a:t>
            </a:r>
            <a:r>
              <a:rPr lang="en-US" dirty="0"/>
              <a:t>overall evidence </a:t>
            </a:r>
            <a:r>
              <a:rPr lang="en-US" dirty="0" smtClean="0"/>
              <a:t>suggests </a:t>
            </a:r>
            <a:r>
              <a:rPr lang="en-US" dirty="0"/>
              <a:t>that </a:t>
            </a:r>
            <a:r>
              <a:rPr lang="en-US" dirty="0">
                <a:solidFill>
                  <a:srgbClr val="FF0000"/>
                </a:solidFill>
              </a:rPr>
              <a:t>persons who are leaders in one situation may not necessarily be </a:t>
            </a:r>
            <a:r>
              <a:rPr lang="en-US" dirty="0" smtClean="0">
                <a:solidFill>
                  <a:srgbClr val="FF0000"/>
                </a:solidFill>
              </a:rPr>
              <a:t>successful as leaders </a:t>
            </a:r>
            <a:r>
              <a:rPr lang="en-US" dirty="0">
                <a:solidFill>
                  <a:srgbClr val="FF0000"/>
                </a:solidFill>
              </a:rPr>
              <a:t>in other situations. </a:t>
            </a:r>
            <a:endParaRPr lang="en-US" dirty="0" smtClean="0">
              <a:solidFill>
                <a:srgbClr val="FF0000"/>
              </a:solidFill>
            </a:endParaRPr>
          </a:p>
          <a:p>
            <a:r>
              <a:rPr lang="en-US" dirty="0" smtClean="0"/>
              <a:t>This gives the emergence of an alternate leadership theory which claims that</a:t>
            </a:r>
            <a:r>
              <a:rPr lang="en-US" dirty="0" smtClean="0">
                <a:solidFill>
                  <a:srgbClr val="FF0000"/>
                </a:solidFill>
              </a:rPr>
              <a:t> leadership cannot be characterized </a:t>
            </a:r>
            <a:r>
              <a:rPr lang="en-US" dirty="0">
                <a:solidFill>
                  <a:srgbClr val="FF0000"/>
                </a:solidFill>
              </a:rPr>
              <a:t>as an enduring individual </a:t>
            </a:r>
            <a:r>
              <a:rPr lang="en-US" dirty="0" smtClean="0">
                <a:solidFill>
                  <a:srgbClr val="FF0000"/>
                </a:solidFill>
              </a:rPr>
              <a:t>trait.</a:t>
            </a:r>
            <a:r>
              <a:rPr lang="en-US" dirty="0" smtClean="0"/>
              <a:t> </a:t>
            </a:r>
          </a:p>
          <a:p>
            <a:pPr lvl="1"/>
            <a:r>
              <a:rPr lang="en-US" dirty="0" smtClean="0"/>
              <a:t>The Situational approach posited </a:t>
            </a:r>
            <a:r>
              <a:rPr lang="en-US" dirty="0"/>
              <a:t>that individuals can be effective in certain situations, but not </a:t>
            </a:r>
            <a:r>
              <a:rPr lang="en-US" dirty="0" smtClean="0"/>
              <a:t>in others</a:t>
            </a:r>
            <a:r>
              <a:rPr lang="en-US" dirty="0"/>
              <a:t>.</a:t>
            </a:r>
          </a:p>
          <a:p>
            <a:pPr lvl="2"/>
            <a:r>
              <a:rPr lang="en-US" dirty="0" smtClean="0"/>
              <a:t>It is a contingency theory, which focuses on the followers; according to this what matters is selecting the right style of leadership in a given situation, depending on the level and degree of preparedness on the part of the followers.</a:t>
            </a:r>
          </a:p>
          <a:p>
            <a:r>
              <a:rPr lang="en-US" dirty="0" smtClean="0"/>
              <a:t>In this theory, it considers the </a:t>
            </a:r>
            <a:r>
              <a:rPr lang="en-US" dirty="0" smtClean="0">
                <a:solidFill>
                  <a:srgbClr val="FF0000"/>
                </a:solidFill>
              </a:rPr>
              <a:t>adaptability is the key and the successful leaders adapts his/her behavior according to the situations.</a:t>
            </a:r>
          </a:p>
        </p:txBody>
      </p:sp>
    </p:spTree>
    <p:extLst>
      <p:ext uri="{BB962C8B-B14F-4D97-AF65-F5344CB8AC3E}">
        <p14:creationId xmlns:p14="http://schemas.microsoft.com/office/powerpoint/2010/main" val="312463370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727364"/>
          </a:xfrm>
        </p:spPr>
        <p:txBody>
          <a:bodyPr>
            <a:normAutofit fontScale="90000"/>
          </a:bodyPr>
          <a:lstStyle/>
          <a:p>
            <a:r>
              <a:rPr lang="en-US" b="1" dirty="0" smtClean="0">
                <a:solidFill>
                  <a:srgbClr val="FF0000"/>
                </a:solidFill>
              </a:rPr>
              <a:t>Decision Making</a:t>
            </a:r>
            <a:endParaRPr lang="en-US" b="1" dirty="0">
              <a:solidFill>
                <a:srgbClr val="FF0000"/>
              </a:solidFill>
            </a:endParaRPr>
          </a:p>
        </p:txBody>
      </p:sp>
      <p:sp>
        <p:nvSpPr>
          <p:cNvPr id="3" name="Content Placeholder 2"/>
          <p:cNvSpPr>
            <a:spLocks noGrp="1"/>
          </p:cNvSpPr>
          <p:nvPr>
            <p:ph idx="1"/>
          </p:nvPr>
        </p:nvSpPr>
        <p:spPr>
          <a:xfrm>
            <a:off x="533400" y="838200"/>
            <a:ext cx="8229600" cy="6019800"/>
          </a:xfrm>
        </p:spPr>
        <p:txBody>
          <a:bodyPr>
            <a:normAutofit fontScale="92500" lnSpcReduction="20000"/>
          </a:bodyPr>
          <a:lstStyle/>
          <a:p>
            <a:r>
              <a:rPr lang="en-US" dirty="0"/>
              <a:t>There are two basic types of </a:t>
            </a:r>
            <a:r>
              <a:rPr lang="en-US" dirty="0" smtClean="0"/>
              <a:t>decisions, namely </a:t>
            </a:r>
            <a:r>
              <a:rPr lang="en-US" dirty="0" smtClean="0">
                <a:solidFill>
                  <a:srgbClr val="FF0000"/>
                </a:solidFill>
              </a:rPr>
              <a:t>Programmed Decision and Non-programmed decisions</a:t>
            </a:r>
            <a:r>
              <a:rPr lang="en-US" dirty="0" smtClean="0"/>
              <a:t>.</a:t>
            </a:r>
          </a:p>
          <a:p>
            <a:pPr lvl="2"/>
            <a:r>
              <a:rPr lang="en-US" dirty="0" smtClean="0"/>
              <a:t>Programmed decisions are routine and repetitive; certainty in cause-and-effect relationship. Decisions can be taken based on laid down policies, rules and regulations  and are taken at a junior management levels of the organization.</a:t>
            </a:r>
          </a:p>
          <a:p>
            <a:pPr lvl="2"/>
            <a:r>
              <a:rPr lang="en-US" dirty="0" smtClean="0"/>
              <a:t>Non-programmed decisions are one shot occurrences and are usually less structured.</a:t>
            </a:r>
          </a:p>
          <a:p>
            <a:r>
              <a:rPr lang="en-US" dirty="0" smtClean="0"/>
              <a:t>Decision making is a cognitive process of selecting a course of action from among multiple alternatives.</a:t>
            </a:r>
          </a:p>
          <a:p>
            <a:r>
              <a:rPr lang="en-US" dirty="0" smtClean="0"/>
              <a:t>Non-programmed decisions are important, difficult and therefore demand creative problem-solving approaches. Such decisions are generally taken at the senior management level.</a:t>
            </a:r>
          </a:p>
          <a:p>
            <a:endParaRPr lang="en-US" dirty="0" smtClean="0"/>
          </a:p>
          <a:p>
            <a:endParaRPr lang="en-US" dirty="0"/>
          </a:p>
        </p:txBody>
      </p:sp>
    </p:spTree>
    <p:extLst>
      <p:ext uri="{BB962C8B-B14F-4D97-AF65-F5344CB8AC3E}">
        <p14:creationId xmlns:p14="http://schemas.microsoft.com/office/powerpoint/2010/main" val="325630135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smtClean="0"/>
              <a:t/>
            </a:r>
            <a:br>
              <a:rPr lang="en-US" b="1" dirty="0" smtClean="0"/>
            </a:br>
            <a:r>
              <a:rPr lang="en-US" b="1" dirty="0" smtClean="0">
                <a:solidFill>
                  <a:srgbClr val="FF0000"/>
                </a:solidFill>
              </a:rPr>
              <a:t>Decision </a:t>
            </a:r>
            <a:r>
              <a:rPr lang="en-US" b="1" dirty="0">
                <a:solidFill>
                  <a:srgbClr val="FF0000"/>
                </a:solidFill>
              </a:rPr>
              <a:t>making steps</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55000" lnSpcReduction="20000"/>
          </a:bodyPr>
          <a:lstStyle/>
          <a:p>
            <a:r>
              <a:rPr lang="en-US" dirty="0" smtClean="0"/>
              <a:t> </a:t>
            </a:r>
            <a:r>
              <a:rPr lang="en-US" b="1" dirty="0"/>
              <a:t>Identify the decision to be made</a:t>
            </a:r>
            <a:r>
              <a:rPr lang="en-US" dirty="0"/>
              <a:t>: After realizing that a decision must be made, you then go through an internal process of trying to clearly define the nature of the decision you must make.</a:t>
            </a:r>
          </a:p>
          <a:p>
            <a:r>
              <a:rPr lang="en-US" dirty="0"/>
              <a:t>·  </a:t>
            </a:r>
            <a:r>
              <a:rPr lang="en-US" b="1" dirty="0"/>
              <a:t>Gather relevant information</a:t>
            </a:r>
            <a:r>
              <a:rPr lang="en-US" dirty="0"/>
              <a:t>: Most decisions require collecting pertinent information. Some information must be sought from within yourself through a process of self-assessment, while other information must be sought from outside books, people and a variety of other sources.</a:t>
            </a:r>
          </a:p>
          <a:p>
            <a:r>
              <a:rPr lang="en-US" dirty="0"/>
              <a:t>·  </a:t>
            </a:r>
            <a:r>
              <a:rPr lang="en-US" b="1" dirty="0"/>
              <a:t>Identify alternatives</a:t>
            </a:r>
            <a:r>
              <a:rPr lang="en-US" dirty="0"/>
              <a:t>: Through the process of collecting information you will probably identify several possible paths of action, or alternatives. In this step of the decision-making process, you will list all possible and desirable alternatives.</a:t>
            </a:r>
          </a:p>
          <a:p>
            <a:r>
              <a:rPr lang="en-US" dirty="0"/>
              <a:t>·  </a:t>
            </a:r>
            <a:r>
              <a:rPr lang="en-US" b="1" dirty="0"/>
              <a:t>Weigh evidence</a:t>
            </a:r>
            <a:r>
              <a:rPr lang="en-US" dirty="0"/>
              <a:t>: In this step, you draw on your information and emotions to imagine what it would be like if you carried out each of the alternatives to the end. You must evaluate whether the need identified in Step 1 would be helped or solved through the use of each alternative.</a:t>
            </a:r>
          </a:p>
          <a:p>
            <a:r>
              <a:rPr lang="en-US" dirty="0"/>
              <a:t>·  </a:t>
            </a:r>
            <a:r>
              <a:rPr lang="en-US" b="1" dirty="0"/>
              <a:t>Choose among alternatives</a:t>
            </a:r>
            <a:r>
              <a:rPr lang="en-US" dirty="0"/>
              <a:t>: Once you have weighed all the evidence, you are ready to select the choice that seems to be best suited to you.</a:t>
            </a:r>
          </a:p>
          <a:p>
            <a:r>
              <a:rPr lang="en-US" dirty="0"/>
              <a:t>·  </a:t>
            </a:r>
            <a:r>
              <a:rPr lang="en-US" b="1" dirty="0"/>
              <a:t>Take action</a:t>
            </a:r>
            <a:r>
              <a:rPr lang="en-US" dirty="0"/>
              <a:t>: You now take some positive action, which begins to implement the alternative you chose.</a:t>
            </a:r>
          </a:p>
          <a:p>
            <a:r>
              <a:rPr lang="en-US" dirty="0"/>
              <a:t>·  </a:t>
            </a:r>
            <a:r>
              <a:rPr lang="en-US" b="1" dirty="0"/>
              <a:t>Review decision and consequences</a:t>
            </a:r>
            <a:r>
              <a:rPr lang="en-US" dirty="0"/>
              <a:t>: In the last step you experience the results of your decision and evaluate whether or not it has "solved" the need you identified in Step 1. If it has, you may stay with this decision for some period of time. If the decision has not resolved the identified need, you may repeat certain steps of the process in order to make a new decision.- </a:t>
            </a:r>
          </a:p>
          <a:p>
            <a:endParaRPr lang="en-US" dirty="0"/>
          </a:p>
        </p:txBody>
      </p:sp>
    </p:spTree>
    <p:extLst>
      <p:ext uri="{BB962C8B-B14F-4D97-AF65-F5344CB8AC3E}">
        <p14:creationId xmlns:p14="http://schemas.microsoft.com/office/powerpoint/2010/main" val="329812183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solidFill>
                  <a:srgbClr val="FF0000"/>
                </a:solidFill>
              </a:rPr>
              <a:t>Decision-making </a:t>
            </a:r>
            <a:r>
              <a:rPr lang="en-US" b="1" dirty="0">
                <a:solidFill>
                  <a:srgbClr val="FF0000"/>
                </a:solidFill>
              </a:rPr>
              <a:t>tools and techniques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838200"/>
            <a:ext cx="8229600" cy="5943600"/>
          </a:xfrm>
        </p:spPr>
        <p:txBody>
          <a:bodyPr>
            <a:normAutofit fontScale="62500" lnSpcReduction="20000"/>
          </a:bodyPr>
          <a:lstStyle/>
          <a:p>
            <a:pPr lvl="0" fontAlgn="base"/>
            <a:r>
              <a:rPr lang="en-US" b="1" u="sng" dirty="0">
                <a:hlinkClick r:id="rId2"/>
              </a:rPr>
              <a:t>Decision matrix</a:t>
            </a:r>
            <a:r>
              <a:rPr lang="en-US" dirty="0"/>
              <a:t>: A decision matrix is used to evaluate all the options of a decision. When using the matrix, create a table with all of the options in the first column and all of the factors that affect the decision in the first row. Users then score each option and weigh which factors are of more importance.  A final score is then tallied to reveal which option is the best.</a:t>
            </a:r>
          </a:p>
          <a:p>
            <a:pPr lvl="0" fontAlgn="base"/>
            <a:r>
              <a:rPr lang="en-US" b="1" dirty="0"/>
              <a:t>T-Chart</a:t>
            </a:r>
            <a:r>
              <a:rPr lang="en-US" dirty="0"/>
              <a:t>: This chart is used when weighing the plusses and minuses of the options. It ensures that all the positives and negatives are taken into consideration when making a decision.</a:t>
            </a:r>
          </a:p>
          <a:p>
            <a:pPr lvl="0" fontAlgn="base"/>
            <a:r>
              <a:rPr lang="en-US" b="1" u="sng" dirty="0">
                <a:hlinkClick r:id="rId3"/>
              </a:rPr>
              <a:t>Decision tree</a:t>
            </a:r>
            <a:r>
              <a:rPr lang="en-US" dirty="0"/>
              <a:t>: This is a graph or model that involves contemplating each option and the outcomes of each. Statistical analysis is also conducted with this technique.</a:t>
            </a:r>
          </a:p>
          <a:p>
            <a:pPr lvl="0" fontAlgn="base"/>
            <a:r>
              <a:rPr lang="en-US" b="1" dirty="0" smtClean="0"/>
              <a:t>Multi-voting</a:t>
            </a:r>
            <a:r>
              <a:rPr lang="en-US" dirty="0"/>
              <a:t>: This is used when multiple people are involved in making a decision. It helps whittle down a large list options to a smaller one to the eventual final decision.</a:t>
            </a:r>
          </a:p>
          <a:p>
            <a:pPr lvl="0" fontAlgn="base"/>
            <a:r>
              <a:rPr lang="en-US" b="1" u="sng" dirty="0">
                <a:hlinkClick r:id="rId4"/>
              </a:rPr>
              <a:t>Pareto analysis</a:t>
            </a:r>
            <a:r>
              <a:rPr lang="en-US" dirty="0"/>
              <a:t>: This is a technique used when a large number of decisions need to be made. This helps in prioritizing which ones should be made first by determining which decisions will have the greatest overall impact.</a:t>
            </a:r>
          </a:p>
          <a:p>
            <a:pPr lvl="0" fontAlgn="base"/>
            <a:r>
              <a:rPr lang="en-US" b="1" dirty="0"/>
              <a:t>Cost-benefit</a:t>
            </a:r>
            <a:r>
              <a:rPr lang="en-US" dirty="0"/>
              <a:t>: This technique is used when weighing the financial ramifications of each possible alternative as a way to come to a final decision that makes the most sense from an economic perspective.</a:t>
            </a:r>
          </a:p>
          <a:p>
            <a:pPr lvl="0" fontAlgn="base"/>
            <a:r>
              <a:rPr lang="en-US" b="1" u="sng" dirty="0">
                <a:hlinkClick r:id="rId5"/>
              </a:rPr>
              <a:t>Conjoint analysis</a:t>
            </a:r>
            <a:r>
              <a:rPr lang="en-US" dirty="0"/>
              <a:t>: This is a method used by business leaders to determine consumer preferences when making decisions</a:t>
            </a:r>
          </a:p>
          <a:p>
            <a:endParaRPr lang="en-US" dirty="0"/>
          </a:p>
        </p:txBody>
      </p:sp>
    </p:spTree>
    <p:extLst>
      <p:ext uri="{BB962C8B-B14F-4D97-AF65-F5344CB8AC3E}">
        <p14:creationId xmlns:p14="http://schemas.microsoft.com/office/powerpoint/2010/main" val="238163368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b="1" dirty="0">
                <a:solidFill>
                  <a:srgbClr val="FF0000"/>
                </a:solidFill>
              </a:rPr>
              <a:t>Various models of decision-making</a:t>
            </a: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a:t>Various views and theories of decision-making may be found in the literature. The </a:t>
            </a:r>
            <a:r>
              <a:rPr lang="en-US" dirty="0" smtClean="0"/>
              <a:t>following list </a:t>
            </a:r>
            <a:r>
              <a:rPr lang="en-US" dirty="0"/>
              <a:t>of views, supporting theories and models </a:t>
            </a:r>
            <a:r>
              <a:rPr lang="en-US" dirty="0" smtClean="0"/>
              <a:t> is </a:t>
            </a:r>
            <a:r>
              <a:rPr lang="en-US" dirty="0"/>
              <a:t>based upon </a:t>
            </a:r>
            <a:r>
              <a:rPr lang="en-US" dirty="0" smtClean="0"/>
              <a:t>categorizations provided by </a:t>
            </a:r>
            <a:r>
              <a:rPr lang="en-US" dirty="0"/>
              <a:t>Keen and Scott Morton (1978), Huber (1981), and Das and </a:t>
            </a:r>
            <a:r>
              <a:rPr lang="en-US" dirty="0" err="1"/>
              <a:t>Teng</a:t>
            </a:r>
            <a:r>
              <a:rPr lang="en-US" dirty="0"/>
              <a:t> (1999</a:t>
            </a:r>
            <a:r>
              <a:rPr lang="en-US" dirty="0" smtClean="0"/>
              <a:t>).</a:t>
            </a:r>
          </a:p>
          <a:p>
            <a:endParaRPr lang="en-US" b="1" dirty="0" smtClean="0"/>
          </a:p>
          <a:p>
            <a:r>
              <a:rPr lang="en-US" sz="4000" b="1" dirty="0" smtClean="0">
                <a:solidFill>
                  <a:srgbClr val="FF0000"/>
                </a:solidFill>
              </a:rPr>
              <a:t>The </a:t>
            </a:r>
            <a:r>
              <a:rPr lang="en-US" sz="4000" b="1" dirty="0">
                <a:solidFill>
                  <a:srgbClr val="FF0000"/>
                </a:solidFill>
              </a:rPr>
              <a:t>rational model</a:t>
            </a:r>
          </a:p>
          <a:p>
            <a:r>
              <a:rPr lang="en-US" dirty="0"/>
              <a:t>The rational manager view assumes a rational and completely </a:t>
            </a:r>
            <a:r>
              <a:rPr lang="en-US" dirty="0">
                <a:solidFill>
                  <a:srgbClr val="FF0000"/>
                </a:solidFill>
              </a:rPr>
              <a:t>informed </a:t>
            </a:r>
            <a:r>
              <a:rPr lang="en-US" dirty="0" smtClean="0">
                <a:solidFill>
                  <a:srgbClr val="FF0000"/>
                </a:solidFill>
              </a:rPr>
              <a:t>decision-maker  who is an “economic </a:t>
            </a:r>
            <a:r>
              <a:rPr lang="en-US" dirty="0">
                <a:solidFill>
                  <a:srgbClr val="FF0000"/>
                </a:solidFill>
              </a:rPr>
              <a:t>man</a:t>
            </a:r>
            <a:r>
              <a:rPr lang="en-US" dirty="0" smtClean="0">
                <a:solidFill>
                  <a:srgbClr val="FF0000"/>
                </a:solidFill>
              </a:rPr>
              <a:t>”</a:t>
            </a:r>
            <a:r>
              <a:rPr lang="en-US" dirty="0" smtClean="0"/>
              <a:t>. He takes  decisions to maximize gains (profit) or to minimize loss (cost). The </a:t>
            </a:r>
            <a:r>
              <a:rPr lang="en-US" dirty="0"/>
              <a:t>process of rational decision-making comprises a number </a:t>
            </a:r>
            <a:r>
              <a:rPr lang="en-US" dirty="0" smtClean="0"/>
              <a:t>of steps. They are :</a:t>
            </a:r>
            <a:endParaRPr lang="en-US" dirty="0"/>
          </a:p>
          <a:p>
            <a:pPr marL="0" indent="0">
              <a:buNone/>
            </a:pPr>
            <a:r>
              <a:rPr lang="en-US" dirty="0" smtClean="0"/>
              <a:t>	</a:t>
            </a:r>
            <a:r>
              <a:rPr lang="en-US" sz="2900" dirty="0" smtClean="0"/>
              <a:t>•</a:t>
            </a:r>
            <a:r>
              <a:rPr lang="en-US" sz="2900" dirty="0" smtClean="0">
                <a:solidFill>
                  <a:srgbClr val="FF0000"/>
                </a:solidFill>
              </a:rPr>
              <a:t> Intelligence</a:t>
            </a:r>
            <a:r>
              <a:rPr lang="en-US" sz="2900" dirty="0"/>
              <a:t>: finding </a:t>
            </a:r>
            <a:r>
              <a:rPr lang="en-US" sz="2900" dirty="0">
                <a:solidFill>
                  <a:srgbClr val="FF0000"/>
                </a:solidFill>
              </a:rPr>
              <a:t>occasions</a:t>
            </a:r>
            <a:r>
              <a:rPr lang="en-US" sz="2900" dirty="0"/>
              <a:t> for making a decision;</a:t>
            </a:r>
          </a:p>
          <a:p>
            <a:pPr marL="0" indent="0">
              <a:buNone/>
            </a:pPr>
            <a:r>
              <a:rPr lang="en-US" sz="2900" dirty="0" smtClean="0"/>
              <a:t>	• </a:t>
            </a:r>
            <a:r>
              <a:rPr lang="en-US" sz="2900" dirty="0">
                <a:solidFill>
                  <a:srgbClr val="FF0000"/>
                </a:solidFill>
              </a:rPr>
              <a:t>Design:</a:t>
            </a:r>
            <a:r>
              <a:rPr lang="en-US" sz="2900" dirty="0"/>
              <a:t> inventing, </a:t>
            </a:r>
            <a:r>
              <a:rPr lang="en-US" sz="2900" dirty="0">
                <a:solidFill>
                  <a:srgbClr val="FF0000"/>
                </a:solidFill>
              </a:rPr>
              <a:t>developing and </a:t>
            </a:r>
            <a:r>
              <a:rPr lang="en-US" sz="2900" dirty="0" smtClean="0">
                <a:solidFill>
                  <a:srgbClr val="FF0000"/>
                </a:solidFill>
              </a:rPr>
              <a:t>analyzing </a:t>
            </a:r>
            <a:r>
              <a:rPr lang="en-US" sz="2900" dirty="0"/>
              <a:t>possible </a:t>
            </a:r>
            <a:r>
              <a:rPr lang="en-US" sz="2900" dirty="0" smtClean="0"/>
              <a:t>alternative 	courses of </a:t>
            </a:r>
            <a:r>
              <a:rPr lang="en-US" sz="2900" dirty="0"/>
              <a:t>action;</a:t>
            </a:r>
          </a:p>
          <a:p>
            <a:pPr marL="0" indent="0">
              <a:buNone/>
            </a:pPr>
            <a:r>
              <a:rPr lang="en-US" sz="2900" dirty="0" smtClean="0"/>
              <a:t>	•</a:t>
            </a:r>
            <a:r>
              <a:rPr lang="en-US" sz="2900" dirty="0" smtClean="0">
                <a:solidFill>
                  <a:srgbClr val="FF0000"/>
                </a:solidFill>
              </a:rPr>
              <a:t> </a:t>
            </a:r>
            <a:r>
              <a:rPr lang="en-US" sz="2900" dirty="0">
                <a:solidFill>
                  <a:srgbClr val="FF0000"/>
                </a:solidFill>
              </a:rPr>
              <a:t>Choice:</a:t>
            </a:r>
            <a:r>
              <a:rPr lang="en-US" sz="2900" dirty="0"/>
              <a:t> selecting </a:t>
            </a:r>
            <a:r>
              <a:rPr lang="en-US" sz="2900" dirty="0">
                <a:solidFill>
                  <a:srgbClr val="FF0000"/>
                </a:solidFill>
              </a:rPr>
              <a:t>a particular course</a:t>
            </a:r>
            <a:r>
              <a:rPr lang="en-US" sz="2900" dirty="0"/>
              <a:t> of action from those </a:t>
            </a:r>
            <a:r>
              <a:rPr lang="en-US" sz="2900" dirty="0" smtClean="0"/>
              <a:t>	available</a:t>
            </a:r>
            <a:r>
              <a:rPr lang="en-US" sz="2900" dirty="0"/>
              <a:t>; and</a:t>
            </a:r>
          </a:p>
          <a:p>
            <a:pPr marL="0" indent="0">
              <a:buNone/>
            </a:pPr>
            <a:r>
              <a:rPr lang="en-US" sz="2900" dirty="0" smtClean="0"/>
              <a:t>	• </a:t>
            </a:r>
            <a:r>
              <a:rPr lang="en-US" sz="2900" dirty="0">
                <a:solidFill>
                  <a:srgbClr val="FF0000"/>
                </a:solidFill>
              </a:rPr>
              <a:t>Review:</a:t>
            </a:r>
            <a:r>
              <a:rPr lang="en-US" sz="2900" dirty="0"/>
              <a:t> assessing</a:t>
            </a:r>
            <a:r>
              <a:rPr lang="en-US" sz="2900" dirty="0">
                <a:solidFill>
                  <a:srgbClr val="FF0000"/>
                </a:solidFill>
              </a:rPr>
              <a:t> past choices</a:t>
            </a:r>
            <a:r>
              <a:rPr lang="en-US" sz="2900" dirty="0"/>
              <a:t>.</a:t>
            </a:r>
          </a:p>
          <a:p>
            <a:pPr marL="0" indent="0">
              <a:buNone/>
            </a:pPr>
            <a:endParaRPr lang="en-US" dirty="0"/>
          </a:p>
        </p:txBody>
      </p:sp>
    </p:spTree>
    <p:extLst>
      <p:ext uri="{BB962C8B-B14F-4D97-AF65-F5344CB8AC3E}">
        <p14:creationId xmlns:p14="http://schemas.microsoft.com/office/powerpoint/2010/main" val="8877277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smtClean="0">
                <a:solidFill>
                  <a:srgbClr val="FF0000"/>
                </a:solidFill>
              </a:rPr>
              <a:t>The Rational Model</a:t>
            </a:r>
            <a:r>
              <a:rPr lang="en-US" b="1" dirty="0" smtClean="0"/>
              <a:t> </a:t>
            </a:r>
            <a:r>
              <a:rPr lang="en-US" sz="3200" b="1" dirty="0" smtClean="0"/>
              <a:t>contd..</a:t>
            </a:r>
            <a:endParaRPr lang="en-US" sz="3200" b="1" dirty="0"/>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endParaRPr lang="en-US" dirty="0" smtClean="0"/>
          </a:p>
          <a:p>
            <a:r>
              <a:rPr lang="en-US" dirty="0" smtClean="0"/>
              <a:t>In </a:t>
            </a:r>
            <a:r>
              <a:rPr lang="en-US" dirty="0"/>
              <a:t>classical or perfect rationality, methods of decision analysis are used to attach </a:t>
            </a:r>
            <a:r>
              <a:rPr lang="en-US" dirty="0" smtClean="0"/>
              <a:t>numerical values </a:t>
            </a:r>
            <a:r>
              <a:rPr lang="en-US" dirty="0"/>
              <a:t>or utilities to each of the alternatives during the “choice” phase. </a:t>
            </a:r>
            <a:endParaRPr lang="en-US" dirty="0" smtClean="0"/>
          </a:p>
          <a:p>
            <a:endParaRPr lang="en-US" dirty="0"/>
          </a:p>
          <a:p>
            <a:r>
              <a:rPr lang="en-US" b="1" dirty="0" smtClean="0">
                <a:solidFill>
                  <a:srgbClr val="FF0000"/>
                </a:solidFill>
              </a:rPr>
              <a:t>The alternative with </a:t>
            </a:r>
            <a:r>
              <a:rPr lang="en-US" b="1" dirty="0">
                <a:solidFill>
                  <a:srgbClr val="FF0000"/>
                </a:solidFill>
              </a:rPr>
              <a:t>the highest utility (or maximum subjective expected utility) is selected. </a:t>
            </a:r>
            <a:endParaRPr lang="en-US" b="1" dirty="0" smtClean="0">
              <a:solidFill>
                <a:srgbClr val="FF0000"/>
              </a:solidFill>
            </a:endParaRPr>
          </a:p>
          <a:p>
            <a:endParaRPr lang="en-US" dirty="0" smtClean="0"/>
          </a:p>
          <a:p>
            <a:r>
              <a:rPr lang="en-US" dirty="0" smtClean="0"/>
              <a:t>When using the </a:t>
            </a:r>
            <a:r>
              <a:rPr lang="en-US" dirty="0"/>
              <a:t>rational model in this fashion, it is assumed that </a:t>
            </a:r>
            <a:r>
              <a:rPr lang="en-US" dirty="0">
                <a:solidFill>
                  <a:srgbClr val="FF0000"/>
                </a:solidFill>
              </a:rPr>
              <a:t>managers </a:t>
            </a:r>
            <a:r>
              <a:rPr lang="en-US" dirty="0" smtClean="0">
                <a:solidFill>
                  <a:srgbClr val="FF0000"/>
                </a:solidFill>
              </a:rPr>
              <a:t>know</a:t>
            </a:r>
            <a:r>
              <a:rPr lang="en-US" dirty="0" smtClean="0"/>
              <a:t> of :</a:t>
            </a:r>
            <a:endParaRPr lang="en-US" dirty="0"/>
          </a:p>
          <a:p>
            <a:pPr marL="0" indent="0">
              <a:buNone/>
            </a:pPr>
            <a:r>
              <a:rPr lang="en-US" dirty="0" smtClean="0"/>
              <a:t>	</a:t>
            </a:r>
          </a:p>
          <a:p>
            <a:pPr marL="0" indent="0">
              <a:buNone/>
            </a:pPr>
            <a:r>
              <a:rPr lang="en-US" dirty="0"/>
              <a:t>	</a:t>
            </a:r>
            <a:r>
              <a:rPr lang="en-US" dirty="0" smtClean="0"/>
              <a:t>• all </a:t>
            </a:r>
            <a:r>
              <a:rPr lang="en-US" dirty="0"/>
              <a:t>possible </a:t>
            </a:r>
            <a:r>
              <a:rPr lang="en-US" dirty="0">
                <a:solidFill>
                  <a:srgbClr val="FF0000"/>
                </a:solidFill>
              </a:rPr>
              <a:t>alternatives</a:t>
            </a:r>
            <a:r>
              <a:rPr lang="en-US" dirty="0"/>
              <a:t>;</a:t>
            </a:r>
          </a:p>
          <a:p>
            <a:pPr marL="0" indent="0">
              <a:buNone/>
            </a:pPr>
            <a:r>
              <a:rPr lang="en-US" dirty="0" smtClean="0"/>
              <a:t>	• the </a:t>
            </a:r>
            <a:r>
              <a:rPr lang="en-US" dirty="0">
                <a:solidFill>
                  <a:srgbClr val="FF0000"/>
                </a:solidFill>
              </a:rPr>
              <a:t>consequences</a:t>
            </a:r>
            <a:r>
              <a:rPr lang="en-US" dirty="0"/>
              <a:t> of implementing each </a:t>
            </a:r>
            <a:r>
              <a:rPr lang="en-US" dirty="0" smtClean="0"/>
              <a:t>alternative</a:t>
            </a:r>
            <a:r>
              <a:rPr lang="en-US" dirty="0"/>
              <a:t>;</a:t>
            </a:r>
          </a:p>
          <a:p>
            <a:pPr marL="0" indent="0">
              <a:buNone/>
            </a:pPr>
            <a:r>
              <a:rPr lang="en-US" dirty="0" smtClean="0"/>
              <a:t>	• </a:t>
            </a:r>
            <a:r>
              <a:rPr lang="en-US" dirty="0"/>
              <a:t>have a </a:t>
            </a:r>
            <a:r>
              <a:rPr lang="en-US" dirty="0">
                <a:solidFill>
                  <a:srgbClr val="FF0000"/>
                </a:solidFill>
              </a:rPr>
              <a:t>well </a:t>
            </a:r>
            <a:r>
              <a:rPr lang="en-US" dirty="0" smtClean="0">
                <a:solidFill>
                  <a:srgbClr val="FF0000"/>
                </a:solidFill>
              </a:rPr>
              <a:t>organized </a:t>
            </a:r>
            <a:r>
              <a:rPr lang="en-US" dirty="0">
                <a:solidFill>
                  <a:srgbClr val="FF0000"/>
                </a:solidFill>
              </a:rPr>
              <a:t>set of preferences</a:t>
            </a:r>
            <a:r>
              <a:rPr lang="en-US" dirty="0"/>
              <a:t> for these </a:t>
            </a:r>
            <a:r>
              <a:rPr lang="en-US" dirty="0" smtClean="0"/>
              <a:t>	consequences</a:t>
            </a:r>
            <a:r>
              <a:rPr lang="en-US" dirty="0"/>
              <a:t>; and</a:t>
            </a:r>
          </a:p>
          <a:p>
            <a:pPr marL="0" indent="0">
              <a:buNone/>
            </a:pPr>
            <a:r>
              <a:rPr lang="en-US" dirty="0" smtClean="0"/>
              <a:t>	• </a:t>
            </a:r>
            <a:r>
              <a:rPr lang="en-US" dirty="0"/>
              <a:t>have the </a:t>
            </a:r>
            <a:r>
              <a:rPr lang="en-US" dirty="0">
                <a:solidFill>
                  <a:srgbClr val="FF0000"/>
                </a:solidFill>
              </a:rPr>
              <a:t>computational ability</a:t>
            </a:r>
            <a:r>
              <a:rPr lang="en-US" dirty="0"/>
              <a:t> to </a:t>
            </a:r>
            <a:r>
              <a:rPr lang="en-US" dirty="0" smtClean="0"/>
              <a:t>compare  	   	consequences and </a:t>
            </a:r>
            <a:r>
              <a:rPr lang="en-US" dirty="0"/>
              <a:t>to determine which </a:t>
            </a:r>
            <a:r>
              <a:rPr lang="en-US" dirty="0" smtClean="0"/>
              <a:t>is preferred</a:t>
            </a:r>
            <a:endParaRPr lang="en-US" dirty="0"/>
          </a:p>
        </p:txBody>
      </p:sp>
    </p:spTree>
    <p:extLst>
      <p:ext uri="{BB962C8B-B14F-4D97-AF65-F5344CB8AC3E}">
        <p14:creationId xmlns:p14="http://schemas.microsoft.com/office/powerpoint/2010/main" val="12770738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fontScale="90000"/>
          </a:bodyPr>
          <a:lstStyle/>
          <a:p>
            <a:r>
              <a:rPr lang="en-US" b="1" dirty="0" smtClean="0">
                <a:solidFill>
                  <a:srgbClr val="FF0000"/>
                </a:solidFill>
              </a:rPr>
              <a:t>Decision Making Tools</a:t>
            </a:r>
            <a:endParaRPr lang="en-US" b="1" dirty="0">
              <a:solidFill>
                <a:srgbClr val="FF0000"/>
              </a:solidFill>
            </a:endParaRPr>
          </a:p>
        </p:txBody>
      </p:sp>
      <p:sp>
        <p:nvSpPr>
          <p:cNvPr id="3" name="Content Placeholder 2"/>
          <p:cNvSpPr>
            <a:spLocks noGrp="1"/>
          </p:cNvSpPr>
          <p:nvPr>
            <p:ph idx="1"/>
          </p:nvPr>
        </p:nvSpPr>
        <p:spPr>
          <a:xfrm>
            <a:off x="457200" y="533400"/>
            <a:ext cx="8229600" cy="6324600"/>
          </a:xfrm>
        </p:spPr>
        <p:txBody>
          <a:bodyPr>
            <a:normAutofit fontScale="55000" lnSpcReduction="20000"/>
          </a:bodyPr>
          <a:lstStyle/>
          <a:p>
            <a:endParaRPr lang="en-US" dirty="0" smtClean="0"/>
          </a:p>
          <a:p>
            <a:r>
              <a:rPr lang="en-US" dirty="0" smtClean="0"/>
              <a:t>Various tools and techniques are being used in decision making so that the problem situation is scientifically diagnosed and </a:t>
            </a:r>
            <a:r>
              <a:rPr lang="en-US" dirty="0" err="1" smtClean="0"/>
              <a:t>analysed</a:t>
            </a:r>
            <a:r>
              <a:rPr lang="en-US" dirty="0" smtClean="0"/>
              <a:t>. Some of them are</a:t>
            </a:r>
          </a:p>
          <a:p>
            <a:endParaRPr lang="en-US" dirty="0" smtClean="0"/>
          </a:p>
          <a:p>
            <a:r>
              <a:rPr lang="en-US" dirty="0" smtClean="0">
                <a:solidFill>
                  <a:srgbClr val="FF0000"/>
                </a:solidFill>
              </a:rPr>
              <a:t>Pareto Analysis</a:t>
            </a:r>
          </a:p>
          <a:p>
            <a:pPr lvl="1"/>
            <a:r>
              <a:rPr lang="en-US" altLang="en-US" dirty="0" smtClean="0"/>
              <a:t>This is a simple technique which brings out an important principle of </a:t>
            </a:r>
            <a:r>
              <a:rPr lang="en-US" altLang="en-US" dirty="0" smtClean="0">
                <a:solidFill>
                  <a:srgbClr val="FF0000"/>
                </a:solidFill>
              </a:rPr>
              <a:t> </a:t>
            </a:r>
            <a:r>
              <a:rPr lang="en-US" altLang="en-US" dirty="0">
                <a:solidFill>
                  <a:srgbClr val="FF0000"/>
                </a:solidFill>
              </a:rPr>
              <a:t>VITAL FEW : TRIVIAL MANY.</a:t>
            </a:r>
            <a:r>
              <a:rPr lang="en-US" altLang="en-US" dirty="0"/>
              <a:t> Statistics reveal that </a:t>
            </a:r>
            <a:r>
              <a:rPr lang="en-US" altLang="en-US" dirty="0" smtClean="0"/>
              <a:t>just 20%  </a:t>
            </a:r>
            <a:r>
              <a:rPr lang="en-US" altLang="en-US" dirty="0"/>
              <a:t>of </a:t>
            </a:r>
            <a:r>
              <a:rPr lang="en-US" altLang="en-US" dirty="0" smtClean="0"/>
              <a:t>work can generate 80% of the advantage required for doing the entire job.</a:t>
            </a:r>
          </a:p>
          <a:p>
            <a:r>
              <a:rPr lang="en-US" dirty="0" smtClean="0">
                <a:solidFill>
                  <a:srgbClr val="FF0000"/>
                </a:solidFill>
              </a:rPr>
              <a:t>Paired Comparison Analysis</a:t>
            </a:r>
          </a:p>
          <a:p>
            <a:pPr lvl="1"/>
            <a:r>
              <a:rPr lang="en-US" dirty="0" smtClean="0"/>
              <a:t>It is helpful in working out the relative importance of a number of available choices. It helps the decision maker to prioritize the conflicting demands on available resources. It is more used where objective data for decision making is not available.</a:t>
            </a:r>
          </a:p>
          <a:p>
            <a:r>
              <a:rPr lang="en-US" dirty="0" smtClean="0">
                <a:solidFill>
                  <a:srgbClr val="FF0000"/>
                </a:solidFill>
              </a:rPr>
              <a:t>Grid analysis</a:t>
            </a:r>
          </a:p>
          <a:p>
            <a:pPr lvl="1"/>
            <a:r>
              <a:rPr lang="en-US" dirty="0" smtClean="0"/>
              <a:t>It is used when a decision maker has a number of good alternatives and many other factors to take into account. The relative importance of each factor in a given problem situation is marked by assigning weights according to their increasing or decreasing importance in a scale of say 1-5 or 1-10. (In case of difficulty in assigning weights, one can use paired comparison). Weighted scores are calculated by multiplying the scores with the values of relative importance in terms of the assigned weights assigned to each factors. Highest scores is chosen.</a:t>
            </a:r>
          </a:p>
          <a:p>
            <a:r>
              <a:rPr lang="en-US" dirty="0" smtClean="0">
                <a:solidFill>
                  <a:srgbClr val="FF0000"/>
                </a:solidFill>
              </a:rPr>
              <a:t>PMI </a:t>
            </a:r>
          </a:p>
          <a:p>
            <a:pPr lvl="1"/>
            <a:r>
              <a:rPr lang="en-US" dirty="0" smtClean="0"/>
              <a:t>PMI stands for Plus/minus /implications. For every action, positive results are recorded under Plus and negative results under Minus and finally the resultant effects under Implications. This process helps to determine whether to implement a decision or not.</a:t>
            </a:r>
          </a:p>
          <a:p>
            <a:r>
              <a:rPr lang="en-US" dirty="0" smtClean="0">
                <a:solidFill>
                  <a:srgbClr val="FF0000"/>
                </a:solidFill>
              </a:rPr>
              <a:t>Decision Tree</a:t>
            </a:r>
          </a:p>
          <a:p>
            <a:pPr lvl="1"/>
            <a:r>
              <a:rPr lang="en-US" dirty="0" smtClean="0"/>
              <a:t>Decision Tree is a </a:t>
            </a:r>
            <a:r>
              <a:rPr lang="en-US" dirty="0"/>
              <a:t>powerful means of depicting and facilitating the analysis of important problems, especially those that involve sequential decisions and variable outcomes over time.</a:t>
            </a:r>
            <a:r>
              <a:rPr lang="en-US" dirty="0" smtClean="0"/>
              <a:t>  </a:t>
            </a:r>
          </a:p>
          <a:p>
            <a:endParaRPr lang="en-US" dirty="0" smtClean="0"/>
          </a:p>
          <a:p>
            <a:endParaRPr lang="en-US" dirty="0" smtClean="0"/>
          </a:p>
          <a:p>
            <a:endParaRPr lang="en-US" dirty="0"/>
          </a:p>
        </p:txBody>
      </p:sp>
    </p:spTree>
    <p:extLst>
      <p:ext uri="{BB962C8B-B14F-4D97-AF65-F5344CB8AC3E}">
        <p14:creationId xmlns:p14="http://schemas.microsoft.com/office/powerpoint/2010/main" val="385294874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lvl1pPr eaLnBrk="0" hangingPunct="0">
              <a:spcBef>
                <a:spcPct val="20000"/>
              </a:spcBef>
              <a:buBlip>
                <a:blip r:embed="rId2"/>
              </a:buBlip>
              <a:defRPr sz="24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220FEBB-9ABB-4453-A4B6-702074670815}" type="slidenum">
              <a:rPr lang="en-US" altLang="en-US" sz="1400" smtClean="0">
                <a:latin typeface="Arial" charset="0"/>
              </a:rPr>
              <a:pPr eaLnBrk="1" hangingPunct="1">
                <a:spcBef>
                  <a:spcPct val="0"/>
                </a:spcBef>
                <a:buFontTx/>
                <a:buNone/>
              </a:pPr>
              <a:t>198</a:t>
            </a:fld>
            <a:endParaRPr lang="en-US" altLang="en-US" sz="1400" smtClean="0">
              <a:latin typeface="Arial" charset="0"/>
            </a:endParaRPr>
          </a:p>
        </p:txBody>
      </p:sp>
      <p:sp>
        <p:nvSpPr>
          <p:cNvPr id="4100" name="Rectangle 2"/>
          <p:cNvSpPr>
            <a:spLocks noGrp="1" noChangeArrowheads="1"/>
          </p:cNvSpPr>
          <p:nvPr>
            <p:ph type="title"/>
          </p:nvPr>
        </p:nvSpPr>
        <p:spPr/>
        <p:txBody>
          <a:bodyPr/>
          <a:lstStyle/>
          <a:p>
            <a:pPr eaLnBrk="1" hangingPunct="1"/>
            <a:r>
              <a:rPr lang="en-US" altLang="en-US" b="1" dirty="0" smtClean="0">
                <a:solidFill>
                  <a:srgbClr val="FF0000"/>
                </a:solidFill>
              </a:rPr>
              <a:t>Decision Theory Models</a:t>
            </a:r>
          </a:p>
        </p:txBody>
      </p:sp>
      <p:sp>
        <p:nvSpPr>
          <p:cNvPr id="4101" name="Rectangle 3"/>
          <p:cNvSpPr>
            <a:spLocks noGrp="1" noChangeArrowheads="1"/>
          </p:cNvSpPr>
          <p:nvPr>
            <p:ph type="body" idx="1"/>
          </p:nvPr>
        </p:nvSpPr>
        <p:spPr/>
        <p:txBody>
          <a:bodyPr/>
          <a:lstStyle/>
          <a:p>
            <a:pPr eaLnBrk="1" hangingPunct="1"/>
            <a:r>
              <a:rPr lang="en-US" altLang="en-US" dirty="0" smtClean="0"/>
              <a:t>Decision theory problems are generally represented as one of the following:</a:t>
            </a:r>
          </a:p>
          <a:p>
            <a:pPr lvl="1" eaLnBrk="1" hangingPunct="1"/>
            <a:endParaRPr lang="en-US" altLang="en-US" dirty="0" smtClean="0"/>
          </a:p>
          <a:p>
            <a:pPr lvl="1" eaLnBrk="1" hangingPunct="1"/>
            <a:r>
              <a:rPr lang="en-US" altLang="en-US" dirty="0" smtClean="0">
                <a:solidFill>
                  <a:srgbClr val="FF0000"/>
                </a:solidFill>
              </a:rPr>
              <a:t>Influence Diagram</a:t>
            </a:r>
          </a:p>
          <a:p>
            <a:pPr lvl="1" eaLnBrk="1" hangingPunct="1"/>
            <a:r>
              <a:rPr lang="en-US" altLang="en-US" dirty="0" smtClean="0">
                <a:solidFill>
                  <a:srgbClr val="FF0000"/>
                </a:solidFill>
              </a:rPr>
              <a:t> Payoff Table</a:t>
            </a:r>
          </a:p>
          <a:p>
            <a:pPr lvl="1" eaLnBrk="1" hangingPunct="1"/>
            <a:r>
              <a:rPr lang="en-US" altLang="en-US" dirty="0" smtClean="0">
                <a:solidFill>
                  <a:srgbClr val="FF0000"/>
                </a:solidFill>
              </a:rPr>
              <a:t>Decision Tree</a:t>
            </a:r>
          </a:p>
        </p:txBody>
      </p:sp>
    </p:spTree>
    <p:extLst>
      <p:ext uri="{BB962C8B-B14F-4D97-AF65-F5344CB8AC3E}">
        <p14:creationId xmlns:p14="http://schemas.microsoft.com/office/powerpoint/2010/main" val="402881809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lvl1pPr eaLnBrk="0" hangingPunct="0">
              <a:spcBef>
                <a:spcPct val="20000"/>
              </a:spcBef>
              <a:buBlip>
                <a:blip r:embed="rId3"/>
              </a:buBlip>
              <a:defRPr sz="24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41C919AA-2C5B-419D-A5AE-FCA4CE1BDD09}" type="slidenum">
              <a:rPr lang="en-US" altLang="en-US" sz="1400" smtClean="0">
                <a:latin typeface="Arial" charset="0"/>
              </a:rPr>
              <a:pPr eaLnBrk="1" hangingPunct="1">
                <a:spcBef>
                  <a:spcPct val="0"/>
                </a:spcBef>
                <a:buFontTx/>
                <a:buNone/>
              </a:pPr>
              <a:t>199</a:t>
            </a:fld>
            <a:endParaRPr lang="en-US" altLang="en-US" sz="1400" smtClean="0">
              <a:latin typeface="Arial" charset="0"/>
            </a:endParaRPr>
          </a:p>
        </p:txBody>
      </p:sp>
      <p:sp>
        <p:nvSpPr>
          <p:cNvPr id="5124" name="Rectangle 2"/>
          <p:cNvSpPr>
            <a:spLocks noGrp="1" noChangeArrowheads="1"/>
          </p:cNvSpPr>
          <p:nvPr>
            <p:ph type="title"/>
          </p:nvPr>
        </p:nvSpPr>
        <p:spPr/>
        <p:txBody>
          <a:bodyPr/>
          <a:lstStyle/>
          <a:p>
            <a:pPr eaLnBrk="1" hangingPunct="1"/>
            <a:r>
              <a:rPr lang="en-US" altLang="en-US" b="1" dirty="0" smtClean="0">
                <a:solidFill>
                  <a:srgbClr val="FF0000"/>
                </a:solidFill>
              </a:rPr>
              <a:t>Influence Diagrams</a:t>
            </a:r>
          </a:p>
        </p:txBody>
      </p:sp>
      <p:sp>
        <p:nvSpPr>
          <p:cNvPr id="5125" name="Rectangle 3"/>
          <p:cNvSpPr>
            <a:spLocks noGrp="1" noChangeArrowheads="1"/>
          </p:cNvSpPr>
          <p:nvPr>
            <p:ph type="body" idx="1"/>
          </p:nvPr>
        </p:nvSpPr>
        <p:spPr/>
        <p:txBody>
          <a:bodyPr>
            <a:normAutofit lnSpcReduction="10000"/>
          </a:bodyPr>
          <a:lstStyle/>
          <a:p>
            <a:pPr eaLnBrk="1" hangingPunct="1"/>
            <a:r>
              <a:rPr lang="en-US" altLang="en-US" dirty="0" smtClean="0"/>
              <a:t>An </a:t>
            </a:r>
            <a:r>
              <a:rPr lang="en-US" altLang="en-US" u="sng" dirty="0" smtClean="0">
                <a:solidFill>
                  <a:srgbClr val="FF0000"/>
                </a:solidFill>
              </a:rPr>
              <a:t>influence diagram</a:t>
            </a:r>
            <a:r>
              <a:rPr lang="en-US" altLang="en-US" dirty="0" smtClean="0">
                <a:solidFill>
                  <a:srgbClr val="FF0000"/>
                </a:solidFill>
              </a:rPr>
              <a:t> </a:t>
            </a:r>
            <a:r>
              <a:rPr lang="en-US" altLang="en-US" dirty="0" smtClean="0"/>
              <a:t>is a graphical device showing the relationships among the decisions, the chance events, and the consequences.</a:t>
            </a:r>
          </a:p>
          <a:p>
            <a:pPr eaLnBrk="1" hangingPunct="1"/>
            <a:r>
              <a:rPr lang="en-US" altLang="en-US" u="sng" dirty="0" smtClean="0">
                <a:solidFill>
                  <a:srgbClr val="FF0000"/>
                </a:solidFill>
              </a:rPr>
              <a:t>Squares or rectangles</a:t>
            </a:r>
            <a:r>
              <a:rPr lang="en-US" altLang="en-US" dirty="0" smtClean="0"/>
              <a:t> depict decision nodes.</a:t>
            </a:r>
          </a:p>
          <a:p>
            <a:pPr eaLnBrk="1" hangingPunct="1"/>
            <a:r>
              <a:rPr lang="en-US" altLang="en-US" u="sng" dirty="0" smtClean="0">
                <a:solidFill>
                  <a:srgbClr val="FF0000"/>
                </a:solidFill>
              </a:rPr>
              <a:t>Circles or ovals</a:t>
            </a:r>
            <a:r>
              <a:rPr lang="en-US" altLang="en-US" dirty="0" smtClean="0"/>
              <a:t> depict chance nodes.</a:t>
            </a:r>
          </a:p>
          <a:p>
            <a:pPr eaLnBrk="1" hangingPunct="1"/>
            <a:r>
              <a:rPr lang="en-US" altLang="en-US" u="sng" dirty="0" smtClean="0">
                <a:solidFill>
                  <a:srgbClr val="FF0000"/>
                </a:solidFill>
              </a:rPr>
              <a:t>Diamonds</a:t>
            </a:r>
            <a:r>
              <a:rPr lang="en-US" altLang="en-US" dirty="0" smtClean="0">
                <a:solidFill>
                  <a:srgbClr val="FF0000"/>
                </a:solidFill>
              </a:rPr>
              <a:t> </a:t>
            </a:r>
            <a:r>
              <a:rPr lang="en-US" altLang="en-US" dirty="0" smtClean="0"/>
              <a:t>depict consequence nodes.</a:t>
            </a:r>
          </a:p>
          <a:p>
            <a:pPr eaLnBrk="1" hangingPunct="1"/>
            <a:r>
              <a:rPr lang="en-US" altLang="en-US" u="sng" dirty="0" smtClean="0">
                <a:solidFill>
                  <a:srgbClr val="FF0000"/>
                </a:solidFill>
              </a:rPr>
              <a:t>Lines or arcs</a:t>
            </a:r>
            <a:r>
              <a:rPr lang="en-US" altLang="en-US" dirty="0" smtClean="0"/>
              <a:t> connecting the nodes show the direction of influence.</a:t>
            </a:r>
          </a:p>
        </p:txBody>
      </p:sp>
    </p:spTree>
    <p:extLst>
      <p:ext uri="{BB962C8B-B14F-4D97-AF65-F5344CB8AC3E}">
        <p14:creationId xmlns:p14="http://schemas.microsoft.com/office/powerpoint/2010/main" val="8792122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Overview of Management</a:t>
            </a:r>
            <a:endParaRPr lang="en-US" b="1" dirty="0">
              <a:solidFill>
                <a:srgbClr val="FF0000"/>
              </a:solidFill>
            </a:endParaRPr>
          </a:p>
        </p:txBody>
      </p:sp>
      <p:sp>
        <p:nvSpPr>
          <p:cNvPr id="3" name="Content Placeholder 2"/>
          <p:cNvSpPr>
            <a:spLocks noGrp="1"/>
          </p:cNvSpPr>
          <p:nvPr>
            <p:ph idx="1"/>
          </p:nvPr>
        </p:nvSpPr>
        <p:spPr>
          <a:xfrm>
            <a:off x="457200" y="1066800"/>
            <a:ext cx="8229600" cy="5562600"/>
          </a:xfrm>
        </p:spPr>
        <p:txBody>
          <a:bodyPr>
            <a:noAutofit/>
          </a:bodyPr>
          <a:lstStyle/>
          <a:p>
            <a:r>
              <a:rPr lang="en-US" sz="2800" b="1" dirty="0" smtClean="0">
                <a:solidFill>
                  <a:srgbClr val="FF0000"/>
                </a:solidFill>
              </a:rPr>
              <a:t>Definition of Management</a:t>
            </a:r>
          </a:p>
          <a:p>
            <a:r>
              <a:rPr lang="en-US" sz="2800" dirty="0"/>
              <a:t>Management is the attainment of organizational goals in an effective and efficient manner through planning, organizing, staffing, directing and controlling organizational resources.</a:t>
            </a:r>
          </a:p>
          <a:p>
            <a:pPr lvl="2"/>
            <a:r>
              <a:rPr lang="en-US" sz="2000" b="1" dirty="0" smtClean="0">
                <a:solidFill>
                  <a:srgbClr val="FF0000"/>
                </a:solidFill>
              </a:rPr>
              <a:t>Organizational </a:t>
            </a:r>
            <a:r>
              <a:rPr lang="en-US" sz="2000" b="1" dirty="0">
                <a:solidFill>
                  <a:srgbClr val="FF0000"/>
                </a:solidFill>
              </a:rPr>
              <a:t>resources include </a:t>
            </a:r>
            <a:r>
              <a:rPr lang="en-US" sz="2000" b="1" dirty="0" smtClean="0">
                <a:solidFill>
                  <a:srgbClr val="FF0000"/>
                </a:solidFill>
              </a:rPr>
              <a:t>men, machines  materials,</a:t>
            </a:r>
            <a:r>
              <a:rPr lang="en-US" sz="2000" b="1" dirty="0">
                <a:solidFill>
                  <a:srgbClr val="FF0000"/>
                </a:solidFill>
              </a:rPr>
              <a:t> </a:t>
            </a:r>
            <a:r>
              <a:rPr lang="en-US" sz="2000" b="1" dirty="0" smtClean="0">
                <a:solidFill>
                  <a:srgbClr val="FF0000"/>
                </a:solidFill>
              </a:rPr>
              <a:t>money.</a:t>
            </a:r>
          </a:p>
          <a:p>
            <a:pPr lvl="1"/>
            <a:r>
              <a:rPr lang="en-US" altLang="ja-JP" sz="2400" dirty="0" smtClean="0">
                <a:latin typeface="Times New Roman" pitchFamily="18" charset="0"/>
                <a:cs typeface="Times New Roman" pitchFamily="18" charset="0"/>
              </a:rPr>
              <a:t>The </a:t>
            </a:r>
            <a:r>
              <a:rPr lang="en-US" altLang="ja-JP" sz="2400" dirty="0">
                <a:latin typeface="Times New Roman" pitchFamily="18" charset="0"/>
                <a:cs typeface="Times New Roman" pitchFamily="18" charset="0"/>
              </a:rPr>
              <a:t>process of reaching organizational </a:t>
            </a:r>
            <a:r>
              <a:rPr lang="en-US" altLang="ja-JP" sz="2400" dirty="0" smtClean="0">
                <a:latin typeface="Times New Roman" pitchFamily="18" charset="0"/>
                <a:cs typeface="Times New Roman" pitchFamily="18" charset="0"/>
              </a:rPr>
              <a:t>goals efficiently and effectively by </a:t>
            </a:r>
            <a:r>
              <a:rPr lang="en-US" altLang="ja-JP" sz="2400" dirty="0">
                <a:latin typeface="Times New Roman" pitchFamily="18" charset="0"/>
                <a:cs typeface="Times New Roman" pitchFamily="18" charset="0"/>
              </a:rPr>
              <a:t>working with and through people and other organizational resources.</a:t>
            </a:r>
          </a:p>
          <a:p>
            <a:pPr lvl="2"/>
            <a:r>
              <a:rPr lang="en-US" sz="2000" b="1" dirty="0" smtClean="0">
                <a:solidFill>
                  <a:srgbClr val="FF0000"/>
                </a:solidFill>
              </a:rPr>
              <a:t>Goals may be to create surplus.</a:t>
            </a:r>
            <a:endParaRPr lang="en-US" sz="2000" b="1" dirty="0">
              <a:solidFill>
                <a:srgbClr val="FF0000"/>
              </a:solidFill>
            </a:endParaRPr>
          </a:p>
          <a:p>
            <a:r>
              <a:rPr lang="en-GB" sz="1400" i="1" dirty="0" smtClean="0">
                <a:solidFill>
                  <a:schemeClr val="folHlink"/>
                </a:solidFill>
                <a:effectLst>
                  <a:outerShdw blurRad="38100" dist="38100" dir="2700000" algn="tl">
                    <a:srgbClr val="000000"/>
                  </a:outerShdw>
                </a:effectLst>
              </a:rPr>
              <a:t> </a:t>
            </a:r>
            <a:r>
              <a:rPr lang="en-US" sz="2800" dirty="0" smtClean="0"/>
              <a:t>Management is concerned with </a:t>
            </a:r>
            <a:r>
              <a:rPr lang="en-GB" sz="2800" b="1" i="1" u="sng" dirty="0">
                <a:solidFill>
                  <a:srgbClr val="FF0000"/>
                </a:solidFill>
              </a:rPr>
              <a:t>“Doing the right things right </a:t>
            </a:r>
            <a:r>
              <a:rPr lang="en-US" sz="2800" b="1" i="1" u="sng" dirty="0">
                <a:solidFill>
                  <a:srgbClr val="FF0000"/>
                </a:solidFill>
              </a:rPr>
              <a:t>at all times”</a:t>
            </a:r>
            <a:r>
              <a:rPr lang="en-GB" sz="2800" b="1" u="sng" dirty="0">
                <a:solidFill>
                  <a:srgbClr val="FF0000"/>
                </a:solidFill>
              </a:rPr>
              <a:t>:</a:t>
            </a:r>
          </a:p>
          <a:p>
            <a:endParaRPr lang="en-US" sz="2800" dirty="0" smtClean="0">
              <a:solidFill>
                <a:srgbClr val="FF0000"/>
              </a:solidFill>
            </a:endParaRPr>
          </a:p>
          <a:p>
            <a:endParaRPr lang="en-US" sz="2800" dirty="0">
              <a:solidFill>
                <a:srgbClr val="FF0000"/>
              </a:solidFill>
            </a:endParaRPr>
          </a:p>
        </p:txBody>
      </p:sp>
    </p:spTree>
    <p:extLst>
      <p:ext uri="{BB962C8B-B14F-4D97-AF65-F5344CB8AC3E}">
        <p14:creationId xmlns:p14="http://schemas.microsoft.com/office/powerpoint/2010/main" val="2002153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b="1" smtClean="0">
                <a:solidFill>
                  <a:srgbClr val="FF0000"/>
                </a:solidFill>
              </a:rPr>
              <a:t>Differences</a:t>
            </a:r>
          </a:p>
        </p:txBody>
      </p:sp>
      <p:sp>
        <p:nvSpPr>
          <p:cNvPr id="51203" name="Content Placeholder 2"/>
          <p:cNvSpPr>
            <a:spLocks noGrp="1"/>
          </p:cNvSpPr>
          <p:nvPr>
            <p:ph idx="1"/>
          </p:nvPr>
        </p:nvSpPr>
        <p:spPr/>
        <p:txBody>
          <a:bodyPr/>
          <a:lstStyle/>
          <a:p>
            <a:pPr eaLnBrk="1" hangingPunct="1"/>
            <a:r>
              <a:rPr lang="en-US" altLang="en-US" b="1" smtClean="0"/>
              <a:t>The ERG theory acknowledges that if a higher-order need is frustrated, an individual may regress to increase the satisfaction of a lower-order need which appears easier to satisfy. </a:t>
            </a:r>
          </a:p>
          <a:p>
            <a:pPr eaLnBrk="1" hangingPunct="1"/>
            <a:endParaRPr lang="en-US" altLang="en-US" b="1" smtClean="0"/>
          </a:p>
          <a:p>
            <a:pPr eaLnBrk="1" hangingPunct="1"/>
            <a:r>
              <a:rPr lang="en-US" altLang="en-US" b="1" smtClean="0">
                <a:solidFill>
                  <a:srgbClr val="FF0000"/>
                </a:solidFill>
              </a:rPr>
              <a:t>This is known as the </a:t>
            </a:r>
            <a:r>
              <a:rPr lang="en-US" altLang="en-US" b="1" i="1" smtClean="0">
                <a:solidFill>
                  <a:srgbClr val="FF0000"/>
                </a:solidFill>
              </a:rPr>
              <a:t>frustration-regression principle</a:t>
            </a:r>
            <a:r>
              <a:rPr lang="en-US" altLang="en-US" b="1" smtClean="0">
                <a:solidFill>
                  <a:srgbClr val="FF0000"/>
                </a:solidFill>
              </a:rPr>
              <a:t>. </a:t>
            </a:r>
          </a:p>
          <a:p>
            <a:pPr eaLnBrk="1" hangingPunct="1"/>
            <a:endParaRPr lang="en-US" altLang="en-US" b="1" smtClean="0"/>
          </a:p>
        </p:txBody>
      </p:sp>
    </p:spTree>
    <p:extLst>
      <p:ext uri="{BB962C8B-B14F-4D97-AF65-F5344CB8AC3E}">
        <p14:creationId xmlns:p14="http://schemas.microsoft.com/office/powerpoint/2010/main" val="81342017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3812"/>
            <a:ext cx="8229600" cy="966788"/>
          </a:xfrm>
        </p:spPr>
        <p:txBody>
          <a:bodyPr/>
          <a:lstStyle/>
          <a:p>
            <a:pPr>
              <a:defRPr/>
            </a:pPr>
            <a:r>
              <a:rPr lang="en-US" altLang="en-US" b="1" dirty="0" smtClean="0">
                <a:solidFill>
                  <a:srgbClr val="FF0000"/>
                </a:solidFill>
              </a:rPr>
              <a:t>Payoff Tables</a:t>
            </a:r>
          </a:p>
        </p:txBody>
      </p:sp>
      <p:sp>
        <p:nvSpPr>
          <p:cNvPr id="80899" name="Rectangle 3"/>
          <p:cNvSpPr>
            <a:spLocks noGrp="1" noChangeArrowheads="1"/>
          </p:cNvSpPr>
          <p:nvPr>
            <p:ph type="body" idx="1"/>
          </p:nvPr>
        </p:nvSpPr>
        <p:spPr>
          <a:xfrm>
            <a:off x="457200" y="1219200"/>
            <a:ext cx="8229600" cy="5638800"/>
          </a:xfrm>
        </p:spPr>
        <p:txBody>
          <a:bodyPr>
            <a:normAutofit/>
          </a:bodyPr>
          <a:lstStyle/>
          <a:p>
            <a:pPr>
              <a:defRPr/>
            </a:pPr>
            <a:r>
              <a:rPr lang="en-US" altLang="en-US" sz="2800" dirty="0" smtClean="0"/>
              <a:t>The consequence resulting from </a:t>
            </a:r>
          </a:p>
          <a:p>
            <a:pPr lvl="1">
              <a:defRPr/>
            </a:pPr>
            <a:r>
              <a:rPr lang="en-US" altLang="en-US" sz="2400" dirty="0">
                <a:solidFill>
                  <a:srgbClr val="FF0000"/>
                </a:solidFill>
              </a:rPr>
              <a:t>a specific combination of a decision alternative</a:t>
            </a:r>
            <a:r>
              <a:rPr lang="en-US" altLang="en-US" sz="2400" dirty="0"/>
              <a:t> and</a:t>
            </a:r>
          </a:p>
          <a:p>
            <a:pPr lvl="1">
              <a:defRPr/>
            </a:pPr>
            <a:r>
              <a:rPr lang="en-US" altLang="en-US" sz="2400" dirty="0"/>
              <a:t> </a:t>
            </a:r>
            <a:r>
              <a:rPr lang="en-US" altLang="en-US" sz="2400" dirty="0">
                <a:solidFill>
                  <a:srgbClr val="FF0000"/>
                </a:solidFill>
              </a:rPr>
              <a:t>a state of nature</a:t>
            </a:r>
            <a:r>
              <a:rPr lang="en-US" altLang="en-US" sz="2400" dirty="0"/>
              <a:t>.</a:t>
            </a:r>
          </a:p>
          <a:p>
            <a:pPr marL="0" indent="0">
              <a:buNone/>
              <a:defRPr/>
            </a:pPr>
            <a:r>
              <a:rPr lang="en-US" altLang="en-US" sz="2800" dirty="0"/>
              <a:t> </a:t>
            </a:r>
            <a:r>
              <a:rPr lang="en-US" altLang="en-US" sz="2800" dirty="0" smtClean="0"/>
              <a:t>     </a:t>
            </a:r>
            <a:r>
              <a:rPr lang="en-US" altLang="en-US" sz="2800" b="1" dirty="0" smtClean="0">
                <a:solidFill>
                  <a:srgbClr val="0070C0"/>
                </a:solidFill>
              </a:rPr>
              <a:t>is </a:t>
            </a:r>
            <a:r>
              <a:rPr lang="en-US" altLang="en-US" sz="2800" b="1" dirty="0">
                <a:solidFill>
                  <a:srgbClr val="0070C0"/>
                </a:solidFill>
              </a:rPr>
              <a:t>a </a:t>
            </a:r>
            <a:r>
              <a:rPr lang="en-US" altLang="en-US" sz="2800" b="1" u="sng" dirty="0">
                <a:solidFill>
                  <a:srgbClr val="0070C0"/>
                </a:solidFill>
              </a:rPr>
              <a:t>payoff</a:t>
            </a:r>
            <a:endParaRPr lang="en-US" altLang="en-US" sz="2800" b="1" dirty="0" smtClean="0">
              <a:solidFill>
                <a:srgbClr val="0070C0"/>
              </a:solidFill>
            </a:endParaRPr>
          </a:p>
          <a:p>
            <a:pPr>
              <a:defRPr/>
            </a:pPr>
            <a:endParaRPr lang="en-US" altLang="en-US" sz="2800" dirty="0" smtClean="0"/>
          </a:p>
          <a:p>
            <a:pPr>
              <a:defRPr/>
            </a:pPr>
            <a:r>
              <a:rPr lang="en-US" altLang="en-US" sz="2800" dirty="0" smtClean="0"/>
              <a:t>A table showing payoffs for </a:t>
            </a:r>
          </a:p>
          <a:p>
            <a:pPr lvl="1">
              <a:defRPr/>
            </a:pPr>
            <a:r>
              <a:rPr lang="en-US" altLang="en-US" sz="2400" dirty="0" smtClean="0"/>
              <a:t>all combinations of decision alternatives and </a:t>
            </a:r>
          </a:p>
          <a:p>
            <a:pPr lvl="1">
              <a:defRPr/>
            </a:pPr>
            <a:r>
              <a:rPr lang="en-US" altLang="en-US" sz="2400" dirty="0" smtClean="0"/>
              <a:t>states of nature is a </a:t>
            </a:r>
            <a:r>
              <a:rPr lang="en-US" altLang="en-US" sz="2400" u="sng" dirty="0" smtClean="0"/>
              <a:t>payoff table</a:t>
            </a:r>
            <a:r>
              <a:rPr lang="en-US" altLang="en-US" sz="2400" dirty="0" smtClean="0"/>
              <a:t>.</a:t>
            </a:r>
          </a:p>
          <a:p>
            <a:pPr>
              <a:defRPr/>
            </a:pPr>
            <a:endParaRPr lang="en-US" altLang="en-US" sz="2800" dirty="0" smtClean="0"/>
          </a:p>
          <a:p>
            <a:pPr>
              <a:defRPr/>
            </a:pPr>
            <a:r>
              <a:rPr lang="en-US" altLang="en-US" sz="2800" dirty="0" smtClean="0"/>
              <a:t>Payoffs can be expressed in terms of </a:t>
            </a:r>
            <a:r>
              <a:rPr lang="en-US" altLang="en-US" sz="2800" u="sng" dirty="0" smtClean="0"/>
              <a:t>profit</a:t>
            </a:r>
            <a:r>
              <a:rPr lang="en-US" altLang="en-US" sz="2800" dirty="0" smtClean="0"/>
              <a:t>, </a:t>
            </a:r>
            <a:r>
              <a:rPr lang="en-US" altLang="en-US" sz="2800" u="sng" dirty="0" smtClean="0"/>
              <a:t>cost</a:t>
            </a:r>
            <a:r>
              <a:rPr lang="en-US" altLang="en-US" sz="2800" dirty="0" smtClean="0"/>
              <a:t>, </a:t>
            </a:r>
            <a:r>
              <a:rPr lang="en-US" altLang="en-US" sz="2800" u="sng" dirty="0" smtClean="0"/>
              <a:t>time</a:t>
            </a:r>
            <a:r>
              <a:rPr lang="en-US" altLang="en-US" sz="2800" dirty="0" smtClean="0"/>
              <a:t>, </a:t>
            </a:r>
            <a:r>
              <a:rPr lang="en-US" altLang="en-US" sz="2800" u="sng" dirty="0" smtClean="0"/>
              <a:t>distance</a:t>
            </a:r>
            <a:r>
              <a:rPr lang="en-US" altLang="en-US" sz="2800" dirty="0" smtClean="0"/>
              <a:t> or any other appropriate measure.</a:t>
            </a:r>
          </a:p>
        </p:txBody>
      </p:sp>
    </p:spTree>
    <p:extLst>
      <p:ext uri="{BB962C8B-B14F-4D97-AF65-F5344CB8AC3E}">
        <p14:creationId xmlns:p14="http://schemas.microsoft.com/office/powerpoint/2010/main" val="109742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Decision Tree</a:t>
            </a:r>
            <a:endParaRPr lang="en-US" b="1" dirty="0">
              <a:solidFill>
                <a:srgbClr val="FF0000"/>
              </a:solidFill>
            </a:endParaRPr>
          </a:p>
        </p:txBody>
      </p:sp>
      <p:sp>
        <p:nvSpPr>
          <p:cNvPr id="3" name="Content Placeholder 2"/>
          <p:cNvSpPr>
            <a:spLocks noGrp="1"/>
          </p:cNvSpPr>
          <p:nvPr>
            <p:ph idx="1"/>
          </p:nvPr>
        </p:nvSpPr>
        <p:spPr>
          <a:xfrm>
            <a:off x="457200" y="838200"/>
            <a:ext cx="8229600" cy="5867400"/>
          </a:xfrm>
        </p:spPr>
        <p:txBody>
          <a:bodyPr>
            <a:normAutofit fontScale="92500"/>
          </a:bodyPr>
          <a:lstStyle/>
          <a:p>
            <a:r>
              <a:rPr lang="en-US" sz="2400" dirty="0" smtClean="0"/>
              <a:t>Decision Tree, also called Decision Flow Networks and Decision Diagrams, are powerful means of depicting and facilitating the analysis of important problems, especially those that involve sequential decisions and variable outcomes over time.</a:t>
            </a:r>
          </a:p>
          <a:p>
            <a:r>
              <a:rPr lang="en-US" sz="2400" dirty="0" smtClean="0"/>
              <a:t>Decision Trees are used in practice because </a:t>
            </a:r>
          </a:p>
          <a:p>
            <a:pPr lvl="1"/>
            <a:r>
              <a:rPr lang="en-US" sz="2000" dirty="0" smtClean="0">
                <a:solidFill>
                  <a:srgbClr val="FF0000"/>
                </a:solidFill>
              </a:rPr>
              <a:t>they make it possible to breakdown a large, complicated problem into a series of smaller simple problems,</a:t>
            </a:r>
          </a:p>
          <a:p>
            <a:pPr marL="457200" lvl="1" indent="0">
              <a:buNone/>
            </a:pPr>
            <a:r>
              <a:rPr lang="en-US" sz="2000" dirty="0">
                <a:solidFill>
                  <a:srgbClr val="FF0000"/>
                </a:solidFill>
              </a:rPr>
              <a:t> </a:t>
            </a:r>
            <a:r>
              <a:rPr lang="en-US" sz="2000" dirty="0" smtClean="0">
                <a:solidFill>
                  <a:srgbClr val="FF0000"/>
                </a:solidFill>
              </a:rPr>
              <a:t>   </a:t>
            </a:r>
            <a:r>
              <a:rPr lang="en-US" sz="2000" dirty="0" smtClean="0"/>
              <a:t> and</a:t>
            </a:r>
          </a:p>
          <a:p>
            <a:pPr lvl="1"/>
            <a:r>
              <a:rPr lang="en-US" sz="2000" dirty="0" smtClean="0"/>
              <a:t> </a:t>
            </a:r>
            <a:r>
              <a:rPr lang="en-US" sz="2000" dirty="0" smtClean="0">
                <a:solidFill>
                  <a:srgbClr val="FF0000"/>
                </a:solidFill>
              </a:rPr>
              <a:t>they enable objective analysis and decision making that includes explicit consideration of the risk and effect of the future.</a:t>
            </a:r>
          </a:p>
          <a:p>
            <a:endParaRPr lang="en-US" sz="2400" dirty="0"/>
          </a:p>
          <a:p>
            <a:r>
              <a:rPr lang="en-US" sz="2400" dirty="0" smtClean="0"/>
              <a:t>The name Decision Tree is appropriate, because</a:t>
            </a:r>
            <a:r>
              <a:rPr lang="en-US" sz="2400" dirty="0" smtClean="0">
                <a:solidFill>
                  <a:srgbClr val="FF0000"/>
                </a:solidFill>
              </a:rPr>
              <a:t> it shows branches for each possible alternative for a given decision</a:t>
            </a:r>
            <a:r>
              <a:rPr lang="en-US" sz="2400" dirty="0" smtClean="0"/>
              <a:t> and for each possible outcome that can result from each alternative.  </a:t>
            </a:r>
          </a:p>
          <a:p>
            <a:r>
              <a:rPr lang="en-US" sz="2400" dirty="0" smtClean="0"/>
              <a:t>It helps to </a:t>
            </a:r>
            <a:r>
              <a:rPr lang="en-US" sz="2400" dirty="0" smtClean="0">
                <a:solidFill>
                  <a:srgbClr val="FF0000"/>
                </a:solidFill>
              </a:rPr>
              <a:t>reduce abstract thinking to a logical visual pattern of cause and effect.</a:t>
            </a:r>
            <a:endParaRPr lang="en-US" sz="2400" dirty="0">
              <a:solidFill>
                <a:srgbClr val="FF0000"/>
              </a:solidFill>
            </a:endParaRPr>
          </a:p>
        </p:txBody>
      </p:sp>
    </p:spTree>
    <p:extLst>
      <p:ext uri="{BB962C8B-B14F-4D97-AF65-F5344CB8AC3E}">
        <p14:creationId xmlns:p14="http://schemas.microsoft.com/office/powerpoint/2010/main" val="427671403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9939"/>
            <a:ext cx="8229600" cy="1143000"/>
          </a:xfrm>
        </p:spPr>
        <p:txBody>
          <a:bodyPr/>
          <a:lstStyle/>
          <a:p>
            <a:r>
              <a:rPr lang="en-US" altLang="en-US" b="1" dirty="0">
                <a:solidFill>
                  <a:srgbClr val="FF0000"/>
                </a:solidFill>
              </a:rPr>
              <a:t>Decision Trees</a:t>
            </a:r>
          </a:p>
        </p:txBody>
      </p:sp>
      <p:sp>
        <p:nvSpPr>
          <p:cNvPr id="52227" name="Rectangle 3"/>
          <p:cNvSpPr>
            <a:spLocks noGrp="1" noChangeArrowheads="1"/>
          </p:cNvSpPr>
          <p:nvPr>
            <p:ph type="body" idx="1"/>
          </p:nvPr>
        </p:nvSpPr>
        <p:spPr>
          <a:xfrm>
            <a:off x="304800" y="1066800"/>
            <a:ext cx="8839200" cy="5486400"/>
          </a:xfrm>
        </p:spPr>
        <p:txBody>
          <a:bodyPr>
            <a:normAutofit fontScale="92500" lnSpcReduction="20000"/>
          </a:bodyPr>
          <a:lstStyle/>
          <a:p>
            <a:pPr>
              <a:lnSpc>
                <a:spcPct val="90000"/>
              </a:lnSpc>
            </a:pPr>
            <a:r>
              <a:rPr lang="en-US" altLang="en-US" sz="2800" dirty="0"/>
              <a:t>Three types of “nodes”</a:t>
            </a:r>
          </a:p>
          <a:p>
            <a:pPr lvl="1">
              <a:lnSpc>
                <a:spcPct val="90000"/>
              </a:lnSpc>
            </a:pPr>
            <a:r>
              <a:rPr lang="en-US" altLang="en-US" sz="2400" b="1" dirty="0">
                <a:solidFill>
                  <a:srgbClr val="FF0000"/>
                </a:solidFill>
              </a:rPr>
              <a:t> Decision nodes</a:t>
            </a:r>
            <a:r>
              <a:rPr lang="en-US" altLang="en-US" sz="2400" dirty="0"/>
              <a:t> - represented by squares </a:t>
            </a:r>
            <a:r>
              <a:rPr lang="en-US" altLang="en-US" sz="3600" b="1" dirty="0">
                <a:solidFill>
                  <a:srgbClr val="FF0000"/>
                </a:solidFill>
              </a:rPr>
              <a:t>(</a:t>
            </a:r>
            <a:r>
              <a:rPr lang="en-US" altLang="en-US" sz="3600" b="1" dirty="0">
                <a:solidFill>
                  <a:srgbClr val="FF0000"/>
                </a:solidFill>
                <a:cs typeface="Times New Roman" pitchFamily="18" charset="0"/>
              </a:rPr>
              <a:t>□</a:t>
            </a:r>
            <a:r>
              <a:rPr lang="en-US" altLang="en-US" sz="3600" b="1" dirty="0" smtClean="0">
                <a:solidFill>
                  <a:srgbClr val="FF0000"/>
                </a:solidFill>
              </a:rPr>
              <a:t>)</a:t>
            </a:r>
            <a:r>
              <a:rPr lang="en-US" altLang="en-US" sz="2400" dirty="0" smtClean="0"/>
              <a:t>, where decisions have to be made</a:t>
            </a:r>
            <a:endParaRPr lang="en-US" altLang="en-US" sz="2400" dirty="0"/>
          </a:p>
          <a:p>
            <a:pPr lvl="1">
              <a:lnSpc>
                <a:spcPct val="90000"/>
              </a:lnSpc>
            </a:pPr>
            <a:r>
              <a:rPr lang="en-US" altLang="en-US" sz="2400" dirty="0"/>
              <a:t> </a:t>
            </a:r>
            <a:r>
              <a:rPr lang="en-US" altLang="en-US" sz="2400" b="1" dirty="0">
                <a:solidFill>
                  <a:srgbClr val="FF0000"/>
                </a:solidFill>
              </a:rPr>
              <a:t>Chance nodes </a:t>
            </a:r>
            <a:r>
              <a:rPr lang="en-US" altLang="en-US" sz="2400" dirty="0"/>
              <a:t>- represented by circles </a:t>
            </a:r>
            <a:r>
              <a:rPr lang="en-US" altLang="en-US" sz="3600" b="1" dirty="0">
                <a:solidFill>
                  <a:srgbClr val="FF0000"/>
                </a:solidFill>
              </a:rPr>
              <a:t>(</a:t>
            </a:r>
            <a:r>
              <a:rPr lang="en-US" altLang="en-US" sz="3600" b="1" dirty="0">
                <a:solidFill>
                  <a:srgbClr val="FF0000"/>
                </a:solidFill>
                <a:cs typeface="Arial" charset="0"/>
              </a:rPr>
              <a:t>Ο</a:t>
            </a:r>
            <a:r>
              <a:rPr lang="en-US" altLang="en-US" sz="3600" b="1" dirty="0" smtClean="0">
                <a:solidFill>
                  <a:srgbClr val="FF0000"/>
                </a:solidFill>
                <a:cs typeface="Arial" charset="0"/>
              </a:rPr>
              <a:t>)</a:t>
            </a:r>
            <a:r>
              <a:rPr lang="en-US" altLang="en-US" sz="2400" dirty="0" smtClean="0">
                <a:cs typeface="Arial" charset="0"/>
              </a:rPr>
              <a:t>, where circles denote different possible outcomes  </a:t>
            </a:r>
            <a:endParaRPr lang="en-US" altLang="en-US" sz="2400" dirty="0"/>
          </a:p>
          <a:p>
            <a:pPr lvl="1">
              <a:lnSpc>
                <a:spcPct val="90000"/>
              </a:lnSpc>
            </a:pPr>
            <a:r>
              <a:rPr lang="en-US" altLang="en-US" sz="2400" dirty="0"/>
              <a:t> </a:t>
            </a:r>
            <a:r>
              <a:rPr lang="en-US" altLang="en-US" sz="2400" b="1" dirty="0">
                <a:solidFill>
                  <a:srgbClr val="FF0000"/>
                </a:solidFill>
              </a:rPr>
              <a:t>Terminal nodes</a:t>
            </a:r>
            <a:r>
              <a:rPr lang="en-US" altLang="en-US" sz="2400" dirty="0"/>
              <a:t> - represented by triangles  </a:t>
            </a:r>
            <a:r>
              <a:rPr lang="en-US" altLang="en-US" sz="2400" dirty="0" smtClean="0"/>
              <a:t>( this is optional</a:t>
            </a:r>
            <a:r>
              <a:rPr lang="en-US" altLang="en-US" sz="2400" dirty="0"/>
              <a:t>)</a:t>
            </a:r>
          </a:p>
          <a:p>
            <a:pPr>
              <a:lnSpc>
                <a:spcPct val="90000"/>
              </a:lnSpc>
            </a:pPr>
            <a:endParaRPr lang="en-US" altLang="en-US" sz="2800" dirty="0" smtClean="0"/>
          </a:p>
          <a:p>
            <a:pPr>
              <a:lnSpc>
                <a:spcPct val="90000"/>
              </a:lnSpc>
            </a:pPr>
            <a:r>
              <a:rPr lang="en-US" altLang="en-US" sz="2800" dirty="0" smtClean="0"/>
              <a:t>Solving </a:t>
            </a:r>
            <a:r>
              <a:rPr lang="en-US" altLang="en-US" sz="2800" dirty="0"/>
              <a:t>the tree involves </a:t>
            </a:r>
            <a:r>
              <a:rPr lang="en-US" altLang="en-US" sz="2800" dirty="0" smtClean="0"/>
              <a:t>pruning  all </a:t>
            </a:r>
            <a:r>
              <a:rPr lang="en-US" altLang="en-US" sz="2800" dirty="0"/>
              <a:t>but the best decisions at decision nodes, and finding expected values of all possible states of nature at chance </a:t>
            </a:r>
            <a:r>
              <a:rPr lang="en-US" altLang="en-US" sz="2800" dirty="0" smtClean="0"/>
              <a:t>nodes. Pruning is </a:t>
            </a:r>
            <a:r>
              <a:rPr lang="en-US" altLang="en-US" sz="2800" dirty="0"/>
              <a:t>represented by</a:t>
            </a:r>
          </a:p>
          <a:p>
            <a:pPr marL="0" indent="0">
              <a:lnSpc>
                <a:spcPct val="90000"/>
              </a:lnSpc>
              <a:buNone/>
            </a:pPr>
            <a:r>
              <a:rPr lang="en-US" altLang="en-US" sz="2800" dirty="0" smtClean="0"/>
              <a:t> </a:t>
            </a:r>
            <a:endParaRPr lang="en-US" altLang="en-US" sz="2800" dirty="0"/>
          </a:p>
          <a:p>
            <a:pPr>
              <a:lnSpc>
                <a:spcPct val="90000"/>
              </a:lnSpc>
            </a:pPr>
            <a:endParaRPr lang="en-US" altLang="en-US" sz="2800" b="1" dirty="0" smtClean="0">
              <a:solidFill>
                <a:srgbClr val="FF0000"/>
              </a:solidFill>
            </a:endParaRPr>
          </a:p>
          <a:p>
            <a:pPr>
              <a:lnSpc>
                <a:spcPct val="90000"/>
              </a:lnSpc>
            </a:pPr>
            <a:r>
              <a:rPr lang="en-US" altLang="en-US" sz="2800" b="1" dirty="0" smtClean="0"/>
              <a:t>Process followed</a:t>
            </a:r>
            <a:endParaRPr lang="en-US" altLang="en-US" sz="2800" b="1" dirty="0"/>
          </a:p>
          <a:p>
            <a:pPr lvl="1">
              <a:lnSpc>
                <a:spcPct val="90000"/>
              </a:lnSpc>
            </a:pPr>
            <a:endParaRPr lang="en-US" altLang="en-US" sz="2400" b="1" dirty="0" smtClean="0">
              <a:solidFill>
                <a:srgbClr val="FF0000"/>
              </a:solidFill>
            </a:endParaRPr>
          </a:p>
          <a:p>
            <a:pPr lvl="1">
              <a:lnSpc>
                <a:spcPct val="90000"/>
              </a:lnSpc>
            </a:pPr>
            <a:r>
              <a:rPr lang="en-US" altLang="en-US" sz="2400" b="1" dirty="0" smtClean="0">
                <a:solidFill>
                  <a:srgbClr val="FF0000"/>
                </a:solidFill>
              </a:rPr>
              <a:t>Create </a:t>
            </a:r>
            <a:r>
              <a:rPr lang="en-US" altLang="en-US" sz="2400" b="1" dirty="0">
                <a:solidFill>
                  <a:srgbClr val="FF0000"/>
                </a:solidFill>
              </a:rPr>
              <a:t>the tree from left to right </a:t>
            </a:r>
          </a:p>
          <a:p>
            <a:pPr lvl="1">
              <a:lnSpc>
                <a:spcPct val="90000"/>
              </a:lnSpc>
            </a:pPr>
            <a:r>
              <a:rPr lang="en-US" altLang="en-US" sz="2400" b="1" dirty="0">
                <a:solidFill>
                  <a:srgbClr val="FF0000"/>
                </a:solidFill>
              </a:rPr>
              <a:t>Solve the tree from right to left</a:t>
            </a:r>
          </a:p>
        </p:txBody>
      </p:sp>
      <p:grpSp>
        <p:nvGrpSpPr>
          <p:cNvPr id="4" name="Group 31"/>
          <p:cNvGrpSpPr>
            <a:grpSpLocks/>
          </p:cNvGrpSpPr>
          <p:nvPr/>
        </p:nvGrpSpPr>
        <p:grpSpPr bwMode="auto">
          <a:xfrm>
            <a:off x="1444487" y="4419600"/>
            <a:ext cx="2809875" cy="427037"/>
            <a:chOff x="3252" y="3191"/>
            <a:chExt cx="1770" cy="269"/>
          </a:xfrm>
        </p:grpSpPr>
        <p:sp>
          <p:nvSpPr>
            <p:cNvPr id="5" name="Line 32"/>
            <p:cNvSpPr>
              <a:spLocks noChangeShapeType="1"/>
            </p:cNvSpPr>
            <p:nvPr/>
          </p:nvSpPr>
          <p:spPr bwMode="auto">
            <a:xfrm>
              <a:off x="4658" y="3330"/>
              <a:ext cx="364" cy="0"/>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Text Box 33"/>
            <p:cNvSpPr txBox="1">
              <a:spLocks noChangeArrowheads="1"/>
            </p:cNvSpPr>
            <p:nvPr/>
          </p:nvSpPr>
          <p:spPr bwMode="auto">
            <a:xfrm>
              <a:off x="3252" y="3191"/>
              <a:ext cx="12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dirty="0">
                  <a:solidFill>
                    <a:srgbClr val="000066"/>
                  </a:solidFill>
                </a:rPr>
                <a:t>Pruned Branch</a:t>
              </a:r>
            </a:p>
          </p:txBody>
        </p:sp>
        <p:grpSp>
          <p:nvGrpSpPr>
            <p:cNvPr id="7" name="Group 34"/>
            <p:cNvGrpSpPr>
              <a:grpSpLocks/>
            </p:cNvGrpSpPr>
            <p:nvPr/>
          </p:nvGrpSpPr>
          <p:grpSpPr bwMode="auto">
            <a:xfrm>
              <a:off x="4782" y="3264"/>
              <a:ext cx="112" cy="116"/>
              <a:chOff x="4782" y="3264"/>
              <a:chExt cx="112" cy="116"/>
            </a:xfrm>
          </p:grpSpPr>
          <p:sp>
            <p:nvSpPr>
              <p:cNvPr id="8" name="Line 35"/>
              <p:cNvSpPr>
                <a:spLocks noChangeShapeType="1"/>
              </p:cNvSpPr>
              <p:nvPr/>
            </p:nvSpPr>
            <p:spPr bwMode="auto">
              <a:xfrm flipH="1">
                <a:off x="4782" y="3267"/>
                <a:ext cx="53" cy="113"/>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36"/>
              <p:cNvSpPr>
                <a:spLocks noChangeShapeType="1"/>
              </p:cNvSpPr>
              <p:nvPr/>
            </p:nvSpPr>
            <p:spPr bwMode="auto">
              <a:xfrm flipH="1">
                <a:off x="4841" y="3264"/>
                <a:ext cx="53" cy="113"/>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59906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295400" y="1219200"/>
            <a:ext cx="6477000" cy="990600"/>
          </a:xfrm>
        </p:spPr>
        <p:txBody>
          <a:bodyPr/>
          <a:lstStyle/>
          <a:p>
            <a:r>
              <a:rPr lang="en-US" altLang="en-US" b="1" dirty="0">
                <a:solidFill>
                  <a:srgbClr val="FF0000"/>
                </a:solidFill>
              </a:rPr>
              <a:t>Example Decision Tree</a:t>
            </a:r>
          </a:p>
        </p:txBody>
      </p:sp>
      <p:grpSp>
        <p:nvGrpSpPr>
          <p:cNvPr id="60421" name="Group 5"/>
          <p:cNvGrpSpPr>
            <a:grpSpLocks/>
          </p:cNvGrpSpPr>
          <p:nvPr/>
        </p:nvGrpSpPr>
        <p:grpSpPr bwMode="auto">
          <a:xfrm>
            <a:off x="2495550" y="3738563"/>
            <a:ext cx="1752600" cy="1366837"/>
            <a:chOff x="1056" y="2691"/>
            <a:chExt cx="1104" cy="861"/>
          </a:xfrm>
        </p:grpSpPr>
        <p:sp>
          <p:nvSpPr>
            <p:cNvPr id="60422" name="Line 6"/>
            <p:cNvSpPr>
              <a:spLocks noChangeShapeType="1"/>
            </p:cNvSpPr>
            <p:nvPr/>
          </p:nvSpPr>
          <p:spPr bwMode="auto">
            <a:xfrm flipV="1">
              <a:off x="1056" y="2691"/>
              <a:ext cx="1104" cy="42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7"/>
            <p:cNvSpPr>
              <a:spLocks noChangeShapeType="1"/>
            </p:cNvSpPr>
            <p:nvPr/>
          </p:nvSpPr>
          <p:spPr bwMode="auto">
            <a:xfrm>
              <a:off x="1104" y="3168"/>
              <a:ext cx="1056"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0424" name="Group 8"/>
          <p:cNvGrpSpPr>
            <a:grpSpLocks/>
          </p:cNvGrpSpPr>
          <p:nvPr/>
        </p:nvGrpSpPr>
        <p:grpSpPr bwMode="auto">
          <a:xfrm>
            <a:off x="4673600" y="3281363"/>
            <a:ext cx="869950" cy="2281237"/>
            <a:chOff x="2428" y="2403"/>
            <a:chExt cx="548" cy="1437"/>
          </a:xfrm>
        </p:grpSpPr>
        <p:sp>
          <p:nvSpPr>
            <p:cNvPr id="60425" name="Line 9"/>
            <p:cNvSpPr>
              <a:spLocks noChangeShapeType="1"/>
            </p:cNvSpPr>
            <p:nvPr/>
          </p:nvSpPr>
          <p:spPr bwMode="auto">
            <a:xfrm flipV="1">
              <a:off x="2448" y="2403"/>
              <a:ext cx="48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6" name="Line 10"/>
            <p:cNvSpPr>
              <a:spLocks noChangeShapeType="1"/>
            </p:cNvSpPr>
            <p:nvPr/>
          </p:nvSpPr>
          <p:spPr bwMode="auto">
            <a:xfrm>
              <a:off x="2448" y="2691"/>
              <a:ext cx="5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7" name="Line 11"/>
            <p:cNvSpPr>
              <a:spLocks noChangeShapeType="1"/>
            </p:cNvSpPr>
            <p:nvPr/>
          </p:nvSpPr>
          <p:spPr bwMode="auto">
            <a:xfrm>
              <a:off x="2428" y="2753"/>
              <a:ext cx="48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8" name="Line 12"/>
            <p:cNvSpPr>
              <a:spLocks noChangeShapeType="1"/>
            </p:cNvSpPr>
            <p:nvPr/>
          </p:nvSpPr>
          <p:spPr bwMode="auto">
            <a:xfrm>
              <a:off x="2448" y="3648"/>
              <a:ext cx="48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9" name="Line 13"/>
            <p:cNvSpPr>
              <a:spLocks noChangeShapeType="1"/>
            </p:cNvSpPr>
            <p:nvPr/>
          </p:nvSpPr>
          <p:spPr bwMode="auto">
            <a:xfrm flipV="1">
              <a:off x="2448" y="3552"/>
              <a:ext cx="5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0" name="Line 14"/>
            <p:cNvSpPr>
              <a:spLocks noChangeShapeType="1"/>
            </p:cNvSpPr>
            <p:nvPr/>
          </p:nvSpPr>
          <p:spPr bwMode="auto">
            <a:xfrm flipV="1">
              <a:off x="2428" y="3250"/>
              <a:ext cx="48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0431" name="Group 15"/>
          <p:cNvGrpSpPr>
            <a:grpSpLocks/>
          </p:cNvGrpSpPr>
          <p:nvPr/>
        </p:nvGrpSpPr>
        <p:grpSpPr bwMode="auto">
          <a:xfrm>
            <a:off x="1676400" y="3446463"/>
            <a:ext cx="1298575" cy="1201737"/>
            <a:chOff x="540" y="2507"/>
            <a:chExt cx="818" cy="757"/>
          </a:xfrm>
        </p:grpSpPr>
        <p:sp>
          <p:nvSpPr>
            <p:cNvPr id="60432" name="Rectangle 16"/>
            <p:cNvSpPr>
              <a:spLocks noChangeArrowheads="1"/>
            </p:cNvSpPr>
            <p:nvPr/>
          </p:nvSpPr>
          <p:spPr bwMode="auto">
            <a:xfrm>
              <a:off x="816" y="2976"/>
              <a:ext cx="288" cy="288"/>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3" name="Text Box 17"/>
            <p:cNvSpPr txBox="1">
              <a:spLocks noChangeArrowheads="1"/>
            </p:cNvSpPr>
            <p:nvPr/>
          </p:nvSpPr>
          <p:spPr bwMode="auto">
            <a:xfrm>
              <a:off x="540" y="2507"/>
              <a:ext cx="81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b="1">
                  <a:latin typeface="Arial Narrow" pitchFamily="34" charset="0"/>
                </a:rPr>
                <a:t>Decision </a:t>
              </a:r>
            </a:p>
            <a:p>
              <a:pPr algn="ctr" eaLnBrk="1" hangingPunct="1"/>
              <a:r>
                <a:rPr lang="en-US" altLang="en-US" sz="2400" b="1">
                  <a:latin typeface="Arial Narrow" pitchFamily="34" charset="0"/>
                </a:rPr>
                <a:t>node</a:t>
              </a:r>
            </a:p>
          </p:txBody>
        </p:sp>
      </p:grpSp>
      <p:grpSp>
        <p:nvGrpSpPr>
          <p:cNvPr id="60434" name="Group 18"/>
          <p:cNvGrpSpPr>
            <a:grpSpLocks/>
          </p:cNvGrpSpPr>
          <p:nvPr/>
        </p:nvGrpSpPr>
        <p:grpSpPr bwMode="auto">
          <a:xfrm>
            <a:off x="3937000" y="2743200"/>
            <a:ext cx="1158875" cy="2590800"/>
            <a:chOff x="1964" y="2064"/>
            <a:chExt cx="730" cy="1632"/>
          </a:xfrm>
        </p:grpSpPr>
        <p:sp>
          <p:nvSpPr>
            <p:cNvPr id="60435" name="Oval 19"/>
            <p:cNvSpPr>
              <a:spLocks noChangeArrowheads="1"/>
            </p:cNvSpPr>
            <p:nvPr/>
          </p:nvSpPr>
          <p:spPr bwMode="auto">
            <a:xfrm>
              <a:off x="2160" y="2547"/>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6" name="Oval 20"/>
            <p:cNvSpPr>
              <a:spLocks noChangeArrowheads="1"/>
            </p:cNvSpPr>
            <p:nvPr/>
          </p:nvSpPr>
          <p:spPr bwMode="auto">
            <a:xfrm flipV="1">
              <a:off x="2160" y="3408"/>
              <a:ext cx="288" cy="288"/>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7" name="Text Box 21"/>
            <p:cNvSpPr txBox="1">
              <a:spLocks noChangeArrowheads="1"/>
            </p:cNvSpPr>
            <p:nvPr/>
          </p:nvSpPr>
          <p:spPr bwMode="auto">
            <a:xfrm>
              <a:off x="1964" y="2064"/>
              <a:ext cx="73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b="1">
                  <a:latin typeface="Arial Narrow" pitchFamily="34" charset="0"/>
                </a:rPr>
                <a:t>Chance </a:t>
              </a:r>
            </a:p>
            <a:p>
              <a:pPr algn="ctr" eaLnBrk="1" hangingPunct="1"/>
              <a:r>
                <a:rPr lang="en-US" altLang="en-US" sz="2400" b="1">
                  <a:latin typeface="Arial Narrow" pitchFamily="34" charset="0"/>
                </a:rPr>
                <a:t>node</a:t>
              </a:r>
            </a:p>
          </p:txBody>
        </p:sp>
      </p:grpSp>
      <p:grpSp>
        <p:nvGrpSpPr>
          <p:cNvPr id="60438" name="Group 22"/>
          <p:cNvGrpSpPr>
            <a:grpSpLocks/>
          </p:cNvGrpSpPr>
          <p:nvPr/>
        </p:nvGrpSpPr>
        <p:grpSpPr bwMode="auto">
          <a:xfrm>
            <a:off x="2771775" y="3744913"/>
            <a:ext cx="1282700" cy="1452562"/>
            <a:chOff x="1230" y="2695"/>
            <a:chExt cx="808" cy="915"/>
          </a:xfrm>
        </p:grpSpPr>
        <p:sp>
          <p:nvSpPr>
            <p:cNvPr id="60439" name="Text Box 23"/>
            <p:cNvSpPr txBox="1">
              <a:spLocks noChangeArrowheads="1"/>
            </p:cNvSpPr>
            <p:nvPr/>
          </p:nvSpPr>
          <p:spPr bwMode="auto">
            <a:xfrm rot="-1275924">
              <a:off x="1230" y="2695"/>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b="1">
                  <a:latin typeface="Arial Narrow" pitchFamily="34" charset="0"/>
                </a:rPr>
                <a:t>Decision 1</a:t>
              </a:r>
            </a:p>
          </p:txBody>
        </p:sp>
        <p:sp>
          <p:nvSpPr>
            <p:cNvPr id="60440" name="Text Box 24"/>
            <p:cNvSpPr txBox="1">
              <a:spLocks noChangeArrowheads="1"/>
            </p:cNvSpPr>
            <p:nvPr/>
          </p:nvSpPr>
          <p:spPr bwMode="auto">
            <a:xfrm rot="1303140">
              <a:off x="1267" y="3168"/>
              <a:ext cx="7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b="1">
                  <a:latin typeface="Arial Narrow" pitchFamily="34" charset="0"/>
                </a:rPr>
                <a:t>Decision 2</a:t>
              </a:r>
            </a:p>
            <a:p>
              <a:pPr algn="ctr" eaLnBrk="1" hangingPunct="1"/>
              <a:endParaRPr lang="en-US" altLang="en-US" sz="2000" b="1">
                <a:latin typeface="Arial Narrow" pitchFamily="34" charset="0"/>
              </a:endParaRPr>
            </a:p>
          </p:txBody>
        </p:sp>
      </p:grpSp>
      <p:sp>
        <p:nvSpPr>
          <p:cNvPr id="60441" name="Text Box 25"/>
          <p:cNvSpPr txBox="1">
            <a:spLocks noChangeArrowheads="1"/>
          </p:cNvSpPr>
          <p:nvPr/>
        </p:nvSpPr>
        <p:spPr bwMode="auto">
          <a:xfrm>
            <a:off x="5467350" y="3048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Event 1</a:t>
            </a:r>
          </a:p>
        </p:txBody>
      </p:sp>
      <p:sp>
        <p:nvSpPr>
          <p:cNvPr id="60442" name="Rectangle 26"/>
          <p:cNvSpPr>
            <a:spLocks noChangeArrowheads="1"/>
          </p:cNvSpPr>
          <p:nvPr/>
        </p:nvSpPr>
        <p:spPr bwMode="auto">
          <a:xfrm>
            <a:off x="5467350" y="3581400"/>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b="1"/>
              <a:t>Event 2</a:t>
            </a:r>
          </a:p>
        </p:txBody>
      </p:sp>
      <p:sp>
        <p:nvSpPr>
          <p:cNvPr id="60443" name="Rectangle 27"/>
          <p:cNvSpPr>
            <a:spLocks noChangeArrowheads="1"/>
          </p:cNvSpPr>
          <p:nvPr/>
        </p:nvSpPr>
        <p:spPr bwMode="auto">
          <a:xfrm>
            <a:off x="5467350" y="4038600"/>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b="1"/>
              <a:t>Event 3</a:t>
            </a:r>
          </a:p>
        </p:txBody>
      </p:sp>
    </p:spTree>
    <p:extLst>
      <p:ext uri="{BB962C8B-B14F-4D97-AF65-F5344CB8AC3E}">
        <p14:creationId xmlns:p14="http://schemas.microsoft.com/office/powerpoint/2010/main" val="95529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4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421"/>
                                        </p:tgtEl>
                                        <p:attrNameLst>
                                          <p:attrName>style.visibility</p:attrName>
                                        </p:attrNameLst>
                                      </p:cBhvr>
                                      <p:to>
                                        <p:strVal val="visible"/>
                                      </p:to>
                                    </p:set>
                                    <p:animEffect transition="in" filter="wipe(left)">
                                      <p:cBhvr>
                                        <p:cTn id="11" dur="500"/>
                                        <p:tgtEl>
                                          <p:spTgt spid="60421"/>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60438"/>
                                        </p:tgtEl>
                                        <p:attrNameLst>
                                          <p:attrName>style.visibility</p:attrName>
                                        </p:attrNameLst>
                                      </p:cBhvr>
                                      <p:to>
                                        <p:strVal val="visible"/>
                                      </p:to>
                                    </p:set>
                                    <p:animEffect transition="in" filter="dissolve">
                                      <p:cBhvr>
                                        <p:cTn id="15" dur="500"/>
                                        <p:tgtEl>
                                          <p:spTgt spid="604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043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0424"/>
                                        </p:tgtEl>
                                        <p:attrNameLst>
                                          <p:attrName>style.visibility</p:attrName>
                                        </p:attrNameLst>
                                      </p:cBhvr>
                                      <p:to>
                                        <p:strVal val="visible"/>
                                      </p:to>
                                    </p:set>
                                    <p:animEffect transition="in" filter="wipe(left)">
                                      <p:cBhvr>
                                        <p:cTn id="24"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ChangeArrowheads="1"/>
          </p:cNvSpPr>
          <p:nvPr/>
        </p:nvSpPr>
        <p:spPr bwMode="auto">
          <a:xfrm>
            <a:off x="1295400" y="1346200"/>
            <a:ext cx="752475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3200" b="1" dirty="0" smtClean="0">
                <a:latin typeface="Book Antiqua" pitchFamily="18" charset="0"/>
              </a:rPr>
              <a:t>	The </a:t>
            </a:r>
            <a:r>
              <a:rPr lang="en-US" altLang="en-US" sz="3200" b="1" u="sng" dirty="0" smtClean="0">
                <a:latin typeface="Book Antiqua" pitchFamily="18" charset="0"/>
              </a:rPr>
              <a:t>branches</a:t>
            </a:r>
            <a:r>
              <a:rPr lang="en-US" altLang="en-US" sz="3200" b="1" dirty="0" smtClean="0">
                <a:latin typeface="Book Antiqua" pitchFamily="18" charset="0"/>
              </a:rPr>
              <a:t> </a:t>
            </a:r>
            <a:r>
              <a:rPr lang="en-US" altLang="en-US" sz="3200" b="1" dirty="0" smtClean="0">
                <a:solidFill>
                  <a:srgbClr val="FF0000"/>
                </a:solidFill>
                <a:latin typeface="Book Antiqua" pitchFamily="18" charset="0"/>
              </a:rPr>
              <a:t>leaving each round node</a:t>
            </a:r>
            <a:r>
              <a:rPr lang="en-US" altLang="en-US" sz="3200" b="1" dirty="0" smtClean="0">
                <a:latin typeface="Book Antiqua" pitchFamily="18" charset="0"/>
              </a:rPr>
              <a:t> represent the different states of nature </a:t>
            </a:r>
          </a:p>
          <a:p>
            <a:pPr>
              <a:defRPr/>
            </a:pPr>
            <a:r>
              <a:rPr lang="en-US" altLang="en-US" sz="3200" b="1" dirty="0">
                <a:latin typeface="Book Antiqua" pitchFamily="18" charset="0"/>
              </a:rPr>
              <a:t>	</a:t>
            </a:r>
            <a:r>
              <a:rPr lang="en-US" altLang="en-US" sz="3200" b="1" dirty="0" smtClean="0">
                <a:latin typeface="Book Antiqua" pitchFamily="18" charset="0"/>
              </a:rPr>
              <a:t>While the branches </a:t>
            </a:r>
            <a:r>
              <a:rPr lang="en-US" altLang="en-US" sz="3200" b="1" dirty="0" smtClean="0">
                <a:solidFill>
                  <a:srgbClr val="FF0000"/>
                </a:solidFill>
                <a:latin typeface="Book Antiqua" pitchFamily="18" charset="0"/>
              </a:rPr>
              <a:t>leaving each square node</a:t>
            </a:r>
            <a:r>
              <a:rPr lang="en-US" altLang="en-US" sz="3200" b="1" dirty="0" smtClean="0">
                <a:latin typeface="Book Antiqua" pitchFamily="18" charset="0"/>
              </a:rPr>
              <a:t> represent the different decision alternatives.</a:t>
            </a:r>
          </a:p>
          <a:p>
            <a:pPr>
              <a:defRPr/>
            </a:pPr>
            <a:endParaRPr lang="en-US" altLang="en-US" sz="3200" b="1" dirty="0" smtClean="0">
              <a:latin typeface="Book Antiqua" pitchFamily="18" charset="0"/>
            </a:endParaRPr>
          </a:p>
          <a:p>
            <a:pPr lvl="1">
              <a:defRPr/>
            </a:pPr>
            <a:r>
              <a:rPr lang="en-US" altLang="en-US" sz="3200" b="1" dirty="0" smtClean="0">
                <a:latin typeface="Book Antiqua" pitchFamily="18" charset="0"/>
              </a:rPr>
              <a:t>At the end of each limb of a tree are the </a:t>
            </a:r>
            <a:r>
              <a:rPr lang="en-US" altLang="en-US" sz="3200" b="1" dirty="0" smtClean="0">
                <a:solidFill>
                  <a:srgbClr val="FF0000"/>
                </a:solidFill>
                <a:latin typeface="Book Antiqua" pitchFamily="18" charset="0"/>
              </a:rPr>
              <a:t>payoffs</a:t>
            </a:r>
            <a:r>
              <a:rPr lang="en-US" altLang="en-US" sz="3200" b="1" dirty="0" smtClean="0">
                <a:latin typeface="Book Antiqua" pitchFamily="18" charset="0"/>
              </a:rPr>
              <a:t> attained from the series of branches making up that limb.  </a:t>
            </a:r>
          </a:p>
        </p:txBody>
      </p:sp>
      <p:sp>
        <p:nvSpPr>
          <p:cNvPr id="2" name="TextBox 1"/>
          <p:cNvSpPr txBox="1"/>
          <p:nvPr/>
        </p:nvSpPr>
        <p:spPr>
          <a:xfrm>
            <a:off x="1524000" y="166598"/>
            <a:ext cx="5540427" cy="707886"/>
          </a:xfrm>
          <a:prstGeom prst="rect">
            <a:avLst/>
          </a:prstGeom>
          <a:noFill/>
        </p:spPr>
        <p:txBody>
          <a:bodyPr wrap="none" rtlCol="0">
            <a:spAutoFit/>
          </a:bodyPr>
          <a:lstStyle/>
          <a:p>
            <a:r>
              <a:rPr lang="en-US" sz="4000" b="1" dirty="0" smtClean="0">
                <a:solidFill>
                  <a:srgbClr val="FF0000"/>
                </a:solidFill>
              </a:rPr>
              <a:t>Decision  Making Process</a:t>
            </a:r>
            <a:endParaRPr lang="en-US" sz="4000" b="1" dirty="0">
              <a:solidFill>
                <a:srgbClr val="FF0000"/>
              </a:solidFill>
            </a:endParaRPr>
          </a:p>
        </p:txBody>
      </p:sp>
    </p:spTree>
    <p:extLst>
      <p:ext uri="{BB962C8B-B14F-4D97-AF65-F5344CB8AC3E}">
        <p14:creationId xmlns:p14="http://schemas.microsoft.com/office/powerpoint/2010/main" val="366688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19200" y="457200"/>
            <a:ext cx="5943600" cy="762000"/>
          </a:xfrm>
        </p:spPr>
        <p:txBody>
          <a:bodyPr/>
          <a:lstStyle/>
          <a:p>
            <a:r>
              <a:rPr lang="en-US" altLang="en-US" b="1" dirty="0">
                <a:solidFill>
                  <a:srgbClr val="FF0000"/>
                </a:solidFill>
              </a:rPr>
              <a:t>Mary’s Factory</a:t>
            </a:r>
          </a:p>
        </p:txBody>
      </p:sp>
      <p:sp>
        <p:nvSpPr>
          <p:cNvPr id="33795" name="Text Box 3"/>
          <p:cNvSpPr txBox="1">
            <a:spLocks noChangeArrowheads="1"/>
          </p:cNvSpPr>
          <p:nvPr/>
        </p:nvSpPr>
        <p:spPr bwMode="auto">
          <a:xfrm>
            <a:off x="381000" y="1749425"/>
            <a:ext cx="8382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cs typeface="Times New Roman" pitchFamily="18" charset="0"/>
              </a:rPr>
              <a:t>Mary is a manager of a gadget factory.  Her factory has been quite successful the past three years.  She is wondering whether or not it is a good idea to expand her factory this year.  The cost to expand her factory is $1.5M.  If she does nothing and the economy stays good and people continue to buy lots of gadgets she expects $3M in revenue; while only $1M if the economy is bad.</a:t>
            </a:r>
          </a:p>
          <a:p>
            <a:pPr>
              <a:spcBef>
                <a:spcPct val="50000"/>
              </a:spcBef>
            </a:pPr>
            <a:r>
              <a:rPr lang="en-US" altLang="en-US" dirty="0">
                <a:cs typeface="Times New Roman" pitchFamily="18" charset="0"/>
              </a:rPr>
              <a:t>If she expands the factory, she expects to receive $6M if economy is good and $2M if economy is bad.</a:t>
            </a:r>
          </a:p>
          <a:p>
            <a:pPr>
              <a:spcBef>
                <a:spcPct val="50000"/>
              </a:spcBef>
            </a:pPr>
            <a:r>
              <a:rPr lang="en-US" altLang="en-US" dirty="0">
                <a:cs typeface="Times New Roman" pitchFamily="18" charset="0"/>
              </a:rPr>
              <a:t>She also assumes that there is a 40% chance of a good economy and a 60% chance of a bad economy.</a:t>
            </a:r>
          </a:p>
          <a:p>
            <a:pPr>
              <a:spcBef>
                <a:spcPct val="50000"/>
              </a:spcBef>
            </a:pPr>
            <a:r>
              <a:rPr lang="en-US" altLang="en-US" b="1" dirty="0">
                <a:cs typeface="Times New Roman" pitchFamily="18" charset="0"/>
              </a:rPr>
              <a:t>(a) Draw a Decision Tree showing these choices.</a:t>
            </a:r>
          </a:p>
          <a:p>
            <a:pPr>
              <a:spcBef>
                <a:spcPct val="50000"/>
              </a:spcBef>
            </a:pPr>
            <a:endParaRPr lang="en-US" altLang="en-US" b="1" dirty="0">
              <a:cs typeface="Times New Roman" pitchFamily="18" charset="0"/>
            </a:endParaRPr>
          </a:p>
        </p:txBody>
      </p:sp>
    </p:spTree>
    <p:extLst>
      <p:ext uri="{BB962C8B-B14F-4D97-AF65-F5344CB8AC3E}">
        <p14:creationId xmlns:p14="http://schemas.microsoft.com/office/powerpoint/2010/main" val="117171992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533400"/>
            <a:ext cx="7772400" cy="762000"/>
          </a:xfrm>
        </p:spPr>
        <p:txBody>
          <a:bodyPr/>
          <a:lstStyle/>
          <a:p>
            <a:r>
              <a:rPr lang="en-US" altLang="en-US" b="1" dirty="0">
                <a:solidFill>
                  <a:srgbClr val="FF0000"/>
                </a:solidFill>
              </a:rPr>
              <a:t>Decision Tree Example</a:t>
            </a:r>
          </a:p>
        </p:txBody>
      </p:sp>
      <p:sp>
        <p:nvSpPr>
          <p:cNvPr id="34819" name="Rectangle 3"/>
          <p:cNvSpPr>
            <a:spLocks noChangeArrowheads="1"/>
          </p:cNvSpPr>
          <p:nvPr/>
        </p:nvSpPr>
        <p:spPr bwMode="auto">
          <a:xfrm>
            <a:off x="457200" y="3200400"/>
            <a:ext cx="533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20" name="Group 4"/>
          <p:cNvGrpSpPr>
            <a:grpSpLocks/>
          </p:cNvGrpSpPr>
          <p:nvPr/>
        </p:nvGrpSpPr>
        <p:grpSpPr bwMode="auto">
          <a:xfrm>
            <a:off x="990600" y="2286000"/>
            <a:ext cx="3124200" cy="1066800"/>
            <a:chOff x="624" y="1440"/>
            <a:chExt cx="1968" cy="672"/>
          </a:xfrm>
        </p:grpSpPr>
        <p:sp>
          <p:nvSpPr>
            <p:cNvPr id="34821" name="Line 5"/>
            <p:cNvSpPr>
              <a:spLocks noChangeShapeType="1"/>
            </p:cNvSpPr>
            <p:nvPr/>
          </p:nvSpPr>
          <p:spPr bwMode="auto">
            <a:xfrm flipV="1">
              <a:off x="624" y="1680"/>
              <a:ext cx="81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Text Box 6"/>
            <p:cNvSpPr txBox="1">
              <a:spLocks noChangeArrowheads="1"/>
            </p:cNvSpPr>
            <p:nvPr/>
          </p:nvSpPr>
          <p:spPr bwMode="auto">
            <a:xfrm>
              <a:off x="1392" y="1440"/>
              <a:ext cx="12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solidFill>
                    <a:srgbClr val="FF0000"/>
                  </a:solidFill>
                </a:rPr>
                <a:t>Expand Factory</a:t>
              </a:r>
            </a:p>
            <a:p>
              <a:pPr>
                <a:spcBef>
                  <a:spcPct val="50000"/>
                </a:spcBef>
              </a:pPr>
              <a:r>
                <a:rPr lang="en-US" altLang="en-US" sz="1200" b="1" dirty="0">
                  <a:solidFill>
                    <a:srgbClr val="FF0000"/>
                  </a:solidFill>
                </a:rPr>
                <a:t>Cost = $1.5 M</a:t>
              </a:r>
            </a:p>
          </p:txBody>
        </p:sp>
      </p:grpSp>
      <p:grpSp>
        <p:nvGrpSpPr>
          <p:cNvPr id="34823" name="Group 7"/>
          <p:cNvGrpSpPr>
            <a:grpSpLocks/>
          </p:cNvGrpSpPr>
          <p:nvPr/>
        </p:nvGrpSpPr>
        <p:grpSpPr bwMode="auto">
          <a:xfrm>
            <a:off x="990600" y="3505200"/>
            <a:ext cx="3200400" cy="914400"/>
            <a:chOff x="624" y="2208"/>
            <a:chExt cx="2016" cy="576"/>
          </a:xfrm>
        </p:grpSpPr>
        <p:sp>
          <p:nvSpPr>
            <p:cNvPr id="34824" name="Line 8"/>
            <p:cNvSpPr>
              <a:spLocks noChangeShapeType="1"/>
            </p:cNvSpPr>
            <p:nvPr/>
          </p:nvSpPr>
          <p:spPr bwMode="auto">
            <a:xfrm>
              <a:off x="624" y="2208"/>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Text Box 9"/>
            <p:cNvSpPr txBox="1">
              <a:spLocks noChangeArrowheads="1"/>
            </p:cNvSpPr>
            <p:nvPr/>
          </p:nvSpPr>
          <p:spPr bwMode="auto">
            <a:xfrm>
              <a:off x="1440" y="2438"/>
              <a:ext cx="12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t>Don’t Expand Factory</a:t>
              </a:r>
            </a:p>
            <a:p>
              <a:pPr>
                <a:spcBef>
                  <a:spcPct val="50000"/>
                </a:spcBef>
              </a:pPr>
              <a:r>
                <a:rPr lang="en-US" altLang="en-US" sz="1200" b="1" dirty="0"/>
                <a:t>Cost = $0</a:t>
              </a:r>
            </a:p>
          </p:txBody>
        </p:sp>
      </p:grpSp>
      <p:grpSp>
        <p:nvGrpSpPr>
          <p:cNvPr id="34826" name="Group 10"/>
          <p:cNvGrpSpPr>
            <a:grpSpLocks/>
          </p:cNvGrpSpPr>
          <p:nvPr/>
        </p:nvGrpSpPr>
        <p:grpSpPr bwMode="auto">
          <a:xfrm>
            <a:off x="3352800" y="2286000"/>
            <a:ext cx="1524000" cy="457200"/>
            <a:chOff x="2112" y="1440"/>
            <a:chExt cx="960" cy="288"/>
          </a:xfrm>
        </p:grpSpPr>
        <p:sp>
          <p:nvSpPr>
            <p:cNvPr id="34827" name="Line 11"/>
            <p:cNvSpPr>
              <a:spLocks noChangeShapeType="1"/>
            </p:cNvSpPr>
            <p:nvPr/>
          </p:nvSpPr>
          <p:spPr bwMode="auto">
            <a:xfrm>
              <a:off x="2112" y="158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Oval 12"/>
            <p:cNvSpPr>
              <a:spLocks noChangeArrowheads="1"/>
            </p:cNvSpPr>
            <p:nvPr/>
          </p:nvSpPr>
          <p:spPr bwMode="auto">
            <a:xfrm>
              <a:off x="2784" y="144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9" name="Group 13"/>
          <p:cNvGrpSpPr>
            <a:grpSpLocks/>
          </p:cNvGrpSpPr>
          <p:nvPr/>
        </p:nvGrpSpPr>
        <p:grpSpPr bwMode="auto">
          <a:xfrm>
            <a:off x="4876800" y="1828800"/>
            <a:ext cx="3657600" cy="685800"/>
            <a:chOff x="3072" y="1152"/>
            <a:chExt cx="2304" cy="432"/>
          </a:xfrm>
        </p:grpSpPr>
        <p:sp>
          <p:nvSpPr>
            <p:cNvPr id="34830" name="Line 14"/>
            <p:cNvSpPr>
              <a:spLocks noChangeShapeType="1"/>
            </p:cNvSpPr>
            <p:nvPr/>
          </p:nvSpPr>
          <p:spPr bwMode="auto">
            <a:xfrm flipV="1">
              <a:off x="3072" y="134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Text Box 15"/>
            <p:cNvSpPr txBox="1">
              <a:spLocks noChangeArrowheads="1"/>
            </p:cNvSpPr>
            <p:nvPr/>
          </p:nvSpPr>
          <p:spPr bwMode="auto">
            <a:xfrm>
              <a:off x="3600" y="1152"/>
              <a:ext cx="177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solidFill>
                    <a:srgbClr val="0070C0"/>
                  </a:solidFill>
                </a:rPr>
                <a:t>40 % Chance of a Good Economy</a:t>
              </a:r>
            </a:p>
            <a:p>
              <a:pPr>
                <a:spcBef>
                  <a:spcPct val="50000"/>
                </a:spcBef>
              </a:pPr>
              <a:r>
                <a:rPr lang="en-US" altLang="en-US" sz="1200" b="1" dirty="0">
                  <a:solidFill>
                    <a:srgbClr val="0070C0"/>
                  </a:solidFill>
                </a:rPr>
                <a:t>Profit = $6M</a:t>
              </a:r>
            </a:p>
          </p:txBody>
        </p:sp>
      </p:grpSp>
      <p:grpSp>
        <p:nvGrpSpPr>
          <p:cNvPr id="34832" name="Group 16"/>
          <p:cNvGrpSpPr>
            <a:grpSpLocks/>
          </p:cNvGrpSpPr>
          <p:nvPr/>
        </p:nvGrpSpPr>
        <p:grpSpPr bwMode="auto">
          <a:xfrm>
            <a:off x="4876800" y="2514600"/>
            <a:ext cx="3200400" cy="762000"/>
            <a:chOff x="3072" y="1584"/>
            <a:chExt cx="2016" cy="480"/>
          </a:xfrm>
        </p:grpSpPr>
        <p:sp>
          <p:nvSpPr>
            <p:cNvPr id="34833" name="Line 17"/>
            <p:cNvSpPr>
              <a:spLocks noChangeShapeType="1"/>
            </p:cNvSpPr>
            <p:nvPr/>
          </p:nvSpPr>
          <p:spPr bwMode="auto">
            <a:xfrm>
              <a:off x="3072" y="1584"/>
              <a:ext cx="52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Text Box 18"/>
            <p:cNvSpPr txBox="1">
              <a:spLocks noChangeArrowheads="1"/>
            </p:cNvSpPr>
            <p:nvPr/>
          </p:nvSpPr>
          <p:spPr bwMode="auto">
            <a:xfrm>
              <a:off x="3600" y="1718"/>
              <a:ext cx="14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solidFill>
                    <a:srgbClr val="7030A0"/>
                  </a:solidFill>
                </a:rPr>
                <a:t>60% Chance Bad Economy</a:t>
              </a:r>
            </a:p>
            <a:p>
              <a:pPr>
                <a:spcBef>
                  <a:spcPct val="50000"/>
                </a:spcBef>
              </a:pPr>
              <a:r>
                <a:rPr lang="en-US" altLang="en-US" sz="1200" b="1" dirty="0">
                  <a:solidFill>
                    <a:srgbClr val="7030A0"/>
                  </a:solidFill>
                </a:rPr>
                <a:t>Profit = $2M</a:t>
              </a:r>
            </a:p>
          </p:txBody>
        </p:sp>
      </p:grpSp>
      <p:grpSp>
        <p:nvGrpSpPr>
          <p:cNvPr id="34835" name="Group 19"/>
          <p:cNvGrpSpPr>
            <a:grpSpLocks/>
          </p:cNvGrpSpPr>
          <p:nvPr/>
        </p:nvGrpSpPr>
        <p:grpSpPr bwMode="auto">
          <a:xfrm>
            <a:off x="3962400" y="3794125"/>
            <a:ext cx="914400" cy="457200"/>
            <a:chOff x="2496" y="2390"/>
            <a:chExt cx="576" cy="288"/>
          </a:xfrm>
        </p:grpSpPr>
        <p:sp>
          <p:nvSpPr>
            <p:cNvPr id="34836" name="Line 20"/>
            <p:cNvSpPr>
              <a:spLocks noChangeShapeType="1"/>
            </p:cNvSpPr>
            <p:nvPr/>
          </p:nvSpPr>
          <p:spPr bwMode="auto">
            <a:xfrm>
              <a:off x="2496" y="253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Oval 21"/>
            <p:cNvSpPr>
              <a:spLocks noChangeArrowheads="1"/>
            </p:cNvSpPr>
            <p:nvPr/>
          </p:nvSpPr>
          <p:spPr bwMode="auto">
            <a:xfrm>
              <a:off x="2784" y="239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38" name="Group 22"/>
          <p:cNvGrpSpPr>
            <a:grpSpLocks/>
          </p:cNvGrpSpPr>
          <p:nvPr/>
        </p:nvGrpSpPr>
        <p:grpSpPr bwMode="auto">
          <a:xfrm>
            <a:off x="4876800" y="3429000"/>
            <a:ext cx="2743200" cy="609600"/>
            <a:chOff x="3072" y="2160"/>
            <a:chExt cx="1728" cy="384"/>
          </a:xfrm>
        </p:grpSpPr>
        <p:sp>
          <p:nvSpPr>
            <p:cNvPr id="34839" name="Line 23"/>
            <p:cNvSpPr>
              <a:spLocks noChangeShapeType="1"/>
            </p:cNvSpPr>
            <p:nvPr/>
          </p:nvSpPr>
          <p:spPr bwMode="auto">
            <a:xfrm flipV="1">
              <a:off x="3072" y="23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Text Box 24"/>
            <p:cNvSpPr txBox="1">
              <a:spLocks noChangeArrowheads="1"/>
            </p:cNvSpPr>
            <p:nvPr/>
          </p:nvSpPr>
          <p:spPr bwMode="auto">
            <a:xfrm>
              <a:off x="3600" y="2160"/>
              <a:ext cx="12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solidFill>
                    <a:srgbClr val="0070C0"/>
                  </a:solidFill>
                </a:rPr>
                <a:t>Good Economy (40%) </a:t>
              </a:r>
            </a:p>
            <a:p>
              <a:pPr>
                <a:spcBef>
                  <a:spcPct val="50000"/>
                </a:spcBef>
              </a:pPr>
              <a:r>
                <a:rPr lang="en-US" altLang="en-US" sz="1200" b="1" dirty="0">
                  <a:solidFill>
                    <a:srgbClr val="0070C0"/>
                  </a:solidFill>
                </a:rPr>
                <a:t>Profit = $3M</a:t>
              </a:r>
            </a:p>
          </p:txBody>
        </p:sp>
      </p:grpSp>
      <p:grpSp>
        <p:nvGrpSpPr>
          <p:cNvPr id="34841" name="Group 25"/>
          <p:cNvGrpSpPr>
            <a:grpSpLocks/>
          </p:cNvGrpSpPr>
          <p:nvPr/>
        </p:nvGrpSpPr>
        <p:grpSpPr bwMode="auto">
          <a:xfrm>
            <a:off x="4876800" y="4038600"/>
            <a:ext cx="2895600" cy="685800"/>
            <a:chOff x="3072" y="2544"/>
            <a:chExt cx="1824" cy="432"/>
          </a:xfrm>
        </p:grpSpPr>
        <p:sp>
          <p:nvSpPr>
            <p:cNvPr id="34842" name="Line 26"/>
            <p:cNvSpPr>
              <a:spLocks noChangeShapeType="1"/>
            </p:cNvSpPr>
            <p:nvPr/>
          </p:nvSpPr>
          <p:spPr bwMode="auto">
            <a:xfrm>
              <a:off x="3072" y="2544"/>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3" name="Text Box 27"/>
            <p:cNvSpPr txBox="1">
              <a:spLocks noChangeArrowheads="1"/>
            </p:cNvSpPr>
            <p:nvPr/>
          </p:nvSpPr>
          <p:spPr bwMode="auto">
            <a:xfrm>
              <a:off x="3600" y="2630"/>
              <a:ext cx="12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solidFill>
                    <a:srgbClr val="7030A0"/>
                  </a:solidFill>
                </a:rPr>
                <a:t>Bad Economy (60%)</a:t>
              </a:r>
            </a:p>
            <a:p>
              <a:pPr>
                <a:spcBef>
                  <a:spcPct val="50000"/>
                </a:spcBef>
              </a:pPr>
              <a:r>
                <a:rPr lang="en-US" altLang="en-US" sz="1200" b="1" dirty="0">
                  <a:solidFill>
                    <a:srgbClr val="7030A0"/>
                  </a:solidFill>
                </a:rPr>
                <a:t>Profit = $1M</a:t>
              </a:r>
            </a:p>
          </p:txBody>
        </p:sp>
      </p:grpSp>
      <p:sp>
        <p:nvSpPr>
          <p:cNvPr id="34844" name="Text Box 28"/>
          <p:cNvSpPr txBox="1">
            <a:spLocks noChangeArrowheads="1"/>
          </p:cNvSpPr>
          <p:nvPr/>
        </p:nvSpPr>
        <p:spPr bwMode="auto">
          <a:xfrm>
            <a:off x="533400" y="4876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NPV</a:t>
            </a:r>
            <a:r>
              <a:rPr lang="en-US" altLang="en-US" baseline="-25000"/>
              <a:t>Expand</a:t>
            </a:r>
            <a:r>
              <a:rPr lang="en-US" altLang="en-US"/>
              <a:t> = (.4(6) + .6(2)) – 1.5 = $2.1M</a:t>
            </a:r>
          </a:p>
        </p:txBody>
      </p:sp>
      <p:sp>
        <p:nvSpPr>
          <p:cNvPr id="34845" name="Text Box 29"/>
          <p:cNvSpPr txBox="1">
            <a:spLocks noChangeArrowheads="1"/>
          </p:cNvSpPr>
          <p:nvPr/>
        </p:nvSpPr>
        <p:spPr bwMode="auto">
          <a:xfrm>
            <a:off x="533400" y="5562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NPV</a:t>
            </a:r>
            <a:r>
              <a:rPr lang="en-US" altLang="en-US" baseline="-25000"/>
              <a:t>No Expand</a:t>
            </a:r>
            <a:r>
              <a:rPr lang="en-US" altLang="en-US"/>
              <a:t> = .4(3) + .6(1) = $1.8M</a:t>
            </a:r>
          </a:p>
        </p:txBody>
      </p:sp>
      <p:sp>
        <p:nvSpPr>
          <p:cNvPr id="34846" name="Text Box 30"/>
          <p:cNvSpPr txBox="1">
            <a:spLocks noChangeArrowheads="1"/>
          </p:cNvSpPr>
          <p:nvPr/>
        </p:nvSpPr>
        <p:spPr bwMode="auto">
          <a:xfrm>
            <a:off x="533400" y="6172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$2.1 &gt; 1.8, therefore you should expand the factory</a:t>
            </a:r>
          </a:p>
        </p:txBody>
      </p:sp>
      <p:graphicFrame>
        <p:nvGraphicFramePr>
          <p:cNvPr id="34847" name="Object 31"/>
          <p:cNvGraphicFramePr>
            <a:graphicFrameLocks noChangeAspect="1"/>
          </p:cNvGraphicFramePr>
          <p:nvPr/>
        </p:nvGraphicFramePr>
        <p:xfrm>
          <a:off x="381000" y="228600"/>
          <a:ext cx="2362200" cy="1641475"/>
        </p:xfrm>
        <a:graphic>
          <a:graphicData uri="http://schemas.openxmlformats.org/presentationml/2006/ole">
            <mc:AlternateContent xmlns:mc="http://schemas.openxmlformats.org/markup-compatibility/2006">
              <mc:Choice xmlns:v="urn:schemas-microsoft-com:vml" Requires="v">
                <p:oleObj spid="_x0000_s4277" name="Clip" r:id="rId3" imgW="921960" imgH="640080" progId="MS_ClipArt_Gallery.2">
                  <p:embed/>
                </p:oleObj>
              </mc:Choice>
              <mc:Fallback>
                <p:oleObj name="Clip" r:id="rId3" imgW="921960" imgH="640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
                        <a:ext cx="2362200"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8" name="Text Box 32"/>
          <p:cNvSpPr txBox="1">
            <a:spLocks noChangeArrowheads="1"/>
          </p:cNvSpPr>
          <p:nvPr/>
        </p:nvSpPr>
        <p:spPr bwMode="auto">
          <a:xfrm rot="-1460994">
            <a:off x="5060950" y="1936750"/>
            <a:ext cx="582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.4</a:t>
            </a:r>
          </a:p>
        </p:txBody>
      </p:sp>
      <p:sp>
        <p:nvSpPr>
          <p:cNvPr id="34849" name="Text Box 33"/>
          <p:cNvSpPr txBox="1">
            <a:spLocks noChangeArrowheads="1"/>
          </p:cNvSpPr>
          <p:nvPr/>
        </p:nvSpPr>
        <p:spPr bwMode="auto">
          <a:xfrm rot="-1460994">
            <a:off x="4851400" y="3505200"/>
            <a:ext cx="582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.4</a:t>
            </a:r>
          </a:p>
        </p:txBody>
      </p:sp>
      <p:sp>
        <p:nvSpPr>
          <p:cNvPr id="34850" name="Text Box 34"/>
          <p:cNvSpPr txBox="1">
            <a:spLocks noChangeArrowheads="1"/>
          </p:cNvSpPr>
          <p:nvPr/>
        </p:nvSpPr>
        <p:spPr bwMode="auto">
          <a:xfrm rot="2061790">
            <a:off x="4892675" y="2728913"/>
            <a:ext cx="582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.6</a:t>
            </a:r>
          </a:p>
        </p:txBody>
      </p:sp>
      <p:sp>
        <p:nvSpPr>
          <p:cNvPr id="34851" name="Text Box 35"/>
          <p:cNvSpPr txBox="1">
            <a:spLocks noChangeArrowheads="1"/>
          </p:cNvSpPr>
          <p:nvPr/>
        </p:nvSpPr>
        <p:spPr bwMode="auto">
          <a:xfrm rot="1293061">
            <a:off x="4981575" y="4171950"/>
            <a:ext cx="582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.6</a:t>
            </a:r>
          </a:p>
        </p:txBody>
      </p:sp>
      <p:sp>
        <p:nvSpPr>
          <p:cNvPr id="2" name="TextBox 1"/>
          <p:cNvSpPr txBox="1"/>
          <p:nvPr/>
        </p:nvSpPr>
        <p:spPr>
          <a:xfrm>
            <a:off x="1611352" y="3215394"/>
            <a:ext cx="2200602" cy="369332"/>
          </a:xfrm>
          <a:prstGeom prst="rect">
            <a:avLst/>
          </a:prstGeom>
          <a:noFill/>
        </p:spPr>
        <p:txBody>
          <a:bodyPr wrap="none" rtlCol="0">
            <a:spAutoFit/>
          </a:bodyPr>
          <a:lstStyle/>
          <a:p>
            <a:r>
              <a:rPr lang="en-US" b="1" dirty="0" smtClean="0"/>
              <a:t>Decision Alternatives</a:t>
            </a:r>
            <a:endParaRPr lang="en-US" b="1" dirty="0"/>
          </a:p>
        </p:txBody>
      </p:sp>
      <p:sp>
        <p:nvSpPr>
          <p:cNvPr id="3" name="Rectangle 2"/>
          <p:cNvSpPr/>
          <p:nvPr/>
        </p:nvSpPr>
        <p:spPr>
          <a:xfrm>
            <a:off x="1611353" y="3244334"/>
            <a:ext cx="215591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2" idx="0"/>
          </p:cNvCxnSpPr>
          <p:nvPr/>
        </p:nvCxnSpPr>
        <p:spPr>
          <a:xfrm flipV="1">
            <a:off x="2711653" y="2560638"/>
            <a:ext cx="892054" cy="654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2"/>
            <a:endCxn id="34836" idx="0"/>
          </p:cNvCxnSpPr>
          <p:nvPr/>
        </p:nvCxnSpPr>
        <p:spPr>
          <a:xfrm>
            <a:off x="2689309" y="3613666"/>
            <a:ext cx="1273091" cy="409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00506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02673"/>
          </a:xfrm>
        </p:spPr>
        <p:txBody>
          <a:bodyPr>
            <a:normAutofit fontScale="90000"/>
          </a:bodyPr>
          <a:lstStyle/>
          <a:p>
            <a:r>
              <a:rPr lang="en-US" b="1" dirty="0" smtClean="0">
                <a:solidFill>
                  <a:srgbClr val="FF0000"/>
                </a:solidFill>
              </a:rPr>
              <a:t>National Income Accounting</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fontScale="92500" lnSpcReduction="10000"/>
          </a:bodyPr>
          <a:lstStyle/>
          <a:p>
            <a:r>
              <a:rPr lang="en-US" b="1" dirty="0" smtClean="0"/>
              <a:t>National Income Accounting </a:t>
            </a:r>
            <a:r>
              <a:rPr lang="en-US" dirty="0" smtClean="0"/>
              <a:t>is a </a:t>
            </a:r>
            <a:r>
              <a:rPr lang="en-US" dirty="0"/>
              <a:t>set of principles and </a:t>
            </a:r>
            <a:r>
              <a:rPr lang="en-US" dirty="0" smtClean="0"/>
              <a:t>methods, that are </a:t>
            </a:r>
            <a:r>
              <a:rPr lang="en-US" dirty="0"/>
              <a:t>used to measure the income and production of a country. </a:t>
            </a:r>
            <a:endParaRPr lang="en-US" dirty="0" smtClean="0"/>
          </a:p>
          <a:p>
            <a:r>
              <a:rPr lang="en-US" dirty="0" smtClean="0">
                <a:solidFill>
                  <a:srgbClr val="FF0000"/>
                </a:solidFill>
              </a:rPr>
              <a:t>The purpose of National Income Accounting is to obtain some measure of the performance of the aggregate economy. </a:t>
            </a:r>
          </a:p>
          <a:p>
            <a:r>
              <a:rPr lang="en-US" dirty="0" smtClean="0"/>
              <a:t>There </a:t>
            </a:r>
            <a:r>
              <a:rPr lang="en-US" dirty="0"/>
              <a:t>are basically two ways of measuring national economic activity: </a:t>
            </a:r>
            <a:endParaRPr lang="en-US" dirty="0" smtClean="0"/>
          </a:p>
          <a:p>
            <a:pPr lvl="1"/>
            <a:r>
              <a:rPr lang="en-US" dirty="0" smtClean="0">
                <a:solidFill>
                  <a:srgbClr val="FF0000"/>
                </a:solidFill>
              </a:rPr>
              <a:t>as </a:t>
            </a:r>
            <a:r>
              <a:rPr lang="en-US" dirty="0">
                <a:solidFill>
                  <a:srgbClr val="FF0000"/>
                </a:solidFill>
              </a:rPr>
              <a:t>the money value of the total production of goods and services during a given period (usually a year) or </a:t>
            </a:r>
            <a:endParaRPr lang="en-US" dirty="0" smtClean="0">
              <a:solidFill>
                <a:srgbClr val="FF0000"/>
              </a:solidFill>
            </a:endParaRPr>
          </a:p>
          <a:p>
            <a:pPr lvl="1"/>
            <a:r>
              <a:rPr lang="en-US" dirty="0" smtClean="0"/>
              <a:t>as </a:t>
            </a:r>
            <a:r>
              <a:rPr lang="en-US" dirty="0"/>
              <a:t>the total of incomes derived from economic activity after allowance has been made for capital consumption</a:t>
            </a:r>
            <a:r>
              <a:rPr lang="en-US" dirty="0" smtClean="0"/>
              <a:t>.</a:t>
            </a:r>
          </a:p>
          <a:p>
            <a:endParaRPr lang="en-US" dirty="0"/>
          </a:p>
        </p:txBody>
      </p:sp>
    </p:spTree>
    <p:extLst>
      <p:ext uri="{BB962C8B-B14F-4D97-AF65-F5344CB8AC3E}">
        <p14:creationId xmlns:p14="http://schemas.microsoft.com/office/powerpoint/2010/main" val="359164264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GNP as a measure </a:t>
            </a:r>
            <a:endParaRPr lang="en-US" b="1" dirty="0">
              <a:solidFill>
                <a:srgbClr val="FF0000"/>
              </a:solidFill>
            </a:endParaRPr>
          </a:p>
        </p:txBody>
      </p:sp>
      <p:sp>
        <p:nvSpPr>
          <p:cNvPr id="3" name="Content Placeholder 2"/>
          <p:cNvSpPr>
            <a:spLocks noGrp="1"/>
          </p:cNvSpPr>
          <p:nvPr>
            <p:ph idx="1"/>
          </p:nvPr>
        </p:nvSpPr>
        <p:spPr>
          <a:xfrm>
            <a:off x="304800" y="838200"/>
            <a:ext cx="8382000" cy="6019800"/>
          </a:xfrm>
        </p:spPr>
        <p:txBody>
          <a:bodyPr>
            <a:normAutofit fontScale="77500" lnSpcReduction="20000"/>
          </a:bodyPr>
          <a:lstStyle/>
          <a:p>
            <a:r>
              <a:rPr lang="en-US" dirty="0"/>
              <a:t>The most commonly used indicator of national output is the Gross National Product (GNP), which is a measure of the total market value of currently produced finished goods and the value of services rendered. </a:t>
            </a:r>
            <a:endParaRPr lang="en-US" dirty="0" smtClean="0"/>
          </a:p>
          <a:p>
            <a:endParaRPr lang="en-US" dirty="0" smtClean="0"/>
          </a:p>
          <a:p>
            <a:r>
              <a:rPr lang="en-US" dirty="0" smtClean="0">
                <a:solidFill>
                  <a:srgbClr val="FF0000"/>
                </a:solidFill>
              </a:rPr>
              <a:t>This excludes Intermediate products and replacement investment in capital goods.</a:t>
            </a:r>
          </a:p>
          <a:p>
            <a:r>
              <a:rPr lang="en-US" dirty="0" smtClean="0">
                <a:solidFill>
                  <a:srgbClr val="FF0000"/>
                </a:solidFill>
              </a:rPr>
              <a:t>But includes profits earned by nation’s business corporation’s foreign operations and earnings of workers working abroad.</a:t>
            </a:r>
          </a:p>
          <a:p>
            <a:endParaRPr lang="en-US" dirty="0"/>
          </a:p>
          <a:p>
            <a:r>
              <a:rPr lang="en-US" dirty="0"/>
              <a:t>Determination of market value of the goods and services  is difficult and somewhat imprecise. Nonetheless the use of a common basis of valuation makes it possible to obtain a total that fairly represents the level of output of a country. </a:t>
            </a:r>
          </a:p>
          <a:p>
            <a:pPr lvl="1"/>
            <a:r>
              <a:rPr lang="en-US" dirty="0"/>
              <a:t>The rule that only currently produced goods and services should be counted ensures that only production occurring in the course of a given year is included</a:t>
            </a:r>
          </a:p>
          <a:p>
            <a:endParaRPr lang="en-US" dirty="0"/>
          </a:p>
        </p:txBody>
      </p:sp>
    </p:spTree>
    <p:extLst>
      <p:ext uri="{BB962C8B-B14F-4D97-AF65-F5344CB8AC3E}">
        <p14:creationId xmlns:p14="http://schemas.microsoft.com/office/powerpoint/2010/main" val="185927264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79" y="152400"/>
            <a:ext cx="8229600" cy="990600"/>
          </a:xfrm>
        </p:spPr>
        <p:txBody>
          <a:bodyPr/>
          <a:lstStyle/>
          <a:p>
            <a:r>
              <a:rPr lang="en-US" b="1" dirty="0" smtClean="0">
                <a:solidFill>
                  <a:srgbClr val="FF0000"/>
                </a:solidFill>
              </a:rPr>
              <a:t>GDP vs. GNP</a:t>
            </a: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0971749"/>
              </p:ext>
            </p:extLst>
          </p:nvPr>
        </p:nvGraphicFramePr>
        <p:xfrm>
          <a:off x="228601" y="2284412"/>
          <a:ext cx="8763000" cy="4573589"/>
        </p:xfrm>
        <a:graphic>
          <a:graphicData uri="http://schemas.openxmlformats.org/drawingml/2006/table">
            <a:tbl>
              <a:tblPr firstRow="1" firstCol="1" bandRow="1">
                <a:tableStyleId>{5C22544A-7EE6-4342-B048-85BDC9FD1C3A}</a:tableStyleId>
              </a:tblPr>
              <a:tblGrid>
                <a:gridCol w="1858818"/>
                <a:gridCol w="3452091"/>
                <a:gridCol w="3452091"/>
              </a:tblGrid>
              <a:tr h="661769">
                <a:tc>
                  <a:txBody>
                    <a:bodyPr/>
                    <a:lstStyle/>
                    <a:p>
                      <a:pPr marL="0" marR="0" algn="ctr">
                        <a:lnSpc>
                          <a:spcPct val="115000"/>
                        </a:lnSpc>
                        <a:spcBef>
                          <a:spcPts val="150"/>
                        </a:spcBef>
                        <a:spcAft>
                          <a:spcPts val="150"/>
                        </a:spcAft>
                      </a:pPr>
                      <a:endParaRPr lang="en-US" sz="1100" dirty="0">
                        <a:effectLst/>
                        <a:latin typeface="Calibri"/>
                        <a:ea typeface="Calibri"/>
                        <a:cs typeface="Times New Roman"/>
                      </a:endParaRPr>
                    </a:p>
                  </a:txBody>
                  <a:tcPr marL="9525" marR="9525" marT="9525" marB="95250" anchor="ctr"/>
                </a:tc>
                <a:tc>
                  <a:txBody>
                    <a:bodyPr/>
                    <a:lstStyle/>
                    <a:p>
                      <a:pPr marL="0" marR="142875">
                        <a:lnSpc>
                          <a:spcPct val="115000"/>
                        </a:lnSpc>
                        <a:spcBef>
                          <a:spcPts val="750"/>
                        </a:spcBef>
                        <a:spcAft>
                          <a:spcPts val="0"/>
                        </a:spcAft>
                      </a:pPr>
                      <a:r>
                        <a:rPr lang="en-US" sz="1500">
                          <a:effectLst/>
                        </a:rPr>
                        <a:t>GDP</a:t>
                      </a:r>
                      <a:endParaRPr lang="en-US" sz="1100">
                        <a:effectLst/>
                        <a:latin typeface="Calibri"/>
                        <a:ea typeface="Calibri"/>
                        <a:cs typeface="Times New Roman"/>
                      </a:endParaRPr>
                    </a:p>
                  </a:txBody>
                  <a:tcPr marL="76200" marR="76200" marT="9525" marB="190500"/>
                </a:tc>
                <a:tc>
                  <a:txBody>
                    <a:bodyPr/>
                    <a:lstStyle/>
                    <a:p>
                      <a:pPr marL="0" marR="142875">
                        <a:lnSpc>
                          <a:spcPct val="115000"/>
                        </a:lnSpc>
                        <a:spcBef>
                          <a:spcPts val="750"/>
                        </a:spcBef>
                        <a:spcAft>
                          <a:spcPts val="0"/>
                        </a:spcAft>
                      </a:pPr>
                      <a:r>
                        <a:rPr lang="en-US" sz="1500">
                          <a:effectLst/>
                        </a:rPr>
                        <a:t>GNP</a:t>
                      </a:r>
                      <a:endParaRPr lang="en-US" sz="1100">
                        <a:effectLst/>
                        <a:latin typeface="Calibri"/>
                        <a:ea typeface="Calibri"/>
                        <a:cs typeface="Times New Roman"/>
                      </a:endParaRPr>
                    </a:p>
                  </a:txBody>
                  <a:tcPr marL="76200" marR="76200" marT="9525" marB="190500"/>
                </a:tc>
              </a:tr>
              <a:tr h="433666">
                <a:tc>
                  <a:txBody>
                    <a:bodyPr/>
                    <a:lstStyle/>
                    <a:p>
                      <a:pPr marL="0" marR="0" algn="r">
                        <a:lnSpc>
                          <a:spcPct val="115000"/>
                        </a:lnSpc>
                        <a:spcBef>
                          <a:spcPts val="0"/>
                        </a:spcBef>
                        <a:spcAft>
                          <a:spcPts val="0"/>
                        </a:spcAft>
                      </a:pPr>
                      <a:r>
                        <a:rPr lang="en-US" sz="1200">
                          <a:effectLst/>
                        </a:rPr>
                        <a:t>Stands for</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a:effectLst/>
                        </a:rPr>
                        <a:t>Gross Domestic Product</a:t>
                      </a:r>
                      <a:endParaRPr lang="en-US" sz="110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a:effectLst/>
                        </a:rPr>
                        <a:t>Gross National Product</a:t>
                      </a:r>
                      <a:endParaRPr lang="en-US" sz="1100">
                        <a:effectLst/>
                        <a:latin typeface="Calibri"/>
                        <a:ea typeface="Calibri"/>
                        <a:cs typeface="Times New Roman"/>
                      </a:endParaRPr>
                    </a:p>
                  </a:txBody>
                  <a:tcPr marL="95250" marR="95250" marT="47625" marB="47625"/>
                </a:tc>
              </a:tr>
              <a:tr h="1677755">
                <a:tc>
                  <a:txBody>
                    <a:bodyPr/>
                    <a:lstStyle/>
                    <a:p>
                      <a:pPr marL="0" marR="0" algn="r">
                        <a:lnSpc>
                          <a:spcPct val="115000"/>
                        </a:lnSpc>
                        <a:spcBef>
                          <a:spcPts val="0"/>
                        </a:spcBef>
                        <a:spcAft>
                          <a:spcPts val="0"/>
                        </a:spcAft>
                      </a:pPr>
                      <a:r>
                        <a:rPr lang="en-US" sz="1200">
                          <a:effectLst/>
                        </a:rPr>
                        <a:t>Definition</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dirty="0">
                          <a:effectLst/>
                        </a:rPr>
                        <a:t>An estimated value of the total worth of a country’s production and services, </a:t>
                      </a:r>
                      <a:r>
                        <a:rPr lang="en-US" sz="1200" dirty="0">
                          <a:solidFill>
                            <a:srgbClr val="FF0000"/>
                          </a:solidFill>
                          <a:effectLst/>
                        </a:rPr>
                        <a:t>within its boundary</a:t>
                      </a:r>
                      <a:r>
                        <a:rPr lang="en-US" sz="1200" dirty="0">
                          <a:effectLst/>
                        </a:rPr>
                        <a:t>, by its nationals and foreigners, calculated over the course on one year.</a:t>
                      </a:r>
                      <a:endParaRPr lang="en-US" sz="1100" dirty="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dirty="0">
                          <a:effectLst/>
                        </a:rPr>
                        <a:t>An estimated value of the total worth of production and services, </a:t>
                      </a:r>
                      <a:r>
                        <a:rPr lang="en-US" sz="1200" dirty="0">
                          <a:solidFill>
                            <a:srgbClr val="FF0000"/>
                          </a:solidFill>
                          <a:effectLst/>
                        </a:rPr>
                        <a:t>by citizens of a country, on its land or on foreign land, </a:t>
                      </a:r>
                      <a:r>
                        <a:rPr lang="en-US" sz="1200" dirty="0">
                          <a:effectLst/>
                        </a:rPr>
                        <a:t>calculated over the course on one year.</a:t>
                      </a:r>
                      <a:endParaRPr lang="en-US" sz="1100" dirty="0">
                        <a:effectLst/>
                        <a:latin typeface="Calibri"/>
                        <a:ea typeface="Calibri"/>
                        <a:cs typeface="Times New Roman"/>
                      </a:endParaRPr>
                    </a:p>
                  </a:txBody>
                  <a:tcPr marL="95250" marR="95250" marT="47625" marB="47625"/>
                </a:tc>
              </a:tr>
              <a:tr h="1366733">
                <a:tc>
                  <a:txBody>
                    <a:bodyPr/>
                    <a:lstStyle/>
                    <a:p>
                      <a:pPr marL="0" marR="0" algn="r">
                        <a:lnSpc>
                          <a:spcPct val="115000"/>
                        </a:lnSpc>
                        <a:spcBef>
                          <a:spcPts val="0"/>
                        </a:spcBef>
                        <a:spcAft>
                          <a:spcPts val="0"/>
                        </a:spcAft>
                      </a:pPr>
                      <a:r>
                        <a:rPr lang="en-US" sz="1200">
                          <a:effectLst/>
                        </a:rPr>
                        <a:t>Formula for Calculation</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a:effectLst/>
                        </a:rPr>
                        <a:t>GDP = consumption + investment + (government spending) + (exports − imports).</a:t>
                      </a:r>
                      <a:endParaRPr lang="en-US" sz="110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dirty="0">
                          <a:solidFill>
                            <a:srgbClr val="FF0000"/>
                          </a:solidFill>
                          <a:effectLst/>
                        </a:rPr>
                        <a:t>GNP = GDP + NR </a:t>
                      </a:r>
                      <a:r>
                        <a:rPr lang="en-US" sz="1200" dirty="0">
                          <a:effectLst/>
                        </a:rPr>
                        <a:t>(Net income inflow from assets abroad or Net Income Receipts) - </a:t>
                      </a:r>
                      <a:r>
                        <a:rPr lang="en-US" sz="1200" b="1" dirty="0">
                          <a:solidFill>
                            <a:srgbClr val="FF0000"/>
                          </a:solidFill>
                          <a:effectLst/>
                        </a:rPr>
                        <a:t>NP</a:t>
                      </a:r>
                      <a:r>
                        <a:rPr lang="en-US" sz="1200" dirty="0">
                          <a:effectLst/>
                        </a:rPr>
                        <a:t> (Net payment outflow to foreign assets).</a:t>
                      </a:r>
                      <a:endParaRPr lang="en-US" sz="1100" dirty="0">
                        <a:effectLst/>
                        <a:latin typeface="Calibri"/>
                        <a:ea typeface="Calibri"/>
                        <a:cs typeface="Times New Roman"/>
                      </a:endParaRPr>
                    </a:p>
                  </a:txBody>
                  <a:tcPr marL="95250" marR="95250" marT="47625" marB="47625"/>
                </a:tc>
              </a:tr>
              <a:tr h="433666">
                <a:tc>
                  <a:txBody>
                    <a:bodyPr/>
                    <a:lstStyle/>
                    <a:p>
                      <a:pPr marL="0" marR="0" algn="r">
                        <a:lnSpc>
                          <a:spcPct val="115000"/>
                        </a:lnSpc>
                        <a:spcBef>
                          <a:spcPts val="0"/>
                        </a:spcBef>
                        <a:spcAft>
                          <a:spcPts val="0"/>
                        </a:spcAft>
                      </a:pPr>
                      <a:r>
                        <a:rPr lang="en-US" sz="1200">
                          <a:effectLst/>
                        </a:rPr>
                        <a:t>Uses</a:t>
                      </a:r>
                      <a:endParaRPr lang="en-US" sz="1100">
                        <a:effectLst/>
                        <a:latin typeface="Calibri"/>
                        <a:ea typeface="Calibri"/>
                        <a:cs typeface="Times New Roman"/>
                      </a:endParaRPr>
                    </a:p>
                  </a:txBody>
                  <a:tcPr marL="0" marR="47625" marT="47625" marB="47625" anchor="ctr"/>
                </a:tc>
                <a:tc>
                  <a:txBody>
                    <a:bodyPr/>
                    <a:lstStyle/>
                    <a:p>
                      <a:pPr marL="0" marR="0">
                        <a:lnSpc>
                          <a:spcPct val="115000"/>
                        </a:lnSpc>
                        <a:spcBef>
                          <a:spcPts val="0"/>
                        </a:spcBef>
                        <a:spcAft>
                          <a:spcPts val="0"/>
                        </a:spcAft>
                      </a:pPr>
                      <a:r>
                        <a:rPr lang="en-US" sz="1200">
                          <a:effectLst/>
                        </a:rPr>
                        <a:t>Business, Economic Forecasting.</a:t>
                      </a:r>
                      <a:endParaRPr lang="en-US" sz="1100">
                        <a:effectLst/>
                        <a:latin typeface="Calibri"/>
                        <a:ea typeface="Calibri"/>
                        <a:cs typeface="Times New Roman"/>
                      </a:endParaRPr>
                    </a:p>
                  </a:txBody>
                  <a:tcPr marL="95250" marR="95250" marT="47625" marB="47625"/>
                </a:tc>
                <a:tc>
                  <a:txBody>
                    <a:bodyPr/>
                    <a:lstStyle/>
                    <a:p>
                      <a:pPr marL="0" marR="0">
                        <a:lnSpc>
                          <a:spcPct val="115000"/>
                        </a:lnSpc>
                        <a:spcBef>
                          <a:spcPts val="0"/>
                        </a:spcBef>
                        <a:spcAft>
                          <a:spcPts val="0"/>
                        </a:spcAft>
                      </a:pPr>
                      <a:r>
                        <a:rPr lang="en-US" sz="1200" dirty="0">
                          <a:effectLst/>
                        </a:rPr>
                        <a:t>Business, Economic Forecasting.</a:t>
                      </a:r>
                      <a:endParaRPr lang="en-US" sz="1100" dirty="0">
                        <a:effectLst/>
                        <a:latin typeface="Calibri"/>
                        <a:ea typeface="Calibri"/>
                        <a:cs typeface="Times New Roman"/>
                      </a:endParaRPr>
                    </a:p>
                  </a:txBody>
                  <a:tcPr marL="95250" marR="95250" marT="47625" marB="47625"/>
                </a:tc>
              </a:tr>
            </a:tbl>
          </a:graphicData>
        </a:graphic>
      </p:graphicFrame>
      <p:sp>
        <p:nvSpPr>
          <p:cNvPr id="5" name="Rectangle 2"/>
          <p:cNvSpPr>
            <a:spLocks noChangeArrowheads="1"/>
          </p:cNvSpPr>
          <p:nvPr/>
        </p:nvSpPr>
        <p:spPr bwMode="auto">
          <a:xfrm>
            <a:off x="228600" y="1297886"/>
            <a:ext cx="8775159"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GDP</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(or</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Gross Domestic Product</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 and</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GNP</a:t>
            </a:r>
            <a:r>
              <a:rPr kumimoji="0" lang="en-US" altLang="en-US" sz="1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a:t>
            </a:r>
            <a:r>
              <a:rPr kumimoji="0" lang="en-US" altLang="en-US" sz="14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Gross National Product</a:t>
            </a: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 measure the size and strength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 of an economy but are calculated and used in different ways.</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00"/>
                </a:solidFill>
                <a:effectLst/>
                <a:latin typeface="Georgia" pitchFamily="18" charset="0"/>
                <a:ea typeface="Times New Roman" pitchFamily="18" charset="0"/>
                <a:cs typeface="Times New Roman" pitchFamily="18" charset="0"/>
              </a:rPr>
              <a:t>Comparison chart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47690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rtlCol="0">
            <a:normAutofit fontScale="90000"/>
          </a:bodyPr>
          <a:lstStyle/>
          <a:p>
            <a:pPr eaLnBrk="1" fontAlgn="auto" hangingPunct="1">
              <a:spcAft>
                <a:spcPts val="0"/>
              </a:spcAft>
              <a:defRPr/>
            </a:pPr>
            <a:r>
              <a:rPr lang="en-US" b="1" smtClean="0"/>
              <a:t/>
            </a:r>
            <a:br>
              <a:rPr lang="en-US" b="1" smtClean="0"/>
            </a:br>
            <a:r>
              <a:rPr lang="en-US" b="1" smtClean="0">
                <a:solidFill>
                  <a:srgbClr val="FF0000"/>
                </a:solidFill>
              </a:rPr>
              <a:t>Herzberg's theory of motivators and hygiene factors</a:t>
            </a:r>
            <a:r>
              <a:rPr lang="en-US" smtClean="0">
                <a:solidFill>
                  <a:srgbClr val="FF0000"/>
                </a:solidFill>
              </a:rPr>
              <a:t> </a:t>
            </a:r>
            <a:br>
              <a:rPr lang="en-US" smtClean="0">
                <a:solidFill>
                  <a:srgbClr val="FF0000"/>
                </a:solidFill>
              </a:rPr>
            </a:br>
            <a:endParaRPr lang="en-US" smtClean="0">
              <a:solidFill>
                <a:srgbClr val="FF0000"/>
              </a:solidFill>
            </a:endParaRPr>
          </a:p>
        </p:txBody>
      </p:sp>
      <p:sp>
        <p:nvSpPr>
          <p:cNvPr id="52227" name="Content Placeholder 2"/>
          <p:cNvSpPr>
            <a:spLocks noGrp="1"/>
          </p:cNvSpPr>
          <p:nvPr>
            <p:ph idx="1"/>
          </p:nvPr>
        </p:nvSpPr>
        <p:spPr/>
        <p:txBody>
          <a:bodyPr/>
          <a:lstStyle/>
          <a:p>
            <a:pPr eaLnBrk="1" hangingPunct="1"/>
            <a:r>
              <a:rPr lang="en-US" altLang="en-US" b="1" smtClean="0"/>
              <a:t>Herzberg (1959) constructed a</a:t>
            </a:r>
            <a:r>
              <a:rPr lang="en-US" altLang="en-US" b="1" smtClean="0">
                <a:solidFill>
                  <a:srgbClr val="FF0000"/>
                </a:solidFill>
              </a:rPr>
              <a:t> two-dimensional paradigm of factors</a:t>
            </a:r>
            <a:r>
              <a:rPr lang="en-US" altLang="en-US" b="1" smtClean="0"/>
              <a:t> affecting people's attitudes about work. </a:t>
            </a:r>
          </a:p>
          <a:p>
            <a:pPr eaLnBrk="1" hangingPunct="1"/>
            <a:endParaRPr lang="en-US" altLang="en-US" b="1" smtClean="0"/>
          </a:p>
          <a:p>
            <a:pPr eaLnBrk="1" hangingPunct="1"/>
            <a:r>
              <a:rPr lang="en-US" altLang="en-US" b="1" smtClean="0"/>
              <a:t>He concluded that such factors as company policy, supervision, interpersonal relations, working conditions, and </a:t>
            </a:r>
            <a:r>
              <a:rPr lang="en-US" altLang="en-US" b="1" i="1" smtClean="0"/>
              <a:t>salary</a:t>
            </a:r>
            <a:r>
              <a:rPr lang="en-US" altLang="en-US" b="1" smtClean="0"/>
              <a:t> are </a:t>
            </a:r>
            <a:r>
              <a:rPr lang="en-US" altLang="en-US" b="1" smtClean="0">
                <a:solidFill>
                  <a:srgbClr val="FF0000"/>
                </a:solidFill>
              </a:rPr>
              <a:t>hygiene factors</a:t>
            </a:r>
            <a:r>
              <a:rPr lang="en-US" altLang="en-US" b="1" smtClean="0"/>
              <a:t> rather than motivators. </a:t>
            </a:r>
          </a:p>
        </p:txBody>
      </p:sp>
    </p:spTree>
    <p:extLst>
      <p:ext uri="{BB962C8B-B14F-4D97-AF65-F5344CB8AC3E}">
        <p14:creationId xmlns:p14="http://schemas.microsoft.com/office/powerpoint/2010/main" val="195808796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GNP vs NNP</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Gross National Product [GNP] </a:t>
            </a:r>
            <a:r>
              <a:rPr lang="en-US" dirty="0"/>
              <a:t>is the gross value of all the final products without deducting the depreciation of fixed capital. It is the total of market value of final goods and services produced in a </a:t>
            </a:r>
            <a:r>
              <a:rPr lang="en-US" dirty="0" smtClean="0"/>
              <a:t>year.</a:t>
            </a:r>
            <a:r>
              <a:rPr lang="en-US" dirty="0"/>
              <a:t> </a:t>
            </a:r>
            <a:br>
              <a:rPr lang="en-US" dirty="0"/>
            </a:br>
            <a:r>
              <a:rPr lang="en-US" dirty="0"/>
              <a:t/>
            </a:r>
            <a:br>
              <a:rPr lang="en-US" dirty="0"/>
            </a:br>
            <a:r>
              <a:rPr lang="en-US" b="1" dirty="0">
                <a:solidFill>
                  <a:srgbClr val="FF0000"/>
                </a:solidFill>
              </a:rPr>
              <a:t>Net National Product [NNP]</a:t>
            </a:r>
            <a:r>
              <a:rPr lang="en-US" dirty="0"/>
              <a:t> is the value of net output in an economy during a period of one year. The net national product is calculated by deducting depreciation from the gross national product.</a:t>
            </a:r>
            <a:br>
              <a:rPr lang="en-US" dirty="0"/>
            </a:br>
            <a:r>
              <a:rPr lang="en-US" dirty="0" smtClean="0"/>
              <a:t>               </a:t>
            </a:r>
            <a:r>
              <a:rPr lang="en-US" dirty="0" smtClean="0">
                <a:solidFill>
                  <a:srgbClr val="FF0000"/>
                </a:solidFill>
              </a:rPr>
              <a:t>NNP </a:t>
            </a:r>
            <a:r>
              <a:rPr lang="en-US" dirty="0">
                <a:solidFill>
                  <a:srgbClr val="FF0000"/>
                </a:solidFill>
              </a:rPr>
              <a:t>= GNP - Depreciation</a:t>
            </a:r>
          </a:p>
        </p:txBody>
      </p:sp>
    </p:spTree>
    <p:extLst>
      <p:ext uri="{BB962C8B-B14F-4D97-AF65-F5344CB8AC3E}">
        <p14:creationId xmlns:p14="http://schemas.microsoft.com/office/powerpoint/2010/main" val="173165442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Income Approach vs Expenditure Approach</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a:t>GDP is generally understood to represent the health of a nation’s economy, and most people realize that if GDP is growing, things are going well, while if it’s falling things have turned sour in the economy. But what, precisely, does GDP measures? There are two primary methods for measuring GDP, which should yield the same result even though they measure completely different factors.</a:t>
            </a:r>
          </a:p>
          <a:p>
            <a:pPr lvl="1"/>
            <a:r>
              <a:rPr lang="en-US" dirty="0">
                <a:solidFill>
                  <a:srgbClr val="FF0000"/>
                </a:solidFill>
              </a:rPr>
              <a:t>The income approach:</a:t>
            </a:r>
            <a:r>
              <a:rPr lang="en-US" dirty="0"/>
              <a:t> measures the total incomes earned by households in a nation in a year.</a:t>
            </a:r>
          </a:p>
          <a:p>
            <a:pPr lvl="1"/>
            <a:r>
              <a:rPr lang="en-US" dirty="0">
                <a:solidFill>
                  <a:srgbClr val="FF0000"/>
                </a:solidFill>
              </a:rPr>
              <a:t>The expenditure approach</a:t>
            </a:r>
            <a:r>
              <a:rPr lang="en-US" dirty="0"/>
              <a:t>: measures the total amount spent on the goods produced by a country in a year.</a:t>
            </a:r>
          </a:p>
          <a:p>
            <a:endParaRPr lang="en-US" dirty="0"/>
          </a:p>
        </p:txBody>
      </p:sp>
    </p:spTree>
    <p:extLst>
      <p:ext uri="{BB962C8B-B14F-4D97-AF65-F5344CB8AC3E}">
        <p14:creationId xmlns:p14="http://schemas.microsoft.com/office/powerpoint/2010/main" val="10323575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Financial &amp; Economic Analysis</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The main goal of financial analysis (FA) is to examine the financial returns  to Production projects.</a:t>
            </a:r>
          </a:p>
          <a:p>
            <a:endParaRPr lang="en-US" dirty="0" smtClean="0"/>
          </a:p>
          <a:p>
            <a:pPr lvl="1"/>
            <a:r>
              <a:rPr lang="en-US" dirty="0" smtClean="0">
                <a:solidFill>
                  <a:srgbClr val="FF0000"/>
                </a:solidFill>
              </a:rPr>
              <a:t> This is aimed at demonstrating </a:t>
            </a:r>
            <a:r>
              <a:rPr lang="en-US" dirty="0">
                <a:solidFill>
                  <a:srgbClr val="FF0000"/>
                </a:solidFill>
              </a:rPr>
              <a:t>that all actors have enough financial incentive to participate. </a:t>
            </a:r>
            <a:endParaRPr lang="en-US" dirty="0" smtClean="0">
              <a:solidFill>
                <a:srgbClr val="FF0000"/>
              </a:solidFill>
            </a:endParaRPr>
          </a:p>
          <a:p>
            <a:endParaRPr lang="en-US" dirty="0" smtClean="0"/>
          </a:p>
          <a:p>
            <a:r>
              <a:rPr lang="en-US" dirty="0" smtClean="0"/>
              <a:t>Economic Analysis (EA) </a:t>
            </a:r>
            <a:r>
              <a:rPr lang="en-US" dirty="0"/>
              <a:t>is carried out to assess the projects efficiency in terms of its net contribution to the national economic and social welfare.</a:t>
            </a:r>
          </a:p>
        </p:txBody>
      </p:sp>
    </p:spTree>
    <p:extLst>
      <p:ext uri="{BB962C8B-B14F-4D97-AF65-F5344CB8AC3E}">
        <p14:creationId xmlns:p14="http://schemas.microsoft.com/office/powerpoint/2010/main" val="123220592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b="1" dirty="0">
                <a:solidFill>
                  <a:srgbClr val="FF0000"/>
                </a:solidFill>
              </a:rPr>
              <a:t>Financial &amp; Economic Analysis</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endParaRPr lang="en-US" dirty="0" smtClean="0"/>
          </a:p>
          <a:p>
            <a:r>
              <a:rPr lang="en-US" dirty="0" smtClean="0"/>
              <a:t>Financial and Economic Analysis (FEA) of </a:t>
            </a:r>
            <a:r>
              <a:rPr lang="en-US" dirty="0"/>
              <a:t>investment projects </a:t>
            </a:r>
            <a:r>
              <a:rPr lang="en-US" dirty="0" smtClean="0"/>
              <a:t>is                                                           </a:t>
            </a:r>
          </a:p>
          <a:p>
            <a:pPr lvl="1"/>
            <a:endParaRPr lang="en-US" dirty="0"/>
          </a:p>
          <a:p>
            <a:pPr lvl="1"/>
            <a:r>
              <a:rPr lang="en-US" dirty="0" smtClean="0">
                <a:solidFill>
                  <a:srgbClr val="FF0000"/>
                </a:solidFill>
              </a:rPr>
              <a:t>an appraisal</a:t>
            </a:r>
            <a:r>
              <a:rPr lang="en-US" dirty="0">
                <a:solidFill>
                  <a:srgbClr val="FF0000"/>
                </a:solidFill>
              </a:rPr>
              <a:t> requirement of most governments and International Financing Institutions (IFIs). </a:t>
            </a:r>
            <a:endParaRPr lang="en-US" dirty="0" smtClean="0">
              <a:solidFill>
                <a:srgbClr val="FF0000"/>
              </a:solidFill>
            </a:endParaRPr>
          </a:p>
          <a:p>
            <a:endParaRPr lang="en-US" dirty="0" smtClean="0"/>
          </a:p>
          <a:p>
            <a:r>
              <a:rPr lang="en-US" dirty="0" smtClean="0"/>
              <a:t>It </a:t>
            </a:r>
            <a:r>
              <a:rPr lang="en-US" dirty="0"/>
              <a:t>provides the grounds for making decisions on investment financing a proposed project based on its financial and economic viability. </a:t>
            </a:r>
            <a:endParaRPr lang="en-US" dirty="0" smtClean="0"/>
          </a:p>
        </p:txBody>
      </p:sp>
    </p:spTree>
    <p:extLst>
      <p:ext uri="{BB962C8B-B14F-4D97-AF65-F5344CB8AC3E}">
        <p14:creationId xmlns:p14="http://schemas.microsoft.com/office/powerpoint/2010/main" val="40520771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Financial &amp; Economic Analysis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The core of financial and economic analysis is to put a monetary value on costs and benefits. </a:t>
            </a:r>
            <a:endParaRPr lang="en-US" dirty="0" smtClean="0"/>
          </a:p>
          <a:p>
            <a:pPr lvl="1"/>
            <a:r>
              <a:rPr lang="en-US" dirty="0" smtClean="0">
                <a:solidFill>
                  <a:srgbClr val="FF0000"/>
                </a:solidFill>
              </a:rPr>
              <a:t>Costs </a:t>
            </a:r>
            <a:r>
              <a:rPr lang="en-US" dirty="0">
                <a:solidFill>
                  <a:srgbClr val="FF0000"/>
                </a:solidFill>
              </a:rPr>
              <a:t>are usually known, but some benefits may not have a price, and can be difficult to value (= "non-tangible"). This is the case of many projects, notably in the social sectors. </a:t>
            </a:r>
            <a:endParaRPr lang="en-US" dirty="0" smtClean="0">
              <a:solidFill>
                <a:srgbClr val="FF0000"/>
              </a:solidFill>
            </a:endParaRPr>
          </a:p>
          <a:p>
            <a:endParaRPr lang="en-US" dirty="0" smtClean="0"/>
          </a:p>
          <a:p>
            <a:r>
              <a:rPr lang="en-US" dirty="0" smtClean="0">
                <a:solidFill>
                  <a:srgbClr val="FF0000"/>
                </a:solidFill>
              </a:rPr>
              <a:t>Cost </a:t>
            </a:r>
            <a:r>
              <a:rPr lang="en-US" dirty="0">
                <a:solidFill>
                  <a:srgbClr val="FF0000"/>
                </a:solidFill>
              </a:rPr>
              <a:t>- Benefit analysis</a:t>
            </a:r>
            <a:r>
              <a:rPr lang="en-US" dirty="0"/>
              <a:t> is used to value projects with tangible benefits; and </a:t>
            </a:r>
            <a:endParaRPr lang="en-US" dirty="0" smtClean="0"/>
          </a:p>
          <a:p>
            <a:r>
              <a:rPr lang="en-US" dirty="0" smtClean="0">
                <a:solidFill>
                  <a:srgbClr val="FF0000"/>
                </a:solidFill>
              </a:rPr>
              <a:t>Cost </a:t>
            </a:r>
            <a:r>
              <a:rPr lang="en-US" dirty="0">
                <a:solidFill>
                  <a:srgbClr val="FF0000"/>
                </a:solidFill>
              </a:rPr>
              <a:t>– </a:t>
            </a:r>
            <a:r>
              <a:rPr lang="en-US" dirty="0" smtClean="0">
                <a:solidFill>
                  <a:srgbClr val="FF0000"/>
                </a:solidFill>
              </a:rPr>
              <a:t>Effectiveness </a:t>
            </a:r>
            <a:r>
              <a:rPr lang="en-US" dirty="0">
                <a:solidFill>
                  <a:srgbClr val="FF0000"/>
                </a:solidFill>
              </a:rPr>
              <a:t>analysis</a:t>
            </a:r>
            <a:r>
              <a:rPr lang="en-US" dirty="0"/>
              <a:t> to </a:t>
            </a:r>
            <a:r>
              <a:rPr lang="en-US" dirty="0" err="1"/>
              <a:t>analyse</a:t>
            </a:r>
            <a:r>
              <a:rPr lang="en-US" dirty="0"/>
              <a:t> projects with non- - tangible benefits. </a:t>
            </a:r>
          </a:p>
          <a:p>
            <a:endParaRPr lang="en-US" dirty="0"/>
          </a:p>
        </p:txBody>
      </p:sp>
    </p:spTree>
    <p:extLst>
      <p:ext uri="{BB962C8B-B14F-4D97-AF65-F5344CB8AC3E}">
        <p14:creationId xmlns:p14="http://schemas.microsoft.com/office/powerpoint/2010/main" val="41387234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b="1" dirty="0" smtClean="0">
                <a:solidFill>
                  <a:srgbClr val="FF0000"/>
                </a:solidFill>
              </a:rPr>
              <a:t>Projects are mix of Financial</a:t>
            </a:r>
            <a:br>
              <a:rPr lang="en-US" b="1" dirty="0" smtClean="0">
                <a:solidFill>
                  <a:srgbClr val="FF0000"/>
                </a:solidFill>
              </a:rPr>
            </a:br>
            <a:r>
              <a:rPr lang="en-US" b="1" dirty="0" smtClean="0">
                <a:solidFill>
                  <a:srgbClr val="FF0000"/>
                </a:solidFill>
              </a:rPr>
              <a:t> and </a:t>
            </a:r>
            <a:br>
              <a:rPr lang="en-US" b="1" dirty="0" smtClean="0">
                <a:solidFill>
                  <a:srgbClr val="FF0000"/>
                </a:solidFill>
              </a:rPr>
            </a:br>
            <a:r>
              <a:rPr lang="en-US" b="1" dirty="0" smtClean="0">
                <a:solidFill>
                  <a:srgbClr val="FF0000"/>
                </a:solidFill>
              </a:rPr>
              <a:t>Non-financial Benefits</a:t>
            </a:r>
            <a:endParaRPr lang="en-US" b="1" dirty="0">
              <a:solidFill>
                <a:srgbClr val="FF0000"/>
              </a:solidFill>
            </a:endParaRPr>
          </a:p>
        </p:txBody>
      </p:sp>
      <p:sp>
        <p:nvSpPr>
          <p:cNvPr id="3" name="Content Placeholder 2"/>
          <p:cNvSpPr>
            <a:spLocks noGrp="1"/>
          </p:cNvSpPr>
          <p:nvPr>
            <p:ph idx="1"/>
          </p:nvPr>
        </p:nvSpPr>
        <p:spPr>
          <a:xfrm>
            <a:off x="457200" y="1981200"/>
            <a:ext cx="8229600" cy="4144963"/>
          </a:xfrm>
        </p:spPr>
        <p:txBody>
          <a:bodyPr>
            <a:normAutofit/>
          </a:bodyPr>
          <a:lstStyle/>
          <a:p>
            <a:endParaRPr lang="en-US" dirty="0" smtClean="0"/>
          </a:p>
          <a:p>
            <a:r>
              <a:rPr lang="en-US" dirty="0" smtClean="0"/>
              <a:t>In </a:t>
            </a:r>
            <a:r>
              <a:rPr lang="en-US" dirty="0"/>
              <a:t>no case should one assume that because some benefits are non-tangible, no financial and economic analysis is </a:t>
            </a:r>
            <a:r>
              <a:rPr lang="en-US" dirty="0" smtClean="0"/>
              <a:t>possible. </a:t>
            </a:r>
          </a:p>
          <a:p>
            <a:endParaRPr lang="en-US" dirty="0"/>
          </a:p>
          <a:p>
            <a:pPr lvl="1"/>
            <a:r>
              <a:rPr lang="en-US" dirty="0" smtClean="0">
                <a:solidFill>
                  <a:srgbClr val="FF0000"/>
                </a:solidFill>
              </a:rPr>
              <a:t>As </a:t>
            </a:r>
            <a:r>
              <a:rPr lang="en-US" dirty="0">
                <a:solidFill>
                  <a:srgbClr val="FF0000"/>
                </a:solidFill>
              </a:rPr>
              <a:t>most projects include a mixture of tangible and non-tangible benefits, both types of analyses should normally be done. </a:t>
            </a:r>
          </a:p>
        </p:txBody>
      </p:sp>
    </p:spTree>
    <p:extLst>
      <p:ext uri="{BB962C8B-B14F-4D97-AF65-F5344CB8AC3E}">
        <p14:creationId xmlns:p14="http://schemas.microsoft.com/office/powerpoint/2010/main" val="131558037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990600"/>
          </a:xfrm>
        </p:spPr>
        <p:txBody>
          <a:bodyPr/>
          <a:lstStyle/>
          <a:p>
            <a:r>
              <a:rPr lang="en-US" b="1" dirty="0" smtClean="0">
                <a:solidFill>
                  <a:srgbClr val="FF0000"/>
                </a:solidFill>
              </a:rPr>
              <a:t>Goals of Financial management</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endParaRPr lang="en-US" dirty="0" smtClean="0"/>
          </a:p>
          <a:p>
            <a:r>
              <a:rPr lang="en-US" dirty="0" smtClean="0"/>
              <a:t>Primary </a:t>
            </a:r>
            <a:r>
              <a:rPr lang="en-US" dirty="0"/>
              <a:t>goal </a:t>
            </a:r>
            <a:r>
              <a:rPr lang="en-US" dirty="0" smtClean="0"/>
              <a:t> of the Financial Management is </a:t>
            </a:r>
            <a:r>
              <a:rPr lang="en-US" dirty="0">
                <a:solidFill>
                  <a:srgbClr val="FF0000"/>
                </a:solidFill>
              </a:rPr>
              <a:t>to maximize the </a:t>
            </a:r>
            <a:r>
              <a:rPr lang="en-US" dirty="0" smtClean="0">
                <a:solidFill>
                  <a:srgbClr val="FF0000"/>
                </a:solidFill>
              </a:rPr>
              <a:t>wealth of </a:t>
            </a:r>
            <a:r>
              <a:rPr lang="en-US" dirty="0">
                <a:solidFill>
                  <a:srgbClr val="FF0000"/>
                </a:solidFill>
              </a:rPr>
              <a:t>the company’s shareholders (owners)</a:t>
            </a:r>
            <a:r>
              <a:rPr lang="en-US" dirty="0"/>
              <a:t> by increasing the market value (price) of their </a:t>
            </a:r>
            <a:r>
              <a:rPr lang="en-US" dirty="0" smtClean="0"/>
              <a:t>shares</a:t>
            </a:r>
          </a:p>
          <a:p>
            <a:endParaRPr lang="en-US" dirty="0" smtClean="0"/>
          </a:p>
          <a:p>
            <a:r>
              <a:rPr lang="en-US" dirty="0" smtClean="0"/>
              <a:t>This may at times </a:t>
            </a:r>
            <a:r>
              <a:rPr lang="en-US" dirty="0" smtClean="0">
                <a:solidFill>
                  <a:srgbClr val="FF0000"/>
                </a:solidFill>
              </a:rPr>
              <a:t>may </a:t>
            </a:r>
            <a:r>
              <a:rPr lang="en-US" dirty="0">
                <a:solidFill>
                  <a:srgbClr val="FF0000"/>
                </a:solidFill>
              </a:rPr>
              <a:t>conflict with</a:t>
            </a:r>
            <a:r>
              <a:rPr lang="en-US" dirty="0"/>
              <a:t> </a:t>
            </a:r>
          </a:p>
          <a:p>
            <a:pPr lvl="1"/>
            <a:r>
              <a:rPr lang="en-US" dirty="0" smtClean="0"/>
              <a:t>social </a:t>
            </a:r>
            <a:r>
              <a:rPr lang="en-US" dirty="0"/>
              <a:t>/ ethical goals (for example, </a:t>
            </a:r>
            <a:r>
              <a:rPr lang="en-US" dirty="0" smtClean="0"/>
              <a:t>fair market operations, pollution control compliance etc.)</a:t>
            </a:r>
            <a:endParaRPr lang="en-US" dirty="0"/>
          </a:p>
          <a:p>
            <a:pPr lvl="1"/>
            <a:r>
              <a:rPr lang="en-US" dirty="0" smtClean="0"/>
              <a:t>interests </a:t>
            </a:r>
            <a:r>
              <a:rPr lang="en-US" dirty="0"/>
              <a:t>of </a:t>
            </a:r>
            <a:r>
              <a:rPr lang="en-US" dirty="0" smtClean="0"/>
              <a:t>the executive managements </a:t>
            </a:r>
            <a:r>
              <a:rPr lang="en-US" dirty="0"/>
              <a:t>(for example, </a:t>
            </a:r>
            <a:r>
              <a:rPr lang="en-US" dirty="0" smtClean="0"/>
              <a:t>denying short-term compensation etc.) </a:t>
            </a:r>
          </a:p>
          <a:p>
            <a:pPr lvl="1"/>
            <a:endParaRPr lang="en-US" dirty="0"/>
          </a:p>
          <a:p>
            <a:r>
              <a:rPr lang="en-US" dirty="0" smtClean="0"/>
              <a:t>Financial management’s role is </a:t>
            </a:r>
            <a:r>
              <a:rPr lang="en-US" dirty="0" smtClean="0">
                <a:solidFill>
                  <a:srgbClr val="FF0000"/>
                </a:solidFill>
              </a:rPr>
              <a:t>to maintain a balanced financial health of the organization, </a:t>
            </a:r>
            <a:r>
              <a:rPr lang="en-US" dirty="0" smtClean="0"/>
              <a:t>so that it can service the borrowings in an appropriate manner to create goodwill with the lenders and to reduce the cost of future borrowings, if required. </a:t>
            </a:r>
          </a:p>
          <a:p>
            <a:endParaRPr lang="en-US" dirty="0" smtClean="0"/>
          </a:p>
          <a:p>
            <a:r>
              <a:rPr lang="en-US" dirty="0" smtClean="0"/>
              <a:t>Financial management also helps </a:t>
            </a:r>
            <a:r>
              <a:rPr lang="en-US" dirty="0" smtClean="0">
                <a:solidFill>
                  <a:srgbClr val="FF0000"/>
                </a:solidFill>
              </a:rPr>
              <a:t>building market goodwill through attractive returns to the investors</a:t>
            </a:r>
            <a:r>
              <a:rPr lang="en-US" dirty="0" smtClean="0"/>
              <a:t> </a:t>
            </a:r>
            <a:r>
              <a:rPr lang="en-US" dirty="0"/>
              <a:t>at an acceptable level of </a:t>
            </a:r>
            <a:r>
              <a:rPr lang="en-US" dirty="0" smtClean="0"/>
              <a:t>risk.</a:t>
            </a:r>
            <a:endParaRPr lang="en-US" dirty="0"/>
          </a:p>
          <a:p>
            <a:endParaRPr lang="en-US" dirty="0"/>
          </a:p>
        </p:txBody>
      </p:sp>
    </p:spTree>
    <p:extLst>
      <p:ext uri="{BB962C8B-B14F-4D97-AF65-F5344CB8AC3E}">
        <p14:creationId xmlns:p14="http://schemas.microsoft.com/office/powerpoint/2010/main" val="293268974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Functions of Finance</a:t>
            </a:r>
            <a:endParaRPr lang="en-US" b="1"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fontScale="85000" lnSpcReduction="20000"/>
          </a:bodyPr>
          <a:lstStyle/>
          <a:p>
            <a:r>
              <a:rPr lang="en-US" b="1" dirty="0" smtClean="0">
                <a:solidFill>
                  <a:srgbClr val="FF0000"/>
                </a:solidFill>
              </a:rPr>
              <a:t>Routine Functions: </a:t>
            </a:r>
          </a:p>
          <a:p>
            <a:pPr lvl="1"/>
            <a:r>
              <a:rPr lang="en-US" dirty="0" smtClean="0"/>
              <a:t>Cash </a:t>
            </a:r>
            <a:r>
              <a:rPr lang="en-US" dirty="0"/>
              <a:t>management(receipt and disbursement of funds</a:t>
            </a:r>
            <a:r>
              <a:rPr lang="en-US" dirty="0" smtClean="0"/>
              <a:t>)</a:t>
            </a:r>
          </a:p>
          <a:p>
            <a:pPr lvl="1"/>
            <a:r>
              <a:rPr lang="en-US" dirty="0" smtClean="0"/>
              <a:t>Credit management</a:t>
            </a:r>
          </a:p>
          <a:p>
            <a:pPr lvl="1"/>
            <a:r>
              <a:rPr lang="en-US" dirty="0" smtClean="0"/>
              <a:t>Inventory control</a:t>
            </a:r>
          </a:p>
          <a:p>
            <a:pPr lvl="1"/>
            <a:r>
              <a:rPr lang="en-US" dirty="0" smtClean="0"/>
              <a:t>Short-term financing</a:t>
            </a:r>
          </a:p>
          <a:p>
            <a:pPr lvl="1"/>
            <a:r>
              <a:rPr lang="en-US" dirty="0" smtClean="0"/>
              <a:t>Exchange </a:t>
            </a:r>
            <a:r>
              <a:rPr lang="en-US" dirty="0"/>
              <a:t>and interest rate </a:t>
            </a:r>
            <a:r>
              <a:rPr lang="en-US" dirty="0" smtClean="0"/>
              <a:t>hedging</a:t>
            </a:r>
          </a:p>
          <a:p>
            <a:pPr lvl="1"/>
            <a:r>
              <a:rPr lang="en-US" dirty="0" smtClean="0"/>
              <a:t>Bank relations </a:t>
            </a:r>
            <a:endParaRPr lang="en-US" dirty="0"/>
          </a:p>
          <a:p>
            <a:r>
              <a:rPr lang="en-US" b="1" dirty="0" smtClean="0">
                <a:solidFill>
                  <a:srgbClr val="FF0000"/>
                </a:solidFill>
              </a:rPr>
              <a:t>Intermittent </a:t>
            </a:r>
            <a:r>
              <a:rPr lang="en-US" b="1" dirty="0">
                <a:solidFill>
                  <a:srgbClr val="FF0000"/>
                </a:solidFill>
              </a:rPr>
              <a:t>Functions</a:t>
            </a:r>
            <a:r>
              <a:rPr lang="en-US" b="1" dirty="0" smtClean="0">
                <a:solidFill>
                  <a:srgbClr val="FF0000"/>
                </a:solidFill>
              </a:rPr>
              <a:t>:</a:t>
            </a:r>
          </a:p>
          <a:p>
            <a:pPr lvl="1"/>
            <a:r>
              <a:rPr lang="en-US" dirty="0" smtClean="0"/>
              <a:t>Leasing</a:t>
            </a:r>
          </a:p>
          <a:p>
            <a:pPr lvl="1"/>
            <a:r>
              <a:rPr lang="en-US" dirty="0" smtClean="0"/>
              <a:t>Stock issues</a:t>
            </a:r>
          </a:p>
          <a:p>
            <a:pPr lvl="1"/>
            <a:r>
              <a:rPr lang="en-US" dirty="0" smtClean="0"/>
              <a:t>Capital budgeting</a:t>
            </a:r>
          </a:p>
          <a:p>
            <a:pPr lvl="1"/>
            <a:r>
              <a:rPr lang="en-US" dirty="0" smtClean="0"/>
              <a:t>Dividend decisions</a:t>
            </a:r>
          </a:p>
          <a:p>
            <a:pPr lvl="1"/>
            <a:r>
              <a:rPr lang="en-US" dirty="0" smtClean="0"/>
              <a:t>Long and medium term financing, where the objective is to</a:t>
            </a:r>
            <a:endParaRPr lang="en-US" dirty="0"/>
          </a:p>
          <a:p>
            <a:pPr lvl="2"/>
            <a:r>
              <a:rPr lang="en-US" dirty="0" smtClean="0">
                <a:solidFill>
                  <a:srgbClr val="FF0000"/>
                </a:solidFill>
              </a:rPr>
              <a:t>raise </a:t>
            </a:r>
            <a:r>
              <a:rPr lang="en-US" dirty="0">
                <a:solidFill>
                  <a:srgbClr val="FF0000"/>
                </a:solidFill>
              </a:rPr>
              <a:t>funds for the firm at minimal cost and acceptable risk</a:t>
            </a:r>
          </a:p>
          <a:p>
            <a:pPr lvl="2"/>
            <a:r>
              <a:rPr lang="en-US" dirty="0" smtClean="0">
                <a:solidFill>
                  <a:srgbClr val="FF0000"/>
                </a:solidFill>
              </a:rPr>
              <a:t>invest </a:t>
            </a:r>
            <a:r>
              <a:rPr lang="en-US" dirty="0">
                <a:solidFill>
                  <a:srgbClr val="FF0000"/>
                </a:solidFill>
              </a:rPr>
              <a:t>those funds in company assets so as to earn an attractive return given acceptable risks</a:t>
            </a:r>
          </a:p>
          <a:p>
            <a:endParaRPr lang="en-US" dirty="0"/>
          </a:p>
        </p:txBody>
      </p:sp>
    </p:spTree>
    <p:extLst>
      <p:ext uri="{BB962C8B-B14F-4D97-AF65-F5344CB8AC3E}">
        <p14:creationId xmlns:p14="http://schemas.microsoft.com/office/powerpoint/2010/main" val="350378915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9"/>
            <a:ext cx="8229600" cy="834571"/>
          </a:xfrm>
        </p:spPr>
        <p:txBody>
          <a:bodyPr/>
          <a:lstStyle/>
          <a:p>
            <a:r>
              <a:rPr lang="en-US" b="1" dirty="0" smtClean="0">
                <a:solidFill>
                  <a:srgbClr val="FF0000"/>
                </a:solidFill>
              </a:rPr>
              <a:t>Balance Sheet</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92500" lnSpcReduction="20000"/>
          </a:bodyPr>
          <a:lstStyle/>
          <a:p>
            <a:r>
              <a:rPr lang="en-US" sz="2400" dirty="0"/>
              <a:t>A financial statement that summarizes a company's assets, liabilities and shareholders' equity at a specific point in time</a:t>
            </a:r>
            <a:r>
              <a:rPr lang="en-US" sz="2400" dirty="0" smtClean="0"/>
              <a:t>. </a:t>
            </a:r>
            <a:r>
              <a:rPr lang="en-US" sz="2400" dirty="0"/>
              <a:t>Balance Sheet is the snap shot of financial strength of any company at any point of time.</a:t>
            </a:r>
            <a:r>
              <a:rPr lang="en-US" sz="2400" dirty="0" smtClean="0"/>
              <a:t> It </a:t>
            </a:r>
            <a:r>
              <a:rPr lang="en-US" sz="2400" dirty="0"/>
              <a:t>must follow the following formula:</a:t>
            </a:r>
            <a:br>
              <a:rPr lang="en-US" sz="2400" dirty="0"/>
            </a:br>
            <a:r>
              <a:rPr lang="en-US" sz="2400" dirty="0" smtClean="0"/>
              <a:t>	</a:t>
            </a:r>
          </a:p>
          <a:p>
            <a:pPr marL="457200" lvl="1" indent="0">
              <a:buNone/>
            </a:pPr>
            <a:r>
              <a:rPr lang="en-US" sz="2000" b="1" dirty="0" smtClean="0">
                <a:solidFill>
                  <a:srgbClr val="FF0000"/>
                </a:solidFill>
              </a:rPr>
              <a:t>	Assets </a:t>
            </a:r>
            <a:r>
              <a:rPr lang="en-US" sz="2000" b="1" dirty="0">
                <a:solidFill>
                  <a:srgbClr val="FF0000"/>
                </a:solidFill>
              </a:rPr>
              <a:t>= </a:t>
            </a:r>
            <a:r>
              <a:rPr lang="en-US" sz="2000" b="1" dirty="0" smtClean="0">
                <a:solidFill>
                  <a:srgbClr val="FF0000"/>
                </a:solidFill>
              </a:rPr>
              <a:t>Outside Liabilities </a:t>
            </a:r>
            <a:r>
              <a:rPr lang="en-US" sz="2000" b="1" dirty="0">
                <a:solidFill>
                  <a:srgbClr val="FF0000"/>
                </a:solidFill>
              </a:rPr>
              <a:t>+ Shareholders' </a:t>
            </a:r>
            <a:r>
              <a:rPr lang="en-US" sz="2000" b="1" dirty="0" smtClean="0">
                <a:solidFill>
                  <a:srgbClr val="FF0000"/>
                </a:solidFill>
              </a:rPr>
              <a:t>Equity</a:t>
            </a:r>
          </a:p>
          <a:p>
            <a:endParaRPr lang="en-US" sz="2400" dirty="0" smtClean="0"/>
          </a:p>
          <a:p>
            <a:r>
              <a:rPr lang="en-US" sz="2400" dirty="0" smtClean="0"/>
              <a:t>It's </a:t>
            </a:r>
            <a:r>
              <a:rPr lang="en-US" sz="2400" dirty="0"/>
              <a:t>called a balance sheet because the two sides balance out. This makes sense: </a:t>
            </a:r>
            <a:endParaRPr lang="en-US" sz="2400" dirty="0" smtClean="0"/>
          </a:p>
          <a:p>
            <a:pPr lvl="1"/>
            <a:r>
              <a:rPr lang="en-US" sz="2000" dirty="0" smtClean="0">
                <a:solidFill>
                  <a:srgbClr val="FF0000"/>
                </a:solidFill>
              </a:rPr>
              <a:t>a </a:t>
            </a:r>
            <a:r>
              <a:rPr lang="en-US" sz="2000" dirty="0">
                <a:solidFill>
                  <a:srgbClr val="FF0000"/>
                </a:solidFill>
              </a:rPr>
              <a:t>company has to pay for all the things it has (assets)</a:t>
            </a:r>
            <a:r>
              <a:rPr lang="en-US" sz="2000" dirty="0"/>
              <a:t> </a:t>
            </a:r>
            <a:endParaRPr lang="en-US" sz="2000" dirty="0" smtClean="0"/>
          </a:p>
          <a:p>
            <a:pPr lvl="1"/>
            <a:r>
              <a:rPr lang="en-US" sz="2000" dirty="0" smtClean="0"/>
              <a:t>by </a:t>
            </a:r>
          </a:p>
          <a:p>
            <a:pPr lvl="1"/>
            <a:r>
              <a:rPr lang="en-US" sz="2000" dirty="0" smtClean="0">
                <a:solidFill>
                  <a:srgbClr val="0070C0"/>
                </a:solidFill>
              </a:rPr>
              <a:t>either </a:t>
            </a:r>
            <a:r>
              <a:rPr lang="en-US" sz="2000" dirty="0">
                <a:solidFill>
                  <a:srgbClr val="0070C0"/>
                </a:solidFill>
              </a:rPr>
              <a:t>borrowing money (liabilities) or getting it from shareholders (shareholders' equity</a:t>
            </a:r>
            <a:r>
              <a:rPr lang="en-US" sz="2000" dirty="0" smtClean="0">
                <a:solidFill>
                  <a:srgbClr val="0070C0"/>
                </a:solidFill>
              </a:rPr>
              <a:t>)</a:t>
            </a:r>
            <a:r>
              <a:rPr lang="en-US" sz="2000" dirty="0" smtClean="0"/>
              <a:t>. </a:t>
            </a:r>
          </a:p>
          <a:p>
            <a:endParaRPr lang="en-US" sz="2400" dirty="0" smtClean="0"/>
          </a:p>
          <a:p>
            <a:r>
              <a:rPr lang="en-US" sz="2400" dirty="0" smtClean="0"/>
              <a:t>Accounts </a:t>
            </a:r>
            <a:r>
              <a:rPr lang="en-US" sz="2400" dirty="0"/>
              <a:t>such as cash, inventory and property are on the asset side of the balance sheet, while on the liability side there are accounts such as accounts payable or long-term </a:t>
            </a:r>
            <a:r>
              <a:rPr lang="en-US" sz="2400" dirty="0" smtClean="0"/>
              <a:t>debt, apart from the share holder’s money (equity).</a:t>
            </a:r>
            <a:r>
              <a:rPr lang="en-US" sz="2400" dirty="0"/>
              <a:t/>
            </a:r>
            <a:br>
              <a:rPr lang="en-US" sz="2400" dirty="0"/>
            </a:br>
            <a:endParaRPr lang="en-US" sz="2400" dirty="0"/>
          </a:p>
        </p:txBody>
      </p:sp>
    </p:spTree>
    <p:extLst>
      <p:ext uri="{BB962C8B-B14F-4D97-AF65-F5344CB8AC3E}">
        <p14:creationId xmlns:p14="http://schemas.microsoft.com/office/powerpoint/2010/main" val="363211054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Sample Balance Sheet</a:t>
            </a:r>
            <a:endParaRPr lang="en-US" b="1" dirty="0">
              <a:solidFill>
                <a:srgbClr val="FF0000"/>
              </a:solidFill>
            </a:endParaRPr>
          </a:p>
        </p:txBody>
      </p:sp>
      <p:pic>
        <p:nvPicPr>
          <p:cNvPr id="4" name="Content Placeholder 3" descr="Balance Shee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63000" cy="6096000"/>
          </a:xfrm>
          <a:prstGeom prst="rect">
            <a:avLst/>
          </a:prstGeom>
          <a:noFill/>
          <a:ln>
            <a:noFill/>
          </a:ln>
        </p:spPr>
      </p:pic>
    </p:spTree>
    <p:extLst>
      <p:ext uri="{BB962C8B-B14F-4D97-AF65-F5344CB8AC3E}">
        <p14:creationId xmlns:p14="http://schemas.microsoft.com/office/powerpoint/2010/main" val="1652976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b="1" smtClean="0">
                <a:solidFill>
                  <a:srgbClr val="FF0000"/>
                </a:solidFill>
              </a:rPr>
              <a:t>Herzberg</a:t>
            </a:r>
          </a:p>
        </p:txBody>
      </p:sp>
      <p:sp>
        <p:nvSpPr>
          <p:cNvPr id="53251" name="Content Placeholder 2"/>
          <p:cNvSpPr>
            <a:spLocks noGrp="1"/>
          </p:cNvSpPr>
          <p:nvPr>
            <p:ph idx="1"/>
          </p:nvPr>
        </p:nvSpPr>
        <p:spPr/>
        <p:txBody>
          <a:bodyPr/>
          <a:lstStyle/>
          <a:p>
            <a:pPr eaLnBrk="1" hangingPunct="1">
              <a:buFont typeface="Arial" charset="0"/>
              <a:buNone/>
            </a:pPr>
            <a:r>
              <a:rPr lang="en-US" altLang="en-US" b="1" smtClean="0">
                <a:solidFill>
                  <a:srgbClr val="FF0000"/>
                </a:solidFill>
              </a:rPr>
              <a:t> </a:t>
            </a:r>
          </a:p>
          <a:p>
            <a:pPr eaLnBrk="1" hangingPunct="1"/>
            <a:r>
              <a:rPr lang="en-US" altLang="en-US" b="1" smtClean="0">
                <a:solidFill>
                  <a:srgbClr val="FF0000"/>
                </a:solidFill>
              </a:rPr>
              <a:t>According to the theory, the absence of hygiene factors can create job dissatisfaction, but their presence does not motivate or create satisfaction.</a:t>
            </a:r>
          </a:p>
        </p:txBody>
      </p:sp>
    </p:spTree>
    <p:extLst>
      <p:ext uri="{BB962C8B-B14F-4D97-AF65-F5344CB8AC3E}">
        <p14:creationId xmlns:p14="http://schemas.microsoft.com/office/powerpoint/2010/main" val="235185173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rPr>
              <a:t>Income Statement</a:t>
            </a:r>
            <a:endParaRPr lang="en-US" b="1" dirty="0">
              <a:solidFill>
                <a:srgbClr val="FF0000"/>
              </a:solidFill>
            </a:endParaRPr>
          </a:p>
        </p:txBody>
      </p:sp>
      <p:sp>
        <p:nvSpPr>
          <p:cNvPr id="3" name="Content Placeholder 2"/>
          <p:cNvSpPr>
            <a:spLocks noGrp="1"/>
          </p:cNvSpPr>
          <p:nvPr>
            <p:ph idx="1"/>
          </p:nvPr>
        </p:nvSpPr>
        <p:spPr>
          <a:xfrm>
            <a:off x="457200" y="762000"/>
            <a:ext cx="8229600" cy="6096000"/>
          </a:xfrm>
        </p:spPr>
        <p:txBody>
          <a:bodyPr>
            <a:normAutofit/>
          </a:bodyPr>
          <a:lstStyle/>
          <a:p>
            <a:r>
              <a:rPr lang="en-US" sz="2400" dirty="0"/>
              <a:t>The income statement is the one of the three major financial statements. The other two are the balance sheet and the statement of cash flows</a:t>
            </a:r>
            <a:r>
              <a:rPr lang="en-US" sz="2400" dirty="0" smtClean="0"/>
              <a:t>.</a:t>
            </a:r>
          </a:p>
          <a:p>
            <a:r>
              <a:rPr lang="en-US" sz="2400" dirty="0" smtClean="0">
                <a:solidFill>
                  <a:srgbClr val="FF0000"/>
                </a:solidFill>
              </a:rPr>
              <a:t>This measures </a:t>
            </a:r>
            <a:r>
              <a:rPr lang="en-US" sz="2400" dirty="0">
                <a:solidFill>
                  <a:srgbClr val="FF0000"/>
                </a:solidFill>
              </a:rPr>
              <a:t>a company's financial performance over a specific accounting period. </a:t>
            </a:r>
            <a:endParaRPr lang="en-US" sz="2400" dirty="0" smtClean="0">
              <a:solidFill>
                <a:srgbClr val="FF0000"/>
              </a:solidFill>
            </a:endParaRPr>
          </a:p>
          <a:p>
            <a:pPr lvl="1"/>
            <a:r>
              <a:rPr lang="en-US" sz="2000" dirty="0" smtClean="0"/>
              <a:t>Financial </a:t>
            </a:r>
            <a:r>
              <a:rPr lang="en-US" sz="2000" dirty="0"/>
              <a:t>performance is assessed by giving a summary of how the business incurs its revenues and expenses through both operating and non-operating activities</a:t>
            </a:r>
            <a:r>
              <a:rPr lang="en-US" sz="2000" dirty="0" smtClean="0"/>
              <a:t>.</a:t>
            </a:r>
          </a:p>
          <a:p>
            <a:r>
              <a:rPr lang="en-US" sz="2400" dirty="0" smtClean="0"/>
              <a:t>Financial performance is for a time period, which is </a:t>
            </a:r>
            <a:r>
              <a:rPr lang="en-US" sz="2400" dirty="0"/>
              <a:t>specified in its heading. The period of time that the statement covers is chosen by the business and will vary. For example, the heading may state</a:t>
            </a:r>
            <a:r>
              <a:rPr lang="en-US" sz="2400" dirty="0" smtClean="0"/>
              <a:t>:</a:t>
            </a:r>
          </a:p>
          <a:p>
            <a:pPr lvl="2"/>
            <a:r>
              <a:rPr lang="en-US" sz="1600" dirty="0" smtClean="0">
                <a:solidFill>
                  <a:srgbClr val="FF0000"/>
                </a:solidFill>
              </a:rPr>
              <a:t>"</a:t>
            </a:r>
            <a:r>
              <a:rPr lang="en-US" sz="1600" b="1" dirty="0">
                <a:solidFill>
                  <a:srgbClr val="FF0000"/>
                </a:solidFill>
              </a:rPr>
              <a:t>For the Three Months Ended December 31, </a:t>
            </a:r>
            <a:r>
              <a:rPr lang="en-US" sz="1600" b="1" dirty="0" smtClean="0">
                <a:solidFill>
                  <a:srgbClr val="FF0000"/>
                </a:solidFill>
              </a:rPr>
              <a:t>2012</a:t>
            </a:r>
            <a:r>
              <a:rPr lang="en-US" sz="1600" dirty="0" smtClean="0">
                <a:solidFill>
                  <a:srgbClr val="FF0000"/>
                </a:solidFill>
              </a:rPr>
              <a:t>" </a:t>
            </a:r>
            <a:r>
              <a:rPr lang="en-US" sz="1600" dirty="0">
                <a:solidFill>
                  <a:srgbClr val="FF0000"/>
                </a:solidFill>
              </a:rPr>
              <a:t>(The period of October 1 through December 31, </a:t>
            </a:r>
            <a:r>
              <a:rPr lang="en-US" sz="1600" dirty="0" smtClean="0">
                <a:solidFill>
                  <a:srgbClr val="FF0000"/>
                </a:solidFill>
              </a:rPr>
              <a:t>2012.)</a:t>
            </a:r>
            <a:endParaRPr lang="en-US" sz="1600" dirty="0">
              <a:solidFill>
                <a:srgbClr val="FF0000"/>
              </a:solidFill>
            </a:endParaRPr>
          </a:p>
          <a:p>
            <a:pPr lvl="2"/>
            <a:r>
              <a:rPr lang="en-US" sz="1600" dirty="0" smtClean="0">
                <a:solidFill>
                  <a:srgbClr val="FF0000"/>
                </a:solidFill>
              </a:rPr>
              <a:t>"</a:t>
            </a:r>
            <a:r>
              <a:rPr lang="en-US" sz="1600" b="1" dirty="0">
                <a:solidFill>
                  <a:srgbClr val="FF0000"/>
                </a:solidFill>
              </a:rPr>
              <a:t>The </a:t>
            </a:r>
            <a:r>
              <a:rPr lang="en-US" sz="1600" b="1" dirty="0" smtClean="0">
                <a:solidFill>
                  <a:srgbClr val="FF0000"/>
                </a:solidFill>
              </a:rPr>
              <a:t>Financial </a:t>
            </a:r>
            <a:r>
              <a:rPr lang="en-US" sz="1600" b="1" dirty="0">
                <a:solidFill>
                  <a:srgbClr val="FF0000"/>
                </a:solidFill>
              </a:rPr>
              <a:t>Year Ended </a:t>
            </a:r>
            <a:r>
              <a:rPr lang="en-US" sz="1600" b="1" dirty="0" smtClean="0">
                <a:solidFill>
                  <a:srgbClr val="FF0000"/>
                </a:solidFill>
              </a:rPr>
              <a:t>31stMarch, 2013</a:t>
            </a:r>
            <a:r>
              <a:rPr lang="en-US" sz="1600" dirty="0" smtClean="0">
                <a:solidFill>
                  <a:srgbClr val="FF0000"/>
                </a:solidFill>
              </a:rPr>
              <a:t>" </a:t>
            </a:r>
            <a:r>
              <a:rPr lang="en-US" sz="1600" dirty="0">
                <a:solidFill>
                  <a:srgbClr val="FF0000"/>
                </a:solidFill>
              </a:rPr>
              <a:t>(The period </a:t>
            </a:r>
            <a:r>
              <a:rPr lang="en-US" sz="1600" dirty="0" smtClean="0">
                <a:solidFill>
                  <a:srgbClr val="FF0000"/>
                </a:solidFill>
              </a:rPr>
              <a:t>of April </a:t>
            </a:r>
            <a:r>
              <a:rPr lang="en-US" sz="1600" dirty="0">
                <a:solidFill>
                  <a:srgbClr val="FF0000"/>
                </a:solidFill>
              </a:rPr>
              <a:t>1, </a:t>
            </a:r>
            <a:r>
              <a:rPr lang="en-US" sz="1600" dirty="0" smtClean="0">
                <a:solidFill>
                  <a:srgbClr val="FF0000"/>
                </a:solidFill>
              </a:rPr>
              <a:t>2012 </a:t>
            </a:r>
            <a:r>
              <a:rPr lang="en-US" sz="1600" dirty="0">
                <a:solidFill>
                  <a:srgbClr val="FF0000"/>
                </a:solidFill>
              </a:rPr>
              <a:t>through </a:t>
            </a:r>
            <a:r>
              <a:rPr lang="en-US" sz="1600" dirty="0" smtClean="0">
                <a:solidFill>
                  <a:srgbClr val="FF0000"/>
                </a:solidFill>
              </a:rPr>
              <a:t>31</a:t>
            </a:r>
            <a:r>
              <a:rPr lang="en-US" sz="1600" baseline="30000" dirty="0" smtClean="0">
                <a:solidFill>
                  <a:srgbClr val="FF0000"/>
                </a:solidFill>
              </a:rPr>
              <a:t>st</a:t>
            </a:r>
            <a:r>
              <a:rPr lang="en-US" sz="1600" dirty="0" smtClean="0">
                <a:solidFill>
                  <a:srgbClr val="FF0000"/>
                </a:solidFill>
              </a:rPr>
              <a:t> March, 2013.)</a:t>
            </a:r>
            <a:endParaRPr lang="en-US" sz="1600" dirty="0">
              <a:solidFill>
                <a:srgbClr val="FF0000"/>
              </a:solidFill>
            </a:endParaRPr>
          </a:p>
          <a:p>
            <a:endParaRPr lang="en-US" sz="2400" dirty="0"/>
          </a:p>
        </p:txBody>
      </p:sp>
    </p:spTree>
    <p:extLst>
      <p:ext uri="{BB962C8B-B14F-4D97-AF65-F5344CB8AC3E}">
        <p14:creationId xmlns:p14="http://schemas.microsoft.com/office/powerpoint/2010/main" val="337488414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3"/>
            <a:ext cx="8229600" cy="743857"/>
          </a:xfrm>
        </p:spPr>
        <p:txBody>
          <a:bodyPr>
            <a:normAutofit fontScale="90000"/>
          </a:bodyPr>
          <a:lstStyle/>
          <a:p>
            <a:r>
              <a:rPr lang="en-US" b="1" dirty="0" smtClean="0">
                <a:solidFill>
                  <a:srgbClr val="FF0000"/>
                </a:solidFill>
              </a:rPr>
              <a:t>Sample Trading, Profit &amp; Loss Account</a:t>
            </a:r>
            <a:endParaRPr lang="en-US" b="1" dirty="0">
              <a:solidFill>
                <a:srgbClr val="FF0000"/>
              </a:solidFill>
            </a:endParaRPr>
          </a:p>
        </p:txBody>
      </p:sp>
      <p:pic>
        <p:nvPicPr>
          <p:cNvPr id="4" name="Content Placeholder 3" descr="http://4.bp.blogspot.com/_CVJtU9Ym1zc/TBr4v3tYgOI/AAAAAAAAABU/7lXe6-qo39U/s640/8.b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599" cy="5867400"/>
          </a:xfrm>
          <a:prstGeom prst="rect">
            <a:avLst/>
          </a:prstGeom>
          <a:noFill/>
          <a:ln>
            <a:noFill/>
          </a:ln>
        </p:spPr>
      </p:pic>
    </p:spTree>
    <p:extLst>
      <p:ext uri="{BB962C8B-B14F-4D97-AF65-F5344CB8AC3E}">
        <p14:creationId xmlns:p14="http://schemas.microsoft.com/office/powerpoint/2010/main" val="26642961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3"/>
            <a:ext cx="8229600" cy="743857"/>
          </a:xfrm>
        </p:spPr>
        <p:txBody>
          <a:bodyPr>
            <a:normAutofit fontScale="90000"/>
          </a:bodyPr>
          <a:lstStyle/>
          <a:p>
            <a:r>
              <a:rPr lang="en-US" b="1" dirty="0" smtClean="0">
                <a:solidFill>
                  <a:srgbClr val="FF0000"/>
                </a:solidFill>
              </a:rPr>
              <a:t>Financial Ratios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943600"/>
              </a:xfrm>
            </p:spPr>
            <p:txBody>
              <a:bodyPr>
                <a:normAutofit fontScale="92500" lnSpcReduction="10000"/>
              </a:bodyPr>
              <a:lstStyle/>
              <a:p>
                <a:r>
                  <a:rPr lang="en-US" sz="2400" dirty="0" smtClean="0"/>
                  <a:t>Financial Ratio is a</a:t>
                </a:r>
                <a:r>
                  <a:rPr lang="en-US" sz="2400" dirty="0"/>
                  <a:t> tool </a:t>
                </a:r>
                <a:r>
                  <a:rPr lang="en-US" sz="2400" dirty="0" smtClean="0"/>
                  <a:t>which is used </a:t>
                </a:r>
                <a:r>
                  <a:rPr lang="en-US" sz="2400" dirty="0"/>
                  <a:t>to </a:t>
                </a:r>
                <a:r>
                  <a:rPr lang="en-US" sz="2400" dirty="0" smtClean="0"/>
                  <a:t>conduct </a:t>
                </a:r>
                <a:r>
                  <a:rPr lang="en-US" sz="2400" dirty="0"/>
                  <a:t>quantitative analysis of information in a company's financial statements. </a:t>
                </a:r>
                <a:endParaRPr lang="en-US" sz="2400" dirty="0" smtClean="0"/>
              </a:p>
              <a:p>
                <a:r>
                  <a:rPr lang="en-US" sz="2400" dirty="0" smtClean="0"/>
                  <a:t>Ratios </a:t>
                </a:r>
                <a:r>
                  <a:rPr lang="en-US" sz="2400" dirty="0"/>
                  <a:t>are calculated from current year numbers and are then compared to previous years, other companies, the industry, or even the economy to judge the performance of the company. </a:t>
                </a:r>
                <a:endParaRPr lang="en-US" sz="2400" dirty="0" smtClean="0"/>
              </a:p>
              <a:p>
                <a:r>
                  <a:rPr lang="en-US" sz="2400" b="1" dirty="0">
                    <a:solidFill>
                      <a:srgbClr val="FF0000"/>
                    </a:solidFill>
                  </a:rPr>
                  <a:t>Balance Sheet </a:t>
                </a:r>
                <a:r>
                  <a:rPr lang="en-US" sz="2400" b="1" dirty="0" smtClean="0">
                    <a:solidFill>
                      <a:srgbClr val="FF0000"/>
                    </a:solidFill>
                  </a:rPr>
                  <a:t>Ratios</a:t>
                </a:r>
              </a:p>
              <a:p>
                <a:pPr lvl="1"/>
                <a:r>
                  <a:rPr lang="en-US" sz="2000" b="1" dirty="0"/>
                  <a:t>Liquidity Ratios</a:t>
                </a:r>
                <a:endParaRPr lang="en-US" sz="2000" dirty="0"/>
              </a:p>
              <a:p>
                <a:pPr lvl="2"/>
                <a:r>
                  <a:rPr lang="en-US" sz="1600" b="1" dirty="0">
                    <a:solidFill>
                      <a:srgbClr val="FF0000"/>
                    </a:solidFill>
                  </a:rPr>
                  <a:t>These ratios indicate the ease of turning assets into cash. They include the Current Ratio, Quick Ratio, and Working Capital.</a:t>
                </a:r>
              </a:p>
              <a:p>
                <a:pPr lvl="1"/>
                <a:r>
                  <a:rPr lang="en-US" sz="2000" b="1" dirty="0"/>
                  <a:t>Current Ratios. </a:t>
                </a:r>
                <a:r>
                  <a:rPr lang="en-US" sz="2000" dirty="0"/>
                  <a:t>The Current Ratio is one of the best known measures of financial strength. It is figured as shown below:</a:t>
                </a:r>
              </a:p>
              <a:p>
                <a:r>
                  <a:rPr lang="en-US" sz="2400" dirty="0"/>
                  <a:t>                       </a:t>
                </a:r>
                <a:r>
                  <a:rPr lang="en-US" sz="2400" dirty="0" smtClean="0"/>
                  <a:t>		 </a:t>
                </a:r>
                <a:r>
                  <a:rPr lang="en-US" sz="2400" dirty="0"/>
                  <a:t/>
                </a:r>
                <a:br>
                  <a:rPr lang="en-US" sz="2400" dirty="0"/>
                </a:br>
                <a:r>
                  <a:rPr lang="en-US" sz="2400" dirty="0" smtClean="0">
                    <a:solidFill>
                      <a:srgbClr val="FF0000"/>
                    </a:solidFill>
                  </a:rPr>
                  <a:t>Current Ratio</a:t>
                </a:r>
                <a:r>
                  <a:rPr lang="en-US" sz="2400" dirty="0" smtClean="0"/>
                  <a:t> </a:t>
                </a:r>
                <a:r>
                  <a:rPr lang="en-US" sz="2400" dirty="0"/>
                  <a:t>= </a:t>
                </a:r>
                <a14:m>
                  <m:oMath xmlns:m="http://schemas.openxmlformats.org/officeDocument/2006/math">
                    <m:f>
                      <m:fPr>
                        <m:ctrlPr>
                          <a:rPr lang="en-US" sz="2400" i="1" smtClean="0">
                            <a:latin typeface="Cambria Math"/>
                          </a:rPr>
                        </m:ctrlPr>
                      </m:fPr>
                      <m:num>
                        <m:r>
                          <a:rPr lang="en-US" sz="2400" b="0" i="1" smtClean="0">
                            <a:latin typeface="Cambria Math"/>
                          </a:rPr>
                          <m:t>𝑇𝑜𝑡𝑎𝑙</m:t>
                        </m:r>
                        <m:r>
                          <a:rPr lang="en-US" sz="2400" b="0" i="1" smtClean="0">
                            <a:latin typeface="Cambria Math"/>
                          </a:rPr>
                          <m:t> </m:t>
                        </m:r>
                        <m:r>
                          <a:rPr lang="en-US" sz="2400" b="0" i="1" smtClean="0">
                            <a:latin typeface="Cambria Math"/>
                          </a:rPr>
                          <m:t>𝐶𝑢𝑟𝑟𝑒𝑛𝑡</m:t>
                        </m:r>
                        <m:r>
                          <a:rPr lang="en-US" sz="2400" b="0" i="1" smtClean="0">
                            <a:latin typeface="Cambria Math"/>
                          </a:rPr>
                          <m:t> </m:t>
                        </m:r>
                        <m:r>
                          <a:rPr lang="en-US" sz="2400" b="0" i="1" smtClean="0">
                            <a:latin typeface="Cambria Math"/>
                          </a:rPr>
                          <m:t>𝐴𝑠𝑠𝑒𝑡𝑠</m:t>
                        </m:r>
                      </m:num>
                      <m:den>
                        <m:r>
                          <a:rPr lang="en-US" sz="2400" b="0" i="1" smtClean="0">
                            <a:latin typeface="Cambria Math"/>
                          </a:rPr>
                          <m:t>𝑇𝑜𝑎𝑡𝑎𝑙</m:t>
                        </m:r>
                        <m:r>
                          <a:rPr lang="en-US" sz="2400" b="0" i="1" smtClean="0">
                            <a:latin typeface="Cambria Math"/>
                          </a:rPr>
                          <m:t> </m:t>
                        </m:r>
                        <m:r>
                          <a:rPr lang="en-US" sz="2400" b="0" i="1" smtClean="0">
                            <a:latin typeface="Cambria Math"/>
                          </a:rPr>
                          <m:t>𝐶𝑢𝑟𝑟𝑒𝑛𝑡</m:t>
                        </m:r>
                        <m:r>
                          <a:rPr lang="en-US" sz="2400" b="0" i="1" smtClean="0">
                            <a:latin typeface="Cambria Math"/>
                          </a:rPr>
                          <m:t> </m:t>
                        </m:r>
                        <m:r>
                          <a:rPr lang="en-US" sz="2400" b="0" i="1" smtClean="0">
                            <a:latin typeface="Cambria Math"/>
                          </a:rPr>
                          <m:t>𝐿𝑖𝑎𝑏𝑖𝑙𝑖𝑡𝑖𝑒𝑠</m:t>
                        </m:r>
                      </m:den>
                    </m:f>
                  </m:oMath>
                </a14:m>
                <a:r>
                  <a:rPr lang="en-US" sz="2400" dirty="0" smtClean="0"/>
                  <a:t>  	</a:t>
                </a:r>
              </a:p>
              <a:p>
                <a:pPr marL="0" indent="0">
                  <a:buNone/>
                </a:pPr>
                <a:r>
                  <a:rPr lang="en-US" sz="2400" dirty="0"/>
                  <a:t> </a:t>
                </a:r>
              </a:p>
              <a:p>
                <a:endParaRPr lang="en-US" sz="2400" dirty="0" smtClean="0"/>
              </a:p>
              <a:p>
                <a:pPr lvl="1"/>
                <a:endParaRPr lang="en-US" sz="2000" dirty="0" smtClean="0"/>
              </a:p>
              <a:p>
                <a:pPr lvl="1"/>
                <a:r>
                  <a:rPr lang="en-US" sz="2000" dirty="0" smtClean="0"/>
                  <a:t>The </a:t>
                </a:r>
                <a:r>
                  <a:rPr lang="en-US" sz="2000" dirty="0"/>
                  <a:t>main question this ratio addresses is: "Does your business have enough current assets to meet the payment schedule of its current </a:t>
                </a:r>
                <a:r>
                  <a:rPr lang="en-US" sz="2000" dirty="0" smtClean="0"/>
                  <a:t>debts”.</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943600"/>
              </a:xfrm>
              <a:blipFill rotWithShape="1">
                <a:blip r:embed="rId2"/>
                <a:stretch>
                  <a:fillRect l="-815" t="-1231" r="-1185"/>
                </a:stretch>
              </a:blipFill>
            </p:spPr>
            <p:txBody>
              <a:bodyPr/>
              <a:lstStyle/>
              <a:p>
                <a:r>
                  <a:rPr lang="en-US">
                    <a:noFill/>
                  </a:rPr>
                  <a:t> </a:t>
                </a:r>
              </a:p>
            </p:txBody>
          </p:sp>
        </mc:Fallback>
      </mc:AlternateContent>
      <p:sp>
        <p:nvSpPr>
          <p:cNvPr id="4" name="TextBox 3"/>
          <p:cNvSpPr txBox="1"/>
          <p:nvPr/>
        </p:nvSpPr>
        <p:spPr>
          <a:xfrm>
            <a:off x="304801" y="4967514"/>
            <a:ext cx="4121614" cy="923330"/>
          </a:xfrm>
          <a:prstGeom prst="rect">
            <a:avLst/>
          </a:prstGeom>
          <a:noFill/>
        </p:spPr>
        <p:txBody>
          <a:bodyPr wrap="square" rtlCol="0">
            <a:spAutoFit/>
          </a:bodyPr>
          <a:lstStyle/>
          <a:p>
            <a:r>
              <a:rPr lang="en-US" dirty="0" smtClean="0"/>
              <a:t>Current Assets include </a:t>
            </a:r>
            <a:r>
              <a:rPr lang="en-US" dirty="0" smtClean="0">
                <a:solidFill>
                  <a:srgbClr val="FF0000"/>
                </a:solidFill>
              </a:rPr>
              <a:t>Stock, </a:t>
            </a:r>
          </a:p>
          <a:p>
            <a:r>
              <a:rPr lang="en-US" dirty="0" smtClean="0">
                <a:solidFill>
                  <a:srgbClr val="FF0000"/>
                </a:solidFill>
              </a:rPr>
              <a:t>Short term investments, Debtors, </a:t>
            </a:r>
          </a:p>
          <a:p>
            <a:r>
              <a:rPr lang="en-US" dirty="0" smtClean="0">
                <a:solidFill>
                  <a:srgbClr val="FF0000"/>
                </a:solidFill>
              </a:rPr>
              <a:t>Receivables, Bank &amp; Cash Account, etc.</a:t>
            </a:r>
            <a:endParaRPr lang="en-US" dirty="0">
              <a:solidFill>
                <a:srgbClr val="FF0000"/>
              </a:solidFill>
            </a:endParaRPr>
          </a:p>
        </p:txBody>
      </p:sp>
      <p:sp>
        <p:nvSpPr>
          <p:cNvPr id="5" name="Rectangle 4"/>
          <p:cNvSpPr/>
          <p:nvPr/>
        </p:nvSpPr>
        <p:spPr>
          <a:xfrm>
            <a:off x="304801" y="4976444"/>
            <a:ext cx="380999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51034" y="4976444"/>
            <a:ext cx="4765920" cy="923330"/>
          </a:xfrm>
          <a:prstGeom prst="rect">
            <a:avLst/>
          </a:prstGeom>
          <a:noFill/>
        </p:spPr>
        <p:txBody>
          <a:bodyPr wrap="none" rtlCol="0">
            <a:spAutoFit/>
          </a:bodyPr>
          <a:lstStyle/>
          <a:p>
            <a:r>
              <a:rPr lang="en-US" dirty="0" smtClean="0"/>
              <a:t>Current Liabilities include </a:t>
            </a:r>
            <a:r>
              <a:rPr lang="en-US" dirty="0" smtClean="0">
                <a:solidFill>
                  <a:srgbClr val="FF0000"/>
                </a:solidFill>
              </a:rPr>
              <a:t>Creditors, </a:t>
            </a:r>
          </a:p>
          <a:p>
            <a:r>
              <a:rPr lang="en-US" dirty="0" smtClean="0">
                <a:solidFill>
                  <a:srgbClr val="FF0000"/>
                </a:solidFill>
              </a:rPr>
              <a:t>Outstanding wages/salaries and other expenses, </a:t>
            </a:r>
          </a:p>
          <a:p>
            <a:r>
              <a:rPr lang="en-US" dirty="0" smtClean="0">
                <a:solidFill>
                  <a:srgbClr val="FF0000"/>
                </a:solidFill>
              </a:rPr>
              <a:t>Bank overdrafts etc</a:t>
            </a:r>
            <a:r>
              <a:rPr lang="en-US" dirty="0">
                <a:solidFill>
                  <a:srgbClr val="FF0000"/>
                </a:solidFill>
              </a:rPr>
              <a:t>.</a:t>
            </a:r>
          </a:p>
        </p:txBody>
      </p:sp>
      <p:sp>
        <p:nvSpPr>
          <p:cNvPr id="7" name="Rectangle 6"/>
          <p:cNvSpPr/>
          <p:nvPr/>
        </p:nvSpPr>
        <p:spPr>
          <a:xfrm>
            <a:off x="4251034" y="5007429"/>
            <a:ext cx="474056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91444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3"/>
            <a:ext cx="8229600" cy="743857"/>
          </a:xfrm>
        </p:spPr>
        <p:txBody>
          <a:bodyPr>
            <a:normAutofit fontScale="90000"/>
          </a:bodyPr>
          <a:lstStyle/>
          <a:p>
            <a:r>
              <a:rPr lang="en-US" b="1" dirty="0" smtClean="0">
                <a:solidFill>
                  <a:srgbClr val="FF0000"/>
                </a:solidFill>
              </a:rPr>
              <a:t>Financial Ratios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r>
                  <a:rPr lang="en-US" sz="2400" b="1" dirty="0" smtClean="0"/>
                  <a:t>Quick Ratios.</a:t>
                </a:r>
                <a:r>
                  <a:rPr lang="en-US" sz="2400" dirty="0"/>
                  <a:t> The Quick Ratio is sometimes called the "acid-test" </a:t>
                </a:r>
                <a:r>
                  <a:rPr lang="en-US" sz="2400" dirty="0" smtClean="0"/>
                  <a:t>ratio or “Liquid Ratio” </a:t>
                </a:r>
                <a:r>
                  <a:rPr lang="en-US" sz="2400" dirty="0"/>
                  <a:t>and is one of the best measures of liquidity. It is figured as shown below:</a:t>
                </a:r>
              </a:p>
              <a:p>
                <a:endParaRPr lang="en-US" sz="2400" dirty="0" smtClean="0"/>
              </a:p>
              <a:p>
                <a:r>
                  <a:rPr lang="en-US" sz="2400" dirty="0" smtClean="0"/>
                  <a:t>Quick Ratio = </a:t>
                </a:r>
                <a14:m>
                  <m:oMath xmlns:m="http://schemas.openxmlformats.org/officeDocument/2006/math">
                    <m:f>
                      <m:fPr>
                        <m:ctrlPr>
                          <a:rPr lang="en-US" sz="2400" i="1" smtClean="0">
                            <a:latin typeface="Cambria Math"/>
                          </a:rPr>
                        </m:ctrlPr>
                      </m:fPr>
                      <m:num>
                        <m:r>
                          <a:rPr lang="en-US" sz="2400" b="0" i="1" smtClean="0">
                            <a:latin typeface="Cambria Math"/>
                          </a:rPr>
                          <m:t>𝐶𝑎𝑠</m:t>
                        </m:r>
                        <m:r>
                          <a:rPr lang="en-US" sz="2400" b="0" i="1" smtClean="0">
                            <a:latin typeface="Cambria Math"/>
                          </a:rPr>
                          <m:t>h</m:t>
                        </m:r>
                        <m:r>
                          <a:rPr lang="en-US" sz="2400" b="0" i="1" smtClean="0">
                            <a:latin typeface="Cambria Math"/>
                          </a:rPr>
                          <m:t>+</m:t>
                        </m:r>
                        <m:r>
                          <a:rPr lang="en-US" sz="2400" b="0" i="1" smtClean="0">
                            <a:latin typeface="Cambria Math"/>
                          </a:rPr>
                          <m:t>𝑆</m:t>
                        </m:r>
                        <m:r>
                          <a:rPr lang="en-US" sz="2400" b="0" i="1" smtClean="0">
                            <a:latin typeface="Cambria Math"/>
                          </a:rPr>
                          <m:t>h</m:t>
                        </m:r>
                        <m:r>
                          <a:rPr lang="en-US" sz="2400" b="0" i="1" smtClean="0">
                            <a:latin typeface="Cambria Math"/>
                          </a:rPr>
                          <m:t>𝑜𝑟𝑡</m:t>
                        </m:r>
                        <m:r>
                          <a:rPr lang="en-US" sz="2400" b="0" i="1" smtClean="0">
                            <a:latin typeface="Cambria Math"/>
                          </a:rPr>
                          <m:t> </m:t>
                        </m:r>
                        <m:r>
                          <a:rPr lang="en-US" sz="2400" b="0" i="1" smtClean="0">
                            <a:latin typeface="Cambria Math"/>
                          </a:rPr>
                          <m:t>𝑡𝑒𝑟𝑚</m:t>
                        </m:r>
                        <m:r>
                          <a:rPr lang="en-US" sz="2400" b="0" i="1" smtClean="0">
                            <a:latin typeface="Cambria Math"/>
                          </a:rPr>
                          <m:t> </m:t>
                        </m:r>
                        <m:r>
                          <a:rPr lang="en-US" sz="2400" b="0" i="1" smtClean="0">
                            <a:latin typeface="Cambria Math"/>
                          </a:rPr>
                          <m:t>𝑖𝑛𝑣𝑒𝑠𝑡𝑚𝑒𝑛𝑡𝑠</m:t>
                        </m:r>
                        <m:r>
                          <a:rPr lang="en-US" sz="2400" b="0" i="1" smtClean="0">
                            <a:latin typeface="Cambria Math"/>
                          </a:rPr>
                          <m:t>+ </m:t>
                        </m:r>
                        <m:r>
                          <a:rPr lang="en-US" sz="2400" b="0" i="1" smtClean="0">
                            <a:latin typeface="Cambria Math"/>
                          </a:rPr>
                          <m:t>𝑅𝑒𝑐𝑒𝑖𝑣𝑎𝑏𝑙𝑒𝑠</m:t>
                        </m:r>
                        <m:r>
                          <a:rPr lang="en-US" sz="2400" b="0" i="1" smtClean="0">
                            <a:latin typeface="Cambria Math"/>
                          </a:rPr>
                          <m:t>+</m:t>
                        </m:r>
                        <m:r>
                          <a:rPr lang="en-US" sz="2400" b="0" i="1" smtClean="0">
                            <a:latin typeface="Cambria Math"/>
                          </a:rPr>
                          <m:t>𝐷𝑒𝑏𝑡𝑜𝑟𝑠</m:t>
                        </m:r>
                        <m:r>
                          <a:rPr lang="en-US" sz="2400" b="0" i="1" smtClean="0">
                            <a:latin typeface="Cambria Math"/>
                          </a:rPr>
                          <m:t> </m:t>
                        </m:r>
                      </m:num>
                      <m:den>
                        <m:r>
                          <a:rPr lang="en-US" sz="2400" b="0" i="1" smtClean="0">
                            <a:latin typeface="Cambria Math"/>
                          </a:rPr>
                          <m:t>𝑇𝑜𝑡𝑎𝑙</m:t>
                        </m:r>
                        <m:r>
                          <a:rPr lang="en-US" sz="2400" b="0" i="1" smtClean="0">
                            <a:latin typeface="Cambria Math"/>
                          </a:rPr>
                          <m:t> </m:t>
                        </m:r>
                        <m:r>
                          <a:rPr lang="en-US" sz="2400" b="0" i="1" smtClean="0">
                            <a:latin typeface="Cambria Math"/>
                          </a:rPr>
                          <m:t>𝐶𝑢𝑟𝑟𝑒𝑛𝑡</m:t>
                        </m:r>
                        <m:r>
                          <a:rPr lang="en-US" sz="2400" b="0" i="1" smtClean="0">
                            <a:latin typeface="Cambria Math"/>
                          </a:rPr>
                          <m:t> </m:t>
                        </m:r>
                        <m:r>
                          <a:rPr lang="en-US" sz="2400" b="0" i="1" smtClean="0">
                            <a:latin typeface="Cambria Math"/>
                          </a:rPr>
                          <m:t>𝐿𝑖𝑎𝑏𝑖𝑙𝑖𝑡𝑖𝑒𝑠</m:t>
                        </m:r>
                      </m:den>
                    </m:f>
                  </m:oMath>
                </a14:m>
                <a:endParaRPr lang="en-US" sz="2400" dirty="0" smtClean="0"/>
              </a:p>
              <a:p>
                <a:endParaRPr lang="en-US" sz="2400" dirty="0"/>
              </a:p>
              <a:p>
                <a:pPr lvl="2"/>
                <a:r>
                  <a:rPr lang="en-US" sz="1600" dirty="0" smtClean="0">
                    <a:solidFill>
                      <a:srgbClr val="FF0000"/>
                    </a:solidFill>
                  </a:rPr>
                  <a:t>Here, the Numerator may be restated as Total Current assets – Stocks- Prepaid expenses, whose liquidity is higher and can be quickly converted into cash. </a:t>
                </a:r>
              </a:p>
              <a:p>
                <a:r>
                  <a:rPr lang="en-US" sz="2400" b="1" dirty="0"/>
                  <a:t>Working Capital. </a:t>
                </a:r>
                <a:r>
                  <a:rPr lang="en-US" sz="2400" dirty="0"/>
                  <a:t>Working Capital is more a measure of cash flow than a ratio. The result of this calculation must be a positive number. It is calculated as shown below:</a:t>
                </a:r>
              </a:p>
              <a:p>
                <a:r>
                  <a:rPr lang="en-US" sz="2400" dirty="0"/>
                  <a:t>Working Capital = Total Current Assets - Total Current </a:t>
                </a:r>
                <a:r>
                  <a:rPr lang="en-US" sz="2400" dirty="0" smtClean="0"/>
                  <a:t>Liabilities</a:t>
                </a: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963" t="-909" r="-1481"/>
                </a:stretch>
              </a:blipFill>
            </p:spPr>
            <p:txBody>
              <a:bodyPr/>
              <a:lstStyle/>
              <a:p>
                <a:r>
                  <a:rPr lang="en-US">
                    <a:noFill/>
                  </a:rPr>
                  <a:t> </a:t>
                </a:r>
              </a:p>
            </p:txBody>
          </p:sp>
        </mc:Fallback>
      </mc:AlternateContent>
    </p:spTree>
    <p:extLst>
      <p:ext uri="{BB962C8B-B14F-4D97-AF65-F5344CB8AC3E}">
        <p14:creationId xmlns:p14="http://schemas.microsoft.com/office/powerpoint/2010/main" val="115095245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52400" y="304800"/>
            <a:ext cx="84582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lgn="just" eaLnBrk="1" hangingPunct="1"/>
            <a:r>
              <a:rPr lang="en-US" altLang="en-US" sz="2200" dirty="0" smtClean="0">
                <a:latin typeface="Constantia" pitchFamily="18" charset="0"/>
              </a:rPr>
              <a:t>	</a:t>
            </a:r>
          </a:p>
          <a:p>
            <a:pPr marL="0" indent="0" algn="just" eaLnBrk="1" hangingPunct="1"/>
            <a:endParaRPr lang="en-US" altLang="en-US" sz="2200" dirty="0">
              <a:latin typeface="Constantia" pitchFamily="18" charset="0"/>
            </a:endParaRPr>
          </a:p>
          <a:p>
            <a:pPr marL="0" indent="0" algn="just" eaLnBrk="1" hangingPunct="1"/>
            <a:endParaRPr lang="en-US" altLang="en-US" sz="2200" dirty="0" smtClean="0">
              <a:latin typeface="Constantia" pitchFamily="18" charset="0"/>
            </a:endParaRPr>
          </a:p>
          <a:p>
            <a:pPr marL="0" indent="0" algn="just" eaLnBrk="1" hangingPunct="1"/>
            <a:r>
              <a:rPr lang="en-US" altLang="en-US" sz="2200" dirty="0" smtClean="0">
                <a:latin typeface="Constantia" pitchFamily="18" charset="0"/>
              </a:rPr>
              <a:t>It </a:t>
            </a:r>
            <a:r>
              <a:rPr lang="en-US" altLang="en-US" sz="2200" dirty="0">
                <a:latin typeface="Constantia" pitchFamily="18" charset="0"/>
              </a:rPr>
              <a:t>is the relationship between borrower’s  fund (Debt) and </a:t>
            </a:r>
            <a:r>
              <a:rPr lang="en-US" altLang="en-US" sz="2200" dirty="0" smtClean="0">
                <a:latin typeface="Constantia" pitchFamily="18" charset="0"/>
              </a:rPr>
              <a:t>Owner’s </a:t>
            </a:r>
            <a:r>
              <a:rPr lang="en-US" altLang="en-US" sz="2200" dirty="0">
                <a:latin typeface="Constantia" pitchFamily="18" charset="0"/>
              </a:rPr>
              <a:t>Capital (Equity). </a:t>
            </a:r>
            <a:endParaRPr lang="en-US" altLang="en-US" sz="2200" b="1" dirty="0">
              <a:latin typeface="Constantia" pitchFamily="18" charset="0"/>
            </a:endParaRPr>
          </a:p>
          <a:p>
            <a:pPr algn="just" eaLnBrk="1" hangingPunct="1"/>
            <a:endParaRPr lang="en-US" altLang="en-US" sz="2200" b="1" dirty="0">
              <a:latin typeface="Constantia" pitchFamily="18" charset="0"/>
            </a:endParaRPr>
          </a:p>
          <a:p>
            <a:pPr algn="just" eaLnBrk="1" hangingPunct="1"/>
            <a:r>
              <a:rPr lang="en-US" altLang="en-US" sz="2000" b="1" dirty="0">
                <a:solidFill>
                  <a:srgbClr val="FF0000"/>
                </a:solidFill>
                <a:latin typeface="Constantia" pitchFamily="18" charset="0"/>
              </a:rPr>
              <a:t>        Long Term Outside Liabilities / Tangible Net Worth</a:t>
            </a:r>
          </a:p>
          <a:p>
            <a:pPr algn="just" eaLnBrk="1" hangingPunct="1"/>
            <a:r>
              <a:rPr lang="en-US" altLang="en-US" sz="2000" b="1" dirty="0">
                <a:latin typeface="Constantia" pitchFamily="18" charset="0"/>
              </a:rPr>
              <a:t>			</a:t>
            </a:r>
          </a:p>
          <a:p>
            <a:pPr algn="just" eaLnBrk="1" hangingPunct="1"/>
            <a:r>
              <a:rPr lang="en-US" altLang="en-US" sz="2000" b="1" dirty="0">
                <a:latin typeface="Constantia" pitchFamily="18" charset="0"/>
              </a:rPr>
              <a:t>         Liabilities of Long  Term Nature</a:t>
            </a:r>
          </a:p>
          <a:p>
            <a:pPr algn="just" eaLnBrk="1" hangingPunct="1"/>
            <a:endParaRPr lang="en-US" altLang="en-US" sz="2000" b="1" dirty="0">
              <a:latin typeface="Constantia" pitchFamily="18" charset="0"/>
            </a:endParaRPr>
          </a:p>
          <a:p>
            <a:pPr algn="just" eaLnBrk="1" hangingPunct="1"/>
            <a:r>
              <a:rPr lang="en-US" altLang="en-US" sz="2000" b="1" dirty="0">
                <a:latin typeface="Constantia" pitchFamily="18" charset="0"/>
              </a:rPr>
              <a:t>		Total of Capital and Reserves &amp; Surplus Less Intangible </a:t>
            </a:r>
            <a:r>
              <a:rPr lang="en-US" altLang="en-US" sz="2000" b="1" dirty="0" smtClean="0">
                <a:latin typeface="Constantia" pitchFamily="18" charset="0"/>
              </a:rPr>
              <a:t>	Assets, if any.</a:t>
            </a:r>
            <a:endParaRPr lang="en-US" altLang="en-US" sz="2000" b="1" dirty="0">
              <a:latin typeface="Constantia" pitchFamily="18" charset="0"/>
            </a:endParaRPr>
          </a:p>
          <a:p>
            <a:pPr algn="just" eaLnBrk="1" hangingPunct="1"/>
            <a:r>
              <a:rPr lang="en-US" altLang="en-US" sz="2200" b="1" dirty="0">
                <a:latin typeface="Constantia" pitchFamily="18" charset="0"/>
              </a:rPr>
              <a:t>      </a:t>
            </a:r>
          </a:p>
          <a:p>
            <a:pPr algn="just" eaLnBrk="1" hangingPunct="1"/>
            <a:r>
              <a:rPr lang="en-US" altLang="en-US" sz="2000" dirty="0">
                <a:latin typeface="Constantia" pitchFamily="18" charset="0"/>
              </a:rPr>
              <a:t>        For instance, if the Firm is having the following :</a:t>
            </a:r>
          </a:p>
          <a:p>
            <a:pPr algn="just" eaLnBrk="1" hangingPunct="1"/>
            <a:endParaRPr lang="en-US" altLang="en-US" sz="2200" b="1" dirty="0">
              <a:latin typeface="Constantia" pitchFamily="18" charset="0"/>
            </a:endParaRPr>
          </a:p>
          <a:p>
            <a:pPr algn="just" eaLnBrk="1" hangingPunct="1"/>
            <a:r>
              <a:rPr lang="en-US" altLang="en-US" sz="2200" b="1" dirty="0">
                <a:latin typeface="Constantia" pitchFamily="18" charset="0"/>
              </a:rPr>
              <a:t>	</a:t>
            </a:r>
            <a:r>
              <a:rPr lang="en-US" altLang="en-US" sz="2000" b="1" dirty="0">
                <a:latin typeface="Constantia" pitchFamily="18" charset="0"/>
              </a:rPr>
              <a:t>Capital                                             = </a:t>
            </a:r>
            <a:r>
              <a:rPr lang="en-US" altLang="en-US" sz="2000" b="1" dirty="0" err="1">
                <a:latin typeface="Constantia" pitchFamily="18" charset="0"/>
              </a:rPr>
              <a:t>Rs</a:t>
            </a:r>
            <a:r>
              <a:rPr lang="en-US" altLang="en-US" sz="2000" b="1" dirty="0">
                <a:latin typeface="Constantia" pitchFamily="18" charset="0"/>
              </a:rPr>
              <a:t>. 200 </a:t>
            </a:r>
            <a:r>
              <a:rPr lang="en-US" altLang="en-US" sz="2000" b="1" dirty="0" err="1">
                <a:latin typeface="Constantia" pitchFamily="18" charset="0"/>
              </a:rPr>
              <a:t>Lacs</a:t>
            </a:r>
            <a:r>
              <a:rPr lang="en-US" altLang="en-US" sz="2000" b="1" dirty="0">
                <a:latin typeface="Constantia" pitchFamily="18" charset="0"/>
              </a:rPr>
              <a:t>        </a:t>
            </a:r>
          </a:p>
          <a:p>
            <a:pPr algn="just" eaLnBrk="1" hangingPunct="1"/>
            <a:r>
              <a:rPr lang="en-US" altLang="en-US" sz="2000" b="1" dirty="0">
                <a:latin typeface="Constantia" pitchFamily="18" charset="0"/>
              </a:rPr>
              <a:t>        Free Reserves &amp; Surplus            = </a:t>
            </a:r>
            <a:r>
              <a:rPr lang="en-US" altLang="en-US" sz="2000" b="1" dirty="0" err="1">
                <a:latin typeface="Constantia" pitchFamily="18" charset="0"/>
              </a:rPr>
              <a:t>Rs</a:t>
            </a:r>
            <a:r>
              <a:rPr lang="en-US" altLang="en-US" sz="2000" b="1" dirty="0">
                <a:latin typeface="Constantia" pitchFamily="18" charset="0"/>
              </a:rPr>
              <a:t>. 300 </a:t>
            </a:r>
            <a:r>
              <a:rPr lang="en-US" altLang="en-US" sz="2000" b="1" dirty="0" err="1">
                <a:latin typeface="Constantia" pitchFamily="18" charset="0"/>
              </a:rPr>
              <a:t>Lacs</a:t>
            </a:r>
            <a:endParaRPr lang="en-US" altLang="en-US" sz="2000" b="1" dirty="0">
              <a:latin typeface="Constantia" pitchFamily="18" charset="0"/>
            </a:endParaRPr>
          </a:p>
          <a:p>
            <a:pPr algn="just" eaLnBrk="1" hangingPunct="1"/>
            <a:r>
              <a:rPr lang="en-US" altLang="en-US" sz="2000" b="1" dirty="0">
                <a:latin typeface="Constantia" pitchFamily="18" charset="0"/>
              </a:rPr>
              <a:t>        Long Term Loans/Liabilities   = </a:t>
            </a:r>
            <a:r>
              <a:rPr lang="en-US" altLang="en-US" sz="2000" b="1" dirty="0" err="1">
                <a:latin typeface="Constantia" pitchFamily="18" charset="0"/>
              </a:rPr>
              <a:t>Rs</a:t>
            </a:r>
            <a:r>
              <a:rPr lang="en-US" altLang="en-US" sz="2000" b="1" dirty="0">
                <a:latin typeface="Constantia" pitchFamily="18" charset="0"/>
              </a:rPr>
              <a:t>. 800 </a:t>
            </a:r>
            <a:r>
              <a:rPr lang="en-US" altLang="en-US" sz="2000" b="1" dirty="0" err="1">
                <a:latin typeface="Constantia" pitchFamily="18" charset="0"/>
              </a:rPr>
              <a:t>Lacs</a:t>
            </a:r>
            <a:endParaRPr lang="en-US" altLang="en-US" sz="2000" b="1" dirty="0">
              <a:latin typeface="Constantia" pitchFamily="18" charset="0"/>
            </a:endParaRPr>
          </a:p>
          <a:p>
            <a:pPr algn="just" eaLnBrk="1" hangingPunct="1"/>
            <a:endParaRPr lang="en-US" altLang="en-US" sz="2000" b="1" dirty="0">
              <a:latin typeface="Constantia" pitchFamily="18" charset="0"/>
            </a:endParaRPr>
          </a:p>
          <a:p>
            <a:pPr algn="just" eaLnBrk="1" hangingPunct="1"/>
            <a:r>
              <a:rPr lang="en-US" altLang="en-US" sz="2000" b="1" dirty="0">
                <a:latin typeface="Constantia" pitchFamily="18" charset="0"/>
              </a:rPr>
              <a:t>        Debt Equity Ratio  will be    =&gt;   800/500   i.e. 1.6 : 1</a:t>
            </a:r>
          </a:p>
          <a:p>
            <a:pPr algn="just" eaLnBrk="1" hangingPunct="1"/>
            <a:endParaRPr lang="en-US" altLang="en-US" sz="2000" b="1" dirty="0">
              <a:latin typeface="Constantia" pitchFamily="18" charset="0"/>
            </a:endParaRPr>
          </a:p>
          <a:p>
            <a:pPr algn="just" eaLnBrk="1" hangingPunct="1"/>
            <a:r>
              <a:rPr lang="en-US" altLang="en-US" sz="2000" b="1" i="1" dirty="0">
                <a:latin typeface="Constantia" pitchFamily="18" charset="0"/>
              </a:rPr>
              <a:t>        </a:t>
            </a:r>
            <a:endParaRPr lang="en-US" altLang="en-US" sz="2200" b="1" dirty="0">
              <a:latin typeface="Constantia" pitchFamily="18" charset="0"/>
            </a:endParaRPr>
          </a:p>
          <a:p>
            <a:pPr algn="just" eaLnBrk="1" hangingPunct="1"/>
            <a:endParaRPr lang="en-US" altLang="en-US" sz="2200" dirty="0">
              <a:latin typeface="Constantia" pitchFamily="18" charset="0"/>
            </a:endParaRPr>
          </a:p>
        </p:txBody>
      </p:sp>
      <p:sp>
        <p:nvSpPr>
          <p:cNvPr id="3" name="Down Arrow 2"/>
          <p:cNvSpPr/>
          <p:nvPr/>
        </p:nvSpPr>
        <p:spPr>
          <a:xfrm>
            <a:off x="2762250" y="2647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Down Arrow 4"/>
          <p:cNvSpPr/>
          <p:nvPr/>
        </p:nvSpPr>
        <p:spPr>
          <a:xfrm>
            <a:off x="5791200" y="2686050"/>
            <a:ext cx="228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2286000" y="95250"/>
            <a:ext cx="4267200" cy="707886"/>
          </a:xfrm>
          <a:prstGeom prst="rect">
            <a:avLst/>
          </a:prstGeom>
          <a:noFill/>
        </p:spPr>
        <p:txBody>
          <a:bodyPr wrap="square" rtlCol="0">
            <a:spAutoFit/>
          </a:bodyPr>
          <a:lstStyle/>
          <a:p>
            <a:r>
              <a:rPr lang="en-US" sz="4000" b="1" dirty="0" smtClean="0">
                <a:solidFill>
                  <a:srgbClr val="FF0000"/>
                </a:solidFill>
              </a:rPr>
              <a:t>Debt-Equity Ratio</a:t>
            </a:r>
            <a:endParaRPr lang="en-US" sz="4000" b="1" dirty="0">
              <a:solidFill>
                <a:srgbClr val="FF0000"/>
              </a:solidFill>
            </a:endParaRPr>
          </a:p>
        </p:txBody>
      </p:sp>
    </p:spTree>
    <p:extLst>
      <p:ext uri="{BB962C8B-B14F-4D97-AF65-F5344CB8AC3E}">
        <p14:creationId xmlns:p14="http://schemas.microsoft.com/office/powerpoint/2010/main" val="134726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482">
                                            <p:txEl>
                                              <p:pRg st="11" end="11"/>
                                            </p:txEl>
                                          </p:spTgt>
                                        </p:tgtEl>
                                        <p:attrNameLst>
                                          <p:attrName>style.visibility</p:attrName>
                                        </p:attrNameLst>
                                      </p:cBhvr>
                                      <p:to>
                                        <p:strVal val="visible"/>
                                      </p:to>
                                    </p:set>
                                    <p:animEffect transition="in" filter="blinds(horizontal)">
                                      <p:cBhvr>
                                        <p:cTn id="23" dur="500"/>
                                        <p:tgtEl>
                                          <p:spTgt spid="20482">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482">
                                            <p:txEl>
                                              <p:pRg st="13" end="13"/>
                                            </p:txEl>
                                          </p:spTgt>
                                        </p:tgtEl>
                                        <p:attrNameLst>
                                          <p:attrName>style.visibility</p:attrName>
                                        </p:attrNameLst>
                                      </p:cBhvr>
                                      <p:to>
                                        <p:strVal val="visible"/>
                                      </p:to>
                                    </p:set>
                                    <p:animEffect transition="in" filter="blinds(horizontal)">
                                      <p:cBhvr>
                                        <p:cTn id="26" dur="500"/>
                                        <p:tgtEl>
                                          <p:spTgt spid="20482">
                                            <p:txEl>
                                              <p:pRg st="13" end="1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0482">
                                            <p:txEl>
                                              <p:pRg st="14" end="14"/>
                                            </p:txEl>
                                          </p:spTgt>
                                        </p:tgtEl>
                                        <p:attrNameLst>
                                          <p:attrName>style.visibility</p:attrName>
                                        </p:attrNameLst>
                                      </p:cBhvr>
                                      <p:to>
                                        <p:strVal val="visible"/>
                                      </p:to>
                                    </p:set>
                                    <p:animEffect transition="in" filter="blinds(horizontal)">
                                      <p:cBhvr>
                                        <p:cTn id="29" dur="500"/>
                                        <p:tgtEl>
                                          <p:spTgt spid="20482">
                                            <p:txEl>
                                              <p:pRg st="14" end="1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0482">
                                            <p:txEl>
                                              <p:pRg st="15" end="15"/>
                                            </p:txEl>
                                          </p:spTgt>
                                        </p:tgtEl>
                                        <p:attrNameLst>
                                          <p:attrName>style.visibility</p:attrName>
                                        </p:attrNameLst>
                                      </p:cBhvr>
                                      <p:to>
                                        <p:strVal val="visible"/>
                                      </p:to>
                                    </p:set>
                                    <p:animEffect transition="in" filter="blinds(horizontal)">
                                      <p:cBhvr>
                                        <p:cTn id="32" dur="500"/>
                                        <p:tgtEl>
                                          <p:spTgt spid="20482">
                                            <p:txEl>
                                              <p:pRg st="15" end="1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482">
                                            <p:txEl>
                                              <p:pRg st="17" end="17"/>
                                            </p:txEl>
                                          </p:spTgt>
                                        </p:tgtEl>
                                        <p:attrNameLst>
                                          <p:attrName>style.visibility</p:attrName>
                                        </p:attrNameLst>
                                      </p:cBhvr>
                                      <p:to>
                                        <p:strVal val="visible"/>
                                      </p:to>
                                    </p:set>
                                    <p:anim calcmode="lin" valueType="num">
                                      <p:cBhvr additive="base">
                                        <p:cTn id="37" dur="500" fill="hold"/>
                                        <p:tgtEl>
                                          <p:spTgt spid="20482">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248" y="152400"/>
            <a:ext cx="8229600" cy="639762"/>
          </a:xfrm>
        </p:spPr>
        <p:txBody>
          <a:bodyPr>
            <a:normAutofit fontScale="90000"/>
          </a:bodyPr>
          <a:lstStyle/>
          <a:p>
            <a:r>
              <a:rPr lang="en-US" b="1" dirty="0" smtClean="0">
                <a:solidFill>
                  <a:srgbClr val="FF0000"/>
                </a:solidFill>
              </a:rPr>
              <a:t>Debt-Equity Ratio</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059363"/>
              </a:xfrm>
            </p:spPr>
            <p:txBody>
              <a:bodyPr>
                <a:normAutofit/>
              </a:bodyPr>
              <a:lstStyle/>
              <a:p>
                <a:r>
                  <a:rPr lang="en-US" sz="2000" b="1" dirty="0" smtClean="0">
                    <a:solidFill>
                      <a:srgbClr val="FF0000"/>
                    </a:solidFill>
                  </a:rPr>
                  <a:t>Debt-Equity Ratio =</a:t>
                </a:r>
                <a14:m>
                  <m:oMath xmlns:m="http://schemas.openxmlformats.org/officeDocument/2006/math">
                    <m:f>
                      <m:fPr>
                        <m:ctrlPr>
                          <a:rPr lang="en-US" sz="2000" b="1" i="1" smtClean="0">
                            <a:solidFill>
                              <a:srgbClr val="FF0000"/>
                            </a:solidFill>
                            <a:latin typeface="Cambria Math"/>
                          </a:rPr>
                        </m:ctrlPr>
                      </m:fPr>
                      <m:num>
                        <m:r>
                          <a:rPr lang="en-US" sz="2000" b="1" i="1" smtClean="0">
                            <a:solidFill>
                              <a:srgbClr val="FF0000"/>
                            </a:solidFill>
                            <a:latin typeface="Cambria Math"/>
                          </a:rPr>
                          <m:t>𝑻𝒐𝒕𝒂𝒍</m:t>
                        </m:r>
                        <m:r>
                          <a:rPr lang="en-US" sz="2000" b="1" i="1" smtClean="0">
                            <a:solidFill>
                              <a:srgbClr val="FF0000"/>
                            </a:solidFill>
                            <a:latin typeface="Cambria Math"/>
                          </a:rPr>
                          <m:t> </m:t>
                        </m:r>
                        <m:r>
                          <a:rPr lang="en-US" sz="2000" b="1" i="1" smtClean="0">
                            <a:solidFill>
                              <a:srgbClr val="FF0000"/>
                            </a:solidFill>
                            <a:latin typeface="Cambria Math"/>
                          </a:rPr>
                          <m:t>𝑳𝒐𝒏𝒈</m:t>
                        </m:r>
                        <m:r>
                          <a:rPr lang="en-US" sz="2000" b="1" i="1" smtClean="0">
                            <a:solidFill>
                              <a:srgbClr val="FF0000"/>
                            </a:solidFill>
                            <a:latin typeface="Cambria Math"/>
                          </a:rPr>
                          <m:t> </m:t>
                        </m:r>
                        <m:r>
                          <a:rPr lang="en-US" sz="2000" b="1" i="1" smtClean="0">
                            <a:solidFill>
                              <a:srgbClr val="FF0000"/>
                            </a:solidFill>
                            <a:latin typeface="Cambria Math"/>
                          </a:rPr>
                          <m:t>𝒕𝒆𝒓𝒎</m:t>
                        </m:r>
                        <m:r>
                          <a:rPr lang="en-US" sz="2000" b="1" i="1" smtClean="0">
                            <a:solidFill>
                              <a:srgbClr val="FF0000"/>
                            </a:solidFill>
                            <a:latin typeface="Cambria Math"/>
                          </a:rPr>
                          <m:t> </m:t>
                        </m:r>
                        <m:r>
                          <a:rPr lang="en-US" sz="2000" b="1" i="1" smtClean="0">
                            <a:solidFill>
                              <a:srgbClr val="FF0000"/>
                            </a:solidFill>
                            <a:latin typeface="Cambria Math"/>
                          </a:rPr>
                          <m:t>𝑫𝒆𝒃𝒕𝒔</m:t>
                        </m:r>
                      </m:num>
                      <m:den>
                        <m:r>
                          <a:rPr lang="en-US" sz="2000" b="1" i="1" smtClean="0">
                            <a:solidFill>
                              <a:srgbClr val="FF0000"/>
                            </a:solidFill>
                            <a:latin typeface="Cambria Math"/>
                          </a:rPr>
                          <m:t>𝑺𝒉𝒂𝒓𝒆𝒉𝒐𝒍𝒅𝒆𝒓</m:t>
                        </m:r>
                        <m:sSup>
                          <m:sSupPr>
                            <m:ctrlPr>
                              <a:rPr lang="en-US" sz="2000" b="1" i="1" smtClean="0">
                                <a:solidFill>
                                  <a:srgbClr val="FF0000"/>
                                </a:solidFill>
                                <a:latin typeface="Cambria Math"/>
                              </a:rPr>
                            </m:ctrlPr>
                          </m:sSupPr>
                          <m:e>
                            <m:r>
                              <a:rPr lang="en-US" sz="2000" b="1" i="1" smtClean="0">
                                <a:solidFill>
                                  <a:srgbClr val="FF0000"/>
                                </a:solidFill>
                                <a:latin typeface="Cambria Math"/>
                              </a:rPr>
                              <m:t>𝒔</m:t>
                            </m:r>
                          </m:e>
                          <m:sup>
                            <m:r>
                              <a:rPr lang="en-US" sz="2000" b="1" i="1" smtClean="0">
                                <a:solidFill>
                                  <a:srgbClr val="FF0000"/>
                                </a:solidFill>
                                <a:latin typeface="Cambria Math"/>
                              </a:rPr>
                              <m:t>′</m:t>
                            </m:r>
                          </m:sup>
                        </m:sSup>
                        <m:r>
                          <a:rPr lang="en-US" sz="2000" b="1" i="1" smtClean="0">
                            <a:solidFill>
                              <a:srgbClr val="FF0000"/>
                            </a:solidFill>
                            <a:latin typeface="Cambria Math"/>
                          </a:rPr>
                          <m:t>𝑭𝒖𝒏𝒅𝒔</m:t>
                        </m:r>
                      </m:den>
                    </m:f>
                  </m:oMath>
                </a14:m>
                <a:endParaRPr lang="en-US" sz="2000" b="1" dirty="0" smtClean="0">
                  <a:solidFill>
                    <a:srgbClr val="FF0000"/>
                  </a:solidFill>
                </a:endParaRPr>
              </a:p>
              <a:p>
                <a:r>
                  <a:rPr lang="en-US" sz="1600" dirty="0" smtClean="0"/>
                  <a:t>Shareholders’ funds to include Equity Share capital, P&amp;L A/C –Credit Balance as P&amp;L Reserve and General Reserves and Surplus</a:t>
                </a:r>
              </a:p>
              <a:p>
                <a:r>
                  <a:rPr lang="en-US" sz="1600" dirty="0"/>
                  <a:t>From the Shareholders’ Funds deductions should be made for P&amp;L Debit Balance/ Fictitious Assets. </a:t>
                </a:r>
              </a:p>
              <a:p>
                <a:endParaRPr lang="en-US" sz="2000" dirty="0" smtClean="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2"/>
                <a:stretch>
                  <a:fillRect l="-59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36761125"/>
              </p:ext>
            </p:extLst>
          </p:nvPr>
        </p:nvGraphicFramePr>
        <p:xfrm>
          <a:off x="1452652" y="2667000"/>
          <a:ext cx="6336792" cy="2834640"/>
        </p:xfrm>
        <a:graphic>
          <a:graphicData uri="http://schemas.openxmlformats.org/drawingml/2006/table">
            <a:tbl>
              <a:tblPr/>
              <a:tblGrid>
                <a:gridCol w="3168396"/>
                <a:gridCol w="3168396"/>
              </a:tblGrid>
              <a:tr h="0">
                <a:tc>
                  <a:txBody>
                    <a:bodyPr/>
                    <a:lstStyle/>
                    <a:p>
                      <a:r>
                        <a:rPr lang="en-US" dirty="0"/>
                        <a:t> </a:t>
                      </a:r>
                      <a:r>
                        <a:rPr lang="en-US" b="1" dirty="0" smtClean="0">
                          <a:solidFill>
                            <a:srgbClr val="FF0000"/>
                          </a:solidFill>
                        </a:rPr>
                        <a:t>Problem Sum</a:t>
                      </a:r>
                      <a:endParaRPr lang="en-US" b="1" dirty="0">
                        <a:solidFill>
                          <a:srgbClr val="FF0000"/>
                        </a:solidFill>
                      </a:endParaRP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tr>
              <a:tr h="247650">
                <a:tc>
                  <a:txBody>
                    <a:bodyPr/>
                    <a:lstStyle/>
                    <a:p>
                      <a:r>
                        <a:rPr lang="en-US" dirty="0"/>
                        <a:t>10,000 Equity shares @ $10 each.</a:t>
                      </a:r>
                    </a:p>
                  </a:txBody>
                  <a:tcPr anchor="ctr">
                    <a:lnL>
                      <a:noFill/>
                    </a:lnL>
                    <a:lnR>
                      <a:noFill/>
                    </a:lnR>
                    <a:lnT>
                      <a:noFill/>
                    </a:lnT>
                    <a:lnB>
                      <a:noFill/>
                    </a:lnB>
                  </a:tcPr>
                </a:tc>
                <a:tc>
                  <a:txBody>
                    <a:bodyPr/>
                    <a:lstStyle/>
                    <a:p>
                      <a:pPr algn="ctr"/>
                      <a:r>
                        <a:rPr lang="en-US"/>
                        <a:t>1,00,000</a:t>
                      </a:r>
                    </a:p>
                  </a:txBody>
                  <a:tcPr anchor="ctr">
                    <a:lnL>
                      <a:noFill/>
                    </a:lnL>
                    <a:lnR>
                      <a:noFill/>
                    </a:lnR>
                    <a:lnT>
                      <a:noFill/>
                    </a:lnT>
                    <a:lnB>
                      <a:noFill/>
                    </a:lnB>
                  </a:tcPr>
                </a:tc>
              </a:tr>
              <a:tr h="247650">
                <a:tc>
                  <a:txBody>
                    <a:bodyPr/>
                    <a:lstStyle/>
                    <a:p>
                      <a:r>
                        <a:rPr lang="en-US"/>
                        <a:t>General reserve</a:t>
                      </a:r>
                    </a:p>
                  </a:txBody>
                  <a:tcPr anchor="ctr">
                    <a:lnL>
                      <a:noFill/>
                    </a:lnL>
                    <a:lnR>
                      <a:noFill/>
                    </a:lnR>
                    <a:lnT>
                      <a:noFill/>
                    </a:lnT>
                    <a:lnB>
                      <a:noFill/>
                    </a:lnB>
                  </a:tcPr>
                </a:tc>
                <a:tc>
                  <a:txBody>
                    <a:bodyPr/>
                    <a:lstStyle/>
                    <a:p>
                      <a:pPr algn="ctr"/>
                      <a:r>
                        <a:rPr lang="en-US"/>
                        <a:t>45,000</a:t>
                      </a:r>
                    </a:p>
                  </a:txBody>
                  <a:tcPr anchor="ctr">
                    <a:lnL>
                      <a:noFill/>
                    </a:lnL>
                    <a:lnR>
                      <a:noFill/>
                    </a:lnR>
                    <a:lnT>
                      <a:noFill/>
                    </a:lnT>
                    <a:lnB>
                      <a:noFill/>
                    </a:lnB>
                  </a:tcPr>
                </a:tc>
              </a:tr>
              <a:tr h="247650">
                <a:tc>
                  <a:txBody>
                    <a:bodyPr/>
                    <a:lstStyle/>
                    <a:p>
                      <a:r>
                        <a:rPr lang="en-US"/>
                        <a:t>Accumulated profit</a:t>
                      </a:r>
                    </a:p>
                  </a:txBody>
                  <a:tcPr anchor="ctr">
                    <a:lnL>
                      <a:noFill/>
                    </a:lnL>
                    <a:lnR>
                      <a:noFill/>
                    </a:lnR>
                    <a:lnT>
                      <a:noFill/>
                    </a:lnT>
                    <a:lnB>
                      <a:noFill/>
                    </a:lnB>
                  </a:tcPr>
                </a:tc>
                <a:tc>
                  <a:txBody>
                    <a:bodyPr/>
                    <a:lstStyle/>
                    <a:p>
                      <a:pPr algn="ctr"/>
                      <a:r>
                        <a:rPr lang="en-US"/>
                        <a:t>30,000</a:t>
                      </a:r>
                    </a:p>
                  </a:txBody>
                  <a:tcPr anchor="ctr">
                    <a:lnL>
                      <a:noFill/>
                    </a:lnL>
                    <a:lnR>
                      <a:noFill/>
                    </a:lnR>
                    <a:lnT>
                      <a:noFill/>
                    </a:lnT>
                    <a:lnB>
                      <a:noFill/>
                    </a:lnB>
                  </a:tcPr>
                </a:tc>
              </a:tr>
              <a:tr h="247650">
                <a:tc>
                  <a:txBody>
                    <a:bodyPr/>
                    <a:lstStyle/>
                    <a:p>
                      <a:r>
                        <a:rPr lang="en-US"/>
                        <a:t>Debentures</a:t>
                      </a:r>
                    </a:p>
                  </a:txBody>
                  <a:tcPr anchor="ctr">
                    <a:lnL>
                      <a:noFill/>
                    </a:lnL>
                    <a:lnR>
                      <a:noFill/>
                    </a:lnR>
                    <a:lnT>
                      <a:noFill/>
                    </a:lnT>
                    <a:lnB>
                      <a:noFill/>
                    </a:lnB>
                  </a:tcPr>
                </a:tc>
                <a:tc>
                  <a:txBody>
                    <a:bodyPr/>
                    <a:lstStyle/>
                    <a:p>
                      <a:pPr algn="ctr"/>
                      <a:r>
                        <a:rPr lang="en-US"/>
                        <a:t>75,000</a:t>
                      </a:r>
                    </a:p>
                  </a:txBody>
                  <a:tcPr anchor="ctr">
                    <a:lnL>
                      <a:noFill/>
                    </a:lnL>
                    <a:lnR>
                      <a:noFill/>
                    </a:lnR>
                    <a:lnT>
                      <a:noFill/>
                    </a:lnT>
                    <a:lnB>
                      <a:noFill/>
                    </a:lnB>
                  </a:tcPr>
                </a:tc>
              </a:tr>
              <a:tr h="247650">
                <a:tc>
                  <a:txBody>
                    <a:bodyPr/>
                    <a:lstStyle/>
                    <a:p>
                      <a:r>
                        <a:rPr lang="en-US"/>
                        <a:t>Sundry trade creditors</a:t>
                      </a:r>
                    </a:p>
                  </a:txBody>
                  <a:tcPr anchor="ctr">
                    <a:lnL>
                      <a:noFill/>
                    </a:lnL>
                    <a:lnR>
                      <a:noFill/>
                    </a:lnR>
                    <a:lnT>
                      <a:noFill/>
                    </a:lnT>
                    <a:lnB>
                      <a:noFill/>
                    </a:lnB>
                  </a:tcPr>
                </a:tc>
                <a:tc>
                  <a:txBody>
                    <a:bodyPr/>
                    <a:lstStyle/>
                    <a:p>
                      <a:pPr algn="ctr"/>
                      <a:r>
                        <a:rPr lang="en-US"/>
                        <a:t>40,000</a:t>
                      </a:r>
                    </a:p>
                  </a:txBody>
                  <a:tcPr anchor="ctr">
                    <a:lnL>
                      <a:noFill/>
                    </a:lnL>
                    <a:lnR>
                      <a:noFill/>
                    </a:lnR>
                    <a:lnT>
                      <a:noFill/>
                    </a:lnT>
                    <a:lnB>
                      <a:noFill/>
                    </a:lnB>
                  </a:tcPr>
                </a:tc>
              </a:tr>
              <a:tr h="247650">
                <a:tc>
                  <a:txBody>
                    <a:bodyPr/>
                    <a:lstStyle/>
                    <a:p>
                      <a:r>
                        <a:rPr lang="en-US"/>
                        <a:t>Outstanding expenses</a:t>
                      </a:r>
                    </a:p>
                  </a:txBody>
                  <a:tcPr anchor="ctr">
                    <a:lnL>
                      <a:noFill/>
                    </a:lnL>
                    <a:lnR>
                      <a:noFill/>
                    </a:lnR>
                    <a:lnT>
                      <a:noFill/>
                    </a:lnT>
                    <a:lnB>
                      <a:noFill/>
                    </a:lnB>
                  </a:tcPr>
                </a:tc>
                <a:tc>
                  <a:txBody>
                    <a:bodyPr/>
                    <a:lstStyle/>
                    <a:p>
                      <a:pPr algn="ctr"/>
                      <a:r>
                        <a:rPr lang="en-US" dirty="0"/>
                        <a:t>10,000</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52400" y="5472499"/>
            <a:ext cx="954689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FF0000"/>
                </a:solidFill>
                <a:effectLst/>
                <a:latin typeface="Arial" pitchFamily="34" charset="0"/>
                <a:cs typeface="Arial" pitchFamily="34" charset="0"/>
              </a:rPr>
              <a:t>Solution:</a:t>
            </a:r>
            <a:endParaRPr kumimoji="0" lang="en-US" altLang="en-US" sz="16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FF0000"/>
                </a:solidFill>
                <a:effectLst/>
                <a:latin typeface="Arial" pitchFamily="34" charset="0"/>
                <a:cs typeface="Arial" pitchFamily="34" charset="0"/>
              </a:rPr>
              <a:t>Debt-Equity Ratio = Total long term debts / Shareholders funds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FF0000"/>
                </a:solidFill>
                <a:effectLst/>
                <a:latin typeface="Arial" pitchFamily="34" charset="0"/>
                <a:cs typeface="Arial" pitchFamily="34" charset="0"/>
              </a:rPr>
              <a:t> = 75,000 / 1,00,000 + 45,000 + 30,000 = 3 : 7</a:t>
            </a:r>
          </a:p>
          <a:p>
            <a:pPr marL="0" marR="0" lvl="0" indent="0" algn="ctr"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smtClean="0">
                <a:ln>
                  <a:noFill/>
                </a:ln>
                <a:solidFill>
                  <a:srgbClr val="0070C0"/>
                </a:solidFill>
                <a:effectLst/>
                <a:latin typeface="Arial" pitchFamily="34" charset="0"/>
                <a:cs typeface="Arial" pitchFamily="34" charset="0"/>
              </a:rPr>
              <a:t>Every three dollars of long-term debts are being backed by an investment of  seven </a:t>
            </a:r>
          </a:p>
          <a:p>
            <a:pPr marL="0" marR="0" lvl="0" indent="0" algn="ctr"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smtClean="0">
                <a:ln>
                  <a:noFill/>
                </a:ln>
                <a:solidFill>
                  <a:srgbClr val="0070C0"/>
                </a:solidFill>
                <a:effectLst/>
                <a:latin typeface="Arial" pitchFamily="34" charset="0"/>
                <a:cs typeface="Arial" pitchFamily="34" charset="0"/>
              </a:rPr>
              <a:t>dollars by the owners. Thus the safety margin for creditors is more than double.</a:t>
            </a:r>
          </a:p>
        </p:txBody>
      </p:sp>
    </p:spTree>
    <p:extLst>
      <p:ext uri="{BB962C8B-B14F-4D97-AF65-F5344CB8AC3E}">
        <p14:creationId xmlns:p14="http://schemas.microsoft.com/office/powerpoint/2010/main" val="293015976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12696616"/>
              </p:ext>
            </p:extLst>
          </p:nvPr>
        </p:nvGraphicFramePr>
        <p:xfrm>
          <a:off x="762000" y="1524000"/>
          <a:ext cx="7467600" cy="4024141"/>
        </p:xfrm>
        <a:graphic>
          <a:graphicData uri="http://schemas.openxmlformats.org/drawingml/2006/table">
            <a:tbl>
              <a:tblPr firstRow="1" bandRow="1">
                <a:tableStyleId>{5C22544A-7EE6-4342-B048-85BDC9FD1C3A}</a:tableStyleId>
              </a:tblPr>
              <a:tblGrid>
                <a:gridCol w="2915920"/>
                <a:gridCol w="995680"/>
                <a:gridCol w="2631440"/>
                <a:gridCol w="924560"/>
              </a:tblGrid>
              <a:tr h="365831">
                <a:tc>
                  <a:txBody>
                    <a:bodyPr/>
                    <a:lstStyle/>
                    <a:p>
                      <a:r>
                        <a:rPr lang="en-US" sz="1800" dirty="0" smtClean="0"/>
                        <a:t>LIABILITIES</a:t>
                      </a:r>
                      <a:endParaRPr lang="en-US" sz="1800" dirty="0"/>
                    </a:p>
                  </a:txBody>
                  <a:tcPr marT="45729" marB="45729"/>
                </a:tc>
                <a:tc>
                  <a:txBody>
                    <a:bodyPr/>
                    <a:lstStyle/>
                    <a:p>
                      <a:endParaRPr lang="en-US" sz="1800" dirty="0"/>
                    </a:p>
                  </a:txBody>
                  <a:tcPr marT="45729" marB="45729"/>
                </a:tc>
                <a:tc>
                  <a:txBody>
                    <a:bodyPr/>
                    <a:lstStyle/>
                    <a:p>
                      <a:r>
                        <a:rPr lang="en-US" sz="1800" dirty="0" smtClean="0"/>
                        <a:t>ASSETS</a:t>
                      </a:r>
                      <a:endParaRPr lang="en-US" sz="1800" dirty="0"/>
                    </a:p>
                  </a:txBody>
                  <a:tcPr marT="45729" marB="45729"/>
                </a:tc>
                <a:tc>
                  <a:txBody>
                    <a:bodyPr/>
                    <a:lstStyle/>
                    <a:p>
                      <a:pPr algn="r"/>
                      <a:endParaRPr lang="en-US" sz="1800" dirty="0"/>
                    </a:p>
                  </a:txBody>
                  <a:tcPr marT="45729" marB="45729"/>
                </a:tc>
              </a:tr>
              <a:tr h="365831">
                <a:tc>
                  <a:txBody>
                    <a:bodyPr/>
                    <a:lstStyle/>
                    <a:p>
                      <a:r>
                        <a:rPr lang="en-US" sz="1800" dirty="0" smtClean="0"/>
                        <a:t>Capital </a:t>
                      </a:r>
                      <a:endParaRPr lang="en-US" sz="1800" dirty="0"/>
                    </a:p>
                  </a:txBody>
                  <a:tcPr marT="45729" marB="45729"/>
                </a:tc>
                <a:tc>
                  <a:txBody>
                    <a:bodyPr/>
                    <a:lstStyle/>
                    <a:p>
                      <a:pPr algn="r"/>
                      <a:r>
                        <a:rPr lang="en-US" sz="1800" dirty="0" smtClean="0"/>
                        <a:t>300</a:t>
                      </a:r>
                      <a:endParaRPr lang="en-US" sz="1800" dirty="0"/>
                    </a:p>
                  </a:txBody>
                  <a:tcPr marT="45729" marB="45729"/>
                </a:tc>
                <a:tc>
                  <a:txBody>
                    <a:bodyPr/>
                    <a:lstStyle/>
                    <a:p>
                      <a:r>
                        <a:rPr lang="en-US" sz="1800" dirty="0" smtClean="0"/>
                        <a:t> Plant &amp; Equipment</a:t>
                      </a:r>
                      <a:endParaRPr lang="en-US" sz="1800" dirty="0"/>
                    </a:p>
                  </a:txBody>
                  <a:tcPr marT="45729" marB="45729"/>
                </a:tc>
                <a:tc>
                  <a:txBody>
                    <a:bodyPr/>
                    <a:lstStyle/>
                    <a:p>
                      <a:pPr algn="r"/>
                      <a:r>
                        <a:rPr lang="en-US" sz="1800" dirty="0" smtClean="0"/>
                        <a:t>65</a:t>
                      </a:r>
                      <a:endParaRPr lang="en-US" sz="1800" dirty="0"/>
                    </a:p>
                  </a:txBody>
                  <a:tcPr marT="45729" marB="45729"/>
                </a:tc>
              </a:tr>
              <a:tr h="365831">
                <a:tc>
                  <a:txBody>
                    <a:bodyPr/>
                    <a:lstStyle/>
                    <a:p>
                      <a:r>
                        <a:rPr lang="en-US" sz="1800" dirty="0" smtClean="0"/>
                        <a:t> General Reserves</a:t>
                      </a:r>
                      <a:endParaRPr lang="en-US" sz="1800" dirty="0"/>
                    </a:p>
                  </a:txBody>
                  <a:tcPr marT="45729" marB="45729"/>
                </a:tc>
                <a:tc>
                  <a:txBody>
                    <a:bodyPr/>
                    <a:lstStyle/>
                    <a:p>
                      <a:pPr algn="r"/>
                      <a:r>
                        <a:rPr lang="en-US" sz="1800" dirty="0" smtClean="0"/>
                        <a:t>55</a:t>
                      </a:r>
                      <a:endParaRPr lang="en-US" sz="1800" dirty="0"/>
                    </a:p>
                  </a:txBody>
                  <a:tcPr marT="45729" marB="45729"/>
                </a:tc>
                <a:tc>
                  <a:txBody>
                    <a:bodyPr/>
                    <a:lstStyle/>
                    <a:p>
                      <a:r>
                        <a:rPr lang="en-US" sz="1800" dirty="0" smtClean="0"/>
                        <a:t>Land &amp; Building</a:t>
                      </a:r>
                      <a:endParaRPr lang="en-US" sz="1800" dirty="0"/>
                    </a:p>
                  </a:txBody>
                  <a:tcPr marT="45729" marB="45729"/>
                </a:tc>
                <a:tc>
                  <a:txBody>
                    <a:bodyPr/>
                    <a:lstStyle/>
                    <a:p>
                      <a:pPr algn="r"/>
                      <a:r>
                        <a:rPr lang="en-US" sz="1800" dirty="0" smtClean="0"/>
                        <a:t>200</a:t>
                      </a:r>
                      <a:endParaRPr lang="en-US" sz="1800" dirty="0"/>
                    </a:p>
                  </a:txBody>
                  <a:tcPr marT="45729" marB="45729"/>
                </a:tc>
              </a:tr>
              <a:tr h="365831">
                <a:tc>
                  <a:txBody>
                    <a:bodyPr/>
                    <a:lstStyle/>
                    <a:p>
                      <a:r>
                        <a:rPr lang="en-US" sz="1800" dirty="0" smtClean="0"/>
                        <a:t>P &amp; L Credit Balance</a:t>
                      </a:r>
                      <a:endParaRPr lang="en-US" sz="1800" dirty="0"/>
                    </a:p>
                  </a:txBody>
                  <a:tcPr marT="45729" marB="45729"/>
                </a:tc>
                <a:tc>
                  <a:txBody>
                    <a:bodyPr/>
                    <a:lstStyle/>
                    <a:p>
                      <a:pPr algn="r"/>
                      <a:r>
                        <a:rPr lang="en-US" sz="1800" dirty="0" smtClean="0"/>
                        <a:t>7</a:t>
                      </a:r>
                      <a:endParaRPr lang="en-US" sz="1800" dirty="0"/>
                    </a:p>
                  </a:txBody>
                  <a:tcPr marT="45729" marB="45729"/>
                </a:tc>
                <a:tc>
                  <a:txBody>
                    <a:bodyPr/>
                    <a:lstStyle/>
                    <a:p>
                      <a:r>
                        <a:rPr lang="en-US" sz="1800" dirty="0" smtClean="0"/>
                        <a:t>Cash</a:t>
                      </a:r>
                      <a:endParaRPr lang="en-US" sz="1800" dirty="0"/>
                    </a:p>
                  </a:txBody>
                  <a:tcPr marT="45729" marB="45729"/>
                </a:tc>
                <a:tc>
                  <a:txBody>
                    <a:bodyPr/>
                    <a:lstStyle/>
                    <a:p>
                      <a:pPr algn="r"/>
                      <a:r>
                        <a:rPr lang="en-US" sz="1800" dirty="0" smtClean="0"/>
                        <a:t>1</a:t>
                      </a:r>
                      <a:endParaRPr lang="en-US" sz="1800" dirty="0"/>
                    </a:p>
                  </a:txBody>
                  <a:tcPr marT="45729" marB="45729"/>
                </a:tc>
              </a:tr>
              <a:tr h="365831">
                <a:tc>
                  <a:txBody>
                    <a:bodyPr/>
                    <a:lstStyle/>
                    <a:p>
                      <a:r>
                        <a:rPr lang="en-US" sz="1800" dirty="0" smtClean="0"/>
                        <a:t>Loan From S F C</a:t>
                      </a:r>
                      <a:endParaRPr lang="en-US" sz="1800" dirty="0"/>
                    </a:p>
                  </a:txBody>
                  <a:tcPr marT="45729" marB="45729"/>
                </a:tc>
                <a:tc>
                  <a:txBody>
                    <a:bodyPr/>
                    <a:lstStyle/>
                    <a:p>
                      <a:pPr algn="r"/>
                      <a:r>
                        <a:rPr lang="en-US" sz="1800" dirty="0" smtClean="0"/>
                        <a:t>65</a:t>
                      </a:r>
                      <a:endParaRPr lang="en-US" sz="1800" dirty="0"/>
                    </a:p>
                  </a:txBody>
                  <a:tcPr marT="45729" marB="45729"/>
                </a:tc>
                <a:tc>
                  <a:txBody>
                    <a:bodyPr/>
                    <a:lstStyle/>
                    <a:p>
                      <a:r>
                        <a:rPr lang="en-US" sz="1800" dirty="0" smtClean="0"/>
                        <a:t>Bills Receivables</a:t>
                      </a:r>
                      <a:endParaRPr lang="en-US" sz="1800" dirty="0"/>
                    </a:p>
                  </a:txBody>
                  <a:tcPr marT="45729" marB="45729"/>
                </a:tc>
                <a:tc>
                  <a:txBody>
                    <a:bodyPr/>
                    <a:lstStyle/>
                    <a:p>
                      <a:pPr algn="r"/>
                      <a:r>
                        <a:rPr lang="en-US" sz="1800" dirty="0" smtClean="0"/>
                        <a:t>100</a:t>
                      </a:r>
                      <a:endParaRPr lang="en-US" sz="1800" dirty="0"/>
                    </a:p>
                  </a:txBody>
                  <a:tcPr marT="45729" marB="45729"/>
                </a:tc>
              </a:tr>
              <a:tr h="365831">
                <a:tc>
                  <a:txBody>
                    <a:bodyPr/>
                    <a:lstStyle/>
                    <a:p>
                      <a:r>
                        <a:rPr lang="en-US" sz="1800" dirty="0" smtClean="0"/>
                        <a:t>Debentures</a:t>
                      </a:r>
                      <a:endParaRPr lang="en-US" sz="1800" dirty="0"/>
                    </a:p>
                  </a:txBody>
                  <a:tcPr marT="45729" marB="45729"/>
                </a:tc>
                <a:tc>
                  <a:txBody>
                    <a:bodyPr/>
                    <a:lstStyle/>
                    <a:p>
                      <a:pPr algn="r"/>
                      <a:r>
                        <a:rPr lang="en-US" sz="1800" dirty="0" smtClean="0"/>
                        <a:t>35</a:t>
                      </a:r>
                      <a:endParaRPr lang="en-US" sz="1800" dirty="0"/>
                    </a:p>
                  </a:txBody>
                  <a:tcPr marT="45729" marB="45729"/>
                </a:tc>
                <a:tc>
                  <a:txBody>
                    <a:bodyPr/>
                    <a:lstStyle/>
                    <a:p>
                      <a:r>
                        <a:rPr lang="en-US" sz="1800" dirty="0" smtClean="0"/>
                        <a:t>Government Bonds</a:t>
                      </a:r>
                      <a:endParaRPr lang="en-US" sz="1800" dirty="0"/>
                    </a:p>
                  </a:txBody>
                  <a:tcPr marT="45729" marB="45729"/>
                </a:tc>
                <a:tc>
                  <a:txBody>
                    <a:bodyPr/>
                    <a:lstStyle/>
                    <a:p>
                      <a:pPr algn="r"/>
                      <a:r>
                        <a:rPr lang="en-US" sz="1800" dirty="0" smtClean="0"/>
                        <a:t>25</a:t>
                      </a:r>
                      <a:endParaRPr lang="en-US" sz="1800" dirty="0"/>
                    </a:p>
                  </a:txBody>
                  <a:tcPr marT="45729" marB="45729"/>
                </a:tc>
              </a:tr>
              <a:tr h="365831">
                <a:tc>
                  <a:txBody>
                    <a:bodyPr/>
                    <a:lstStyle/>
                    <a:p>
                      <a:r>
                        <a:rPr lang="en-US" sz="1800" dirty="0" smtClean="0"/>
                        <a:t>Bank Overdraft</a:t>
                      </a:r>
                      <a:endParaRPr lang="en-US" sz="1800" dirty="0"/>
                    </a:p>
                  </a:txBody>
                  <a:tcPr marT="45729" marB="45729"/>
                </a:tc>
                <a:tc>
                  <a:txBody>
                    <a:bodyPr/>
                    <a:lstStyle/>
                    <a:p>
                      <a:pPr algn="r"/>
                      <a:r>
                        <a:rPr lang="en-US" sz="1800" dirty="0" smtClean="0"/>
                        <a:t>38</a:t>
                      </a:r>
                      <a:endParaRPr lang="en-US" sz="1800" dirty="0"/>
                    </a:p>
                  </a:txBody>
                  <a:tcPr marT="45729" marB="45729"/>
                </a:tc>
                <a:tc>
                  <a:txBody>
                    <a:bodyPr/>
                    <a:lstStyle/>
                    <a:p>
                      <a:r>
                        <a:rPr lang="en-US" sz="1800" dirty="0" smtClean="0"/>
                        <a:t>Stocks</a:t>
                      </a:r>
                      <a:endParaRPr lang="en-US" sz="1800" dirty="0"/>
                    </a:p>
                  </a:txBody>
                  <a:tcPr marT="45729" marB="45729"/>
                </a:tc>
                <a:tc>
                  <a:txBody>
                    <a:bodyPr/>
                    <a:lstStyle/>
                    <a:p>
                      <a:pPr algn="r"/>
                      <a:r>
                        <a:rPr lang="en-US" sz="1800" dirty="0" smtClean="0"/>
                        <a:t>128</a:t>
                      </a:r>
                      <a:endParaRPr lang="en-US" sz="1800" dirty="0"/>
                    </a:p>
                  </a:txBody>
                  <a:tcPr marT="45729" marB="45729"/>
                </a:tc>
              </a:tr>
              <a:tr h="365831">
                <a:tc>
                  <a:txBody>
                    <a:bodyPr/>
                    <a:lstStyle/>
                    <a:p>
                      <a:r>
                        <a:rPr lang="en-US" sz="1800" dirty="0" smtClean="0"/>
                        <a:t>Sundry Creditors</a:t>
                      </a:r>
                      <a:endParaRPr lang="en-US" sz="1800" dirty="0"/>
                    </a:p>
                  </a:txBody>
                  <a:tcPr marT="45729" marB="45729"/>
                </a:tc>
                <a:tc>
                  <a:txBody>
                    <a:bodyPr/>
                    <a:lstStyle/>
                    <a:p>
                      <a:pPr algn="r"/>
                      <a:r>
                        <a:rPr lang="en-US" sz="1800" dirty="0" smtClean="0"/>
                        <a:t>26</a:t>
                      </a:r>
                      <a:endParaRPr lang="en-US" sz="1800" dirty="0"/>
                    </a:p>
                  </a:txBody>
                  <a:tcPr marT="45729" marB="45729"/>
                </a:tc>
                <a:tc>
                  <a:txBody>
                    <a:bodyPr/>
                    <a:lstStyle/>
                    <a:p>
                      <a:r>
                        <a:rPr lang="en-US" sz="1800" dirty="0" smtClean="0"/>
                        <a:t>Prepaid Expenses</a:t>
                      </a:r>
                      <a:endParaRPr lang="en-US" sz="1800" dirty="0"/>
                    </a:p>
                  </a:txBody>
                  <a:tcPr marT="45729" marB="45729"/>
                </a:tc>
                <a:tc>
                  <a:txBody>
                    <a:bodyPr/>
                    <a:lstStyle/>
                    <a:p>
                      <a:pPr algn="r"/>
                      <a:r>
                        <a:rPr lang="en-US" sz="1800" dirty="0" smtClean="0"/>
                        <a:t>1</a:t>
                      </a:r>
                      <a:endParaRPr lang="en-US" sz="1800" dirty="0"/>
                    </a:p>
                  </a:txBody>
                  <a:tcPr marT="45729" marB="45729"/>
                </a:tc>
              </a:tr>
              <a:tr h="365831">
                <a:tc>
                  <a:txBody>
                    <a:bodyPr/>
                    <a:lstStyle/>
                    <a:p>
                      <a:r>
                        <a:rPr lang="en-US" sz="1800" dirty="0" smtClean="0"/>
                        <a:t>Provision of Tax</a:t>
                      </a:r>
                      <a:endParaRPr lang="en-US" sz="1800" dirty="0"/>
                    </a:p>
                  </a:txBody>
                  <a:tcPr marT="45729" marB="45729"/>
                </a:tc>
                <a:tc>
                  <a:txBody>
                    <a:bodyPr/>
                    <a:lstStyle/>
                    <a:p>
                      <a:pPr algn="r"/>
                      <a:r>
                        <a:rPr lang="en-US" sz="1800" dirty="0" smtClean="0"/>
                        <a:t>9</a:t>
                      </a:r>
                      <a:endParaRPr lang="en-US" sz="1800" dirty="0"/>
                    </a:p>
                  </a:txBody>
                  <a:tcPr marT="45729" marB="45729"/>
                </a:tc>
                <a:tc>
                  <a:txBody>
                    <a:bodyPr/>
                    <a:lstStyle/>
                    <a:p>
                      <a:r>
                        <a:rPr lang="en-US" sz="1800" dirty="0" smtClean="0"/>
                        <a:t>Goodwill</a:t>
                      </a:r>
                      <a:r>
                        <a:rPr lang="en-US" sz="1800" baseline="0" dirty="0" smtClean="0"/>
                        <a:t> </a:t>
                      </a:r>
                      <a:endParaRPr lang="en-US" sz="1800" dirty="0"/>
                    </a:p>
                  </a:txBody>
                  <a:tcPr marT="45729" marB="45729"/>
                </a:tc>
                <a:tc>
                  <a:txBody>
                    <a:bodyPr/>
                    <a:lstStyle/>
                    <a:p>
                      <a:pPr algn="r"/>
                      <a:r>
                        <a:rPr lang="en-US" sz="1800" dirty="0" smtClean="0"/>
                        <a:t>30</a:t>
                      </a:r>
                      <a:endParaRPr lang="en-US" sz="1800" dirty="0"/>
                    </a:p>
                  </a:txBody>
                  <a:tcPr marT="45729" marB="45729"/>
                </a:tc>
              </a:tr>
              <a:tr h="365831">
                <a:tc>
                  <a:txBody>
                    <a:bodyPr/>
                    <a:lstStyle/>
                    <a:p>
                      <a:r>
                        <a:rPr lang="en-US" sz="1800" dirty="0" smtClean="0"/>
                        <a:t>Proposed Dividend</a:t>
                      </a:r>
                      <a:endParaRPr lang="en-US" sz="1800" dirty="0"/>
                    </a:p>
                  </a:txBody>
                  <a:tcPr marT="45729" marB="45729"/>
                </a:tc>
                <a:tc>
                  <a:txBody>
                    <a:bodyPr/>
                    <a:lstStyle/>
                    <a:p>
                      <a:pPr algn="r"/>
                      <a:r>
                        <a:rPr lang="en-US" sz="1800" dirty="0" smtClean="0"/>
                        <a:t>15</a:t>
                      </a:r>
                      <a:endParaRPr lang="en-US" sz="1800" dirty="0"/>
                    </a:p>
                  </a:txBody>
                  <a:tcPr marT="45729" marB="45729"/>
                </a:tc>
                <a:tc>
                  <a:txBody>
                    <a:bodyPr/>
                    <a:lstStyle/>
                    <a:p>
                      <a:endParaRPr lang="en-US" sz="1800" dirty="0"/>
                    </a:p>
                  </a:txBody>
                  <a:tcPr marT="45729" marB="45729"/>
                </a:tc>
                <a:tc>
                  <a:txBody>
                    <a:bodyPr/>
                    <a:lstStyle/>
                    <a:p>
                      <a:pPr algn="r"/>
                      <a:endParaRPr lang="en-US" sz="1800" dirty="0"/>
                    </a:p>
                  </a:txBody>
                  <a:tcPr marT="45729" marB="45729"/>
                </a:tc>
              </a:tr>
              <a:tr h="365831">
                <a:tc>
                  <a:txBody>
                    <a:bodyPr/>
                    <a:lstStyle/>
                    <a:p>
                      <a:endParaRPr lang="en-US" sz="1800" dirty="0"/>
                    </a:p>
                  </a:txBody>
                  <a:tcPr marT="45729" marB="45729"/>
                </a:tc>
                <a:tc>
                  <a:txBody>
                    <a:bodyPr/>
                    <a:lstStyle/>
                    <a:p>
                      <a:pPr algn="r"/>
                      <a:r>
                        <a:rPr lang="en-US" sz="1800" b="1" dirty="0" smtClean="0"/>
                        <a:t>550</a:t>
                      </a:r>
                      <a:endParaRPr lang="en-US" sz="1800" b="1" dirty="0"/>
                    </a:p>
                  </a:txBody>
                  <a:tcPr marT="45729" marB="45729"/>
                </a:tc>
                <a:tc>
                  <a:txBody>
                    <a:bodyPr/>
                    <a:lstStyle/>
                    <a:p>
                      <a:endParaRPr lang="en-US" sz="1800"/>
                    </a:p>
                  </a:txBody>
                  <a:tcPr marT="45729" marB="45729"/>
                </a:tc>
                <a:tc>
                  <a:txBody>
                    <a:bodyPr/>
                    <a:lstStyle/>
                    <a:p>
                      <a:pPr algn="r"/>
                      <a:r>
                        <a:rPr lang="en-US" sz="1800" b="1" dirty="0" smtClean="0"/>
                        <a:t>550</a:t>
                      </a:r>
                      <a:endParaRPr lang="en-US" sz="1800" b="1" dirty="0"/>
                    </a:p>
                  </a:txBody>
                  <a:tcPr marT="45729" marB="45729"/>
                </a:tc>
              </a:tr>
            </a:tbl>
          </a:graphicData>
        </a:graphic>
      </p:graphicFrame>
      <p:sp>
        <p:nvSpPr>
          <p:cNvPr id="31799" name="TextBox 4"/>
          <p:cNvSpPr txBox="1">
            <a:spLocks noChangeArrowheads="1"/>
          </p:cNvSpPr>
          <p:nvPr/>
        </p:nvSpPr>
        <p:spPr bwMode="auto">
          <a:xfrm>
            <a:off x="533400" y="429776"/>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000" b="1" dirty="0" smtClean="0">
                <a:solidFill>
                  <a:srgbClr val="FF0000"/>
                </a:solidFill>
              </a:rPr>
              <a:t>Problem sum on Ratio Analysis</a:t>
            </a:r>
            <a:endParaRPr lang="en-US" altLang="en-US" sz="4000" b="1" dirty="0">
              <a:solidFill>
                <a:srgbClr val="FF0000"/>
              </a:solidFill>
            </a:endParaRPr>
          </a:p>
        </p:txBody>
      </p:sp>
    </p:spTree>
    <p:extLst>
      <p:ext uri="{BB962C8B-B14F-4D97-AF65-F5344CB8AC3E}">
        <p14:creationId xmlns:p14="http://schemas.microsoft.com/office/powerpoint/2010/main" val="25596658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Answer</a:t>
            </a:r>
            <a:endParaRPr lang="en-US"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buFontTx/>
              <a:buAutoNum type="alphaUcPeriod" startAt="17"/>
            </a:pPr>
            <a:endParaRPr lang="en-US" altLang="en-US" b="1" dirty="0" smtClean="0"/>
          </a:p>
          <a:p>
            <a:pPr>
              <a:buFontTx/>
              <a:buAutoNum type="alphaUcPeriod" startAt="17"/>
            </a:pPr>
            <a:r>
              <a:rPr lang="en-US" altLang="en-US" b="1" dirty="0" smtClean="0"/>
              <a:t>What </a:t>
            </a:r>
            <a:r>
              <a:rPr lang="en-US" altLang="en-US" b="1" dirty="0"/>
              <a:t>is the Current Ratio  </a:t>
            </a:r>
            <a:r>
              <a:rPr lang="en-US" altLang="en-US" dirty="0"/>
              <a:t>?     </a:t>
            </a:r>
            <a:endParaRPr lang="en-US" altLang="en-US" dirty="0" smtClean="0"/>
          </a:p>
          <a:p>
            <a:pPr marL="0" indent="0">
              <a:buNone/>
            </a:pPr>
            <a:r>
              <a:rPr lang="en-US" altLang="en-US" dirty="0"/>
              <a:t>	</a:t>
            </a:r>
            <a:r>
              <a:rPr lang="en-US" altLang="en-US" dirty="0" smtClean="0"/>
              <a:t>		  </a:t>
            </a:r>
            <a:r>
              <a:rPr lang="en-US" altLang="en-US" dirty="0" err="1"/>
              <a:t>Ans</a:t>
            </a:r>
            <a:r>
              <a:rPr lang="en-US" altLang="en-US" dirty="0"/>
              <a:t> :  (125 +128+1+1) / (38+26+9+15)</a:t>
            </a:r>
          </a:p>
          <a:p>
            <a:r>
              <a:rPr lang="en-US" altLang="en-US" dirty="0"/>
              <a:t>                                                                   </a:t>
            </a:r>
            <a:r>
              <a:rPr lang="en-US" altLang="en-US" dirty="0" smtClean="0"/>
              <a:t>=  255/88</a:t>
            </a:r>
          </a:p>
          <a:p>
            <a:pPr marL="0" indent="0">
              <a:buNone/>
            </a:pPr>
            <a:r>
              <a:rPr lang="en-US" altLang="en-US" dirty="0"/>
              <a:t>	</a:t>
            </a:r>
            <a:r>
              <a:rPr lang="en-US" altLang="en-US" dirty="0" smtClean="0"/>
              <a:t>				  =    </a:t>
            </a:r>
            <a:r>
              <a:rPr lang="en-US" altLang="en-US" dirty="0"/>
              <a:t>2.89 : 1</a:t>
            </a:r>
          </a:p>
          <a:p>
            <a:endParaRPr lang="en-US" altLang="en-US" dirty="0"/>
          </a:p>
          <a:p>
            <a:r>
              <a:rPr lang="en-US" altLang="en-US" b="1" dirty="0"/>
              <a:t>Q What is the Quick Ratio </a:t>
            </a:r>
            <a:r>
              <a:rPr lang="en-US" altLang="en-US" dirty="0"/>
              <a:t>?     </a:t>
            </a:r>
            <a:r>
              <a:rPr lang="en-US" altLang="en-US" dirty="0" err="1"/>
              <a:t>Ans</a:t>
            </a:r>
            <a:r>
              <a:rPr lang="en-US" altLang="en-US" dirty="0"/>
              <a:t> :   (125+1)/ 88  =  1.43 : </a:t>
            </a:r>
            <a:r>
              <a:rPr lang="en-US" altLang="en-US" dirty="0" smtClean="0"/>
              <a:t>1</a:t>
            </a:r>
            <a:endParaRPr lang="en-US" altLang="en-US" dirty="0"/>
          </a:p>
          <a:p>
            <a:endParaRPr lang="en-US" altLang="en-US" dirty="0"/>
          </a:p>
          <a:p>
            <a:r>
              <a:rPr lang="en-US" altLang="en-US" b="1" dirty="0"/>
              <a:t>Q. What is the Debt Equity Ratio </a:t>
            </a:r>
            <a:r>
              <a:rPr lang="en-US" altLang="en-US" dirty="0"/>
              <a:t>?     </a:t>
            </a:r>
            <a:r>
              <a:rPr lang="en-US" altLang="en-US" dirty="0" err="1"/>
              <a:t>Ans</a:t>
            </a:r>
            <a:r>
              <a:rPr lang="en-US" altLang="en-US" dirty="0"/>
              <a:t>  : LTL / Tangible NW</a:t>
            </a:r>
          </a:p>
          <a:p>
            <a:pPr marL="0" indent="0">
              <a:buNone/>
            </a:pPr>
            <a:r>
              <a:rPr lang="en-US" altLang="en-US" dirty="0"/>
              <a:t>                                                                       </a:t>
            </a:r>
            <a:r>
              <a:rPr lang="en-US" altLang="en-US" dirty="0" smtClean="0"/>
              <a:t>           </a:t>
            </a:r>
            <a:r>
              <a:rPr lang="en-US" altLang="en-US" dirty="0"/>
              <a:t>=  100 /  ( 362 – 30)</a:t>
            </a:r>
          </a:p>
          <a:p>
            <a:pPr marL="0" indent="0">
              <a:buNone/>
            </a:pPr>
            <a:r>
              <a:rPr lang="en-US" altLang="en-US" dirty="0"/>
              <a:t>                                                                     </a:t>
            </a:r>
            <a:r>
              <a:rPr lang="en-US" altLang="en-US" dirty="0" smtClean="0"/>
              <a:t>              </a:t>
            </a:r>
            <a:r>
              <a:rPr lang="en-US" altLang="en-US" dirty="0"/>
              <a:t>=   100 / 332  =  0.30 : 1 </a:t>
            </a:r>
          </a:p>
          <a:p>
            <a:pPr marL="0" indent="0">
              <a:buNone/>
            </a:pPr>
            <a:r>
              <a:rPr lang="en-US" altLang="en-US" dirty="0" smtClean="0"/>
              <a:t>   </a:t>
            </a:r>
            <a:endParaRPr lang="en-US" altLang="en-US" dirty="0"/>
          </a:p>
          <a:p>
            <a:endParaRPr lang="en-US" dirty="0"/>
          </a:p>
        </p:txBody>
      </p:sp>
    </p:spTree>
    <p:extLst>
      <p:ext uri="{BB962C8B-B14F-4D97-AF65-F5344CB8AC3E}">
        <p14:creationId xmlns:p14="http://schemas.microsoft.com/office/powerpoint/2010/main" val="138129766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solidFill>
                  <a:srgbClr val="FF0000"/>
                </a:solidFill>
              </a:rPr>
              <a:t>Other Ratios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rmAutofit/>
              </a:bodyPr>
              <a:lstStyle/>
              <a:p>
                <a:r>
                  <a:rPr lang="en-US" sz="2000" b="1" dirty="0" smtClean="0">
                    <a:solidFill>
                      <a:srgbClr val="FF0000"/>
                    </a:solidFill>
                  </a:rPr>
                  <a:t>Debt Ratio= </a:t>
                </a:r>
                <a14:m>
                  <m:oMath xmlns:m="http://schemas.openxmlformats.org/officeDocument/2006/math">
                    <m:f>
                      <m:fPr>
                        <m:ctrlPr>
                          <a:rPr lang="en-US" sz="2000" b="1" i="1" smtClean="0">
                            <a:solidFill>
                              <a:srgbClr val="FF0000"/>
                            </a:solidFill>
                            <a:latin typeface="Cambria Math"/>
                          </a:rPr>
                        </m:ctrlPr>
                      </m:fPr>
                      <m:num>
                        <m:r>
                          <a:rPr lang="en-US" sz="2000" b="1" i="1" smtClean="0">
                            <a:solidFill>
                              <a:srgbClr val="FF0000"/>
                            </a:solidFill>
                            <a:latin typeface="Cambria Math"/>
                          </a:rPr>
                          <m:t>𝑻𝒐𝒕𝒂𝒍</m:t>
                        </m:r>
                        <m:r>
                          <a:rPr lang="en-US" sz="2000" b="1" i="1" smtClean="0">
                            <a:solidFill>
                              <a:srgbClr val="FF0000"/>
                            </a:solidFill>
                            <a:latin typeface="Cambria Math"/>
                          </a:rPr>
                          <m:t> </m:t>
                        </m:r>
                        <m:r>
                          <a:rPr lang="en-US" sz="2000" b="1" i="1" smtClean="0">
                            <a:solidFill>
                              <a:srgbClr val="FF0000"/>
                            </a:solidFill>
                            <a:latin typeface="Cambria Math"/>
                          </a:rPr>
                          <m:t>𝑫𝒆𝒃𝒕𝒔</m:t>
                        </m:r>
                        <m:r>
                          <a:rPr lang="en-US" sz="2000" b="1" i="1" smtClean="0">
                            <a:solidFill>
                              <a:srgbClr val="FF0000"/>
                            </a:solidFill>
                            <a:latin typeface="Cambria Math"/>
                          </a:rPr>
                          <m:t> </m:t>
                        </m:r>
                      </m:num>
                      <m:den>
                        <m:r>
                          <a:rPr lang="en-US" sz="2000" b="1" i="1" smtClean="0">
                            <a:solidFill>
                              <a:srgbClr val="FF0000"/>
                            </a:solidFill>
                            <a:latin typeface="Cambria Math"/>
                          </a:rPr>
                          <m:t>𝑻𝒐𝒕𝒂𝒍</m:t>
                        </m:r>
                        <m:r>
                          <a:rPr lang="en-US" sz="2000" b="1" i="1" smtClean="0">
                            <a:solidFill>
                              <a:srgbClr val="FF0000"/>
                            </a:solidFill>
                            <a:latin typeface="Cambria Math"/>
                          </a:rPr>
                          <m:t> </m:t>
                        </m:r>
                        <m:r>
                          <a:rPr lang="en-US" sz="2000" b="1" i="1" smtClean="0">
                            <a:solidFill>
                              <a:srgbClr val="FF0000"/>
                            </a:solidFill>
                            <a:latin typeface="Cambria Math"/>
                          </a:rPr>
                          <m:t>𝑨𝒔𝒔𝒆𝒕𝒔</m:t>
                        </m:r>
                      </m:den>
                    </m:f>
                  </m:oMath>
                </a14:m>
                <a:r>
                  <a:rPr lang="en-US" sz="2000" b="1" dirty="0" smtClean="0">
                    <a:solidFill>
                      <a:srgbClr val="FF0000"/>
                    </a:solidFill>
                  </a:rPr>
                  <a:t>  </a:t>
                </a:r>
              </a:p>
              <a:p>
                <a:r>
                  <a:rPr lang="en-US" sz="2000" dirty="0" smtClean="0"/>
                  <a:t>Debt Ratio shows the overall Debt burden of the company.</a:t>
                </a:r>
              </a:p>
              <a:p>
                <a:r>
                  <a:rPr lang="en-US" sz="2000" b="1" dirty="0" smtClean="0">
                    <a:solidFill>
                      <a:srgbClr val="FF0000"/>
                    </a:solidFill>
                  </a:rPr>
                  <a:t>It</a:t>
                </a:r>
                <a:r>
                  <a:rPr lang="en-US" sz="2000" dirty="0">
                    <a:solidFill>
                      <a:srgbClr val="FF0000"/>
                    </a:solidFill>
                  </a:rPr>
                  <a:t> is </a:t>
                </a:r>
                <a:r>
                  <a:rPr lang="en-US" sz="2000" dirty="0" smtClean="0">
                    <a:solidFill>
                      <a:srgbClr val="FF0000"/>
                    </a:solidFill>
                  </a:rPr>
                  <a:t>a financial ratio</a:t>
                </a:r>
                <a:r>
                  <a:rPr lang="en-US" sz="2000" dirty="0">
                    <a:solidFill>
                      <a:srgbClr val="FF0000"/>
                    </a:solidFill>
                  </a:rPr>
                  <a:t> that indicates the percentage of a </a:t>
                </a:r>
                <a:r>
                  <a:rPr lang="en-US" sz="2000" dirty="0" smtClean="0">
                    <a:solidFill>
                      <a:srgbClr val="FF0000"/>
                    </a:solidFill>
                  </a:rPr>
                  <a:t>Company’s  Assets</a:t>
                </a:r>
                <a:r>
                  <a:rPr lang="en-US" sz="2000" dirty="0">
                    <a:solidFill>
                      <a:srgbClr val="FF0000"/>
                    </a:solidFill>
                  </a:rPr>
                  <a:t> that are provided </a:t>
                </a:r>
                <a:r>
                  <a:rPr lang="en-US" sz="2000" dirty="0" smtClean="0">
                    <a:solidFill>
                      <a:srgbClr val="FF0000"/>
                    </a:solidFill>
                  </a:rPr>
                  <a:t>via Debt.  </a:t>
                </a:r>
              </a:p>
              <a:p>
                <a:r>
                  <a:rPr lang="en-US" sz="2000" dirty="0" smtClean="0"/>
                  <a:t>It </a:t>
                </a:r>
                <a:r>
                  <a:rPr lang="en-US" sz="2000" dirty="0"/>
                  <a:t>is the ratio of total debt </a:t>
                </a:r>
                <a:r>
                  <a:rPr lang="en-US" sz="2000" dirty="0" smtClean="0"/>
                  <a:t>(Long term Liabilities) </a:t>
                </a:r>
                <a:r>
                  <a:rPr lang="en-US" sz="2000" dirty="0"/>
                  <a:t>and </a:t>
                </a:r>
                <a:r>
                  <a:rPr lang="en-US" sz="2000" dirty="0" smtClean="0"/>
                  <a:t>Total Assets (</a:t>
                </a:r>
                <a:r>
                  <a:rPr lang="en-US" sz="2000" dirty="0"/>
                  <a:t>the sum </a:t>
                </a:r>
                <a:r>
                  <a:rPr lang="en-US" sz="2000" dirty="0" smtClean="0"/>
                  <a:t>of Current Assets, Fixed Assets, </a:t>
                </a:r>
                <a:r>
                  <a:rPr lang="en-US" sz="2000" dirty="0"/>
                  <a:t>and other assets such </a:t>
                </a:r>
                <a:r>
                  <a:rPr lang="en-US" sz="2000" dirty="0" smtClean="0"/>
                  <a:t>as Goodwill). </a:t>
                </a:r>
                <a:r>
                  <a:rPr lang="en-US" sz="2000" dirty="0" smtClean="0">
                    <a:solidFill>
                      <a:srgbClr val="FF0000"/>
                    </a:solidFill>
                  </a:rPr>
                  <a:t>Here</a:t>
                </a:r>
                <a:r>
                  <a:rPr lang="en-US" sz="2000" dirty="0" smtClean="0"/>
                  <a:t> </a:t>
                </a:r>
                <a:r>
                  <a:rPr lang="en-US" sz="2000" dirty="0" smtClean="0">
                    <a:solidFill>
                      <a:srgbClr val="FF0000"/>
                    </a:solidFill>
                  </a:rPr>
                  <a:t>Outstanding expenses are normally excluded from the Outside Liabilities</a:t>
                </a:r>
                <a:r>
                  <a:rPr lang="en-US" sz="2000" dirty="0" smtClean="0"/>
                  <a:t>.</a:t>
                </a:r>
              </a:p>
              <a:p>
                <a:pPr marL="0" indent="0">
                  <a:buNone/>
                </a:pPr>
                <a:r>
                  <a:rPr lang="en-US" altLang="en-US" sz="2000" b="1" dirty="0">
                    <a:solidFill>
                      <a:srgbClr val="494949"/>
                    </a:solidFill>
                    <a:cs typeface="Arial" pitchFamily="34" charset="0"/>
                  </a:rPr>
                  <a:t>Example </a:t>
                </a:r>
                <a:r>
                  <a:rPr lang="en-US" altLang="en-US" sz="2000" b="1" dirty="0" smtClean="0">
                    <a:solidFill>
                      <a:srgbClr val="494949"/>
                    </a:solidFill>
                    <a:cs typeface="Arial" pitchFamily="34" charset="0"/>
                  </a:rPr>
                  <a:t>:</a:t>
                </a:r>
                <a:r>
                  <a:rPr lang="en-US" altLang="en-US" sz="2000" dirty="0">
                    <a:solidFill>
                      <a:srgbClr val="494949"/>
                    </a:solidFill>
                    <a:cs typeface="Arial" pitchFamily="34" charset="0"/>
                  </a:rPr>
                  <a:t> Calculate debt ratio for PQR, Inc. based on the information given below</a:t>
                </a:r>
                <a:r>
                  <a:rPr lang="en-US" sz="2000" dirty="0"/>
                  <a:t/>
                </a:r>
                <a:br>
                  <a:rPr lang="en-US" sz="2000" dirty="0"/>
                </a:b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741" r="-51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721155755"/>
              </p:ext>
            </p:extLst>
          </p:nvPr>
        </p:nvGraphicFramePr>
        <p:xfrm>
          <a:off x="533400" y="3886200"/>
          <a:ext cx="8229600" cy="1676400"/>
        </p:xfrm>
        <a:graphic>
          <a:graphicData uri="http://schemas.openxmlformats.org/drawingml/2006/table">
            <a:tbl>
              <a:tblPr/>
              <a:tblGrid>
                <a:gridCol w="5423666"/>
                <a:gridCol w="2805934"/>
              </a:tblGrid>
              <a:tr h="0">
                <a:tc>
                  <a:txBody>
                    <a:bodyPr/>
                    <a:lstStyle/>
                    <a:p>
                      <a:pPr fontAlgn="t"/>
                      <a:r>
                        <a:rPr lang="en-US" sz="1600" dirty="0">
                          <a:effectLst/>
                        </a:rPr>
                        <a:t>Current assets</a:t>
                      </a:r>
                    </a:p>
                  </a:txBody>
                  <a:tcPr marR="285750">
                    <a:lnL>
                      <a:noFill/>
                    </a:lnL>
                    <a:lnR>
                      <a:noFill/>
                    </a:lnR>
                    <a:lnT>
                      <a:noFill/>
                    </a:lnT>
                    <a:lnB>
                      <a:noFill/>
                    </a:lnB>
                  </a:tcPr>
                </a:tc>
                <a:tc>
                  <a:txBody>
                    <a:bodyPr/>
                    <a:lstStyle/>
                    <a:p>
                      <a:pPr algn="r" fontAlgn="t"/>
                      <a:r>
                        <a:rPr lang="en-US" sz="1600">
                          <a:effectLst/>
                        </a:rPr>
                        <a:t>500,000</a:t>
                      </a:r>
                    </a:p>
                  </a:txBody>
                  <a:tcPr>
                    <a:lnL>
                      <a:noFill/>
                    </a:lnL>
                    <a:lnR>
                      <a:noFill/>
                    </a:lnR>
                    <a:lnT>
                      <a:noFill/>
                    </a:lnT>
                    <a:lnB>
                      <a:noFill/>
                    </a:lnB>
                  </a:tcPr>
                </a:tc>
              </a:tr>
              <a:tr h="0">
                <a:tc>
                  <a:txBody>
                    <a:bodyPr/>
                    <a:lstStyle/>
                    <a:p>
                      <a:pPr fontAlgn="t"/>
                      <a:r>
                        <a:rPr lang="en-US" sz="1600" dirty="0">
                          <a:effectLst/>
                        </a:rPr>
                        <a:t>Non-current assets</a:t>
                      </a:r>
                    </a:p>
                  </a:txBody>
                  <a:tcPr marR="285750">
                    <a:lnL>
                      <a:noFill/>
                    </a:lnL>
                    <a:lnR>
                      <a:noFill/>
                    </a:lnR>
                    <a:lnT>
                      <a:noFill/>
                    </a:lnT>
                    <a:lnB>
                      <a:noFill/>
                    </a:lnB>
                  </a:tcPr>
                </a:tc>
                <a:tc>
                  <a:txBody>
                    <a:bodyPr/>
                    <a:lstStyle/>
                    <a:p>
                      <a:pPr algn="r" fontAlgn="t"/>
                      <a:r>
                        <a:rPr lang="en-US" sz="1600">
                          <a:effectLst/>
                        </a:rPr>
                        <a:t>845,000</a:t>
                      </a:r>
                    </a:p>
                  </a:txBody>
                  <a:tcPr>
                    <a:lnL>
                      <a:noFill/>
                    </a:lnL>
                    <a:lnR>
                      <a:noFill/>
                    </a:lnR>
                    <a:lnT>
                      <a:noFill/>
                    </a:lnT>
                    <a:lnB>
                      <a:noFill/>
                    </a:lnB>
                  </a:tcPr>
                </a:tc>
              </a:tr>
              <a:tr h="0">
                <a:tc>
                  <a:txBody>
                    <a:bodyPr/>
                    <a:lstStyle/>
                    <a:p>
                      <a:pPr fontAlgn="t"/>
                      <a:r>
                        <a:rPr lang="en-US" sz="1600" dirty="0">
                          <a:effectLst/>
                        </a:rPr>
                        <a:t>Non-current liabilities</a:t>
                      </a:r>
                    </a:p>
                  </a:txBody>
                  <a:tcPr marR="285750">
                    <a:lnL>
                      <a:noFill/>
                    </a:lnL>
                    <a:lnR>
                      <a:noFill/>
                    </a:lnR>
                    <a:lnT>
                      <a:noFill/>
                    </a:lnT>
                    <a:lnB>
                      <a:noFill/>
                    </a:lnB>
                  </a:tcPr>
                </a:tc>
                <a:tc>
                  <a:txBody>
                    <a:bodyPr/>
                    <a:lstStyle/>
                    <a:p>
                      <a:pPr algn="r" fontAlgn="t"/>
                      <a:r>
                        <a:rPr lang="en-US" sz="1600">
                          <a:effectLst/>
                        </a:rPr>
                        <a:t>340,000</a:t>
                      </a:r>
                    </a:p>
                  </a:txBody>
                  <a:tcPr>
                    <a:lnL>
                      <a:noFill/>
                    </a:lnL>
                    <a:lnR>
                      <a:noFill/>
                    </a:lnR>
                    <a:lnT>
                      <a:noFill/>
                    </a:lnT>
                    <a:lnB>
                      <a:noFill/>
                    </a:lnB>
                  </a:tcPr>
                </a:tc>
              </a:tr>
              <a:tr h="0">
                <a:tc>
                  <a:txBody>
                    <a:bodyPr/>
                    <a:lstStyle/>
                    <a:p>
                      <a:pPr fontAlgn="t"/>
                      <a:r>
                        <a:rPr lang="en-US" sz="1600">
                          <a:effectLst/>
                        </a:rPr>
                        <a:t>Current liabilities</a:t>
                      </a:r>
                    </a:p>
                  </a:txBody>
                  <a:tcPr marR="285750">
                    <a:lnL>
                      <a:noFill/>
                    </a:lnL>
                    <a:lnR>
                      <a:noFill/>
                    </a:lnR>
                    <a:lnT>
                      <a:noFill/>
                    </a:lnT>
                    <a:lnB>
                      <a:noFill/>
                    </a:lnB>
                  </a:tcPr>
                </a:tc>
                <a:tc>
                  <a:txBody>
                    <a:bodyPr/>
                    <a:lstStyle/>
                    <a:p>
                      <a:pPr algn="r" fontAlgn="t"/>
                      <a:r>
                        <a:rPr lang="en-US" sz="1600">
                          <a:effectLst/>
                        </a:rPr>
                        <a:t>270,000</a:t>
                      </a:r>
                    </a:p>
                  </a:txBody>
                  <a:tcPr>
                    <a:lnL>
                      <a:noFill/>
                    </a:lnL>
                    <a:lnR>
                      <a:noFill/>
                    </a:lnR>
                    <a:lnT>
                      <a:noFill/>
                    </a:lnT>
                    <a:lnB>
                      <a:noFill/>
                    </a:lnB>
                  </a:tcPr>
                </a:tc>
              </a:tr>
              <a:tr h="0">
                <a:tc>
                  <a:txBody>
                    <a:bodyPr/>
                    <a:lstStyle/>
                    <a:p>
                      <a:pPr fontAlgn="t"/>
                      <a:r>
                        <a:rPr lang="en-US" sz="1600" dirty="0">
                          <a:effectLst/>
                        </a:rPr>
                        <a:t>Accounts payable</a:t>
                      </a:r>
                    </a:p>
                  </a:txBody>
                  <a:tcPr marR="285750">
                    <a:lnL>
                      <a:noFill/>
                    </a:lnL>
                    <a:lnR>
                      <a:noFill/>
                    </a:lnR>
                    <a:lnT>
                      <a:noFill/>
                    </a:lnT>
                    <a:lnB>
                      <a:noFill/>
                    </a:lnB>
                  </a:tcPr>
                </a:tc>
                <a:tc>
                  <a:txBody>
                    <a:bodyPr/>
                    <a:lstStyle/>
                    <a:p>
                      <a:pPr algn="r" fontAlgn="t"/>
                      <a:r>
                        <a:rPr lang="en-US" sz="1600" dirty="0" smtClean="0">
                          <a:effectLst/>
                        </a:rPr>
                        <a:t>20,000</a:t>
                      </a:r>
                      <a:endParaRPr lang="en-US" sz="1600" dirty="0">
                        <a:effectLst/>
                      </a:endParaRPr>
                    </a:p>
                  </a:txBody>
                  <a:tcPr>
                    <a:lnL>
                      <a:noFill/>
                    </a:lnL>
                    <a:lnR>
                      <a:noFill/>
                    </a:lnR>
                    <a:lnT>
                      <a:noFill/>
                    </a:lnT>
                    <a:lnB>
                      <a:noFill/>
                    </a:lnB>
                  </a:tcPr>
                </a:tc>
              </a:tr>
            </a:tbl>
          </a:graphicData>
        </a:graphic>
      </p:graphicFrame>
      <p:sp>
        <p:nvSpPr>
          <p:cNvPr id="5" name="Rectangle 1"/>
          <p:cNvSpPr>
            <a:spLocks noChangeArrowheads="1"/>
          </p:cNvSpPr>
          <p:nvPr/>
        </p:nvSpPr>
        <p:spPr bwMode="auto">
          <a:xfrm>
            <a:off x="533400" y="5486400"/>
            <a:ext cx="8001000"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94949"/>
                </a:solidFill>
                <a:effectLst/>
                <a:latin typeface="Verdana" pitchFamily="34" charset="0"/>
                <a:cs typeface="Arial" pitchFamily="34" charset="0"/>
              </a:rPr>
              <a:t>:</a:t>
            </a:r>
            <a:r>
              <a:rPr kumimoji="0" lang="en-US" altLang="en-US" sz="1200" b="0" i="0" u="sng" strike="noStrike" cap="none" normalizeH="0" baseline="0" dirty="0" smtClean="0">
                <a:ln>
                  <a:noFill/>
                </a:ln>
                <a:solidFill>
                  <a:srgbClr val="FF0000"/>
                </a:solidFill>
                <a:effectLst/>
                <a:latin typeface="Verdana" pitchFamily="34" charset="0"/>
                <a:cs typeface="Arial" pitchFamily="34" charset="0"/>
              </a:rPr>
              <a:t>Solution</a:t>
            </a:r>
            <a:endParaRPr kumimoji="0" lang="en-US" altLang="en-US" sz="12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rgbClr val="FF0000"/>
                </a:solidFill>
                <a:effectLst/>
                <a:latin typeface="Verdana" pitchFamily="34" charset="0"/>
                <a:cs typeface="Arial" pitchFamily="34" charset="0"/>
              </a:rPr>
              <a:t>Total assets = $500,000 + $845,000 = $1,345,000</a:t>
            </a:r>
            <a:endParaRPr kumimoji="0" lang="en-US" altLang="en-US" sz="12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rgbClr val="FF0000"/>
                </a:solidFill>
                <a:effectLst/>
                <a:latin typeface="Verdana" pitchFamily="34" charset="0"/>
                <a:cs typeface="Arial" pitchFamily="34" charset="0"/>
              </a:rPr>
              <a:t>Total debt = $340,000 + ($270,000 – $20,000) = $590,000</a:t>
            </a:r>
            <a:endParaRPr kumimoji="0" lang="en-US" altLang="en-US" sz="12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smtClean="0">
                <a:ln>
                  <a:noFill/>
                </a:ln>
                <a:solidFill>
                  <a:srgbClr val="FF0000"/>
                </a:solidFill>
                <a:effectLst/>
                <a:latin typeface="Verdana" pitchFamily="34" charset="0"/>
                <a:cs typeface="Arial" pitchFamily="34" charset="0"/>
              </a:rPr>
              <a:t>Please note that we excluded accounts payable from total liabilities because it is a liability but not debt funded by Creditors.</a:t>
            </a:r>
            <a:endParaRPr kumimoji="0" lang="en-US" altLang="en-US" sz="1200" b="0" i="0" u="none" strike="noStrike" cap="none" normalizeH="0" baseline="0" dirty="0" smtClean="0">
              <a:ln>
                <a:noFill/>
              </a:ln>
              <a:solidFill>
                <a:srgbClr val="FF0000"/>
              </a:solidFill>
              <a:effectLst/>
              <a:cs typeface="Arial" pitchFamily="34" charset="0"/>
            </a:endParaRPr>
          </a:p>
        </p:txBody>
      </p:sp>
    </p:spTree>
    <p:extLst>
      <p:ext uri="{BB962C8B-B14F-4D97-AF65-F5344CB8AC3E}">
        <p14:creationId xmlns:p14="http://schemas.microsoft.com/office/powerpoint/2010/main" val="32706728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Inventory Turnover Ratio</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a:bodyPr>
              <a:lstStyle/>
              <a:p>
                <a:r>
                  <a:rPr lang="en-US" sz="2000" dirty="0" smtClean="0"/>
                  <a:t>Inventory Turn Over Ratio=</a:t>
                </a:r>
                <a14:m>
                  <m:oMath xmlns:m="http://schemas.openxmlformats.org/officeDocument/2006/math">
                    <m:f>
                      <m:fPr>
                        <m:ctrlPr>
                          <a:rPr lang="en-US" sz="2000" i="1" smtClean="0">
                            <a:latin typeface="Cambria Math"/>
                          </a:rPr>
                        </m:ctrlPr>
                      </m:fPr>
                      <m:num>
                        <m:r>
                          <a:rPr lang="en-US" sz="2000" b="0" i="1" smtClean="0">
                            <a:latin typeface="Cambria Math"/>
                          </a:rPr>
                          <m:t>𝐶𝑜𝑠𝑡</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𝐺𝑜𝑜𝑑𝑠</m:t>
                        </m:r>
                        <m:r>
                          <a:rPr lang="en-US" sz="2000" b="0" i="1" smtClean="0">
                            <a:latin typeface="Cambria Math"/>
                          </a:rPr>
                          <m:t> </m:t>
                        </m:r>
                        <m:r>
                          <a:rPr lang="en-US" sz="2000" b="0" i="1" smtClean="0">
                            <a:latin typeface="Cambria Math"/>
                          </a:rPr>
                          <m:t>𝑠𝑜𝑙𝑑</m:t>
                        </m:r>
                      </m:num>
                      <m:den>
                        <m:r>
                          <a:rPr lang="en-US" sz="2000" b="0" i="1" smtClean="0">
                            <a:latin typeface="Cambria Math"/>
                          </a:rPr>
                          <m:t>𝐴𝑣𝑒𝑟𝑎𝑔𝑒</m:t>
                        </m:r>
                        <m:r>
                          <a:rPr lang="en-US" sz="2000" b="0" i="1" smtClean="0">
                            <a:latin typeface="Cambria Math"/>
                          </a:rPr>
                          <m:t> </m:t>
                        </m:r>
                        <m:r>
                          <a:rPr lang="en-US" sz="2000" b="0" i="1" smtClean="0">
                            <a:latin typeface="Cambria Math"/>
                          </a:rPr>
                          <m:t>𝐼𝑛𝑣𝑒𝑛𝑡𝑜𝑟𝑖𝑒𝑠</m:t>
                        </m:r>
                        <m:r>
                          <a:rPr lang="en-US" sz="2000" b="0" i="1" smtClean="0">
                            <a:latin typeface="Cambria Math"/>
                          </a:rPr>
                          <m:t> (</m:t>
                        </m:r>
                        <m:r>
                          <a:rPr lang="en-US" sz="2000" b="0" i="1" smtClean="0">
                            <a:latin typeface="Cambria Math"/>
                          </a:rPr>
                          <m:t>𝐴𝑣𝑒𝑟𝑎𝑔𝑒</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𝑂𝑝𝑒𝑛𝑖𝑛𝑔</m:t>
                        </m:r>
                        <m:r>
                          <a:rPr lang="en-US" sz="2000" b="0" i="1" smtClean="0">
                            <a:latin typeface="Cambria Math"/>
                          </a:rPr>
                          <m:t> </m:t>
                        </m:r>
                        <m:r>
                          <a:rPr lang="en-US" sz="2000" b="0" i="1" smtClean="0">
                            <a:latin typeface="Cambria Math"/>
                          </a:rPr>
                          <m:t>𝑎𝑛𝑑</m:t>
                        </m:r>
                        <m:r>
                          <a:rPr lang="en-US" sz="2000" b="0" i="1" smtClean="0">
                            <a:latin typeface="Cambria Math"/>
                          </a:rPr>
                          <m:t> </m:t>
                        </m:r>
                        <m:r>
                          <a:rPr lang="en-US" sz="2000" b="0" i="1" smtClean="0">
                            <a:latin typeface="Cambria Math"/>
                          </a:rPr>
                          <m:t>𝐶𝑙𝑜𝑠𝑖𝑛𝑔</m:t>
                        </m:r>
                        <m:r>
                          <a:rPr lang="en-US" sz="2000" b="0" i="1" smtClean="0">
                            <a:latin typeface="Cambria Math"/>
                          </a:rPr>
                          <m:t> </m:t>
                        </m:r>
                        <m:r>
                          <a:rPr lang="en-US" sz="2000" b="0" i="1" smtClean="0">
                            <a:latin typeface="Cambria Math"/>
                          </a:rPr>
                          <m:t>𝑆𝑡𝑜𝑐𝑘</m:t>
                        </m:r>
                        <m:r>
                          <a:rPr lang="en-US" sz="2000" b="0" i="1" smtClean="0">
                            <a:latin typeface="Cambria Math"/>
                          </a:rPr>
                          <m:t>)</m:t>
                        </m:r>
                      </m:den>
                    </m:f>
                  </m:oMath>
                </a14:m>
                <a:endParaRPr lang="en-US" sz="2000" dirty="0" smtClean="0"/>
              </a:p>
              <a:p>
                <a:endParaRPr lang="en-US" sz="2000" dirty="0"/>
              </a:p>
              <a:p>
                <a:r>
                  <a:rPr lang="en-US" sz="2000" dirty="0" smtClean="0"/>
                  <a:t>Cost of Goods sold= Opening stock+ Cost of Goods Manufactured - Closing stock</a:t>
                </a:r>
              </a:p>
              <a:p>
                <a:pPr lvl="0"/>
                <a:r>
                  <a:rPr lang="en-US" altLang="en-US" sz="2000" b="1" dirty="0" smtClean="0">
                    <a:solidFill>
                      <a:srgbClr val="494949"/>
                    </a:solidFill>
                    <a:latin typeface="Verdana" pitchFamily="34" charset="0"/>
                    <a:cs typeface="Arial" pitchFamily="34" charset="0"/>
                  </a:rPr>
                  <a:t>Example:</a:t>
                </a:r>
                <a:r>
                  <a:rPr lang="en-US" altLang="en-US" sz="2000" dirty="0">
                    <a:solidFill>
                      <a:srgbClr val="494949"/>
                    </a:solidFill>
                    <a:latin typeface="Verdana" pitchFamily="34" charset="0"/>
                    <a:cs typeface="Arial" pitchFamily="34" charset="0"/>
                  </a:rPr>
                  <a:t> Calculate inventory turnover and days inventories outstanding for ABC, Inc. based on the information given below:</a:t>
                </a:r>
                <a:endParaRPr lang="en-US" altLang="en-US" sz="1800" dirty="0">
                  <a:latin typeface="Arial" pitchFamily="34" charset="0"/>
                  <a:cs typeface="Arial" pitchFamily="34" charset="0"/>
                </a:endParaRP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593" t="-585" r="-81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015018138"/>
              </p:ext>
            </p:extLst>
          </p:nvPr>
        </p:nvGraphicFramePr>
        <p:xfrm>
          <a:off x="381000" y="3810000"/>
          <a:ext cx="8229600" cy="1097280"/>
        </p:xfrm>
        <a:graphic>
          <a:graphicData uri="http://schemas.openxmlformats.org/drawingml/2006/table">
            <a:tbl>
              <a:tblPr/>
              <a:tblGrid>
                <a:gridCol w="5356844"/>
                <a:gridCol w="2872756"/>
              </a:tblGrid>
              <a:tr h="0">
                <a:tc>
                  <a:txBody>
                    <a:bodyPr/>
                    <a:lstStyle/>
                    <a:p>
                      <a:pPr fontAlgn="t"/>
                      <a:r>
                        <a:rPr lang="en-US" dirty="0">
                          <a:effectLst/>
                        </a:rPr>
                        <a:t>Opening inventories</a:t>
                      </a:r>
                    </a:p>
                  </a:txBody>
                  <a:tcPr marR="285750">
                    <a:lnL>
                      <a:noFill/>
                    </a:lnL>
                    <a:lnR>
                      <a:noFill/>
                    </a:lnR>
                    <a:lnT>
                      <a:noFill/>
                    </a:lnT>
                    <a:lnB>
                      <a:noFill/>
                    </a:lnB>
                  </a:tcPr>
                </a:tc>
                <a:tc>
                  <a:txBody>
                    <a:bodyPr/>
                    <a:lstStyle/>
                    <a:p>
                      <a:pPr algn="r" fontAlgn="t"/>
                      <a:r>
                        <a:rPr lang="en-US">
                          <a:effectLst/>
                        </a:rPr>
                        <a:t>$25,000</a:t>
                      </a:r>
                    </a:p>
                  </a:txBody>
                  <a:tcPr marL="95250" marR="95250">
                    <a:lnL>
                      <a:noFill/>
                    </a:lnL>
                    <a:lnR>
                      <a:noFill/>
                    </a:lnR>
                    <a:lnT>
                      <a:noFill/>
                    </a:lnT>
                    <a:lnB>
                      <a:noFill/>
                    </a:lnB>
                  </a:tcPr>
                </a:tc>
              </a:tr>
              <a:tr h="0">
                <a:tc>
                  <a:txBody>
                    <a:bodyPr/>
                    <a:lstStyle/>
                    <a:p>
                      <a:pPr fontAlgn="t"/>
                      <a:r>
                        <a:rPr lang="en-US">
                          <a:effectLst/>
                        </a:rPr>
                        <a:t>Closing inventories</a:t>
                      </a:r>
                    </a:p>
                  </a:txBody>
                  <a:tcPr marR="285750">
                    <a:lnL>
                      <a:noFill/>
                    </a:lnL>
                    <a:lnR>
                      <a:noFill/>
                    </a:lnR>
                    <a:lnT>
                      <a:noFill/>
                    </a:lnT>
                    <a:lnB>
                      <a:noFill/>
                    </a:lnB>
                  </a:tcPr>
                </a:tc>
                <a:tc>
                  <a:txBody>
                    <a:bodyPr/>
                    <a:lstStyle/>
                    <a:p>
                      <a:pPr algn="r" fontAlgn="t"/>
                      <a:r>
                        <a:rPr lang="en-US">
                          <a:effectLst/>
                        </a:rPr>
                        <a:t>$30,000</a:t>
                      </a:r>
                    </a:p>
                  </a:txBody>
                  <a:tcPr marL="95250" marR="95250">
                    <a:lnL>
                      <a:noFill/>
                    </a:lnL>
                    <a:lnR>
                      <a:noFill/>
                    </a:lnR>
                    <a:lnT>
                      <a:noFill/>
                    </a:lnT>
                    <a:lnB>
                      <a:noFill/>
                    </a:lnB>
                  </a:tcPr>
                </a:tc>
              </a:tr>
              <a:tr h="0">
                <a:tc>
                  <a:txBody>
                    <a:bodyPr/>
                    <a:lstStyle/>
                    <a:p>
                      <a:pPr fontAlgn="t"/>
                      <a:r>
                        <a:rPr lang="en-US">
                          <a:effectLst/>
                        </a:rPr>
                        <a:t>Cost of goods manufactured</a:t>
                      </a:r>
                    </a:p>
                  </a:txBody>
                  <a:tcPr marR="285750">
                    <a:lnL>
                      <a:noFill/>
                    </a:lnL>
                    <a:lnR>
                      <a:noFill/>
                    </a:lnR>
                    <a:lnT>
                      <a:noFill/>
                    </a:lnT>
                    <a:lnB>
                      <a:noFill/>
                    </a:lnB>
                  </a:tcPr>
                </a:tc>
                <a:tc>
                  <a:txBody>
                    <a:bodyPr/>
                    <a:lstStyle/>
                    <a:p>
                      <a:pPr algn="r" fontAlgn="t"/>
                      <a:r>
                        <a:rPr lang="en-US" dirty="0">
                          <a:effectLst/>
                        </a:rPr>
                        <a:t>$245,000</a:t>
                      </a:r>
                    </a:p>
                  </a:txBody>
                  <a:tcPr marL="95250" marR="95250">
                    <a:lnL>
                      <a:noFill/>
                    </a:lnL>
                    <a:lnR>
                      <a:noFill/>
                    </a:lnR>
                    <a:lnT>
                      <a:noFill/>
                    </a:lnT>
                    <a:lnB>
                      <a:noFill/>
                    </a:lnB>
                  </a:tcPr>
                </a:tc>
              </a:tr>
            </a:tbl>
          </a:graphicData>
        </a:graphic>
      </p:graphicFrame>
      <p:sp>
        <p:nvSpPr>
          <p:cNvPr id="5" name="Rectangle 1"/>
          <p:cNvSpPr>
            <a:spLocks noChangeArrowheads="1"/>
          </p:cNvSpPr>
          <p:nvPr/>
        </p:nvSpPr>
        <p:spPr bwMode="auto">
          <a:xfrm>
            <a:off x="685800" y="4940300"/>
            <a:ext cx="6788718" cy="16771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smtClean="0">
                <a:ln>
                  <a:noFill/>
                </a:ln>
                <a:solidFill>
                  <a:srgbClr val="FF0000"/>
                </a:solidFill>
                <a:effectLst/>
                <a:latin typeface="Verdana" pitchFamily="34" charset="0"/>
                <a:cs typeface="Arial" pitchFamily="34" charset="0"/>
              </a:rPr>
              <a:t>Solution</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Cost of goods sold = $25,000 + $245,000 – $30,000 = $240,000</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Average inventories = ($25,000 + $30,000) ÷ 2 = $27,500</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Inventory turnover ratio = $240,000 ÷ $27,500 = 8.73</a:t>
            </a:r>
            <a:endParaRPr kumimoji="0" lang="en-US" altLang="en-US" sz="1600" b="0" i="0" u="none" strike="noStrike" cap="none" normalizeH="0" baseline="0" dirty="0" smtClean="0">
              <a:ln>
                <a:noFill/>
              </a:ln>
              <a:solidFill>
                <a:srgbClr val="FF0000"/>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Verdana" pitchFamily="34" charset="0"/>
                <a:cs typeface="Arial" pitchFamily="34" charset="0"/>
              </a:rPr>
              <a:t>Days inventories outstanding = 365 ÷ 8.73 = 41.8 days</a:t>
            </a:r>
            <a:endParaRPr kumimoji="0" lang="en-US" altLang="en-US" sz="1600" b="0" i="0" u="none" strike="noStrike" cap="none" normalizeH="0" baseline="0" dirty="0" smtClean="0">
              <a:ln>
                <a:noFill/>
              </a:ln>
              <a:solidFill>
                <a:srgbClr val="FF0000"/>
              </a:solidFill>
              <a:effectLst/>
              <a:cs typeface="Arial" pitchFamily="34" charset="0"/>
            </a:endParaRPr>
          </a:p>
        </p:txBody>
      </p:sp>
    </p:spTree>
    <p:extLst>
      <p:ext uri="{BB962C8B-B14F-4D97-AF65-F5344CB8AC3E}">
        <p14:creationId xmlns:p14="http://schemas.microsoft.com/office/powerpoint/2010/main" val="2913382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b="1" smtClean="0">
                <a:solidFill>
                  <a:srgbClr val="FF0000"/>
                </a:solidFill>
              </a:rPr>
              <a:t>Herzberg’s Motivators</a:t>
            </a:r>
          </a:p>
        </p:txBody>
      </p:sp>
      <p:sp>
        <p:nvSpPr>
          <p:cNvPr id="54275" name="Content Placeholder 2"/>
          <p:cNvSpPr>
            <a:spLocks noGrp="1"/>
          </p:cNvSpPr>
          <p:nvPr>
            <p:ph idx="1"/>
          </p:nvPr>
        </p:nvSpPr>
        <p:spPr/>
        <p:txBody>
          <a:bodyPr/>
          <a:lstStyle/>
          <a:p>
            <a:pPr eaLnBrk="1" hangingPunct="1"/>
            <a:r>
              <a:rPr lang="en-US" altLang="en-US" b="1" smtClean="0"/>
              <a:t>The motivators were elements that enriched a person's job;</a:t>
            </a:r>
          </a:p>
          <a:p>
            <a:pPr eaLnBrk="1" hangingPunct="1"/>
            <a:r>
              <a:rPr lang="en-US" altLang="en-US" b="1" smtClean="0"/>
              <a:t> He found </a:t>
            </a:r>
            <a:r>
              <a:rPr lang="en-US" altLang="en-US" b="1" i="1" smtClean="0">
                <a:solidFill>
                  <a:srgbClr val="FF0000"/>
                </a:solidFill>
              </a:rPr>
              <a:t>five factors</a:t>
            </a:r>
            <a:r>
              <a:rPr lang="en-US" altLang="en-US" b="1" smtClean="0"/>
              <a:t> in particular that were strong </a:t>
            </a:r>
            <a:r>
              <a:rPr lang="en-US" altLang="en-US" b="1" i="1" smtClean="0"/>
              <a:t>determiners of job satisfaction: </a:t>
            </a:r>
          </a:p>
          <a:p>
            <a:pPr lvl="2" eaLnBrk="1" hangingPunct="1"/>
            <a:r>
              <a:rPr lang="en-US" altLang="en-US" b="1" i="1" smtClean="0">
                <a:solidFill>
                  <a:srgbClr val="FF0000"/>
                </a:solidFill>
              </a:rPr>
              <a:t>achievement, </a:t>
            </a:r>
          </a:p>
          <a:p>
            <a:pPr lvl="2" eaLnBrk="1" hangingPunct="1"/>
            <a:r>
              <a:rPr lang="en-US" altLang="en-US" b="1" i="1" smtClean="0">
                <a:solidFill>
                  <a:srgbClr val="FF0000"/>
                </a:solidFill>
              </a:rPr>
              <a:t>recognition,</a:t>
            </a:r>
          </a:p>
          <a:p>
            <a:pPr lvl="2" eaLnBrk="1" hangingPunct="1"/>
            <a:r>
              <a:rPr lang="en-US" altLang="en-US" b="1" i="1" smtClean="0">
                <a:solidFill>
                  <a:srgbClr val="FF0000"/>
                </a:solidFill>
              </a:rPr>
              <a:t> the work itself, </a:t>
            </a:r>
          </a:p>
          <a:p>
            <a:pPr lvl="2" eaLnBrk="1" hangingPunct="1"/>
            <a:r>
              <a:rPr lang="en-US" altLang="en-US" b="1" i="1" smtClean="0">
                <a:solidFill>
                  <a:srgbClr val="FF0000"/>
                </a:solidFill>
              </a:rPr>
              <a:t>responsibility, </a:t>
            </a:r>
          </a:p>
          <a:p>
            <a:pPr lvl="2" eaLnBrk="1" hangingPunct="1"/>
            <a:r>
              <a:rPr lang="en-US" altLang="en-US" b="1" i="1" smtClean="0">
                <a:solidFill>
                  <a:srgbClr val="FF0000"/>
                </a:solidFill>
              </a:rPr>
              <a:t>and advancement.</a:t>
            </a:r>
            <a:r>
              <a:rPr lang="en-US" altLang="en-US" b="1" smtClean="0">
                <a:solidFill>
                  <a:srgbClr val="FF0000"/>
                </a:solidFill>
              </a:rPr>
              <a:t> </a:t>
            </a:r>
          </a:p>
        </p:txBody>
      </p:sp>
    </p:spTree>
    <p:extLst>
      <p:ext uri="{BB962C8B-B14F-4D97-AF65-F5344CB8AC3E}">
        <p14:creationId xmlns:p14="http://schemas.microsoft.com/office/powerpoint/2010/main" val="242447689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Gross Profit Ratio</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943600"/>
              </a:xfrm>
            </p:spPr>
            <p:txBody>
              <a:bodyPr>
                <a:normAutofit fontScale="85000" lnSpcReduction="20000"/>
              </a:bodyPr>
              <a:lstStyle/>
              <a:p>
                <a:r>
                  <a:rPr lang="en-US" sz="2000" dirty="0" smtClean="0"/>
                  <a:t>Gross profit Ratio=</a:t>
                </a:r>
                <a14:m>
                  <m:oMath xmlns:m="http://schemas.openxmlformats.org/officeDocument/2006/math">
                    <m:f>
                      <m:fPr>
                        <m:ctrlPr>
                          <a:rPr lang="en-US" sz="2000" i="1" smtClean="0">
                            <a:latin typeface="Cambria Math"/>
                          </a:rPr>
                        </m:ctrlPr>
                      </m:fPr>
                      <m:num>
                        <m:r>
                          <a:rPr lang="en-US" sz="2000" b="0" i="1" smtClean="0">
                            <a:latin typeface="Cambria Math"/>
                          </a:rPr>
                          <m:t>𝐺𝑟𝑜𝑠𝑠</m:t>
                        </m:r>
                        <m:r>
                          <a:rPr lang="en-US" sz="2000" b="0" i="1" smtClean="0">
                            <a:latin typeface="Cambria Math"/>
                          </a:rPr>
                          <m:t> </m:t>
                        </m:r>
                        <m:r>
                          <a:rPr lang="en-US" sz="2000" b="0" i="1" smtClean="0">
                            <a:latin typeface="Cambria Math"/>
                          </a:rPr>
                          <m:t>𝑃𝑟𝑜𝑓𝑖𝑡</m:t>
                        </m:r>
                      </m:num>
                      <m:den>
                        <m:r>
                          <a:rPr lang="en-US" sz="2000" b="0" i="1" smtClean="0">
                            <a:latin typeface="Cambria Math"/>
                          </a:rPr>
                          <m:t>𝑁𝑒𝑡</m:t>
                        </m:r>
                        <m:r>
                          <a:rPr lang="en-US" sz="2000" b="0" i="1" smtClean="0">
                            <a:latin typeface="Cambria Math"/>
                          </a:rPr>
                          <m:t> </m:t>
                        </m:r>
                        <m:r>
                          <a:rPr lang="en-US" sz="2000" b="0" i="1" smtClean="0">
                            <a:latin typeface="Cambria Math"/>
                          </a:rPr>
                          <m:t>𝑆𝑎𝑙𝑒𝑠</m:t>
                        </m:r>
                      </m:den>
                    </m:f>
                  </m:oMath>
                </a14:m>
                <a:endParaRPr lang="en-US" sz="2000" dirty="0" smtClean="0"/>
              </a:p>
              <a:p>
                <a:endParaRPr lang="en-US" sz="2000" dirty="0"/>
              </a:p>
              <a:p>
                <a:r>
                  <a:rPr lang="en-US" sz="2000" b="1" dirty="0" smtClean="0"/>
                  <a:t>Example</a:t>
                </a:r>
              </a:p>
              <a:p>
                <a:r>
                  <a:rPr lang="en-US" sz="2000" dirty="0" smtClean="0"/>
                  <a:t>The </a:t>
                </a:r>
                <a:r>
                  <a:rPr lang="en-US" sz="2000" dirty="0"/>
                  <a:t>following data relates to a small trading company. Compute the gross profit ratio (GP ratio) of the company.</a:t>
                </a:r>
              </a:p>
              <a:p>
                <a:pPr lvl="1"/>
                <a:r>
                  <a:rPr lang="en-US" sz="1600" dirty="0"/>
                  <a:t>Gross sales: $1,000,000</a:t>
                </a:r>
              </a:p>
              <a:p>
                <a:pPr lvl="1"/>
                <a:r>
                  <a:rPr lang="en-US" sz="1600" dirty="0"/>
                  <a:t>Sales returns: $90,000</a:t>
                </a:r>
              </a:p>
              <a:p>
                <a:pPr lvl="1"/>
                <a:r>
                  <a:rPr lang="en-US" sz="1600" dirty="0"/>
                  <a:t>Cost of goods sold: $675,000</a:t>
                </a:r>
              </a:p>
              <a:p>
                <a:endParaRPr lang="en-US" sz="2000" b="1" dirty="0" smtClean="0"/>
              </a:p>
              <a:p>
                <a:r>
                  <a:rPr lang="en-US" sz="2000" b="1" dirty="0" smtClean="0">
                    <a:solidFill>
                      <a:srgbClr val="FF0000"/>
                    </a:solidFill>
                  </a:rPr>
                  <a:t>Solution</a:t>
                </a:r>
                <a:r>
                  <a:rPr lang="en-US" sz="2000" b="1" dirty="0">
                    <a:solidFill>
                      <a:srgbClr val="FF0000"/>
                    </a:solidFill>
                  </a:rPr>
                  <a:t>:</a:t>
                </a:r>
              </a:p>
              <a:p>
                <a:r>
                  <a:rPr lang="en-US" sz="2000" dirty="0">
                    <a:solidFill>
                      <a:srgbClr val="FF0000"/>
                    </a:solidFill>
                  </a:rPr>
                  <a:t>With the help of above information, we can compute the gross profit ratio as follows:</a:t>
                </a:r>
              </a:p>
              <a:p>
                <a:r>
                  <a:rPr lang="en-US" sz="2000" dirty="0">
                    <a:solidFill>
                      <a:srgbClr val="FF0000"/>
                    </a:solidFill>
                  </a:rPr>
                  <a:t>= (235,000* / 910,000**)</a:t>
                </a:r>
              </a:p>
              <a:p>
                <a:r>
                  <a:rPr lang="en-US" sz="2000" dirty="0">
                    <a:solidFill>
                      <a:srgbClr val="FF0000"/>
                    </a:solidFill>
                  </a:rPr>
                  <a:t>= 0.2582 or 25.82%</a:t>
                </a:r>
              </a:p>
              <a:p>
                <a:endParaRPr lang="en-US" sz="2000" dirty="0" smtClean="0"/>
              </a:p>
              <a:p>
                <a:r>
                  <a:rPr lang="en-US" sz="2000" dirty="0" smtClean="0"/>
                  <a:t>*</a:t>
                </a:r>
                <a:r>
                  <a:rPr lang="en-US" sz="2000" dirty="0"/>
                  <a:t>Gross profit = Net sales – Cost of goods sold</a:t>
                </a:r>
                <a:br>
                  <a:rPr lang="en-US" sz="2000" dirty="0"/>
                </a:br>
                <a:r>
                  <a:rPr lang="en-US" sz="2000" dirty="0"/>
                  <a:t>= $910,000 – $675,000</a:t>
                </a:r>
                <a:br>
                  <a:rPr lang="en-US" sz="2000" dirty="0"/>
                </a:br>
                <a:r>
                  <a:rPr lang="en-US" sz="2000" dirty="0"/>
                  <a:t>= $235,000</a:t>
                </a:r>
              </a:p>
              <a:p>
                <a:endParaRPr lang="en-US" sz="2000" dirty="0" smtClean="0"/>
              </a:p>
              <a:p>
                <a:r>
                  <a:rPr lang="en-US" sz="2000" dirty="0" smtClean="0"/>
                  <a:t>**</a:t>
                </a:r>
                <a:r>
                  <a:rPr lang="en-US" sz="2000" dirty="0"/>
                  <a:t>Net sales = Gross sales – Sales returns</a:t>
                </a:r>
                <a:br>
                  <a:rPr lang="en-US" sz="2000" dirty="0"/>
                </a:br>
                <a:r>
                  <a:rPr lang="en-US" sz="2000" dirty="0"/>
                  <a:t>= $1,000,000 – $90,000</a:t>
                </a:r>
                <a:br>
                  <a:rPr lang="en-US" sz="2000" dirty="0"/>
                </a:br>
                <a:r>
                  <a:rPr lang="en-US" sz="2000" dirty="0"/>
                  <a:t>= $910,000</a:t>
                </a:r>
              </a:p>
              <a:p>
                <a:endParaRPr lang="en-US" sz="2000" dirty="0" smtClean="0">
                  <a:solidFill>
                    <a:srgbClr val="0070C0"/>
                  </a:solidFill>
                </a:endParaRPr>
              </a:p>
              <a:p>
                <a:r>
                  <a:rPr lang="en-US" sz="2000" dirty="0" smtClean="0">
                    <a:solidFill>
                      <a:srgbClr val="0070C0"/>
                    </a:solidFill>
                  </a:rPr>
                  <a:t>The </a:t>
                </a:r>
                <a:r>
                  <a:rPr lang="en-US" sz="2000" dirty="0">
                    <a:solidFill>
                      <a:srgbClr val="0070C0"/>
                    </a:solidFill>
                  </a:rPr>
                  <a:t>GP ratio is 25.82%. It means the company may reduce the selling price of its products by 25.82% without incurring any loss.</a:t>
                </a:r>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943600"/>
              </a:xfrm>
              <a:blipFill rotWithShape="1">
                <a:blip r:embed="rId2"/>
                <a:stretch>
                  <a:fillRect l="-296" t="-205" b="-718"/>
                </a:stretch>
              </a:blipFill>
            </p:spPr>
            <p:txBody>
              <a:bodyPr/>
              <a:lstStyle/>
              <a:p>
                <a:r>
                  <a:rPr lang="en-US">
                    <a:noFill/>
                  </a:rPr>
                  <a:t> </a:t>
                </a:r>
              </a:p>
            </p:txBody>
          </p:sp>
        </mc:Fallback>
      </mc:AlternateContent>
    </p:spTree>
    <p:extLst>
      <p:ext uri="{BB962C8B-B14F-4D97-AF65-F5344CB8AC3E}">
        <p14:creationId xmlns:p14="http://schemas.microsoft.com/office/powerpoint/2010/main" val="428779616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smtClean="0">
                <a:solidFill>
                  <a:srgbClr val="FF0000"/>
                </a:solidFill>
              </a:rPr>
              <a:t>Operating Profit Ratio</a:t>
            </a:r>
            <a:endParaRPr lang="en-US" b="1" dirty="0">
              <a:solidFill>
                <a:srgbClr val="FF0000"/>
              </a:solidFill>
            </a:endParaRPr>
          </a:p>
        </p:txBody>
      </p:sp>
      <p:sp>
        <p:nvSpPr>
          <p:cNvPr id="3" name="Content Placeholder 2"/>
          <p:cNvSpPr>
            <a:spLocks noGrp="1"/>
          </p:cNvSpPr>
          <p:nvPr>
            <p:ph idx="1"/>
          </p:nvPr>
        </p:nvSpPr>
        <p:spPr>
          <a:xfrm>
            <a:off x="457200" y="1295400"/>
            <a:ext cx="8229600" cy="5257800"/>
          </a:xfrm>
        </p:spPr>
        <p:txBody>
          <a:bodyPr>
            <a:normAutofit/>
          </a:bodyPr>
          <a:lstStyle/>
          <a:p>
            <a:r>
              <a:rPr lang="en-US" sz="2000" dirty="0"/>
              <a:t>The </a:t>
            </a:r>
            <a:r>
              <a:rPr lang="en-US" sz="2000" dirty="0" smtClean="0"/>
              <a:t>Operating Profit Ratio is calculated</a:t>
            </a:r>
            <a:r>
              <a:rPr lang="en-US" sz="2000" dirty="0"/>
              <a:t> by dividing the operating income by the net sales during a period. </a:t>
            </a:r>
            <a:r>
              <a:rPr lang="en-US" sz="2000" dirty="0" smtClean="0"/>
              <a:t>...</a:t>
            </a:r>
          </a:p>
          <a:p>
            <a:r>
              <a:rPr lang="en-US" sz="2000" dirty="0"/>
              <a:t> Operating income can be calculated by subtracting operating expenses, </a:t>
            </a:r>
            <a:r>
              <a:rPr lang="en-US" sz="2000" dirty="0" smtClean="0"/>
              <a:t>depreciation</a:t>
            </a:r>
            <a:r>
              <a:rPr lang="en-US" sz="2000" dirty="0"/>
              <a:t>, and amortization from gross </a:t>
            </a:r>
            <a:r>
              <a:rPr lang="en-US" sz="2000" dirty="0" smtClean="0"/>
              <a:t>income or </a:t>
            </a:r>
            <a:r>
              <a:rPr lang="en-US" sz="2000" dirty="0"/>
              <a:t>revenues</a:t>
            </a:r>
            <a:r>
              <a:rPr lang="en-US" sz="2000" dirty="0" smtClean="0"/>
              <a:t>.</a:t>
            </a:r>
          </a:p>
          <a:p>
            <a:endParaRPr lang="en-US" sz="2000" dirty="0" smtClean="0"/>
          </a:p>
          <a:p>
            <a:r>
              <a:rPr lang="en-US" sz="2000" dirty="0" smtClean="0">
                <a:solidFill>
                  <a:srgbClr val="FF0000"/>
                </a:solidFill>
              </a:rPr>
              <a:t>Operating </a:t>
            </a:r>
            <a:r>
              <a:rPr lang="en-US" sz="2000" dirty="0">
                <a:solidFill>
                  <a:srgbClr val="FF0000"/>
                </a:solidFill>
              </a:rPr>
              <a:t>profit</a:t>
            </a:r>
            <a:r>
              <a:rPr lang="en-US" sz="2000" dirty="0"/>
              <a:t> = Gross profit - Operating Expenses</a:t>
            </a:r>
          </a:p>
          <a:p>
            <a:pPr marL="0" indent="0" algn="ctr">
              <a:buNone/>
            </a:pPr>
            <a:r>
              <a:rPr lang="en-US" sz="2000" dirty="0">
                <a:solidFill>
                  <a:srgbClr val="FF0000"/>
                </a:solidFill>
              </a:rPr>
              <a:t>OR</a:t>
            </a:r>
          </a:p>
          <a:p>
            <a:r>
              <a:rPr lang="en-US" sz="2000" dirty="0">
                <a:solidFill>
                  <a:srgbClr val="FF0000"/>
                </a:solidFill>
              </a:rPr>
              <a:t>Operating profit</a:t>
            </a:r>
            <a:r>
              <a:rPr lang="en-US" sz="2000" dirty="0"/>
              <a:t> = Net sales - Operating cost</a:t>
            </a:r>
          </a:p>
          <a:p>
            <a:pPr marL="0" indent="0" algn="ctr">
              <a:buNone/>
            </a:pPr>
            <a:r>
              <a:rPr lang="en-US" sz="2000" dirty="0">
                <a:solidFill>
                  <a:srgbClr val="FF0000"/>
                </a:solidFill>
              </a:rPr>
              <a:t>OR</a:t>
            </a:r>
          </a:p>
          <a:p>
            <a:pPr marL="0" indent="0">
              <a:buNone/>
            </a:pPr>
            <a:r>
              <a:rPr lang="en-US" sz="2000" dirty="0">
                <a:solidFill>
                  <a:srgbClr val="FF0000"/>
                </a:solidFill>
              </a:rPr>
              <a:t>	</a:t>
            </a:r>
            <a:r>
              <a:rPr lang="en-US" sz="2000" dirty="0" smtClean="0">
                <a:solidFill>
                  <a:srgbClr val="FF0000"/>
                </a:solidFill>
              </a:rPr>
              <a:t>	   </a:t>
            </a:r>
            <a:r>
              <a:rPr lang="en-US" sz="2000" dirty="0" smtClean="0"/>
              <a:t>= </a:t>
            </a:r>
            <a:r>
              <a:rPr lang="en-US" sz="2000" dirty="0"/>
              <a:t>Net sales - (Cost of goods sold + Administrative and </a:t>
            </a:r>
            <a:endParaRPr lang="en-US" sz="2000" dirty="0" smtClean="0"/>
          </a:p>
          <a:p>
            <a:pPr marL="0" indent="0">
              <a:buNone/>
            </a:pPr>
            <a:r>
              <a:rPr lang="en-US" sz="2000" dirty="0"/>
              <a:t>	</a:t>
            </a:r>
            <a:r>
              <a:rPr lang="en-US" sz="2000" dirty="0" smtClean="0"/>
              <a:t>	      office </a:t>
            </a:r>
            <a:r>
              <a:rPr lang="en-US" sz="2000" dirty="0"/>
              <a:t>expenses + Selling and distribution exp.)</a:t>
            </a:r>
          </a:p>
          <a:p>
            <a:pPr marL="0" indent="0" algn="ctr">
              <a:buNone/>
            </a:pPr>
            <a:r>
              <a:rPr lang="en-US" sz="2000" dirty="0">
                <a:solidFill>
                  <a:srgbClr val="FF0000"/>
                </a:solidFill>
              </a:rPr>
              <a:t>OR</a:t>
            </a:r>
          </a:p>
          <a:p>
            <a:endParaRPr lang="en-US" sz="2000" dirty="0" smtClean="0"/>
          </a:p>
          <a:p>
            <a:r>
              <a:rPr lang="en-US" sz="2000" dirty="0" smtClean="0"/>
              <a:t>(</a:t>
            </a:r>
            <a:r>
              <a:rPr lang="en-US" sz="2000" dirty="0"/>
              <a:t>Net profit + Non-operating expenses) - (Non-operating incomes)</a:t>
            </a:r>
          </a:p>
          <a:p>
            <a:endParaRPr lang="en-US" sz="2000" dirty="0"/>
          </a:p>
        </p:txBody>
      </p:sp>
    </p:spTree>
    <p:extLst>
      <p:ext uri="{BB962C8B-B14F-4D97-AF65-F5344CB8AC3E}">
        <p14:creationId xmlns:p14="http://schemas.microsoft.com/office/powerpoint/2010/main" val="397804485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latin typeface="Arial" pitchFamily="34" charset="0"/>
                <a:cs typeface="Arial" pitchFamily="34" charset="0"/>
              </a:rPr>
              <a:t>Example</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5094718"/>
              </p:ext>
            </p:extLst>
          </p:nvPr>
        </p:nvGraphicFramePr>
        <p:xfrm>
          <a:off x="914400" y="1600200"/>
          <a:ext cx="6748272" cy="2286000"/>
        </p:xfrm>
        <a:graphic>
          <a:graphicData uri="http://schemas.openxmlformats.org/drawingml/2006/table">
            <a:tbl>
              <a:tblPr/>
              <a:tblGrid>
                <a:gridCol w="1676400"/>
                <a:gridCol w="1066800"/>
                <a:gridCol w="1676400"/>
                <a:gridCol w="2328672"/>
              </a:tblGrid>
              <a:tr h="0">
                <a:tc>
                  <a:txBody>
                    <a:bodyPr/>
                    <a:lstStyle/>
                    <a:p>
                      <a:pPr algn="l"/>
                      <a:r>
                        <a:rPr lang="en-US" b="1" dirty="0"/>
                        <a:t>Particulars</a:t>
                      </a:r>
                      <a:endParaRPr lang="en-US" dirty="0"/>
                    </a:p>
                  </a:txBody>
                  <a:tcPr anchor="ctr">
                    <a:lnL>
                      <a:noFill/>
                    </a:lnL>
                    <a:lnR>
                      <a:noFill/>
                    </a:lnR>
                    <a:lnT>
                      <a:noFill/>
                    </a:lnT>
                    <a:lnB>
                      <a:noFill/>
                    </a:lnB>
                  </a:tcPr>
                </a:tc>
                <a:tc>
                  <a:txBody>
                    <a:bodyPr/>
                    <a:lstStyle/>
                    <a:p>
                      <a:pPr algn="ctr"/>
                      <a:r>
                        <a:rPr lang="en-US" b="1"/>
                        <a:t>$</a:t>
                      </a:r>
                      <a:endParaRPr lang="en-US"/>
                    </a:p>
                  </a:txBody>
                  <a:tcPr anchor="ctr">
                    <a:lnL>
                      <a:noFill/>
                    </a:lnL>
                    <a:lnR>
                      <a:noFill/>
                    </a:lnR>
                    <a:lnT>
                      <a:noFill/>
                    </a:lnT>
                    <a:lnB>
                      <a:noFill/>
                    </a:lnB>
                  </a:tcPr>
                </a:tc>
                <a:tc>
                  <a:txBody>
                    <a:bodyPr/>
                    <a:lstStyle/>
                    <a:p>
                      <a:pPr algn="l"/>
                      <a:r>
                        <a:rPr lang="en-US" b="1"/>
                        <a:t>Particulars</a:t>
                      </a:r>
                      <a:endParaRPr lang="en-US"/>
                    </a:p>
                  </a:txBody>
                  <a:tcPr anchor="ctr">
                    <a:lnL>
                      <a:noFill/>
                    </a:lnL>
                    <a:lnR>
                      <a:noFill/>
                    </a:lnR>
                    <a:lnT>
                      <a:noFill/>
                    </a:lnT>
                    <a:lnB>
                      <a:noFill/>
                    </a:lnB>
                  </a:tcPr>
                </a:tc>
                <a:tc>
                  <a:txBody>
                    <a:bodyPr/>
                    <a:lstStyle/>
                    <a:p>
                      <a:pPr algn="ctr"/>
                      <a:r>
                        <a:rPr lang="en-US" b="1"/>
                        <a:t>$</a:t>
                      </a:r>
                      <a:endParaRPr lang="en-US"/>
                    </a:p>
                  </a:txBody>
                  <a:tcPr anchor="ctr">
                    <a:lnL>
                      <a:noFill/>
                    </a:lnL>
                    <a:lnR>
                      <a:noFill/>
                    </a:lnR>
                    <a:lnT>
                      <a:noFill/>
                    </a:lnT>
                    <a:lnB>
                      <a:noFill/>
                    </a:lnB>
                  </a:tcPr>
                </a:tc>
              </a:tr>
              <a:tr h="0">
                <a:tc>
                  <a:txBody>
                    <a:bodyPr/>
                    <a:lstStyle/>
                    <a:p>
                      <a:r>
                        <a:rPr lang="en-US"/>
                        <a:t>Sales less returns</a:t>
                      </a:r>
                    </a:p>
                  </a:txBody>
                  <a:tcPr anchor="ctr">
                    <a:lnL>
                      <a:noFill/>
                    </a:lnL>
                    <a:lnR>
                      <a:noFill/>
                    </a:lnR>
                    <a:lnT>
                      <a:noFill/>
                    </a:lnT>
                    <a:lnB>
                      <a:noFill/>
                    </a:lnB>
                  </a:tcPr>
                </a:tc>
                <a:tc>
                  <a:txBody>
                    <a:bodyPr/>
                    <a:lstStyle/>
                    <a:p>
                      <a:pPr algn="ctr"/>
                      <a:r>
                        <a:rPr lang="en-US"/>
                        <a:t> 4,00,000</a:t>
                      </a:r>
                    </a:p>
                  </a:txBody>
                  <a:tcPr anchor="ctr">
                    <a:lnL>
                      <a:noFill/>
                    </a:lnL>
                    <a:lnR>
                      <a:noFill/>
                    </a:lnR>
                    <a:lnT>
                      <a:noFill/>
                    </a:lnT>
                    <a:lnB>
                      <a:noFill/>
                    </a:lnB>
                  </a:tcPr>
                </a:tc>
                <a:tc>
                  <a:txBody>
                    <a:bodyPr/>
                    <a:lstStyle/>
                    <a:p>
                      <a:r>
                        <a:rPr lang="en-US"/>
                        <a:t>Selling expenses</a:t>
                      </a:r>
                    </a:p>
                  </a:txBody>
                  <a:tcPr anchor="ctr">
                    <a:lnL>
                      <a:noFill/>
                    </a:lnL>
                    <a:lnR>
                      <a:noFill/>
                    </a:lnR>
                    <a:lnT>
                      <a:noFill/>
                    </a:lnT>
                    <a:lnB>
                      <a:noFill/>
                    </a:lnB>
                  </a:tcPr>
                </a:tc>
                <a:tc>
                  <a:txBody>
                    <a:bodyPr/>
                    <a:lstStyle/>
                    <a:p>
                      <a:pPr algn="ctr"/>
                      <a:r>
                        <a:rPr lang="en-US"/>
                        <a:t>25,000</a:t>
                      </a:r>
                    </a:p>
                  </a:txBody>
                  <a:tcPr anchor="ctr">
                    <a:lnL>
                      <a:noFill/>
                    </a:lnL>
                    <a:lnR>
                      <a:noFill/>
                    </a:lnR>
                    <a:lnT>
                      <a:noFill/>
                    </a:lnT>
                    <a:lnB>
                      <a:noFill/>
                    </a:lnB>
                  </a:tcPr>
                </a:tc>
              </a:tr>
              <a:tr h="0">
                <a:tc>
                  <a:txBody>
                    <a:bodyPr/>
                    <a:lstStyle/>
                    <a:p>
                      <a:r>
                        <a:rPr lang="en-US"/>
                        <a:t>Gross profit</a:t>
                      </a:r>
                    </a:p>
                  </a:txBody>
                  <a:tcPr anchor="ctr">
                    <a:lnL>
                      <a:noFill/>
                    </a:lnL>
                    <a:lnR>
                      <a:noFill/>
                    </a:lnR>
                    <a:lnT>
                      <a:noFill/>
                    </a:lnT>
                    <a:lnB>
                      <a:noFill/>
                    </a:lnB>
                  </a:tcPr>
                </a:tc>
                <a:tc>
                  <a:txBody>
                    <a:bodyPr/>
                    <a:lstStyle/>
                    <a:p>
                      <a:pPr algn="ctr"/>
                      <a:r>
                        <a:rPr lang="en-US"/>
                        <a:t> 1,40,000</a:t>
                      </a:r>
                    </a:p>
                  </a:txBody>
                  <a:tcPr anchor="ctr">
                    <a:lnL>
                      <a:noFill/>
                    </a:lnL>
                    <a:lnR>
                      <a:noFill/>
                    </a:lnR>
                    <a:lnT>
                      <a:noFill/>
                    </a:lnT>
                    <a:lnB>
                      <a:noFill/>
                    </a:lnB>
                  </a:tcPr>
                </a:tc>
                <a:tc>
                  <a:txBody>
                    <a:bodyPr/>
                    <a:lstStyle/>
                    <a:p>
                      <a:r>
                        <a:rPr lang="en-US"/>
                        <a:t>Income from investment</a:t>
                      </a:r>
                    </a:p>
                  </a:txBody>
                  <a:tcPr anchor="ctr">
                    <a:lnL>
                      <a:noFill/>
                    </a:lnL>
                    <a:lnR>
                      <a:noFill/>
                    </a:lnR>
                    <a:lnT>
                      <a:noFill/>
                    </a:lnT>
                    <a:lnB>
                      <a:noFill/>
                    </a:lnB>
                  </a:tcPr>
                </a:tc>
                <a:tc>
                  <a:txBody>
                    <a:bodyPr/>
                    <a:lstStyle/>
                    <a:p>
                      <a:pPr algn="ctr"/>
                      <a:r>
                        <a:rPr lang="en-US"/>
                        <a:t>1,000</a:t>
                      </a:r>
                    </a:p>
                  </a:txBody>
                  <a:tcPr anchor="ctr">
                    <a:lnL>
                      <a:noFill/>
                    </a:lnL>
                    <a:lnR>
                      <a:noFill/>
                    </a:lnR>
                    <a:lnT>
                      <a:noFill/>
                    </a:lnT>
                    <a:lnB>
                      <a:noFill/>
                    </a:lnB>
                  </a:tcPr>
                </a:tc>
              </a:tr>
              <a:tr h="0">
                <a:tc>
                  <a:txBody>
                    <a:bodyPr/>
                    <a:lstStyle/>
                    <a:p>
                      <a:r>
                        <a:rPr lang="en-US" dirty="0"/>
                        <a:t>Administration expenses</a:t>
                      </a:r>
                    </a:p>
                  </a:txBody>
                  <a:tcPr anchor="ctr">
                    <a:lnL>
                      <a:noFill/>
                    </a:lnL>
                    <a:lnR>
                      <a:noFill/>
                    </a:lnR>
                    <a:lnT>
                      <a:noFill/>
                    </a:lnT>
                    <a:lnB>
                      <a:noFill/>
                    </a:lnB>
                  </a:tcPr>
                </a:tc>
                <a:tc>
                  <a:txBody>
                    <a:bodyPr/>
                    <a:lstStyle/>
                    <a:p>
                      <a:pPr algn="ctr"/>
                      <a:r>
                        <a:rPr lang="en-US"/>
                        <a:t> 35,000</a:t>
                      </a:r>
                    </a:p>
                  </a:txBody>
                  <a:tcPr anchor="ctr">
                    <a:lnL>
                      <a:noFill/>
                    </a:lnL>
                    <a:lnR>
                      <a:noFill/>
                    </a:lnR>
                    <a:lnT>
                      <a:noFill/>
                    </a:lnT>
                    <a:lnB>
                      <a:noFill/>
                    </a:lnB>
                  </a:tcPr>
                </a:tc>
                <a:tc>
                  <a:txBody>
                    <a:bodyPr/>
                    <a:lstStyle/>
                    <a:p>
                      <a:r>
                        <a:rPr lang="en-US"/>
                        <a:t>Loss on account of fire</a:t>
                      </a:r>
                    </a:p>
                  </a:txBody>
                  <a:tcPr anchor="ctr">
                    <a:lnL>
                      <a:noFill/>
                    </a:lnL>
                    <a:lnR>
                      <a:noFill/>
                    </a:lnR>
                    <a:lnT>
                      <a:noFill/>
                    </a:lnT>
                    <a:lnB>
                      <a:noFill/>
                    </a:lnB>
                  </a:tcPr>
                </a:tc>
                <a:tc>
                  <a:txBody>
                    <a:bodyPr/>
                    <a:lstStyle/>
                    <a:p>
                      <a:pPr algn="ctr"/>
                      <a:r>
                        <a:rPr lang="en-US" dirty="0"/>
                        <a:t>2,000</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381000" y="4191000"/>
            <a:ext cx="71032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299E0"/>
                </a:solidFill>
                <a:effectLst/>
                <a:latin typeface="Arial" pitchFamily="34" charset="0"/>
                <a:cs typeface="Arial"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0000"/>
                </a:solidFill>
                <a:effectLst/>
                <a:latin typeface="Arial" pitchFamily="34" charset="0"/>
                <a:cs typeface="Arial" pitchFamily="34" charset="0"/>
              </a:rPr>
              <a:t>Solution:</a:t>
            </a:r>
            <a:endParaRPr kumimoji="0" lang="en-US" altLang="en-US"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Operating profit = Gross profit - Administration and selling expenses</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1,40,000 - (35,000 + 25,000)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1,40,000 - 60,000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$80,000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Operating profit ratio = (80, 000 / 4,00,000) × 100</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Arial" pitchFamily="34" charset="0"/>
                <a:cs typeface="Arial" pitchFamily="34" charset="0"/>
              </a:rPr>
              <a:t>= 20 %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649632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solidFill>
                  <a:srgbClr val="FF0000"/>
                </a:solidFill>
              </a:rPr>
              <a:t>Additional Questions</a:t>
            </a:r>
            <a:endParaRPr lang="en-US" b="1" dirty="0">
              <a:solidFill>
                <a:srgbClr val="FF0000"/>
              </a:solidFill>
            </a:endParaRPr>
          </a:p>
        </p:txBody>
      </p:sp>
      <p:sp>
        <p:nvSpPr>
          <p:cNvPr id="3" name="Content Placeholder 2"/>
          <p:cNvSpPr>
            <a:spLocks noGrp="1"/>
          </p:cNvSpPr>
          <p:nvPr>
            <p:ph idx="1"/>
          </p:nvPr>
        </p:nvSpPr>
        <p:spPr>
          <a:xfrm>
            <a:off x="457200" y="685800"/>
            <a:ext cx="8229600" cy="5638800"/>
          </a:xfrm>
        </p:spPr>
        <p:txBody>
          <a:bodyPr>
            <a:normAutofit fontScale="70000" lnSpcReduction="20000"/>
          </a:bodyPr>
          <a:lstStyle/>
          <a:p>
            <a:r>
              <a:rPr lang="en-US" dirty="0">
                <a:solidFill>
                  <a:srgbClr val="FF0000"/>
                </a:solidFill>
              </a:rPr>
              <a:t>Item of the Balance Sheet				</a:t>
            </a:r>
            <a:r>
              <a:rPr lang="en-US" dirty="0" err="1">
                <a:solidFill>
                  <a:srgbClr val="FF0000"/>
                </a:solidFill>
              </a:rPr>
              <a:t>Rs</a:t>
            </a:r>
            <a:r>
              <a:rPr lang="en-US" dirty="0">
                <a:solidFill>
                  <a:srgbClr val="FF0000"/>
                </a:solidFill>
              </a:rPr>
              <a:t>.</a:t>
            </a:r>
          </a:p>
          <a:p>
            <a:pPr marL="0" indent="0">
              <a:buNone/>
            </a:pPr>
            <a:r>
              <a:rPr lang="en-US" dirty="0">
                <a:solidFill>
                  <a:srgbClr val="FF0000"/>
                </a:solidFill>
              </a:rPr>
              <a:t> </a:t>
            </a:r>
          </a:p>
          <a:p>
            <a:r>
              <a:rPr lang="en-US" dirty="0"/>
              <a:t>Cash 					 </a:t>
            </a:r>
            <a:r>
              <a:rPr lang="en-US" dirty="0" smtClean="0"/>
              <a:t>              </a:t>
            </a:r>
            <a:r>
              <a:rPr lang="en-US" dirty="0"/>
              <a:t>10,000</a:t>
            </a:r>
          </a:p>
          <a:p>
            <a:r>
              <a:rPr lang="en-US" dirty="0"/>
              <a:t>Accounts </a:t>
            </a:r>
            <a:r>
              <a:rPr lang="en-US" dirty="0" smtClean="0"/>
              <a:t>Receivables </a:t>
            </a:r>
            <a:r>
              <a:rPr lang="en-US" dirty="0"/>
              <a:t>				30,000</a:t>
            </a:r>
          </a:p>
          <a:p>
            <a:r>
              <a:rPr lang="en-US" dirty="0"/>
              <a:t>Inventory						80,000</a:t>
            </a:r>
          </a:p>
          <a:p>
            <a:r>
              <a:rPr lang="en-US" dirty="0"/>
              <a:t>Prepaid Insurance					  6,000</a:t>
            </a:r>
          </a:p>
          <a:p>
            <a:r>
              <a:rPr lang="en-US" dirty="0"/>
              <a:t>Long-term Assets				         </a:t>
            </a:r>
            <a:r>
              <a:rPr lang="en-US" dirty="0" smtClean="0"/>
              <a:t>    </a:t>
            </a:r>
            <a:r>
              <a:rPr lang="en-US" dirty="0"/>
              <a:t>200,000</a:t>
            </a:r>
          </a:p>
          <a:p>
            <a:r>
              <a:rPr lang="en-US" dirty="0"/>
              <a:t>Accounts Payable					30,000</a:t>
            </a:r>
          </a:p>
          <a:p>
            <a:r>
              <a:rPr lang="en-US" dirty="0"/>
              <a:t>Notes payable due in 10 months 			25,000</a:t>
            </a:r>
          </a:p>
          <a:p>
            <a:r>
              <a:rPr lang="en-US" dirty="0"/>
              <a:t>Wages payable 					  5,000</a:t>
            </a:r>
          </a:p>
          <a:p>
            <a:r>
              <a:rPr lang="en-US" dirty="0"/>
              <a:t>Long-term Liabilities					70,000</a:t>
            </a:r>
          </a:p>
          <a:p>
            <a:r>
              <a:rPr lang="en-US" dirty="0"/>
              <a:t>Owner’s Equity				          196,000</a:t>
            </a:r>
          </a:p>
          <a:p>
            <a:r>
              <a:rPr lang="en-US" dirty="0" smtClean="0">
                <a:solidFill>
                  <a:srgbClr val="FF0000"/>
                </a:solidFill>
              </a:rPr>
              <a:t>Determine</a:t>
            </a:r>
          </a:p>
          <a:p>
            <a:pPr lvl="1"/>
            <a:r>
              <a:rPr lang="en-US" dirty="0" smtClean="0">
                <a:solidFill>
                  <a:srgbClr val="FF0000"/>
                </a:solidFill>
              </a:rPr>
              <a:t>Quick Ratio</a:t>
            </a:r>
          </a:p>
          <a:p>
            <a:pPr lvl="1"/>
            <a:r>
              <a:rPr lang="en-US" dirty="0" smtClean="0">
                <a:solidFill>
                  <a:srgbClr val="FF0000"/>
                </a:solidFill>
              </a:rPr>
              <a:t>Debt-Equity Ratio</a:t>
            </a:r>
          </a:p>
          <a:p>
            <a:pPr lvl="1"/>
            <a:r>
              <a:rPr lang="en-US" dirty="0" smtClean="0">
                <a:solidFill>
                  <a:srgbClr val="FF0000"/>
                </a:solidFill>
              </a:rPr>
              <a:t>Debt Ratio</a:t>
            </a:r>
          </a:p>
          <a:p>
            <a:pPr lvl="1"/>
            <a:r>
              <a:rPr lang="en-US" dirty="0" smtClean="0">
                <a:solidFill>
                  <a:srgbClr val="FF0000"/>
                </a:solidFill>
              </a:rPr>
              <a:t>Working Capital</a:t>
            </a:r>
          </a:p>
          <a:p>
            <a:pPr lvl="1"/>
            <a:endParaRPr lang="en-US" dirty="0"/>
          </a:p>
        </p:txBody>
      </p:sp>
    </p:spTree>
    <p:extLst>
      <p:ext uri="{BB962C8B-B14F-4D97-AF65-F5344CB8AC3E}">
        <p14:creationId xmlns:p14="http://schemas.microsoft.com/office/powerpoint/2010/main" val="709313329"/>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Company’s last year sales (all on Credit) of R. 830,000and Cost of Goods sold is Rs.525,000</a:t>
            </a:r>
          </a:p>
          <a:p>
            <a:r>
              <a:rPr lang="en-US" dirty="0"/>
              <a:t>At the beginning of the year its Accounts Receivables were </a:t>
            </a:r>
            <a:r>
              <a:rPr lang="en-US" dirty="0" err="1"/>
              <a:t>Rs</a:t>
            </a:r>
            <a:r>
              <a:rPr lang="en-US" dirty="0"/>
              <a:t>. 80,000 and its Inventory was </a:t>
            </a:r>
            <a:r>
              <a:rPr lang="en-US" dirty="0" err="1"/>
              <a:t>Rs</a:t>
            </a:r>
            <a:r>
              <a:rPr lang="en-US" dirty="0"/>
              <a:t>. 100,000</a:t>
            </a:r>
            <a:r>
              <a:rPr lang="en-US" dirty="0" smtClean="0"/>
              <a:t>.</a:t>
            </a:r>
          </a:p>
          <a:p>
            <a:r>
              <a:rPr lang="en-US" dirty="0" smtClean="0"/>
              <a:t>At </a:t>
            </a:r>
            <a:r>
              <a:rPr lang="en-US" dirty="0"/>
              <a:t>the end of the year its Accounts Receivable were </a:t>
            </a:r>
            <a:r>
              <a:rPr lang="en-US" dirty="0" err="1"/>
              <a:t>Rs</a:t>
            </a:r>
            <a:r>
              <a:rPr lang="en-US" dirty="0"/>
              <a:t>. 86,000 and Inventory was 110,000.</a:t>
            </a:r>
          </a:p>
          <a:p>
            <a:endParaRPr lang="en-US" dirty="0"/>
          </a:p>
        </p:txBody>
      </p:sp>
    </p:spTree>
    <p:extLst>
      <p:ext uri="{BB962C8B-B14F-4D97-AF65-F5344CB8AC3E}">
        <p14:creationId xmlns:p14="http://schemas.microsoft.com/office/powerpoint/2010/main" val="294311831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6pPr>
            <a:lvl7pPr marL="29718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7pPr>
            <a:lvl8pPr marL="34290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8pPr>
            <a:lvl9pPr marL="3886200" indent="-228600" algn="ctr"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Arial" charset="0"/>
              </a:defRPr>
            </a:lvl9pPr>
          </a:lstStyle>
          <a:p>
            <a:pPr eaLnBrk="1" hangingPunct="1"/>
            <a:fld id="{DDDA845C-3D44-409C-8F0A-C26AA937FE97}" type="slidenum">
              <a:rPr lang="fi-FI" altLang="en-US" sz="1400">
                <a:latin typeface="Times New Roman" pitchFamily="18" charset="0"/>
              </a:rPr>
              <a:pPr eaLnBrk="1" hangingPunct="1"/>
              <a:t>235</a:t>
            </a:fld>
            <a:endParaRPr lang="fi-FI" altLang="en-US" sz="1400">
              <a:latin typeface="Times New Roman" pitchFamily="18" charset="0"/>
            </a:endParaRPr>
          </a:p>
        </p:txBody>
      </p:sp>
      <p:sp>
        <p:nvSpPr>
          <p:cNvPr id="10244" name="Rectangle 2"/>
          <p:cNvSpPr>
            <a:spLocks noGrp="1" noChangeArrowheads="1"/>
          </p:cNvSpPr>
          <p:nvPr>
            <p:ph type="title"/>
          </p:nvPr>
        </p:nvSpPr>
        <p:spPr>
          <a:xfrm>
            <a:off x="457200" y="20782"/>
            <a:ext cx="8229600" cy="741218"/>
          </a:xfrm>
        </p:spPr>
        <p:txBody>
          <a:bodyPr>
            <a:normAutofit fontScale="90000"/>
          </a:bodyPr>
          <a:lstStyle/>
          <a:p>
            <a:pPr eaLnBrk="1" hangingPunct="1"/>
            <a:r>
              <a:rPr lang="en-US" altLang="en-US" b="1" dirty="0" smtClean="0">
                <a:solidFill>
                  <a:srgbClr val="FF0000"/>
                </a:solidFill>
              </a:rPr>
              <a:t>Statistical inference</a:t>
            </a:r>
          </a:p>
        </p:txBody>
      </p:sp>
      <p:sp>
        <p:nvSpPr>
          <p:cNvPr id="10245" name="Rectangle 3"/>
          <p:cNvSpPr>
            <a:spLocks noGrp="1" noChangeArrowheads="1"/>
          </p:cNvSpPr>
          <p:nvPr>
            <p:ph type="body" idx="1"/>
          </p:nvPr>
        </p:nvSpPr>
        <p:spPr>
          <a:xfrm>
            <a:off x="685800" y="685800"/>
            <a:ext cx="8001000" cy="5638800"/>
          </a:xfrm>
        </p:spPr>
        <p:txBody>
          <a:bodyPr>
            <a:normAutofit fontScale="85000" lnSpcReduction="20000"/>
          </a:bodyPr>
          <a:lstStyle/>
          <a:p>
            <a:pPr eaLnBrk="1" hangingPunct="1"/>
            <a:r>
              <a:rPr lang="en-US" altLang="en-US" dirty="0" smtClean="0">
                <a:solidFill>
                  <a:srgbClr val="FF0000"/>
                </a:solidFill>
              </a:rPr>
              <a:t>Statistical inference:</a:t>
            </a:r>
          </a:p>
          <a:p>
            <a:pPr lvl="1"/>
            <a:r>
              <a:rPr lang="en-US" altLang="en-US" dirty="0" smtClean="0"/>
              <a:t> Drawing conclusions about the whole population on the basis of a sample</a:t>
            </a:r>
          </a:p>
          <a:p>
            <a:pPr eaLnBrk="1" hangingPunct="1"/>
            <a:endParaRPr lang="en-US" altLang="en-US" dirty="0" smtClean="0"/>
          </a:p>
          <a:p>
            <a:pPr marL="0" indent="0" eaLnBrk="1" hangingPunct="1">
              <a:buNone/>
            </a:pPr>
            <a:r>
              <a:rPr lang="en-US" altLang="en-US" dirty="0" smtClean="0"/>
              <a:t>                                                                                  </a:t>
            </a:r>
          </a:p>
          <a:p>
            <a:pPr marL="0" indent="0" eaLnBrk="1" hangingPunct="1">
              <a:buNone/>
            </a:pPr>
            <a:r>
              <a:rPr lang="en-US" altLang="en-US" dirty="0" smtClean="0"/>
              <a:t>                                                                         </a:t>
            </a:r>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eaLnBrk="1" hangingPunct="1"/>
            <a:r>
              <a:rPr lang="en-US" altLang="en-US" dirty="0" smtClean="0"/>
              <a:t>Precondition for statistical inference: </a:t>
            </a:r>
          </a:p>
          <a:p>
            <a:pPr lvl="1"/>
            <a:r>
              <a:rPr lang="en-US" altLang="en-US" dirty="0" smtClean="0">
                <a:solidFill>
                  <a:srgbClr val="FF0000"/>
                </a:solidFill>
              </a:rPr>
              <a:t>A sample is randomly selected from the population (=probability sample)</a:t>
            </a:r>
          </a:p>
        </p:txBody>
      </p:sp>
      <p:pic>
        <p:nvPicPr>
          <p:cNvPr id="6" name="Picture 62"/>
          <p:cNvPicPr>
            <a:picLocks noChangeAspect="1" noChangeArrowheads="1"/>
          </p:cNvPicPr>
          <p:nvPr/>
        </p:nvPicPr>
        <p:blipFill>
          <a:blip r:embed="rId2">
            <a:extLst>
              <a:ext uri="{28A0092B-C50C-407E-A947-70E740481C1C}">
                <a14:useLocalDpi xmlns:a14="http://schemas.microsoft.com/office/drawing/2010/main" val="0"/>
              </a:ext>
            </a:extLst>
          </a:blip>
          <a:srcRect b="15858"/>
          <a:stretch>
            <a:fillRect/>
          </a:stretch>
        </p:blipFill>
        <p:spPr>
          <a:xfrm>
            <a:off x="2209800" y="1981200"/>
            <a:ext cx="4402137" cy="2971800"/>
          </a:xfrm>
          <a:prstGeom prst="rect">
            <a:avLst/>
          </a:prstGeom>
          <a:noFill/>
          <a:extLst>
            <a:ext uri="{91240B29-F687-4F45-9708-019B960494DF}">
              <a14:hiddenLine xmlns:a14="http://schemas.microsoft.com/office/drawing/2010/main" w="3175">
                <a:solidFill>
                  <a:schemeClr val="tx1"/>
                </a:solidFill>
                <a:miter lim="800000"/>
                <a:headEnd/>
                <a:tailEnd/>
              </a14:hiddenLine>
            </a:ext>
          </a:extLst>
        </p:spPr>
      </p:pic>
      <p:sp>
        <p:nvSpPr>
          <p:cNvPr id="7" name="Text Box 65"/>
          <p:cNvSpPr txBox="1">
            <a:spLocks noChangeArrowheads="1"/>
          </p:cNvSpPr>
          <p:nvPr/>
        </p:nvSpPr>
        <p:spPr bwMode="auto">
          <a:xfrm>
            <a:off x="125700" y="2476862"/>
            <a:ext cx="2017713"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800" dirty="0">
                <a:solidFill>
                  <a:srgbClr val="FF0000"/>
                </a:solidFill>
              </a:rPr>
              <a:t>We want to learn about population  </a:t>
            </a:r>
            <a:r>
              <a:rPr lang="en-US" altLang="en-US" sz="2800" i="1" dirty="0">
                <a:solidFill>
                  <a:srgbClr val="FF0000"/>
                </a:solidFill>
              </a:rPr>
              <a:t>parameters</a:t>
            </a:r>
            <a:r>
              <a:rPr lang="en-US" altLang="en-US" sz="2800" i="1" dirty="0"/>
              <a:t>…</a:t>
            </a:r>
          </a:p>
        </p:txBody>
      </p:sp>
      <p:sp>
        <p:nvSpPr>
          <p:cNvPr id="9" name="Text Box 64"/>
          <p:cNvSpPr txBox="1">
            <a:spLocks noChangeArrowheads="1"/>
          </p:cNvSpPr>
          <p:nvPr/>
        </p:nvSpPr>
        <p:spPr bwMode="auto">
          <a:xfrm>
            <a:off x="6781800" y="2463007"/>
            <a:ext cx="18065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800" dirty="0">
                <a:solidFill>
                  <a:srgbClr val="FF0000"/>
                </a:solidFill>
              </a:rPr>
              <a:t>…but we can only calculate </a:t>
            </a:r>
            <a:r>
              <a:rPr lang="en-US" altLang="en-US" sz="2800" i="1" dirty="0">
                <a:solidFill>
                  <a:srgbClr val="FF0000"/>
                </a:solidFill>
              </a:rPr>
              <a:t>sample</a:t>
            </a:r>
            <a:r>
              <a:rPr lang="en-US" altLang="en-US" sz="2800" dirty="0">
                <a:solidFill>
                  <a:srgbClr val="FF0000"/>
                </a:solidFill>
              </a:rPr>
              <a:t> </a:t>
            </a:r>
            <a:r>
              <a:rPr lang="en-US" altLang="en-US" sz="2800" i="1" dirty="0">
                <a:solidFill>
                  <a:srgbClr val="FF0000"/>
                </a:solidFill>
              </a:rPr>
              <a:t>statistics</a:t>
            </a:r>
          </a:p>
        </p:txBody>
      </p:sp>
    </p:spTree>
    <p:extLst>
      <p:ext uri="{BB962C8B-B14F-4D97-AF65-F5344CB8AC3E}">
        <p14:creationId xmlns:p14="http://schemas.microsoft.com/office/powerpoint/2010/main" val="185980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8: Intro to Statistical Inference</a:t>
            </a:r>
          </a:p>
        </p:txBody>
      </p:sp>
      <p:sp>
        <p:nvSpPr>
          <p:cNvPr id="614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9B5687-42E2-469D-80F4-75B6393A749F}" type="slidenum">
              <a:rPr lang="en-US" altLang="en-US"/>
              <a:pPr eaLnBrk="1" hangingPunct="1"/>
              <a:t>236</a:t>
            </a:fld>
            <a:endParaRPr lang="en-US" altLang="en-US"/>
          </a:p>
        </p:txBody>
      </p:sp>
      <p:sp>
        <p:nvSpPr>
          <p:cNvPr id="6149" name="Rectangle 29"/>
          <p:cNvSpPr>
            <a:spLocks noGrp="1" noChangeArrowheads="1"/>
          </p:cNvSpPr>
          <p:nvPr>
            <p:ph type="title"/>
          </p:nvPr>
        </p:nvSpPr>
        <p:spPr>
          <a:xfrm>
            <a:off x="450850" y="6927"/>
            <a:ext cx="8229600" cy="1143000"/>
          </a:xfrm>
        </p:spPr>
        <p:txBody>
          <a:bodyPr/>
          <a:lstStyle/>
          <a:p>
            <a:pPr eaLnBrk="1" hangingPunct="1"/>
            <a:r>
              <a:rPr lang="en-US" altLang="en-US" sz="5400" b="1" dirty="0" smtClean="0">
                <a:solidFill>
                  <a:srgbClr val="FF0000"/>
                </a:solidFill>
              </a:rPr>
              <a:t>Parameters and Statistics</a:t>
            </a:r>
          </a:p>
        </p:txBody>
      </p:sp>
      <p:sp>
        <p:nvSpPr>
          <p:cNvPr id="6150" name="Text Box 30"/>
          <p:cNvSpPr txBox="1">
            <a:spLocks noChangeArrowheads="1"/>
          </p:cNvSpPr>
          <p:nvPr/>
        </p:nvSpPr>
        <p:spPr bwMode="auto">
          <a:xfrm>
            <a:off x="454025" y="1276350"/>
            <a:ext cx="8334375" cy="1373188"/>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800" dirty="0"/>
              <a:t>We are going to illustrate inferential concept by considering how well a given sample </a:t>
            </a:r>
            <a:r>
              <a:rPr lang="en-US" altLang="en-US" sz="2800" dirty="0" smtClean="0"/>
              <a:t>mean   </a:t>
            </a:r>
            <a:r>
              <a:rPr lang="en-US" altLang="en-US" sz="2800" dirty="0"/>
              <a:t>reflects an underling population mean µ</a:t>
            </a:r>
          </a:p>
        </p:txBody>
      </p:sp>
      <p:pic>
        <p:nvPicPr>
          <p:cNvPr id="191519" name="Picture 31"/>
          <p:cNvPicPr>
            <a:picLocks noChangeAspect="1" noChangeArrowheads="1"/>
          </p:cNvPicPr>
          <p:nvPr/>
        </p:nvPicPr>
        <p:blipFill>
          <a:blip r:embed="rId3">
            <a:extLst>
              <a:ext uri="{28A0092B-C50C-407E-A947-70E740481C1C}">
                <a14:useLocalDpi xmlns:a14="http://schemas.microsoft.com/office/drawing/2010/main" val="0"/>
              </a:ext>
            </a:extLst>
          </a:blip>
          <a:srcRect b="15858"/>
          <a:stretch>
            <a:fillRect/>
          </a:stretch>
        </p:blipFill>
        <p:spPr bwMode="auto">
          <a:xfrm>
            <a:off x="2452688" y="2697163"/>
            <a:ext cx="4402137" cy="394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1516" name="Object 28"/>
          <p:cNvGraphicFramePr>
            <a:graphicFrameLocks noChangeAspect="1"/>
          </p:cNvGraphicFramePr>
          <p:nvPr/>
        </p:nvGraphicFramePr>
        <p:xfrm>
          <a:off x="5959475" y="5172075"/>
          <a:ext cx="444500" cy="523875"/>
        </p:xfrm>
        <a:graphic>
          <a:graphicData uri="http://schemas.openxmlformats.org/presentationml/2006/ole">
            <mc:AlternateContent xmlns:mc="http://schemas.openxmlformats.org/markup-compatibility/2006">
              <mc:Choice xmlns:v="urn:schemas-microsoft-com:vml" Requires="v">
                <p:oleObj spid="_x0000_s5473" name="Equation" r:id="rId4" imgW="139579" imgH="164957" progId="Equation.3">
                  <p:embed/>
                </p:oleObj>
              </mc:Choice>
              <mc:Fallback>
                <p:oleObj name="Equation" r:id="rId4" imgW="139579" imgH="1649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9475" y="5172075"/>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520" name="Text Box 32"/>
          <p:cNvSpPr txBox="1">
            <a:spLocks noChangeArrowheads="1"/>
          </p:cNvSpPr>
          <p:nvPr/>
        </p:nvSpPr>
        <p:spPr bwMode="auto">
          <a:xfrm>
            <a:off x="3357563" y="5102225"/>
            <a:ext cx="41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a:t>µ</a:t>
            </a:r>
          </a:p>
        </p:txBody>
      </p:sp>
      <p:sp>
        <p:nvSpPr>
          <p:cNvPr id="191521" name="Line 33"/>
          <p:cNvSpPr>
            <a:spLocks noChangeShapeType="1"/>
          </p:cNvSpPr>
          <p:nvPr/>
        </p:nvSpPr>
        <p:spPr bwMode="auto">
          <a:xfrm flipH="1">
            <a:off x="3808413" y="5402263"/>
            <a:ext cx="206375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767671437"/>
              </p:ext>
            </p:extLst>
          </p:nvPr>
        </p:nvGraphicFramePr>
        <p:xfrm>
          <a:off x="8077200" y="1701006"/>
          <a:ext cx="444500" cy="523875"/>
        </p:xfrm>
        <a:graphic>
          <a:graphicData uri="http://schemas.openxmlformats.org/presentationml/2006/ole">
            <mc:AlternateContent xmlns:mc="http://schemas.openxmlformats.org/markup-compatibility/2006">
              <mc:Choice xmlns:v="urn:schemas-microsoft-com:vml" Requires="v">
                <p:oleObj spid="_x0000_s5474" name="Equation" r:id="rId6" imgW="139579" imgH="164957" progId="Equation.3">
                  <p:embed/>
                </p:oleObj>
              </mc:Choice>
              <mc:Fallback>
                <p:oleObj name="Equation" r:id="rId6" imgW="139579" imgH="164957"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1701006"/>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8377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519"/>
                                        </p:tgtEl>
                                        <p:attrNameLst>
                                          <p:attrName>style.visibility</p:attrName>
                                        </p:attrNameLst>
                                      </p:cBhvr>
                                      <p:to>
                                        <p:strVal val="visible"/>
                                      </p:to>
                                    </p:set>
                                    <p:animEffect transition="in" filter="blinds(horizontal)">
                                      <p:cBhvr>
                                        <p:cTn id="7" dur="500"/>
                                        <p:tgtEl>
                                          <p:spTgt spid="191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516"/>
                                        </p:tgtEl>
                                        <p:attrNameLst>
                                          <p:attrName>style.visibility</p:attrName>
                                        </p:attrNameLst>
                                      </p:cBhvr>
                                      <p:to>
                                        <p:strVal val="visible"/>
                                      </p:to>
                                    </p:set>
                                    <p:animEffect transition="in" filter="blinds(horizontal)">
                                      <p:cBhvr>
                                        <p:cTn id="12" dur="500"/>
                                        <p:tgtEl>
                                          <p:spTgt spid="191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1521"/>
                                        </p:tgtEl>
                                        <p:attrNameLst>
                                          <p:attrName>style.visibility</p:attrName>
                                        </p:attrNameLst>
                                      </p:cBhvr>
                                      <p:to>
                                        <p:strVal val="visible"/>
                                      </p:to>
                                    </p:set>
                                    <p:anim calcmode="lin" valueType="num">
                                      <p:cBhvr additive="base">
                                        <p:cTn id="17" dur="500" fill="hold"/>
                                        <p:tgtEl>
                                          <p:spTgt spid="191521"/>
                                        </p:tgtEl>
                                        <p:attrNameLst>
                                          <p:attrName>ppt_x</p:attrName>
                                        </p:attrNameLst>
                                      </p:cBhvr>
                                      <p:tavLst>
                                        <p:tav tm="0">
                                          <p:val>
                                            <p:strVal val="1+#ppt_w/2"/>
                                          </p:val>
                                        </p:tav>
                                        <p:tav tm="100000">
                                          <p:val>
                                            <p:strVal val="#ppt_x"/>
                                          </p:val>
                                        </p:tav>
                                      </p:tavLst>
                                    </p:anim>
                                    <p:anim calcmode="lin" valueType="num">
                                      <p:cBhvr additive="base">
                                        <p:cTn id="18" dur="500" fill="hold"/>
                                        <p:tgtEl>
                                          <p:spTgt spid="19152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1520"/>
                                        </p:tgtEl>
                                        <p:attrNameLst>
                                          <p:attrName>style.visibility</p:attrName>
                                        </p:attrNameLst>
                                      </p:cBhvr>
                                      <p:to>
                                        <p:strVal val="visible"/>
                                      </p:to>
                                    </p:set>
                                    <p:animEffect transition="in" filter="blinds(horizontal)">
                                      <p:cBhvr>
                                        <p:cTn id="23" dur="500"/>
                                        <p:tgtEl>
                                          <p:spTgt spid="1915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0" grpId="0"/>
      <p:bldP spid="191521" grpId="0" animBg="1"/>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E5BD70-8045-40F4-9F79-0EDE89B7C542}" type="slidenum">
              <a:rPr lang="en-US" altLang="en-US"/>
              <a:pPr eaLnBrk="1" hangingPunct="1"/>
              <a:t>237</a:t>
            </a:fld>
            <a:endParaRPr lang="en-US" altLang="en-US"/>
          </a:p>
        </p:txBody>
      </p:sp>
      <p:sp>
        <p:nvSpPr>
          <p:cNvPr id="11269" name="Rectangle 2"/>
          <p:cNvSpPr>
            <a:spLocks noGrp="1" noChangeArrowheads="1"/>
          </p:cNvSpPr>
          <p:nvPr>
            <p:ph type="title"/>
          </p:nvPr>
        </p:nvSpPr>
        <p:spPr>
          <a:xfrm>
            <a:off x="457200" y="381000"/>
            <a:ext cx="8229600" cy="893618"/>
          </a:xfrm>
        </p:spPr>
        <p:txBody>
          <a:bodyPr>
            <a:normAutofit fontScale="90000"/>
          </a:bodyPr>
          <a:lstStyle/>
          <a:p>
            <a:pPr eaLnBrk="1" hangingPunct="1"/>
            <a:r>
              <a:rPr lang="en-US" altLang="en-US" b="1" dirty="0" smtClean="0">
                <a:solidFill>
                  <a:srgbClr val="FF0000"/>
                </a:solidFill>
              </a:rPr>
              <a:t> Key Relations </a:t>
            </a:r>
            <a:br>
              <a:rPr lang="en-US" altLang="en-US" b="1" dirty="0" smtClean="0">
                <a:solidFill>
                  <a:srgbClr val="FF0000"/>
                </a:solidFill>
              </a:rPr>
            </a:br>
            <a:r>
              <a:rPr lang="en-US" altLang="en-US" b="1" dirty="0" smtClean="0">
                <a:solidFill>
                  <a:srgbClr val="FF0000"/>
                </a:solidFill>
              </a:rPr>
              <a:t>between</a:t>
            </a:r>
            <a:br>
              <a:rPr lang="en-US" altLang="en-US" b="1" dirty="0" smtClean="0">
                <a:solidFill>
                  <a:srgbClr val="FF0000"/>
                </a:solidFill>
              </a:rPr>
            </a:br>
            <a:r>
              <a:rPr lang="en-US" altLang="en-US" b="1" dirty="0" smtClean="0">
                <a:solidFill>
                  <a:srgbClr val="FF0000"/>
                </a:solidFill>
              </a:rPr>
              <a:t> Population and Samples</a:t>
            </a:r>
          </a:p>
        </p:txBody>
      </p:sp>
      <p:sp>
        <p:nvSpPr>
          <p:cNvPr id="11270" name="Rectangle 3"/>
          <p:cNvSpPr>
            <a:spLocks noGrp="1" noChangeArrowheads="1"/>
          </p:cNvSpPr>
          <p:nvPr>
            <p:ph type="body" idx="1"/>
          </p:nvPr>
        </p:nvSpPr>
        <p:spPr>
          <a:xfrm>
            <a:off x="457200" y="1752600"/>
            <a:ext cx="8229600" cy="3783012"/>
          </a:xfrm>
        </p:spPr>
        <p:txBody>
          <a:bodyPr/>
          <a:lstStyle/>
          <a:p>
            <a:pPr marL="609600" indent="-609600" eaLnBrk="1" hangingPunct="1"/>
            <a:r>
              <a:rPr lang="en-US" altLang="en-US" sz="2800" b="1" dirty="0" smtClean="0">
                <a:solidFill>
                  <a:srgbClr val="FF0000"/>
                </a:solidFill>
              </a:rPr>
              <a:t>Relation 1</a:t>
            </a:r>
            <a:r>
              <a:rPr lang="en-US" altLang="en-US" sz="2800" dirty="0" smtClean="0"/>
              <a:t> (</a:t>
            </a:r>
            <a:r>
              <a:rPr lang="en-US" altLang="en-US" sz="2800" b="1" dirty="0" smtClean="0"/>
              <a:t>central limit theorem): </a:t>
            </a:r>
            <a:r>
              <a:rPr lang="en-US" altLang="en-US" sz="2800" dirty="0" smtClean="0"/>
              <a:t>the sampling distribution of      tends toward Normality even when the population is not Normal (esp. strong in large samples).</a:t>
            </a:r>
          </a:p>
          <a:p>
            <a:pPr marL="609600" indent="-609600" eaLnBrk="1" hangingPunct="1"/>
            <a:r>
              <a:rPr lang="en-US" altLang="en-US" sz="2800" b="1" dirty="0" smtClean="0">
                <a:solidFill>
                  <a:srgbClr val="FF0000"/>
                </a:solidFill>
              </a:rPr>
              <a:t>Relation 2</a:t>
            </a:r>
            <a:r>
              <a:rPr lang="en-US" altLang="en-US" sz="2800" dirty="0" smtClean="0"/>
              <a:t> (</a:t>
            </a:r>
            <a:r>
              <a:rPr lang="en-US" altLang="en-US" sz="2800" b="1" dirty="0" smtClean="0"/>
              <a:t>unbiasedness):</a:t>
            </a:r>
            <a:r>
              <a:rPr lang="en-US" altLang="en-US" sz="2800" dirty="0" smtClean="0"/>
              <a:t> the expected value of  is </a:t>
            </a:r>
            <a:r>
              <a:rPr lang="el-GR" altLang="en-US" sz="2800" dirty="0" smtClean="0">
                <a:cs typeface="Arial" charset="0"/>
              </a:rPr>
              <a:t>μ</a:t>
            </a:r>
          </a:p>
          <a:p>
            <a:pPr marL="609600" indent="-609600" eaLnBrk="1" hangingPunct="1"/>
            <a:r>
              <a:rPr lang="en-US" altLang="en-US" sz="2800" b="1" dirty="0" smtClean="0">
                <a:solidFill>
                  <a:srgbClr val="FF0000"/>
                </a:solidFill>
              </a:rPr>
              <a:t>Relation 3</a:t>
            </a:r>
            <a:r>
              <a:rPr lang="en-US" altLang="en-US" sz="2800" dirty="0" smtClean="0">
                <a:solidFill>
                  <a:srgbClr val="FF0000"/>
                </a:solidFill>
              </a:rPr>
              <a:t> </a:t>
            </a:r>
            <a:r>
              <a:rPr lang="en-US" altLang="en-US" sz="2800" dirty="0" smtClean="0"/>
              <a:t>is related to the </a:t>
            </a:r>
            <a:r>
              <a:rPr lang="en-US" altLang="en-US" sz="2800" b="1" dirty="0" smtClean="0"/>
              <a:t>square root law, </a:t>
            </a:r>
            <a:r>
              <a:rPr lang="en-US" altLang="en-US" sz="2800" dirty="0" smtClean="0"/>
              <a:t>which says: </a:t>
            </a:r>
          </a:p>
        </p:txBody>
      </p:sp>
      <p:graphicFrame>
        <p:nvGraphicFramePr>
          <p:cNvPr id="11271" name="Object 6"/>
          <p:cNvGraphicFramePr>
            <a:graphicFrameLocks noChangeAspect="1"/>
          </p:cNvGraphicFramePr>
          <p:nvPr>
            <p:extLst>
              <p:ext uri="{D42A27DB-BD31-4B8C-83A1-F6EECF244321}">
                <p14:modId xmlns:p14="http://schemas.microsoft.com/office/powerpoint/2010/main" val="3896385347"/>
              </p:ext>
            </p:extLst>
          </p:nvPr>
        </p:nvGraphicFramePr>
        <p:xfrm>
          <a:off x="3276600" y="4876800"/>
          <a:ext cx="1924050" cy="838200"/>
        </p:xfrm>
        <a:graphic>
          <a:graphicData uri="http://schemas.openxmlformats.org/presentationml/2006/ole">
            <mc:AlternateContent xmlns:mc="http://schemas.openxmlformats.org/markup-compatibility/2006">
              <mc:Choice xmlns:v="urn:schemas-microsoft-com:vml" Requires="v">
                <p:oleObj spid="_x0000_s6847" name="Equation" r:id="rId4" imgW="520474" imgH="380835" progId="Equation.3">
                  <p:embed/>
                </p:oleObj>
              </mc:Choice>
              <mc:Fallback>
                <p:oleObj name="Equation" r:id="rId4" imgW="520474" imgH="3808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876800"/>
                        <a:ext cx="1924050" cy="838200"/>
                      </a:xfrm>
                      <a:prstGeom prst="rect">
                        <a:avLst/>
                      </a:prstGeom>
                      <a:noFill/>
                      <a:ln>
                        <a:noFill/>
                      </a:ln>
                      <a:effectLs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740093300"/>
              </p:ext>
            </p:extLst>
          </p:nvPr>
        </p:nvGraphicFramePr>
        <p:xfrm>
          <a:off x="3276600" y="2133600"/>
          <a:ext cx="444500" cy="523875"/>
        </p:xfrm>
        <a:graphic>
          <a:graphicData uri="http://schemas.openxmlformats.org/presentationml/2006/ole">
            <mc:AlternateContent xmlns:mc="http://schemas.openxmlformats.org/markup-compatibility/2006">
              <mc:Choice xmlns:v="urn:schemas-microsoft-com:vml" Requires="v">
                <p:oleObj spid="_x0000_s6848" name="Equation" r:id="rId6" imgW="139579" imgH="164957" progId="Equation.3">
                  <p:embed/>
                </p:oleObj>
              </mc:Choice>
              <mc:Fallback>
                <p:oleObj name="Equation" r:id="rId6" imgW="139579" imgH="164957"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133600"/>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2709436"/>
              </p:ext>
            </p:extLst>
          </p:nvPr>
        </p:nvGraphicFramePr>
        <p:xfrm>
          <a:off x="8305800" y="3505200"/>
          <a:ext cx="444500" cy="523875"/>
        </p:xfrm>
        <a:graphic>
          <a:graphicData uri="http://schemas.openxmlformats.org/presentationml/2006/ole">
            <mc:AlternateContent xmlns:mc="http://schemas.openxmlformats.org/markup-compatibility/2006">
              <mc:Choice xmlns:v="urn:schemas-microsoft-com:vml" Requires="v">
                <p:oleObj spid="_x0000_s6849" name="Equation" r:id="rId8" imgW="139579" imgH="164957" progId="Equation.3">
                  <p:embed/>
                </p:oleObj>
              </mc:Choice>
              <mc:Fallback>
                <p:oleObj name="Equation" r:id="rId8" imgW="139579" imgH="164957"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3505200"/>
                        <a:ext cx="444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39249084"/>
              </p:ext>
            </p:extLst>
          </p:nvPr>
        </p:nvGraphicFramePr>
        <p:xfrm>
          <a:off x="2482018" y="5791200"/>
          <a:ext cx="4552950" cy="1173162"/>
        </p:xfrm>
        <a:graphic>
          <a:graphicData uri="http://schemas.openxmlformats.org/presentationml/2006/ole">
            <mc:AlternateContent xmlns:mc="http://schemas.openxmlformats.org/markup-compatibility/2006">
              <mc:Choice xmlns:v="urn:schemas-microsoft-com:vml" Requires="v">
                <p:oleObj spid="_x0000_s6850" name="Equation" r:id="rId9" imgW="977760" imgH="419040" progId="Equation.3">
                  <p:embed/>
                </p:oleObj>
              </mc:Choice>
              <mc:Fallback>
                <p:oleObj name="Equation" r:id="rId9" imgW="977760" imgH="419040" progId="Equation.3">
                  <p:embed/>
                  <p:pic>
                    <p:nvPicPr>
                      <p:cNvPr id="0" name="Object 12"/>
                      <p:cNvPicPr>
                        <a:picLocks noChangeAspect="1" noChangeArrowheads="1"/>
                      </p:cNvPicPr>
                      <p:nvPr/>
                    </p:nvPicPr>
                    <p:blipFill>
                      <a:blip r:embed="rId10"/>
                      <a:srcRect/>
                      <a:stretch>
                        <a:fillRect/>
                      </a:stretch>
                    </p:blipFill>
                    <p:spPr bwMode="auto">
                      <a:xfrm>
                        <a:off x="2482018" y="5791200"/>
                        <a:ext cx="4552950" cy="1173162"/>
                      </a:xfrm>
                      <a:prstGeom prst="rect">
                        <a:avLst/>
                      </a:prstGeom>
                      <a:noFill/>
                      <a:ln>
                        <a:noFill/>
                      </a:ln>
                      <a:effectLst/>
                    </p:spPr>
                  </p:pic>
                </p:oleObj>
              </mc:Fallback>
            </mc:AlternateContent>
          </a:graphicData>
        </a:graphic>
      </p:graphicFrame>
      <p:sp>
        <p:nvSpPr>
          <p:cNvPr id="8" name="TextBox 7"/>
          <p:cNvSpPr txBox="1"/>
          <p:nvPr/>
        </p:nvSpPr>
        <p:spPr>
          <a:xfrm>
            <a:off x="1523999" y="5682868"/>
            <a:ext cx="4182812" cy="830997"/>
          </a:xfrm>
          <a:prstGeom prst="rect">
            <a:avLst/>
          </a:prstGeom>
          <a:noFill/>
        </p:spPr>
        <p:txBody>
          <a:bodyPr wrap="none" rtlCol="0">
            <a:spAutoFit/>
          </a:bodyPr>
          <a:lstStyle/>
          <a:p>
            <a:r>
              <a:rPr lang="en-US" sz="2400" dirty="0" smtClean="0"/>
              <a:t>Again, t</a:t>
            </a:r>
            <a:r>
              <a:rPr lang="en-US" altLang="en-US" sz="2400" dirty="0" smtClean="0"/>
              <a:t>he </a:t>
            </a:r>
            <a:r>
              <a:rPr lang="en-US" altLang="en-US" sz="2400" dirty="0"/>
              <a:t>square root law says:</a:t>
            </a:r>
          </a:p>
          <a:p>
            <a:endParaRPr lang="en-US" sz="2400" dirty="0"/>
          </a:p>
        </p:txBody>
      </p:sp>
    </p:spTree>
    <p:extLst>
      <p:ext uri="{BB962C8B-B14F-4D97-AF65-F5344CB8AC3E}">
        <p14:creationId xmlns:p14="http://schemas.microsoft.com/office/powerpoint/2010/main" val="2805985603"/>
      </p:ext>
    </p:extLst>
  </p:cSld>
  <p:clrMapOvr>
    <a:masterClrMapping/>
  </p:clrMapOvr>
  <p:transition advTm="2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4CD204-3D72-4C27-87AB-29EE8DCF2489}" type="slidenum">
              <a:rPr lang="en-US" altLang="en-US"/>
              <a:pPr eaLnBrk="1" hangingPunct="1"/>
              <a:t>238</a:t>
            </a:fld>
            <a:endParaRPr lang="en-US" altLang="en-US"/>
          </a:p>
        </p:txBody>
      </p:sp>
      <p:sp>
        <p:nvSpPr>
          <p:cNvPr id="3076" name="Rectangle 2"/>
          <p:cNvSpPr>
            <a:spLocks noGrp="1" noChangeArrowheads="1"/>
          </p:cNvSpPr>
          <p:nvPr>
            <p:ph type="title"/>
          </p:nvPr>
        </p:nvSpPr>
        <p:spPr/>
        <p:txBody>
          <a:bodyPr/>
          <a:lstStyle/>
          <a:p>
            <a:pPr eaLnBrk="1" hangingPunct="1"/>
            <a:r>
              <a:rPr lang="en-US" altLang="en-US" b="1" dirty="0" smtClean="0">
                <a:solidFill>
                  <a:srgbClr val="FF0000"/>
                </a:solidFill>
              </a:rPr>
              <a:t>Forecasting </a:t>
            </a:r>
          </a:p>
        </p:txBody>
      </p:sp>
      <p:sp>
        <p:nvSpPr>
          <p:cNvPr id="3077" name="Rectangle 3"/>
          <p:cNvSpPr>
            <a:spLocks noGrp="1" noChangeArrowheads="1"/>
          </p:cNvSpPr>
          <p:nvPr>
            <p:ph type="body" idx="1"/>
          </p:nvPr>
        </p:nvSpPr>
        <p:spPr/>
        <p:txBody>
          <a:bodyPr/>
          <a:lstStyle/>
          <a:p>
            <a:pPr eaLnBrk="1" hangingPunct="1"/>
            <a:r>
              <a:rPr lang="en-US" altLang="en-US" dirty="0" smtClean="0"/>
              <a:t>An essential aspect of managing any organization is planning for the future.</a:t>
            </a:r>
          </a:p>
          <a:p>
            <a:pPr eaLnBrk="1" hangingPunct="1"/>
            <a:r>
              <a:rPr lang="en-US" altLang="en-US" dirty="0" smtClean="0"/>
              <a:t>Organizations employ forecasting techniques to determine future inventory, costs, capacities, and interest rate changes.</a:t>
            </a:r>
          </a:p>
          <a:p>
            <a:pPr eaLnBrk="1" hangingPunct="1"/>
            <a:r>
              <a:rPr lang="en-US" altLang="en-US" dirty="0" smtClean="0"/>
              <a:t>There are two basic approaches to forecasting:</a:t>
            </a:r>
          </a:p>
          <a:p>
            <a:pPr eaLnBrk="1" hangingPunct="1">
              <a:buFontTx/>
              <a:buNone/>
            </a:pPr>
            <a:r>
              <a:rPr lang="en-US" altLang="en-US" dirty="0" smtClean="0"/>
              <a:t>		-</a:t>
            </a:r>
            <a:r>
              <a:rPr lang="en-US" altLang="en-US" dirty="0" smtClean="0">
                <a:solidFill>
                  <a:srgbClr val="FF0000"/>
                </a:solidFill>
              </a:rPr>
              <a:t>Qualitative</a:t>
            </a:r>
          </a:p>
          <a:p>
            <a:pPr eaLnBrk="1" hangingPunct="1">
              <a:buFontTx/>
              <a:buNone/>
            </a:pPr>
            <a:r>
              <a:rPr lang="en-US" altLang="en-US" dirty="0" smtClean="0">
                <a:solidFill>
                  <a:srgbClr val="FF0000"/>
                </a:solidFill>
              </a:rPr>
              <a:t>		-Quantitative</a:t>
            </a:r>
          </a:p>
        </p:txBody>
      </p:sp>
    </p:spTree>
    <p:extLst>
      <p:ext uri="{BB962C8B-B14F-4D97-AF65-F5344CB8AC3E}">
        <p14:creationId xmlns:p14="http://schemas.microsoft.com/office/powerpoint/2010/main" val="241443135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BD073E-B3F6-4DEB-80C2-B1B6E0B848C8}" type="slidenum">
              <a:rPr lang="en-US" altLang="en-US"/>
              <a:pPr eaLnBrk="1" hangingPunct="1"/>
              <a:t>239</a:t>
            </a:fld>
            <a:endParaRPr lang="en-US" altLang="en-US"/>
          </a:p>
        </p:txBody>
      </p:sp>
      <p:sp>
        <p:nvSpPr>
          <p:cNvPr id="4100" name="Rectangle 2"/>
          <p:cNvSpPr>
            <a:spLocks noGrp="1" noChangeArrowheads="1"/>
          </p:cNvSpPr>
          <p:nvPr>
            <p:ph type="title"/>
          </p:nvPr>
        </p:nvSpPr>
        <p:spPr/>
        <p:txBody>
          <a:bodyPr>
            <a:normAutofit fontScale="90000"/>
          </a:bodyPr>
          <a:lstStyle/>
          <a:p>
            <a:pPr eaLnBrk="1" hangingPunct="1"/>
            <a:r>
              <a:rPr lang="en-US" altLang="en-US" b="1" dirty="0" smtClean="0">
                <a:solidFill>
                  <a:srgbClr val="FF0000"/>
                </a:solidFill>
              </a:rPr>
              <a:t>Qualitative Approach to Forecasting</a:t>
            </a:r>
          </a:p>
        </p:txBody>
      </p:sp>
      <p:sp>
        <p:nvSpPr>
          <p:cNvPr id="4101" name="Rectangle 3"/>
          <p:cNvSpPr>
            <a:spLocks noGrp="1" noChangeArrowheads="1"/>
          </p:cNvSpPr>
          <p:nvPr>
            <p:ph type="body" idx="1"/>
          </p:nvPr>
        </p:nvSpPr>
        <p:spPr/>
        <p:txBody>
          <a:bodyPr/>
          <a:lstStyle/>
          <a:p>
            <a:pPr eaLnBrk="1" hangingPunct="1"/>
            <a:r>
              <a:rPr lang="en-US" altLang="en-US" dirty="0" smtClean="0">
                <a:solidFill>
                  <a:srgbClr val="FF0000"/>
                </a:solidFill>
              </a:rPr>
              <a:t>Delphi Method</a:t>
            </a:r>
          </a:p>
          <a:p>
            <a:pPr lvl="1" eaLnBrk="1" hangingPunct="1"/>
            <a:endParaRPr lang="en-US" altLang="en-US" sz="2000" dirty="0" smtClean="0"/>
          </a:p>
          <a:p>
            <a:pPr lvl="1" eaLnBrk="1" hangingPunct="1"/>
            <a:r>
              <a:rPr lang="en-US" altLang="en-US" sz="2000" dirty="0" smtClean="0"/>
              <a:t>A panel of experts, </a:t>
            </a:r>
            <a:r>
              <a:rPr lang="en-US" altLang="en-US" sz="2000" dirty="0" smtClean="0">
                <a:solidFill>
                  <a:srgbClr val="FF0000"/>
                </a:solidFill>
              </a:rPr>
              <a:t>each of whom is physically separated from the others and is anonymous</a:t>
            </a:r>
            <a:r>
              <a:rPr lang="en-US" altLang="en-US" sz="2000" dirty="0" smtClean="0"/>
              <a:t>, is asked to respond to a sequential series of questionnaires.  </a:t>
            </a:r>
          </a:p>
          <a:p>
            <a:pPr lvl="1" eaLnBrk="1" hangingPunct="1"/>
            <a:r>
              <a:rPr lang="en-US" altLang="en-US" sz="2000" dirty="0" smtClean="0"/>
              <a:t>After each questionnaire, the responses are tabulated and the information and opinions of the entire group and the central value are made known to each of the other panel members so that they may revise their previous forecast response.  </a:t>
            </a:r>
          </a:p>
          <a:p>
            <a:pPr lvl="1" eaLnBrk="1" hangingPunct="1"/>
            <a:r>
              <a:rPr lang="en-US" altLang="en-US" sz="2000" dirty="0" smtClean="0"/>
              <a:t>The process continues until some degree of consensus is achieved.</a:t>
            </a:r>
          </a:p>
        </p:txBody>
      </p:sp>
    </p:spTree>
    <p:extLst>
      <p:ext uri="{BB962C8B-B14F-4D97-AF65-F5344CB8AC3E}">
        <p14:creationId xmlns:p14="http://schemas.microsoft.com/office/powerpoint/2010/main" val="2067624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b="1" smtClean="0">
                <a:solidFill>
                  <a:srgbClr val="FF0000"/>
                </a:solidFill>
              </a:rPr>
              <a:t>Herzberg</a:t>
            </a:r>
          </a:p>
        </p:txBody>
      </p:sp>
      <p:sp>
        <p:nvSpPr>
          <p:cNvPr id="55299" name="Content Placeholder 2"/>
          <p:cNvSpPr>
            <a:spLocks noGrp="1"/>
          </p:cNvSpPr>
          <p:nvPr>
            <p:ph idx="1"/>
          </p:nvPr>
        </p:nvSpPr>
        <p:spPr/>
        <p:txBody>
          <a:bodyPr/>
          <a:lstStyle/>
          <a:p>
            <a:pPr eaLnBrk="1" hangingPunct="1"/>
            <a:r>
              <a:rPr lang="en-US" altLang="en-US" b="1" smtClean="0"/>
              <a:t>These motivators (satisfiers) were associated with </a:t>
            </a:r>
          </a:p>
          <a:p>
            <a:pPr lvl="2" eaLnBrk="1" hangingPunct="1"/>
            <a:r>
              <a:rPr lang="en-US" altLang="en-US" b="1" i="1" smtClean="0">
                <a:solidFill>
                  <a:srgbClr val="FF0000"/>
                </a:solidFill>
              </a:rPr>
              <a:t>long-term</a:t>
            </a:r>
            <a:r>
              <a:rPr lang="en-US" altLang="en-US" b="1" smtClean="0">
                <a:solidFill>
                  <a:srgbClr val="FF0000"/>
                </a:solidFill>
              </a:rPr>
              <a:t> positive effects in job performance</a:t>
            </a:r>
          </a:p>
          <a:p>
            <a:pPr eaLnBrk="1" hangingPunct="1"/>
            <a:endParaRPr lang="en-US" altLang="en-US" b="1" smtClean="0"/>
          </a:p>
          <a:p>
            <a:pPr eaLnBrk="1" hangingPunct="1"/>
            <a:r>
              <a:rPr lang="en-US" altLang="en-US" b="1" smtClean="0"/>
              <a:t>The hygiene factors (dis-satisfiers) consistently produced </a:t>
            </a:r>
          </a:p>
          <a:p>
            <a:pPr lvl="2" eaLnBrk="1" hangingPunct="1"/>
            <a:r>
              <a:rPr lang="en-US" altLang="en-US" b="1" smtClean="0">
                <a:solidFill>
                  <a:srgbClr val="FF0000"/>
                </a:solidFill>
              </a:rPr>
              <a:t>only </a:t>
            </a:r>
            <a:r>
              <a:rPr lang="en-US" altLang="en-US" b="1" i="1" smtClean="0">
                <a:solidFill>
                  <a:srgbClr val="FF0000"/>
                </a:solidFill>
              </a:rPr>
              <a:t>short-term</a:t>
            </a:r>
            <a:r>
              <a:rPr lang="en-US" altLang="en-US" b="1" smtClean="0">
                <a:solidFill>
                  <a:srgbClr val="FF0000"/>
                </a:solidFill>
              </a:rPr>
              <a:t> changes in job attitudes and performance, which quickly fell back to its previous level.</a:t>
            </a:r>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p:txBody>
      </p:sp>
    </p:spTree>
    <p:extLst>
      <p:ext uri="{BB962C8B-B14F-4D97-AF65-F5344CB8AC3E}">
        <p14:creationId xmlns:p14="http://schemas.microsoft.com/office/powerpoint/2010/main" val="4172278026"/>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A85407-ED72-41A0-8807-7A31EE9B5894}" type="slidenum">
              <a:rPr lang="en-US" altLang="en-US"/>
              <a:pPr eaLnBrk="1" hangingPunct="1"/>
              <a:t>240</a:t>
            </a:fld>
            <a:endParaRPr lang="en-US" altLang="en-US"/>
          </a:p>
        </p:txBody>
      </p:sp>
      <p:sp>
        <p:nvSpPr>
          <p:cNvPr id="8196" name="Rectangle 2"/>
          <p:cNvSpPr>
            <a:spLocks noGrp="1" noChangeArrowheads="1"/>
          </p:cNvSpPr>
          <p:nvPr>
            <p:ph type="title"/>
          </p:nvPr>
        </p:nvSpPr>
        <p:spPr/>
        <p:txBody>
          <a:bodyPr/>
          <a:lstStyle/>
          <a:p>
            <a:pPr eaLnBrk="1" hangingPunct="1"/>
            <a:r>
              <a:rPr lang="en-US" altLang="en-US" b="1" dirty="0" smtClean="0">
                <a:solidFill>
                  <a:srgbClr val="FF0000"/>
                </a:solidFill>
              </a:rPr>
              <a:t>Quantitative Method</a:t>
            </a:r>
          </a:p>
        </p:txBody>
      </p:sp>
      <p:sp>
        <p:nvSpPr>
          <p:cNvPr id="8197" name="Rectangle 3"/>
          <p:cNvSpPr>
            <a:spLocks noGrp="1" noChangeArrowheads="1"/>
          </p:cNvSpPr>
          <p:nvPr>
            <p:ph type="body" idx="1"/>
          </p:nvPr>
        </p:nvSpPr>
        <p:spPr>
          <a:xfrm>
            <a:off x="457200" y="1600200"/>
            <a:ext cx="8229600" cy="5029200"/>
          </a:xfrm>
        </p:spPr>
        <p:txBody>
          <a:bodyPr>
            <a:normAutofit/>
          </a:bodyPr>
          <a:lstStyle/>
          <a:p>
            <a:r>
              <a:rPr lang="en-US" altLang="en-US" dirty="0" smtClean="0">
                <a:solidFill>
                  <a:srgbClr val="FF0000"/>
                </a:solidFill>
              </a:rPr>
              <a:t>Time </a:t>
            </a:r>
            <a:r>
              <a:rPr lang="en-US" altLang="en-US" dirty="0">
                <a:solidFill>
                  <a:srgbClr val="FF0000"/>
                </a:solidFill>
              </a:rPr>
              <a:t>Series Data</a:t>
            </a:r>
          </a:p>
          <a:p>
            <a:pPr eaLnBrk="1" hangingPunct="1"/>
            <a:r>
              <a:rPr lang="en-US" altLang="en-US" dirty="0" smtClean="0"/>
              <a:t>Time Series Data is usually plotted on a graph to determine the various characteristics or components of the time series data.</a:t>
            </a:r>
          </a:p>
          <a:p>
            <a:pPr eaLnBrk="1" hangingPunct="1"/>
            <a:r>
              <a:rPr lang="en-US" altLang="en-US" dirty="0" smtClean="0"/>
              <a:t>There are 4 Major Components: </a:t>
            </a:r>
          </a:p>
          <a:p>
            <a:pPr lvl="1"/>
            <a:r>
              <a:rPr lang="en-US" altLang="en-US" dirty="0" smtClean="0">
                <a:solidFill>
                  <a:srgbClr val="FF0000"/>
                </a:solidFill>
              </a:rPr>
              <a:t>Trend, </a:t>
            </a:r>
          </a:p>
          <a:p>
            <a:pPr lvl="1"/>
            <a:r>
              <a:rPr lang="en-US" altLang="en-US" dirty="0" smtClean="0">
                <a:solidFill>
                  <a:srgbClr val="FF0000"/>
                </a:solidFill>
              </a:rPr>
              <a:t>Cyclical, </a:t>
            </a:r>
          </a:p>
          <a:p>
            <a:pPr lvl="1"/>
            <a:r>
              <a:rPr lang="en-US" altLang="en-US" dirty="0" smtClean="0">
                <a:solidFill>
                  <a:srgbClr val="FF0000"/>
                </a:solidFill>
              </a:rPr>
              <a:t>Seasonal, and </a:t>
            </a:r>
          </a:p>
          <a:p>
            <a:pPr lvl="1"/>
            <a:r>
              <a:rPr lang="en-US" altLang="en-US" dirty="0" smtClean="0">
                <a:solidFill>
                  <a:srgbClr val="FF0000"/>
                </a:solidFill>
              </a:rPr>
              <a:t>Irregular Components.</a:t>
            </a:r>
          </a:p>
        </p:txBody>
      </p:sp>
    </p:spTree>
    <p:extLst>
      <p:ext uri="{BB962C8B-B14F-4D97-AF65-F5344CB8AC3E}">
        <p14:creationId xmlns:p14="http://schemas.microsoft.com/office/powerpoint/2010/main" val="271146552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39192D-F611-425B-B520-69DEC47B7E50}" type="slidenum">
              <a:rPr lang="en-US" altLang="en-US"/>
              <a:pPr eaLnBrk="1" hangingPunct="1"/>
              <a:t>241</a:t>
            </a:fld>
            <a:endParaRPr lang="en-US" altLang="en-US"/>
          </a:p>
        </p:txBody>
      </p:sp>
      <p:sp>
        <p:nvSpPr>
          <p:cNvPr id="9220" name="Rectangle 2"/>
          <p:cNvSpPr>
            <a:spLocks noGrp="1" noChangeArrowheads="1"/>
          </p:cNvSpPr>
          <p:nvPr>
            <p:ph type="title"/>
          </p:nvPr>
        </p:nvSpPr>
        <p:spPr>
          <a:xfrm>
            <a:off x="457200" y="34636"/>
            <a:ext cx="8229600" cy="879764"/>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Components of a Time Series</a:t>
            </a:r>
          </a:p>
        </p:txBody>
      </p:sp>
      <p:sp>
        <p:nvSpPr>
          <p:cNvPr id="9221" name="Rectangle 3"/>
          <p:cNvSpPr>
            <a:spLocks noGrp="1" noChangeArrowheads="1"/>
          </p:cNvSpPr>
          <p:nvPr>
            <p:ph type="body" idx="1"/>
          </p:nvPr>
        </p:nvSpPr>
        <p:spPr>
          <a:xfrm>
            <a:off x="533400" y="990600"/>
            <a:ext cx="8101013" cy="5486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7500" lnSpcReduction="20000"/>
          </a:bodyPr>
          <a:lstStyle/>
          <a:p>
            <a:pPr eaLnBrk="1" hangingPunct="1">
              <a:lnSpc>
                <a:spcPct val="90000"/>
              </a:lnSpc>
            </a:pPr>
            <a:endParaRPr lang="en-US" altLang="en-US" dirty="0" smtClean="0"/>
          </a:p>
          <a:p>
            <a:pPr eaLnBrk="1" hangingPunct="1">
              <a:lnSpc>
                <a:spcPct val="90000"/>
              </a:lnSpc>
            </a:pPr>
            <a:r>
              <a:rPr lang="en-US" altLang="en-US" dirty="0" smtClean="0"/>
              <a:t>The </a:t>
            </a:r>
            <a:r>
              <a:rPr lang="en-US" altLang="en-US" u="sng" dirty="0" smtClean="0">
                <a:solidFill>
                  <a:srgbClr val="FF0000"/>
                </a:solidFill>
              </a:rPr>
              <a:t>trend component</a:t>
            </a:r>
            <a:r>
              <a:rPr lang="en-US" altLang="en-US" dirty="0" smtClean="0"/>
              <a:t> accounts for the gradual shifting of the time series over a long period of time.</a:t>
            </a:r>
          </a:p>
          <a:p>
            <a:pPr marL="0" indent="0" eaLnBrk="1" hangingPunct="1">
              <a:lnSpc>
                <a:spcPct val="90000"/>
              </a:lnSpc>
              <a:buNone/>
            </a:pPr>
            <a:endParaRPr lang="en-US" altLang="en-US" dirty="0" smtClean="0"/>
          </a:p>
          <a:p>
            <a:pPr eaLnBrk="1" hangingPunct="1">
              <a:lnSpc>
                <a:spcPct val="90000"/>
              </a:lnSpc>
            </a:pPr>
            <a:r>
              <a:rPr lang="en-US" altLang="en-US" dirty="0" smtClean="0"/>
              <a:t>Any regular pattern of sequences of values above and below the trend line is attributable to the </a:t>
            </a:r>
            <a:r>
              <a:rPr lang="en-US" altLang="en-US" u="sng" dirty="0" smtClean="0">
                <a:solidFill>
                  <a:srgbClr val="FF0000"/>
                </a:solidFill>
              </a:rPr>
              <a:t>cyclical component</a:t>
            </a:r>
            <a:r>
              <a:rPr lang="en-US" altLang="en-US" dirty="0" smtClean="0"/>
              <a:t> of the series.</a:t>
            </a:r>
          </a:p>
          <a:p>
            <a:pPr eaLnBrk="1" hangingPunct="1">
              <a:lnSpc>
                <a:spcPct val="90000"/>
              </a:lnSpc>
            </a:pPr>
            <a:endParaRPr lang="en-US" altLang="en-US" dirty="0" smtClean="0"/>
          </a:p>
          <a:p>
            <a:pPr eaLnBrk="1" hangingPunct="1">
              <a:lnSpc>
                <a:spcPct val="90000"/>
              </a:lnSpc>
            </a:pPr>
            <a:r>
              <a:rPr lang="en-US" altLang="en-US" dirty="0" smtClean="0"/>
              <a:t>The</a:t>
            </a:r>
            <a:r>
              <a:rPr lang="en-US" altLang="en-US" dirty="0" smtClean="0">
                <a:solidFill>
                  <a:srgbClr val="FF0000"/>
                </a:solidFill>
              </a:rPr>
              <a:t> </a:t>
            </a:r>
            <a:r>
              <a:rPr lang="en-US" altLang="en-US" u="sng" dirty="0" smtClean="0">
                <a:solidFill>
                  <a:srgbClr val="FF0000"/>
                </a:solidFill>
              </a:rPr>
              <a:t>seasonal component</a:t>
            </a:r>
            <a:r>
              <a:rPr lang="en-US" altLang="en-US" dirty="0" smtClean="0"/>
              <a:t> of the series accounts for regular patterns of variability within certain time periods, such as over a year.</a:t>
            </a:r>
          </a:p>
          <a:p>
            <a:pPr eaLnBrk="1" hangingPunct="1">
              <a:lnSpc>
                <a:spcPct val="90000"/>
              </a:lnSpc>
            </a:pPr>
            <a:endParaRPr lang="en-US" altLang="en-US" dirty="0" smtClean="0"/>
          </a:p>
          <a:p>
            <a:pPr eaLnBrk="1" hangingPunct="1">
              <a:lnSpc>
                <a:spcPct val="90000"/>
              </a:lnSpc>
            </a:pPr>
            <a:r>
              <a:rPr lang="en-US" altLang="en-US" dirty="0" smtClean="0"/>
              <a:t>The</a:t>
            </a:r>
            <a:r>
              <a:rPr lang="en-US" altLang="en-US" dirty="0" smtClean="0">
                <a:solidFill>
                  <a:srgbClr val="FF0000"/>
                </a:solidFill>
              </a:rPr>
              <a:t> </a:t>
            </a:r>
            <a:r>
              <a:rPr lang="en-US" altLang="en-US" u="sng" dirty="0" smtClean="0">
                <a:solidFill>
                  <a:srgbClr val="FF0000"/>
                </a:solidFill>
              </a:rPr>
              <a:t>irregular component</a:t>
            </a:r>
            <a:r>
              <a:rPr lang="en-US" altLang="en-US" dirty="0" smtClean="0"/>
              <a:t> of the series is caused by short-term, unanticipated and non-recurring factors that affect the values of the time series.  One cannot attempt to predict its impact on the time series in advance.  </a:t>
            </a:r>
          </a:p>
        </p:txBody>
      </p:sp>
    </p:spTree>
    <p:extLst>
      <p:ext uri="{BB962C8B-B14F-4D97-AF65-F5344CB8AC3E}">
        <p14:creationId xmlns:p14="http://schemas.microsoft.com/office/powerpoint/2010/main" val="1749995187"/>
      </p:ext>
    </p:extLst>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25072AF-3254-4AF4-98B2-C9CF09C24E6B}" type="slidenum">
              <a:rPr lang="en-US" altLang="en-US"/>
              <a:pPr eaLnBrk="1" hangingPunct="1"/>
              <a:t>242</a:t>
            </a:fld>
            <a:endParaRPr lang="en-US" altLang="en-US"/>
          </a:p>
        </p:txBody>
      </p:sp>
      <p:sp>
        <p:nvSpPr>
          <p:cNvPr id="27652"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Measures of Forecast Accuracy</a:t>
            </a:r>
          </a:p>
        </p:txBody>
      </p:sp>
      <p:sp>
        <p:nvSpPr>
          <p:cNvPr id="27653" name="Rectangle 3"/>
          <p:cNvSpPr>
            <a:spLocks noGrp="1" noChangeArrowheads="1"/>
          </p:cNvSpPr>
          <p:nvPr>
            <p:ph type="body" idx="1"/>
          </p:nvPr>
        </p:nvSpPr>
        <p:spPr>
          <a:xfrm>
            <a:off x="838200" y="1371600"/>
            <a:ext cx="8101013" cy="472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sz="2000" b="1" smtClean="0"/>
              <a:t>Mean Squared Error (MSE)</a:t>
            </a:r>
          </a:p>
          <a:p>
            <a:pPr eaLnBrk="1" hangingPunct="1">
              <a:buFontTx/>
              <a:buNone/>
            </a:pPr>
            <a:r>
              <a:rPr lang="en-US" altLang="en-US" sz="2000" smtClean="0"/>
              <a:t>		The average of the squared forecast errors for the historical data is calculated.  The forecasting method or parameter(s) which minimize this mean squared error is then selected.</a:t>
            </a:r>
          </a:p>
          <a:p>
            <a:pPr eaLnBrk="1" hangingPunct="1"/>
            <a:endParaRPr lang="en-US" altLang="en-US" sz="2000" b="1" smtClean="0"/>
          </a:p>
          <a:p>
            <a:pPr eaLnBrk="1" hangingPunct="1"/>
            <a:r>
              <a:rPr lang="en-US" altLang="en-US" sz="2000" b="1" smtClean="0"/>
              <a:t>Mean Absolute Deviation (MAD)</a:t>
            </a:r>
          </a:p>
          <a:p>
            <a:pPr eaLnBrk="1" hangingPunct="1">
              <a:buFontTx/>
              <a:buNone/>
            </a:pPr>
            <a:r>
              <a:rPr lang="en-US" altLang="en-US" sz="2000" smtClean="0"/>
              <a:t>		The mean of the absolute values of all forecast errors is calculated, and the forecasting method or parameter(s) which minimize this measure is selected.  The mean absolute deviation measure is less sensitive to individual large forecast errors than the mean squared error measure.</a:t>
            </a:r>
          </a:p>
          <a:p>
            <a:pPr eaLnBrk="1" hangingPunct="1">
              <a:buFontTx/>
              <a:buNone/>
            </a:pPr>
            <a:endParaRPr lang="en-US" altLang="en-US" sz="2000" smtClean="0"/>
          </a:p>
          <a:p>
            <a:pPr eaLnBrk="1" hangingPunct="1">
              <a:buFontTx/>
              <a:buNone/>
            </a:pPr>
            <a:r>
              <a:rPr lang="en-US" altLang="en-US" sz="2000" smtClean="0"/>
              <a:t>	</a:t>
            </a:r>
            <a:r>
              <a:rPr lang="en-US" altLang="en-US" sz="2000" smtClean="0">
                <a:solidFill>
                  <a:srgbClr val="FF0000"/>
                </a:solidFill>
              </a:rPr>
              <a:t>You may choose either of the above criteria for evaluating the accuracy of a method (or parameter).</a:t>
            </a:r>
          </a:p>
        </p:txBody>
      </p:sp>
    </p:spTree>
    <p:extLst>
      <p:ext uri="{BB962C8B-B14F-4D97-AF65-F5344CB8AC3E}">
        <p14:creationId xmlns:p14="http://schemas.microsoft.com/office/powerpoint/2010/main" val="2409530373"/>
      </p:ext>
    </p:extLst>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A63D01-BFE7-4172-ADE3-57B3CD8B3AEF}" type="slidenum">
              <a:rPr lang="en-US" altLang="en-US"/>
              <a:pPr eaLnBrk="1" hangingPunct="1"/>
              <a:t>243</a:t>
            </a:fld>
            <a:endParaRPr lang="en-US" altLang="en-US"/>
          </a:p>
        </p:txBody>
      </p:sp>
      <p:sp>
        <p:nvSpPr>
          <p:cNvPr id="34820" name="Rectangle 2"/>
          <p:cNvSpPr>
            <a:spLocks noGrp="1" noChangeArrowheads="1"/>
          </p:cNvSpPr>
          <p:nvPr>
            <p:ph type="title"/>
          </p:nvPr>
        </p:nvSpPr>
        <p:spPr>
          <a:xfrm>
            <a:off x="846138" y="485775"/>
            <a:ext cx="7913687" cy="4143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pPr eaLnBrk="1" hangingPunct="1"/>
            <a:r>
              <a:rPr lang="en-US" altLang="en-US" b="1" dirty="0" smtClean="0">
                <a:solidFill>
                  <a:srgbClr val="FF0000"/>
                </a:solidFill>
              </a:rPr>
              <a:t>Trend Projection</a:t>
            </a:r>
          </a:p>
        </p:txBody>
      </p:sp>
      <p:sp>
        <p:nvSpPr>
          <p:cNvPr id="34821" name="Rectangle 3"/>
          <p:cNvSpPr>
            <a:spLocks noGrp="1" noChangeArrowheads="1"/>
          </p:cNvSpPr>
          <p:nvPr>
            <p:ph type="body" idx="1"/>
          </p:nvPr>
        </p:nvSpPr>
        <p:spPr>
          <a:xfrm>
            <a:off x="685800" y="1371600"/>
            <a:ext cx="7772400" cy="51768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en-US" altLang="en-US" sz="2000" dirty="0" smtClean="0"/>
          </a:p>
          <a:p>
            <a:pPr eaLnBrk="1" hangingPunct="1"/>
            <a:r>
              <a:rPr lang="en-US" altLang="en-US" sz="2000" dirty="0" smtClean="0"/>
              <a:t>If a time series exhibits a</a:t>
            </a:r>
            <a:r>
              <a:rPr lang="en-US" altLang="en-US" sz="2000" dirty="0" smtClean="0">
                <a:solidFill>
                  <a:srgbClr val="FF0000"/>
                </a:solidFill>
              </a:rPr>
              <a:t> linear trend</a:t>
            </a:r>
            <a:r>
              <a:rPr lang="en-US" altLang="en-US" sz="2000" dirty="0" smtClean="0"/>
              <a:t>, the method of</a:t>
            </a:r>
            <a:r>
              <a:rPr lang="en-US" altLang="en-US" sz="2000" dirty="0" smtClean="0">
                <a:solidFill>
                  <a:srgbClr val="FF0000"/>
                </a:solidFill>
              </a:rPr>
              <a:t> </a:t>
            </a:r>
            <a:r>
              <a:rPr lang="en-US" altLang="en-US" sz="2000" u="sng" dirty="0" smtClean="0">
                <a:solidFill>
                  <a:srgbClr val="FF0000"/>
                </a:solidFill>
              </a:rPr>
              <a:t>least squares method </a:t>
            </a:r>
            <a:r>
              <a:rPr lang="en-US" altLang="en-US" sz="2000" dirty="0" smtClean="0"/>
              <a:t> may be used to determine a trend line (projection) for future forecasts.  </a:t>
            </a:r>
          </a:p>
          <a:p>
            <a:pPr eaLnBrk="1" hangingPunct="1"/>
            <a:endParaRPr lang="en-US" altLang="en-US" sz="2000" dirty="0" smtClean="0"/>
          </a:p>
          <a:p>
            <a:pPr eaLnBrk="1" hangingPunct="1"/>
            <a:r>
              <a:rPr lang="en-US" altLang="en-US" sz="2000" dirty="0" smtClean="0"/>
              <a:t>Least squares, also used in regression analysis, determines the unique </a:t>
            </a:r>
            <a:r>
              <a:rPr lang="en-US" altLang="en-US" sz="2000" u="sng" dirty="0" smtClean="0"/>
              <a:t>trend line forecast</a:t>
            </a:r>
            <a:r>
              <a:rPr lang="en-US" altLang="en-US" sz="2000" dirty="0" smtClean="0"/>
              <a:t> which minimizes the mean square error between the trend line forecasts and the actual observed values for the time series.</a:t>
            </a:r>
          </a:p>
          <a:p>
            <a:pPr eaLnBrk="1" hangingPunct="1"/>
            <a:endParaRPr lang="en-US" altLang="en-US" sz="2000" dirty="0" smtClean="0"/>
          </a:p>
          <a:p>
            <a:pPr eaLnBrk="1" hangingPunct="1"/>
            <a:r>
              <a:rPr lang="en-US" altLang="en-US" sz="2000" dirty="0" smtClean="0"/>
              <a:t>Example: The independent variable is the time period and the dependent variable is the actual observed value in the time series.</a:t>
            </a:r>
          </a:p>
        </p:txBody>
      </p:sp>
    </p:spTree>
    <p:extLst>
      <p:ext uri="{BB962C8B-B14F-4D97-AF65-F5344CB8AC3E}">
        <p14:creationId xmlns:p14="http://schemas.microsoft.com/office/powerpoint/2010/main" val="1399300187"/>
      </p:ext>
    </p:extLst>
  </p:cSld>
  <p:clrMapOvr>
    <a:masterClrMapping/>
  </p:clrMapOv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7"/>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35E0E-C9F2-4595-A9EB-6C3F0B1E8B28}" type="slidenum">
              <a:rPr lang="en-US" altLang="en-US"/>
              <a:pPr eaLnBrk="1" hangingPunct="1"/>
              <a:t>244</a:t>
            </a:fld>
            <a:endParaRPr lang="en-US" altLang="en-US"/>
          </a:p>
        </p:txBody>
      </p:sp>
      <p:sp>
        <p:nvSpPr>
          <p:cNvPr id="3584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Trend Projection</a:t>
            </a:r>
          </a:p>
        </p:txBody>
      </p:sp>
      <p:sp>
        <p:nvSpPr>
          <p:cNvPr id="35845" name="Rectangle 3"/>
          <p:cNvSpPr>
            <a:spLocks noGrp="1" noChangeArrowheads="1"/>
          </p:cNvSpPr>
          <p:nvPr>
            <p:ph type="body" sz="half" idx="1"/>
          </p:nvPr>
        </p:nvSpPr>
        <p:spPr>
          <a:xfrm>
            <a:off x="838200" y="1371600"/>
            <a:ext cx="7924800" cy="5334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lnSpcReduction="10000"/>
          </a:bodyPr>
          <a:lstStyle/>
          <a:p>
            <a:pPr eaLnBrk="1" hangingPunct="1">
              <a:lnSpc>
                <a:spcPct val="80000"/>
              </a:lnSpc>
            </a:pPr>
            <a:r>
              <a:rPr lang="en-US" altLang="en-US" sz="2000" dirty="0" smtClean="0"/>
              <a:t>Using the method of least squares, the formula for the trend projection is:  </a:t>
            </a:r>
          </a:p>
          <a:p>
            <a:pPr eaLnBrk="1" hangingPunct="1">
              <a:lnSpc>
                <a:spcPct val="80000"/>
              </a:lnSpc>
              <a:buFontTx/>
              <a:buNone/>
            </a:pPr>
            <a:r>
              <a:rPr lang="en-US" altLang="en-US" sz="2000" i="1" dirty="0" smtClean="0"/>
              <a:t>	                         </a:t>
            </a:r>
            <a:r>
              <a:rPr lang="en-US" altLang="en-US" sz="2800" b="1" i="1" dirty="0" err="1" smtClean="0"/>
              <a:t>Y</a:t>
            </a:r>
            <a:r>
              <a:rPr lang="en-US" altLang="en-US" sz="2800" b="1" i="1" baseline="-25000" dirty="0" err="1" smtClean="0"/>
              <a:t>t</a:t>
            </a:r>
            <a:r>
              <a:rPr lang="en-US" altLang="en-US" sz="2800" b="1" i="1" dirty="0" smtClean="0"/>
              <a:t> </a:t>
            </a:r>
            <a:r>
              <a:rPr lang="en-US" altLang="en-US" sz="2800" b="1" dirty="0" smtClean="0"/>
              <a:t>= </a:t>
            </a:r>
            <a:r>
              <a:rPr lang="en-US" altLang="en-US" sz="2800" b="1" i="1" dirty="0" smtClean="0"/>
              <a:t>b</a:t>
            </a:r>
            <a:r>
              <a:rPr lang="en-US" altLang="en-US" sz="2800" b="1" baseline="-25000" dirty="0" smtClean="0"/>
              <a:t>0</a:t>
            </a:r>
            <a:r>
              <a:rPr lang="en-US" altLang="en-US" sz="2800" b="1" dirty="0" smtClean="0"/>
              <a:t> + </a:t>
            </a:r>
            <a:r>
              <a:rPr lang="en-US" altLang="en-US" sz="2800" b="1" i="1" dirty="0" smtClean="0"/>
              <a:t>b</a:t>
            </a:r>
            <a:r>
              <a:rPr lang="en-US" altLang="en-US" sz="2800" b="1" baseline="-25000" dirty="0" smtClean="0"/>
              <a:t>1</a:t>
            </a:r>
            <a:r>
              <a:rPr lang="en-US" altLang="en-US" sz="2800" b="1" i="1" dirty="0" smtClean="0"/>
              <a:t>t</a:t>
            </a:r>
            <a:r>
              <a:rPr lang="en-US" altLang="en-US" sz="2800" b="1" dirty="0" smtClean="0"/>
              <a:t>.  </a:t>
            </a:r>
          </a:p>
          <a:p>
            <a:pPr eaLnBrk="1" hangingPunct="1">
              <a:lnSpc>
                <a:spcPct val="80000"/>
              </a:lnSpc>
              <a:buFontTx/>
              <a:buNone/>
            </a:pPr>
            <a:r>
              <a:rPr lang="en-US" altLang="en-US" sz="2000" dirty="0" smtClean="0"/>
              <a:t>	   </a:t>
            </a:r>
          </a:p>
          <a:p>
            <a:pPr eaLnBrk="1" hangingPunct="1">
              <a:lnSpc>
                <a:spcPct val="80000"/>
              </a:lnSpc>
              <a:buFontTx/>
              <a:buNone/>
            </a:pPr>
            <a:r>
              <a:rPr lang="en-US" altLang="en-US" sz="2000" dirty="0" smtClean="0"/>
              <a:t>where:       	</a:t>
            </a:r>
            <a:r>
              <a:rPr lang="en-US" altLang="en-US" sz="2000" b="1" i="1" dirty="0" err="1" smtClean="0">
                <a:solidFill>
                  <a:srgbClr val="FF0000"/>
                </a:solidFill>
              </a:rPr>
              <a:t>Y</a:t>
            </a:r>
            <a:r>
              <a:rPr lang="en-US" altLang="en-US" sz="2000" b="1" i="1" baseline="-25000" dirty="0" err="1" smtClean="0">
                <a:solidFill>
                  <a:srgbClr val="FF0000"/>
                </a:solidFill>
              </a:rPr>
              <a:t>t</a:t>
            </a:r>
            <a:r>
              <a:rPr lang="en-US" altLang="en-US" sz="2000" dirty="0" smtClean="0"/>
              <a:t> = trend forecast for time period </a:t>
            </a:r>
            <a:r>
              <a:rPr lang="en-US" altLang="en-US" sz="2000" i="1" dirty="0" smtClean="0"/>
              <a:t>t</a:t>
            </a:r>
            <a:endParaRPr lang="en-US" altLang="en-US" sz="2000" dirty="0" smtClean="0"/>
          </a:p>
          <a:p>
            <a:pPr eaLnBrk="1" hangingPunct="1">
              <a:lnSpc>
                <a:spcPct val="80000"/>
              </a:lnSpc>
              <a:buFontTx/>
              <a:buNone/>
            </a:pP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1</a:t>
            </a:r>
            <a:r>
              <a:rPr lang="en-US" altLang="en-US" sz="2000" baseline="-25000" dirty="0" smtClean="0"/>
              <a:t> </a:t>
            </a:r>
            <a:r>
              <a:rPr lang="en-US" altLang="en-US" sz="2000" dirty="0" smtClean="0"/>
              <a:t>= slope of the trend line</a:t>
            </a:r>
          </a:p>
          <a:p>
            <a:pPr eaLnBrk="1" hangingPunct="1">
              <a:lnSpc>
                <a:spcPct val="80000"/>
              </a:lnSpc>
              <a:buFontTx/>
              <a:buNone/>
            </a:pPr>
            <a:r>
              <a:rPr lang="en-US" altLang="en-US" sz="2000" dirty="0" smtClean="0"/>
              <a:t> 	  	</a:t>
            </a:r>
            <a:r>
              <a:rPr lang="en-US" altLang="en-US" sz="2000" dirty="0"/>
              <a:t> </a:t>
            </a: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0</a:t>
            </a:r>
            <a:r>
              <a:rPr lang="en-US" altLang="en-US" sz="2000" dirty="0" smtClean="0"/>
              <a:t> = trend line projection for time 0 (i.e. </a:t>
            </a:r>
            <a:r>
              <a:rPr lang="en-US" altLang="en-US" sz="2000" dirty="0" smtClean="0">
                <a:solidFill>
                  <a:srgbClr val="FF0000"/>
                </a:solidFill>
              </a:rPr>
              <a:t>constant part</a:t>
            </a:r>
            <a:r>
              <a:rPr lang="en-US" altLang="en-US" sz="2000" dirty="0" smtClean="0"/>
              <a:t>)</a:t>
            </a:r>
          </a:p>
          <a:p>
            <a:pPr eaLnBrk="1" hangingPunct="1">
              <a:lnSpc>
                <a:spcPct val="65000"/>
              </a:lnSpc>
              <a:buFontTx/>
              <a:buNone/>
            </a:pPr>
            <a:endParaRPr lang="en-US" altLang="en-US" sz="1000" dirty="0" smtClean="0"/>
          </a:p>
          <a:p>
            <a:pPr eaLnBrk="1" hangingPunct="1">
              <a:lnSpc>
                <a:spcPct val="65000"/>
              </a:lnSpc>
              <a:buFontTx/>
              <a:buNone/>
            </a:pPr>
            <a:r>
              <a:rPr lang="en-US" altLang="en-US" sz="2000" dirty="0" smtClean="0"/>
              <a:t>                  </a:t>
            </a:r>
          </a:p>
          <a:p>
            <a:pPr>
              <a:lnSpc>
                <a:spcPct val="65000"/>
              </a:lnSpc>
              <a:buNone/>
            </a:pPr>
            <a:r>
              <a:rPr lang="en-US" altLang="en-US" sz="2000" dirty="0" smtClean="0"/>
              <a:t> 		 	</a:t>
            </a:r>
            <a:r>
              <a:rPr lang="en-US" altLang="en-US" i="1" u="sng" dirty="0" smtClean="0"/>
              <a:t>n</a:t>
            </a:r>
            <a:r>
              <a:rPr lang="en-US" altLang="en-US" u="sng" dirty="0" smtClean="0">
                <a:latin typeface="Symbol" pitchFamily="18" charset="2"/>
              </a:rPr>
              <a:t> </a:t>
            </a:r>
            <a:r>
              <a:rPr lang="en-US" altLang="en-US" u="sng" dirty="0" err="1" smtClean="0"/>
              <a:t>t</a:t>
            </a:r>
            <a:r>
              <a:rPr lang="en-US" altLang="en-US" i="1" u="sng" dirty="0" err="1" smtClean="0"/>
              <a:t>Y</a:t>
            </a:r>
            <a:r>
              <a:rPr lang="en-US" altLang="en-US" i="1" u="sng" baseline="-25000" dirty="0" err="1" smtClean="0"/>
              <a:t>t</a:t>
            </a:r>
            <a:r>
              <a:rPr lang="en-US" altLang="en-US" u="sng" dirty="0" smtClean="0"/>
              <a:t> - </a:t>
            </a:r>
            <a:r>
              <a:rPr lang="en-US" altLang="en-US" u="sng" dirty="0" smtClean="0">
                <a:latin typeface="Symbol" pitchFamily="18" charset="2"/>
              </a:rPr>
              <a:t></a:t>
            </a:r>
            <a:r>
              <a:rPr lang="en-US" altLang="en-US" u="sng" dirty="0" smtClean="0"/>
              <a:t>t</a:t>
            </a:r>
            <a:r>
              <a:rPr lang="en-US" altLang="en-US" i="1" u="sng" dirty="0" smtClean="0"/>
              <a:t> </a:t>
            </a:r>
            <a:r>
              <a:rPr lang="en-US" altLang="en-US" u="sng" dirty="0" smtClean="0">
                <a:latin typeface="Symbol" pitchFamily="18" charset="2"/>
              </a:rPr>
              <a:t></a:t>
            </a:r>
            <a:r>
              <a:rPr lang="en-US" altLang="en-US" i="1" u="sng" dirty="0" err="1" smtClean="0"/>
              <a:t>Y</a:t>
            </a:r>
            <a:r>
              <a:rPr lang="en-US" altLang="en-US" i="1" u="sng" baseline="-25000" dirty="0" err="1" smtClean="0"/>
              <a:t>t</a:t>
            </a:r>
            <a:r>
              <a:rPr lang="en-US" altLang="en-US" dirty="0" smtClean="0"/>
              <a:t> 	     </a:t>
            </a:r>
          </a:p>
          <a:p>
            <a:pPr eaLnBrk="1" hangingPunct="1">
              <a:lnSpc>
                <a:spcPct val="125000"/>
              </a:lnSpc>
              <a:buFontTx/>
              <a:buNone/>
            </a:pPr>
            <a:r>
              <a:rPr lang="en-US" altLang="en-US" dirty="0" smtClean="0"/>
              <a:t>          </a:t>
            </a:r>
            <a:r>
              <a:rPr lang="en-US" altLang="en-US" dirty="0"/>
              <a:t> </a:t>
            </a:r>
            <a:r>
              <a:rPr lang="en-US" altLang="en-US" dirty="0" smtClean="0"/>
              <a:t>         </a:t>
            </a:r>
            <a:r>
              <a:rPr lang="en-US" altLang="en-US" i="1" dirty="0" err="1" smtClean="0"/>
              <a:t>n</a:t>
            </a:r>
            <a:r>
              <a:rPr lang="en-US" altLang="en-US" dirty="0" err="1" smtClean="0">
                <a:latin typeface="Symbol" pitchFamily="18" charset="2"/>
              </a:rPr>
              <a:t></a:t>
            </a:r>
            <a:r>
              <a:rPr lang="en-US" altLang="en-US" i="1" dirty="0" err="1" smtClean="0"/>
              <a:t>t</a:t>
            </a:r>
            <a:r>
              <a:rPr lang="en-US" altLang="en-US" i="1" dirty="0" smtClean="0"/>
              <a:t> </a:t>
            </a:r>
            <a:r>
              <a:rPr lang="en-US" altLang="en-US" baseline="30000" dirty="0" smtClean="0"/>
              <a:t>2</a:t>
            </a:r>
            <a:r>
              <a:rPr lang="en-US" altLang="en-US" dirty="0" smtClean="0"/>
              <a:t> - (</a:t>
            </a:r>
            <a:r>
              <a:rPr lang="en-US" altLang="en-US" dirty="0" smtClean="0">
                <a:latin typeface="Symbol" pitchFamily="18" charset="2"/>
              </a:rPr>
              <a:t></a:t>
            </a:r>
            <a:r>
              <a:rPr lang="en-US" altLang="en-US" i="1" dirty="0" smtClean="0"/>
              <a:t>t </a:t>
            </a:r>
            <a:r>
              <a:rPr lang="en-US" altLang="en-US" dirty="0" smtClean="0"/>
              <a:t>)</a:t>
            </a:r>
            <a:r>
              <a:rPr lang="en-US" altLang="en-US" baseline="30000" dirty="0" smtClean="0"/>
              <a:t>2  </a:t>
            </a:r>
            <a:endParaRPr lang="en-US" altLang="en-US" dirty="0" smtClean="0"/>
          </a:p>
          <a:p>
            <a:pPr eaLnBrk="1" hangingPunct="1">
              <a:lnSpc>
                <a:spcPct val="125000"/>
              </a:lnSpc>
              <a:buFontTx/>
              <a:buNone/>
            </a:pPr>
            <a:r>
              <a:rPr lang="en-US" altLang="en-US" sz="2000" dirty="0" smtClean="0"/>
              <a:t>           And, 	 </a:t>
            </a:r>
          </a:p>
          <a:p>
            <a:pPr eaLnBrk="1" hangingPunct="1">
              <a:lnSpc>
                <a:spcPct val="125000"/>
              </a:lnSpc>
              <a:buFontTx/>
              <a:buNone/>
            </a:pPr>
            <a:r>
              <a:rPr lang="en-US" altLang="en-US" sz="2000" dirty="0" smtClean="0"/>
              <a:t> where:          </a:t>
            </a:r>
            <a:r>
              <a:rPr lang="en-US" altLang="en-US" sz="2400" dirty="0" smtClean="0"/>
              <a:t> </a:t>
            </a:r>
            <a:r>
              <a:rPr lang="en-US" altLang="en-US" sz="2400" i="1" dirty="0" err="1" smtClean="0"/>
              <a:t>Y</a:t>
            </a:r>
            <a:r>
              <a:rPr lang="en-US" altLang="en-US" sz="2400" i="1" baseline="-25000" dirty="0" err="1" smtClean="0"/>
              <a:t>t</a:t>
            </a:r>
            <a:r>
              <a:rPr lang="en-US" altLang="en-US" sz="2000" dirty="0" smtClean="0"/>
              <a:t> = observed value of the time series at time period </a:t>
            </a:r>
            <a:r>
              <a:rPr lang="en-US" altLang="en-US" sz="2000" i="1" dirty="0" smtClean="0"/>
              <a:t>t</a:t>
            </a:r>
          </a:p>
          <a:p>
            <a:pPr eaLnBrk="1" hangingPunct="1">
              <a:lnSpc>
                <a:spcPct val="125000"/>
              </a:lnSpc>
              <a:buFontTx/>
              <a:buNone/>
            </a:pPr>
            <a:endParaRPr lang="en-US" altLang="en-US" sz="800" dirty="0" smtClean="0"/>
          </a:p>
          <a:p>
            <a:pPr eaLnBrk="1" hangingPunct="1">
              <a:lnSpc>
                <a:spcPct val="80000"/>
              </a:lnSpc>
              <a:buFontTx/>
              <a:buNone/>
            </a:pPr>
            <a:r>
              <a:rPr lang="en-US" altLang="en-US" sz="2000" dirty="0" smtClean="0"/>
              <a:t>		             = average of the observed values for </a:t>
            </a:r>
            <a:r>
              <a:rPr lang="en-US" altLang="en-US" sz="2000" i="1" dirty="0" err="1" smtClean="0"/>
              <a:t>Y</a:t>
            </a:r>
            <a:r>
              <a:rPr lang="en-US" altLang="en-US" sz="2000" i="1" baseline="-25000" dirty="0" err="1" smtClean="0"/>
              <a:t>t</a:t>
            </a:r>
            <a:r>
              <a:rPr lang="en-US" altLang="en-US" sz="2000" dirty="0" smtClean="0"/>
              <a:t> </a:t>
            </a:r>
          </a:p>
          <a:p>
            <a:pPr eaLnBrk="1" hangingPunct="1">
              <a:lnSpc>
                <a:spcPct val="80000"/>
              </a:lnSpc>
              <a:buFontTx/>
              <a:buNone/>
            </a:pPr>
            <a:endParaRPr lang="en-US" altLang="en-US" sz="800" dirty="0" smtClean="0"/>
          </a:p>
          <a:p>
            <a:pPr eaLnBrk="1" hangingPunct="1">
              <a:lnSpc>
                <a:spcPct val="80000"/>
              </a:lnSpc>
              <a:buFontTx/>
              <a:buNone/>
            </a:pPr>
            <a:r>
              <a:rPr lang="en-US" altLang="en-US" sz="2000" i="1" dirty="0" smtClean="0"/>
              <a:t>		           </a:t>
            </a:r>
            <a:r>
              <a:rPr lang="en-US" altLang="en-US" sz="2000" dirty="0" smtClean="0"/>
              <a:t>  = average time period for the </a:t>
            </a:r>
            <a:r>
              <a:rPr lang="en-US" altLang="en-US" sz="2000" i="1" dirty="0" smtClean="0"/>
              <a:t>n</a:t>
            </a:r>
            <a:r>
              <a:rPr lang="en-US" altLang="en-US" sz="2000" dirty="0" smtClean="0"/>
              <a:t>  observations</a:t>
            </a:r>
          </a:p>
        </p:txBody>
      </p:sp>
      <p:sp>
        <p:nvSpPr>
          <p:cNvPr id="35846" name="Line 4"/>
          <p:cNvSpPr>
            <a:spLocks noChangeShapeType="1"/>
          </p:cNvSpPr>
          <p:nvPr/>
        </p:nvSpPr>
        <p:spPr bwMode="auto">
          <a:xfrm>
            <a:off x="2654300" y="3848100"/>
            <a:ext cx="1797050"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5847" name="Object 5"/>
          <p:cNvGraphicFramePr>
            <a:graphicFrameLocks noChangeAspect="1"/>
          </p:cNvGraphicFramePr>
          <p:nvPr>
            <p:extLst>
              <p:ext uri="{D42A27DB-BD31-4B8C-83A1-F6EECF244321}">
                <p14:modId xmlns:p14="http://schemas.microsoft.com/office/powerpoint/2010/main" val="3561212303"/>
              </p:ext>
            </p:extLst>
          </p:nvPr>
        </p:nvGraphicFramePr>
        <p:xfrm>
          <a:off x="2133600" y="4648200"/>
          <a:ext cx="1585913" cy="517525"/>
        </p:xfrm>
        <a:graphic>
          <a:graphicData uri="http://schemas.openxmlformats.org/presentationml/2006/ole">
            <mc:AlternateContent xmlns:mc="http://schemas.openxmlformats.org/markup-compatibility/2006">
              <mc:Choice xmlns:v="urn:schemas-microsoft-com:vml" Requires="v">
                <p:oleObj spid="_x0000_s11107" name="Equation" r:id="rId4" imgW="647588" imgH="209468" progId="Equation.DSMT4">
                  <p:embed/>
                </p:oleObj>
              </mc:Choice>
              <mc:Fallback>
                <p:oleObj name="Equation" r:id="rId4" imgW="647588" imgH="2094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648200"/>
                        <a:ext cx="1585913" cy="5175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8" name="Object 7"/>
          <p:cNvGraphicFramePr>
            <a:graphicFrameLocks noChangeAspect="1"/>
          </p:cNvGraphicFramePr>
          <p:nvPr/>
        </p:nvGraphicFramePr>
        <p:xfrm>
          <a:off x="2165350" y="5740400"/>
          <a:ext cx="274638" cy="427038"/>
        </p:xfrm>
        <a:graphic>
          <a:graphicData uri="http://schemas.openxmlformats.org/presentationml/2006/ole">
            <mc:AlternateContent xmlns:mc="http://schemas.openxmlformats.org/markup-compatibility/2006">
              <mc:Choice xmlns:v="urn:schemas-microsoft-com:vml" Requires="v">
                <p:oleObj spid="_x0000_s11108" name="Equation" r:id="rId6" imgW="104737" imgH="171408" progId="Equation.DSMT4">
                  <p:embed/>
                </p:oleObj>
              </mc:Choice>
              <mc:Fallback>
                <p:oleObj name="Equation" r:id="rId6" imgW="104737"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5350" y="574040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15"/>
          <p:cNvGraphicFramePr>
            <a:graphicFrameLocks noGrp="1" noChangeAspect="1"/>
          </p:cNvGraphicFramePr>
          <p:nvPr>
            <p:ph sz="quarter" idx="3"/>
          </p:nvPr>
        </p:nvGraphicFramePr>
        <p:xfrm>
          <a:off x="685800" y="5257800"/>
          <a:ext cx="114300" cy="177800"/>
        </p:xfrm>
        <a:graphic>
          <a:graphicData uri="http://schemas.openxmlformats.org/presentationml/2006/ole">
            <mc:AlternateContent xmlns:mc="http://schemas.openxmlformats.org/markup-compatibility/2006">
              <mc:Choice xmlns:v="urn:schemas-microsoft-com:vml" Requires="v">
                <p:oleObj spid="_x0000_s11109" name="Equation" r:id="rId8" imgW="104737" imgH="171408" progId="Equation.DSMT4">
                  <p:embed/>
                </p:oleObj>
              </mc:Choice>
              <mc:Fallback>
                <p:oleObj name="Equation" r:id="rId8" imgW="104737" imgH="17140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257800"/>
                        <a:ext cx="114300" cy="177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0" name="Object 17"/>
          <p:cNvGraphicFramePr>
            <a:graphicFrameLocks noChangeAspect="1"/>
          </p:cNvGraphicFramePr>
          <p:nvPr>
            <p:extLst>
              <p:ext uri="{D42A27DB-BD31-4B8C-83A1-F6EECF244321}">
                <p14:modId xmlns:p14="http://schemas.microsoft.com/office/powerpoint/2010/main" val="3310607832"/>
              </p:ext>
            </p:extLst>
          </p:nvPr>
        </p:nvGraphicFramePr>
        <p:xfrm>
          <a:off x="2283583" y="5638800"/>
          <a:ext cx="274638" cy="347663"/>
        </p:xfrm>
        <a:graphic>
          <a:graphicData uri="http://schemas.openxmlformats.org/presentationml/2006/ole">
            <mc:AlternateContent xmlns:mc="http://schemas.openxmlformats.org/markup-compatibility/2006">
              <mc:Choice xmlns:v="urn:schemas-microsoft-com:vml" Requires="v">
                <p:oleObj spid="_x0000_s11110" name="Equation" r:id="rId10" imgW="133351" imgH="171408" progId="Equation.DSMT4">
                  <p:embed/>
                </p:oleObj>
              </mc:Choice>
              <mc:Fallback>
                <p:oleObj name="Equation" r:id="rId10" imgW="133351" imgH="171408"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3583" y="5638800"/>
                        <a:ext cx="274638" cy="3476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1" name="Object 18"/>
          <p:cNvGraphicFramePr>
            <a:graphicFrameLocks noChangeAspect="1"/>
          </p:cNvGraphicFramePr>
          <p:nvPr>
            <p:extLst>
              <p:ext uri="{D42A27DB-BD31-4B8C-83A1-F6EECF244321}">
                <p14:modId xmlns:p14="http://schemas.microsoft.com/office/powerpoint/2010/main" val="2217850024"/>
              </p:ext>
            </p:extLst>
          </p:nvPr>
        </p:nvGraphicFramePr>
        <p:xfrm>
          <a:off x="2334455" y="6019800"/>
          <a:ext cx="274638" cy="427038"/>
        </p:xfrm>
        <a:graphic>
          <a:graphicData uri="http://schemas.openxmlformats.org/presentationml/2006/ole">
            <mc:AlternateContent xmlns:mc="http://schemas.openxmlformats.org/markup-compatibility/2006">
              <mc:Choice xmlns:v="urn:schemas-microsoft-com:vml" Requires="v">
                <p:oleObj spid="_x0000_s11111" name="Equation" r:id="rId12" imgW="104737" imgH="171408" progId="Equation.DSMT4">
                  <p:embed/>
                </p:oleObj>
              </mc:Choice>
              <mc:Fallback>
                <p:oleObj name="Equation" r:id="rId12" imgW="104737" imgH="171408"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4455" y="601980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2051250" y="3814557"/>
            <a:ext cx="739305" cy="461665"/>
          </a:xfrm>
          <a:prstGeom prst="rect">
            <a:avLst/>
          </a:prstGeom>
          <a:noFill/>
        </p:spPr>
        <p:txBody>
          <a:bodyPr wrap="none" rtlCol="0">
            <a:spAutoFit/>
          </a:bodyPr>
          <a:lstStyle/>
          <a:p>
            <a:r>
              <a:rPr lang="en-US" altLang="en-US" sz="2400" i="1" dirty="0">
                <a:solidFill>
                  <a:srgbClr val="FF0000"/>
                </a:solidFill>
              </a:rPr>
              <a:t>b</a:t>
            </a:r>
            <a:r>
              <a:rPr lang="en-US" altLang="en-US" sz="2400" baseline="-25000" dirty="0">
                <a:solidFill>
                  <a:srgbClr val="FF0000"/>
                </a:solidFill>
              </a:rPr>
              <a:t>1</a:t>
            </a:r>
            <a:r>
              <a:rPr lang="en-US" altLang="en-US" sz="2400" dirty="0">
                <a:solidFill>
                  <a:srgbClr val="FF0000"/>
                </a:solidFill>
              </a:rPr>
              <a:t> = </a:t>
            </a:r>
            <a:endParaRPr lang="en-US" sz="2400" dirty="0">
              <a:solidFill>
                <a:srgbClr val="FF0000"/>
              </a:solidFill>
            </a:endParaRPr>
          </a:p>
        </p:txBody>
      </p:sp>
    </p:spTree>
    <p:extLst>
      <p:ext uri="{BB962C8B-B14F-4D97-AF65-F5344CB8AC3E}">
        <p14:creationId xmlns:p14="http://schemas.microsoft.com/office/powerpoint/2010/main" val="834393203"/>
      </p:ext>
    </p:extLst>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365CCD-DE8D-48B1-A4AF-EF88C40A52F5}" type="slidenum">
              <a:rPr lang="en-US" altLang="en-US"/>
              <a:pPr eaLnBrk="1" hangingPunct="1"/>
              <a:t>245</a:t>
            </a:fld>
            <a:endParaRPr lang="en-US" altLang="en-US"/>
          </a:p>
        </p:txBody>
      </p:sp>
      <p:sp>
        <p:nvSpPr>
          <p:cNvPr id="36868" name="Rectangle 3"/>
          <p:cNvSpPr>
            <a:spLocks noGrp="1" noChangeArrowheads="1"/>
          </p:cNvSpPr>
          <p:nvPr>
            <p:ph type="title"/>
          </p:nvPr>
        </p:nvSpPr>
        <p:spPr>
          <a:xfrm>
            <a:off x="533400" y="152400"/>
            <a:ext cx="82296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Example:</a:t>
            </a:r>
            <a:r>
              <a:rPr lang="en-US" altLang="en-US" dirty="0" smtClean="0"/>
              <a:t>  Plumbing Service</a:t>
            </a:r>
          </a:p>
        </p:txBody>
      </p:sp>
      <p:sp>
        <p:nvSpPr>
          <p:cNvPr id="36869" name="Rectangle 4"/>
          <p:cNvSpPr>
            <a:spLocks noGrp="1" noChangeArrowheads="1"/>
          </p:cNvSpPr>
          <p:nvPr>
            <p:ph type="body" idx="1"/>
          </p:nvPr>
        </p:nvSpPr>
        <p:spPr>
          <a:xfrm>
            <a:off x="457200" y="1219200"/>
            <a:ext cx="80772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85000" lnSpcReduction="10000"/>
          </a:bodyPr>
          <a:lstStyle/>
          <a:p>
            <a:pPr eaLnBrk="1" hangingPunct="1">
              <a:buFontTx/>
              <a:buNone/>
            </a:pPr>
            <a:r>
              <a:rPr lang="en-US" altLang="en-US" dirty="0" smtClean="0"/>
              <a:t>	</a:t>
            </a:r>
            <a:r>
              <a:rPr lang="en-US" altLang="en-US" dirty="0" smtClean="0">
                <a:latin typeface="Arial Narrow" pitchFamily="34" charset="0"/>
              </a:rPr>
              <a:t>The number of plumbing repair jobs performed by a Plumbing Service in each of the last nine months are listed below.</a:t>
            </a:r>
          </a:p>
          <a:p>
            <a:pPr eaLnBrk="1" hangingPunct="1">
              <a:buFontTx/>
              <a:buNone/>
            </a:pPr>
            <a:endParaRPr lang="en-US" altLang="en-US" sz="800" dirty="0" smtClean="0">
              <a:latin typeface="Arial Narrow" pitchFamily="34" charset="0"/>
            </a:endParaRPr>
          </a:p>
          <a:p>
            <a:pPr eaLnBrk="1" hangingPunct="1">
              <a:buFontTx/>
              <a:buNone/>
            </a:pPr>
            <a:r>
              <a:rPr lang="en-US" altLang="en-US" dirty="0" smtClean="0">
                <a:latin typeface="Arial Narrow" pitchFamily="34" charset="0"/>
              </a:rPr>
              <a:t>    	 </a:t>
            </a:r>
            <a:r>
              <a:rPr lang="en-US" altLang="en-US" u="sng" dirty="0" smtClean="0">
                <a:latin typeface="Arial Narrow" pitchFamily="34" charset="0"/>
              </a:rPr>
              <a:t>Month</a:t>
            </a:r>
            <a:r>
              <a:rPr lang="en-US" altLang="en-US" dirty="0" smtClean="0">
                <a:latin typeface="Arial Narrow" pitchFamily="34" charset="0"/>
              </a:rPr>
              <a:t>    </a:t>
            </a:r>
            <a:r>
              <a:rPr lang="en-US" altLang="en-US" u="sng" dirty="0" smtClean="0">
                <a:latin typeface="Arial Narrow" pitchFamily="34" charset="0"/>
              </a:rPr>
              <a:t>Jobs</a:t>
            </a:r>
            <a:r>
              <a:rPr lang="en-US" altLang="en-US" dirty="0" smtClean="0">
                <a:latin typeface="Arial Narrow" pitchFamily="34" charset="0"/>
              </a:rPr>
              <a:t>        </a:t>
            </a:r>
            <a:r>
              <a:rPr lang="en-US" altLang="en-US" u="sng" dirty="0" smtClean="0">
                <a:latin typeface="Arial Narrow" pitchFamily="34" charset="0"/>
              </a:rPr>
              <a:t>Month</a:t>
            </a:r>
            <a:r>
              <a:rPr lang="en-US" altLang="en-US" dirty="0" smtClean="0">
                <a:latin typeface="Arial Narrow" pitchFamily="34" charset="0"/>
              </a:rPr>
              <a:t>   </a:t>
            </a:r>
            <a:r>
              <a:rPr lang="en-US" altLang="en-US" u="sng" dirty="0" smtClean="0">
                <a:latin typeface="Arial Narrow" pitchFamily="34" charset="0"/>
              </a:rPr>
              <a:t>Jobs</a:t>
            </a:r>
            <a:r>
              <a:rPr lang="en-US" altLang="en-US" dirty="0" smtClean="0">
                <a:latin typeface="Arial Narrow" pitchFamily="34" charset="0"/>
              </a:rPr>
              <a:t>          </a:t>
            </a:r>
            <a:r>
              <a:rPr lang="en-US" altLang="en-US" u="sng" dirty="0" smtClean="0">
                <a:latin typeface="Arial Narrow" pitchFamily="34" charset="0"/>
              </a:rPr>
              <a:t>Month</a:t>
            </a:r>
            <a:r>
              <a:rPr lang="en-US" altLang="en-US" dirty="0" smtClean="0">
                <a:latin typeface="Arial Narrow" pitchFamily="34" charset="0"/>
              </a:rPr>
              <a:t>           </a:t>
            </a:r>
            <a:r>
              <a:rPr lang="en-US" altLang="en-US" u="sng" dirty="0" smtClean="0">
                <a:latin typeface="Arial Narrow" pitchFamily="34" charset="0"/>
              </a:rPr>
              <a:t>Jobs</a:t>
            </a:r>
            <a:endParaRPr lang="en-US" altLang="en-US" dirty="0" smtClean="0">
              <a:latin typeface="Arial Narrow" pitchFamily="34" charset="0"/>
            </a:endParaRPr>
          </a:p>
          <a:p>
            <a:pPr eaLnBrk="1" hangingPunct="1">
              <a:buFontTx/>
              <a:buNone/>
            </a:pPr>
            <a:r>
              <a:rPr lang="en-US" altLang="en-US" dirty="0" smtClean="0">
                <a:latin typeface="Arial Narrow" pitchFamily="34" charset="0"/>
              </a:rPr>
              <a:t>      March     353        June        374         September    399</a:t>
            </a:r>
          </a:p>
          <a:p>
            <a:pPr eaLnBrk="1" hangingPunct="1">
              <a:buFontTx/>
              <a:buNone/>
            </a:pPr>
            <a:r>
              <a:rPr lang="en-US" altLang="en-US" dirty="0" smtClean="0">
                <a:latin typeface="Arial Narrow" pitchFamily="34" charset="0"/>
              </a:rPr>
              <a:t>      April        387         July         396          October         412</a:t>
            </a:r>
          </a:p>
          <a:p>
            <a:pPr eaLnBrk="1" hangingPunct="1">
              <a:buFontTx/>
              <a:buNone/>
            </a:pPr>
            <a:r>
              <a:rPr lang="en-US" altLang="en-US" dirty="0" smtClean="0">
                <a:latin typeface="Arial Narrow" pitchFamily="34" charset="0"/>
              </a:rPr>
              <a:t>      May        342         August    409          November     408</a:t>
            </a:r>
          </a:p>
          <a:p>
            <a:pPr eaLnBrk="1" hangingPunct="1">
              <a:buFontTx/>
              <a:buNone/>
            </a:pPr>
            <a:endParaRPr lang="en-US" altLang="en-US" sz="1000" dirty="0" smtClean="0">
              <a:latin typeface="Arial Narrow" pitchFamily="34" charset="0"/>
            </a:endParaRPr>
          </a:p>
          <a:p>
            <a:pPr eaLnBrk="1" hangingPunct="1">
              <a:buFontTx/>
              <a:buNone/>
            </a:pPr>
            <a:r>
              <a:rPr lang="en-US" altLang="en-US" dirty="0" smtClean="0">
                <a:latin typeface="Arial Narrow" pitchFamily="34" charset="0"/>
              </a:rPr>
              <a:t>	</a:t>
            </a:r>
          </a:p>
          <a:p>
            <a:pPr eaLnBrk="1" hangingPunct="1">
              <a:buFontTx/>
              <a:buNone/>
            </a:pPr>
            <a:r>
              <a:rPr lang="en-US" altLang="en-US" dirty="0">
                <a:latin typeface="Arial Narrow" pitchFamily="34" charset="0"/>
              </a:rPr>
              <a:t> </a:t>
            </a:r>
            <a:r>
              <a:rPr lang="en-US" altLang="en-US" dirty="0" smtClean="0">
                <a:latin typeface="Arial Narrow" pitchFamily="34" charset="0"/>
              </a:rPr>
              <a:t>   Forecast the number of repair jobs the Plumber will perform in December using the least squares method.  </a:t>
            </a:r>
          </a:p>
        </p:txBody>
      </p:sp>
      <p:sp>
        <p:nvSpPr>
          <p:cNvPr id="36870" name="Line 5"/>
          <p:cNvSpPr>
            <a:spLocks noChangeShapeType="1"/>
          </p:cNvSpPr>
          <p:nvPr/>
        </p:nvSpPr>
        <p:spPr bwMode="auto">
          <a:xfrm>
            <a:off x="3101975" y="2497138"/>
            <a:ext cx="0" cy="15732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Line 6"/>
          <p:cNvSpPr>
            <a:spLocks noChangeShapeType="1"/>
          </p:cNvSpPr>
          <p:nvPr/>
        </p:nvSpPr>
        <p:spPr bwMode="auto">
          <a:xfrm>
            <a:off x="5448300" y="2506663"/>
            <a:ext cx="0" cy="15732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Line 7"/>
          <p:cNvSpPr>
            <a:spLocks noChangeShapeType="1"/>
          </p:cNvSpPr>
          <p:nvPr/>
        </p:nvSpPr>
        <p:spPr bwMode="auto">
          <a:xfrm>
            <a:off x="2895600" y="2497138"/>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Line 8"/>
          <p:cNvSpPr>
            <a:spLocks noChangeShapeType="1"/>
          </p:cNvSpPr>
          <p:nvPr/>
        </p:nvSpPr>
        <p:spPr bwMode="auto">
          <a:xfrm>
            <a:off x="5257800" y="2494035"/>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60380409"/>
      </p:ext>
    </p:extLst>
  </p:cSld>
  <p:clrMapOvr>
    <a:masterClrMapping/>
  </p:clrMapOv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4E0708-8678-4433-A717-7110240EBCF8}" type="slidenum">
              <a:rPr lang="en-US" altLang="en-US"/>
              <a:pPr eaLnBrk="1" hangingPunct="1"/>
              <a:t>246</a:t>
            </a:fld>
            <a:endParaRPr lang="en-US" altLang="en-US"/>
          </a:p>
        </p:txBody>
      </p:sp>
      <p:sp>
        <p:nvSpPr>
          <p:cNvPr id="37892" name="Rectangle 3"/>
          <p:cNvSpPr>
            <a:spLocks noGrp="1" noChangeArrowheads="1"/>
          </p:cNvSpPr>
          <p:nvPr>
            <p:ph type="title"/>
          </p:nvPr>
        </p:nvSpPr>
        <p:spPr>
          <a:xfrm>
            <a:off x="457200" y="76200"/>
            <a:ext cx="82296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pPr eaLnBrk="1" hangingPunct="1"/>
            <a:r>
              <a:rPr lang="en-US" altLang="en-US" dirty="0" smtClean="0"/>
              <a:t> Plumbing Service: </a:t>
            </a:r>
            <a:r>
              <a:rPr lang="en-US" altLang="en-US" b="1" dirty="0" smtClean="0">
                <a:solidFill>
                  <a:srgbClr val="FF0000"/>
                </a:solidFill>
              </a:rPr>
              <a:t>Trend Projection</a:t>
            </a:r>
          </a:p>
        </p:txBody>
      </p:sp>
      <p:sp>
        <p:nvSpPr>
          <p:cNvPr id="37893" name="Rectangle 4"/>
          <p:cNvSpPr>
            <a:spLocks noGrp="1" noChangeArrowheads="1"/>
          </p:cNvSpPr>
          <p:nvPr>
            <p:ph type="body" idx="1"/>
          </p:nvPr>
        </p:nvSpPr>
        <p:spPr>
          <a:xfrm>
            <a:off x="521493" y="1295400"/>
            <a:ext cx="8101013" cy="510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85000" lnSpcReduction="20000"/>
          </a:bodyPr>
          <a:lstStyle/>
          <a:p>
            <a:pPr eaLnBrk="1" hangingPunct="1">
              <a:lnSpc>
                <a:spcPct val="90000"/>
              </a:lnSpc>
            </a:pPr>
            <a:r>
              <a:rPr lang="en-US" altLang="en-US" dirty="0" smtClean="0"/>
              <a:t>Trend Projection</a:t>
            </a:r>
          </a:p>
          <a:p>
            <a:pPr eaLnBrk="1" hangingPunct="1">
              <a:lnSpc>
                <a:spcPct val="90000"/>
              </a:lnSpc>
              <a:buFontTx/>
              <a:buNone/>
            </a:pPr>
            <a:endParaRPr lang="en-US" altLang="en-US" sz="1000" dirty="0" smtClean="0"/>
          </a:p>
          <a:p>
            <a:pPr eaLnBrk="1" hangingPunct="1">
              <a:lnSpc>
                <a:spcPct val="90000"/>
              </a:lnSpc>
              <a:buFontTx/>
              <a:buNone/>
            </a:pPr>
            <a:r>
              <a:rPr lang="en-US" altLang="en-US" b="1" dirty="0" smtClean="0"/>
              <a:t>                    </a:t>
            </a:r>
            <a:r>
              <a:rPr lang="en-US" altLang="en-US" b="1" dirty="0" smtClean="0">
                <a:solidFill>
                  <a:srgbClr val="FF0000"/>
                </a:solidFill>
              </a:rPr>
              <a:t> </a:t>
            </a:r>
            <a:r>
              <a:rPr lang="en-US" altLang="en-US" dirty="0" smtClean="0">
                <a:solidFill>
                  <a:srgbClr val="FF0000"/>
                </a:solidFill>
                <a:latin typeface="Arial Narrow" pitchFamily="34" charset="0"/>
              </a:rPr>
              <a:t>(month)   </a:t>
            </a:r>
            <a:r>
              <a:rPr lang="en-US" altLang="en-US" i="1" dirty="0" smtClean="0">
                <a:solidFill>
                  <a:srgbClr val="FF0000"/>
                </a:solidFill>
                <a:latin typeface="Arial Narrow" pitchFamily="34" charset="0"/>
              </a:rPr>
              <a:t>t</a:t>
            </a:r>
            <a:r>
              <a:rPr lang="en-US" altLang="en-US" dirty="0" smtClean="0">
                <a:solidFill>
                  <a:srgbClr val="FF0000"/>
                </a:solidFill>
                <a:latin typeface="Arial Narrow" pitchFamily="34" charset="0"/>
              </a:rPr>
              <a:t>         </a:t>
            </a:r>
            <a:r>
              <a:rPr lang="en-US" altLang="en-US" i="1" dirty="0" err="1" smtClean="0">
                <a:solidFill>
                  <a:srgbClr val="FF0000"/>
                </a:solidFill>
                <a:latin typeface="Arial Narrow" pitchFamily="34" charset="0"/>
              </a:rPr>
              <a:t>Y</a:t>
            </a:r>
            <a:r>
              <a:rPr lang="en-US" altLang="en-US" baseline="-25000" dirty="0" err="1" smtClean="0">
                <a:solidFill>
                  <a:srgbClr val="FF0000"/>
                </a:solidFill>
                <a:latin typeface="Arial Narrow" pitchFamily="34" charset="0"/>
              </a:rPr>
              <a:t>t</a:t>
            </a:r>
            <a:r>
              <a:rPr lang="en-US" altLang="en-US" dirty="0" smtClean="0">
                <a:solidFill>
                  <a:srgbClr val="FF0000"/>
                </a:solidFill>
                <a:latin typeface="Arial Narrow" pitchFamily="34" charset="0"/>
              </a:rPr>
              <a:t>         </a:t>
            </a:r>
            <a:r>
              <a:rPr lang="en-US" altLang="en-US" i="1" dirty="0" err="1" smtClean="0">
                <a:solidFill>
                  <a:srgbClr val="FF0000"/>
                </a:solidFill>
                <a:latin typeface="Arial Narrow" pitchFamily="34" charset="0"/>
              </a:rPr>
              <a:t>tY</a:t>
            </a:r>
            <a:r>
              <a:rPr lang="en-US" altLang="en-US" baseline="-25000" dirty="0" err="1" smtClean="0">
                <a:solidFill>
                  <a:srgbClr val="FF0000"/>
                </a:solidFill>
                <a:latin typeface="Arial Narrow" pitchFamily="34" charset="0"/>
              </a:rPr>
              <a:t>t</a:t>
            </a:r>
            <a:r>
              <a:rPr lang="en-US" altLang="en-US" dirty="0" smtClean="0">
                <a:solidFill>
                  <a:srgbClr val="FF0000"/>
                </a:solidFill>
                <a:latin typeface="Arial Narrow" pitchFamily="34" charset="0"/>
              </a:rPr>
              <a:t>             </a:t>
            </a:r>
            <a:r>
              <a:rPr lang="en-US" altLang="en-US" i="1" dirty="0" smtClean="0">
                <a:solidFill>
                  <a:srgbClr val="FF0000"/>
                </a:solidFill>
                <a:latin typeface="Arial Narrow" pitchFamily="34" charset="0"/>
              </a:rPr>
              <a:t>t </a:t>
            </a:r>
            <a:r>
              <a:rPr lang="en-US" altLang="en-US" baseline="30000" dirty="0" smtClean="0">
                <a:solidFill>
                  <a:srgbClr val="FF0000"/>
                </a:solidFill>
                <a:latin typeface="Arial Narrow" pitchFamily="34" charset="0"/>
              </a:rPr>
              <a:t>2</a:t>
            </a:r>
            <a:endParaRPr lang="en-US" altLang="en-US" dirty="0" smtClean="0">
              <a:solidFill>
                <a:srgbClr val="FF0000"/>
              </a:solidFill>
              <a:latin typeface="Arial Narrow" pitchFamily="34" charset="0"/>
            </a:endParaRPr>
          </a:p>
          <a:p>
            <a:pPr eaLnBrk="1" hangingPunct="1">
              <a:lnSpc>
                <a:spcPct val="90000"/>
              </a:lnSpc>
              <a:buFontTx/>
              <a:buNone/>
            </a:pPr>
            <a:endParaRPr lang="en-US" altLang="en-US" sz="400" dirty="0" smtClean="0">
              <a:latin typeface="Arial Narrow" pitchFamily="34" charset="0"/>
            </a:endParaRPr>
          </a:p>
          <a:p>
            <a:pPr eaLnBrk="1" hangingPunct="1">
              <a:lnSpc>
                <a:spcPct val="90000"/>
              </a:lnSpc>
              <a:buFontTx/>
              <a:buNone/>
            </a:pPr>
            <a:r>
              <a:rPr lang="en-US" altLang="en-US" dirty="0" smtClean="0">
                <a:latin typeface="Arial Narrow" pitchFamily="34" charset="0"/>
              </a:rPr>
              <a:t>		           (Mar.)    1        353       353         1  </a:t>
            </a:r>
          </a:p>
          <a:p>
            <a:pPr eaLnBrk="1" hangingPunct="1">
              <a:lnSpc>
                <a:spcPct val="90000"/>
              </a:lnSpc>
              <a:buFontTx/>
              <a:buNone/>
            </a:pPr>
            <a:r>
              <a:rPr lang="en-US" altLang="en-US" dirty="0" smtClean="0">
                <a:latin typeface="Arial Narrow" pitchFamily="34" charset="0"/>
              </a:rPr>
              <a:t>                        (Apr.)   2        387       774         4</a:t>
            </a:r>
          </a:p>
          <a:p>
            <a:pPr eaLnBrk="1" hangingPunct="1">
              <a:lnSpc>
                <a:spcPct val="90000"/>
              </a:lnSpc>
              <a:buFontTx/>
              <a:buNone/>
            </a:pPr>
            <a:r>
              <a:rPr lang="en-US" altLang="en-US" dirty="0" smtClean="0">
                <a:latin typeface="Arial Narrow" pitchFamily="34" charset="0"/>
              </a:rPr>
              <a:t>                        (May)   3         342     1026        9</a:t>
            </a:r>
          </a:p>
          <a:p>
            <a:pPr eaLnBrk="1" hangingPunct="1">
              <a:lnSpc>
                <a:spcPct val="90000"/>
              </a:lnSpc>
              <a:buFontTx/>
              <a:buNone/>
            </a:pPr>
            <a:r>
              <a:rPr lang="en-US" altLang="en-US" dirty="0" smtClean="0">
                <a:latin typeface="Arial Narrow" pitchFamily="34" charset="0"/>
              </a:rPr>
              <a:t>                        (June)  4         374     1496      16</a:t>
            </a:r>
          </a:p>
          <a:p>
            <a:pPr eaLnBrk="1" hangingPunct="1">
              <a:lnSpc>
                <a:spcPct val="90000"/>
              </a:lnSpc>
              <a:buFontTx/>
              <a:buNone/>
            </a:pPr>
            <a:r>
              <a:rPr lang="en-US" altLang="en-US" dirty="0" smtClean="0">
                <a:latin typeface="Arial Narrow" pitchFamily="34" charset="0"/>
              </a:rPr>
              <a:t>                        (July)    5        396     1980       25</a:t>
            </a:r>
          </a:p>
          <a:p>
            <a:pPr eaLnBrk="1" hangingPunct="1">
              <a:lnSpc>
                <a:spcPct val="90000"/>
              </a:lnSpc>
              <a:buFontTx/>
              <a:buNone/>
            </a:pPr>
            <a:r>
              <a:rPr lang="en-US" altLang="en-US" dirty="0" smtClean="0">
                <a:latin typeface="Arial Narrow" pitchFamily="34" charset="0"/>
              </a:rPr>
              <a:t>                        (Aug.)   6        409     2454       36</a:t>
            </a:r>
          </a:p>
          <a:p>
            <a:pPr eaLnBrk="1" hangingPunct="1">
              <a:lnSpc>
                <a:spcPct val="90000"/>
              </a:lnSpc>
              <a:buFontTx/>
              <a:buNone/>
            </a:pPr>
            <a:r>
              <a:rPr lang="en-US" altLang="en-US" dirty="0" smtClean="0">
                <a:latin typeface="Arial Narrow" pitchFamily="34" charset="0"/>
              </a:rPr>
              <a:t>                        (Sep.)   7        399     2793       49</a:t>
            </a:r>
          </a:p>
          <a:p>
            <a:pPr eaLnBrk="1" hangingPunct="1">
              <a:lnSpc>
                <a:spcPct val="90000"/>
              </a:lnSpc>
              <a:buFontTx/>
              <a:buNone/>
            </a:pPr>
            <a:r>
              <a:rPr lang="en-US" altLang="en-US" dirty="0" smtClean="0">
                <a:latin typeface="Arial Narrow" pitchFamily="34" charset="0"/>
              </a:rPr>
              <a:t>                        (Oct.)    8        412     3296       64</a:t>
            </a:r>
          </a:p>
          <a:p>
            <a:pPr eaLnBrk="1" hangingPunct="1">
              <a:lnSpc>
                <a:spcPct val="90000"/>
              </a:lnSpc>
              <a:buFontTx/>
              <a:buNone/>
            </a:pPr>
            <a:r>
              <a:rPr lang="en-US" altLang="en-US" dirty="0" smtClean="0">
                <a:latin typeface="Arial Narrow" pitchFamily="34" charset="0"/>
              </a:rPr>
              <a:t>                        </a:t>
            </a:r>
            <a:r>
              <a:rPr lang="en-US" altLang="en-US" u="sng" dirty="0" smtClean="0">
                <a:latin typeface="Arial Narrow" pitchFamily="34" charset="0"/>
              </a:rPr>
              <a:t>(Nov.)    9        408     3672       81</a:t>
            </a:r>
          </a:p>
          <a:p>
            <a:pPr eaLnBrk="1" hangingPunct="1">
              <a:lnSpc>
                <a:spcPct val="90000"/>
              </a:lnSpc>
              <a:buFontTx/>
              <a:buNone/>
            </a:pPr>
            <a:r>
              <a:rPr lang="en-US" altLang="en-US" dirty="0" smtClean="0">
                <a:latin typeface="Arial Narrow" pitchFamily="34" charset="0"/>
              </a:rPr>
              <a:t>			</a:t>
            </a:r>
            <a:r>
              <a:rPr lang="en-US" altLang="en-US" b="1" dirty="0" smtClean="0">
                <a:solidFill>
                  <a:srgbClr val="FF0000"/>
                </a:solidFill>
                <a:latin typeface="Arial Narrow" pitchFamily="34" charset="0"/>
              </a:rPr>
              <a:t>Sum   45       3480   17844     285</a:t>
            </a:r>
          </a:p>
        </p:txBody>
      </p:sp>
      <p:sp>
        <p:nvSpPr>
          <p:cNvPr id="37894" name="Line 5"/>
          <p:cNvSpPr>
            <a:spLocks noChangeShapeType="1"/>
          </p:cNvSpPr>
          <p:nvPr/>
        </p:nvSpPr>
        <p:spPr bwMode="auto">
          <a:xfrm>
            <a:off x="2266950" y="2076450"/>
            <a:ext cx="4381500" cy="0"/>
          </a:xfrm>
          <a:prstGeom prst="line">
            <a:avLst/>
          </a:prstGeom>
          <a:noFill/>
          <a:ln w="12700">
            <a:solidFill>
              <a:srgbClr val="FFFFFF"/>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7895" name="Line 6"/>
          <p:cNvSpPr>
            <a:spLocks noChangeShapeType="1"/>
          </p:cNvSpPr>
          <p:nvPr/>
        </p:nvSpPr>
        <p:spPr bwMode="auto">
          <a:xfrm>
            <a:off x="2247900" y="5715000"/>
            <a:ext cx="4381500" cy="0"/>
          </a:xfrm>
          <a:prstGeom prst="line">
            <a:avLst/>
          </a:prstGeom>
          <a:noFill/>
          <a:ln w="12700">
            <a:solidFill>
              <a:srgbClr val="FFFFFF"/>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37896" name="Line 7"/>
          <p:cNvSpPr>
            <a:spLocks noChangeShapeType="1"/>
          </p:cNvSpPr>
          <p:nvPr/>
        </p:nvSpPr>
        <p:spPr bwMode="auto">
          <a:xfrm>
            <a:off x="3810000" y="15240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Line 8"/>
          <p:cNvSpPr>
            <a:spLocks noChangeShapeType="1"/>
          </p:cNvSpPr>
          <p:nvPr/>
        </p:nvSpPr>
        <p:spPr bwMode="auto">
          <a:xfrm>
            <a:off x="4876800" y="15240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8" name="Line 9"/>
          <p:cNvSpPr>
            <a:spLocks noChangeShapeType="1"/>
          </p:cNvSpPr>
          <p:nvPr/>
        </p:nvSpPr>
        <p:spPr bwMode="auto">
          <a:xfrm>
            <a:off x="5867400" y="1399309"/>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95952595"/>
      </p:ext>
    </p:extLst>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6"/>
          <p:cNvSpPr>
            <a:spLocks noGrp="1"/>
          </p:cNvSpPr>
          <p:nvPr>
            <p:ph type="sldNum" sz="quarter" idx="4294967295"/>
          </p:nvPr>
        </p:nvSpPr>
        <p:spPr>
          <a:xfrm>
            <a:off x="6553200" y="6245225"/>
            <a:ext cx="2133600" cy="476250"/>
          </a:xfrm>
          <a:prstGeom prst="rect">
            <a:avLst/>
          </a:prstGeo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F6FCE4-8420-4770-AE11-95250C426EAE}" type="slidenum">
              <a:rPr lang="en-US" altLang="en-US"/>
              <a:pPr eaLnBrk="1" hangingPunct="1"/>
              <a:t>247</a:t>
            </a:fld>
            <a:endParaRPr lang="en-US" altLang="en-US"/>
          </a:p>
        </p:txBody>
      </p:sp>
      <p:sp>
        <p:nvSpPr>
          <p:cNvPr id="38916" name="Rectangle 2"/>
          <p:cNvSpPr>
            <a:spLocks noGrp="1" noChangeArrowheads="1"/>
          </p:cNvSpPr>
          <p:nvPr>
            <p:ph type="title"/>
          </p:nvPr>
        </p:nvSpPr>
        <p:spPr>
          <a:xfrm>
            <a:off x="381000" y="152400"/>
            <a:ext cx="8229600" cy="838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Example</a:t>
            </a:r>
            <a:r>
              <a:rPr lang="en-US" altLang="en-US" dirty="0" smtClean="0"/>
              <a:t>:  Plumbing Service</a:t>
            </a:r>
          </a:p>
        </p:txBody>
      </p:sp>
      <p:sp>
        <p:nvSpPr>
          <p:cNvPr id="38917" name="Rectangle 3"/>
          <p:cNvSpPr>
            <a:spLocks noGrp="1" noChangeArrowheads="1"/>
          </p:cNvSpPr>
          <p:nvPr>
            <p:ph type="body" sz="half" idx="1"/>
          </p:nvPr>
        </p:nvSpPr>
        <p:spPr>
          <a:xfrm>
            <a:off x="858982" y="1358900"/>
            <a:ext cx="7696200" cy="457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20000"/>
          </a:bodyPr>
          <a:lstStyle/>
          <a:p>
            <a:pPr eaLnBrk="1" hangingPunct="1">
              <a:lnSpc>
                <a:spcPct val="80000"/>
              </a:lnSpc>
            </a:pPr>
            <a:r>
              <a:rPr lang="en-US" altLang="en-US" sz="2000" dirty="0" smtClean="0">
                <a:solidFill>
                  <a:srgbClr val="FF0000"/>
                </a:solidFill>
                <a:latin typeface="Book Antiqua" pitchFamily="18" charset="0"/>
              </a:rPr>
              <a:t>Trend Projection (continued)</a:t>
            </a:r>
          </a:p>
          <a:p>
            <a:pPr eaLnBrk="1" hangingPunct="1">
              <a:lnSpc>
                <a:spcPct val="80000"/>
              </a:lnSpc>
              <a:buFontTx/>
              <a:buNone/>
            </a:pPr>
            <a:r>
              <a:rPr lang="en-US" altLang="en-US" sz="2000" dirty="0" smtClean="0">
                <a:solidFill>
                  <a:srgbClr val="FF0000"/>
                </a:solidFill>
                <a:latin typeface="Book Antiqua" pitchFamily="18" charset="0"/>
              </a:rPr>
              <a:t> </a:t>
            </a:r>
            <a:r>
              <a:rPr lang="en-US" altLang="en-US" sz="2000" dirty="0" smtClean="0">
                <a:latin typeface="Book Antiqua" pitchFamily="18" charset="0"/>
              </a:rPr>
              <a:t>        	           </a:t>
            </a:r>
            <a:endParaRPr lang="en-US" altLang="en-US" dirty="0" smtClean="0">
              <a:latin typeface="Book Antiqua" pitchFamily="18" charset="0"/>
            </a:endParaRPr>
          </a:p>
          <a:p>
            <a:pPr eaLnBrk="1" hangingPunct="1">
              <a:lnSpc>
                <a:spcPct val="80000"/>
              </a:lnSpc>
              <a:buFontTx/>
              <a:buNone/>
            </a:pPr>
            <a:r>
              <a:rPr lang="en-US" altLang="en-US" i="1" dirty="0" smtClean="0">
                <a:latin typeface="Book Antiqua" pitchFamily="18" charset="0"/>
              </a:rPr>
              <a:t>	      </a:t>
            </a:r>
            <a:r>
              <a:rPr lang="en-US" altLang="en-US" sz="2600" i="1" dirty="0" smtClean="0">
                <a:latin typeface="Book Antiqua" pitchFamily="18" charset="0"/>
              </a:rPr>
              <a:t>            </a:t>
            </a:r>
            <a:r>
              <a:rPr lang="en-US" altLang="en-US" sz="2600" dirty="0" smtClean="0">
                <a:latin typeface="Book Antiqua" pitchFamily="18" charset="0"/>
              </a:rPr>
              <a:t>= 45/9 = 5           = 3480/9 = 386.667</a:t>
            </a:r>
          </a:p>
          <a:p>
            <a:pPr eaLnBrk="1" hangingPunct="1">
              <a:lnSpc>
                <a:spcPct val="80000"/>
              </a:lnSpc>
              <a:buFontTx/>
              <a:buNone/>
            </a:pPr>
            <a:endParaRPr lang="en-US" altLang="en-US" dirty="0" smtClean="0">
              <a:latin typeface="Book Antiqua" pitchFamily="18" charset="0"/>
            </a:endParaRPr>
          </a:p>
          <a:p>
            <a:pPr eaLnBrk="1" hangingPunct="1">
              <a:lnSpc>
                <a:spcPct val="65000"/>
              </a:lnSpc>
              <a:buFontTx/>
              <a:buNone/>
            </a:pPr>
            <a:r>
              <a:rPr lang="en-US" altLang="en-US" dirty="0" smtClean="0">
                <a:latin typeface="Book Antiqua" pitchFamily="18" charset="0"/>
              </a:rPr>
              <a:t>    </a:t>
            </a:r>
            <a:r>
              <a:rPr lang="en-US" altLang="en-US" sz="2800" dirty="0" smtClean="0">
                <a:latin typeface="Book Antiqua" pitchFamily="18" charset="0"/>
              </a:rPr>
              <a:t>          </a:t>
            </a:r>
            <a:r>
              <a:rPr lang="en-US" altLang="en-US" sz="2800" i="1" dirty="0" err="1" smtClean="0">
                <a:latin typeface="Book Antiqua" pitchFamily="18" charset="0"/>
              </a:rPr>
              <a:t>n</a:t>
            </a:r>
            <a:r>
              <a:rPr lang="en-US" altLang="en-US" sz="2800" dirty="0" err="1" smtClean="0">
                <a:latin typeface="Book Antiqua" pitchFamily="18" charset="0"/>
                <a:sym typeface="Symbol" pitchFamily="18" charset="2"/>
              </a:rPr>
              <a:t></a:t>
            </a:r>
            <a:r>
              <a:rPr lang="en-US" altLang="en-US" sz="2800" i="1" dirty="0" err="1" smtClean="0">
                <a:latin typeface="Book Antiqua" pitchFamily="18" charset="0"/>
              </a:rPr>
              <a:t>tY</a:t>
            </a:r>
            <a:r>
              <a:rPr lang="en-US" altLang="en-US" sz="2800" baseline="-25000" dirty="0" err="1" smtClean="0">
                <a:latin typeface="Book Antiqua" pitchFamily="18" charset="0"/>
              </a:rPr>
              <a:t>t</a:t>
            </a:r>
            <a:r>
              <a:rPr lang="en-US" altLang="en-US" sz="2800" dirty="0" smtClean="0">
                <a:latin typeface="Book Antiqua" pitchFamily="18" charset="0"/>
              </a:rPr>
              <a:t> -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smtClean="0">
                <a:latin typeface="Book Antiqua" pitchFamily="18" charset="0"/>
              </a:rPr>
              <a:t>t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err="1" smtClean="0">
                <a:latin typeface="Book Antiqua" pitchFamily="18" charset="0"/>
              </a:rPr>
              <a:t>Y</a:t>
            </a:r>
            <a:r>
              <a:rPr lang="en-US" altLang="en-US" sz="2800" baseline="-25000" dirty="0" err="1" smtClean="0">
                <a:latin typeface="Book Antiqua" pitchFamily="18" charset="0"/>
              </a:rPr>
              <a:t>t</a:t>
            </a:r>
            <a:r>
              <a:rPr lang="en-US" altLang="en-US" sz="2800" dirty="0" smtClean="0">
                <a:latin typeface="Book Antiqua" pitchFamily="18" charset="0"/>
              </a:rPr>
              <a:t>      (9)(17844) - (45)(3480)</a:t>
            </a:r>
          </a:p>
          <a:p>
            <a:pPr eaLnBrk="1" hangingPunct="1">
              <a:lnSpc>
                <a:spcPct val="65000"/>
              </a:lnSpc>
              <a:buFontTx/>
              <a:buNone/>
            </a:pPr>
            <a:r>
              <a:rPr lang="en-US" altLang="en-US" sz="2800" dirty="0" smtClean="0">
                <a:latin typeface="Book Antiqua" pitchFamily="18" charset="0"/>
              </a:rPr>
              <a:t>     </a:t>
            </a:r>
            <a:r>
              <a:rPr lang="en-US" altLang="en-US" sz="2800" i="1" dirty="0" smtClean="0">
                <a:latin typeface="Book Antiqua" pitchFamily="18" charset="0"/>
              </a:rPr>
              <a:t>b</a:t>
            </a:r>
            <a:r>
              <a:rPr lang="en-US" altLang="en-US" sz="2800" baseline="-25000" dirty="0" smtClean="0">
                <a:latin typeface="Book Antiqua" pitchFamily="18" charset="0"/>
              </a:rPr>
              <a:t>1</a:t>
            </a:r>
            <a:r>
              <a:rPr lang="en-US" altLang="en-US" sz="2800" dirty="0" smtClean="0">
                <a:latin typeface="Book Antiqua" pitchFamily="18" charset="0"/>
              </a:rPr>
              <a:t> =                               =  			     = 7.4</a:t>
            </a:r>
          </a:p>
          <a:p>
            <a:pPr eaLnBrk="1" hangingPunct="1">
              <a:lnSpc>
                <a:spcPct val="65000"/>
              </a:lnSpc>
              <a:buFontTx/>
              <a:buNone/>
            </a:pPr>
            <a:r>
              <a:rPr lang="en-US" altLang="en-US" sz="2800" dirty="0" smtClean="0">
                <a:latin typeface="Book Antiqua" pitchFamily="18" charset="0"/>
              </a:rPr>
              <a:t>                </a:t>
            </a:r>
            <a:r>
              <a:rPr lang="en-US" altLang="en-US" sz="2800" i="1" dirty="0" smtClean="0">
                <a:latin typeface="Book Antiqua" pitchFamily="18" charset="0"/>
              </a:rPr>
              <a:t>n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smtClean="0">
                <a:latin typeface="Book Antiqua" pitchFamily="18" charset="0"/>
              </a:rPr>
              <a:t>t </a:t>
            </a:r>
            <a:r>
              <a:rPr lang="en-US" altLang="en-US" sz="2800" baseline="30000" dirty="0" smtClean="0">
                <a:latin typeface="Book Antiqua" pitchFamily="18" charset="0"/>
              </a:rPr>
              <a:t>2</a:t>
            </a:r>
            <a:r>
              <a:rPr lang="en-US" altLang="en-US" sz="2800" dirty="0" smtClean="0">
                <a:latin typeface="Book Antiqua" pitchFamily="18" charset="0"/>
              </a:rPr>
              <a:t> - (</a:t>
            </a:r>
            <a:r>
              <a:rPr lang="en-US" altLang="en-US" sz="2800" dirty="0" smtClean="0">
                <a:latin typeface="Book Antiqua" pitchFamily="18" charset="0"/>
                <a:sym typeface="Symbol" pitchFamily="18" charset="2"/>
              </a:rPr>
              <a:t></a:t>
            </a:r>
            <a:r>
              <a:rPr lang="en-US" altLang="en-US" sz="2800" dirty="0" smtClean="0">
                <a:latin typeface="Book Antiqua" pitchFamily="18" charset="0"/>
              </a:rPr>
              <a:t> </a:t>
            </a:r>
            <a:r>
              <a:rPr lang="en-US" altLang="en-US" sz="2800" i="1" dirty="0" smtClean="0">
                <a:latin typeface="Book Antiqua" pitchFamily="18" charset="0"/>
              </a:rPr>
              <a:t>t</a:t>
            </a:r>
            <a:r>
              <a:rPr lang="en-US" altLang="en-US" sz="2800" dirty="0" smtClean="0">
                <a:latin typeface="Book Antiqua" pitchFamily="18" charset="0"/>
              </a:rPr>
              <a:t>)</a:t>
            </a:r>
            <a:r>
              <a:rPr lang="en-US" altLang="en-US" sz="2800" baseline="30000" dirty="0" smtClean="0">
                <a:latin typeface="Book Antiqua" pitchFamily="18" charset="0"/>
              </a:rPr>
              <a:t>2</a:t>
            </a:r>
            <a:r>
              <a:rPr lang="en-US" altLang="en-US" sz="2800" dirty="0" smtClean="0">
                <a:latin typeface="Book Antiqua" pitchFamily="18" charset="0"/>
              </a:rPr>
              <a:t>               (9)(285) - (45)</a:t>
            </a:r>
            <a:r>
              <a:rPr lang="en-US" altLang="en-US" sz="2800" baseline="30000" dirty="0" smtClean="0">
                <a:latin typeface="Book Antiqua" pitchFamily="18" charset="0"/>
              </a:rPr>
              <a:t>2</a:t>
            </a:r>
            <a:r>
              <a:rPr lang="en-US" altLang="en-US" sz="2800" dirty="0" smtClean="0">
                <a:latin typeface="Book Antiqua" pitchFamily="18" charset="0"/>
              </a:rPr>
              <a:t> </a:t>
            </a:r>
          </a:p>
          <a:p>
            <a:pPr eaLnBrk="1" hangingPunct="1">
              <a:lnSpc>
                <a:spcPct val="80000"/>
              </a:lnSpc>
              <a:buFontTx/>
              <a:buNone/>
            </a:pPr>
            <a:r>
              <a:rPr lang="en-US" altLang="en-US" sz="2800" dirty="0" smtClean="0">
                <a:latin typeface="Book Antiqua" pitchFamily="18" charset="0"/>
              </a:rPr>
              <a:t>    </a:t>
            </a:r>
            <a:r>
              <a:rPr lang="en-US" altLang="en-US" dirty="0" smtClean="0">
                <a:latin typeface="Book Antiqua" pitchFamily="18" charset="0"/>
              </a:rPr>
              <a:t>                  </a:t>
            </a:r>
          </a:p>
          <a:p>
            <a:pPr eaLnBrk="1" hangingPunct="1">
              <a:lnSpc>
                <a:spcPct val="80000"/>
              </a:lnSpc>
              <a:buFontTx/>
              <a:buNone/>
            </a:pPr>
            <a:r>
              <a:rPr lang="en-US" altLang="en-US" dirty="0" smtClean="0">
                <a:latin typeface="Book Antiqua" pitchFamily="18" charset="0"/>
              </a:rPr>
              <a:t>                                = 386.667 - 7.4(5) = 349.667</a:t>
            </a:r>
          </a:p>
          <a:p>
            <a:pPr eaLnBrk="1" hangingPunct="1">
              <a:lnSpc>
                <a:spcPct val="80000"/>
              </a:lnSpc>
              <a:buFontTx/>
              <a:buNone/>
            </a:pPr>
            <a:endParaRPr lang="en-US" altLang="en-US" dirty="0" smtClean="0">
              <a:latin typeface="Book Antiqua" pitchFamily="18" charset="0"/>
            </a:endParaRPr>
          </a:p>
          <a:p>
            <a:pPr eaLnBrk="1" hangingPunct="1">
              <a:lnSpc>
                <a:spcPct val="80000"/>
              </a:lnSpc>
              <a:buFontTx/>
              <a:buNone/>
            </a:pPr>
            <a:r>
              <a:rPr lang="en-US" altLang="en-US" dirty="0" smtClean="0">
                <a:latin typeface="Book Antiqua" pitchFamily="18" charset="0"/>
              </a:rPr>
              <a:t>          Thus our trend line is </a:t>
            </a:r>
            <a:r>
              <a:rPr lang="en-US" altLang="en-US" sz="3000" i="1" dirty="0" err="1" smtClean="0"/>
              <a:t>Y</a:t>
            </a:r>
            <a:r>
              <a:rPr lang="en-US" altLang="en-US" sz="3000" i="1" baseline="-25000" dirty="0" err="1" smtClean="0"/>
              <a:t>t</a:t>
            </a:r>
            <a:r>
              <a:rPr lang="en-US" altLang="en-US" sz="3000" i="1" dirty="0" smtClean="0"/>
              <a:t> </a:t>
            </a:r>
            <a:r>
              <a:rPr lang="en-US" altLang="en-US" sz="2200" dirty="0" smtClean="0"/>
              <a:t>= </a:t>
            </a:r>
            <a:r>
              <a:rPr lang="en-US" altLang="en-US" dirty="0" smtClean="0">
                <a:latin typeface="Book Antiqua" pitchFamily="18" charset="0"/>
              </a:rPr>
              <a:t>349.667</a:t>
            </a:r>
            <a:r>
              <a:rPr lang="en-US" altLang="en-US" sz="2200" dirty="0" smtClean="0"/>
              <a:t> + </a:t>
            </a:r>
            <a:r>
              <a:rPr lang="en-US" altLang="en-US" sz="3000" dirty="0" smtClean="0"/>
              <a:t>7.4 </a:t>
            </a:r>
            <a:r>
              <a:rPr lang="en-US" altLang="en-US" sz="3000" i="1" dirty="0" smtClean="0"/>
              <a:t>t</a:t>
            </a:r>
            <a:r>
              <a:rPr lang="en-US" altLang="en-US" sz="3000" dirty="0" smtClean="0"/>
              <a:t>.</a:t>
            </a:r>
            <a:r>
              <a:rPr lang="en-US" altLang="en-US" dirty="0" smtClean="0">
                <a:latin typeface="Book Antiqua" pitchFamily="18" charset="0"/>
              </a:rPr>
              <a:t> </a:t>
            </a:r>
          </a:p>
          <a:p>
            <a:pPr eaLnBrk="1" hangingPunct="1">
              <a:lnSpc>
                <a:spcPct val="80000"/>
              </a:lnSpc>
              <a:buFontTx/>
              <a:buNone/>
            </a:pPr>
            <a:endParaRPr lang="en-US" altLang="en-US" dirty="0" smtClean="0">
              <a:latin typeface="Book Antiqua" pitchFamily="18" charset="0"/>
            </a:endParaRPr>
          </a:p>
          <a:p>
            <a:pPr eaLnBrk="1" hangingPunct="1">
              <a:lnSpc>
                <a:spcPct val="80000"/>
              </a:lnSpc>
              <a:buFontTx/>
              <a:buNone/>
            </a:pPr>
            <a:r>
              <a:rPr lang="en-US" altLang="en-US" i="1" dirty="0" smtClean="0">
                <a:latin typeface="Book Antiqua" pitchFamily="18" charset="0"/>
              </a:rPr>
              <a:t>Y</a:t>
            </a:r>
            <a:r>
              <a:rPr lang="en-US" altLang="en-US" baseline="-25000" dirty="0" smtClean="0">
                <a:latin typeface="Book Antiqua" pitchFamily="18" charset="0"/>
              </a:rPr>
              <a:t>10</a:t>
            </a:r>
            <a:r>
              <a:rPr lang="en-US" altLang="en-US" dirty="0" smtClean="0">
                <a:latin typeface="Book Antiqua" pitchFamily="18" charset="0"/>
              </a:rPr>
              <a:t> = 349.667 + (7.4)(10) = </a:t>
            </a:r>
          </a:p>
        </p:txBody>
      </p:sp>
      <p:sp>
        <p:nvSpPr>
          <p:cNvPr id="38918" name="Rectangle 4"/>
          <p:cNvSpPr>
            <a:spLocks noChangeArrowheads="1"/>
          </p:cNvSpPr>
          <p:nvPr/>
        </p:nvSpPr>
        <p:spPr bwMode="auto">
          <a:xfrm>
            <a:off x="5257800" y="5141191"/>
            <a:ext cx="1225550" cy="444500"/>
          </a:xfrm>
          <a:prstGeom prst="rect">
            <a:avLst/>
          </a:prstGeom>
          <a:noFill/>
          <a:ln w="12700">
            <a:solidFill>
              <a:schemeClr val="tx1"/>
            </a:solidFill>
            <a:miter lim="800000"/>
            <a:headEnd/>
            <a:tailEnd/>
          </a:ln>
          <a:effectLst>
            <a:outerShdw dist="17961" dir="2700000" algn="ctr" rotWithShape="0">
              <a:srgbClr val="000000"/>
            </a:outerShdw>
          </a:effectLst>
          <a:extLst>
            <a:ext uri="{909E8E84-426E-40DD-AFC4-6F175D3DCCD1}">
              <a14:hiddenFill xmlns:a14="http://schemas.microsoft.com/office/drawing/2010/main">
                <a:solidFill>
                  <a:schemeClr val="bg1"/>
                </a:solidFill>
              </a14:hiddenFill>
            </a:ext>
          </a:extLst>
        </p:spPr>
        <p:txBody>
          <a:bodyPr wrap="none" lIns="90488" tIns="44450" rIns="90488" bIns="4445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t>423.667</a:t>
            </a:r>
          </a:p>
        </p:txBody>
      </p:sp>
      <p:graphicFrame>
        <p:nvGraphicFramePr>
          <p:cNvPr id="38919" name="Object 7"/>
          <p:cNvGraphicFramePr>
            <a:graphicFrameLocks noChangeAspect="1"/>
          </p:cNvGraphicFramePr>
          <p:nvPr>
            <p:extLst>
              <p:ext uri="{D42A27DB-BD31-4B8C-83A1-F6EECF244321}">
                <p14:modId xmlns:p14="http://schemas.microsoft.com/office/powerpoint/2010/main" val="32146860"/>
              </p:ext>
            </p:extLst>
          </p:nvPr>
        </p:nvGraphicFramePr>
        <p:xfrm>
          <a:off x="2151061" y="3564370"/>
          <a:ext cx="1643063" cy="536575"/>
        </p:xfrm>
        <a:graphic>
          <a:graphicData uri="http://schemas.openxmlformats.org/presentationml/2006/ole">
            <mc:AlternateContent xmlns:mc="http://schemas.openxmlformats.org/markup-compatibility/2006">
              <mc:Choice xmlns:v="urn:schemas-microsoft-com:vml" Requires="v">
                <p:oleObj spid="_x0000_s11958" name="Equation" r:id="rId4" imgW="647588" imgH="209468" progId="Equation.DSMT4">
                  <p:embed/>
                </p:oleObj>
              </mc:Choice>
              <mc:Fallback>
                <p:oleObj name="Equation" r:id="rId4" imgW="647588" imgH="2094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1061" y="3564370"/>
                        <a:ext cx="1643063" cy="5365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8"/>
          <p:cNvGraphicFramePr>
            <a:graphicFrameLocks noChangeAspect="1"/>
          </p:cNvGraphicFramePr>
          <p:nvPr>
            <p:extLst>
              <p:ext uri="{D42A27DB-BD31-4B8C-83A1-F6EECF244321}">
                <p14:modId xmlns:p14="http://schemas.microsoft.com/office/powerpoint/2010/main" val="2221511333"/>
              </p:ext>
            </p:extLst>
          </p:nvPr>
        </p:nvGraphicFramePr>
        <p:xfrm>
          <a:off x="4675909" y="1752600"/>
          <a:ext cx="347663" cy="441325"/>
        </p:xfrm>
        <a:graphic>
          <a:graphicData uri="http://schemas.openxmlformats.org/presentationml/2006/ole">
            <mc:AlternateContent xmlns:mc="http://schemas.openxmlformats.org/markup-compatibility/2006">
              <mc:Choice xmlns:v="urn:schemas-microsoft-com:vml" Requires="v">
                <p:oleObj spid="_x0000_s11959" name="Equation" r:id="rId6" imgW="133351" imgH="171408" progId="Equation.DSMT4">
                  <p:embed/>
                </p:oleObj>
              </mc:Choice>
              <mc:Fallback>
                <p:oleObj name="Equation" r:id="rId6" imgW="133351"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909" y="1752600"/>
                        <a:ext cx="347663" cy="4413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9"/>
          <p:cNvGraphicFramePr>
            <a:graphicFrameLocks noChangeAspect="1"/>
          </p:cNvGraphicFramePr>
          <p:nvPr/>
        </p:nvGraphicFramePr>
        <p:xfrm>
          <a:off x="2070100" y="1949450"/>
          <a:ext cx="274638" cy="427038"/>
        </p:xfrm>
        <a:graphic>
          <a:graphicData uri="http://schemas.openxmlformats.org/presentationml/2006/ole">
            <mc:AlternateContent xmlns:mc="http://schemas.openxmlformats.org/markup-compatibility/2006">
              <mc:Choice xmlns:v="urn:schemas-microsoft-com:vml" Requires="v">
                <p:oleObj spid="_x0000_s11960" name="Equation" r:id="rId8" imgW="104737" imgH="171408" progId="Equation.DSMT4">
                  <p:embed/>
                </p:oleObj>
              </mc:Choice>
              <mc:Fallback>
                <p:oleObj name="Equation" r:id="rId8" imgW="104737" imgH="17140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0100" y="194945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Line 10"/>
          <p:cNvSpPr>
            <a:spLocks noChangeShapeType="1"/>
          </p:cNvSpPr>
          <p:nvPr/>
        </p:nvSpPr>
        <p:spPr bwMode="auto">
          <a:xfrm flipV="1">
            <a:off x="2137206" y="2971800"/>
            <a:ext cx="2053793" cy="138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p:cNvSpPr>
            <a:spLocks noChangeShapeType="1"/>
          </p:cNvSpPr>
          <p:nvPr/>
        </p:nvSpPr>
        <p:spPr bwMode="auto">
          <a:xfrm>
            <a:off x="4755284" y="2923309"/>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8924" name="Object 19"/>
          <p:cNvGraphicFramePr>
            <a:graphicFrameLocks noGrp="1" noChangeAspect="1"/>
          </p:cNvGraphicFramePr>
          <p:nvPr>
            <p:ph sz="half" idx="2"/>
            <p:extLst>
              <p:ext uri="{D42A27DB-BD31-4B8C-83A1-F6EECF244321}">
                <p14:modId xmlns:p14="http://schemas.microsoft.com/office/powerpoint/2010/main" val="1206303845"/>
              </p:ext>
            </p:extLst>
          </p:nvPr>
        </p:nvGraphicFramePr>
        <p:xfrm>
          <a:off x="2455862" y="1676400"/>
          <a:ext cx="228600" cy="457200"/>
        </p:xfrm>
        <a:graphic>
          <a:graphicData uri="http://schemas.openxmlformats.org/presentationml/2006/ole">
            <mc:AlternateContent xmlns:mc="http://schemas.openxmlformats.org/markup-compatibility/2006">
              <mc:Choice xmlns:v="urn:schemas-microsoft-com:vml" Requires="v">
                <p:oleObj spid="_x0000_s11961" name="Equation" r:id="rId10" imgW="101512" imgH="203024" progId="Equation.BREE2">
                  <p:embed/>
                </p:oleObj>
              </mc:Choice>
              <mc:Fallback>
                <p:oleObj name="Equation" r:id="rId10" imgW="101512" imgH="203024" progId="Equation.BREE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5862" y="1676400"/>
                        <a:ext cx="22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5" name="Text Box 20"/>
          <p:cNvSpPr txBox="1">
            <a:spLocks noChangeArrowheads="1"/>
          </p:cNvSpPr>
          <p:nvPr/>
        </p:nvSpPr>
        <p:spPr bwMode="auto">
          <a:xfrm>
            <a:off x="1371600" y="6096000"/>
            <a:ext cx="21685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For December t=10</a:t>
            </a:r>
          </a:p>
        </p:txBody>
      </p:sp>
      <p:sp>
        <p:nvSpPr>
          <p:cNvPr id="38926" name="Line 22"/>
          <p:cNvSpPr>
            <a:spLocks noChangeShapeType="1"/>
          </p:cNvSpPr>
          <p:nvPr/>
        </p:nvSpPr>
        <p:spPr bwMode="auto">
          <a:xfrm flipV="1">
            <a:off x="3505200" y="58674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Rectangle 23"/>
          <p:cNvSpPr>
            <a:spLocks noChangeArrowheads="1"/>
          </p:cNvSpPr>
          <p:nvPr/>
        </p:nvSpPr>
        <p:spPr bwMode="auto">
          <a:xfrm>
            <a:off x="7107382" y="36576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8928" name="Rectangle 24"/>
          <p:cNvSpPr>
            <a:spLocks noChangeArrowheads="1"/>
          </p:cNvSpPr>
          <p:nvPr/>
        </p:nvSpPr>
        <p:spPr bwMode="auto">
          <a:xfrm>
            <a:off x="8001000" y="2750127"/>
            <a:ext cx="533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Tree>
    <p:extLst>
      <p:ext uri="{BB962C8B-B14F-4D97-AF65-F5344CB8AC3E}">
        <p14:creationId xmlns:p14="http://schemas.microsoft.com/office/powerpoint/2010/main" val="1083601357"/>
      </p:ext>
    </p:extLst>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66A847-C7B7-4315-ADAC-2A385A6343ED}" type="slidenum">
              <a:rPr lang="en-US" altLang="en-US"/>
              <a:pPr eaLnBrk="1" hangingPunct="1"/>
              <a:t>248</a:t>
            </a:fld>
            <a:endParaRPr lang="en-US" altLang="en-US"/>
          </a:p>
        </p:txBody>
      </p:sp>
      <p:sp>
        <p:nvSpPr>
          <p:cNvPr id="45060" name="Rectangle 2"/>
          <p:cNvSpPr>
            <a:spLocks noGrp="1" noChangeArrowheads="1"/>
          </p:cNvSpPr>
          <p:nvPr>
            <p:ph type="title"/>
          </p:nvPr>
        </p:nvSpPr>
        <p:spPr>
          <a:xfrm>
            <a:off x="457200" y="76200"/>
            <a:ext cx="8229600" cy="762000"/>
          </a:xfrm>
        </p:spPr>
        <p:txBody>
          <a:bodyPr/>
          <a:lstStyle/>
          <a:p>
            <a:pPr eaLnBrk="1" hangingPunct="1"/>
            <a:r>
              <a:rPr lang="en-US" altLang="en-US" b="1" dirty="0" smtClean="0">
                <a:solidFill>
                  <a:srgbClr val="FF0000"/>
                </a:solidFill>
              </a:rPr>
              <a:t>Regression Analysis</a:t>
            </a:r>
          </a:p>
        </p:txBody>
      </p:sp>
      <p:sp>
        <p:nvSpPr>
          <p:cNvPr id="45061" name="Rectangle 3"/>
          <p:cNvSpPr>
            <a:spLocks noGrp="1" noChangeArrowheads="1"/>
          </p:cNvSpPr>
          <p:nvPr>
            <p:ph type="body" idx="1"/>
          </p:nvPr>
        </p:nvSpPr>
        <p:spPr>
          <a:xfrm>
            <a:off x="457200" y="990600"/>
            <a:ext cx="8229600" cy="5715000"/>
          </a:xfrm>
        </p:spPr>
        <p:txBody>
          <a:bodyPr>
            <a:normAutofit fontScale="77500" lnSpcReduction="20000"/>
          </a:bodyPr>
          <a:lstStyle/>
          <a:p>
            <a:pPr eaLnBrk="1" hangingPunct="1"/>
            <a:r>
              <a:rPr lang="en-US" altLang="en-US" dirty="0" smtClean="0"/>
              <a:t>Regression Analysis is similar to trend analysis, except the independent variable is </a:t>
            </a:r>
            <a:r>
              <a:rPr lang="en-US" altLang="en-US" dirty="0" smtClean="0">
                <a:solidFill>
                  <a:srgbClr val="FF0000"/>
                </a:solidFill>
              </a:rPr>
              <a:t>not restricted to time.</a:t>
            </a:r>
          </a:p>
          <a:p>
            <a:pPr marL="0" indent="0" eaLnBrk="1" hangingPunct="1">
              <a:buNone/>
            </a:pPr>
            <a:r>
              <a:rPr lang="en-US" altLang="en-US" dirty="0" smtClean="0"/>
              <a:t> </a:t>
            </a:r>
          </a:p>
          <a:p>
            <a:pPr eaLnBrk="1" hangingPunct="1"/>
            <a:r>
              <a:rPr lang="en-US" altLang="en-US" dirty="0" smtClean="0"/>
              <a:t>For this model, we can find the </a:t>
            </a:r>
            <a:r>
              <a:rPr lang="en-US" altLang="en-US" dirty="0" smtClean="0">
                <a:solidFill>
                  <a:srgbClr val="FF0000"/>
                </a:solidFill>
              </a:rPr>
              <a:t>regression equation in the same manner </a:t>
            </a:r>
            <a:r>
              <a:rPr lang="en-US" altLang="en-US" dirty="0" smtClean="0"/>
              <a:t>in which we have found the trend line except we would call the independent variable x,  instead of t. </a:t>
            </a:r>
          </a:p>
          <a:p>
            <a:pPr eaLnBrk="1" hangingPunct="1"/>
            <a:endParaRPr lang="en-US" altLang="en-US" dirty="0" smtClean="0"/>
          </a:p>
          <a:p>
            <a:pPr eaLnBrk="1" hangingPunct="1"/>
            <a:r>
              <a:rPr lang="en-US" altLang="en-US" b="1" dirty="0" smtClean="0">
                <a:solidFill>
                  <a:srgbClr val="0070C0"/>
                </a:solidFill>
              </a:rPr>
              <a:t>Regression analysis</a:t>
            </a:r>
            <a:r>
              <a:rPr lang="en-US" altLang="en-US" dirty="0" smtClean="0"/>
              <a:t> is used to </a:t>
            </a:r>
            <a:r>
              <a:rPr lang="en-US" altLang="en-US" dirty="0" smtClean="0">
                <a:solidFill>
                  <a:srgbClr val="FF0000"/>
                </a:solidFill>
              </a:rPr>
              <a:t>indicate the cause-and-effect relationship between X and Y,</a:t>
            </a:r>
            <a:r>
              <a:rPr lang="en-US" altLang="en-US" dirty="0" smtClean="0"/>
              <a:t> that is a change in the value of independent variable X causes a corresponding change (effect) in the value of dependent variable Y if all other factors that affect Y remain unchanged. </a:t>
            </a:r>
          </a:p>
          <a:p>
            <a:pPr eaLnBrk="1" hangingPunct="1"/>
            <a:endParaRPr lang="en-US" altLang="en-US" dirty="0" smtClean="0"/>
          </a:p>
          <a:p>
            <a:pPr eaLnBrk="1" hangingPunct="1"/>
            <a:r>
              <a:rPr lang="en-US" altLang="en-US" b="1" dirty="0" smtClean="0">
                <a:solidFill>
                  <a:srgbClr val="0070C0"/>
                </a:solidFill>
              </a:rPr>
              <a:t>Correlation analysis</a:t>
            </a:r>
            <a:r>
              <a:rPr lang="en-US" altLang="en-US" dirty="0" smtClean="0"/>
              <a:t>, in contrast, assures the </a:t>
            </a:r>
            <a:r>
              <a:rPr lang="en-US" altLang="en-US" dirty="0" smtClean="0">
                <a:solidFill>
                  <a:srgbClr val="FF0000"/>
                </a:solidFill>
              </a:rPr>
              <a:t>existence of an association between two variables X and Y but not that they have a cause and effect relationship</a:t>
            </a:r>
            <a:r>
              <a:rPr lang="en-US" altLang="en-US" dirty="0" smtClean="0"/>
              <a:t>.  </a:t>
            </a:r>
          </a:p>
        </p:txBody>
      </p:sp>
    </p:spTree>
    <p:extLst>
      <p:ext uri="{BB962C8B-B14F-4D97-AF65-F5344CB8AC3E}">
        <p14:creationId xmlns:p14="http://schemas.microsoft.com/office/powerpoint/2010/main" val="396168599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7"/>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A0DE53-A887-4320-8489-1D38ABCE8150}" type="slidenum">
              <a:rPr lang="en-US" altLang="en-US"/>
              <a:pPr eaLnBrk="1" hangingPunct="1"/>
              <a:t>249</a:t>
            </a:fld>
            <a:endParaRPr lang="en-US" altLang="en-US"/>
          </a:p>
        </p:txBody>
      </p:sp>
      <p:sp>
        <p:nvSpPr>
          <p:cNvPr id="46084" name="Rectangle 2"/>
          <p:cNvSpPr>
            <a:spLocks noGrp="1" noChangeArrowheads="1"/>
          </p:cNvSpPr>
          <p:nvPr>
            <p:ph type="title"/>
          </p:nvPr>
        </p:nvSpPr>
        <p:spPr>
          <a:xfrm>
            <a:off x="685800" y="76200"/>
            <a:ext cx="8229600" cy="7762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b="1" dirty="0" smtClean="0">
                <a:solidFill>
                  <a:srgbClr val="FF0000"/>
                </a:solidFill>
              </a:rPr>
              <a:t>Regression Equation</a:t>
            </a:r>
          </a:p>
        </p:txBody>
      </p:sp>
      <p:sp>
        <p:nvSpPr>
          <p:cNvPr id="46085" name="Rectangle 3"/>
          <p:cNvSpPr>
            <a:spLocks noGrp="1" noChangeArrowheads="1"/>
          </p:cNvSpPr>
          <p:nvPr>
            <p:ph type="body" sz="half" idx="1"/>
          </p:nvPr>
        </p:nvSpPr>
        <p:spPr>
          <a:xfrm>
            <a:off x="838200" y="1371600"/>
            <a:ext cx="7924800" cy="495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lnSpcReduction="10000"/>
          </a:bodyPr>
          <a:lstStyle/>
          <a:p>
            <a:pPr eaLnBrk="1" hangingPunct="1">
              <a:lnSpc>
                <a:spcPct val="80000"/>
              </a:lnSpc>
            </a:pPr>
            <a:r>
              <a:rPr lang="en-US" altLang="en-US" sz="2000" dirty="0" smtClean="0"/>
              <a:t>Using the method of least squares, the formula for the regression line is:  </a:t>
            </a:r>
          </a:p>
          <a:p>
            <a:pPr eaLnBrk="1" hangingPunct="1">
              <a:lnSpc>
                <a:spcPct val="80000"/>
              </a:lnSpc>
              <a:buFontTx/>
              <a:buNone/>
            </a:pPr>
            <a:r>
              <a:rPr lang="en-US" altLang="en-US" sz="2000" i="1" dirty="0" smtClean="0"/>
              <a:t>	                                      </a:t>
            </a:r>
            <a:r>
              <a:rPr lang="en-US" altLang="en-US" sz="2400" b="1" i="1" dirty="0" smtClean="0"/>
              <a:t>Y </a:t>
            </a:r>
            <a:r>
              <a:rPr lang="en-US" altLang="en-US" sz="2400" b="1" dirty="0" smtClean="0"/>
              <a:t>= </a:t>
            </a:r>
            <a:r>
              <a:rPr lang="en-US" altLang="en-US" sz="2400" b="1" i="1" dirty="0" smtClean="0"/>
              <a:t>b</a:t>
            </a:r>
            <a:r>
              <a:rPr lang="en-US" altLang="en-US" sz="2400" b="1" baseline="-25000" dirty="0" smtClean="0"/>
              <a:t>0</a:t>
            </a:r>
            <a:r>
              <a:rPr lang="en-US" altLang="en-US" sz="2400" b="1" dirty="0" smtClean="0"/>
              <a:t> + </a:t>
            </a:r>
            <a:r>
              <a:rPr lang="en-US" altLang="en-US" sz="2400" b="1" i="1" dirty="0" smtClean="0"/>
              <a:t>b</a:t>
            </a:r>
            <a:r>
              <a:rPr lang="en-US" altLang="en-US" sz="2400" b="1" baseline="-25000" dirty="0" smtClean="0"/>
              <a:t>1</a:t>
            </a:r>
            <a:r>
              <a:rPr lang="en-US" altLang="en-US" sz="2400" b="1" i="1" dirty="0" smtClean="0"/>
              <a:t>x</a:t>
            </a:r>
            <a:r>
              <a:rPr lang="en-US" altLang="en-US" sz="2400" b="1" dirty="0" smtClean="0"/>
              <a:t>.  </a:t>
            </a:r>
          </a:p>
          <a:p>
            <a:pPr eaLnBrk="1" hangingPunct="1">
              <a:lnSpc>
                <a:spcPct val="80000"/>
              </a:lnSpc>
              <a:buFontTx/>
              <a:buNone/>
            </a:pPr>
            <a:r>
              <a:rPr lang="en-US" altLang="en-US" sz="2000" dirty="0" smtClean="0"/>
              <a:t>	   </a:t>
            </a:r>
          </a:p>
          <a:p>
            <a:pPr eaLnBrk="1" hangingPunct="1">
              <a:lnSpc>
                <a:spcPct val="80000"/>
              </a:lnSpc>
              <a:buFontTx/>
              <a:buNone/>
            </a:pPr>
            <a:r>
              <a:rPr lang="en-US" altLang="en-US" sz="2000" dirty="0" smtClean="0"/>
              <a:t>where:      </a:t>
            </a:r>
            <a:r>
              <a:rPr lang="en-US" altLang="en-US" sz="2000" b="1" i="1" dirty="0" smtClean="0">
                <a:solidFill>
                  <a:srgbClr val="FF0000"/>
                </a:solidFill>
              </a:rPr>
              <a:t>Y</a:t>
            </a:r>
            <a:r>
              <a:rPr lang="en-US" altLang="en-US" sz="2000" dirty="0" smtClean="0"/>
              <a:t>= dependent variable which depends on the value of x</a:t>
            </a:r>
          </a:p>
          <a:p>
            <a:pPr eaLnBrk="1" hangingPunct="1">
              <a:lnSpc>
                <a:spcPct val="80000"/>
              </a:lnSpc>
              <a:buFontTx/>
              <a:buNone/>
            </a:pP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1</a:t>
            </a:r>
            <a:r>
              <a:rPr lang="en-US" altLang="en-US" sz="2000" baseline="-25000" dirty="0" smtClean="0"/>
              <a:t> </a:t>
            </a:r>
            <a:r>
              <a:rPr lang="en-US" altLang="en-US" sz="2000" dirty="0" smtClean="0"/>
              <a:t>= slope of the regression line</a:t>
            </a:r>
          </a:p>
          <a:p>
            <a:pPr eaLnBrk="1" hangingPunct="1">
              <a:lnSpc>
                <a:spcPct val="80000"/>
              </a:lnSpc>
              <a:buFontTx/>
              <a:buNone/>
            </a:pPr>
            <a:r>
              <a:rPr lang="en-US" altLang="en-US" sz="2000" dirty="0" smtClean="0"/>
              <a:t> 	  	  </a:t>
            </a:r>
            <a:r>
              <a:rPr lang="en-US" altLang="en-US" sz="2000" b="1" dirty="0" smtClean="0">
                <a:solidFill>
                  <a:srgbClr val="FF0000"/>
                </a:solidFill>
              </a:rPr>
              <a:t> </a:t>
            </a:r>
            <a:r>
              <a:rPr lang="en-US" altLang="en-US" sz="2000" b="1" i="1" dirty="0" smtClean="0">
                <a:solidFill>
                  <a:srgbClr val="FF0000"/>
                </a:solidFill>
              </a:rPr>
              <a:t>b</a:t>
            </a:r>
            <a:r>
              <a:rPr lang="en-US" altLang="en-US" sz="2000" b="1" baseline="-25000" dirty="0" smtClean="0">
                <a:solidFill>
                  <a:srgbClr val="FF0000"/>
                </a:solidFill>
              </a:rPr>
              <a:t>0</a:t>
            </a:r>
            <a:r>
              <a:rPr lang="en-US" altLang="en-US" sz="2000" dirty="0" smtClean="0"/>
              <a:t> = regression line projection for x= 0 ( i.e. </a:t>
            </a:r>
            <a:r>
              <a:rPr lang="en-US" altLang="en-US" sz="2000" dirty="0" smtClean="0">
                <a:solidFill>
                  <a:srgbClr val="FF0000"/>
                </a:solidFill>
              </a:rPr>
              <a:t>Constant value</a:t>
            </a:r>
            <a:r>
              <a:rPr lang="en-US" altLang="en-US" sz="2000" dirty="0" smtClean="0"/>
              <a:t>)</a:t>
            </a:r>
          </a:p>
          <a:p>
            <a:pPr eaLnBrk="1" hangingPunct="1">
              <a:lnSpc>
                <a:spcPct val="65000"/>
              </a:lnSpc>
              <a:buFontTx/>
              <a:buNone/>
            </a:pPr>
            <a:endParaRPr lang="en-US" altLang="en-US" sz="1000" dirty="0" smtClean="0"/>
          </a:p>
          <a:p>
            <a:pPr eaLnBrk="1" hangingPunct="1">
              <a:lnSpc>
                <a:spcPct val="65000"/>
              </a:lnSpc>
              <a:buFontTx/>
              <a:buNone/>
            </a:pPr>
            <a:r>
              <a:rPr lang="en-US" altLang="en-US" sz="2000" dirty="0" smtClean="0"/>
              <a:t>                  </a:t>
            </a:r>
          </a:p>
          <a:p>
            <a:pPr eaLnBrk="1" hangingPunct="1">
              <a:lnSpc>
                <a:spcPct val="65000"/>
              </a:lnSpc>
              <a:buFontTx/>
              <a:buNone/>
            </a:pPr>
            <a:r>
              <a:rPr lang="en-US" altLang="en-US" sz="2000" dirty="0" smtClean="0"/>
              <a:t> 		 	</a:t>
            </a:r>
            <a:r>
              <a:rPr lang="en-US" altLang="en-US" i="1" u="sng" dirty="0" smtClean="0"/>
              <a:t>n</a:t>
            </a:r>
            <a:r>
              <a:rPr lang="en-US" altLang="en-US" u="sng" dirty="0" smtClean="0">
                <a:latin typeface="Symbol" pitchFamily="18" charset="2"/>
              </a:rPr>
              <a:t> </a:t>
            </a:r>
            <a:r>
              <a:rPr lang="en-US" altLang="en-US" u="sng" dirty="0" err="1" smtClean="0"/>
              <a:t>X</a:t>
            </a:r>
            <a:r>
              <a:rPr lang="en-US" altLang="en-US" baseline="-25000" dirty="0" err="1" smtClean="0"/>
              <a:t>i</a:t>
            </a:r>
            <a:r>
              <a:rPr lang="en-US" altLang="en-US" i="1" u="sng" dirty="0" err="1" smtClean="0"/>
              <a:t>Y</a:t>
            </a:r>
            <a:r>
              <a:rPr lang="en-US" altLang="en-US" i="1" u="sng" baseline="-25000" dirty="0" err="1" smtClean="0"/>
              <a:t>i</a:t>
            </a:r>
            <a:r>
              <a:rPr lang="en-US" altLang="en-US" u="sng" dirty="0" smtClean="0"/>
              <a:t> - </a:t>
            </a:r>
            <a:r>
              <a:rPr lang="en-US" altLang="en-US" u="sng" dirty="0" smtClean="0">
                <a:latin typeface="Symbol" pitchFamily="18" charset="2"/>
              </a:rPr>
              <a:t></a:t>
            </a:r>
            <a:r>
              <a:rPr lang="en-US" altLang="en-US" u="sng" dirty="0" smtClean="0"/>
              <a:t>X</a:t>
            </a:r>
            <a:r>
              <a:rPr lang="en-US" altLang="en-US" baseline="-25000" dirty="0" smtClean="0"/>
              <a:t>i</a:t>
            </a:r>
            <a:r>
              <a:rPr lang="en-US" altLang="en-US" i="1" u="sng" dirty="0" smtClean="0"/>
              <a:t> </a:t>
            </a:r>
            <a:r>
              <a:rPr lang="en-US" altLang="en-US" u="sng" dirty="0" smtClean="0">
                <a:latin typeface="Symbol" pitchFamily="18" charset="2"/>
              </a:rPr>
              <a:t></a:t>
            </a:r>
            <a:r>
              <a:rPr lang="en-US" altLang="en-US" i="1" u="sng" dirty="0" smtClean="0"/>
              <a:t>Y</a:t>
            </a:r>
            <a:r>
              <a:rPr lang="en-US" altLang="en-US" i="1" baseline="-25000" dirty="0" smtClean="0"/>
              <a:t>i</a:t>
            </a:r>
            <a:r>
              <a:rPr lang="en-US" altLang="en-US" dirty="0" smtClean="0"/>
              <a:t> 	     </a:t>
            </a:r>
          </a:p>
          <a:p>
            <a:pPr eaLnBrk="1" hangingPunct="1">
              <a:lnSpc>
                <a:spcPct val="125000"/>
              </a:lnSpc>
              <a:buFontTx/>
              <a:buNone/>
            </a:pPr>
            <a:r>
              <a:rPr lang="en-US" altLang="en-US" dirty="0" smtClean="0"/>
              <a:t>          </a:t>
            </a:r>
            <a:r>
              <a:rPr lang="en-US" altLang="en-US" dirty="0"/>
              <a:t> </a:t>
            </a:r>
            <a:r>
              <a:rPr lang="en-US" altLang="en-US" dirty="0" smtClean="0"/>
              <a:t>	 </a:t>
            </a:r>
            <a:r>
              <a:rPr lang="en-US" altLang="en-US" i="1" dirty="0" smtClean="0"/>
              <a:t>n</a:t>
            </a:r>
            <a:r>
              <a:rPr lang="en-US" altLang="en-US" dirty="0" smtClean="0">
                <a:latin typeface="Symbol" pitchFamily="18" charset="2"/>
              </a:rPr>
              <a:t></a:t>
            </a:r>
            <a:r>
              <a:rPr lang="en-US" altLang="en-US" dirty="0" smtClean="0"/>
              <a:t>X</a:t>
            </a:r>
            <a:r>
              <a:rPr lang="en-US" altLang="en-US" baseline="-25000" dirty="0" smtClean="0"/>
              <a:t>i</a:t>
            </a:r>
            <a:r>
              <a:rPr lang="en-US" altLang="en-US" baseline="30000" dirty="0" smtClean="0"/>
              <a:t>2</a:t>
            </a:r>
            <a:r>
              <a:rPr lang="en-US" altLang="en-US" dirty="0" smtClean="0"/>
              <a:t> - (</a:t>
            </a:r>
            <a:r>
              <a:rPr lang="en-US" altLang="en-US" dirty="0" smtClean="0">
                <a:latin typeface="Symbol" pitchFamily="18" charset="2"/>
              </a:rPr>
              <a:t></a:t>
            </a:r>
            <a:r>
              <a:rPr lang="en-US" altLang="en-US" dirty="0" smtClean="0"/>
              <a:t>X</a:t>
            </a:r>
            <a:r>
              <a:rPr lang="en-US" altLang="en-US" baseline="-25000" dirty="0" smtClean="0"/>
              <a:t>i</a:t>
            </a:r>
            <a:r>
              <a:rPr lang="en-US" altLang="en-US" dirty="0" smtClean="0"/>
              <a:t>)</a:t>
            </a:r>
            <a:r>
              <a:rPr lang="en-US" altLang="en-US" baseline="30000" dirty="0" smtClean="0"/>
              <a:t>2</a:t>
            </a:r>
            <a:endParaRPr lang="en-US" altLang="en-US" dirty="0" smtClean="0"/>
          </a:p>
          <a:p>
            <a:pPr eaLnBrk="1" hangingPunct="1">
              <a:lnSpc>
                <a:spcPct val="125000"/>
              </a:lnSpc>
              <a:buFontTx/>
              <a:buNone/>
            </a:pPr>
            <a:r>
              <a:rPr lang="en-US" altLang="en-US" sz="2000" dirty="0" smtClean="0"/>
              <a:t>	  where:  </a:t>
            </a:r>
            <a:r>
              <a:rPr lang="en-US" altLang="en-US" sz="2000" i="1" dirty="0" smtClean="0"/>
              <a:t>Y</a:t>
            </a:r>
            <a:r>
              <a:rPr lang="en-US" altLang="en-US" sz="2000" dirty="0" smtClean="0"/>
              <a:t> = observed value of the independent variable        X</a:t>
            </a:r>
            <a:endParaRPr lang="en-US" altLang="en-US" sz="2000" i="1" dirty="0" smtClean="0"/>
          </a:p>
          <a:p>
            <a:pPr eaLnBrk="1" hangingPunct="1">
              <a:lnSpc>
                <a:spcPct val="125000"/>
              </a:lnSpc>
              <a:buFontTx/>
              <a:buNone/>
            </a:pPr>
            <a:endParaRPr lang="en-US" altLang="en-US" sz="800" dirty="0" smtClean="0"/>
          </a:p>
          <a:p>
            <a:pPr eaLnBrk="1" hangingPunct="1">
              <a:lnSpc>
                <a:spcPct val="80000"/>
              </a:lnSpc>
              <a:buFontTx/>
              <a:buNone/>
            </a:pPr>
            <a:r>
              <a:rPr lang="en-US" altLang="en-US" sz="2000" dirty="0" smtClean="0"/>
              <a:t>		             = average of the observed values for </a:t>
            </a:r>
            <a:r>
              <a:rPr lang="en-US" altLang="en-US" sz="2000" i="1" dirty="0" smtClean="0"/>
              <a:t>Y</a:t>
            </a:r>
            <a:r>
              <a:rPr lang="en-US" altLang="en-US" sz="2000" dirty="0" smtClean="0"/>
              <a:t> </a:t>
            </a:r>
          </a:p>
          <a:p>
            <a:pPr eaLnBrk="1" hangingPunct="1">
              <a:lnSpc>
                <a:spcPct val="80000"/>
              </a:lnSpc>
              <a:buFontTx/>
              <a:buNone/>
            </a:pPr>
            <a:endParaRPr lang="en-US" altLang="en-US" sz="800" dirty="0" smtClean="0"/>
          </a:p>
          <a:p>
            <a:pPr eaLnBrk="1" hangingPunct="1">
              <a:lnSpc>
                <a:spcPct val="80000"/>
              </a:lnSpc>
              <a:buFontTx/>
              <a:buNone/>
            </a:pPr>
            <a:r>
              <a:rPr lang="en-US" altLang="en-US" sz="2000" i="1" dirty="0" smtClean="0"/>
              <a:t>		         x</a:t>
            </a:r>
            <a:r>
              <a:rPr lang="en-US" altLang="en-US" sz="2000" i="1" dirty="0" smtClean="0">
                <a:latin typeface="Calibri"/>
              </a:rPr>
              <a:t>­ˉ</a:t>
            </a:r>
            <a:r>
              <a:rPr lang="en-US" altLang="en-US" sz="2000" i="1" dirty="0" smtClean="0"/>
              <a:t>  </a:t>
            </a:r>
            <a:r>
              <a:rPr lang="en-US" altLang="en-US" sz="2000" dirty="0" smtClean="0"/>
              <a:t>  = average of independent variable for the </a:t>
            </a:r>
            <a:r>
              <a:rPr lang="en-US" altLang="en-US" sz="2000" i="1" dirty="0" smtClean="0"/>
              <a:t>n</a:t>
            </a:r>
            <a:r>
              <a:rPr lang="en-US" altLang="en-US" sz="2000" dirty="0" smtClean="0"/>
              <a:t>  observations</a:t>
            </a:r>
          </a:p>
        </p:txBody>
      </p:sp>
      <p:graphicFrame>
        <p:nvGraphicFramePr>
          <p:cNvPr id="46086" name="Object 8"/>
          <p:cNvGraphicFramePr>
            <a:graphicFrameLocks noGrp="1" noChangeAspect="1"/>
          </p:cNvGraphicFramePr>
          <p:nvPr>
            <p:ph sz="quarter" idx="3"/>
          </p:nvPr>
        </p:nvGraphicFramePr>
        <p:xfrm>
          <a:off x="685800" y="5257800"/>
          <a:ext cx="114300" cy="177800"/>
        </p:xfrm>
        <a:graphic>
          <a:graphicData uri="http://schemas.openxmlformats.org/presentationml/2006/ole">
            <mc:AlternateContent xmlns:mc="http://schemas.openxmlformats.org/markup-compatibility/2006">
              <mc:Choice xmlns:v="urn:schemas-microsoft-com:vml" Requires="v">
                <p:oleObj spid="_x0000_s13074" name="Equation" r:id="rId4" imgW="104737" imgH="171408" progId="Equation.DSMT4">
                  <p:embed/>
                </p:oleObj>
              </mc:Choice>
              <mc:Fallback>
                <p:oleObj name="Equation" r:id="rId4" imgW="104737" imgH="17140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257800"/>
                        <a:ext cx="114300" cy="1778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Line 5"/>
          <p:cNvSpPr>
            <a:spLocks noChangeShapeType="1"/>
          </p:cNvSpPr>
          <p:nvPr/>
        </p:nvSpPr>
        <p:spPr bwMode="auto">
          <a:xfrm>
            <a:off x="2654300" y="3848100"/>
            <a:ext cx="1797050"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6088" name="Object 7"/>
          <p:cNvGraphicFramePr>
            <a:graphicFrameLocks noChangeAspect="1"/>
          </p:cNvGraphicFramePr>
          <p:nvPr/>
        </p:nvGraphicFramePr>
        <p:xfrm>
          <a:off x="2165350" y="5740400"/>
          <a:ext cx="274638" cy="427038"/>
        </p:xfrm>
        <a:graphic>
          <a:graphicData uri="http://schemas.openxmlformats.org/presentationml/2006/ole">
            <mc:AlternateContent xmlns:mc="http://schemas.openxmlformats.org/markup-compatibility/2006">
              <mc:Choice xmlns:v="urn:schemas-microsoft-com:vml" Requires="v">
                <p:oleObj spid="_x0000_s13075" name="Equation" r:id="rId6" imgW="104737" imgH="171408" progId="Equation.DSMT4">
                  <p:embed/>
                </p:oleObj>
              </mc:Choice>
              <mc:Fallback>
                <p:oleObj name="Equation" r:id="rId6" imgW="104737" imgH="1714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5350" y="5740400"/>
                        <a:ext cx="274638" cy="4270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9"/>
          <p:cNvGraphicFramePr>
            <a:graphicFrameLocks noChangeAspect="1"/>
          </p:cNvGraphicFramePr>
          <p:nvPr>
            <p:extLst>
              <p:ext uri="{D42A27DB-BD31-4B8C-83A1-F6EECF244321}">
                <p14:modId xmlns:p14="http://schemas.microsoft.com/office/powerpoint/2010/main" val="1129856770"/>
              </p:ext>
            </p:extLst>
          </p:nvPr>
        </p:nvGraphicFramePr>
        <p:xfrm>
          <a:off x="2286000" y="5181600"/>
          <a:ext cx="274638" cy="347663"/>
        </p:xfrm>
        <a:graphic>
          <a:graphicData uri="http://schemas.openxmlformats.org/presentationml/2006/ole">
            <mc:AlternateContent xmlns:mc="http://schemas.openxmlformats.org/markup-compatibility/2006">
              <mc:Choice xmlns:v="urn:schemas-microsoft-com:vml" Requires="v">
                <p:oleObj spid="_x0000_s13076" name="Equation" r:id="rId8" imgW="133351" imgH="171408" progId="Equation.DSMT4">
                  <p:embed/>
                </p:oleObj>
              </mc:Choice>
              <mc:Fallback>
                <p:oleObj name="Equation" r:id="rId8" imgW="133351" imgH="17140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5181600"/>
                        <a:ext cx="274638" cy="3476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Object 12"/>
          <p:cNvGraphicFramePr>
            <a:graphicFrameLocks noGrp="1" noChangeAspect="1"/>
          </p:cNvGraphicFramePr>
          <p:nvPr>
            <p:ph sz="quarter" idx="2"/>
          </p:nvPr>
        </p:nvGraphicFramePr>
        <p:xfrm>
          <a:off x="5638800" y="3733800"/>
          <a:ext cx="1644650" cy="538163"/>
        </p:xfrm>
        <a:graphic>
          <a:graphicData uri="http://schemas.openxmlformats.org/presentationml/2006/ole">
            <mc:AlternateContent xmlns:mc="http://schemas.openxmlformats.org/markup-compatibility/2006">
              <mc:Choice xmlns:v="urn:schemas-microsoft-com:vml" Requires="v">
                <p:oleObj spid="_x0000_s13077" name="Equation" r:id="rId10" imgW="736600" imgH="241300" progId="Equation.BREE2">
                  <p:embed/>
                </p:oleObj>
              </mc:Choice>
              <mc:Fallback>
                <p:oleObj name="Equation" r:id="rId10" imgW="736600" imgH="241300" progId="Equation.BREE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733800"/>
                        <a:ext cx="16446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1447800" y="3791037"/>
            <a:ext cx="1346785" cy="369332"/>
          </a:xfrm>
          <a:prstGeom prst="rect">
            <a:avLst/>
          </a:prstGeom>
          <a:noFill/>
        </p:spPr>
        <p:txBody>
          <a:bodyPr wrap="square" rtlCol="0">
            <a:spAutoFit/>
          </a:bodyPr>
          <a:lstStyle/>
          <a:p>
            <a:r>
              <a:rPr lang="en-US" altLang="en-US" i="1" dirty="0" smtClean="0"/>
              <a:t>Here,     b</a:t>
            </a:r>
            <a:r>
              <a:rPr lang="en-US" altLang="en-US" baseline="-25000" dirty="0" smtClean="0"/>
              <a:t>1</a:t>
            </a:r>
            <a:r>
              <a:rPr lang="en-US" altLang="en-US" dirty="0" smtClean="0"/>
              <a:t> </a:t>
            </a:r>
            <a:r>
              <a:rPr lang="en-US" altLang="en-US" dirty="0"/>
              <a:t>=</a:t>
            </a:r>
            <a:endParaRPr lang="en-US" dirty="0"/>
          </a:p>
        </p:txBody>
      </p:sp>
      <p:sp>
        <p:nvSpPr>
          <p:cNvPr id="3" name="TextBox 2"/>
          <p:cNvSpPr txBox="1"/>
          <p:nvPr/>
        </p:nvSpPr>
        <p:spPr>
          <a:xfrm>
            <a:off x="2288039" y="4826123"/>
            <a:ext cx="237566" cy="369332"/>
          </a:xfrm>
          <a:prstGeom prst="rect">
            <a:avLst/>
          </a:prstGeom>
          <a:noFill/>
        </p:spPr>
        <p:txBody>
          <a:bodyPr wrap="none" rtlCol="0">
            <a:spAutoFit/>
          </a:bodyPr>
          <a:lstStyle/>
          <a:p>
            <a:r>
              <a:rPr lang="en-US" dirty="0" err="1" smtClean="0"/>
              <a:t>i</a:t>
            </a:r>
            <a:endParaRPr lang="en-US" dirty="0"/>
          </a:p>
        </p:txBody>
      </p:sp>
      <p:sp>
        <p:nvSpPr>
          <p:cNvPr id="4" name="TextBox 3"/>
          <p:cNvSpPr txBox="1"/>
          <p:nvPr/>
        </p:nvSpPr>
        <p:spPr>
          <a:xfrm>
            <a:off x="7620000" y="4826123"/>
            <a:ext cx="237566" cy="369332"/>
          </a:xfrm>
          <a:prstGeom prst="rect">
            <a:avLst/>
          </a:prstGeom>
          <a:noFill/>
        </p:spPr>
        <p:txBody>
          <a:bodyPr wrap="none" rtlCol="0">
            <a:spAutoFit/>
          </a:bodyPr>
          <a:lstStyle/>
          <a:p>
            <a:r>
              <a:rPr lang="en-US" dirty="0" err="1" smtClean="0"/>
              <a:t>i</a:t>
            </a:r>
            <a:endParaRPr lang="en-US" dirty="0"/>
          </a:p>
        </p:txBody>
      </p:sp>
      <p:sp>
        <p:nvSpPr>
          <p:cNvPr id="5" name="TextBox 4"/>
          <p:cNvSpPr txBox="1"/>
          <p:nvPr/>
        </p:nvSpPr>
        <p:spPr>
          <a:xfrm>
            <a:off x="6442364" y="5278399"/>
            <a:ext cx="237566" cy="369332"/>
          </a:xfrm>
          <a:prstGeom prst="rect">
            <a:avLst/>
          </a:prstGeom>
          <a:noFill/>
        </p:spPr>
        <p:txBody>
          <a:bodyPr wrap="none" rtlCol="0">
            <a:spAutoFit/>
          </a:bodyPr>
          <a:lstStyle/>
          <a:p>
            <a:r>
              <a:rPr lang="en-US" dirty="0" err="1"/>
              <a:t>i</a:t>
            </a:r>
            <a:endParaRPr lang="en-US" dirty="0"/>
          </a:p>
        </p:txBody>
      </p:sp>
    </p:spTree>
    <p:extLst>
      <p:ext uri="{BB962C8B-B14F-4D97-AF65-F5344CB8AC3E}">
        <p14:creationId xmlns:p14="http://schemas.microsoft.com/office/powerpoint/2010/main" val="32431589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b="1" smtClean="0">
                <a:solidFill>
                  <a:srgbClr val="FF0000"/>
                </a:solidFill>
              </a:rPr>
              <a:t>Theory X and theory Y</a:t>
            </a:r>
            <a:endParaRPr lang="en-US" altLang="en-US" smtClean="0">
              <a:solidFill>
                <a:srgbClr val="FF0000"/>
              </a:solidFill>
            </a:endParaRPr>
          </a:p>
        </p:txBody>
      </p:sp>
      <p:sp>
        <p:nvSpPr>
          <p:cNvPr id="57347" name="Content Placeholder 2"/>
          <p:cNvSpPr>
            <a:spLocks noGrp="1"/>
          </p:cNvSpPr>
          <p:nvPr>
            <p:ph idx="1"/>
          </p:nvPr>
        </p:nvSpPr>
        <p:spPr/>
        <p:txBody>
          <a:bodyPr/>
          <a:lstStyle/>
          <a:p>
            <a:pPr eaLnBrk="1" hangingPunct="1"/>
            <a:endParaRPr lang="en-US" altLang="en-US" b="1" smtClean="0"/>
          </a:p>
          <a:p>
            <a:pPr eaLnBrk="1" hangingPunct="1"/>
            <a:r>
              <a:rPr lang="en-US" altLang="en-US" b="1" smtClean="0">
                <a:solidFill>
                  <a:srgbClr val="FF0000"/>
                </a:solidFill>
              </a:rPr>
              <a:t>Theory X and Theory Y are theories of human motivation </a:t>
            </a:r>
            <a:r>
              <a:rPr lang="en-US" altLang="en-US" b="1" smtClean="0"/>
              <a:t>created and developed by Douglas McGregor </a:t>
            </a:r>
            <a:r>
              <a:rPr lang="en-US" altLang="en-US" smtClean="0"/>
              <a:t>at the MIT Sloan School of Management in the 1960s</a:t>
            </a:r>
          </a:p>
        </p:txBody>
      </p:sp>
    </p:spTree>
    <p:extLst>
      <p:ext uri="{BB962C8B-B14F-4D97-AF65-F5344CB8AC3E}">
        <p14:creationId xmlns:p14="http://schemas.microsoft.com/office/powerpoint/2010/main" val="67236799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762000"/>
          </a:xfrm>
        </p:spPr>
        <p:txBody>
          <a:bodyPr/>
          <a:lstStyle/>
          <a:p>
            <a:r>
              <a:rPr lang="en-US" b="1" dirty="0" smtClean="0">
                <a:solidFill>
                  <a:srgbClr val="FF0000"/>
                </a:solidFill>
              </a:rPr>
              <a:t>Example</a:t>
            </a:r>
            <a:r>
              <a:rPr lang="en-US" b="1" dirty="0" smtClean="0"/>
              <a:t>: Regression Analysis</a:t>
            </a:r>
            <a:endParaRPr lang="en-US" b="1" dirty="0"/>
          </a:p>
        </p:txBody>
      </p:sp>
      <p:sp>
        <p:nvSpPr>
          <p:cNvPr id="3" name="Content Placeholder 2"/>
          <p:cNvSpPr>
            <a:spLocks noGrp="1"/>
          </p:cNvSpPr>
          <p:nvPr>
            <p:ph idx="1"/>
          </p:nvPr>
        </p:nvSpPr>
        <p:spPr>
          <a:xfrm>
            <a:off x="457200" y="762000"/>
            <a:ext cx="8229600" cy="5364163"/>
          </a:xfrm>
        </p:spPr>
        <p:txBody>
          <a:bodyPr/>
          <a:lstStyle/>
          <a:p>
            <a:r>
              <a:rPr lang="en-US" dirty="0" smtClean="0"/>
              <a:t>Estimate the increase in sales revenue expected from an increase of 7.5 percent in advertising expenditure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00685611"/>
              </p:ext>
            </p:extLst>
          </p:nvPr>
        </p:nvGraphicFramePr>
        <p:xfrm>
          <a:off x="1066800" y="2362200"/>
          <a:ext cx="7467600" cy="3606800"/>
        </p:xfrm>
        <a:graphic>
          <a:graphicData uri="http://schemas.openxmlformats.org/drawingml/2006/table">
            <a:tbl>
              <a:tblPr firstRow="1" bandRow="1">
                <a:tableStyleId>{5C22544A-7EE6-4342-B048-85BDC9FD1C3A}</a:tableStyleId>
              </a:tblPr>
              <a:tblGrid>
                <a:gridCol w="1447800"/>
                <a:gridCol w="3530600"/>
                <a:gridCol w="2489200"/>
              </a:tblGrid>
              <a:tr h="370840">
                <a:tc>
                  <a:txBody>
                    <a:bodyPr/>
                    <a:lstStyle/>
                    <a:p>
                      <a:r>
                        <a:rPr lang="en-US" dirty="0" smtClean="0"/>
                        <a:t>Firm</a:t>
                      </a:r>
                      <a:endParaRPr lang="en-US" dirty="0"/>
                    </a:p>
                  </a:txBody>
                  <a:tcPr/>
                </a:tc>
                <a:tc>
                  <a:txBody>
                    <a:bodyPr/>
                    <a:lstStyle/>
                    <a:p>
                      <a:r>
                        <a:rPr lang="en-US" dirty="0" smtClean="0"/>
                        <a:t>Annual pc increase in Advertising expenditure</a:t>
                      </a:r>
                      <a:endParaRPr lang="en-US" dirty="0"/>
                    </a:p>
                  </a:txBody>
                  <a:tcPr/>
                </a:tc>
                <a:tc>
                  <a:txBody>
                    <a:bodyPr/>
                    <a:lstStyle/>
                    <a:p>
                      <a:r>
                        <a:rPr lang="en-US" dirty="0" smtClean="0"/>
                        <a:t>Annual pc increase in Sales revenue</a:t>
                      </a:r>
                      <a:endParaRPr lang="en-US" dirty="0"/>
                    </a:p>
                  </a:txBody>
                  <a:tcPr/>
                </a:tc>
              </a:tr>
              <a:tr h="370840">
                <a:tc>
                  <a:txBody>
                    <a:bodyPr/>
                    <a:lstStyle/>
                    <a:p>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r>
                        <a:rPr lang="en-US" dirty="0" smtClean="0"/>
                        <a:t>B</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r>
                        <a:rPr lang="en-US" dirty="0" smtClean="0"/>
                        <a:t>C</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r>
              <a:tr h="370840">
                <a:tc>
                  <a:txBody>
                    <a:bodyPr/>
                    <a:lstStyle/>
                    <a:p>
                      <a:r>
                        <a:rPr lang="en-US" dirty="0" smtClean="0"/>
                        <a:t>D</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r h="370840">
                <a:tc>
                  <a:txBody>
                    <a:bodyPr/>
                    <a:lstStyle/>
                    <a:p>
                      <a:r>
                        <a:rPr lang="en-US" dirty="0" smtClean="0"/>
                        <a:t>E</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r>
                        <a:rPr lang="en-US" dirty="0" smtClean="0"/>
                        <a:t>F</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tc>
              </a:tr>
              <a:tr h="370840">
                <a:tc>
                  <a:txBody>
                    <a:bodyPr/>
                    <a:lstStyle/>
                    <a:p>
                      <a:r>
                        <a:rPr lang="en-US" dirty="0" smtClean="0"/>
                        <a:t>G</a:t>
                      </a:r>
                      <a:endParaRPr lang="en-US" dirty="0"/>
                    </a:p>
                  </a:txBody>
                  <a:tcPr/>
                </a:tc>
                <a:tc>
                  <a:txBody>
                    <a:bodyPr/>
                    <a:lstStyle/>
                    <a:p>
                      <a:pPr algn="ctr"/>
                      <a:r>
                        <a:rPr lang="en-US" dirty="0" smtClean="0"/>
                        <a:t>11</a:t>
                      </a:r>
                      <a:endParaRPr lang="en-US" dirty="0"/>
                    </a:p>
                  </a:txBody>
                  <a:tcPr/>
                </a:tc>
                <a:tc>
                  <a:txBody>
                    <a:bodyPr/>
                    <a:lstStyle/>
                    <a:p>
                      <a:pPr algn="ctr"/>
                      <a:r>
                        <a:rPr lang="en-US" dirty="0" smtClean="0"/>
                        <a:t>8</a:t>
                      </a:r>
                      <a:endParaRPr lang="en-US" dirty="0"/>
                    </a:p>
                  </a:txBody>
                  <a:tcPr/>
                </a:tc>
              </a:tr>
              <a:tr h="370840">
                <a:tc>
                  <a:txBody>
                    <a:bodyPr/>
                    <a:lstStyle/>
                    <a:p>
                      <a:r>
                        <a:rPr lang="en-US" dirty="0" smtClean="0"/>
                        <a:t>H</a:t>
                      </a:r>
                      <a:endParaRPr lang="en-US" dirty="0"/>
                    </a:p>
                  </a:txBody>
                  <a:tcPr/>
                </a:tc>
                <a:tc>
                  <a:txBody>
                    <a:bodyPr/>
                    <a:lstStyle/>
                    <a:p>
                      <a:pPr algn="ctr"/>
                      <a:r>
                        <a:rPr lang="en-US" dirty="0" smtClean="0"/>
                        <a:t>14</a:t>
                      </a:r>
                      <a:endParaRPr lang="en-US" dirty="0"/>
                    </a:p>
                  </a:txBody>
                  <a:tcPr/>
                </a:tc>
                <a:tc>
                  <a:txBody>
                    <a:bodyPr/>
                    <a:lstStyle/>
                    <a:p>
                      <a:pPr algn="ctr"/>
                      <a:r>
                        <a:rPr lang="en-US" dirty="0" smtClean="0"/>
                        <a:t>9</a:t>
                      </a:r>
                      <a:endParaRPr lang="en-US" dirty="0"/>
                    </a:p>
                  </a:txBody>
                  <a:tcPr/>
                </a:tc>
              </a:tr>
            </a:tbl>
          </a:graphicData>
        </a:graphic>
      </p:graphicFrame>
    </p:spTree>
    <p:extLst>
      <p:ext uri="{BB962C8B-B14F-4D97-AF65-F5344CB8AC3E}">
        <p14:creationId xmlns:p14="http://schemas.microsoft.com/office/powerpoint/2010/main" val="356099872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dirty="0" smtClean="0"/>
              <a:t>				</a:t>
            </a:r>
            <a:r>
              <a:rPr lang="en-US" sz="2400" b="1" dirty="0" smtClean="0">
                <a:solidFill>
                  <a:srgbClr val="FF0000"/>
                </a:solidFill>
              </a:rPr>
              <a:t>Solution</a:t>
            </a:r>
            <a:r>
              <a:rPr lang="en-US" sz="2400" b="1" dirty="0">
                <a:solidFill>
                  <a:srgbClr val="FF0000"/>
                </a:solidFill>
              </a:rPr>
              <a:t>:</a:t>
            </a:r>
            <a:r>
              <a:rPr lang="en-US" sz="2000" dirty="0"/>
              <a:t/>
            </a:r>
            <a:br>
              <a:rPr lang="en-US" sz="2000" dirty="0"/>
            </a:br>
            <a:r>
              <a:rPr lang="en-US" sz="2000" dirty="0"/>
              <a:t>Here, Sales revenue (Y) is dependent on advertising expenditure (X).</a:t>
            </a:r>
            <a:br>
              <a:rPr lang="en-US" sz="2000" dirty="0"/>
            </a:br>
            <a:r>
              <a:rPr lang="en-US" sz="2000" dirty="0"/>
              <a:t>Calculation for Regression Equation</a:t>
            </a:r>
            <a:br>
              <a:rPr lang="en-US" sz="2000" dirty="0"/>
            </a:b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2791762"/>
              </p:ext>
            </p:extLst>
          </p:nvPr>
        </p:nvGraphicFramePr>
        <p:xfrm>
          <a:off x="457200" y="1295400"/>
          <a:ext cx="8229600" cy="3606800"/>
        </p:xfrm>
        <a:graphic>
          <a:graphicData uri="http://schemas.openxmlformats.org/drawingml/2006/table">
            <a:tbl>
              <a:tblPr firstRow="1" bandRow="1">
                <a:tableStyleId>{5C22544A-7EE6-4342-B048-85BDC9FD1C3A}</a:tableStyleId>
              </a:tblPr>
              <a:tblGrid>
                <a:gridCol w="2057400"/>
                <a:gridCol w="3048000"/>
                <a:gridCol w="1524000"/>
                <a:gridCol w="1600200"/>
              </a:tblGrid>
              <a:tr h="370840">
                <a:tc>
                  <a:txBody>
                    <a:bodyPr/>
                    <a:lstStyle/>
                    <a:p>
                      <a:r>
                        <a:rPr lang="en-US" dirty="0" smtClean="0"/>
                        <a:t>    Sales Revenue  </a:t>
                      </a:r>
                    </a:p>
                    <a:p>
                      <a:r>
                        <a:rPr lang="en-US" dirty="0" smtClean="0"/>
                        <a:t>               (Y)</a:t>
                      </a:r>
                      <a:endParaRPr lang="en-US" dirty="0"/>
                    </a:p>
                  </a:txBody>
                  <a:tcPr/>
                </a:tc>
                <a:tc>
                  <a:txBody>
                    <a:bodyPr/>
                    <a:lstStyle/>
                    <a:p>
                      <a:r>
                        <a:rPr lang="en-US" dirty="0" smtClean="0"/>
                        <a:t>     Advertising Expenditure </a:t>
                      </a:r>
                    </a:p>
                    <a:p>
                      <a:r>
                        <a:rPr lang="en-US" dirty="0" smtClean="0"/>
                        <a:t>                          (X)</a:t>
                      </a:r>
                      <a:endParaRPr lang="en-US" dirty="0"/>
                    </a:p>
                  </a:txBody>
                  <a:tcPr/>
                </a:tc>
                <a:tc>
                  <a:txBody>
                    <a:bodyPr/>
                    <a:lstStyle/>
                    <a:p>
                      <a:r>
                        <a:rPr lang="en-US" dirty="0" smtClean="0"/>
                        <a:t>           X²</a:t>
                      </a:r>
                      <a:endParaRPr lang="en-US" dirty="0"/>
                    </a:p>
                  </a:txBody>
                  <a:tcPr/>
                </a:tc>
                <a:tc>
                  <a:txBody>
                    <a:bodyPr/>
                    <a:lstStyle/>
                    <a:p>
                      <a:r>
                        <a:rPr lang="en-US" dirty="0" smtClean="0"/>
                        <a:t>           XY</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16</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36</a:t>
                      </a:r>
                      <a:endParaRPr lang="en-US" dirty="0"/>
                    </a:p>
                  </a:txBody>
                  <a:tcPr/>
                </a:tc>
                <a:tc>
                  <a:txBody>
                    <a:bodyPr/>
                    <a:lstStyle/>
                    <a:p>
                      <a:pPr algn="ctr"/>
                      <a:r>
                        <a:rPr lang="en-US" dirty="0" smtClean="0"/>
                        <a:t>24</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64</a:t>
                      </a:r>
                      <a:endParaRPr lang="en-US" dirty="0"/>
                    </a:p>
                  </a:txBody>
                  <a:tcPr/>
                </a:tc>
                <a:tc>
                  <a:txBody>
                    <a:bodyPr/>
                    <a:lstStyle/>
                    <a:p>
                      <a:pPr algn="ctr"/>
                      <a:r>
                        <a:rPr lang="en-US" dirty="0" smtClean="0"/>
                        <a:t>48</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11</a:t>
                      </a:r>
                      <a:endParaRPr lang="en-US" dirty="0"/>
                    </a:p>
                  </a:txBody>
                  <a:tcPr/>
                </a:tc>
                <a:tc>
                  <a:txBody>
                    <a:bodyPr/>
                    <a:lstStyle/>
                    <a:p>
                      <a:pPr algn="ctr"/>
                      <a:r>
                        <a:rPr lang="en-US" dirty="0" smtClean="0"/>
                        <a:t>121</a:t>
                      </a:r>
                      <a:endParaRPr lang="en-US" dirty="0"/>
                    </a:p>
                  </a:txBody>
                  <a:tcPr/>
                </a:tc>
                <a:tc>
                  <a:txBody>
                    <a:bodyPr/>
                    <a:lstStyle/>
                    <a:p>
                      <a:pPr algn="ctr"/>
                      <a:r>
                        <a:rPr lang="en-US" dirty="0" smtClean="0"/>
                        <a:t>88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196</a:t>
                      </a:r>
                      <a:endParaRPr lang="en-US" dirty="0"/>
                    </a:p>
                  </a:txBody>
                  <a:tcPr/>
                </a:tc>
                <a:tc>
                  <a:txBody>
                    <a:bodyPr/>
                    <a:lstStyle/>
                    <a:p>
                      <a:pPr algn="ctr"/>
                      <a:r>
                        <a:rPr lang="en-US" dirty="0" smtClean="0"/>
                        <a:t>126</a:t>
                      </a:r>
                      <a:endParaRPr lang="en-US" dirty="0"/>
                    </a:p>
                  </a:txBody>
                  <a:tcPr/>
                </a:tc>
              </a:tr>
              <a:tr h="370840">
                <a:tc>
                  <a:txBody>
                    <a:bodyPr/>
                    <a:lstStyle/>
                    <a:p>
                      <a:pPr algn="ctr"/>
                      <a:r>
                        <a:rPr lang="en-US" dirty="0" smtClean="0"/>
                        <a:t>40</a:t>
                      </a:r>
                      <a:endParaRPr lang="en-US" dirty="0"/>
                    </a:p>
                  </a:txBody>
                  <a:tcPr/>
                </a:tc>
                <a:tc>
                  <a:txBody>
                    <a:bodyPr/>
                    <a:lstStyle/>
                    <a:p>
                      <a:pPr algn="ctr"/>
                      <a:r>
                        <a:rPr lang="en-US" dirty="0" smtClean="0"/>
                        <a:t>56</a:t>
                      </a:r>
                      <a:endParaRPr lang="en-US" dirty="0"/>
                    </a:p>
                  </a:txBody>
                  <a:tcPr/>
                </a:tc>
                <a:tc>
                  <a:txBody>
                    <a:bodyPr/>
                    <a:lstStyle/>
                    <a:p>
                      <a:pPr algn="ctr"/>
                      <a:r>
                        <a:rPr lang="en-US" dirty="0" smtClean="0"/>
                        <a:t>524</a:t>
                      </a:r>
                      <a:endParaRPr lang="en-US" dirty="0"/>
                    </a:p>
                  </a:txBody>
                  <a:tcPr/>
                </a:tc>
                <a:tc>
                  <a:txBody>
                    <a:bodyPr/>
                    <a:lstStyle/>
                    <a:p>
                      <a:pPr algn="ctr"/>
                      <a:r>
                        <a:rPr lang="en-US" dirty="0" smtClean="0"/>
                        <a:t>373</a:t>
                      </a:r>
                      <a:endParaRPr lang="en-US" dirty="0"/>
                    </a:p>
                  </a:txBody>
                  <a:tcPr/>
                </a:tc>
              </a:tr>
            </a:tbl>
          </a:graphicData>
        </a:graphic>
      </p:graphicFrame>
      <p:sp>
        <p:nvSpPr>
          <p:cNvPr id="6" name="TextBox 5"/>
          <p:cNvSpPr txBox="1"/>
          <p:nvPr/>
        </p:nvSpPr>
        <p:spPr>
          <a:xfrm>
            <a:off x="805869" y="5375012"/>
            <a:ext cx="1346785" cy="369332"/>
          </a:xfrm>
          <a:prstGeom prst="rect">
            <a:avLst/>
          </a:prstGeom>
          <a:noFill/>
        </p:spPr>
        <p:txBody>
          <a:bodyPr wrap="square" rtlCol="0">
            <a:spAutoFit/>
          </a:bodyPr>
          <a:lstStyle/>
          <a:p>
            <a:r>
              <a:rPr lang="en-US" altLang="en-US" i="1" dirty="0" smtClean="0"/>
              <a:t>Here,     b</a:t>
            </a:r>
            <a:r>
              <a:rPr lang="en-US" altLang="en-US" baseline="-25000" dirty="0" smtClean="0"/>
              <a:t>1</a:t>
            </a:r>
            <a:r>
              <a:rPr lang="en-US" altLang="en-US" dirty="0" smtClean="0"/>
              <a:t> </a:t>
            </a:r>
            <a:r>
              <a:rPr lang="en-US" altLang="en-US" dirty="0"/>
              <a:t>=</a:t>
            </a:r>
            <a:endParaRPr lang="en-US" dirty="0"/>
          </a:p>
        </p:txBody>
      </p:sp>
      <p:sp>
        <p:nvSpPr>
          <p:cNvPr id="7" name="TextBox 6"/>
          <p:cNvSpPr txBox="1"/>
          <p:nvPr/>
        </p:nvSpPr>
        <p:spPr>
          <a:xfrm>
            <a:off x="2152654" y="5119970"/>
            <a:ext cx="1652440" cy="369332"/>
          </a:xfrm>
          <a:prstGeom prst="rect">
            <a:avLst/>
          </a:prstGeom>
          <a:noFill/>
        </p:spPr>
        <p:txBody>
          <a:bodyPr wrap="none" rtlCol="0">
            <a:spAutoFit/>
          </a:bodyPr>
          <a:lstStyle/>
          <a:p>
            <a:r>
              <a:rPr lang="en-US" altLang="en-US" i="1" u="sng" dirty="0"/>
              <a:t>n</a:t>
            </a:r>
            <a:r>
              <a:rPr lang="en-US" altLang="en-US" u="sng" dirty="0">
                <a:latin typeface="Symbol" pitchFamily="18" charset="2"/>
              </a:rPr>
              <a:t> </a:t>
            </a:r>
            <a:r>
              <a:rPr lang="en-US" altLang="en-US" u="sng" dirty="0" err="1"/>
              <a:t>X</a:t>
            </a:r>
            <a:r>
              <a:rPr lang="en-US" altLang="en-US" baseline="-25000" dirty="0" err="1"/>
              <a:t>i</a:t>
            </a:r>
            <a:r>
              <a:rPr lang="en-US" altLang="en-US" i="1" u="sng" dirty="0" err="1"/>
              <a:t>Y</a:t>
            </a:r>
            <a:r>
              <a:rPr lang="en-US" altLang="en-US" i="1" u="sng" baseline="-25000" dirty="0" err="1"/>
              <a:t>i</a:t>
            </a:r>
            <a:r>
              <a:rPr lang="en-US" altLang="en-US" u="sng" dirty="0"/>
              <a:t> - </a:t>
            </a:r>
            <a:r>
              <a:rPr lang="en-US" altLang="en-US" u="sng" dirty="0">
                <a:latin typeface="Symbol" pitchFamily="18" charset="2"/>
              </a:rPr>
              <a:t></a:t>
            </a:r>
            <a:r>
              <a:rPr lang="en-US" altLang="en-US" u="sng" dirty="0"/>
              <a:t>X</a:t>
            </a:r>
            <a:r>
              <a:rPr lang="en-US" altLang="en-US" baseline="-25000" dirty="0"/>
              <a:t>i</a:t>
            </a:r>
            <a:r>
              <a:rPr lang="en-US" altLang="en-US" i="1" u="sng" dirty="0"/>
              <a:t> </a:t>
            </a:r>
            <a:r>
              <a:rPr lang="en-US" altLang="en-US" u="sng" dirty="0">
                <a:latin typeface="Symbol" pitchFamily="18" charset="2"/>
              </a:rPr>
              <a:t></a:t>
            </a:r>
            <a:r>
              <a:rPr lang="en-US" altLang="en-US" i="1" u="sng" dirty="0"/>
              <a:t>Y</a:t>
            </a:r>
            <a:r>
              <a:rPr lang="en-US" altLang="en-US" i="1" baseline="-25000" dirty="0"/>
              <a:t>i</a:t>
            </a:r>
            <a:r>
              <a:rPr lang="en-US" altLang="en-US" dirty="0"/>
              <a:t> </a:t>
            </a:r>
            <a:endParaRPr lang="en-US" dirty="0"/>
          </a:p>
        </p:txBody>
      </p:sp>
      <p:cxnSp>
        <p:nvCxnSpPr>
          <p:cNvPr id="9" name="Straight Connector 8"/>
          <p:cNvCxnSpPr>
            <a:stCxn id="6" idx="3"/>
          </p:cNvCxnSpPr>
          <p:nvPr/>
        </p:nvCxnSpPr>
        <p:spPr>
          <a:xfrm>
            <a:off x="2152654" y="5559678"/>
            <a:ext cx="16524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94217" y="5614361"/>
            <a:ext cx="1414170" cy="369332"/>
          </a:xfrm>
          <a:prstGeom prst="rect">
            <a:avLst/>
          </a:prstGeom>
          <a:noFill/>
        </p:spPr>
        <p:txBody>
          <a:bodyPr wrap="none" rtlCol="0">
            <a:spAutoFit/>
          </a:bodyPr>
          <a:lstStyle/>
          <a:p>
            <a:r>
              <a:rPr lang="en-US" altLang="en-US" dirty="0"/>
              <a:t> </a:t>
            </a:r>
            <a:r>
              <a:rPr lang="en-US" altLang="en-US" i="1" dirty="0"/>
              <a:t>n</a:t>
            </a:r>
            <a:r>
              <a:rPr lang="en-US" altLang="en-US" dirty="0">
                <a:latin typeface="Symbol" pitchFamily="18" charset="2"/>
              </a:rPr>
              <a:t></a:t>
            </a:r>
            <a:r>
              <a:rPr lang="en-US" altLang="en-US" dirty="0"/>
              <a:t>X</a:t>
            </a:r>
            <a:r>
              <a:rPr lang="en-US" altLang="en-US" baseline="-25000" dirty="0"/>
              <a:t>i</a:t>
            </a:r>
            <a:r>
              <a:rPr lang="en-US" altLang="en-US" baseline="30000" dirty="0"/>
              <a:t>2</a:t>
            </a:r>
            <a:r>
              <a:rPr lang="en-US" altLang="en-US" dirty="0"/>
              <a:t> - (</a:t>
            </a:r>
            <a:r>
              <a:rPr lang="en-US" altLang="en-US" dirty="0">
                <a:latin typeface="Symbol" pitchFamily="18" charset="2"/>
              </a:rPr>
              <a:t></a:t>
            </a:r>
            <a:r>
              <a:rPr lang="en-US" altLang="en-US" dirty="0"/>
              <a:t>X</a:t>
            </a:r>
            <a:r>
              <a:rPr lang="en-US" altLang="en-US" baseline="-25000" dirty="0"/>
              <a:t>i</a:t>
            </a:r>
            <a:r>
              <a:rPr lang="en-US" altLang="en-US" dirty="0"/>
              <a:t>)</a:t>
            </a:r>
            <a:r>
              <a:rPr lang="en-US" altLang="en-US" baseline="30000" dirty="0"/>
              <a:t>2</a:t>
            </a:r>
            <a:endParaRPr lang="en-US" dirty="0"/>
          </a:p>
        </p:txBody>
      </p:sp>
      <p:sp>
        <p:nvSpPr>
          <p:cNvPr id="13" name="TextBox 12"/>
          <p:cNvSpPr txBox="1"/>
          <p:nvPr/>
        </p:nvSpPr>
        <p:spPr>
          <a:xfrm>
            <a:off x="3886200" y="5405991"/>
            <a:ext cx="5121915" cy="369332"/>
          </a:xfrm>
          <a:prstGeom prst="rect">
            <a:avLst/>
          </a:prstGeom>
          <a:noFill/>
        </p:spPr>
        <p:txBody>
          <a:bodyPr wrap="none" rtlCol="0">
            <a:spAutoFit/>
          </a:bodyPr>
          <a:lstStyle/>
          <a:p>
            <a:r>
              <a:rPr lang="en-US" dirty="0" smtClean="0"/>
              <a:t>= --------------------- = ------------------- = --------- = 0.704</a:t>
            </a:r>
            <a:endParaRPr lang="en-US" dirty="0"/>
          </a:p>
        </p:txBody>
      </p:sp>
      <p:sp>
        <p:nvSpPr>
          <p:cNvPr id="14" name="TextBox 13"/>
          <p:cNvSpPr txBox="1"/>
          <p:nvPr/>
        </p:nvSpPr>
        <p:spPr>
          <a:xfrm>
            <a:off x="4142508" y="5136727"/>
            <a:ext cx="3858492" cy="369332"/>
          </a:xfrm>
          <a:prstGeom prst="rect">
            <a:avLst/>
          </a:prstGeom>
          <a:noFill/>
        </p:spPr>
        <p:txBody>
          <a:bodyPr wrap="square" rtlCol="0">
            <a:spAutoFit/>
          </a:bodyPr>
          <a:lstStyle/>
          <a:p>
            <a:r>
              <a:rPr lang="en-US" dirty="0"/>
              <a:t>8</a:t>
            </a:r>
            <a:r>
              <a:rPr lang="en-US" dirty="0" smtClean="0"/>
              <a:t>x 373- 40x56       2984- 2240         744</a:t>
            </a:r>
            <a:endParaRPr lang="en-US" dirty="0"/>
          </a:p>
        </p:txBody>
      </p:sp>
      <p:sp>
        <p:nvSpPr>
          <p:cNvPr id="15" name="TextBox 14"/>
          <p:cNvSpPr txBox="1"/>
          <p:nvPr/>
        </p:nvSpPr>
        <p:spPr>
          <a:xfrm>
            <a:off x="4234874" y="5614361"/>
            <a:ext cx="3766126" cy="369332"/>
          </a:xfrm>
          <a:prstGeom prst="rect">
            <a:avLst/>
          </a:prstGeom>
          <a:noFill/>
        </p:spPr>
        <p:txBody>
          <a:bodyPr wrap="square" rtlCol="0">
            <a:spAutoFit/>
          </a:bodyPr>
          <a:lstStyle/>
          <a:p>
            <a:r>
              <a:rPr lang="en-US" dirty="0" smtClean="0"/>
              <a:t>8x524 – (56)²        4192- 3136        1056</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148925758"/>
              </p:ext>
            </p:extLst>
          </p:nvPr>
        </p:nvGraphicFramePr>
        <p:xfrm>
          <a:off x="1600200" y="5983693"/>
          <a:ext cx="1644650" cy="538163"/>
        </p:xfrm>
        <a:graphic>
          <a:graphicData uri="http://schemas.openxmlformats.org/presentationml/2006/ole">
            <mc:AlternateContent xmlns:mc="http://schemas.openxmlformats.org/markup-compatibility/2006">
              <mc:Choice xmlns:v="urn:schemas-microsoft-com:vml" Requires="v">
                <p:oleObj spid="_x0000_s13487" name="Equation" r:id="rId3" imgW="736600" imgH="241300" progId="Equation.BREE2">
                  <p:embed/>
                </p:oleObj>
              </mc:Choice>
              <mc:Fallback>
                <p:oleObj name="Equation" r:id="rId3" imgW="736600" imgH="241300" progId="Equation.BREE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983693"/>
                        <a:ext cx="16446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Box 17"/>
          <p:cNvSpPr txBox="1"/>
          <p:nvPr/>
        </p:nvSpPr>
        <p:spPr>
          <a:xfrm>
            <a:off x="3516021" y="6064450"/>
            <a:ext cx="5030480" cy="646331"/>
          </a:xfrm>
          <a:prstGeom prst="rect">
            <a:avLst/>
          </a:prstGeom>
          <a:noFill/>
        </p:spPr>
        <p:txBody>
          <a:bodyPr wrap="none" rtlCol="0">
            <a:spAutoFit/>
          </a:bodyPr>
          <a:lstStyle/>
          <a:p>
            <a:r>
              <a:rPr lang="en-US" dirty="0" smtClean="0"/>
              <a:t>Or, </a:t>
            </a:r>
            <a:r>
              <a:rPr lang="en-US" dirty="0" err="1" smtClean="0"/>
              <a:t>b</a:t>
            </a:r>
            <a:r>
              <a:rPr lang="en-US" sz="1400" dirty="0" err="1" smtClean="0"/>
              <a:t>o</a:t>
            </a:r>
            <a:r>
              <a:rPr lang="en-US" sz="1400" dirty="0" smtClean="0"/>
              <a:t> </a:t>
            </a:r>
            <a:r>
              <a:rPr lang="en-US" dirty="0" smtClean="0"/>
              <a:t> </a:t>
            </a:r>
            <a:r>
              <a:rPr lang="en-US" dirty="0"/>
              <a:t>= 5- 0.704 x </a:t>
            </a:r>
            <a:r>
              <a:rPr lang="en-US" dirty="0" smtClean="0"/>
              <a:t>7 = 0.072; </a:t>
            </a:r>
          </a:p>
          <a:p>
            <a:r>
              <a:rPr lang="en-US" dirty="0" smtClean="0"/>
              <a:t>Hence,</a:t>
            </a:r>
            <a:r>
              <a:rPr lang="en-US" b="1" dirty="0" smtClean="0">
                <a:solidFill>
                  <a:srgbClr val="FF0000"/>
                </a:solidFill>
              </a:rPr>
              <a:t> Regression equation is Y = 0.072 + 0.704 X </a:t>
            </a:r>
            <a:r>
              <a:rPr lang="en-US" dirty="0" smtClean="0"/>
              <a:t> </a:t>
            </a:r>
            <a:r>
              <a:rPr lang="en-US" sz="1400" dirty="0" smtClean="0"/>
              <a:t> </a:t>
            </a:r>
            <a:endParaRPr lang="en-US" sz="1400" dirty="0"/>
          </a:p>
        </p:txBody>
      </p:sp>
      <p:sp>
        <p:nvSpPr>
          <p:cNvPr id="19" name="TextBox 18"/>
          <p:cNvSpPr txBox="1"/>
          <p:nvPr/>
        </p:nvSpPr>
        <p:spPr>
          <a:xfrm>
            <a:off x="110757" y="6463329"/>
            <a:ext cx="3294428" cy="369332"/>
          </a:xfrm>
          <a:prstGeom prst="rect">
            <a:avLst/>
          </a:prstGeom>
          <a:noFill/>
        </p:spPr>
        <p:txBody>
          <a:bodyPr wrap="none" rtlCol="0">
            <a:spAutoFit/>
          </a:bodyPr>
          <a:lstStyle/>
          <a:p>
            <a:r>
              <a:rPr lang="en-US" dirty="0" smtClean="0">
                <a:solidFill>
                  <a:srgbClr val="FF0000"/>
                </a:solidFill>
              </a:rPr>
              <a:t>Value of Y for X = 0.075 is 12.48%</a:t>
            </a:r>
            <a:endParaRPr lang="en-US" dirty="0">
              <a:solidFill>
                <a:srgbClr val="FF0000"/>
              </a:solidFill>
            </a:endParaRPr>
          </a:p>
        </p:txBody>
      </p:sp>
      <p:sp>
        <p:nvSpPr>
          <p:cNvPr id="20" name="Rectangle 19"/>
          <p:cNvSpPr/>
          <p:nvPr/>
        </p:nvSpPr>
        <p:spPr>
          <a:xfrm>
            <a:off x="200811" y="6437991"/>
            <a:ext cx="3232083" cy="42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85669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SQC</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endParaRPr lang="en-US" dirty="0" smtClean="0"/>
          </a:p>
          <a:p>
            <a:pPr algn="ctr"/>
            <a:endParaRPr lang="en-US" dirty="0" smtClean="0"/>
          </a:p>
          <a:p>
            <a:pPr algn="ctr"/>
            <a:endParaRPr lang="en-US" dirty="0"/>
          </a:p>
          <a:p>
            <a:pPr algn="ctr"/>
            <a:r>
              <a:rPr lang="en-US" b="1" dirty="0" smtClean="0"/>
              <a:t>Statistical Quality Control</a:t>
            </a:r>
            <a:endParaRPr lang="en-US" b="1" dirty="0"/>
          </a:p>
        </p:txBody>
      </p:sp>
    </p:spTree>
    <p:extLst>
      <p:ext uri="{BB962C8B-B14F-4D97-AF65-F5344CB8AC3E}">
        <p14:creationId xmlns:p14="http://schemas.microsoft.com/office/powerpoint/2010/main" val="35292770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533400" y="0"/>
            <a:ext cx="8229600" cy="715962"/>
          </a:xfrm>
        </p:spPr>
        <p:txBody>
          <a:bodyPr>
            <a:normAutofit fontScale="90000"/>
          </a:bodyPr>
          <a:lstStyle/>
          <a:p>
            <a:r>
              <a:rPr lang="en-US" b="1" dirty="0" smtClean="0">
                <a:solidFill>
                  <a:srgbClr val="FF0000"/>
                </a:solidFill>
              </a:rPr>
              <a:t>Introduction to SQC</a:t>
            </a:r>
          </a:p>
        </p:txBody>
      </p:sp>
      <p:sp>
        <p:nvSpPr>
          <p:cNvPr id="79875" name="Content Placeholder 2"/>
          <p:cNvSpPr>
            <a:spLocks noGrp="1"/>
          </p:cNvSpPr>
          <p:nvPr>
            <p:ph idx="1"/>
          </p:nvPr>
        </p:nvSpPr>
        <p:spPr>
          <a:xfrm>
            <a:off x="304800" y="762000"/>
            <a:ext cx="8610600" cy="6096000"/>
          </a:xfrm>
        </p:spPr>
        <p:txBody>
          <a:bodyPr>
            <a:normAutofit lnSpcReduction="10000"/>
          </a:bodyPr>
          <a:lstStyle/>
          <a:p>
            <a:r>
              <a:rPr lang="en-US" sz="2800" b="1" dirty="0" smtClean="0"/>
              <a:t>Talking about solving quality problems is not enough. We need specific tools that can help us make the right quality decisions.– </a:t>
            </a:r>
          </a:p>
          <a:p>
            <a:pPr lvl="1"/>
            <a:endParaRPr lang="en-US" sz="2400" b="1" dirty="0">
              <a:solidFill>
                <a:srgbClr val="FF0000"/>
              </a:solidFill>
            </a:endParaRPr>
          </a:p>
          <a:p>
            <a:pPr lvl="1"/>
            <a:r>
              <a:rPr lang="en-US" sz="2400" b="1" dirty="0" smtClean="0">
                <a:solidFill>
                  <a:srgbClr val="FF0000"/>
                </a:solidFill>
              </a:rPr>
              <a:t>These tools come from the area of statistics and are used to help identify quality problems in the production process as well as in the product itself.</a:t>
            </a:r>
          </a:p>
          <a:p>
            <a:endParaRPr lang="en-US" b="1" dirty="0" smtClean="0">
              <a:solidFill>
                <a:srgbClr val="FF0000"/>
              </a:solidFill>
            </a:endParaRPr>
          </a:p>
          <a:p>
            <a:r>
              <a:rPr lang="en-US" b="1" dirty="0" smtClean="0">
                <a:solidFill>
                  <a:srgbClr val="FF0000"/>
                </a:solidFill>
              </a:rPr>
              <a:t>Statistical quality control (SQC)</a:t>
            </a:r>
            <a:r>
              <a:rPr lang="en-US" b="1" dirty="0" smtClean="0"/>
              <a:t> is the term used to describe the </a:t>
            </a:r>
            <a:r>
              <a:rPr lang="en-US" b="1" dirty="0" smtClean="0">
                <a:solidFill>
                  <a:srgbClr val="FF0000"/>
                </a:solidFill>
              </a:rPr>
              <a:t>set of statistical tools</a:t>
            </a:r>
            <a:r>
              <a:rPr lang="en-US" b="1" dirty="0" smtClean="0"/>
              <a:t> used for measuring the quality performance, for acceptance/rejection decisions and to initiate CA/PA by quality professionals.</a:t>
            </a:r>
          </a:p>
          <a:p>
            <a:endParaRPr lang="en-US" sz="2600" dirty="0" smtClean="0"/>
          </a:p>
          <a:p>
            <a:endParaRPr lang="en-US" sz="2400" b="1" dirty="0" smtClean="0"/>
          </a:p>
          <a:p>
            <a:endParaRPr lang="en-US" sz="2400" b="1" dirty="0" smtClean="0"/>
          </a:p>
          <a:p>
            <a:endParaRPr lang="en-US" sz="2400" b="1" dirty="0" smtClean="0">
              <a:solidFill>
                <a:srgbClr val="FF0000"/>
              </a:solidFill>
            </a:endParaRPr>
          </a:p>
          <a:p>
            <a:endParaRPr lang="en-US" sz="2400" b="1" dirty="0" smtClean="0"/>
          </a:p>
        </p:txBody>
      </p:sp>
    </p:spTree>
    <p:extLst>
      <p:ext uri="{BB962C8B-B14F-4D97-AF65-F5344CB8AC3E}">
        <p14:creationId xmlns:p14="http://schemas.microsoft.com/office/powerpoint/2010/main" val="265047215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Sample </a:t>
            </a:r>
            <a:r>
              <a:rPr lang="en-US" b="1" dirty="0" smtClean="0"/>
              <a:t>represents</a:t>
            </a:r>
            <a:r>
              <a:rPr lang="en-US" b="1" dirty="0" smtClean="0">
                <a:solidFill>
                  <a:srgbClr val="FF0000"/>
                </a:solidFill>
              </a:rPr>
              <a:t> Population</a:t>
            </a:r>
            <a:endParaRPr lang="en-US" b="1" dirty="0">
              <a:solidFill>
                <a:srgbClr val="FF0000"/>
              </a:solidFill>
            </a:endParaRPr>
          </a:p>
        </p:txBody>
      </p:sp>
      <p:sp>
        <p:nvSpPr>
          <p:cNvPr id="3" name="Content Placeholder 2"/>
          <p:cNvSpPr>
            <a:spLocks noGrp="1"/>
          </p:cNvSpPr>
          <p:nvPr>
            <p:ph idx="1"/>
          </p:nvPr>
        </p:nvSpPr>
        <p:spPr>
          <a:xfrm>
            <a:off x="457200" y="1066800"/>
            <a:ext cx="8229600" cy="5486400"/>
          </a:xfrm>
        </p:spPr>
        <p:txBody>
          <a:bodyPr>
            <a:normAutofit fontScale="92500"/>
          </a:bodyPr>
          <a:lstStyle/>
          <a:p>
            <a:pPr lvl="1"/>
            <a:r>
              <a:rPr lang="en-US" dirty="0" smtClean="0">
                <a:solidFill>
                  <a:srgbClr val="FF0000"/>
                </a:solidFill>
              </a:rPr>
              <a:t>Statistical </a:t>
            </a:r>
            <a:r>
              <a:rPr lang="en-US" dirty="0">
                <a:solidFill>
                  <a:srgbClr val="FF0000"/>
                </a:solidFill>
              </a:rPr>
              <a:t>method </a:t>
            </a:r>
            <a:r>
              <a:rPr lang="en-US" dirty="0" smtClean="0">
                <a:solidFill>
                  <a:srgbClr val="FF0000"/>
                </a:solidFill>
              </a:rPr>
              <a:t>is used for </a:t>
            </a:r>
            <a:r>
              <a:rPr lang="en-US" dirty="0">
                <a:solidFill>
                  <a:srgbClr val="FF0000"/>
                </a:solidFill>
              </a:rPr>
              <a:t>determining the extent to which quality goals are being met</a:t>
            </a:r>
            <a:r>
              <a:rPr lang="en-US" dirty="0"/>
              <a:t> without necessarily checking every item produced. </a:t>
            </a:r>
          </a:p>
          <a:p>
            <a:pPr lvl="1"/>
            <a:r>
              <a:rPr lang="en-US" dirty="0"/>
              <a:t>This also helps in  </a:t>
            </a:r>
            <a:r>
              <a:rPr lang="en-US" dirty="0">
                <a:solidFill>
                  <a:srgbClr val="FF0000"/>
                </a:solidFill>
              </a:rPr>
              <a:t>indicating whether or not the variations which occur in the conversion process are exceeding the limits of tolerances </a:t>
            </a:r>
            <a:r>
              <a:rPr lang="en-US" dirty="0"/>
              <a:t>allowed by the </a:t>
            </a:r>
            <a:r>
              <a:rPr lang="en-US" dirty="0" smtClean="0"/>
              <a:t>customer</a:t>
            </a:r>
            <a:r>
              <a:rPr lang="en-US" dirty="0"/>
              <a:t> </a:t>
            </a:r>
            <a:r>
              <a:rPr lang="en-US" dirty="0" smtClean="0"/>
              <a:t>and </a:t>
            </a:r>
          </a:p>
          <a:p>
            <a:pPr lvl="1"/>
            <a:r>
              <a:rPr lang="en-US" dirty="0" smtClean="0">
                <a:solidFill>
                  <a:srgbClr val="FF0000"/>
                </a:solidFill>
              </a:rPr>
              <a:t>This provides early warning for CA/PA</a:t>
            </a:r>
          </a:p>
          <a:p>
            <a:pPr lvl="2"/>
            <a:endParaRPr lang="en-US" dirty="0" smtClean="0"/>
          </a:p>
          <a:p>
            <a:pPr lvl="2"/>
            <a:r>
              <a:rPr lang="en-US" b="1" dirty="0" smtClean="0"/>
              <a:t>Thus </a:t>
            </a:r>
            <a:r>
              <a:rPr lang="en-US" b="1" dirty="0"/>
              <a:t>it helps us to decide whether to reject or accept a particular product. </a:t>
            </a:r>
            <a:endParaRPr lang="en-US" b="1" dirty="0" smtClean="0"/>
          </a:p>
          <a:p>
            <a:pPr lvl="2"/>
            <a:r>
              <a:rPr lang="en-US" b="1" dirty="0" smtClean="0"/>
              <a:t>And ensure that the products produced are meeting customer needs.</a:t>
            </a:r>
            <a:endParaRPr lang="en-US" b="1" dirty="0"/>
          </a:p>
          <a:p>
            <a:endParaRPr lang="en-US" dirty="0"/>
          </a:p>
        </p:txBody>
      </p:sp>
    </p:spTree>
    <p:extLst>
      <p:ext uri="{BB962C8B-B14F-4D97-AF65-F5344CB8AC3E}">
        <p14:creationId xmlns:p14="http://schemas.microsoft.com/office/powerpoint/2010/main" val="241428218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436418"/>
          </a:xfrm>
        </p:spPr>
        <p:txBody>
          <a:bodyPr>
            <a:normAutofit fontScale="90000"/>
          </a:bodyPr>
          <a:lstStyle/>
          <a:p>
            <a:r>
              <a:rPr lang="en-US" b="1" dirty="0" smtClean="0">
                <a:solidFill>
                  <a:srgbClr val="FF0000"/>
                </a:solidFill>
              </a:rPr>
              <a:t>SQC- Types of Variations</a:t>
            </a:r>
            <a:endParaRPr lang="en-US" b="1" dirty="0">
              <a:solidFill>
                <a:srgbClr val="FF0000"/>
              </a:solidFill>
            </a:endParaRPr>
          </a:p>
        </p:txBody>
      </p:sp>
      <p:sp>
        <p:nvSpPr>
          <p:cNvPr id="3" name="Content Placeholder 2"/>
          <p:cNvSpPr>
            <a:spLocks noGrp="1"/>
          </p:cNvSpPr>
          <p:nvPr>
            <p:ph idx="1"/>
          </p:nvPr>
        </p:nvSpPr>
        <p:spPr>
          <a:xfrm>
            <a:off x="228600" y="457200"/>
            <a:ext cx="8610600" cy="6400800"/>
          </a:xfrm>
        </p:spPr>
        <p:txBody>
          <a:bodyPr>
            <a:normAutofit fontScale="32500" lnSpcReduction="20000"/>
          </a:bodyPr>
          <a:lstStyle/>
          <a:p>
            <a:endParaRPr lang="en-US" dirty="0" smtClean="0">
              <a:solidFill>
                <a:srgbClr val="FF0000"/>
              </a:solidFill>
            </a:endParaRPr>
          </a:p>
          <a:p>
            <a:endParaRPr lang="en-US" sz="6000" dirty="0" smtClean="0">
              <a:solidFill>
                <a:srgbClr val="FF0000"/>
              </a:solidFill>
            </a:endParaRPr>
          </a:p>
          <a:p>
            <a:r>
              <a:rPr lang="en-US" sz="6000" dirty="0" smtClean="0">
                <a:solidFill>
                  <a:srgbClr val="FF0000"/>
                </a:solidFill>
              </a:rPr>
              <a:t>Statistical quality control exercise begins with the assumptions that no two products manufactured by a process are absolutely identical.</a:t>
            </a:r>
            <a:r>
              <a:rPr lang="en-US" sz="6000" dirty="0" smtClean="0"/>
              <a:t> </a:t>
            </a:r>
          </a:p>
          <a:p>
            <a:pPr lvl="1"/>
            <a:r>
              <a:rPr lang="en-US" sz="6000" dirty="0" smtClean="0"/>
              <a:t>If variability is inevitable in any product or process, then how much of the variation is unavoidable? This raises the need for quality control. </a:t>
            </a:r>
          </a:p>
          <a:p>
            <a:endParaRPr lang="en-US" sz="6000" dirty="0" smtClean="0"/>
          </a:p>
          <a:p>
            <a:r>
              <a:rPr lang="en-US" sz="6000" dirty="0" smtClean="0"/>
              <a:t>The causes of variation in the quality of products or services from standards can be divided into the following two categories</a:t>
            </a:r>
          </a:p>
          <a:p>
            <a:pPr lvl="1"/>
            <a:endParaRPr lang="en-US" sz="6000" dirty="0" smtClean="0"/>
          </a:p>
          <a:p>
            <a:pPr lvl="1"/>
            <a:r>
              <a:rPr lang="en-US" sz="6000" b="1" dirty="0" smtClean="0">
                <a:solidFill>
                  <a:srgbClr val="FF0000"/>
                </a:solidFill>
              </a:rPr>
              <a:t>Chance or common causes of variation</a:t>
            </a:r>
          </a:p>
          <a:p>
            <a:pPr lvl="2"/>
            <a:r>
              <a:rPr lang="en-US" sz="6000" dirty="0" smtClean="0"/>
              <a:t>They are inherent to the process and </a:t>
            </a:r>
            <a:r>
              <a:rPr lang="en-US" sz="6000" dirty="0" smtClean="0">
                <a:solidFill>
                  <a:srgbClr val="FF0000"/>
                </a:solidFill>
              </a:rPr>
              <a:t>cannot be reduced or eliminated without modification in the process itself</a:t>
            </a:r>
            <a:r>
              <a:rPr lang="en-US" sz="6000" dirty="0" smtClean="0"/>
              <a:t>. When the variability present in a process is confined to chance variation, the process is said to be in a state of statistical control.</a:t>
            </a:r>
          </a:p>
          <a:p>
            <a:pPr lvl="1"/>
            <a:r>
              <a:rPr lang="en-US" sz="6000" b="1" dirty="0" smtClean="0">
                <a:solidFill>
                  <a:srgbClr val="FF0000"/>
                </a:solidFill>
              </a:rPr>
              <a:t>Assignable causes of variation </a:t>
            </a:r>
          </a:p>
          <a:p>
            <a:pPr lvl="2"/>
            <a:r>
              <a:rPr lang="en-US" sz="6000" dirty="0" smtClean="0"/>
              <a:t>The variation may be due to non-random causes. This may be due to the</a:t>
            </a:r>
            <a:r>
              <a:rPr lang="en-US" sz="6000" dirty="0" smtClean="0">
                <a:solidFill>
                  <a:srgbClr val="FF0000"/>
                </a:solidFill>
              </a:rPr>
              <a:t> abnormality in the input material, or may be abnormality in the manufacturing processes,</a:t>
            </a:r>
            <a:r>
              <a:rPr lang="en-US" sz="6000" dirty="0" smtClean="0"/>
              <a:t> caused by the inefficiency of the operator or the machine.</a:t>
            </a:r>
            <a:endParaRPr lang="en-US" sz="6000" dirty="0"/>
          </a:p>
        </p:txBody>
      </p:sp>
    </p:spTree>
    <p:extLst>
      <p:ext uri="{BB962C8B-B14F-4D97-AF65-F5344CB8AC3E}">
        <p14:creationId xmlns:p14="http://schemas.microsoft.com/office/powerpoint/2010/main" val="9913975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1150938" y="-152400"/>
            <a:ext cx="7793037" cy="1462088"/>
          </a:xfrm>
        </p:spPr>
        <p:txBody>
          <a:bodyPr/>
          <a:lstStyle/>
          <a:p>
            <a:pPr eaLnBrk="1" hangingPunct="1"/>
            <a:r>
              <a:rPr lang="en-US" b="1" smtClean="0">
                <a:solidFill>
                  <a:srgbClr val="FF0000"/>
                </a:solidFill>
              </a:rPr>
              <a:t>Three SQC Categories</a:t>
            </a:r>
          </a:p>
        </p:txBody>
      </p:sp>
      <p:sp>
        <p:nvSpPr>
          <p:cNvPr id="143363" name="Rectangle 3"/>
          <p:cNvSpPr>
            <a:spLocks noGrp="1" noChangeArrowheads="1"/>
          </p:cNvSpPr>
          <p:nvPr>
            <p:ph type="body" idx="1"/>
          </p:nvPr>
        </p:nvSpPr>
        <p:spPr>
          <a:xfrm>
            <a:off x="762000" y="1143000"/>
            <a:ext cx="8193088" cy="5638800"/>
          </a:xfrm>
        </p:spPr>
        <p:txBody>
          <a:bodyPr>
            <a:normAutofit lnSpcReduction="10000"/>
          </a:bodyPr>
          <a:lstStyle/>
          <a:p>
            <a:pPr marL="457200" lvl="1" indent="0">
              <a:lnSpc>
                <a:spcPct val="110000"/>
              </a:lnSpc>
              <a:buNone/>
            </a:pPr>
            <a:r>
              <a:rPr lang="en-US" b="1" dirty="0"/>
              <a:t> </a:t>
            </a:r>
            <a:r>
              <a:rPr lang="en-US" b="1" dirty="0">
                <a:solidFill>
                  <a:srgbClr val="FF0000"/>
                </a:solidFill>
              </a:rPr>
              <a:t>SQC  can be divided into three broad categories:</a:t>
            </a:r>
          </a:p>
          <a:p>
            <a:pPr marL="457200" lvl="1" indent="0" eaLnBrk="1" hangingPunct="1">
              <a:lnSpc>
                <a:spcPct val="110000"/>
              </a:lnSpc>
              <a:buNone/>
            </a:pPr>
            <a:endParaRPr lang="en-US" b="1" dirty="0" smtClean="0">
              <a:solidFill>
                <a:srgbClr val="FF0000"/>
              </a:solidFill>
            </a:endParaRPr>
          </a:p>
          <a:p>
            <a:pPr lvl="1" eaLnBrk="1" hangingPunct="1">
              <a:lnSpc>
                <a:spcPct val="110000"/>
              </a:lnSpc>
            </a:pPr>
            <a:r>
              <a:rPr lang="en-US" b="1" dirty="0" smtClean="0">
                <a:solidFill>
                  <a:srgbClr val="FF0000"/>
                </a:solidFill>
              </a:rPr>
              <a:t>Descriptive statistics</a:t>
            </a:r>
          </a:p>
          <a:p>
            <a:pPr lvl="1" eaLnBrk="1" hangingPunct="1">
              <a:lnSpc>
                <a:spcPct val="110000"/>
              </a:lnSpc>
            </a:pPr>
            <a:r>
              <a:rPr lang="en-US" sz="1800" dirty="0" smtClean="0"/>
              <a:t> </a:t>
            </a:r>
            <a:r>
              <a:rPr lang="en-US" sz="1800" b="1" dirty="0" smtClean="0"/>
              <a:t>Descriptive statistics </a:t>
            </a:r>
            <a:r>
              <a:rPr lang="en-US" sz="1800" dirty="0" smtClean="0"/>
              <a:t>are used to describe </a:t>
            </a:r>
            <a:r>
              <a:rPr lang="en-US" sz="1800" dirty="0" smtClean="0">
                <a:solidFill>
                  <a:srgbClr val="FF0000"/>
                </a:solidFill>
              </a:rPr>
              <a:t>quality characteristics and relationships. </a:t>
            </a:r>
          </a:p>
          <a:p>
            <a:pPr lvl="1" eaLnBrk="1" hangingPunct="1">
              <a:lnSpc>
                <a:spcPct val="110000"/>
              </a:lnSpc>
              <a:buFont typeface="Wingdings" pitchFamily="2" charset="2"/>
              <a:buNone/>
            </a:pPr>
            <a:r>
              <a:rPr lang="en-US" sz="1800" dirty="0" smtClean="0"/>
              <a:t>		    e.g. </a:t>
            </a:r>
            <a:r>
              <a:rPr lang="en-US" sz="1800" dirty="0" smtClean="0">
                <a:solidFill>
                  <a:srgbClr val="0070C0"/>
                </a:solidFill>
              </a:rPr>
              <a:t>the mean, standard deviation, and range</a:t>
            </a:r>
          </a:p>
          <a:p>
            <a:pPr lvl="1" eaLnBrk="1" hangingPunct="1">
              <a:lnSpc>
                <a:spcPct val="110000"/>
              </a:lnSpc>
            </a:pPr>
            <a:r>
              <a:rPr lang="en-US" b="1" dirty="0" smtClean="0">
                <a:solidFill>
                  <a:srgbClr val="FF0000"/>
                </a:solidFill>
              </a:rPr>
              <a:t>Acceptance Sampling</a:t>
            </a:r>
          </a:p>
          <a:p>
            <a:pPr lvl="2" eaLnBrk="1" hangingPunct="1">
              <a:lnSpc>
                <a:spcPct val="110000"/>
              </a:lnSpc>
            </a:pPr>
            <a:r>
              <a:rPr lang="en-US" sz="1600" b="1" dirty="0" smtClean="0"/>
              <a:t>Acceptance sampling </a:t>
            </a:r>
            <a:r>
              <a:rPr lang="en-US" sz="1600" dirty="0" smtClean="0"/>
              <a:t>is the process of randomly inspecting a sample of goods and deciding whether to accept or reject  the entire lot based on the results. </a:t>
            </a:r>
          </a:p>
          <a:p>
            <a:pPr lvl="2" eaLnBrk="1" hangingPunct="1">
              <a:lnSpc>
                <a:spcPct val="110000"/>
              </a:lnSpc>
            </a:pPr>
            <a:r>
              <a:rPr lang="en-US" sz="1600" dirty="0" smtClean="0">
                <a:solidFill>
                  <a:srgbClr val="0070C0"/>
                </a:solidFill>
              </a:rPr>
              <a:t>Does not help to catch in-process problems</a:t>
            </a:r>
          </a:p>
          <a:p>
            <a:pPr lvl="1" eaLnBrk="1" hangingPunct="1">
              <a:lnSpc>
                <a:spcPct val="110000"/>
              </a:lnSpc>
            </a:pPr>
            <a:r>
              <a:rPr lang="en-US" b="1" dirty="0" smtClean="0">
                <a:solidFill>
                  <a:srgbClr val="FF0000"/>
                </a:solidFill>
              </a:rPr>
              <a:t>Statistical process control</a:t>
            </a:r>
            <a:r>
              <a:rPr lang="en-US" dirty="0" smtClean="0">
                <a:solidFill>
                  <a:srgbClr val="FF0000"/>
                </a:solidFill>
              </a:rPr>
              <a:t> </a:t>
            </a:r>
            <a:r>
              <a:rPr lang="en-US" b="1" dirty="0" smtClean="0">
                <a:solidFill>
                  <a:srgbClr val="FF0000"/>
                </a:solidFill>
              </a:rPr>
              <a:t>(SPC)</a:t>
            </a:r>
          </a:p>
          <a:p>
            <a:pPr lvl="2" eaLnBrk="1" hangingPunct="1">
              <a:lnSpc>
                <a:spcPct val="110000"/>
              </a:lnSpc>
            </a:pPr>
            <a:r>
              <a:rPr lang="en-US" sz="1600" dirty="0" smtClean="0"/>
              <a:t>Involves inspecting the output from a process</a:t>
            </a:r>
          </a:p>
          <a:p>
            <a:pPr lvl="2" eaLnBrk="1" hangingPunct="1">
              <a:lnSpc>
                <a:spcPct val="110000"/>
              </a:lnSpc>
            </a:pPr>
            <a:r>
              <a:rPr lang="en-US" sz="1600" dirty="0" smtClean="0"/>
              <a:t>Quality characteristics are measured and charted</a:t>
            </a:r>
          </a:p>
          <a:p>
            <a:pPr lvl="2" eaLnBrk="1" hangingPunct="1">
              <a:lnSpc>
                <a:spcPct val="110000"/>
              </a:lnSpc>
            </a:pPr>
            <a:r>
              <a:rPr lang="en-US" sz="1600" dirty="0" smtClean="0">
                <a:solidFill>
                  <a:srgbClr val="0070C0"/>
                </a:solidFill>
              </a:rPr>
              <a:t>Helpful in identifying in-process variations and taking corrective actions</a:t>
            </a:r>
          </a:p>
          <a:p>
            <a:pPr eaLnBrk="1" hangingPunct="1">
              <a:lnSpc>
                <a:spcPct val="80000"/>
              </a:lnSpc>
              <a:buFont typeface="Wingdings" pitchFamily="2" charset="2"/>
              <a:buNone/>
            </a:pPr>
            <a:r>
              <a:rPr lang="en-US" sz="2000" dirty="0" smtClean="0">
                <a:solidFill>
                  <a:srgbClr val="0070C0"/>
                </a:solidFill>
              </a:rPr>
              <a:t>		</a:t>
            </a:r>
            <a:r>
              <a:rPr lang="en-US" sz="2000" dirty="0" smtClean="0"/>
              <a:t>			</a:t>
            </a:r>
          </a:p>
        </p:txBody>
      </p:sp>
    </p:spTree>
    <p:extLst>
      <p:ext uri="{BB962C8B-B14F-4D97-AF65-F5344CB8AC3E}">
        <p14:creationId xmlns:p14="http://schemas.microsoft.com/office/powerpoint/2010/main" val="316965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3">
                                            <p:txEl>
                                              <p:pRg st="2" end="2"/>
                                            </p:txEl>
                                          </p:spTgt>
                                        </p:tgtEl>
                                        <p:attrNameLst>
                                          <p:attrName>style.visibility</p:attrName>
                                        </p:attrNameLst>
                                      </p:cBhvr>
                                      <p:to>
                                        <p:strVal val="visible"/>
                                      </p:to>
                                    </p:set>
                                    <p:animEffect transition="in" filter="fade">
                                      <p:cBhvr>
                                        <p:cTn id="10" dur="500"/>
                                        <p:tgtEl>
                                          <p:spTgt spid="14336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63">
                                            <p:txEl>
                                              <p:pRg st="3" end="3"/>
                                            </p:txEl>
                                          </p:spTgt>
                                        </p:tgtEl>
                                        <p:attrNameLst>
                                          <p:attrName>style.visibility</p:attrName>
                                        </p:attrNameLst>
                                      </p:cBhvr>
                                      <p:to>
                                        <p:strVal val="visible"/>
                                      </p:to>
                                    </p:set>
                                    <p:animEffect transition="in" filter="fade">
                                      <p:cBhvr>
                                        <p:cTn id="13" dur="500"/>
                                        <p:tgtEl>
                                          <p:spTgt spid="14336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63">
                                            <p:txEl>
                                              <p:pRg st="4" end="4"/>
                                            </p:txEl>
                                          </p:spTgt>
                                        </p:tgtEl>
                                        <p:attrNameLst>
                                          <p:attrName>style.visibility</p:attrName>
                                        </p:attrNameLst>
                                      </p:cBhvr>
                                      <p:to>
                                        <p:strVal val="visible"/>
                                      </p:to>
                                    </p:set>
                                    <p:animEffect transition="in" filter="fade">
                                      <p:cBhvr>
                                        <p:cTn id="16" dur="500"/>
                                        <p:tgtEl>
                                          <p:spTgt spid="14336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63">
                                            <p:txEl>
                                              <p:pRg st="5" end="5"/>
                                            </p:txEl>
                                          </p:spTgt>
                                        </p:tgtEl>
                                        <p:attrNameLst>
                                          <p:attrName>style.visibility</p:attrName>
                                        </p:attrNameLst>
                                      </p:cBhvr>
                                      <p:to>
                                        <p:strVal val="visible"/>
                                      </p:to>
                                    </p:set>
                                    <p:animEffect transition="in" filter="fade">
                                      <p:cBhvr>
                                        <p:cTn id="19" dur="500"/>
                                        <p:tgtEl>
                                          <p:spTgt spid="14336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363">
                                            <p:txEl>
                                              <p:pRg st="6" end="6"/>
                                            </p:txEl>
                                          </p:spTgt>
                                        </p:tgtEl>
                                        <p:attrNameLst>
                                          <p:attrName>style.visibility</p:attrName>
                                        </p:attrNameLst>
                                      </p:cBhvr>
                                      <p:to>
                                        <p:strVal val="visible"/>
                                      </p:to>
                                    </p:set>
                                    <p:animEffect transition="in" filter="fade">
                                      <p:cBhvr>
                                        <p:cTn id="22" dur="500"/>
                                        <p:tgtEl>
                                          <p:spTgt spid="14336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363">
                                            <p:txEl>
                                              <p:pRg st="7" end="7"/>
                                            </p:txEl>
                                          </p:spTgt>
                                        </p:tgtEl>
                                        <p:attrNameLst>
                                          <p:attrName>style.visibility</p:attrName>
                                        </p:attrNameLst>
                                      </p:cBhvr>
                                      <p:to>
                                        <p:strVal val="visible"/>
                                      </p:to>
                                    </p:set>
                                    <p:animEffect transition="in" filter="fade">
                                      <p:cBhvr>
                                        <p:cTn id="25" dur="500"/>
                                        <p:tgtEl>
                                          <p:spTgt spid="14336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363">
                                            <p:txEl>
                                              <p:pRg st="8" end="8"/>
                                            </p:txEl>
                                          </p:spTgt>
                                        </p:tgtEl>
                                        <p:attrNameLst>
                                          <p:attrName>style.visibility</p:attrName>
                                        </p:attrNameLst>
                                      </p:cBhvr>
                                      <p:to>
                                        <p:strVal val="visible"/>
                                      </p:to>
                                    </p:set>
                                    <p:animEffect transition="in" filter="fade">
                                      <p:cBhvr>
                                        <p:cTn id="28" dur="500"/>
                                        <p:tgtEl>
                                          <p:spTgt spid="14336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3363">
                                            <p:txEl>
                                              <p:pRg st="9" end="9"/>
                                            </p:txEl>
                                          </p:spTgt>
                                        </p:tgtEl>
                                        <p:attrNameLst>
                                          <p:attrName>style.visibility</p:attrName>
                                        </p:attrNameLst>
                                      </p:cBhvr>
                                      <p:to>
                                        <p:strVal val="visible"/>
                                      </p:to>
                                    </p:set>
                                    <p:animEffect transition="in" filter="fade">
                                      <p:cBhvr>
                                        <p:cTn id="31" dur="500"/>
                                        <p:tgtEl>
                                          <p:spTgt spid="14336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63">
                                            <p:txEl>
                                              <p:pRg st="10" end="10"/>
                                            </p:txEl>
                                          </p:spTgt>
                                        </p:tgtEl>
                                        <p:attrNameLst>
                                          <p:attrName>style.visibility</p:attrName>
                                        </p:attrNameLst>
                                      </p:cBhvr>
                                      <p:to>
                                        <p:strVal val="visible"/>
                                      </p:to>
                                    </p:set>
                                    <p:animEffect transition="in" filter="fade">
                                      <p:cBhvr>
                                        <p:cTn id="34" dur="500"/>
                                        <p:tgtEl>
                                          <p:spTgt spid="14336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363">
                                            <p:txEl>
                                              <p:pRg st="11" end="11"/>
                                            </p:txEl>
                                          </p:spTgt>
                                        </p:tgtEl>
                                        <p:attrNameLst>
                                          <p:attrName>style.visibility</p:attrName>
                                        </p:attrNameLst>
                                      </p:cBhvr>
                                      <p:to>
                                        <p:strVal val="visible"/>
                                      </p:to>
                                    </p:set>
                                    <p:animEffect transition="in" filter="fade">
                                      <p:cBhvr>
                                        <p:cTn id="37" dur="500"/>
                                        <p:tgtEl>
                                          <p:spTgt spid="143363">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3363">
                                            <p:txEl>
                                              <p:pRg st="12" end="12"/>
                                            </p:txEl>
                                          </p:spTgt>
                                        </p:tgtEl>
                                        <p:attrNameLst>
                                          <p:attrName>style.visibility</p:attrName>
                                        </p:attrNameLst>
                                      </p:cBhvr>
                                      <p:to>
                                        <p:strVal val="visible"/>
                                      </p:to>
                                    </p:set>
                                    <p:animEffect transition="in" filter="fade">
                                      <p:cBhvr>
                                        <p:cTn id="42" dur="500"/>
                                        <p:tgtEl>
                                          <p:spTgt spid="143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b="1" smtClean="0">
                <a:solidFill>
                  <a:srgbClr val="FF0000"/>
                </a:solidFill>
              </a:rPr>
              <a:t>Use of the Three</a:t>
            </a:r>
          </a:p>
        </p:txBody>
      </p:sp>
      <p:sp>
        <p:nvSpPr>
          <p:cNvPr id="81923" name="Content Placeholder 2"/>
          <p:cNvSpPr>
            <a:spLocks noGrp="1"/>
          </p:cNvSpPr>
          <p:nvPr>
            <p:ph idx="1"/>
          </p:nvPr>
        </p:nvSpPr>
        <p:spPr>
          <a:xfrm>
            <a:off x="1182688" y="1752600"/>
            <a:ext cx="7772400" cy="4379913"/>
          </a:xfrm>
        </p:spPr>
        <p:txBody>
          <a:bodyPr>
            <a:normAutofit lnSpcReduction="10000"/>
          </a:bodyPr>
          <a:lstStyle/>
          <a:p>
            <a:pPr algn="ctr"/>
            <a:r>
              <a:rPr lang="en-US" sz="4000" b="1" smtClean="0">
                <a:solidFill>
                  <a:srgbClr val="0070C0"/>
                </a:solidFill>
              </a:rPr>
              <a:t>Descriptive Statistics</a:t>
            </a:r>
          </a:p>
          <a:p>
            <a:r>
              <a:rPr lang="en-US" b="1" smtClean="0">
                <a:solidFill>
                  <a:srgbClr val="FF0000"/>
                </a:solidFill>
              </a:rPr>
              <a:t>Descriptive statistics</a:t>
            </a:r>
            <a:r>
              <a:rPr lang="en-US" b="1" smtClean="0"/>
              <a:t> are used to</a:t>
            </a:r>
            <a:r>
              <a:rPr lang="en-US" b="1" smtClean="0">
                <a:solidFill>
                  <a:srgbClr val="FF0000"/>
                </a:solidFill>
              </a:rPr>
              <a:t> describe certain quality characteristics</a:t>
            </a:r>
            <a:r>
              <a:rPr lang="en-US" b="1" smtClean="0"/>
              <a:t>, such as the central tendency and variability of observed data. Although descriptions of certain characteristics are helpful, they are</a:t>
            </a:r>
            <a:r>
              <a:rPr lang="en-US" b="1" smtClean="0">
                <a:solidFill>
                  <a:srgbClr val="FF0000"/>
                </a:solidFill>
              </a:rPr>
              <a:t> not enough to help us evaluate whether there is a problem of unacceptable quality with the lot. </a:t>
            </a:r>
          </a:p>
          <a:p>
            <a:endParaRPr lang="en-US" b="1" smtClean="0"/>
          </a:p>
        </p:txBody>
      </p:sp>
    </p:spTree>
    <p:extLst>
      <p:ext uri="{BB962C8B-B14F-4D97-AF65-F5344CB8AC3E}">
        <p14:creationId xmlns:p14="http://schemas.microsoft.com/office/powerpoint/2010/main" val="360101692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b="1" smtClean="0">
                <a:solidFill>
                  <a:srgbClr val="FF0000"/>
                </a:solidFill>
              </a:rPr>
              <a:t>Measure of Central tendency</a:t>
            </a:r>
          </a:p>
        </p:txBody>
      </p:sp>
      <p:sp>
        <p:nvSpPr>
          <p:cNvPr id="78851" name="Content Placeholder 2"/>
          <p:cNvSpPr>
            <a:spLocks noGrp="1"/>
          </p:cNvSpPr>
          <p:nvPr>
            <p:ph idx="1"/>
          </p:nvPr>
        </p:nvSpPr>
        <p:spPr>
          <a:xfrm>
            <a:off x="457200" y="1295400"/>
            <a:ext cx="8229600" cy="4830763"/>
          </a:xfrm>
        </p:spPr>
        <p:txBody>
          <a:bodyPr>
            <a:normAutofit fontScale="92500" lnSpcReduction="10000"/>
          </a:bodyPr>
          <a:lstStyle/>
          <a:p>
            <a:pPr>
              <a:defRPr/>
            </a:pPr>
            <a:r>
              <a:rPr lang="en-US" b="1" dirty="0" smtClean="0"/>
              <a:t>A measure of central tendency is a single number used to represent the </a:t>
            </a:r>
            <a:r>
              <a:rPr lang="en-US" b="1" dirty="0" err="1" smtClean="0"/>
              <a:t>centre</a:t>
            </a:r>
            <a:r>
              <a:rPr lang="en-US" b="1" dirty="0" smtClean="0"/>
              <a:t> of the Grouped Data.</a:t>
            </a:r>
          </a:p>
          <a:p>
            <a:pPr>
              <a:defRPr/>
            </a:pPr>
            <a:r>
              <a:rPr lang="en-US" b="1" dirty="0" smtClean="0"/>
              <a:t>Different variables may possess different numerical characteristics. So different measures of Central Tendency is required.</a:t>
            </a:r>
          </a:p>
          <a:p>
            <a:pPr lvl="2">
              <a:defRPr/>
            </a:pPr>
            <a:r>
              <a:rPr lang="en-US" b="1" dirty="0" smtClean="0">
                <a:solidFill>
                  <a:srgbClr val="FF0000"/>
                </a:solidFill>
              </a:rPr>
              <a:t>Mode </a:t>
            </a:r>
          </a:p>
          <a:p>
            <a:pPr lvl="2">
              <a:defRPr/>
            </a:pPr>
            <a:r>
              <a:rPr lang="en-US" b="1" dirty="0" smtClean="0">
                <a:solidFill>
                  <a:srgbClr val="FF0000"/>
                </a:solidFill>
              </a:rPr>
              <a:t>Median </a:t>
            </a:r>
          </a:p>
          <a:p>
            <a:pPr lvl="2">
              <a:defRPr/>
            </a:pPr>
            <a:r>
              <a:rPr lang="en-US" b="1" dirty="0" smtClean="0">
                <a:solidFill>
                  <a:srgbClr val="FF0000"/>
                </a:solidFill>
              </a:rPr>
              <a:t>Mean</a:t>
            </a:r>
          </a:p>
          <a:p>
            <a:pPr>
              <a:defRPr/>
            </a:pPr>
            <a:r>
              <a:rPr lang="en-US" b="1" dirty="0" smtClean="0"/>
              <a:t>This class of measures can be for group or ungrouped data.</a:t>
            </a:r>
          </a:p>
          <a:p>
            <a:pPr marL="914400" lvl="2" indent="0">
              <a:buFont typeface="Arial" pitchFamily="34" charset="0"/>
              <a:buNone/>
              <a:defRPr/>
            </a:pPr>
            <a:endParaRPr lang="en-US" b="1" dirty="0" smtClean="0"/>
          </a:p>
        </p:txBody>
      </p:sp>
    </p:spTree>
    <p:extLst>
      <p:ext uri="{BB962C8B-B14F-4D97-AF65-F5344CB8AC3E}">
        <p14:creationId xmlns:p14="http://schemas.microsoft.com/office/powerpoint/2010/main" val="62331504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b="1" smtClean="0">
                <a:solidFill>
                  <a:srgbClr val="FF0000"/>
                </a:solidFill>
              </a:rPr>
              <a:t>The Mode</a:t>
            </a:r>
          </a:p>
        </p:txBody>
      </p:sp>
      <p:sp>
        <p:nvSpPr>
          <p:cNvPr id="83971" name="Content Placeholder 2"/>
          <p:cNvSpPr>
            <a:spLocks noGrp="1"/>
          </p:cNvSpPr>
          <p:nvPr>
            <p:ph idx="1"/>
          </p:nvPr>
        </p:nvSpPr>
        <p:spPr/>
        <p:txBody>
          <a:bodyPr/>
          <a:lstStyle/>
          <a:p>
            <a:r>
              <a:rPr lang="en-US" b="1" dirty="0" smtClean="0">
                <a:solidFill>
                  <a:srgbClr val="FF0000"/>
                </a:solidFill>
              </a:rPr>
              <a:t>The Mode is the most frequently occurring value in a group of raw scores.</a:t>
            </a:r>
          </a:p>
          <a:p>
            <a:endParaRPr lang="en-US" b="1" dirty="0" smtClean="0">
              <a:solidFill>
                <a:srgbClr val="FF0000"/>
              </a:solidFill>
            </a:endParaRPr>
          </a:p>
        </p:txBody>
      </p:sp>
      <p:pic>
        <p:nvPicPr>
          <p:cNvPr id="83972" name="Picture 2" descr="C:\Users\tapas-roy\Desktop\graph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819400"/>
            <a:ext cx="41529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11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76200"/>
            <a:ext cx="8229600" cy="1143000"/>
          </a:xfrm>
        </p:spPr>
        <p:txBody>
          <a:bodyPr/>
          <a:lstStyle/>
          <a:p>
            <a:pPr eaLnBrk="1" hangingPunct="1"/>
            <a:r>
              <a:rPr lang="en-US" altLang="en-US" b="1" dirty="0" smtClean="0">
                <a:solidFill>
                  <a:srgbClr val="FF0000"/>
                </a:solidFill>
              </a:rPr>
              <a:t>Theory X and Theory Y </a:t>
            </a:r>
          </a:p>
        </p:txBody>
      </p:sp>
      <p:graphicFrame>
        <p:nvGraphicFramePr>
          <p:cNvPr id="4" name="Content Placeholder 3"/>
          <p:cNvGraphicFramePr>
            <a:graphicFrameLocks noGrp="1"/>
          </p:cNvGraphicFramePr>
          <p:nvPr>
            <p:ph idx="1"/>
          </p:nvPr>
        </p:nvGraphicFramePr>
        <p:xfrm>
          <a:off x="457200" y="1295400"/>
          <a:ext cx="8229600" cy="5426075"/>
        </p:xfrm>
        <a:graphic>
          <a:graphicData uri="http://schemas.openxmlformats.org/drawingml/2006/table">
            <a:tbl>
              <a:tblPr firstRow="1" bandRow="1">
                <a:tableStyleId>{5C22544A-7EE6-4342-B048-85BDC9FD1C3A}</a:tableStyleId>
              </a:tblPr>
              <a:tblGrid>
                <a:gridCol w="4114800"/>
                <a:gridCol w="4114800"/>
              </a:tblGrid>
              <a:tr h="396286">
                <a:tc>
                  <a:txBody>
                    <a:bodyPr/>
                    <a:lstStyle/>
                    <a:p>
                      <a:r>
                        <a:rPr lang="en-US" sz="2000" dirty="0" smtClean="0"/>
                        <a:t>Theory X</a:t>
                      </a:r>
                      <a:endParaRPr lang="en-US" sz="2000" dirty="0"/>
                    </a:p>
                  </a:txBody>
                  <a:tcPr marT="45725" marB="45725"/>
                </a:tc>
                <a:tc>
                  <a:txBody>
                    <a:bodyPr/>
                    <a:lstStyle/>
                    <a:p>
                      <a:r>
                        <a:rPr lang="en-US" sz="2000" dirty="0" smtClean="0"/>
                        <a:t>Theory Y</a:t>
                      </a:r>
                      <a:endParaRPr lang="en-US" sz="2000" dirty="0"/>
                    </a:p>
                  </a:txBody>
                  <a:tcPr marT="45725" marB="45725"/>
                </a:tc>
              </a:tr>
              <a:tr h="1005958">
                <a:tc>
                  <a:txBody>
                    <a:bodyPr/>
                    <a:lstStyle/>
                    <a:p>
                      <a:r>
                        <a:rPr lang="en-US" sz="2000" dirty="0" smtClean="0"/>
                        <a:t>The average individual</a:t>
                      </a:r>
                      <a:r>
                        <a:rPr lang="en-US" sz="2000" baseline="0" dirty="0" smtClean="0"/>
                        <a:t> dislikes work and will avoid it whenever there is opportunity</a:t>
                      </a:r>
                      <a:endParaRPr lang="en-US" sz="2000" dirty="0"/>
                    </a:p>
                  </a:txBody>
                  <a:tcPr marT="45725" marB="45725"/>
                </a:tc>
                <a:tc>
                  <a:txBody>
                    <a:bodyPr/>
                    <a:lstStyle/>
                    <a:p>
                      <a:r>
                        <a:rPr lang="en-US" sz="2000" dirty="0" smtClean="0"/>
                        <a:t>The average individual likes to work and it’s a natural activity</a:t>
                      </a:r>
                      <a:endParaRPr lang="en-US" sz="2000" dirty="0"/>
                    </a:p>
                  </a:txBody>
                  <a:tcPr marT="45725" marB="45725"/>
                </a:tc>
              </a:tr>
              <a:tr h="1005958">
                <a:tc>
                  <a:txBody>
                    <a:bodyPr/>
                    <a:lstStyle/>
                    <a:p>
                      <a:r>
                        <a:rPr lang="en-US" sz="2000" dirty="0" smtClean="0"/>
                        <a:t>Most people must be forced or penalized to get them effectively achieve the organizations goals </a:t>
                      </a:r>
                      <a:endParaRPr lang="en-US" sz="2000" dirty="0"/>
                    </a:p>
                  </a:txBody>
                  <a:tcPr marT="45725" marB="45725"/>
                </a:tc>
                <a:tc>
                  <a:txBody>
                    <a:bodyPr/>
                    <a:lstStyle/>
                    <a:p>
                      <a:r>
                        <a:rPr lang="en-US" sz="2000" dirty="0" smtClean="0"/>
                        <a:t>A person could be self motivated  and is committed to their work</a:t>
                      </a:r>
                      <a:endParaRPr lang="en-US" sz="2000" dirty="0"/>
                    </a:p>
                  </a:txBody>
                  <a:tcPr marT="45725" marB="45725"/>
                </a:tc>
              </a:tr>
              <a:tr h="1310793">
                <a:tc>
                  <a:txBody>
                    <a:bodyPr/>
                    <a:lstStyle/>
                    <a:p>
                      <a:r>
                        <a:rPr lang="en-US" sz="2000" dirty="0" smtClean="0"/>
                        <a:t>The average human has</a:t>
                      </a:r>
                      <a:r>
                        <a:rPr lang="en-US" sz="2000" baseline="0" dirty="0" smtClean="0"/>
                        <a:t> little or no ambition and would avoid responsibility  but like the security or benefits</a:t>
                      </a:r>
                      <a:endParaRPr lang="en-US" sz="2000" dirty="0"/>
                    </a:p>
                  </a:txBody>
                  <a:tcPr marT="45725" marB="45725"/>
                </a:tc>
                <a:tc>
                  <a:txBody>
                    <a:bodyPr/>
                    <a:lstStyle/>
                    <a:p>
                      <a:r>
                        <a:rPr lang="en-US" sz="2000" dirty="0" smtClean="0"/>
                        <a:t>The average human learns to accept and seek responsibility</a:t>
                      </a:r>
                      <a:endParaRPr lang="en-US" sz="2000" dirty="0"/>
                    </a:p>
                  </a:txBody>
                  <a:tcPr marT="45725" marB="45725"/>
                </a:tc>
              </a:tr>
              <a:tr h="701122">
                <a:tc>
                  <a:txBody>
                    <a:bodyPr/>
                    <a:lstStyle/>
                    <a:p>
                      <a:endParaRPr lang="en-US" sz="2000"/>
                    </a:p>
                  </a:txBody>
                  <a:tcPr marT="45725" marB="45725"/>
                </a:tc>
                <a:tc>
                  <a:txBody>
                    <a:bodyPr/>
                    <a:lstStyle/>
                    <a:p>
                      <a:r>
                        <a:rPr lang="en-US" sz="2000" dirty="0" smtClean="0"/>
                        <a:t>Has the capacity to be innovative and creative</a:t>
                      </a:r>
                      <a:endParaRPr lang="en-US" sz="2000" dirty="0"/>
                    </a:p>
                  </a:txBody>
                  <a:tcPr marT="45725" marB="45725"/>
                </a:tc>
              </a:tr>
              <a:tr h="1005958">
                <a:tc>
                  <a:txBody>
                    <a:bodyPr/>
                    <a:lstStyle/>
                    <a:p>
                      <a:endParaRPr lang="en-US" sz="2000"/>
                    </a:p>
                  </a:txBody>
                  <a:tcPr marT="45725" marB="45725"/>
                </a:tc>
                <a:tc>
                  <a:txBody>
                    <a:bodyPr/>
                    <a:lstStyle/>
                    <a:p>
                      <a:r>
                        <a:rPr lang="en-US" sz="2000" dirty="0" smtClean="0"/>
                        <a:t>The potential of a human under modern industrial</a:t>
                      </a:r>
                      <a:r>
                        <a:rPr lang="en-US" sz="2000" baseline="0" dirty="0" smtClean="0"/>
                        <a:t> is moderately utilized</a:t>
                      </a:r>
                      <a:endParaRPr lang="en-US" sz="2000" dirty="0"/>
                    </a:p>
                  </a:txBody>
                  <a:tcPr marT="45725" marB="45725"/>
                </a:tc>
              </a:tr>
            </a:tbl>
          </a:graphicData>
        </a:graphic>
      </p:graphicFrame>
    </p:spTree>
    <p:extLst>
      <p:ext uri="{BB962C8B-B14F-4D97-AF65-F5344CB8AC3E}">
        <p14:creationId xmlns:p14="http://schemas.microsoft.com/office/powerpoint/2010/main" val="613459406"/>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b="1" smtClean="0">
                <a:solidFill>
                  <a:srgbClr val="FF0000"/>
                </a:solidFill>
              </a:rPr>
              <a:t>The Median</a:t>
            </a:r>
          </a:p>
        </p:txBody>
      </p:sp>
      <p:sp>
        <p:nvSpPr>
          <p:cNvPr id="84995" name="Content Placeholder 2"/>
          <p:cNvSpPr>
            <a:spLocks noGrp="1"/>
          </p:cNvSpPr>
          <p:nvPr>
            <p:ph idx="1"/>
          </p:nvPr>
        </p:nvSpPr>
        <p:spPr/>
        <p:txBody>
          <a:bodyPr/>
          <a:lstStyle/>
          <a:p>
            <a:r>
              <a:rPr lang="en-US" b="1" smtClean="0"/>
              <a:t>The Median is </a:t>
            </a:r>
            <a:r>
              <a:rPr lang="en-US" b="1" smtClean="0">
                <a:solidFill>
                  <a:srgbClr val="FF0000"/>
                </a:solidFill>
              </a:rPr>
              <a:t>defined as the middle value</a:t>
            </a:r>
            <a:r>
              <a:rPr lang="en-US" b="1" smtClean="0"/>
              <a:t> (of cases) of n values of X objects </a:t>
            </a:r>
            <a:r>
              <a:rPr lang="en-US" b="1" smtClean="0">
                <a:solidFill>
                  <a:srgbClr val="FF0000"/>
                </a:solidFill>
              </a:rPr>
              <a:t>arranged in order of size</a:t>
            </a:r>
          </a:p>
          <a:p>
            <a:r>
              <a:rPr lang="en-US" b="1" smtClean="0"/>
              <a:t>For </a:t>
            </a:r>
            <a:r>
              <a:rPr lang="en-US" b="1" smtClean="0">
                <a:solidFill>
                  <a:srgbClr val="FF0000"/>
                </a:solidFill>
              </a:rPr>
              <a:t>odd no</a:t>
            </a:r>
            <a:r>
              <a:rPr lang="en-US" b="1" smtClean="0"/>
              <a:t> of cases the Middle Value will be </a:t>
            </a:r>
            <a:r>
              <a:rPr lang="en-US" b="1" smtClean="0">
                <a:solidFill>
                  <a:srgbClr val="FF0000"/>
                </a:solidFill>
              </a:rPr>
              <a:t>(n+1)/2</a:t>
            </a:r>
            <a:r>
              <a:rPr lang="en-US" b="1" smtClean="0"/>
              <a:t>.</a:t>
            </a:r>
          </a:p>
          <a:p>
            <a:r>
              <a:rPr lang="en-US" b="1" smtClean="0"/>
              <a:t>For </a:t>
            </a:r>
            <a:r>
              <a:rPr lang="en-US" b="1" smtClean="0">
                <a:solidFill>
                  <a:srgbClr val="FF0000"/>
                </a:solidFill>
              </a:rPr>
              <a:t>even no</a:t>
            </a:r>
            <a:r>
              <a:rPr lang="en-US" b="1" smtClean="0"/>
              <a:t> of cases the Middle Value will be </a:t>
            </a:r>
            <a:r>
              <a:rPr lang="en-US" b="1" smtClean="0">
                <a:solidFill>
                  <a:srgbClr val="FF0000"/>
                </a:solidFill>
              </a:rPr>
              <a:t>half way between the n/2 and (n+1)/2.</a:t>
            </a:r>
          </a:p>
        </p:txBody>
      </p:sp>
    </p:spTree>
    <p:extLst>
      <p:ext uri="{BB962C8B-B14F-4D97-AF65-F5344CB8AC3E}">
        <p14:creationId xmlns:p14="http://schemas.microsoft.com/office/powerpoint/2010/main" val="393591901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b="1" smtClean="0">
                <a:solidFill>
                  <a:srgbClr val="FF0000"/>
                </a:solidFill>
              </a:rPr>
              <a:t>The Mean</a:t>
            </a:r>
          </a:p>
        </p:txBody>
      </p:sp>
      <p:sp>
        <p:nvSpPr>
          <p:cNvPr id="86019" name="Content Placeholder 2"/>
          <p:cNvSpPr>
            <a:spLocks noGrp="1"/>
          </p:cNvSpPr>
          <p:nvPr>
            <p:ph idx="1"/>
          </p:nvPr>
        </p:nvSpPr>
        <p:spPr/>
        <p:txBody>
          <a:bodyPr>
            <a:normAutofit fontScale="92500" lnSpcReduction="20000"/>
          </a:bodyPr>
          <a:lstStyle/>
          <a:p>
            <a:pPr lvl="1">
              <a:buFont typeface="Arial" pitchFamily="34" charset="0"/>
              <a:buNone/>
            </a:pPr>
            <a:r>
              <a:rPr lang="en-US" b="1" dirty="0" smtClean="0"/>
              <a:t>				                                              					              x1+x2+x3+….. + </a:t>
            </a:r>
            <a:r>
              <a:rPr lang="en-US" b="1" dirty="0" err="1" smtClean="0"/>
              <a:t>xn</a:t>
            </a:r>
            <a:endParaRPr lang="en-US" b="1" dirty="0" smtClean="0"/>
          </a:p>
          <a:p>
            <a:pPr lvl="1">
              <a:buFont typeface="Arial" pitchFamily="34" charset="0"/>
              <a:buNone/>
            </a:pPr>
            <a:r>
              <a:rPr lang="en-US" b="1" dirty="0" smtClean="0"/>
              <a:t>		 </a:t>
            </a:r>
            <a:r>
              <a:rPr lang="en-US" b="1" dirty="0" smtClean="0">
                <a:solidFill>
                  <a:srgbClr val="FF0000"/>
                </a:solidFill>
              </a:rPr>
              <a:t>For Samples</a:t>
            </a:r>
            <a:r>
              <a:rPr lang="en-US" b="1" dirty="0" smtClean="0"/>
              <a:t> : X̅ =   -------------------------------------</a:t>
            </a:r>
          </a:p>
          <a:p>
            <a:pPr lvl="1">
              <a:buFont typeface="Arial" pitchFamily="34" charset="0"/>
              <a:buNone/>
            </a:pPr>
            <a:r>
              <a:rPr lang="en-US" b="1" dirty="0" smtClean="0"/>
              <a:t>							n</a:t>
            </a:r>
          </a:p>
          <a:p>
            <a:pPr lvl="1">
              <a:buFont typeface="Arial" pitchFamily="34" charset="0"/>
              <a:buNone/>
            </a:pPr>
            <a:r>
              <a:rPr lang="en-US" b="1" dirty="0" smtClean="0"/>
              <a:t>					         </a:t>
            </a:r>
          </a:p>
          <a:p>
            <a:pPr lvl="1">
              <a:buFont typeface="Arial" pitchFamily="34" charset="0"/>
              <a:buNone/>
            </a:pPr>
            <a:r>
              <a:rPr lang="en-US" b="1" dirty="0" smtClean="0"/>
              <a:t>						X1+X2+X3…………XN</a:t>
            </a:r>
          </a:p>
          <a:p>
            <a:pPr>
              <a:buFont typeface="Arial" pitchFamily="34" charset="0"/>
              <a:buNone/>
            </a:pPr>
            <a:r>
              <a:rPr lang="en-US" b="1" dirty="0" smtClean="0"/>
              <a:t>		</a:t>
            </a:r>
            <a:r>
              <a:rPr lang="en-US" b="1" dirty="0" smtClean="0">
                <a:solidFill>
                  <a:srgbClr val="FF0000"/>
                </a:solidFill>
              </a:rPr>
              <a:t>For populations</a:t>
            </a:r>
            <a:r>
              <a:rPr lang="en-US" b="1" dirty="0" smtClean="0"/>
              <a:t> : </a:t>
            </a:r>
            <a:r>
              <a:rPr lang="el-GR" b="1" dirty="0" smtClean="0"/>
              <a:t>μ</a:t>
            </a:r>
            <a:r>
              <a:rPr lang="en-US" b="1" dirty="0" smtClean="0"/>
              <a:t>= ----------------------------</a:t>
            </a:r>
          </a:p>
          <a:p>
            <a:pPr lvl="2">
              <a:buFont typeface="Arial" pitchFamily="34" charset="0"/>
              <a:buNone/>
            </a:pPr>
            <a:r>
              <a:rPr lang="en-US" b="1" dirty="0" smtClean="0"/>
              <a:t>					                    </a:t>
            </a:r>
            <a:r>
              <a:rPr lang="en-US" sz="3600" b="1" dirty="0" smtClean="0"/>
              <a:t>N</a:t>
            </a:r>
          </a:p>
          <a:p>
            <a:pPr lvl="2">
              <a:buFont typeface="Arial" pitchFamily="34" charset="0"/>
              <a:buNone/>
            </a:pPr>
            <a:r>
              <a:rPr lang="en-US" b="1" dirty="0" smtClean="0"/>
              <a:t>																					</a:t>
            </a:r>
          </a:p>
        </p:txBody>
      </p:sp>
    </p:spTree>
    <p:extLst>
      <p:ext uri="{BB962C8B-B14F-4D97-AF65-F5344CB8AC3E}">
        <p14:creationId xmlns:p14="http://schemas.microsoft.com/office/powerpoint/2010/main" val="3058305344"/>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b="1" smtClean="0">
                <a:solidFill>
                  <a:srgbClr val="FF0000"/>
                </a:solidFill>
              </a:rPr>
              <a:t>Use of the Three</a:t>
            </a:r>
          </a:p>
        </p:txBody>
      </p:sp>
      <p:sp>
        <p:nvSpPr>
          <p:cNvPr id="89091" name="Content Placeholder 2"/>
          <p:cNvSpPr>
            <a:spLocks noGrp="1"/>
          </p:cNvSpPr>
          <p:nvPr>
            <p:ph idx="1"/>
          </p:nvPr>
        </p:nvSpPr>
        <p:spPr/>
        <p:txBody>
          <a:bodyPr>
            <a:normAutofit lnSpcReduction="10000"/>
          </a:bodyPr>
          <a:lstStyle/>
          <a:p>
            <a:pPr algn="ctr"/>
            <a:r>
              <a:rPr lang="en-US" sz="4000" b="1" smtClean="0">
                <a:solidFill>
                  <a:srgbClr val="0070C0"/>
                </a:solidFill>
              </a:rPr>
              <a:t>Acceptance Sampling</a:t>
            </a:r>
          </a:p>
          <a:p>
            <a:r>
              <a:rPr lang="en-US" b="1" smtClean="0"/>
              <a:t>Descriptive Statistics does not help us in deciding whether a group of data is acceptable or not.</a:t>
            </a:r>
          </a:p>
          <a:p>
            <a:r>
              <a:rPr lang="en-US" b="1" smtClean="0">
                <a:solidFill>
                  <a:srgbClr val="FF0000"/>
                </a:solidFill>
              </a:rPr>
              <a:t>Acceptance sampling can help us to do this</a:t>
            </a:r>
            <a:r>
              <a:rPr lang="en-US" b="1" smtClean="0"/>
              <a:t>. Acceptance sampling helps us to decide whether desirable quality has been achieved for a batch of products, and whether to accept or reject the items produced. </a:t>
            </a:r>
          </a:p>
        </p:txBody>
      </p:sp>
    </p:spTree>
    <p:extLst>
      <p:ext uri="{BB962C8B-B14F-4D97-AF65-F5344CB8AC3E}">
        <p14:creationId xmlns:p14="http://schemas.microsoft.com/office/powerpoint/2010/main" val="1041864495"/>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b="1" smtClean="0">
                <a:solidFill>
                  <a:srgbClr val="FF0000"/>
                </a:solidFill>
              </a:rPr>
              <a:t>Usefulness of Acceptance Sampling</a:t>
            </a:r>
          </a:p>
        </p:txBody>
      </p:sp>
      <p:sp>
        <p:nvSpPr>
          <p:cNvPr id="90115" name="Content Placeholder 2"/>
          <p:cNvSpPr>
            <a:spLocks noGrp="1"/>
          </p:cNvSpPr>
          <p:nvPr>
            <p:ph idx="1"/>
          </p:nvPr>
        </p:nvSpPr>
        <p:spPr/>
        <p:txBody>
          <a:bodyPr/>
          <a:lstStyle/>
          <a:p>
            <a:r>
              <a:rPr lang="en-US" b="1" smtClean="0"/>
              <a:t>Acceptance sampling is very useful when </a:t>
            </a:r>
          </a:p>
          <a:p>
            <a:pPr lvl="2"/>
            <a:endParaRPr lang="en-US" b="1" smtClean="0"/>
          </a:p>
          <a:p>
            <a:pPr lvl="2"/>
            <a:endParaRPr lang="en-US" b="1" smtClean="0"/>
          </a:p>
          <a:p>
            <a:pPr lvl="2"/>
            <a:r>
              <a:rPr lang="en-US" b="1" smtClean="0">
                <a:solidFill>
                  <a:srgbClr val="FF0000"/>
                </a:solidFill>
              </a:rPr>
              <a:t>Large no of items </a:t>
            </a:r>
            <a:r>
              <a:rPr lang="en-US" b="1" smtClean="0"/>
              <a:t>are processed in a short time</a:t>
            </a:r>
          </a:p>
          <a:p>
            <a:pPr lvl="2"/>
            <a:r>
              <a:rPr lang="en-US" b="1" smtClean="0"/>
              <a:t>The </a:t>
            </a:r>
            <a:r>
              <a:rPr lang="en-US" b="1" smtClean="0">
                <a:solidFill>
                  <a:srgbClr val="FF0000"/>
                </a:solidFill>
              </a:rPr>
              <a:t>cost of passing defective is low</a:t>
            </a:r>
          </a:p>
          <a:p>
            <a:pPr lvl="2"/>
            <a:r>
              <a:rPr lang="en-US" b="1" smtClean="0">
                <a:solidFill>
                  <a:srgbClr val="FF0000"/>
                </a:solidFill>
              </a:rPr>
              <a:t>Fatigue and boredom </a:t>
            </a:r>
            <a:r>
              <a:rPr lang="en-US" b="1" smtClean="0"/>
              <a:t>is caused by large no of items inspection.</a:t>
            </a:r>
          </a:p>
          <a:p>
            <a:pPr lvl="2"/>
            <a:r>
              <a:rPr lang="en-US" b="1" smtClean="0">
                <a:solidFill>
                  <a:srgbClr val="FF0000"/>
                </a:solidFill>
              </a:rPr>
              <a:t>Destructive testing</a:t>
            </a:r>
            <a:r>
              <a:rPr lang="en-US" b="1" smtClean="0"/>
              <a:t> is required</a:t>
            </a:r>
          </a:p>
          <a:p>
            <a:pPr lvl="2"/>
            <a:endParaRPr lang="en-US" b="1" smtClean="0"/>
          </a:p>
        </p:txBody>
      </p:sp>
    </p:spTree>
    <p:extLst>
      <p:ext uri="{BB962C8B-B14F-4D97-AF65-F5344CB8AC3E}">
        <p14:creationId xmlns:p14="http://schemas.microsoft.com/office/powerpoint/2010/main" val="211128069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7709"/>
            <a:ext cx="8229600" cy="639762"/>
          </a:xfrm>
        </p:spPr>
        <p:txBody>
          <a:bodyPr>
            <a:normAutofit fontScale="90000"/>
          </a:bodyPr>
          <a:lstStyle/>
          <a:p>
            <a:r>
              <a:rPr lang="en-US" b="1" dirty="0" smtClean="0">
                <a:solidFill>
                  <a:srgbClr val="FF0000"/>
                </a:solidFill>
              </a:rPr>
              <a:t>RISK </a:t>
            </a:r>
          </a:p>
        </p:txBody>
      </p:sp>
      <p:sp>
        <p:nvSpPr>
          <p:cNvPr id="108547" name="Rectangle 3"/>
          <p:cNvSpPr>
            <a:spLocks noGrp="1" noChangeArrowheads="1"/>
          </p:cNvSpPr>
          <p:nvPr>
            <p:ph type="body" idx="1"/>
          </p:nvPr>
        </p:nvSpPr>
        <p:spPr>
          <a:xfrm>
            <a:off x="457200" y="838200"/>
            <a:ext cx="8229600" cy="5791200"/>
          </a:xfrm>
        </p:spPr>
        <p:txBody>
          <a:bodyPr>
            <a:normAutofit lnSpcReduction="10000"/>
          </a:bodyPr>
          <a:lstStyle/>
          <a:p>
            <a:r>
              <a:rPr lang="en-US" sz="3600" b="1" i="1" dirty="0" smtClean="0">
                <a:solidFill>
                  <a:schemeClr val="accent2"/>
                </a:solidFill>
              </a:rPr>
              <a:t>RISKS</a:t>
            </a:r>
            <a:r>
              <a:rPr lang="en-US" sz="3600" b="1" dirty="0" smtClean="0"/>
              <a:t> </a:t>
            </a:r>
            <a:r>
              <a:rPr lang="en-US" sz="2800" b="1" dirty="0" smtClean="0"/>
              <a:t>for the </a:t>
            </a:r>
            <a:r>
              <a:rPr lang="en-US" sz="2800" b="1" i="1" dirty="0" smtClean="0">
                <a:solidFill>
                  <a:schemeClr val="tx2"/>
                </a:solidFill>
              </a:rPr>
              <a:t>producer</a:t>
            </a:r>
            <a:r>
              <a:rPr lang="en-US" sz="2800" b="1" dirty="0" smtClean="0"/>
              <a:t> and </a:t>
            </a:r>
            <a:r>
              <a:rPr lang="en-US" sz="2800" b="1" i="1" dirty="0" smtClean="0">
                <a:solidFill>
                  <a:schemeClr val="tx2"/>
                </a:solidFill>
              </a:rPr>
              <a:t>consumer</a:t>
            </a:r>
            <a:r>
              <a:rPr lang="en-US" sz="2800" b="1" dirty="0" smtClean="0"/>
              <a:t> in sampling plans:</a:t>
            </a:r>
          </a:p>
          <a:p>
            <a:r>
              <a:rPr lang="en-US" sz="2800" b="1" dirty="0" smtClean="0">
                <a:solidFill>
                  <a:srgbClr val="FF0000"/>
                </a:solidFill>
              </a:rPr>
              <a:t>Acceptable Quality Level (AQL)</a:t>
            </a:r>
          </a:p>
          <a:p>
            <a:pPr lvl="1"/>
            <a:r>
              <a:rPr lang="en-US" b="1" dirty="0" smtClean="0"/>
              <a:t>Max. acceptable percentage of defectives</a:t>
            </a:r>
            <a:r>
              <a:rPr lang="en-US" b="1" dirty="0" smtClean="0">
                <a:solidFill>
                  <a:srgbClr val="FF0000"/>
                </a:solidFill>
              </a:rPr>
              <a:t> </a:t>
            </a:r>
            <a:r>
              <a:rPr lang="en-US" b="1" u="sng" dirty="0" smtClean="0">
                <a:solidFill>
                  <a:srgbClr val="FF0000"/>
                </a:solidFill>
              </a:rPr>
              <a:t>defined by producer</a:t>
            </a:r>
            <a:r>
              <a:rPr lang="en-US" b="1" dirty="0" smtClean="0">
                <a:solidFill>
                  <a:srgbClr val="FF0000"/>
                </a:solidFill>
              </a:rPr>
              <a:t>.</a:t>
            </a:r>
          </a:p>
          <a:p>
            <a:r>
              <a:rPr lang="en-US" sz="2800" b="1" dirty="0" smtClean="0">
                <a:solidFill>
                  <a:srgbClr val="FF0000"/>
                </a:solidFill>
                <a:latin typeface="Symbol" pitchFamily="18" charset="2"/>
              </a:rPr>
              <a:t>a</a:t>
            </a:r>
            <a:r>
              <a:rPr lang="en-US" sz="2800" b="1" dirty="0" smtClean="0">
                <a:solidFill>
                  <a:srgbClr val="FF0000"/>
                </a:solidFill>
              </a:rPr>
              <a:t> (Producer’s risk)</a:t>
            </a:r>
          </a:p>
          <a:p>
            <a:pPr lvl="1"/>
            <a:r>
              <a:rPr lang="en-US" b="1" dirty="0" smtClean="0"/>
              <a:t>The probability of rejecting a good lot.</a:t>
            </a:r>
          </a:p>
          <a:p>
            <a:r>
              <a:rPr lang="en-US" sz="2800" b="1" dirty="0" smtClean="0">
                <a:solidFill>
                  <a:srgbClr val="FF0000"/>
                </a:solidFill>
              </a:rPr>
              <a:t>Lot Tolerance Percent Defective (LTPD)</a:t>
            </a:r>
          </a:p>
          <a:p>
            <a:pPr lvl="1"/>
            <a:r>
              <a:rPr lang="en-US" b="1" dirty="0" smtClean="0"/>
              <a:t>Percentage of defectives that </a:t>
            </a:r>
            <a:r>
              <a:rPr lang="en-US" b="1" u="sng" dirty="0" smtClean="0">
                <a:solidFill>
                  <a:srgbClr val="FF0000"/>
                </a:solidFill>
              </a:rPr>
              <a:t>defines consumer’s</a:t>
            </a:r>
            <a:r>
              <a:rPr lang="en-US" b="1" dirty="0" smtClean="0">
                <a:solidFill>
                  <a:srgbClr val="FF0000"/>
                </a:solidFill>
              </a:rPr>
              <a:t> rejection point.</a:t>
            </a:r>
          </a:p>
          <a:p>
            <a:r>
              <a:rPr lang="en-US" sz="2800" b="1" i="1" dirty="0" smtClean="0">
                <a:solidFill>
                  <a:srgbClr val="FF0000"/>
                </a:solidFill>
                <a:cs typeface="Times New Roman" pitchFamily="18" charset="0"/>
                <a:sym typeface="Symbol" pitchFamily="18" charset="2"/>
              </a:rPr>
              <a:t></a:t>
            </a:r>
            <a:r>
              <a:rPr lang="en-US" sz="2800" b="1" dirty="0" smtClean="0">
                <a:solidFill>
                  <a:srgbClr val="FF0000"/>
                </a:solidFill>
              </a:rPr>
              <a:t> (Consumer’s risk)</a:t>
            </a:r>
          </a:p>
          <a:p>
            <a:pPr lvl="1"/>
            <a:r>
              <a:rPr lang="en-US" b="1" dirty="0" smtClean="0"/>
              <a:t>The probability of accepting a bad lot.</a:t>
            </a:r>
          </a:p>
          <a:p>
            <a:pPr>
              <a:buFont typeface="Wingdings" pitchFamily="2" charset="2"/>
              <a:buNone/>
            </a:pPr>
            <a:endParaRPr lang="en-US" sz="3600" dirty="0" smtClean="0"/>
          </a:p>
          <a:p>
            <a:endParaRPr lang="en-US" dirty="0" smtClean="0"/>
          </a:p>
        </p:txBody>
      </p:sp>
    </p:spTree>
    <p:extLst>
      <p:ext uri="{BB962C8B-B14F-4D97-AF65-F5344CB8AC3E}">
        <p14:creationId xmlns:p14="http://schemas.microsoft.com/office/powerpoint/2010/main" val="226468223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eaLnBrk="1" hangingPunct="1"/>
            <a:r>
              <a:rPr lang="en-US" b="1" smtClean="0">
                <a:solidFill>
                  <a:srgbClr val="FF0000"/>
                </a:solidFill>
              </a:rPr>
              <a:t>Operating Characteristics (OC) Curves</a:t>
            </a:r>
          </a:p>
        </p:txBody>
      </p:sp>
      <p:sp>
        <p:nvSpPr>
          <p:cNvPr id="109572" name="Rectangle 4"/>
          <p:cNvSpPr>
            <a:spLocks noGrp="1" noChangeArrowheads="1"/>
          </p:cNvSpPr>
          <p:nvPr>
            <p:ph type="body" sz="half" idx="1"/>
          </p:nvPr>
        </p:nvSpPr>
        <p:spPr>
          <a:xfrm>
            <a:off x="381000" y="1219200"/>
            <a:ext cx="4611688" cy="5410200"/>
          </a:xfrm>
        </p:spPr>
        <p:txBody>
          <a:bodyPr>
            <a:normAutofit/>
          </a:bodyPr>
          <a:lstStyle/>
          <a:p>
            <a:pPr>
              <a:lnSpc>
                <a:spcPct val="80000"/>
              </a:lnSpc>
            </a:pPr>
            <a:r>
              <a:rPr lang="en-US" sz="2000" b="1" i="1" dirty="0">
                <a:solidFill>
                  <a:srgbClr val="FF0000"/>
                </a:solidFill>
              </a:rPr>
              <a:t>Operating Characteristic (OC) Curve: </a:t>
            </a:r>
            <a:r>
              <a:rPr lang="en-US" sz="2000" b="1" dirty="0"/>
              <a:t>This curve plots the probability of accepting the lot (Y-axis) versus the lot fraction or percent defectives (X-axis). The OC curve is the primary tool for displaying and investigating the properties of a </a:t>
            </a:r>
            <a:r>
              <a:rPr lang="en-US" sz="2000" b="1" dirty="0" smtClean="0"/>
              <a:t>LASP (Lot Acceptance Sampling Plan). </a:t>
            </a:r>
            <a:endParaRPr lang="en-US" sz="2000" b="1" dirty="0"/>
          </a:p>
          <a:p>
            <a:pPr eaLnBrk="1" hangingPunct="1">
              <a:lnSpc>
                <a:spcPct val="80000"/>
              </a:lnSpc>
            </a:pPr>
            <a:endParaRPr lang="en-US" sz="2000" b="1" dirty="0" smtClean="0"/>
          </a:p>
          <a:p>
            <a:pPr eaLnBrk="1" hangingPunct="1">
              <a:lnSpc>
                <a:spcPct val="80000"/>
              </a:lnSpc>
            </a:pPr>
            <a:r>
              <a:rPr lang="en-US" sz="2000" b="1" dirty="0" smtClean="0"/>
              <a:t>X-axis shows % of items that are defective in a lot- “lot quality”</a:t>
            </a:r>
          </a:p>
          <a:p>
            <a:pPr eaLnBrk="1" hangingPunct="1">
              <a:lnSpc>
                <a:spcPct val="80000"/>
              </a:lnSpc>
            </a:pPr>
            <a:r>
              <a:rPr lang="en-US" sz="2000" b="1" dirty="0" smtClean="0"/>
              <a:t>Y-axis shows the probability or chance of accepting a lot</a:t>
            </a:r>
          </a:p>
          <a:p>
            <a:pPr eaLnBrk="1" hangingPunct="1">
              <a:lnSpc>
                <a:spcPct val="80000"/>
              </a:lnSpc>
            </a:pPr>
            <a:endParaRPr lang="en-US" sz="2000" b="1" dirty="0" smtClean="0"/>
          </a:p>
          <a:p>
            <a:pPr eaLnBrk="1" hangingPunct="1">
              <a:lnSpc>
                <a:spcPct val="80000"/>
              </a:lnSpc>
            </a:pPr>
            <a:r>
              <a:rPr lang="en-US" sz="2000" b="1" dirty="0" smtClean="0"/>
              <a:t>As proportion of defects increases, the chance of accepting lot decreases</a:t>
            </a:r>
          </a:p>
          <a:p>
            <a:pPr eaLnBrk="1" hangingPunct="1">
              <a:lnSpc>
                <a:spcPct val="80000"/>
              </a:lnSpc>
            </a:pPr>
            <a:r>
              <a:rPr lang="en-US" sz="2000" b="1" dirty="0" smtClean="0"/>
              <a:t>Example: 90% chance of accepting a lot with 5% defectives; 10% chance of accepting a lot with 24% defectives</a:t>
            </a:r>
          </a:p>
          <a:p>
            <a:pPr eaLnBrk="1" hangingPunct="1">
              <a:lnSpc>
                <a:spcPct val="80000"/>
              </a:lnSpc>
            </a:pPr>
            <a:endParaRPr lang="en-US" sz="2000" dirty="0" smtClean="0"/>
          </a:p>
        </p:txBody>
      </p:sp>
      <p:pic>
        <p:nvPicPr>
          <p:cNvPr id="109573" name="Picture 6" descr="w0151-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2269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782"/>
            <a:ext cx="8610600" cy="588818"/>
          </a:xfrm>
        </p:spPr>
        <p:txBody>
          <a:bodyPr>
            <a:normAutofit fontScale="90000"/>
          </a:bodyPr>
          <a:lstStyle/>
          <a:p>
            <a:r>
              <a:rPr lang="en-US" b="1" dirty="0" smtClean="0">
                <a:solidFill>
                  <a:srgbClr val="FF0000"/>
                </a:solidFill>
              </a:rPr>
              <a:t>Introducing Statistical Process Control</a:t>
            </a:r>
            <a:endParaRPr lang="en-US" b="1" dirty="0">
              <a:solidFill>
                <a:srgbClr val="FF0000"/>
              </a:solidFill>
            </a:endParaRPr>
          </a:p>
        </p:txBody>
      </p:sp>
      <p:sp>
        <p:nvSpPr>
          <p:cNvPr id="3" name="Content Placeholder 2"/>
          <p:cNvSpPr>
            <a:spLocks noGrp="1"/>
          </p:cNvSpPr>
          <p:nvPr>
            <p:ph idx="1"/>
          </p:nvPr>
        </p:nvSpPr>
        <p:spPr>
          <a:xfrm>
            <a:off x="76200" y="609600"/>
            <a:ext cx="8839200" cy="6248400"/>
          </a:xfrm>
        </p:spPr>
        <p:txBody>
          <a:bodyPr>
            <a:normAutofit fontScale="92500"/>
          </a:bodyPr>
          <a:lstStyle/>
          <a:p>
            <a:endParaRPr lang="en-US" dirty="0" smtClean="0"/>
          </a:p>
          <a:p>
            <a:r>
              <a:rPr lang="en-US" dirty="0" smtClean="0"/>
              <a:t>A manufacturing process when in a statistical control also provides the limits of its natural variation, which may be calculated with the help of Statistical tools. Such limits are drawn for process control at the shop floor level and are known as</a:t>
            </a:r>
            <a:r>
              <a:rPr lang="en-US" dirty="0" smtClean="0">
                <a:solidFill>
                  <a:srgbClr val="FF0000"/>
                </a:solidFill>
              </a:rPr>
              <a:t> Control Charts.</a:t>
            </a:r>
            <a:r>
              <a:rPr lang="en-US" dirty="0" smtClean="0"/>
              <a:t>  </a:t>
            </a:r>
          </a:p>
          <a:p>
            <a:pPr lvl="1"/>
            <a:r>
              <a:rPr lang="en-US" dirty="0" smtClean="0"/>
              <a:t>Abnormality in the process causes variations in the products which are not acceptable by the customer and can be tracked with the help of the above  Control Charts during the manufacturing process. </a:t>
            </a:r>
            <a:endParaRPr lang="en-US" dirty="0"/>
          </a:p>
          <a:p>
            <a:pPr lvl="2"/>
            <a:r>
              <a:rPr lang="en-US" dirty="0" smtClean="0">
                <a:solidFill>
                  <a:srgbClr val="FF0000"/>
                </a:solidFill>
              </a:rPr>
              <a:t>Information received by plotting observed quality data on the Control Charts can be used to control the process and produce goods within the acceptable quality standards. This is known as </a:t>
            </a:r>
            <a:r>
              <a:rPr lang="en-US" b="1" dirty="0" smtClean="0">
                <a:solidFill>
                  <a:srgbClr val="0070C0"/>
                </a:solidFill>
              </a:rPr>
              <a:t>Statistical Process Control.</a:t>
            </a:r>
            <a:endParaRPr lang="en-US" b="1" dirty="0">
              <a:solidFill>
                <a:srgbClr val="0070C0"/>
              </a:solidFill>
            </a:endParaRPr>
          </a:p>
        </p:txBody>
      </p:sp>
    </p:spTree>
    <p:extLst>
      <p:ext uri="{BB962C8B-B14F-4D97-AF65-F5344CB8AC3E}">
        <p14:creationId xmlns:p14="http://schemas.microsoft.com/office/powerpoint/2010/main" val="103500144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4-</a:t>
            </a:r>
            <a:fld id="{DDCD1A84-EE9A-4F87-843D-D3B199F2F066}" type="slidenum">
              <a:rPr lang="en-US"/>
              <a:pPr/>
              <a:t>267</a:t>
            </a:fld>
            <a:endParaRPr lang="en-US"/>
          </a:p>
        </p:txBody>
      </p:sp>
      <p:sp>
        <p:nvSpPr>
          <p:cNvPr id="25602" name="Rectangle 2"/>
          <p:cNvSpPr>
            <a:spLocks noGrp="1" noChangeArrowheads="1"/>
          </p:cNvSpPr>
          <p:nvPr>
            <p:ph type="title"/>
          </p:nvPr>
        </p:nvSpPr>
        <p:spPr>
          <a:xfrm>
            <a:off x="457200" y="76200"/>
            <a:ext cx="8229600" cy="838200"/>
          </a:xfrm>
        </p:spPr>
        <p:txBody>
          <a:bodyPr/>
          <a:lstStyle/>
          <a:p>
            <a:r>
              <a:rPr lang="en-US" b="1" dirty="0">
                <a:solidFill>
                  <a:srgbClr val="FF0000"/>
                </a:solidFill>
              </a:rPr>
              <a:t>Control Charts</a:t>
            </a:r>
          </a:p>
        </p:txBody>
      </p:sp>
      <p:sp>
        <p:nvSpPr>
          <p:cNvPr id="25603" name="Rectangle 3"/>
          <p:cNvSpPr>
            <a:spLocks noGrp="1" noChangeArrowheads="1"/>
          </p:cNvSpPr>
          <p:nvPr>
            <p:ph type="body" sz="half" idx="1"/>
          </p:nvPr>
        </p:nvSpPr>
        <p:spPr>
          <a:xfrm>
            <a:off x="457200" y="914400"/>
            <a:ext cx="8305800" cy="5211763"/>
          </a:xfrm>
        </p:spPr>
        <p:txBody>
          <a:bodyPr/>
          <a:lstStyle/>
          <a:p>
            <a:pPr>
              <a:lnSpc>
                <a:spcPct val="90000"/>
              </a:lnSpc>
            </a:pPr>
            <a:endParaRPr lang="en-US" sz="2400" dirty="0" smtClean="0"/>
          </a:p>
          <a:p>
            <a:pPr>
              <a:lnSpc>
                <a:spcPct val="90000"/>
              </a:lnSpc>
            </a:pPr>
            <a:r>
              <a:rPr lang="en-US" sz="2400" b="1" dirty="0" smtClean="0">
                <a:solidFill>
                  <a:srgbClr val="FF0000"/>
                </a:solidFill>
              </a:rPr>
              <a:t>Control Charts</a:t>
            </a:r>
            <a:r>
              <a:rPr lang="en-US" sz="2400" b="1" dirty="0" smtClean="0"/>
              <a:t> are graphs </a:t>
            </a:r>
            <a:r>
              <a:rPr lang="en-US" sz="2400" b="1" dirty="0"/>
              <a:t>that </a:t>
            </a:r>
            <a:r>
              <a:rPr lang="en-US" sz="2400" b="1" dirty="0" smtClean="0"/>
              <a:t>establish </a:t>
            </a:r>
            <a:r>
              <a:rPr lang="en-US" sz="2400" b="1" dirty="0"/>
              <a:t>control limits of a process</a:t>
            </a:r>
          </a:p>
          <a:p>
            <a:pPr>
              <a:lnSpc>
                <a:spcPct val="90000"/>
              </a:lnSpc>
            </a:pPr>
            <a:r>
              <a:rPr lang="en-US" sz="2400" b="1" dirty="0" smtClean="0">
                <a:solidFill>
                  <a:srgbClr val="FF0000"/>
                </a:solidFill>
              </a:rPr>
              <a:t>Control </a:t>
            </a:r>
            <a:r>
              <a:rPr lang="en-US" sz="2400" b="1" dirty="0">
                <a:solidFill>
                  <a:srgbClr val="FF0000"/>
                </a:solidFill>
              </a:rPr>
              <a:t>limits</a:t>
            </a:r>
          </a:p>
          <a:p>
            <a:pPr lvl="1">
              <a:lnSpc>
                <a:spcPct val="90000"/>
              </a:lnSpc>
            </a:pPr>
            <a:r>
              <a:rPr lang="en-US" sz="2000" b="1" dirty="0"/>
              <a:t>upper and lower bands of a control chart</a:t>
            </a:r>
          </a:p>
        </p:txBody>
      </p:sp>
      <p:sp>
        <p:nvSpPr>
          <p:cNvPr id="25604" name="Rectangle 4"/>
          <p:cNvSpPr>
            <a:spLocks noGrp="1" noChangeArrowheads="1"/>
          </p:cNvSpPr>
          <p:nvPr>
            <p:ph type="body" sz="half" idx="2"/>
          </p:nvPr>
        </p:nvSpPr>
        <p:spPr>
          <a:xfrm>
            <a:off x="1752600" y="2971800"/>
            <a:ext cx="5105400" cy="4262438"/>
          </a:xfrm>
        </p:spPr>
        <p:txBody>
          <a:bodyPr>
            <a:normAutofit fontScale="92500" lnSpcReduction="10000"/>
          </a:bodyPr>
          <a:lstStyle/>
          <a:p>
            <a:r>
              <a:rPr lang="en-US" sz="3200" dirty="0"/>
              <a:t>Types of charts</a:t>
            </a:r>
          </a:p>
          <a:p>
            <a:pPr marL="457200" lvl="1" indent="0">
              <a:buNone/>
            </a:pPr>
            <a:r>
              <a:rPr lang="en-US" sz="3200" dirty="0" smtClean="0"/>
              <a:t>	</a:t>
            </a:r>
            <a:r>
              <a:rPr lang="en-US" sz="2800" b="1" dirty="0" smtClean="0">
                <a:solidFill>
                  <a:srgbClr val="FF0000"/>
                </a:solidFill>
              </a:rPr>
              <a:t>Variables</a:t>
            </a:r>
          </a:p>
          <a:p>
            <a:pPr marL="914400" lvl="2" indent="0">
              <a:buNone/>
            </a:pPr>
            <a:r>
              <a:rPr lang="en-US" sz="2400" dirty="0" smtClean="0"/>
              <a:t>	range (R-chart)</a:t>
            </a:r>
          </a:p>
          <a:p>
            <a:pPr marL="914400" lvl="2" indent="0">
              <a:buNone/>
            </a:pPr>
            <a:r>
              <a:rPr lang="en-US" sz="2400" dirty="0" smtClean="0"/>
              <a:t>	mean (x̅  – chart)</a:t>
            </a:r>
            <a:endParaRPr lang="en-US" dirty="0" smtClean="0"/>
          </a:p>
          <a:p>
            <a:pPr marL="0" indent="0">
              <a:buNone/>
            </a:pPr>
            <a:endParaRPr lang="en-US" sz="3200" dirty="0" smtClean="0"/>
          </a:p>
          <a:p>
            <a:pPr marL="0" indent="0">
              <a:buNone/>
            </a:pPr>
            <a:r>
              <a:rPr lang="en-US" sz="3200" b="1" dirty="0" smtClean="0">
                <a:solidFill>
                  <a:srgbClr val="FF0000"/>
                </a:solidFill>
              </a:rPr>
              <a:t>	Attributes</a:t>
            </a:r>
          </a:p>
          <a:p>
            <a:pPr marL="457200" lvl="1" indent="0">
              <a:buNone/>
            </a:pPr>
            <a:r>
              <a:rPr lang="en-US" sz="3200" dirty="0" smtClean="0"/>
              <a:t>		</a:t>
            </a:r>
            <a:r>
              <a:rPr lang="en-US" sz="2800" dirty="0" smtClean="0"/>
              <a:t>p-chart</a:t>
            </a:r>
          </a:p>
          <a:p>
            <a:pPr marL="457200" lvl="1" indent="0">
              <a:buNone/>
            </a:pPr>
            <a:r>
              <a:rPr lang="en-US" sz="2800" dirty="0" smtClean="0"/>
              <a:t>		c-chart</a:t>
            </a:r>
          </a:p>
          <a:p>
            <a:pPr marL="457200" lvl="1" indent="0">
              <a:buNone/>
            </a:pPr>
            <a:r>
              <a:rPr lang="en-US" sz="2800" dirty="0" smtClean="0"/>
              <a:t>     </a:t>
            </a:r>
            <a:endParaRPr lang="en-US" dirty="0"/>
          </a:p>
        </p:txBody>
      </p:sp>
    </p:spTree>
    <p:extLst>
      <p:ext uri="{BB962C8B-B14F-4D97-AF65-F5344CB8AC3E}">
        <p14:creationId xmlns:p14="http://schemas.microsoft.com/office/powerpoint/2010/main" val="235149410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smtClean="0">
                <a:solidFill>
                  <a:srgbClr val="FF0000"/>
                </a:solidFill>
              </a:rPr>
              <a:t>Control Charts</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92500" lnSpcReduction="20000"/>
          </a:bodyPr>
          <a:lstStyle/>
          <a:p>
            <a:r>
              <a:rPr lang="en-US" sz="3100" dirty="0" smtClean="0"/>
              <a:t>Control Charts provide a basis of monitoring variations in the predetermined quality of a product or process.</a:t>
            </a:r>
          </a:p>
          <a:p>
            <a:r>
              <a:rPr lang="en-US" sz="3100" dirty="0" smtClean="0"/>
              <a:t>The use of control charts help to </a:t>
            </a:r>
          </a:p>
          <a:p>
            <a:pPr lvl="2"/>
            <a:r>
              <a:rPr lang="en-US" dirty="0" smtClean="0">
                <a:solidFill>
                  <a:srgbClr val="FF0000"/>
                </a:solidFill>
              </a:rPr>
              <a:t>Focus on the time dimension</a:t>
            </a:r>
            <a:r>
              <a:rPr lang="en-US" dirty="0" smtClean="0"/>
              <a:t> in which a system produces products or services</a:t>
            </a:r>
          </a:p>
          <a:p>
            <a:pPr lvl="2"/>
            <a:r>
              <a:rPr lang="en-US" dirty="0" smtClean="0">
                <a:solidFill>
                  <a:srgbClr val="FF0000"/>
                </a:solidFill>
              </a:rPr>
              <a:t>Identify the nature of variation </a:t>
            </a:r>
            <a:r>
              <a:rPr lang="en-US" dirty="0" smtClean="0"/>
              <a:t>in the process during operation and </a:t>
            </a:r>
          </a:p>
          <a:p>
            <a:pPr lvl="2"/>
            <a:r>
              <a:rPr lang="en-US" dirty="0" smtClean="0">
                <a:solidFill>
                  <a:srgbClr val="FF0000"/>
                </a:solidFill>
              </a:rPr>
              <a:t>Ensure that only acceptable products or services are produced by monitoring</a:t>
            </a:r>
            <a:r>
              <a:rPr lang="en-US" dirty="0" smtClean="0"/>
              <a:t> the process average, which is expected to stay within the bounds of upper and lower statistical limits.</a:t>
            </a:r>
          </a:p>
          <a:p>
            <a:pPr lvl="1"/>
            <a:r>
              <a:rPr lang="en-US" dirty="0" smtClean="0"/>
              <a:t>Whenever an out-of control situation is detected, corrective action will be taken to bring the process back into control.</a:t>
            </a:r>
          </a:p>
          <a:p>
            <a:r>
              <a:rPr lang="en-US" sz="2400" dirty="0" smtClean="0"/>
              <a:t>A Control Chart is essentially a graphic device for presenting data so as to identify the frequency and extent of variations from established standards.</a:t>
            </a:r>
          </a:p>
        </p:txBody>
      </p:sp>
    </p:spTree>
    <p:extLst>
      <p:ext uri="{BB962C8B-B14F-4D97-AF65-F5344CB8AC3E}">
        <p14:creationId xmlns:p14="http://schemas.microsoft.com/office/powerpoint/2010/main" val="1194144675"/>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b="1" smtClean="0">
                <a:solidFill>
                  <a:srgbClr val="FF0000"/>
                </a:solidFill>
              </a:rPr>
              <a:t>Control Charts by Variables </a:t>
            </a:r>
          </a:p>
        </p:txBody>
      </p:sp>
      <p:sp>
        <p:nvSpPr>
          <p:cNvPr id="95235" name="Content Placeholder 2"/>
          <p:cNvSpPr>
            <a:spLocks noGrp="1"/>
          </p:cNvSpPr>
          <p:nvPr>
            <p:ph idx="1"/>
          </p:nvPr>
        </p:nvSpPr>
        <p:spPr/>
        <p:txBody>
          <a:bodyPr>
            <a:normAutofit lnSpcReduction="10000"/>
          </a:bodyPr>
          <a:lstStyle/>
          <a:p>
            <a:r>
              <a:rPr lang="en-US" b="1" dirty="0" smtClean="0"/>
              <a:t>Control Charts by variables are the followings</a:t>
            </a:r>
          </a:p>
          <a:p>
            <a:endParaRPr lang="en-US" b="1" dirty="0" smtClean="0"/>
          </a:p>
          <a:p>
            <a:pPr lvl="2"/>
            <a:r>
              <a:rPr lang="en-US" b="1" dirty="0" smtClean="0">
                <a:solidFill>
                  <a:srgbClr val="FF0000"/>
                </a:solidFill>
              </a:rPr>
              <a:t>The Average Chart (X̅- Chart), which assumes the central tendency of the process</a:t>
            </a:r>
          </a:p>
          <a:p>
            <a:pPr lvl="2"/>
            <a:r>
              <a:rPr lang="en-US" b="1" dirty="0" smtClean="0">
                <a:solidFill>
                  <a:srgbClr val="FF0000"/>
                </a:solidFill>
              </a:rPr>
              <a:t>The Range Chart (R-chart), which measures the spread of the process</a:t>
            </a:r>
          </a:p>
          <a:p>
            <a:endParaRPr lang="en-US" b="1" dirty="0" smtClean="0"/>
          </a:p>
          <a:p>
            <a:r>
              <a:rPr lang="en-US" b="1" dirty="0" smtClean="0"/>
              <a:t>Since the Average Chart and Range Charts are usually used together , they are commonly known as (</a:t>
            </a:r>
            <a:r>
              <a:rPr lang="en-US" b="1" dirty="0" smtClean="0">
                <a:latin typeface="Arial" pitchFamily="34" charset="0"/>
                <a:cs typeface="Arial" pitchFamily="34" charset="0"/>
              </a:rPr>
              <a:t>X̅</a:t>
            </a:r>
            <a:r>
              <a:rPr lang="en-US" b="1" dirty="0" smtClean="0"/>
              <a:t>-R) chart.</a:t>
            </a:r>
          </a:p>
          <a:p>
            <a:pPr lvl="2"/>
            <a:endParaRPr lang="en-US" b="1" dirty="0" smtClean="0"/>
          </a:p>
          <a:p>
            <a:pPr lvl="2"/>
            <a:endParaRPr lang="en-US" b="1" dirty="0" smtClean="0"/>
          </a:p>
          <a:p>
            <a:endParaRPr lang="en-US" b="1" dirty="0" smtClean="0"/>
          </a:p>
        </p:txBody>
      </p:sp>
    </p:spTree>
    <p:extLst>
      <p:ext uri="{BB962C8B-B14F-4D97-AF65-F5344CB8AC3E}">
        <p14:creationId xmlns:p14="http://schemas.microsoft.com/office/powerpoint/2010/main" val="960229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b="1" smtClean="0">
                <a:solidFill>
                  <a:srgbClr val="FF0000"/>
                </a:solidFill>
              </a:rPr>
              <a:t>Theory X</a:t>
            </a:r>
            <a:endParaRPr lang="en-US" altLang="en-US" smtClean="0">
              <a:solidFill>
                <a:srgbClr val="FF0000"/>
              </a:solidFill>
            </a:endParaRPr>
          </a:p>
        </p:txBody>
      </p:sp>
      <p:sp>
        <p:nvSpPr>
          <p:cNvPr id="72707"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None/>
              <a:defRPr/>
            </a:pPr>
            <a:r>
              <a:rPr lang="en-US" b="1" smtClean="0"/>
              <a:t>	In this theory, management assumes</a:t>
            </a:r>
            <a:endParaRPr lang="en-US" b="1" smtClean="0">
              <a:solidFill>
                <a:srgbClr val="FF0000"/>
              </a:solidFill>
            </a:endParaRPr>
          </a:p>
          <a:p>
            <a:pPr eaLnBrk="1" fontAlgn="auto" hangingPunct="1">
              <a:spcAft>
                <a:spcPts val="0"/>
              </a:spcAft>
              <a:buFont typeface="Arial" pitchFamily="34" charset="0"/>
              <a:buNone/>
              <a:defRPr/>
            </a:pPr>
            <a:r>
              <a:rPr lang="en-US" b="1" smtClean="0">
                <a:solidFill>
                  <a:srgbClr val="FF0000"/>
                </a:solidFill>
              </a:rPr>
              <a:t>	This theory is a negative view of employees.</a:t>
            </a:r>
          </a:p>
          <a:p>
            <a:pPr eaLnBrk="1" fontAlgn="auto" hangingPunct="1">
              <a:spcAft>
                <a:spcPts val="0"/>
              </a:spcAft>
              <a:buFont typeface="Arial" pitchFamily="34" charset="0"/>
              <a:buChar char="•"/>
              <a:defRPr/>
            </a:pPr>
            <a:r>
              <a:rPr lang="en-US" b="1" smtClean="0"/>
              <a:t>	Employees are inherently lazy and will 	avoid work if they can and that they 	inherently dislike work.</a:t>
            </a:r>
          </a:p>
          <a:p>
            <a:pPr eaLnBrk="1" fontAlgn="auto" hangingPunct="1">
              <a:spcAft>
                <a:spcPts val="0"/>
              </a:spcAft>
              <a:buFont typeface="Arial" pitchFamily="34" charset="0"/>
              <a:buChar char="•"/>
              <a:defRPr/>
            </a:pPr>
            <a:r>
              <a:rPr lang="en-US" b="1" smtClean="0"/>
              <a:t>	According to this theory, employees will 	show little ambition without an enticing 	incentive program and will avoid 	responsibility whenever they can.</a:t>
            </a:r>
          </a:p>
        </p:txBody>
      </p:sp>
    </p:spTree>
    <p:extLst>
      <p:ext uri="{BB962C8B-B14F-4D97-AF65-F5344CB8AC3E}">
        <p14:creationId xmlns:p14="http://schemas.microsoft.com/office/powerpoint/2010/main" val="2998297425"/>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b="1" dirty="0" smtClean="0">
                <a:solidFill>
                  <a:srgbClr val="FF0000"/>
                </a:solidFill>
              </a:rPr>
              <a:t>Theory underlying </a:t>
            </a:r>
            <a:r>
              <a:rPr lang="en-US" b="1" dirty="0" smtClean="0">
                <a:solidFill>
                  <a:srgbClr val="FF0000"/>
                </a:solidFill>
                <a:latin typeface="Arial" pitchFamily="34" charset="0"/>
                <a:cs typeface="Arial" pitchFamily="34" charset="0"/>
              </a:rPr>
              <a:t>X̅-R  Chart</a:t>
            </a:r>
            <a:endParaRPr lang="en-US" b="1" dirty="0" smtClean="0">
              <a:solidFill>
                <a:srgbClr val="FF0000"/>
              </a:solidFill>
            </a:endParaRPr>
          </a:p>
        </p:txBody>
      </p:sp>
      <p:sp>
        <p:nvSpPr>
          <p:cNvPr id="96259" name="Content Placeholder 2"/>
          <p:cNvSpPr>
            <a:spLocks noGrp="1"/>
          </p:cNvSpPr>
          <p:nvPr>
            <p:ph idx="1"/>
          </p:nvPr>
        </p:nvSpPr>
        <p:spPr/>
        <p:txBody>
          <a:bodyPr>
            <a:normAutofit lnSpcReduction="10000"/>
          </a:bodyPr>
          <a:lstStyle/>
          <a:p>
            <a:r>
              <a:rPr lang="en-US" sz="2400" b="1" dirty="0" smtClean="0"/>
              <a:t>Average of a sample of several items tend to cancel out the normal process variations and Undesirable changes due to assignable causes thereafter become visible.</a:t>
            </a:r>
          </a:p>
          <a:p>
            <a:r>
              <a:rPr lang="en-US" sz="2400" b="1" dirty="0" smtClean="0"/>
              <a:t>Statistical limits of the </a:t>
            </a:r>
            <a:r>
              <a:rPr lang="en-US" sz="2400" b="1" dirty="0" smtClean="0">
                <a:latin typeface="Arial" pitchFamily="34" charset="0"/>
                <a:cs typeface="Arial" pitchFamily="34" charset="0"/>
              </a:rPr>
              <a:t>X̅-R chart are based on the concept-</a:t>
            </a:r>
          </a:p>
          <a:p>
            <a:pPr lvl="2"/>
            <a:r>
              <a:rPr lang="en-US" b="1" dirty="0" smtClean="0">
                <a:solidFill>
                  <a:srgbClr val="FF0000"/>
                </a:solidFill>
                <a:latin typeface="Arial" pitchFamily="34" charset="0"/>
                <a:cs typeface="Arial" pitchFamily="34" charset="0"/>
              </a:rPr>
              <a:t>The Arithmetic Means of samples are distributed according to normal distribution with sample mean X̿,  which is equal to mean of the population </a:t>
            </a:r>
            <a:r>
              <a:rPr lang="el-GR" b="1" dirty="0" smtClean="0">
                <a:solidFill>
                  <a:srgbClr val="FF0000"/>
                </a:solidFill>
                <a:latin typeface="Arial" pitchFamily="34" charset="0"/>
                <a:cs typeface="Arial" pitchFamily="34" charset="0"/>
              </a:rPr>
              <a:t>μ</a:t>
            </a:r>
            <a:r>
              <a:rPr lang="en-US" b="1" dirty="0" smtClean="0">
                <a:solidFill>
                  <a:srgbClr val="FF0000"/>
                </a:solidFill>
                <a:latin typeface="Arial" pitchFamily="34" charset="0"/>
                <a:cs typeface="Arial" pitchFamily="34" charset="0"/>
              </a:rPr>
              <a:t> and Standard Deviation of sample means </a:t>
            </a:r>
            <a:r>
              <a:rPr lang="el-GR" b="1" dirty="0" smtClean="0">
                <a:solidFill>
                  <a:srgbClr val="FF0000"/>
                </a:solidFill>
                <a:latin typeface="Arial" pitchFamily="34" charset="0"/>
                <a:cs typeface="Arial" pitchFamily="34" charset="0"/>
              </a:rPr>
              <a:t>σ</a:t>
            </a:r>
            <a:r>
              <a:rPr lang="en-US" sz="1400" b="1" dirty="0" smtClean="0">
                <a:solidFill>
                  <a:srgbClr val="FF0000"/>
                </a:solidFill>
                <a:latin typeface="Arial" pitchFamily="34" charset="0"/>
                <a:cs typeface="Arial" pitchFamily="34" charset="0"/>
              </a:rPr>
              <a:t> x̅</a:t>
            </a:r>
            <a:r>
              <a:rPr lang="en-US" b="1" dirty="0" smtClean="0">
                <a:solidFill>
                  <a:srgbClr val="FF0000"/>
                </a:solidFill>
                <a:latin typeface="Arial" pitchFamily="34" charset="0"/>
                <a:cs typeface="Arial" pitchFamily="34" charset="0"/>
              </a:rPr>
              <a:t> equal to √</a:t>
            </a:r>
            <a:r>
              <a:rPr lang="el-GR" b="1" dirty="0" smtClean="0">
                <a:solidFill>
                  <a:srgbClr val="FF0000"/>
                </a:solidFill>
                <a:latin typeface="Arial" pitchFamily="34" charset="0"/>
                <a:cs typeface="Arial" pitchFamily="34" charset="0"/>
              </a:rPr>
              <a:t>σ</a:t>
            </a:r>
            <a:r>
              <a:rPr lang="en-US" b="1" dirty="0" smtClean="0">
                <a:solidFill>
                  <a:srgbClr val="FF0000"/>
                </a:solidFill>
                <a:latin typeface="Arial" pitchFamily="34" charset="0"/>
                <a:cs typeface="Arial" pitchFamily="34" charset="0"/>
              </a:rPr>
              <a:t>/n, where </a:t>
            </a:r>
            <a:r>
              <a:rPr lang="el-GR" b="1" dirty="0" smtClean="0">
                <a:solidFill>
                  <a:srgbClr val="FF0000"/>
                </a:solidFill>
                <a:latin typeface="Arial" pitchFamily="34" charset="0"/>
                <a:cs typeface="Arial" pitchFamily="34" charset="0"/>
              </a:rPr>
              <a:t>σ</a:t>
            </a:r>
            <a:r>
              <a:rPr lang="en-US" b="1" dirty="0" smtClean="0">
                <a:solidFill>
                  <a:srgbClr val="FF0000"/>
                </a:solidFill>
                <a:latin typeface="Arial" pitchFamily="34" charset="0"/>
                <a:cs typeface="Arial" pitchFamily="34" charset="0"/>
              </a:rPr>
              <a:t> is the standard deviation of the Population and n is the sample size. </a:t>
            </a:r>
            <a:endParaRPr lang="en-US" b="1" dirty="0" smtClean="0">
              <a:solidFill>
                <a:srgbClr val="FF0000"/>
              </a:solidFill>
            </a:endParaRPr>
          </a:p>
        </p:txBody>
      </p:sp>
    </p:spTree>
    <p:extLst>
      <p:ext uri="{BB962C8B-B14F-4D97-AF65-F5344CB8AC3E}">
        <p14:creationId xmlns:p14="http://schemas.microsoft.com/office/powerpoint/2010/main" val="227364184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rgbClr val="FF0000"/>
                </a:solidFill>
              </a:rPr>
              <a:t>Control Chart</a:t>
            </a:r>
            <a:endParaRPr lang="en-US" b="1" dirty="0">
              <a:solidFill>
                <a:srgbClr val="FF0000"/>
              </a:solidFill>
            </a:endParaRPr>
          </a:p>
        </p:txBody>
      </p:sp>
      <p:pic>
        <p:nvPicPr>
          <p:cNvPr id="4" name="Content Placeholder 3" descr="Run char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966423"/>
            <a:ext cx="6935997" cy="3863868"/>
          </a:xfrm>
          <a:prstGeom prst="rect">
            <a:avLst/>
          </a:prstGeom>
          <a:noFill/>
          <a:ln>
            <a:noFill/>
          </a:ln>
        </p:spPr>
      </p:pic>
      <p:sp>
        <p:nvSpPr>
          <p:cNvPr id="6" name="TextBox 5"/>
          <p:cNvSpPr txBox="1"/>
          <p:nvPr/>
        </p:nvSpPr>
        <p:spPr>
          <a:xfrm>
            <a:off x="609600" y="868371"/>
            <a:ext cx="7772400" cy="2308324"/>
          </a:xfrm>
          <a:prstGeom prst="rect">
            <a:avLst/>
          </a:prstGeom>
          <a:noFill/>
        </p:spPr>
        <p:txBody>
          <a:bodyPr wrap="square" rtlCol="0">
            <a:spAutoFit/>
          </a:bodyPr>
          <a:lstStyle/>
          <a:p>
            <a:r>
              <a:rPr lang="en-US" dirty="0"/>
              <a:t>A Control Chart consists of three horizontal lines called Control </a:t>
            </a:r>
            <a:r>
              <a:rPr lang="en-US" dirty="0" smtClean="0"/>
              <a:t>limits which </a:t>
            </a:r>
            <a:r>
              <a:rPr lang="en-US" dirty="0"/>
              <a:t>are within +/- 3 Standard Deviation of the Statistical measures  </a:t>
            </a:r>
          </a:p>
          <a:p>
            <a:r>
              <a:rPr lang="en-US" dirty="0" smtClean="0"/>
              <a:t>	</a:t>
            </a:r>
            <a:r>
              <a:rPr lang="en-US" dirty="0" smtClean="0">
                <a:solidFill>
                  <a:srgbClr val="FF0000"/>
                </a:solidFill>
              </a:rPr>
              <a:t>Upper Control Limit (UCL) indicates the upper limits of the tolerance</a:t>
            </a:r>
          </a:p>
          <a:p>
            <a:r>
              <a:rPr lang="en-US" dirty="0" smtClean="0">
                <a:solidFill>
                  <a:srgbClr val="FF0000"/>
                </a:solidFill>
              </a:rPr>
              <a:t>	Lowe Control limits  (LCL) indicating the lower limit of the tolerance.</a:t>
            </a:r>
          </a:p>
          <a:p>
            <a:r>
              <a:rPr lang="en-US" dirty="0" smtClean="0">
                <a:solidFill>
                  <a:srgbClr val="FF0000"/>
                </a:solidFill>
              </a:rPr>
              <a:t>	Average or Central line should be the designed mean .</a:t>
            </a:r>
          </a:p>
          <a:p>
            <a:r>
              <a:rPr lang="en-US" dirty="0" smtClean="0"/>
              <a:t>If all the product measures are found to be between the upper and lower control limits, it is assumed that the process is “in Control” and only chance causes are present.</a:t>
            </a:r>
            <a:endParaRPr lang="en-US" dirty="0"/>
          </a:p>
        </p:txBody>
      </p:sp>
    </p:spTree>
    <p:extLst>
      <p:ext uri="{BB962C8B-B14F-4D97-AF65-F5344CB8AC3E}">
        <p14:creationId xmlns:p14="http://schemas.microsoft.com/office/powerpoint/2010/main" val="344565918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0"/>
            <a:ext cx="8229600" cy="1143000"/>
          </a:xfrm>
        </p:spPr>
        <p:txBody>
          <a:bodyPr>
            <a:normAutofit/>
          </a:bodyPr>
          <a:lstStyle/>
          <a:p>
            <a:r>
              <a:rPr lang="en-US" sz="3200" b="1" dirty="0" smtClean="0">
                <a:solidFill>
                  <a:srgbClr val="FF0000"/>
                </a:solidFill>
              </a:rPr>
              <a:t>Setting Up of Control Chart</a:t>
            </a:r>
            <a:br>
              <a:rPr lang="en-US" sz="3200" b="1" dirty="0" smtClean="0">
                <a:solidFill>
                  <a:srgbClr val="FF0000"/>
                </a:solidFill>
              </a:rPr>
            </a:br>
            <a:r>
              <a:rPr lang="en-US" sz="3200" b="1" dirty="0" smtClean="0"/>
              <a:t>Using </a:t>
            </a:r>
            <a:r>
              <a:rPr lang="en-US" sz="3200" b="1" dirty="0">
                <a:latin typeface="Arial" pitchFamily="34" charset="0"/>
                <a:cs typeface="Arial" pitchFamily="34" charset="0"/>
              </a:rPr>
              <a:t>X̄ </a:t>
            </a:r>
            <a:r>
              <a:rPr lang="en-US" sz="3200" b="1" dirty="0" smtClean="0"/>
              <a:t>-R Chart</a:t>
            </a:r>
          </a:p>
        </p:txBody>
      </p:sp>
      <p:sp>
        <p:nvSpPr>
          <p:cNvPr id="98307" name="Content Placeholder 2"/>
          <p:cNvSpPr>
            <a:spLocks noGrp="1"/>
          </p:cNvSpPr>
          <p:nvPr>
            <p:ph idx="1"/>
          </p:nvPr>
        </p:nvSpPr>
        <p:spPr>
          <a:xfrm>
            <a:off x="381000" y="990600"/>
            <a:ext cx="8229600" cy="5715000"/>
          </a:xfrm>
        </p:spPr>
        <p:txBody>
          <a:bodyPr>
            <a:normAutofit fontScale="32500" lnSpcReduction="20000"/>
          </a:bodyPr>
          <a:lstStyle/>
          <a:p>
            <a:endParaRPr lang="en-US" sz="2400" b="1" dirty="0" smtClean="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pPr>
              <a:buFont typeface="Arial" pitchFamily="34" charset="0"/>
              <a:buNone/>
            </a:pPr>
            <a:r>
              <a:rPr lang="en-US" b="1" dirty="0" smtClean="0"/>
              <a:t>	</a:t>
            </a:r>
            <a:endParaRPr lang="en-US" b="1" dirty="0" smtClean="0">
              <a:solidFill>
                <a:srgbClr val="FF0000"/>
              </a:solidFill>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r>
              <a:rPr lang="en-US" b="1" dirty="0" smtClean="0">
                <a:latin typeface="Arial" pitchFamily="34" charset="0"/>
                <a:cs typeface="Arial" pitchFamily="34" charset="0"/>
              </a:rPr>
              <a:t>   </a:t>
            </a:r>
          </a:p>
          <a:p>
            <a:pPr>
              <a:buFont typeface="Arial" pitchFamily="34" charset="0"/>
              <a:buNone/>
            </a:pPr>
            <a:r>
              <a:rPr lang="en-US" b="1" dirty="0" smtClean="0">
                <a:latin typeface="Arial" pitchFamily="34" charset="0"/>
                <a:cs typeface="Arial" pitchFamily="34" charset="0"/>
              </a:rPr>
              <a:t> </a:t>
            </a:r>
            <a:endParaRPr lang="en-US" sz="6200"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r>
              <a:rPr lang="en-US" b="1" dirty="0">
                <a:latin typeface="Arial" pitchFamily="34" charset="0"/>
                <a:cs typeface="Arial" pitchFamily="34" charset="0"/>
              </a:rPr>
              <a:t> </a:t>
            </a:r>
            <a:r>
              <a:rPr lang="en-US" b="1" dirty="0" smtClean="0">
                <a:latin typeface="Arial" pitchFamily="34" charset="0"/>
                <a:cs typeface="Arial" pitchFamily="34" charset="0"/>
              </a:rPr>
              <a:t>     </a:t>
            </a: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r>
              <a:rPr lang="en-US" b="1" dirty="0" smtClean="0">
                <a:latin typeface="Arial" pitchFamily="34" charset="0"/>
                <a:cs typeface="Arial" pitchFamily="34" charset="0"/>
              </a:rPr>
              <a:t>            </a:t>
            </a:r>
          </a:p>
          <a:p>
            <a:pPr>
              <a:buFont typeface="Arial" pitchFamily="34" charset="0"/>
              <a:buNone/>
            </a:pPr>
            <a:endParaRPr lang="en-US" sz="5000" b="1" dirty="0" smtClean="0">
              <a:latin typeface="Arial" pitchFamily="34" charset="0"/>
              <a:cs typeface="Arial" pitchFamily="34" charset="0"/>
            </a:endParaRPr>
          </a:p>
          <a:p>
            <a:pPr>
              <a:buFont typeface="Arial" pitchFamily="34" charset="0"/>
              <a:buNone/>
            </a:pPr>
            <a:r>
              <a:rPr lang="en-US" sz="5000" b="1" dirty="0" smtClean="0"/>
              <a:t>     </a:t>
            </a:r>
            <a:r>
              <a:rPr lang="en-US" b="1" dirty="0" smtClean="0"/>
              <a:t>                                    </a:t>
            </a:r>
          </a:p>
          <a:p>
            <a:pPr>
              <a:buFont typeface="Arial" pitchFamily="34" charset="0"/>
              <a:buNone/>
            </a:pPr>
            <a:endParaRPr lang="en-US" b="1" dirty="0" smtClean="0"/>
          </a:p>
        </p:txBody>
      </p:sp>
      <p:graphicFrame>
        <p:nvGraphicFramePr>
          <p:cNvPr id="3" name="Object 2">
            <a:hlinkClick r:id="" action="ppaction://ole?verb=0"/>
          </p:cNvPr>
          <p:cNvGraphicFramePr>
            <a:graphicFrameLocks/>
          </p:cNvGraphicFramePr>
          <p:nvPr>
            <p:extLst>
              <p:ext uri="{D42A27DB-BD31-4B8C-83A1-F6EECF244321}">
                <p14:modId xmlns:p14="http://schemas.microsoft.com/office/powerpoint/2010/main" val="2120447541"/>
              </p:ext>
            </p:extLst>
          </p:nvPr>
        </p:nvGraphicFramePr>
        <p:xfrm>
          <a:off x="4953000" y="3962400"/>
          <a:ext cx="2590800" cy="2286000"/>
        </p:xfrm>
        <a:graphic>
          <a:graphicData uri="http://schemas.openxmlformats.org/presentationml/2006/ole">
            <mc:AlternateContent xmlns:mc="http://schemas.openxmlformats.org/markup-compatibility/2006">
              <mc:Choice xmlns:v="urn:schemas-microsoft-com:vml" Requires="v">
                <p:oleObj spid="_x0000_s15031" name="Equation" r:id="rId3" imgW="1447800" imgH="1193800" progId="Equation.3">
                  <p:embed/>
                </p:oleObj>
              </mc:Choice>
              <mc:Fallback>
                <p:oleObj name="Equation" r:id="rId3" imgW="1447800" imgH="1193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962400"/>
                        <a:ext cx="2590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a:hlinkClick r:id="" action="ppaction://ole?verb=0"/>
          </p:cNvPr>
          <p:cNvGraphicFramePr>
            <a:graphicFrameLocks/>
          </p:cNvGraphicFramePr>
          <p:nvPr>
            <p:extLst>
              <p:ext uri="{D42A27DB-BD31-4B8C-83A1-F6EECF244321}">
                <p14:modId xmlns:p14="http://schemas.microsoft.com/office/powerpoint/2010/main" val="3645554130"/>
              </p:ext>
            </p:extLst>
          </p:nvPr>
        </p:nvGraphicFramePr>
        <p:xfrm>
          <a:off x="838200" y="4038600"/>
          <a:ext cx="3200400" cy="2438400"/>
        </p:xfrm>
        <a:graphic>
          <a:graphicData uri="http://schemas.openxmlformats.org/presentationml/2006/ole">
            <mc:AlternateContent xmlns:mc="http://schemas.openxmlformats.org/markup-compatibility/2006">
              <mc:Choice xmlns:v="urn:schemas-microsoft-com:vml" Requires="v">
                <p:oleObj spid="_x0000_s15032" name="Equation" r:id="rId5" imgW="1422360" imgH="1282680" progId="Equation.3">
                  <p:embed/>
                </p:oleObj>
              </mc:Choice>
              <mc:Fallback>
                <p:oleObj name="Equation" r:id="rId5" imgW="1422360" imgH="1282680" progId="Equation.3">
                  <p:embed/>
                  <p:pic>
                    <p:nvPicPr>
                      <p:cNvPr id="0" name=""/>
                      <p:cNvPicPr>
                        <a:picLocks noChangeArrowheads="1"/>
                      </p:cNvPicPr>
                      <p:nvPr/>
                    </p:nvPicPr>
                    <p:blipFill>
                      <a:blip r:embed="rId6"/>
                      <a:srcRect/>
                      <a:stretch>
                        <a:fillRect/>
                      </a:stretch>
                    </p:blipFill>
                    <p:spPr bwMode="auto">
                      <a:xfrm>
                        <a:off x="838200" y="4038600"/>
                        <a:ext cx="3200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77666868"/>
              </p:ext>
            </p:extLst>
          </p:nvPr>
        </p:nvGraphicFramePr>
        <p:xfrm>
          <a:off x="4876800" y="2195512"/>
          <a:ext cx="3902075" cy="2249488"/>
        </p:xfrm>
        <a:graphic>
          <a:graphicData uri="http://schemas.openxmlformats.org/presentationml/2006/ole">
            <mc:AlternateContent xmlns:mc="http://schemas.openxmlformats.org/markup-compatibility/2006">
              <mc:Choice xmlns:v="urn:schemas-microsoft-com:vml" Requires="v">
                <p:oleObj spid="_x0000_s15033" name="Equation" r:id="rId7" imgW="2577960" imgH="1485720" progId="Equation.3">
                  <p:embed/>
                </p:oleObj>
              </mc:Choice>
              <mc:Fallback>
                <p:oleObj name="Equation" r:id="rId7" imgW="2577960" imgH="1485720" progId="Equation.3">
                  <p:embed/>
                  <p:pic>
                    <p:nvPicPr>
                      <p:cNvPr id="0" name="Object 91"/>
                      <p:cNvPicPr>
                        <a:picLocks noChangeAspect="1" noChangeArrowheads="1"/>
                      </p:cNvPicPr>
                      <p:nvPr/>
                    </p:nvPicPr>
                    <p:blipFill>
                      <a:blip r:embed="rId8"/>
                      <a:srcRect/>
                      <a:stretch>
                        <a:fillRect/>
                      </a:stretch>
                    </p:blipFill>
                    <p:spPr bwMode="auto">
                      <a:xfrm>
                        <a:off x="4876800" y="2195512"/>
                        <a:ext cx="3902075"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85799" y="4419600"/>
            <a:ext cx="3758658" cy="369332"/>
          </a:xfrm>
          <a:prstGeom prst="rect">
            <a:avLst/>
          </a:prstGeom>
          <a:noFill/>
        </p:spPr>
        <p:txBody>
          <a:bodyPr wrap="none" rtlCol="0">
            <a:spAutoFit/>
          </a:bodyPr>
          <a:lstStyle/>
          <a:p>
            <a:r>
              <a:rPr lang="en-US" b="1" dirty="0" smtClean="0"/>
              <a:t>Control Charts can be recalculated as </a:t>
            </a:r>
            <a:endParaRPr lang="en-US" b="1" dirty="0"/>
          </a:p>
        </p:txBody>
      </p:sp>
      <p:sp>
        <p:nvSpPr>
          <p:cNvPr id="7" name="TextBox 6"/>
          <p:cNvSpPr txBox="1"/>
          <p:nvPr/>
        </p:nvSpPr>
        <p:spPr>
          <a:xfrm>
            <a:off x="2133600" y="6340825"/>
            <a:ext cx="4330609" cy="369332"/>
          </a:xfrm>
          <a:prstGeom prst="rect">
            <a:avLst/>
          </a:prstGeom>
          <a:noFill/>
        </p:spPr>
        <p:txBody>
          <a:bodyPr wrap="none" rtlCol="0">
            <a:spAutoFit/>
          </a:bodyPr>
          <a:lstStyle/>
          <a:p>
            <a:r>
              <a:rPr lang="en-US" dirty="0" smtClean="0">
                <a:solidFill>
                  <a:srgbClr val="FF0000"/>
                </a:solidFill>
              </a:rPr>
              <a:t>Where, A2, D3, D4 are Statistical Constants </a:t>
            </a:r>
            <a:endParaRPr lang="en-US" dirty="0">
              <a:solidFill>
                <a:srgbClr val="FF0000"/>
              </a:solidFill>
            </a:endParaRPr>
          </a:p>
        </p:txBody>
      </p:sp>
      <p:sp>
        <p:nvSpPr>
          <p:cNvPr id="8" name="TextBox 7"/>
          <p:cNvSpPr txBox="1"/>
          <p:nvPr/>
        </p:nvSpPr>
        <p:spPr>
          <a:xfrm>
            <a:off x="457200" y="1143000"/>
            <a:ext cx="8676158" cy="3016210"/>
          </a:xfrm>
          <a:prstGeom prst="rect">
            <a:avLst/>
          </a:prstGeom>
          <a:noFill/>
        </p:spPr>
        <p:txBody>
          <a:bodyPr wrap="none" rtlCol="0">
            <a:spAutoFit/>
          </a:bodyPr>
          <a:lstStyle/>
          <a:p>
            <a:r>
              <a:rPr lang="en-US" dirty="0" smtClean="0"/>
              <a:t>The Construction of an X̄ Chart is based on the Central Limit Theorem. This states that </a:t>
            </a:r>
          </a:p>
          <a:p>
            <a:r>
              <a:rPr lang="en-US" dirty="0" smtClean="0"/>
              <a:t>Regardless of the population of all parts of services, the distribution of  </a:t>
            </a:r>
            <a:r>
              <a:rPr lang="en-US" dirty="0"/>
              <a:t> X</a:t>
            </a:r>
            <a:r>
              <a:rPr lang="en-US" dirty="0" smtClean="0"/>
              <a:t>̄ s (each of which </a:t>
            </a:r>
          </a:p>
          <a:p>
            <a:r>
              <a:rPr lang="en-US" dirty="0" smtClean="0"/>
              <a:t>is the mean of a sample drawn from the population) will tend to follow a normal curve </a:t>
            </a:r>
          </a:p>
          <a:p>
            <a:r>
              <a:rPr lang="en-US" dirty="0" smtClean="0"/>
              <a:t>as the sample size increases, where </a:t>
            </a:r>
          </a:p>
          <a:p>
            <a:r>
              <a:rPr lang="en-US" b="1" dirty="0" smtClean="0">
                <a:solidFill>
                  <a:srgbClr val="FF0000"/>
                </a:solidFill>
              </a:rPr>
              <a:t>The mean of population = </a:t>
            </a:r>
            <a:r>
              <a:rPr lang="el-GR" b="1" dirty="0">
                <a:solidFill>
                  <a:srgbClr val="FF0000"/>
                </a:solidFill>
                <a:latin typeface="Arial" pitchFamily="34" charset="0"/>
                <a:cs typeface="Arial" pitchFamily="34" charset="0"/>
              </a:rPr>
              <a:t>μ</a:t>
            </a:r>
            <a:endParaRPr lang="en-US" b="1" dirty="0" smtClean="0">
              <a:solidFill>
                <a:srgbClr val="FF0000"/>
              </a:solidFill>
            </a:endParaRPr>
          </a:p>
          <a:p>
            <a:r>
              <a:rPr lang="en-US" sz="1600" b="1" dirty="0" smtClean="0">
                <a:solidFill>
                  <a:srgbClr val="FF0000"/>
                </a:solidFill>
                <a:latin typeface="Arial" pitchFamily="34" charset="0"/>
                <a:cs typeface="Arial" pitchFamily="34" charset="0"/>
              </a:rPr>
              <a:t>       = </a:t>
            </a:r>
            <a:r>
              <a:rPr lang="en-US" sz="1600" b="1" dirty="0">
                <a:solidFill>
                  <a:srgbClr val="FF0000"/>
                </a:solidFill>
                <a:latin typeface="Arial" pitchFamily="34" charset="0"/>
                <a:cs typeface="Arial" pitchFamily="34" charset="0"/>
              </a:rPr>
              <a:t>sample mean </a:t>
            </a:r>
            <a:endParaRPr lang="en-US" sz="1600" b="1" dirty="0" smtClean="0">
              <a:solidFill>
                <a:srgbClr val="FF0000"/>
              </a:solidFill>
              <a:latin typeface="Arial" pitchFamily="34" charset="0"/>
              <a:cs typeface="Arial" pitchFamily="34" charset="0"/>
            </a:endParaRPr>
          </a:p>
          <a:p>
            <a:r>
              <a:rPr lang="en-US" sz="1600" b="1" dirty="0" smtClean="0">
                <a:solidFill>
                  <a:srgbClr val="FF0000"/>
                </a:solidFill>
                <a:latin typeface="Arial" pitchFamily="34" charset="0"/>
                <a:cs typeface="Arial" pitchFamily="34" charset="0"/>
              </a:rPr>
              <a:t>And </a:t>
            </a:r>
            <a:r>
              <a:rPr lang="en-US" sz="1600" b="1" dirty="0">
                <a:solidFill>
                  <a:srgbClr val="FF0000"/>
                </a:solidFill>
                <a:latin typeface="Arial" pitchFamily="34" charset="0"/>
                <a:cs typeface="Arial" pitchFamily="34" charset="0"/>
              </a:rPr>
              <a:t>Standard Deviation of </a:t>
            </a:r>
            <a:r>
              <a:rPr lang="en-US" sz="1600" b="1" dirty="0" smtClean="0">
                <a:solidFill>
                  <a:srgbClr val="FF0000"/>
                </a:solidFill>
                <a:latin typeface="Arial" pitchFamily="34" charset="0"/>
                <a:cs typeface="Arial" pitchFamily="34" charset="0"/>
              </a:rPr>
              <a:t>sample</a:t>
            </a:r>
          </a:p>
          <a:p>
            <a:r>
              <a:rPr lang="en-US" sz="1600" b="1" dirty="0" smtClean="0">
                <a:solidFill>
                  <a:srgbClr val="FF0000"/>
                </a:solidFill>
                <a:latin typeface="Arial" pitchFamily="34" charset="0"/>
                <a:cs typeface="Arial" pitchFamily="34" charset="0"/>
              </a:rPr>
              <a:t> </a:t>
            </a:r>
            <a:r>
              <a:rPr lang="en-US" sz="1600" b="1" dirty="0">
                <a:solidFill>
                  <a:srgbClr val="FF0000"/>
                </a:solidFill>
                <a:latin typeface="Arial" pitchFamily="34" charset="0"/>
                <a:cs typeface="Arial" pitchFamily="34" charset="0"/>
              </a:rPr>
              <a:t>means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 x̅ equal to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/n, where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 is </a:t>
            </a:r>
            <a:endParaRPr lang="en-US" sz="1600" b="1" dirty="0" smtClean="0">
              <a:solidFill>
                <a:srgbClr val="FF0000"/>
              </a:solidFill>
              <a:latin typeface="Arial" pitchFamily="34" charset="0"/>
              <a:cs typeface="Arial" pitchFamily="34" charset="0"/>
            </a:endParaRPr>
          </a:p>
          <a:p>
            <a:r>
              <a:rPr lang="en-US" sz="1600" b="1" dirty="0" smtClean="0">
                <a:solidFill>
                  <a:srgbClr val="FF0000"/>
                </a:solidFill>
                <a:latin typeface="Arial" pitchFamily="34" charset="0"/>
                <a:cs typeface="Arial" pitchFamily="34" charset="0"/>
              </a:rPr>
              <a:t>the </a:t>
            </a:r>
            <a:r>
              <a:rPr lang="en-US" sz="1600" b="1" dirty="0">
                <a:solidFill>
                  <a:srgbClr val="FF0000"/>
                </a:solidFill>
                <a:latin typeface="Arial" pitchFamily="34" charset="0"/>
                <a:cs typeface="Arial" pitchFamily="34" charset="0"/>
              </a:rPr>
              <a:t>standard deviation of the </a:t>
            </a:r>
            <a:r>
              <a:rPr lang="en-US" sz="1600" b="1" dirty="0" smtClean="0">
                <a:solidFill>
                  <a:srgbClr val="FF0000"/>
                </a:solidFill>
                <a:latin typeface="Arial" pitchFamily="34" charset="0"/>
                <a:cs typeface="Arial" pitchFamily="34" charset="0"/>
              </a:rPr>
              <a:t>Population</a:t>
            </a:r>
          </a:p>
          <a:p>
            <a:r>
              <a:rPr lang="en-US" sz="1600" b="1" dirty="0" smtClean="0">
                <a:solidFill>
                  <a:srgbClr val="FF0000"/>
                </a:solidFill>
                <a:latin typeface="Arial" pitchFamily="34" charset="0"/>
                <a:cs typeface="Arial" pitchFamily="34" charset="0"/>
              </a:rPr>
              <a:t> </a:t>
            </a:r>
            <a:r>
              <a:rPr lang="en-US" sz="1600" b="1" dirty="0">
                <a:solidFill>
                  <a:srgbClr val="FF0000"/>
                </a:solidFill>
                <a:latin typeface="Arial" pitchFamily="34" charset="0"/>
                <a:cs typeface="Arial" pitchFamily="34" charset="0"/>
              </a:rPr>
              <a:t>and n is the sample size. </a:t>
            </a:r>
            <a:endParaRPr lang="en-US" sz="1600" dirty="0" smtClean="0"/>
          </a:p>
          <a:p>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42247882"/>
              </p:ext>
            </p:extLst>
          </p:nvPr>
        </p:nvGraphicFramePr>
        <p:xfrm>
          <a:off x="685799" y="2463800"/>
          <a:ext cx="127000" cy="374610"/>
        </p:xfrm>
        <a:graphic>
          <a:graphicData uri="http://schemas.openxmlformats.org/presentationml/2006/ole">
            <mc:AlternateContent xmlns:mc="http://schemas.openxmlformats.org/markup-compatibility/2006">
              <mc:Choice xmlns:v="urn:schemas-microsoft-com:vml" Requires="v">
                <p:oleObj spid="_x0000_s15034" name="Equation" r:id="rId9" imgW="126720" imgH="241200" progId="Equation.3">
                  <p:embed/>
                </p:oleObj>
              </mc:Choice>
              <mc:Fallback>
                <p:oleObj name="Equation" r:id="rId9" imgW="126720" imgH="241200" progId="Equation.3">
                  <p:embed/>
                  <p:pic>
                    <p:nvPicPr>
                      <p:cNvPr id="0" name=""/>
                      <p:cNvPicPr/>
                      <p:nvPr/>
                    </p:nvPicPr>
                    <p:blipFill>
                      <a:blip r:embed="rId10"/>
                      <a:stretch>
                        <a:fillRect/>
                      </a:stretch>
                    </p:blipFill>
                    <p:spPr>
                      <a:xfrm>
                        <a:off x="685799" y="2463800"/>
                        <a:ext cx="127000" cy="374610"/>
                      </a:xfrm>
                      <a:prstGeom prst="rect">
                        <a:avLst/>
                      </a:prstGeom>
                    </p:spPr>
                  </p:pic>
                </p:oleObj>
              </mc:Fallback>
            </mc:AlternateContent>
          </a:graphicData>
        </a:graphic>
      </p:graphicFrame>
      <p:sp>
        <p:nvSpPr>
          <p:cNvPr id="14" name="Rectangle 13"/>
          <p:cNvSpPr/>
          <p:nvPr/>
        </p:nvSpPr>
        <p:spPr>
          <a:xfrm>
            <a:off x="4648200" y="2193904"/>
            <a:ext cx="4191000" cy="230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9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z="3600" b="1" dirty="0" smtClean="0">
                <a:solidFill>
                  <a:srgbClr val="FF0000"/>
                </a:solidFill>
              </a:rPr>
              <a:t>Steps to follow in making </a:t>
            </a:r>
            <a:r>
              <a:rPr lang="en-US" sz="3600" b="1" dirty="0" smtClean="0">
                <a:solidFill>
                  <a:srgbClr val="FF0000"/>
                </a:solidFill>
                <a:latin typeface="Arial" pitchFamily="34" charset="0"/>
                <a:cs typeface="Arial" pitchFamily="34" charset="0"/>
              </a:rPr>
              <a:t>X̅- R Chart</a:t>
            </a:r>
            <a:endParaRPr lang="en-US" sz="3600" b="1" dirty="0" smtClean="0">
              <a:solidFill>
                <a:srgbClr val="FF0000"/>
              </a:solidFill>
            </a:endParaRPr>
          </a:p>
        </p:txBody>
      </p:sp>
      <p:sp>
        <p:nvSpPr>
          <p:cNvPr id="100355" name="Content Placeholder 2"/>
          <p:cNvSpPr>
            <a:spLocks noGrp="1"/>
          </p:cNvSpPr>
          <p:nvPr>
            <p:ph idx="1"/>
          </p:nvPr>
        </p:nvSpPr>
        <p:spPr>
          <a:xfrm>
            <a:off x="457200" y="1143000"/>
            <a:ext cx="8229600" cy="4983163"/>
          </a:xfrm>
        </p:spPr>
        <p:txBody>
          <a:bodyPr>
            <a:normAutofit/>
          </a:bodyPr>
          <a:lstStyle/>
          <a:p>
            <a:r>
              <a:rPr lang="en-US" sz="2800" b="1" dirty="0" smtClean="0">
                <a:solidFill>
                  <a:srgbClr val="FF0000"/>
                </a:solidFill>
              </a:rPr>
              <a:t>For</a:t>
            </a:r>
            <a:r>
              <a:rPr lang="en-US" sz="2400" b="1" dirty="0" smtClean="0">
                <a:solidFill>
                  <a:srgbClr val="FF0000"/>
                </a:solidFill>
              </a:rPr>
              <a:t> </a:t>
            </a:r>
            <a:r>
              <a:rPr lang="en-US" sz="2400" b="1" dirty="0">
                <a:latin typeface="Arial" pitchFamily="34" charset="0"/>
                <a:cs typeface="Arial" pitchFamily="34" charset="0"/>
              </a:rPr>
              <a:t>X̅ </a:t>
            </a:r>
            <a:r>
              <a:rPr lang="en-US" sz="2400" b="1" dirty="0" smtClean="0">
                <a:latin typeface="Arial" pitchFamily="34" charset="0"/>
                <a:cs typeface="Arial" pitchFamily="34" charset="0"/>
              </a:rPr>
              <a:t>Chart</a:t>
            </a:r>
            <a:endParaRPr lang="en-US" sz="2400" b="1" dirty="0" smtClean="0">
              <a:solidFill>
                <a:srgbClr val="FF0000"/>
              </a:solidFill>
            </a:endParaRPr>
          </a:p>
          <a:p>
            <a:pPr lvl="1"/>
            <a:r>
              <a:rPr lang="en-US" sz="2400" b="1" dirty="0" smtClean="0">
                <a:solidFill>
                  <a:srgbClr val="FF0000"/>
                </a:solidFill>
              </a:rPr>
              <a:t>Step-1 :- </a:t>
            </a:r>
            <a:r>
              <a:rPr lang="en-US" sz="2400" b="1" dirty="0" smtClean="0"/>
              <a:t>Calculate Sample Mean (</a:t>
            </a:r>
            <a:r>
              <a:rPr lang="en-US" sz="2400" b="1" dirty="0" smtClean="0">
                <a:latin typeface="Arial" pitchFamily="34" charset="0"/>
                <a:cs typeface="Arial" pitchFamily="34" charset="0"/>
              </a:rPr>
              <a:t>X̅) and Sample Range (R) of each sample lot</a:t>
            </a:r>
          </a:p>
          <a:p>
            <a:pPr lvl="1"/>
            <a:r>
              <a:rPr lang="en-US" sz="2000" b="1" dirty="0" smtClean="0">
                <a:solidFill>
                  <a:srgbClr val="FF0000"/>
                </a:solidFill>
                <a:latin typeface="Arial" pitchFamily="34" charset="0"/>
                <a:cs typeface="Arial" pitchFamily="34" charset="0"/>
              </a:rPr>
              <a:t>Step-2</a:t>
            </a:r>
            <a:r>
              <a:rPr lang="en-US" sz="2000" b="1" dirty="0" smtClean="0">
                <a:latin typeface="Arial" pitchFamily="34" charset="0"/>
                <a:cs typeface="Arial" pitchFamily="34" charset="0"/>
              </a:rPr>
              <a:t> :- Calculate total Population average and the Mean Range (X̿ and R̅ )</a:t>
            </a:r>
          </a:p>
          <a:p>
            <a:pPr lvl="1"/>
            <a:r>
              <a:rPr lang="en-US" sz="2000" b="1" dirty="0" smtClean="0">
                <a:solidFill>
                  <a:srgbClr val="FF0000"/>
                </a:solidFill>
                <a:latin typeface="Arial" pitchFamily="34" charset="0"/>
                <a:cs typeface="Arial" pitchFamily="34" charset="0"/>
              </a:rPr>
              <a:t>Step-3 </a:t>
            </a:r>
            <a:r>
              <a:rPr lang="en-US" sz="2000" b="1" dirty="0" smtClean="0">
                <a:latin typeface="Arial" pitchFamily="34" charset="0"/>
                <a:cs typeface="Arial" pitchFamily="34" charset="0"/>
              </a:rPr>
              <a:t>:- Set up a </a:t>
            </a:r>
            <a:r>
              <a:rPr lang="en-US" sz="2000" b="1" dirty="0">
                <a:latin typeface="Arial" pitchFamily="34" charset="0"/>
                <a:cs typeface="Arial" pitchFamily="34" charset="0"/>
              </a:rPr>
              <a:t>X̅ Control </a:t>
            </a:r>
            <a:r>
              <a:rPr lang="en-US" sz="2000" b="1" dirty="0" smtClean="0">
                <a:latin typeface="Arial" pitchFamily="34" charset="0"/>
                <a:cs typeface="Arial" pitchFamily="34" charset="0"/>
              </a:rPr>
              <a:t>Chart for the Average from X̿ + A</a:t>
            </a:r>
            <a:r>
              <a:rPr lang="en-US" sz="1200" b="1" dirty="0" smtClean="0">
                <a:latin typeface="Arial" pitchFamily="34" charset="0"/>
                <a:cs typeface="Arial" pitchFamily="34" charset="0"/>
              </a:rPr>
              <a:t>2</a:t>
            </a:r>
            <a:r>
              <a:rPr lang="en-US" sz="2000" b="1" dirty="0" smtClean="0">
                <a:latin typeface="Arial" pitchFamily="34" charset="0"/>
                <a:cs typeface="Arial" pitchFamily="34" charset="0"/>
              </a:rPr>
              <a:t> R̅ for </a:t>
            </a:r>
            <a:r>
              <a:rPr lang="en-US" sz="2000" b="1" dirty="0" err="1" smtClean="0">
                <a:latin typeface="Arial" pitchFamily="34" charset="0"/>
                <a:cs typeface="Arial" pitchFamily="34" charset="0"/>
              </a:rPr>
              <a:t>UCL</a:t>
            </a:r>
            <a:r>
              <a:rPr lang="en-US" sz="1200" b="1" dirty="0" err="1" smtClean="0">
                <a:latin typeface="Arial" pitchFamily="34" charset="0"/>
                <a:cs typeface="Arial" pitchFamily="34" charset="0"/>
              </a:rPr>
              <a:t>x</a:t>
            </a:r>
            <a:r>
              <a:rPr lang="en-US" sz="1200" b="1" dirty="0" smtClean="0">
                <a:latin typeface="Arial" pitchFamily="34" charset="0"/>
                <a:cs typeface="Arial" pitchFamily="34" charset="0"/>
              </a:rPr>
              <a:t>̅</a:t>
            </a:r>
            <a:r>
              <a:rPr lang="en-US" sz="2000" b="1" dirty="0" smtClean="0">
                <a:latin typeface="Arial" pitchFamily="34" charset="0"/>
                <a:cs typeface="Arial" pitchFamily="34" charset="0"/>
              </a:rPr>
              <a:t> and X̿ - A</a:t>
            </a:r>
            <a:r>
              <a:rPr lang="en-US" sz="1000" b="1" dirty="0" smtClean="0">
                <a:latin typeface="Arial" pitchFamily="34" charset="0"/>
                <a:cs typeface="Arial" pitchFamily="34" charset="0"/>
              </a:rPr>
              <a:t>2</a:t>
            </a:r>
            <a:r>
              <a:rPr lang="en-US" sz="2000" b="1" dirty="0" smtClean="0">
                <a:latin typeface="Arial" pitchFamily="34" charset="0"/>
                <a:cs typeface="Arial" pitchFamily="34" charset="0"/>
              </a:rPr>
              <a:t> R̅ for </a:t>
            </a:r>
            <a:r>
              <a:rPr lang="en-US" sz="2000" b="1" dirty="0" err="1" smtClean="0">
                <a:latin typeface="Arial" pitchFamily="34" charset="0"/>
                <a:cs typeface="Arial" pitchFamily="34" charset="0"/>
              </a:rPr>
              <a:t>LCL</a:t>
            </a:r>
            <a:r>
              <a:rPr lang="en-US" sz="1200" b="1" dirty="0" err="1" smtClean="0">
                <a:latin typeface="Arial" pitchFamily="34" charset="0"/>
                <a:cs typeface="Arial" pitchFamily="34" charset="0"/>
              </a:rPr>
              <a:t>x</a:t>
            </a:r>
            <a:r>
              <a:rPr lang="en-US" sz="1200" b="1" dirty="0" smtClean="0">
                <a:latin typeface="Arial" pitchFamily="34" charset="0"/>
                <a:cs typeface="Arial" pitchFamily="34" charset="0"/>
              </a:rPr>
              <a:t>̅</a:t>
            </a:r>
            <a:r>
              <a:rPr lang="en-US" sz="2000" b="1" dirty="0" smtClean="0">
                <a:latin typeface="Arial" pitchFamily="34" charset="0"/>
                <a:cs typeface="Arial" pitchFamily="34" charset="0"/>
              </a:rPr>
              <a:t> </a:t>
            </a:r>
          </a:p>
          <a:p>
            <a:endParaRPr lang="en-US" sz="2400" b="1" dirty="0" smtClean="0">
              <a:solidFill>
                <a:srgbClr val="FF0000"/>
              </a:solidFill>
              <a:latin typeface="Arial" pitchFamily="34" charset="0"/>
              <a:cs typeface="Arial" pitchFamily="34" charset="0"/>
            </a:endParaRPr>
          </a:p>
          <a:p>
            <a:r>
              <a:rPr lang="en-US" sz="2400" b="1" dirty="0" smtClean="0">
                <a:solidFill>
                  <a:srgbClr val="FF0000"/>
                </a:solidFill>
                <a:latin typeface="Arial" pitchFamily="34" charset="0"/>
                <a:cs typeface="Arial" pitchFamily="34" charset="0"/>
              </a:rPr>
              <a:t>For </a:t>
            </a:r>
            <a:r>
              <a:rPr lang="en-US" sz="2400" b="1" dirty="0" smtClean="0">
                <a:latin typeface="Arial" pitchFamily="34" charset="0"/>
                <a:cs typeface="Arial" pitchFamily="34" charset="0"/>
              </a:rPr>
              <a:t>R-Chart</a:t>
            </a:r>
          </a:p>
          <a:p>
            <a:pPr lvl="1"/>
            <a:r>
              <a:rPr lang="en-US" sz="2000" b="1" dirty="0" smtClean="0">
                <a:solidFill>
                  <a:srgbClr val="FF0000"/>
                </a:solidFill>
                <a:latin typeface="Arial" pitchFamily="34" charset="0"/>
                <a:cs typeface="Arial" pitchFamily="34" charset="0"/>
              </a:rPr>
              <a:t>Step-4</a:t>
            </a:r>
            <a:r>
              <a:rPr lang="en-US" sz="2000" b="1" dirty="0" smtClean="0">
                <a:latin typeface="Arial" pitchFamily="34" charset="0"/>
                <a:cs typeface="Arial" pitchFamily="34" charset="0"/>
              </a:rPr>
              <a:t> :-Calculate Control Limits for the Range Chart by using UCLR as D</a:t>
            </a:r>
            <a:r>
              <a:rPr lang="en-US" sz="1400" b="1" dirty="0" smtClean="0">
                <a:latin typeface="Arial" pitchFamily="34" charset="0"/>
                <a:cs typeface="Arial" pitchFamily="34" charset="0"/>
              </a:rPr>
              <a:t>4</a:t>
            </a:r>
            <a:r>
              <a:rPr lang="en-US" sz="2000" b="1" dirty="0" smtClean="0">
                <a:latin typeface="Arial" pitchFamily="34" charset="0"/>
                <a:cs typeface="Arial" pitchFamily="34" charset="0"/>
              </a:rPr>
              <a:t>R̅ and LCLR as D</a:t>
            </a:r>
            <a:r>
              <a:rPr lang="en-US" sz="1400" b="1" dirty="0" smtClean="0">
                <a:latin typeface="Arial" pitchFamily="34" charset="0"/>
                <a:cs typeface="Arial" pitchFamily="34" charset="0"/>
              </a:rPr>
              <a:t>3</a:t>
            </a:r>
            <a:r>
              <a:rPr lang="en-US" sz="2000" b="1" dirty="0" smtClean="0">
                <a:latin typeface="Arial" pitchFamily="34" charset="0"/>
                <a:cs typeface="Arial" pitchFamily="34" charset="0"/>
              </a:rPr>
              <a:t>R̅</a:t>
            </a:r>
          </a:p>
          <a:p>
            <a:pPr lvl="1"/>
            <a:r>
              <a:rPr lang="en-US" sz="2000" b="1" dirty="0" smtClean="0">
                <a:solidFill>
                  <a:srgbClr val="FF0000"/>
                </a:solidFill>
                <a:latin typeface="Arial" pitchFamily="34" charset="0"/>
                <a:cs typeface="Arial" pitchFamily="34" charset="0"/>
              </a:rPr>
              <a:t>Step-5</a:t>
            </a:r>
            <a:r>
              <a:rPr lang="en-US" sz="2000" b="1" dirty="0" smtClean="0">
                <a:latin typeface="Arial" pitchFamily="34" charset="0"/>
                <a:cs typeface="Arial" pitchFamily="34" charset="0"/>
              </a:rPr>
              <a:t>:- Set up a Range Chart  and comment </a:t>
            </a:r>
            <a:r>
              <a:rPr lang="en-US" sz="2000" b="1" dirty="0">
                <a:latin typeface="Arial" pitchFamily="34" charset="0"/>
                <a:cs typeface="Arial" pitchFamily="34" charset="0"/>
              </a:rPr>
              <a:t>with both X</a:t>
            </a:r>
            <a:r>
              <a:rPr lang="en-US" sz="2000" b="1" dirty="0" smtClean="0">
                <a:latin typeface="Arial" pitchFamily="34" charset="0"/>
                <a:cs typeface="Arial" pitchFamily="34" charset="0"/>
              </a:rPr>
              <a:t>̅ and R chart.</a:t>
            </a:r>
          </a:p>
          <a:p>
            <a:endParaRPr lang="en-US" sz="2400" b="1" dirty="0" smtClean="0">
              <a:latin typeface="Arial" pitchFamily="34" charset="0"/>
              <a:cs typeface="Arial" pitchFamily="34" charset="0"/>
            </a:endParaRPr>
          </a:p>
          <a:p>
            <a:endParaRPr lang="en-US" sz="2400" b="1" dirty="0" smtClean="0"/>
          </a:p>
        </p:txBody>
      </p:sp>
    </p:spTree>
    <p:extLst>
      <p:ext uri="{BB962C8B-B14F-4D97-AF65-F5344CB8AC3E}">
        <p14:creationId xmlns:p14="http://schemas.microsoft.com/office/powerpoint/2010/main" val="307684478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274638"/>
            <a:ext cx="8229600" cy="563562"/>
          </a:xfrm>
        </p:spPr>
        <p:txBody>
          <a:bodyPr>
            <a:normAutofit fontScale="90000"/>
          </a:bodyPr>
          <a:lstStyle/>
          <a:p>
            <a:r>
              <a:rPr lang="en-US" b="1" smtClean="0">
                <a:solidFill>
                  <a:srgbClr val="FF0000"/>
                </a:solidFill>
              </a:rPr>
              <a:t>Problem Sum</a:t>
            </a:r>
          </a:p>
        </p:txBody>
      </p:sp>
      <p:sp>
        <p:nvSpPr>
          <p:cNvPr id="101379" name="Content Placeholder 2"/>
          <p:cNvSpPr>
            <a:spLocks noGrp="1"/>
          </p:cNvSpPr>
          <p:nvPr>
            <p:ph idx="1"/>
          </p:nvPr>
        </p:nvSpPr>
        <p:spPr>
          <a:xfrm>
            <a:off x="457200" y="838200"/>
            <a:ext cx="8229600" cy="5791200"/>
          </a:xfrm>
        </p:spPr>
        <p:txBody>
          <a:bodyPr>
            <a:normAutofit lnSpcReduction="10000"/>
          </a:bodyPr>
          <a:lstStyle/>
          <a:p>
            <a:r>
              <a:rPr lang="en-US" sz="2000" b="1" dirty="0" smtClean="0"/>
              <a:t>A line inspector in an engineering company recorded dimensions of each of the 5 jobs selected at the end of every half an hour of the 5 hours in the shift. The design specifications are 25.0 +/- 0.10.</a:t>
            </a:r>
          </a:p>
          <a:p>
            <a:r>
              <a:rPr lang="en-US" sz="2000" b="1" dirty="0" smtClean="0"/>
              <a:t>Plot </a:t>
            </a:r>
            <a:r>
              <a:rPr lang="en-US" sz="2000" b="1" dirty="0" smtClean="0">
                <a:latin typeface="Arial" pitchFamily="34" charset="0"/>
                <a:cs typeface="Arial" pitchFamily="34" charset="0"/>
              </a:rPr>
              <a:t>X̅-R chart and find out which of the given observations are out of control. Given- A</a:t>
            </a:r>
            <a:r>
              <a:rPr lang="en-US" sz="1200" b="1" dirty="0" smtClean="0">
                <a:latin typeface="Arial" pitchFamily="34" charset="0"/>
                <a:cs typeface="Arial" pitchFamily="34" charset="0"/>
              </a:rPr>
              <a:t>2</a:t>
            </a:r>
            <a:r>
              <a:rPr lang="en-US" sz="2000" b="1" dirty="0" smtClean="0">
                <a:latin typeface="Arial" pitchFamily="34" charset="0"/>
                <a:cs typeface="Arial" pitchFamily="34" charset="0"/>
              </a:rPr>
              <a:t>= 0.5768, D</a:t>
            </a:r>
            <a:r>
              <a:rPr lang="en-US" sz="1200" b="1" dirty="0" smtClean="0">
                <a:latin typeface="Arial" pitchFamily="34" charset="0"/>
                <a:cs typeface="Arial" pitchFamily="34" charset="0"/>
              </a:rPr>
              <a:t>3</a:t>
            </a:r>
            <a:r>
              <a:rPr lang="en-US" sz="2000" b="1" dirty="0" smtClean="0">
                <a:latin typeface="Arial" pitchFamily="34" charset="0"/>
                <a:cs typeface="Arial" pitchFamily="34" charset="0"/>
              </a:rPr>
              <a:t> =0, D</a:t>
            </a:r>
            <a:r>
              <a:rPr lang="en-US" sz="1200" b="1" dirty="0" smtClean="0">
                <a:latin typeface="Arial" pitchFamily="34" charset="0"/>
                <a:cs typeface="Arial" pitchFamily="34" charset="0"/>
              </a:rPr>
              <a:t>4</a:t>
            </a:r>
            <a:r>
              <a:rPr lang="en-US" sz="2000" b="1" dirty="0" smtClean="0">
                <a:latin typeface="Arial" pitchFamily="34" charset="0"/>
                <a:cs typeface="Arial" pitchFamily="34" charset="0"/>
              </a:rPr>
              <a:t>= 2.114</a:t>
            </a:r>
            <a:r>
              <a:rPr lang="en-US" sz="2000" b="1" dirty="0" smtClean="0"/>
              <a:t> </a:t>
            </a:r>
          </a:p>
          <a:p>
            <a:r>
              <a:rPr lang="en-US" sz="2000" b="1" dirty="0" smtClean="0">
                <a:solidFill>
                  <a:srgbClr val="FF0000"/>
                </a:solidFill>
              </a:rPr>
              <a:t>Sample                                        Individual Measurements </a:t>
            </a:r>
            <a:r>
              <a:rPr lang="en-US" sz="2000" b="1" dirty="0" smtClean="0"/>
              <a:t>                                                                                                                                                                                                                                   </a:t>
            </a:r>
            <a:r>
              <a:rPr lang="en-US" sz="2000" b="1" dirty="0" smtClean="0">
                <a:solidFill>
                  <a:srgbClr val="FF0000"/>
                </a:solidFill>
              </a:rPr>
              <a:t>No.                 1                     2                       3                       4                   5</a:t>
            </a:r>
          </a:p>
          <a:p>
            <a:pPr>
              <a:buFont typeface="Arial" pitchFamily="34" charset="0"/>
              <a:buNone/>
            </a:pPr>
            <a:r>
              <a:rPr lang="en-US" sz="2000" b="1" dirty="0" smtClean="0"/>
              <a:t>	1	        25.00	25.01	        25.00	25.03	        25.01</a:t>
            </a:r>
          </a:p>
          <a:p>
            <a:pPr>
              <a:buFont typeface="Arial" pitchFamily="34" charset="0"/>
              <a:buNone/>
            </a:pPr>
            <a:r>
              <a:rPr lang="en-US" sz="2000" b="1" dirty="0" smtClean="0"/>
              <a:t>	2.	         25.00	25.03	        25.00	25.04	        25.03</a:t>
            </a:r>
          </a:p>
          <a:p>
            <a:pPr>
              <a:buFont typeface="Arial" pitchFamily="34" charset="0"/>
              <a:buNone/>
            </a:pPr>
            <a:r>
              <a:rPr lang="en-US" sz="2000" b="1" dirty="0" smtClean="0"/>
              <a:t>	3. 	         25.01	25.02	        25.02	25.03	        25.02</a:t>
            </a:r>
          </a:p>
          <a:p>
            <a:pPr>
              <a:buFont typeface="Arial" pitchFamily="34" charset="0"/>
              <a:buNone/>
            </a:pPr>
            <a:r>
              <a:rPr lang="en-US" sz="2000" b="1" dirty="0" smtClean="0"/>
              <a:t>	4.	          25.01	25.02	         25.02	25.01	        25.04</a:t>
            </a:r>
          </a:p>
          <a:p>
            <a:pPr>
              <a:buFont typeface="Arial" pitchFamily="34" charset="0"/>
              <a:buNone/>
            </a:pPr>
            <a:r>
              <a:rPr lang="en-US" sz="2000" b="1" dirty="0" smtClean="0"/>
              <a:t>	5.	          25.02	25.02	         25.03	25.03	         25.00</a:t>
            </a:r>
          </a:p>
          <a:p>
            <a:pPr>
              <a:buFont typeface="Arial" pitchFamily="34" charset="0"/>
              <a:buNone/>
            </a:pPr>
            <a:r>
              <a:rPr lang="en-US" sz="2000" b="1" dirty="0" smtClean="0"/>
              <a:t>	6.  	          25.06	25.03	        25.02	25.00	         24.99</a:t>
            </a:r>
          </a:p>
          <a:p>
            <a:pPr>
              <a:buFont typeface="Arial" pitchFamily="34" charset="0"/>
              <a:buNone/>
            </a:pPr>
            <a:r>
              <a:rPr lang="en-US" sz="2000" b="1" dirty="0" smtClean="0"/>
              <a:t>	7.	          24.99	24.98	         25.02	25.02	          24.99</a:t>
            </a:r>
          </a:p>
          <a:p>
            <a:pPr>
              <a:buFont typeface="Arial" pitchFamily="34" charset="0"/>
              <a:buNone/>
            </a:pPr>
            <a:r>
              <a:rPr lang="en-US" sz="2000" b="1" dirty="0" smtClean="0"/>
              <a:t>	8.	          25.02	25.01	         25.01	24.99	         25.02</a:t>
            </a:r>
          </a:p>
          <a:p>
            <a:pPr>
              <a:buFont typeface="Arial" pitchFamily="34" charset="0"/>
              <a:buNone/>
            </a:pPr>
            <a:r>
              <a:rPr lang="en-US" sz="2000" b="1" dirty="0" smtClean="0"/>
              <a:t>	9.	          25.03	25.01	        24.97	25.01	        25.03</a:t>
            </a:r>
          </a:p>
          <a:p>
            <a:pPr>
              <a:buFont typeface="Arial" pitchFamily="34" charset="0"/>
              <a:buNone/>
            </a:pPr>
            <a:r>
              <a:rPr lang="en-US" sz="2000" b="1" dirty="0" smtClean="0"/>
              <a:t>	10.	          25.02	24.99	         24.99	24.98	         24.97</a:t>
            </a:r>
          </a:p>
          <a:p>
            <a:pPr>
              <a:buFont typeface="Arial" pitchFamily="34" charset="0"/>
              <a:buNone/>
            </a:pPr>
            <a:endParaRPr lang="en-US" sz="2000" b="1" dirty="0" smtClean="0"/>
          </a:p>
        </p:txBody>
      </p:sp>
    </p:spTree>
    <p:extLst>
      <p:ext uri="{BB962C8B-B14F-4D97-AF65-F5344CB8AC3E}">
        <p14:creationId xmlns:p14="http://schemas.microsoft.com/office/powerpoint/2010/main" val="54150824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17993293"/>
              </p:ext>
            </p:extLst>
          </p:nvPr>
        </p:nvGraphicFramePr>
        <p:xfrm>
          <a:off x="457200" y="747881"/>
          <a:ext cx="8229601" cy="5900569"/>
        </p:xfrm>
        <a:graphic>
          <a:graphicData uri="http://schemas.openxmlformats.org/drawingml/2006/table">
            <a:tbl>
              <a:tblPr>
                <a:tableStyleId>{5C22544A-7EE6-4342-B048-85BDC9FD1C3A}</a:tableStyleId>
              </a:tblPr>
              <a:tblGrid>
                <a:gridCol w="775078"/>
                <a:gridCol w="1226345"/>
                <a:gridCol w="1226345"/>
                <a:gridCol w="1226345"/>
                <a:gridCol w="1226345"/>
                <a:gridCol w="1226345"/>
                <a:gridCol w="661399"/>
                <a:gridCol w="661399"/>
              </a:tblGrid>
              <a:tr h="457619">
                <a:tc>
                  <a:txBody>
                    <a:bodyPr/>
                    <a:lstStyle/>
                    <a:p>
                      <a:pPr algn="l" fontAlgn="b"/>
                      <a:r>
                        <a:rPr lang="en-US" sz="1600" b="1" i="0" u="none" strike="noStrike" dirty="0" smtClean="0">
                          <a:solidFill>
                            <a:srgbClr val="000000"/>
                          </a:solidFill>
                          <a:effectLst/>
                          <a:latin typeface="Calibri"/>
                        </a:rPr>
                        <a:t>Sample</a:t>
                      </a:r>
                      <a:r>
                        <a:rPr lang="en-US" sz="1600" b="1" i="0" u="none" strike="noStrike" baseline="0" dirty="0" smtClean="0">
                          <a:solidFill>
                            <a:srgbClr val="000000"/>
                          </a:solidFill>
                          <a:effectLst/>
                          <a:latin typeface="Calibri"/>
                        </a:rPr>
                        <a:t> </a:t>
                      </a:r>
                    </a:p>
                    <a:p>
                      <a:pPr algn="l" fontAlgn="b"/>
                      <a:r>
                        <a:rPr lang="en-US" sz="1600" b="1" i="0" u="none" strike="noStrike" baseline="0" dirty="0" smtClean="0">
                          <a:solidFill>
                            <a:srgbClr val="000000"/>
                          </a:solidFill>
                          <a:effectLst/>
                          <a:latin typeface="Calibri"/>
                        </a:rPr>
                        <a:t> No.</a:t>
                      </a:r>
                      <a:endParaRPr lang="en-US" sz="1600" b="1" i="0" u="none" strike="noStrike" dirty="0">
                        <a:solidFill>
                          <a:srgbClr val="000000"/>
                        </a:solidFill>
                        <a:effectLst/>
                        <a:latin typeface="Calibri"/>
                      </a:endParaRPr>
                    </a:p>
                  </a:txBody>
                  <a:tcPr marL="9525" marR="9525" marT="9525" marB="0" anchor="b"/>
                </a:tc>
                <a:tc gridSpan="5">
                  <a:txBody>
                    <a:bodyPr/>
                    <a:lstStyle/>
                    <a:p>
                      <a:pPr algn="ctr" fontAlgn="b"/>
                      <a:r>
                        <a:rPr lang="en-US" sz="1800" b="1" i="0" u="none" strike="noStrike" dirty="0" smtClean="0">
                          <a:solidFill>
                            <a:srgbClr val="000000"/>
                          </a:solidFill>
                          <a:effectLst/>
                          <a:latin typeface="Calibri"/>
                        </a:rPr>
                        <a:t>Individual Measurements</a:t>
                      </a:r>
                    </a:p>
                    <a:p>
                      <a:pPr algn="l" fontAlgn="b"/>
                      <a:r>
                        <a:rPr lang="en-US" sz="1600" b="0" i="0" u="none" strike="noStrike" dirty="0" smtClean="0">
                          <a:solidFill>
                            <a:srgbClr val="000000"/>
                          </a:solidFill>
                          <a:effectLst/>
                          <a:latin typeface="Calibri"/>
                        </a:rPr>
                        <a:t>          </a:t>
                      </a:r>
                      <a:r>
                        <a:rPr lang="en-US" sz="1600" b="1" i="0" u="none" strike="noStrike" dirty="0" smtClean="0">
                          <a:solidFill>
                            <a:srgbClr val="FF0000"/>
                          </a:solidFill>
                          <a:effectLst/>
                          <a:latin typeface="Calibri"/>
                        </a:rPr>
                        <a:t> 1                         2                        3                        4                         5</a:t>
                      </a:r>
                      <a:endParaRPr lang="en-US" sz="1600" b="1" i="0" u="none" strike="noStrike" dirty="0">
                        <a:solidFill>
                          <a:srgbClr val="FF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X̄</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R</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dirty="0">
                          <a:effectLst/>
                        </a:rPr>
                        <a:t>1</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dirty="0">
                          <a:effectLst/>
                        </a:rPr>
                        <a:t>25.00</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dirty="0">
                          <a:effectLst/>
                        </a:rPr>
                        <a:t>25.00</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25.04</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0.02</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4</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25.04</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5</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6</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25.06</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0.07</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7</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25.00</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24.97</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0.06</a:t>
                      </a:r>
                      <a:endParaRPr lang="en-US" sz="2000" b="1" i="0" u="none" strike="noStrike" dirty="0">
                        <a:solidFill>
                          <a:srgbClr val="000000"/>
                        </a:solidFill>
                        <a:effectLst/>
                        <a:latin typeface="Calibri"/>
                      </a:endParaRPr>
                    </a:p>
                  </a:txBody>
                  <a:tcPr marL="9525" marR="9525" marT="9525" marB="0" anchor="b"/>
                </a:tc>
              </a:tr>
              <a:tr h="504532">
                <a:tc>
                  <a:txBody>
                    <a:bodyPr/>
                    <a:lstStyle/>
                    <a:p>
                      <a:pPr algn="l" rtl="0" fontAlgn="ctr"/>
                      <a:r>
                        <a:rPr lang="en-US" sz="2000" u="none" strike="noStrike">
                          <a:effectLst/>
                        </a:rPr>
                        <a:t>10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24.97</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a:effectLst/>
                        </a:rPr>
                        <a:t>24.99</a:t>
                      </a:r>
                      <a:endParaRPr lang="en-US" sz="2000" b="1" i="0" u="none" strike="noStrike">
                        <a:solidFill>
                          <a:srgbClr val="000000"/>
                        </a:solidFill>
                        <a:effectLst/>
                        <a:latin typeface="Calibri"/>
                      </a:endParaRPr>
                    </a:p>
                  </a:txBody>
                  <a:tcPr marL="9525" marR="9525" marT="9525" marB="0" anchor="b"/>
                </a:tc>
                <a:tc>
                  <a:txBody>
                    <a:bodyPr/>
                    <a:lstStyle/>
                    <a:p>
                      <a:pPr algn="r" fontAlgn="b"/>
                      <a:r>
                        <a:rPr lang="en-US" sz="2000" b="1" u="none" strike="noStrike" dirty="0">
                          <a:effectLst/>
                        </a:rPr>
                        <a:t>0.05</a:t>
                      </a:r>
                      <a:endParaRPr lang="en-US" sz="2000" b="1" i="0" u="none" strike="noStrike" dirty="0">
                        <a:solidFill>
                          <a:srgbClr val="000000"/>
                        </a:solidFill>
                        <a:effectLst/>
                        <a:latin typeface="Calibri"/>
                      </a:endParaRPr>
                    </a:p>
                  </a:txBody>
                  <a:tcPr marL="9525" marR="9525" marT="9525" marB="0" anchor="b"/>
                </a:tc>
              </a:tr>
              <a:tr h="31309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smtClean="0">
                          <a:effectLst/>
                        </a:rPr>
                        <a:t>X̄̄</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smtClean="0">
                          <a:effectLst/>
                        </a:rPr>
                        <a:t>R̄</a:t>
                      </a:r>
                      <a:endParaRPr lang="en-US" sz="2000" b="1" i="0" u="none" strike="noStrike" dirty="0">
                        <a:solidFill>
                          <a:srgbClr val="000000"/>
                        </a:solidFill>
                        <a:effectLst/>
                        <a:latin typeface="Calibri"/>
                      </a:endParaRPr>
                    </a:p>
                  </a:txBody>
                  <a:tcPr marL="9525" marR="9525" marT="9525" marB="0" anchor="b"/>
                </a:tc>
              </a:tr>
              <a:tr h="31309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2000" b="1" u="none" strike="noStrike">
                          <a:effectLst/>
                        </a:rPr>
                        <a:t>25.01</a:t>
                      </a:r>
                      <a:endParaRPr lang="en-US" sz="2000" b="1" i="0" u="none" strike="noStrike">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3124200" y="381000"/>
            <a:ext cx="1715983" cy="369332"/>
          </a:xfrm>
          <a:prstGeom prst="rect">
            <a:avLst/>
          </a:prstGeom>
          <a:noFill/>
        </p:spPr>
        <p:txBody>
          <a:bodyPr wrap="none" rtlCol="0">
            <a:spAutoFit/>
          </a:bodyPr>
          <a:lstStyle/>
          <a:p>
            <a:r>
              <a:rPr lang="en-US" b="1" dirty="0">
                <a:solidFill>
                  <a:srgbClr val="FF0000"/>
                </a:solidFill>
              </a:rPr>
              <a:t>Computations: -</a:t>
            </a:r>
            <a:endParaRPr lang="en-US" dirty="0"/>
          </a:p>
        </p:txBody>
      </p:sp>
    </p:spTree>
    <p:extLst>
      <p:ext uri="{BB962C8B-B14F-4D97-AF65-F5344CB8AC3E}">
        <p14:creationId xmlns:p14="http://schemas.microsoft.com/office/powerpoint/2010/main" val="94147591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143085907"/>
              </p:ext>
            </p:extLst>
          </p:nvPr>
        </p:nvGraphicFramePr>
        <p:xfrm>
          <a:off x="914400" y="457200"/>
          <a:ext cx="7239000" cy="27709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09497147"/>
              </p:ext>
            </p:extLst>
          </p:nvPr>
        </p:nvGraphicFramePr>
        <p:xfrm>
          <a:off x="838200" y="3810000"/>
          <a:ext cx="7315200" cy="2667000"/>
        </p:xfrm>
        <a:graphic>
          <a:graphicData uri="http://schemas.openxmlformats.org/drawingml/2006/table">
            <a:tbl>
              <a:tblPr>
                <a:tableStyleId>{5C22544A-7EE6-4342-B048-85BDC9FD1C3A}</a:tableStyleId>
              </a:tblPr>
              <a:tblGrid>
                <a:gridCol w="7315200"/>
              </a:tblGrid>
              <a:tr h="2667000">
                <a:tc>
                  <a:txBody>
                    <a:bodyPr/>
                    <a:lstStyle/>
                    <a:p>
                      <a:pPr algn="l" fontAlgn="t"/>
                      <a:r>
                        <a:rPr lang="en-US" sz="2000" b="1" u="none" strike="noStrike" dirty="0" smtClean="0">
                          <a:solidFill>
                            <a:srgbClr val="FF0000"/>
                          </a:solidFill>
                          <a:effectLst/>
                        </a:rPr>
                        <a:t>Computations:</a:t>
                      </a:r>
                      <a:r>
                        <a:rPr lang="en-US" sz="2000" b="1" u="none" strike="noStrike" baseline="0" dirty="0" smtClean="0">
                          <a:solidFill>
                            <a:srgbClr val="FF0000"/>
                          </a:solidFill>
                          <a:effectLst/>
                        </a:rPr>
                        <a:t> -</a:t>
                      </a:r>
                      <a:endParaRPr lang="en-US" sz="2000" b="1" u="none" strike="noStrike" dirty="0" smtClean="0">
                        <a:solidFill>
                          <a:srgbClr val="FF0000"/>
                        </a:solidFill>
                        <a:effectLst/>
                      </a:endParaRPr>
                    </a:p>
                    <a:p>
                      <a:pPr algn="l" fontAlgn="t"/>
                      <a:r>
                        <a:rPr lang="en-US" sz="2000" b="1" u="none" strike="noStrike" dirty="0" smtClean="0">
                          <a:effectLst/>
                        </a:rPr>
                        <a:t>Central </a:t>
                      </a:r>
                      <a:r>
                        <a:rPr lang="en-US" sz="2000" b="1" u="none" strike="noStrike" dirty="0">
                          <a:effectLst/>
                        </a:rPr>
                        <a:t>Line = </a:t>
                      </a:r>
                      <a:r>
                        <a:rPr lang="en-US" sz="2000" b="1" u="none" strike="noStrike" dirty="0" err="1">
                          <a:effectLst/>
                        </a:rPr>
                        <a:t>CLx</a:t>
                      </a:r>
                      <a:r>
                        <a:rPr lang="en-US" sz="2000" b="1" u="none" strike="noStrike" dirty="0">
                          <a:effectLst/>
                        </a:rPr>
                        <a:t>̄ = X̿ = 25.01    </a:t>
                      </a:r>
                      <a:br>
                        <a:rPr lang="en-US" sz="2000" b="1" u="none" strike="noStrike" dirty="0">
                          <a:effectLst/>
                        </a:rPr>
                      </a:br>
                      <a:r>
                        <a:rPr lang="en-US" sz="2000" b="1" u="none" strike="noStrike" dirty="0">
                          <a:effectLst/>
                        </a:rPr>
                        <a:t>Upper Control Limit </a:t>
                      </a:r>
                      <a:r>
                        <a:rPr lang="en-US" sz="2000" b="1" u="none" strike="noStrike" dirty="0" err="1">
                          <a:effectLst/>
                        </a:rPr>
                        <a:t>UCLx</a:t>
                      </a:r>
                      <a:r>
                        <a:rPr lang="en-US" sz="2000" b="1" u="none" strike="noStrike" dirty="0">
                          <a:effectLst/>
                        </a:rPr>
                        <a:t>̄ = X̿ + A2R̄ </a:t>
                      </a:r>
                      <a:br>
                        <a:rPr lang="en-US" sz="2000" b="1" u="none" strike="noStrike" dirty="0">
                          <a:effectLst/>
                        </a:rPr>
                      </a:br>
                      <a:r>
                        <a:rPr lang="en-US" sz="2000" b="1" u="none" strike="noStrike" dirty="0">
                          <a:effectLst/>
                        </a:rPr>
                        <a:t>                                                    = 25.01+ .5768X.04 = 25.03</a:t>
                      </a:r>
                      <a:br>
                        <a:rPr lang="en-US" sz="2000" b="1" u="none" strike="noStrike" dirty="0">
                          <a:effectLst/>
                        </a:rPr>
                      </a:br>
                      <a:r>
                        <a:rPr lang="en-US" sz="2000" b="1" u="none" strike="noStrike" dirty="0">
                          <a:effectLst/>
                        </a:rPr>
                        <a:t>Lower Control Limit </a:t>
                      </a:r>
                      <a:r>
                        <a:rPr lang="en-US" sz="2000" b="1" u="none" strike="noStrike" dirty="0" err="1">
                          <a:effectLst/>
                        </a:rPr>
                        <a:t>LCLx</a:t>
                      </a:r>
                      <a:r>
                        <a:rPr lang="en-US" sz="2000" b="1" u="none" strike="noStrike" dirty="0">
                          <a:effectLst/>
                        </a:rPr>
                        <a:t>̄ = X̿ - A2R̄ </a:t>
                      </a:r>
                      <a:br>
                        <a:rPr lang="en-US" sz="2000" b="1" u="none" strike="noStrike" dirty="0">
                          <a:effectLst/>
                        </a:rPr>
                      </a:br>
                      <a:r>
                        <a:rPr lang="en-US" sz="2000" b="1" u="none" strike="noStrike" dirty="0">
                          <a:effectLst/>
                        </a:rPr>
                        <a:t>                                                    = 25.01- .5768X .04 = 24.99 </a:t>
                      </a:r>
                      <a:br>
                        <a:rPr lang="en-US" sz="2000" b="1" u="none" strike="noStrike" dirty="0">
                          <a:effectLst/>
                        </a:rPr>
                      </a:br>
                      <a:endParaRPr lang="en-US" sz="2000" b="1" i="0" u="none" strike="noStrike" dirty="0">
                        <a:solidFill>
                          <a:srgbClr val="000000"/>
                        </a:solidFill>
                        <a:effectLst/>
                        <a:latin typeface="Calibri"/>
                      </a:endParaRPr>
                    </a:p>
                  </a:txBody>
                  <a:tcPr marL="9525" marR="9525" marT="9525" marB="0"/>
                </a:tc>
              </a:tr>
            </a:tbl>
          </a:graphicData>
        </a:graphic>
      </p:graphicFrame>
      <p:sp>
        <p:nvSpPr>
          <p:cNvPr id="4" name="TextBox 3"/>
          <p:cNvSpPr txBox="1"/>
          <p:nvPr/>
        </p:nvSpPr>
        <p:spPr>
          <a:xfrm>
            <a:off x="2867890" y="3320534"/>
            <a:ext cx="1326004" cy="369332"/>
          </a:xfrm>
          <a:prstGeom prst="rect">
            <a:avLst/>
          </a:prstGeom>
          <a:noFill/>
        </p:spPr>
        <p:txBody>
          <a:bodyPr wrap="none" rtlCol="0">
            <a:spAutoFit/>
          </a:bodyPr>
          <a:lstStyle/>
          <a:p>
            <a:r>
              <a:rPr lang="en-US" b="1" dirty="0" smtClean="0">
                <a:solidFill>
                  <a:srgbClr val="FF0000"/>
                </a:solidFill>
              </a:rPr>
              <a:t>Sample N0. </a:t>
            </a:r>
            <a:endParaRPr lang="en-US" b="1" dirty="0">
              <a:solidFill>
                <a:srgbClr val="FF0000"/>
              </a:solidFill>
            </a:endParaRPr>
          </a:p>
        </p:txBody>
      </p:sp>
      <p:sp>
        <p:nvSpPr>
          <p:cNvPr id="5" name="Right Arrow 4"/>
          <p:cNvSpPr/>
          <p:nvPr/>
        </p:nvSpPr>
        <p:spPr>
          <a:xfrm>
            <a:off x="4343400" y="32281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3" y="571384"/>
            <a:ext cx="461665" cy="2381934"/>
          </a:xfrm>
          <a:prstGeom prst="rect">
            <a:avLst/>
          </a:prstGeom>
          <a:noFill/>
        </p:spPr>
        <p:txBody>
          <a:bodyPr vert="vert270" wrap="none" rtlCol="0">
            <a:spAutoFit/>
          </a:bodyPr>
          <a:lstStyle/>
          <a:p>
            <a:r>
              <a:rPr lang="en-US" b="1" dirty="0" smtClean="0">
                <a:solidFill>
                  <a:srgbClr val="FF0000"/>
                </a:solidFill>
              </a:rPr>
              <a:t>Diameter Measurement</a:t>
            </a:r>
            <a:endParaRPr lang="en-US" b="1" dirty="0">
              <a:solidFill>
                <a:srgbClr val="FF0000"/>
              </a:solidFill>
            </a:endParaRPr>
          </a:p>
        </p:txBody>
      </p:sp>
      <p:sp>
        <p:nvSpPr>
          <p:cNvPr id="8" name="Up Arrow 7"/>
          <p:cNvSpPr/>
          <p:nvPr/>
        </p:nvSpPr>
        <p:spPr>
          <a:xfrm>
            <a:off x="466358" y="1292255"/>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92007" y="120134"/>
            <a:ext cx="885179" cy="369332"/>
          </a:xfrm>
          <a:prstGeom prst="rect">
            <a:avLst/>
          </a:prstGeom>
          <a:noFill/>
        </p:spPr>
        <p:txBody>
          <a:bodyPr wrap="none" rtlCol="0">
            <a:spAutoFit/>
          </a:bodyPr>
          <a:lstStyle/>
          <a:p>
            <a:r>
              <a:rPr lang="en-US" b="1" dirty="0" smtClean="0">
                <a:solidFill>
                  <a:srgbClr val="FF0000"/>
                </a:solidFill>
              </a:rPr>
              <a:t>X̄ Chart</a:t>
            </a:r>
            <a:endParaRPr lang="en-US" b="1" dirty="0">
              <a:solidFill>
                <a:srgbClr val="FF0000"/>
              </a:solidFill>
            </a:endParaRPr>
          </a:p>
        </p:txBody>
      </p:sp>
      <p:cxnSp>
        <p:nvCxnSpPr>
          <p:cNvPr id="10" name="Straight Connector 9"/>
          <p:cNvCxnSpPr/>
          <p:nvPr/>
        </p:nvCxnSpPr>
        <p:spPr>
          <a:xfrm>
            <a:off x="1447800" y="571384"/>
            <a:ext cx="617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48600" y="571384"/>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3" name="Straight Connector 12"/>
          <p:cNvCxnSpPr/>
          <p:nvPr/>
        </p:nvCxnSpPr>
        <p:spPr>
          <a:xfrm>
            <a:off x="1447800" y="15240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20000" y="1524000"/>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cxnSp>
        <p:nvCxnSpPr>
          <p:cNvPr id="16" name="Straight Connector 15"/>
          <p:cNvCxnSpPr/>
          <p:nvPr/>
        </p:nvCxnSpPr>
        <p:spPr>
          <a:xfrm flipV="1">
            <a:off x="1447800" y="2202131"/>
            <a:ext cx="594360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0000" y="2270663"/>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3702590323"/>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18484629"/>
              </p:ext>
            </p:extLst>
          </p:nvPr>
        </p:nvGraphicFramePr>
        <p:xfrm>
          <a:off x="1600200" y="1371600"/>
          <a:ext cx="61722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267200" y="838200"/>
            <a:ext cx="906017" cy="369332"/>
          </a:xfrm>
          <a:prstGeom prst="rect">
            <a:avLst/>
          </a:prstGeom>
          <a:noFill/>
        </p:spPr>
        <p:txBody>
          <a:bodyPr wrap="none" rtlCol="0">
            <a:spAutoFit/>
          </a:bodyPr>
          <a:lstStyle/>
          <a:p>
            <a:r>
              <a:rPr lang="en-US" b="1" dirty="0" smtClean="0">
                <a:solidFill>
                  <a:srgbClr val="FF0000"/>
                </a:solidFill>
              </a:rPr>
              <a:t>R-Chart</a:t>
            </a:r>
            <a:endParaRPr lang="en-US" b="1" dirty="0">
              <a:solidFill>
                <a:srgbClr val="FF0000"/>
              </a:solidFill>
            </a:endParaRPr>
          </a:p>
        </p:txBody>
      </p:sp>
      <p:sp>
        <p:nvSpPr>
          <p:cNvPr id="4" name="TextBox 3"/>
          <p:cNvSpPr txBox="1"/>
          <p:nvPr/>
        </p:nvSpPr>
        <p:spPr>
          <a:xfrm>
            <a:off x="990600" y="3065231"/>
            <a:ext cx="461665" cy="1266501"/>
          </a:xfrm>
          <a:prstGeom prst="rect">
            <a:avLst/>
          </a:prstGeom>
          <a:noFill/>
        </p:spPr>
        <p:txBody>
          <a:bodyPr vert="vert270" wrap="none" rtlCol="0">
            <a:spAutoFit/>
          </a:bodyPr>
          <a:lstStyle/>
          <a:p>
            <a:r>
              <a:rPr lang="en-US" b="1" dirty="0" smtClean="0">
                <a:solidFill>
                  <a:srgbClr val="FF0000"/>
                </a:solidFill>
              </a:rPr>
              <a:t>Range Value</a:t>
            </a:r>
            <a:endParaRPr lang="en-US" b="1" dirty="0">
              <a:solidFill>
                <a:srgbClr val="FF0000"/>
              </a:solidFill>
            </a:endParaRPr>
          </a:p>
        </p:txBody>
      </p:sp>
      <p:sp>
        <p:nvSpPr>
          <p:cNvPr id="5" name="Up Arrow 4"/>
          <p:cNvSpPr/>
          <p:nvPr/>
        </p:nvSpPr>
        <p:spPr>
          <a:xfrm>
            <a:off x="1126740" y="1828800"/>
            <a:ext cx="189384"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40691" y="4953000"/>
            <a:ext cx="1279517" cy="369332"/>
          </a:xfrm>
          <a:prstGeom prst="rect">
            <a:avLst/>
          </a:prstGeom>
          <a:noFill/>
        </p:spPr>
        <p:txBody>
          <a:bodyPr wrap="none" rtlCol="0">
            <a:spAutoFit/>
          </a:bodyPr>
          <a:lstStyle/>
          <a:p>
            <a:r>
              <a:rPr lang="en-US" b="1" dirty="0" smtClean="0">
                <a:solidFill>
                  <a:srgbClr val="FF0000"/>
                </a:solidFill>
              </a:rPr>
              <a:t>Sample No.</a:t>
            </a:r>
            <a:endParaRPr lang="en-US" b="1" dirty="0">
              <a:solidFill>
                <a:srgbClr val="FF0000"/>
              </a:solidFill>
            </a:endParaRPr>
          </a:p>
        </p:txBody>
      </p:sp>
      <p:sp>
        <p:nvSpPr>
          <p:cNvPr id="7" name="Right Arrow 6"/>
          <p:cNvSpPr/>
          <p:nvPr/>
        </p:nvSpPr>
        <p:spPr>
          <a:xfrm>
            <a:off x="4844796" y="5077087"/>
            <a:ext cx="978408" cy="12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799" y="5468034"/>
            <a:ext cx="3376245" cy="1200329"/>
          </a:xfrm>
          <a:prstGeom prst="rect">
            <a:avLst/>
          </a:prstGeom>
          <a:noFill/>
        </p:spPr>
        <p:txBody>
          <a:bodyPr wrap="none" rtlCol="0">
            <a:spAutoFit/>
          </a:bodyPr>
          <a:lstStyle/>
          <a:p>
            <a:r>
              <a:rPr lang="en-US" b="1" dirty="0" smtClean="0">
                <a:solidFill>
                  <a:srgbClr val="FF0000"/>
                </a:solidFill>
              </a:rPr>
              <a:t>Computation</a:t>
            </a:r>
          </a:p>
          <a:p>
            <a:r>
              <a:rPr lang="en-US" dirty="0" smtClean="0"/>
              <a:t>CL</a:t>
            </a:r>
            <a:r>
              <a:rPr lang="en-US" sz="1200" dirty="0" smtClean="0"/>
              <a:t>R</a:t>
            </a:r>
            <a:r>
              <a:rPr lang="en-US" dirty="0" smtClean="0"/>
              <a:t> = 0.04</a:t>
            </a:r>
          </a:p>
          <a:p>
            <a:r>
              <a:rPr lang="en-US" dirty="0" smtClean="0"/>
              <a:t>UCL</a:t>
            </a:r>
            <a:r>
              <a:rPr lang="en-US" sz="1200" dirty="0" smtClean="0"/>
              <a:t>R  </a:t>
            </a:r>
            <a:r>
              <a:rPr lang="en-US" dirty="0" smtClean="0"/>
              <a:t>= D</a:t>
            </a:r>
            <a:r>
              <a:rPr lang="en-US" sz="1200" dirty="0" smtClean="0"/>
              <a:t>4</a:t>
            </a:r>
            <a:r>
              <a:rPr lang="en-US" dirty="0" smtClean="0"/>
              <a:t>xR̄ = 2.114x 0.04 = 0.085</a:t>
            </a:r>
          </a:p>
          <a:p>
            <a:r>
              <a:rPr lang="en-US" dirty="0" smtClean="0"/>
              <a:t>LCL</a:t>
            </a:r>
            <a:r>
              <a:rPr lang="en-US" sz="1200" dirty="0" smtClean="0"/>
              <a:t>R</a:t>
            </a:r>
            <a:r>
              <a:rPr lang="en-US" dirty="0" smtClean="0"/>
              <a:t> = D</a:t>
            </a:r>
            <a:r>
              <a:rPr lang="en-US" sz="1200" dirty="0" smtClean="0"/>
              <a:t>3</a:t>
            </a:r>
            <a:r>
              <a:rPr lang="en-US" dirty="0" smtClean="0"/>
              <a:t>xR̄ = 0</a:t>
            </a:r>
            <a:endParaRPr lang="en-US" dirty="0"/>
          </a:p>
        </p:txBody>
      </p:sp>
      <p:cxnSp>
        <p:nvCxnSpPr>
          <p:cNvPr id="10" name="Straight Connector 9"/>
          <p:cNvCxnSpPr/>
          <p:nvPr/>
        </p:nvCxnSpPr>
        <p:spPr>
          <a:xfrm>
            <a:off x="1981200" y="1371600"/>
            <a:ext cx="495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9000" y="1371600"/>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3" name="Straight Connector 12"/>
          <p:cNvCxnSpPr/>
          <p:nvPr/>
        </p:nvCxnSpPr>
        <p:spPr>
          <a:xfrm>
            <a:off x="1981200" y="3065231"/>
            <a:ext cx="525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15678" y="3065231"/>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7" name="TextBox 16"/>
          <p:cNvSpPr txBox="1"/>
          <p:nvPr/>
        </p:nvSpPr>
        <p:spPr>
          <a:xfrm>
            <a:off x="6934200" y="4648200"/>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335064918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b="1" dirty="0">
                <a:solidFill>
                  <a:srgbClr val="FF0000"/>
                </a:solidFill>
              </a:rPr>
              <a:t>Example: SPC for bottle filling…</a:t>
            </a:r>
          </a:p>
        </p:txBody>
      </p:sp>
      <p:graphicFrame>
        <p:nvGraphicFramePr>
          <p:cNvPr id="222211" name="Group 3"/>
          <p:cNvGraphicFramePr>
            <a:graphicFrameLocks noGrp="1"/>
          </p:cNvGraphicFramePr>
          <p:nvPr/>
        </p:nvGraphicFramePr>
        <p:xfrm>
          <a:off x="457200" y="2128838"/>
          <a:ext cx="8305800" cy="4359278"/>
        </p:xfrm>
        <a:graphic>
          <a:graphicData uri="http://schemas.openxmlformats.org/drawingml/2006/table">
            <a:tbl>
              <a:tblPr/>
              <a:tblGrid>
                <a:gridCol w="1154113"/>
                <a:gridCol w="903287"/>
                <a:gridCol w="857250"/>
                <a:gridCol w="895350"/>
                <a:gridCol w="914400"/>
                <a:gridCol w="914400"/>
                <a:gridCol w="1371600"/>
                <a:gridCol w="1295400"/>
              </a:tblGrid>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Sample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Observation (</a:t>
                      </a:r>
                      <a:r>
                        <a:rPr kumimoji="0" lang="en-US" altLang="en-US" sz="2000" b="1" i="1" u="none" strike="noStrike" cap="none" normalizeH="0" baseline="0" smtClean="0">
                          <a:ln>
                            <a:noFill/>
                          </a:ln>
                          <a:solidFill>
                            <a:schemeClr val="tx1"/>
                          </a:solidFill>
                          <a:effectLst/>
                          <a:latin typeface="Times New Roman" pitchFamily="18" charset="0"/>
                        </a:rPr>
                        <a:t>x</a:t>
                      </a:r>
                      <a:r>
                        <a:rPr kumimoji="0" lang="en-US" altLang="en-US" sz="2000" b="1" i="1" u="none" strike="noStrike" cap="none" normalizeH="0" baseline="-25000" smtClean="0">
                          <a:ln>
                            <a:noFill/>
                          </a:ln>
                          <a:solidFill>
                            <a:schemeClr val="tx1"/>
                          </a:solidFill>
                          <a:effectLst/>
                          <a:latin typeface="Times New Roman" pitchFamily="18" charset="0"/>
                        </a:rPr>
                        <a:t>i</a:t>
                      </a:r>
                      <a:r>
                        <a:rPr kumimoji="0" lang="en-US" altLang="en-US" sz="2000" b="1" i="0" u="none" strike="noStrike" cap="none" normalizeH="0" baseline="0" smtClean="0">
                          <a:ln>
                            <a:noFill/>
                          </a:ln>
                          <a:solidFill>
                            <a:schemeClr val="tx1"/>
                          </a:solidFill>
                          <a:effectLst/>
                          <a:latin typeface="Times New Roman" pitchFamily="18"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Average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Range (R)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Times New Roman" pitchFamily="18"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83487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3200" b="1" dirty="0" smtClean="0">
                <a:solidFill>
                  <a:srgbClr val="FF0000"/>
                </a:solidFill>
              </a:rPr>
              <a:t> </a:t>
            </a:r>
            <a:r>
              <a:rPr lang="en-US" altLang="en-US" sz="3200" b="1" dirty="0">
                <a:solidFill>
                  <a:srgbClr val="FF0000"/>
                </a:solidFill>
              </a:rPr>
              <a:t>SPC for bottle filling…</a:t>
            </a:r>
          </a:p>
        </p:txBody>
      </p:sp>
      <p:graphicFrame>
        <p:nvGraphicFramePr>
          <p:cNvPr id="223235" name="Group 3"/>
          <p:cNvGraphicFramePr>
            <a:graphicFrameLocks noGrp="1"/>
          </p:cNvGraphicFramePr>
          <p:nvPr/>
        </p:nvGraphicFramePr>
        <p:xfrm>
          <a:off x="457200" y="2133600"/>
          <a:ext cx="8305800" cy="4359278"/>
        </p:xfrm>
        <a:graphic>
          <a:graphicData uri="http://schemas.openxmlformats.org/drawingml/2006/table">
            <a:tbl>
              <a:tblPr/>
              <a:tblGrid>
                <a:gridCol w="1154113"/>
                <a:gridCol w="903287"/>
                <a:gridCol w="857250"/>
                <a:gridCol w="895350"/>
                <a:gridCol w="914400"/>
                <a:gridCol w="914400"/>
                <a:gridCol w="1371600"/>
                <a:gridCol w="1295400"/>
              </a:tblGrid>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Sample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Observation (</a:t>
                      </a:r>
                      <a:r>
                        <a:rPr kumimoji="0" lang="en-US" altLang="en-US" sz="2000" b="1" i="1" u="none" strike="noStrike" cap="none" normalizeH="0" baseline="0" smtClean="0">
                          <a:ln>
                            <a:noFill/>
                          </a:ln>
                          <a:solidFill>
                            <a:schemeClr val="tx1"/>
                          </a:solidFill>
                          <a:effectLst/>
                          <a:latin typeface="Times New Roman" pitchFamily="18" charset="0"/>
                        </a:rPr>
                        <a:t>x</a:t>
                      </a:r>
                      <a:r>
                        <a:rPr kumimoji="0" lang="en-US" altLang="en-US" sz="2000" b="1" i="1" u="none" strike="noStrike" cap="none" normalizeH="0" baseline="-25000" smtClean="0">
                          <a:ln>
                            <a:noFill/>
                          </a:ln>
                          <a:solidFill>
                            <a:schemeClr val="tx1"/>
                          </a:solidFill>
                          <a:effectLst/>
                          <a:latin typeface="Times New Roman" pitchFamily="18" charset="0"/>
                        </a:rPr>
                        <a:t>i</a:t>
                      </a:r>
                      <a:r>
                        <a:rPr kumimoji="0" lang="en-US" altLang="en-US" sz="2000" b="1" i="0" u="none" strike="noStrike" cap="none" normalizeH="0" baseline="0" smtClean="0">
                          <a:ln>
                            <a:noFill/>
                          </a:ln>
                          <a:solidFill>
                            <a:schemeClr val="tx1"/>
                          </a:solidFill>
                          <a:effectLst/>
                          <a:latin typeface="Times New Roman" pitchFamily="18"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Average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itchFamily="18" charset="0"/>
                        </a:rPr>
                        <a:t>Range (R)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11.97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itchFamily="18" charset="0"/>
                          <a:cs typeface="Arial" charset="0"/>
                        </a:rPr>
                        <a:t>11.92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12.01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itchFamily="18" charset="0"/>
                          <a:cs typeface="Arial" charset="0"/>
                        </a:rPr>
                        <a:t>0.17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37" name="Text Box 109"/>
          <p:cNvSpPr txBox="1">
            <a:spLocks noChangeArrowheads="1"/>
          </p:cNvSpPr>
          <p:nvPr/>
        </p:nvSpPr>
        <p:spPr bwMode="auto">
          <a:xfrm>
            <a:off x="457200" y="12954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Calculate the average and the range for each sample…</a:t>
            </a:r>
          </a:p>
        </p:txBody>
      </p:sp>
    </p:spTree>
    <p:extLst>
      <p:ext uri="{BB962C8B-B14F-4D97-AF65-F5344CB8AC3E}">
        <p14:creationId xmlns:p14="http://schemas.microsoft.com/office/powerpoint/2010/main" val="30776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tLang="en-US" b="1" smtClean="0">
                <a:solidFill>
                  <a:srgbClr val="FF0000"/>
                </a:solidFill>
              </a:rPr>
              <a:t>Theory X</a:t>
            </a:r>
            <a:endParaRPr lang="en-US" altLang="en-US" smtClean="0">
              <a:solidFill>
                <a:srgbClr val="FF0000"/>
              </a:solidFill>
            </a:endParaRPr>
          </a:p>
        </p:txBody>
      </p:sp>
      <p:sp>
        <p:nvSpPr>
          <p:cNvPr id="60419" name="Content Placeholder 2"/>
          <p:cNvSpPr>
            <a:spLocks noGrp="1"/>
          </p:cNvSpPr>
          <p:nvPr>
            <p:ph idx="1"/>
          </p:nvPr>
        </p:nvSpPr>
        <p:spPr/>
        <p:txBody>
          <a:bodyPr/>
          <a:lstStyle/>
          <a:p>
            <a:pPr eaLnBrk="1" hangingPunct="1"/>
            <a:r>
              <a:rPr lang="en-US" altLang="en-US" b="1" smtClean="0"/>
              <a:t>If the organizational goals are to be met, theory X managers</a:t>
            </a:r>
            <a:r>
              <a:rPr lang="en-US" altLang="en-US" b="1" smtClean="0">
                <a:solidFill>
                  <a:srgbClr val="FF0000"/>
                </a:solidFill>
              </a:rPr>
              <a:t> rely heavily on threat and coercion </a:t>
            </a:r>
            <a:r>
              <a:rPr lang="en-US" altLang="en-US" b="1" smtClean="0"/>
              <a:t>to gain their employee's compliance. </a:t>
            </a:r>
          </a:p>
          <a:p>
            <a:pPr eaLnBrk="1" hangingPunct="1"/>
            <a:endParaRPr lang="en-US" altLang="en-US" b="1" smtClean="0"/>
          </a:p>
          <a:p>
            <a:pPr eaLnBrk="1" hangingPunct="1"/>
            <a:r>
              <a:rPr lang="en-US" altLang="en-US" b="1" smtClean="0"/>
              <a:t>Beliefs of this theory lead to </a:t>
            </a:r>
            <a:r>
              <a:rPr lang="en-US" altLang="en-US" b="1" smtClean="0">
                <a:solidFill>
                  <a:srgbClr val="FF0000"/>
                </a:solidFill>
              </a:rPr>
              <a:t>mistrust, highly restrictive supervision, and a punitive atmosphere.</a:t>
            </a:r>
          </a:p>
        </p:txBody>
      </p:sp>
    </p:spTree>
    <p:extLst>
      <p:ext uri="{BB962C8B-B14F-4D97-AF65-F5344CB8AC3E}">
        <p14:creationId xmlns:p14="http://schemas.microsoft.com/office/powerpoint/2010/main" val="2772166629"/>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33400" y="381000"/>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Then…</a:t>
            </a:r>
          </a:p>
        </p:txBody>
      </p:sp>
      <p:graphicFrame>
        <p:nvGraphicFramePr>
          <p:cNvPr id="49155" name="Object 3"/>
          <p:cNvGraphicFramePr>
            <a:graphicFrameLocks noChangeAspect="1"/>
          </p:cNvGraphicFramePr>
          <p:nvPr/>
        </p:nvGraphicFramePr>
        <p:xfrm>
          <a:off x="822325" y="1673225"/>
          <a:ext cx="1484313" cy="514350"/>
        </p:xfrm>
        <a:graphic>
          <a:graphicData uri="http://schemas.openxmlformats.org/presentationml/2006/ole">
            <mc:AlternateContent xmlns:mc="http://schemas.openxmlformats.org/markup-compatibility/2006">
              <mc:Choice xmlns:v="urn:schemas-microsoft-com:vml" Requires="v">
                <p:oleObj spid="_x0000_s22567" name="Equation" r:id="rId3" imgW="660400" imgH="228600" progId="Equation.3">
                  <p:embed/>
                </p:oleObj>
              </mc:Choice>
              <mc:Fallback>
                <p:oleObj name="Equation" r:id="rId3" imgW="660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1673225"/>
                        <a:ext cx="1484313"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Text Box 4"/>
          <p:cNvSpPr txBox="1">
            <a:spLocks noChangeArrowheads="1"/>
          </p:cNvSpPr>
          <p:nvPr/>
        </p:nvSpPr>
        <p:spPr bwMode="auto">
          <a:xfrm>
            <a:off x="609600" y="25146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is the </a:t>
            </a:r>
            <a:r>
              <a:rPr lang="en-US" altLang="en-US" i="1">
                <a:solidFill>
                  <a:schemeClr val="bg1"/>
                </a:solidFill>
              </a:rPr>
              <a:t>average</a:t>
            </a:r>
            <a:r>
              <a:rPr lang="en-US" altLang="en-US">
                <a:solidFill>
                  <a:schemeClr val="bg1"/>
                </a:solidFill>
              </a:rPr>
              <a:t> of the </a:t>
            </a:r>
            <a:r>
              <a:rPr lang="en-US" altLang="en-US" i="1">
                <a:solidFill>
                  <a:schemeClr val="bg1"/>
                </a:solidFill>
              </a:rPr>
              <a:t>averages</a:t>
            </a:r>
          </a:p>
        </p:txBody>
      </p:sp>
      <p:graphicFrame>
        <p:nvGraphicFramePr>
          <p:cNvPr id="49157" name="Object 5"/>
          <p:cNvGraphicFramePr>
            <a:graphicFrameLocks noChangeAspect="1"/>
          </p:cNvGraphicFramePr>
          <p:nvPr/>
        </p:nvGraphicFramePr>
        <p:xfrm>
          <a:off x="838200" y="4114800"/>
          <a:ext cx="1284288" cy="457200"/>
        </p:xfrm>
        <a:graphic>
          <a:graphicData uri="http://schemas.openxmlformats.org/presentationml/2006/ole">
            <mc:AlternateContent xmlns:mc="http://schemas.openxmlformats.org/markup-compatibility/2006">
              <mc:Choice xmlns:v="urn:schemas-microsoft-com:vml" Requires="v">
                <p:oleObj spid="_x0000_s22568" name="Equation" r:id="rId5" imgW="571252" imgH="203112" progId="Equation.3">
                  <p:embed/>
                </p:oleObj>
              </mc:Choice>
              <mc:Fallback>
                <p:oleObj name="Equation" r:id="rId5" imgW="571252"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14800"/>
                        <a:ext cx="1284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Text Box 6"/>
          <p:cNvSpPr txBox="1">
            <a:spLocks noChangeArrowheads="1"/>
          </p:cNvSpPr>
          <p:nvPr/>
        </p:nvSpPr>
        <p:spPr bwMode="auto">
          <a:xfrm>
            <a:off x="609600" y="49530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is the </a:t>
            </a:r>
            <a:r>
              <a:rPr lang="en-US" altLang="en-US" i="1">
                <a:solidFill>
                  <a:schemeClr val="bg1"/>
                </a:solidFill>
              </a:rPr>
              <a:t>average</a:t>
            </a:r>
            <a:r>
              <a:rPr lang="en-US" altLang="en-US">
                <a:solidFill>
                  <a:schemeClr val="bg1"/>
                </a:solidFill>
              </a:rPr>
              <a:t> of the </a:t>
            </a:r>
            <a:r>
              <a:rPr lang="en-US" altLang="en-US" i="1">
                <a:solidFill>
                  <a:schemeClr val="bg1"/>
                </a:solidFill>
              </a:rPr>
              <a:t>ranges</a:t>
            </a:r>
          </a:p>
        </p:txBody>
      </p:sp>
    </p:spTree>
    <p:extLst>
      <p:ext uri="{BB962C8B-B14F-4D97-AF65-F5344CB8AC3E}">
        <p14:creationId xmlns:p14="http://schemas.microsoft.com/office/powerpoint/2010/main" val="120079276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09600" y="38100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Finally…</a:t>
            </a:r>
          </a:p>
        </p:txBody>
      </p:sp>
      <p:graphicFrame>
        <p:nvGraphicFramePr>
          <p:cNvPr id="50179" name="Object 3"/>
          <p:cNvGraphicFramePr>
            <a:graphicFrameLocks noChangeAspect="1"/>
          </p:cNvGraphicFramePr>
          <p:nvPr/>
        </p:nvGraphicFramePr>
        <p:xfrm>
          <a:off x="1828800" y="2667000"/>
          <a:ext cx="4713288" cy="1028700"/>
        </p:xfrm>
        <a:graphic>
          <a:graphicData uri="http://schemas.openxmlformats.org/presentationml/2006/ole">
            <mc:AlternateContent xmlns:mc="http://schemas.openxmlformats.org/markup-compatibility/2006">
              <mc:Choice xmlns:v="urn:schemas-microsoft-com:vml" Requires="v">
                <p:oleObj spid="_x0000_s28711" name="Equation" r:id="rId3" imgW="2095500" imgH="457200" progId="Equation.3">
                  <p:embed/>
                </p:oleObj>
              </mc:Choice>
              <mc:Fallback>
                <p:oleObj name="Equation" r:id="rId3" imgW="2095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47132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Text Box 4"/>
          <p:cNvSpPr txBox="1">
            <a:spLocks noChangeArrowheads="1"/>
          </p:cNvSpPr>
          <p:nvPr/>
        </p:nvSpPr>
        <p:spPr bwMode="auto">
          <a:xfrm>
            <a:off x="609600" y="1524000"/>
            <a:ext cx="7543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Calculate the upper and lower control limits</a:t>
            </a:r>
          </a:p>
        </p:txBody>
      </p:sp>
      <p:graphicFrame>
        <p:nvGraphicFramePr>
          <p:cNvPr id="50181" name="Object 5"/>
          <p:cNvGraphicFramePr>
            <a:graphicFrameLocks noChangeAspect="1"/>
          </p:cNvGraphicFramePr>
          <p:nvPr/>
        </p:nvGraphicFramePr>
        <p:xfrm>
          <a:off x="1849438" y="4191000"/>
          <a:ext cx="3484562" cy="1028700"/>
        </p:xfrm>
        <a:graphic>
          <a:graphicData uri="http://schemas.openxmlformats.org/presentationml/2006/ole">
            <mc:AlternateContent xmlns:mc="http://schemas.openxmlformats.org/markup-compatibility/2006">
              <mc:Choice xmlns:v="urn:schemas-microsoft-com:vml" Requires="v">
                <p:oleObj spid="_x0000_s28712" name="Equation" r:id="rId5" imgW="1549400" imgH="457200" progId="Equation.3">
                  <p:embed/>
                </p:oleObj>
              </mc:Choice>
              <mc:Fallback>
                <p:oleObj name="Equation" r:id="rId5" imgW="1549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4191000"/>
                        <a:ext cx="34845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345215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1981200" y="1371600"/>
            <a:ext cx="5791200" cy="4114800"/>
            <a:chOff x="1056" y="864"/>
            <a:chExt cx="3648" cy="2592"/>
          </a:xfrm>
        </p:grpSpPr>
        <p:sp>
          <p:nvSpPr>
            <p:cNvPr id="51232" name="Line 3"/>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3" name="Line 4"/>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4" name="Line 5"/>
            <p:cNvSpPr>
              <a:spLocks noChangeShapeType="1"/>
            </p:cNvSpPr>
            <p:nvPr/>
          </p:nvSpPr>
          <p:spPr bwMode="auto">
            <a:xfrm>
              <a:off x="4704" y="1248"/>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5" name="Line 6"/>
            <p:cNvSpPr>
              <a:spLocks noChangeShapeType="1"/>
            </p:cNvSpPr>
            <p:nvPr/>
          </p:nvSpPr>
          <p:spPr bwMode="auto">
            <a:xfrm>
              <a:off x="10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6" name="Line 7"/>
            <p:cNvSpPr>
              <a:spLocks noChangeShapeType="1"/>
            </p:cNvSpPr>
            <p:nvPr/>
          </p:nvSpPr>
          <p:spPr bwMode="auto">
            <a:xfrm>
              <a:off x="11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7" name="Line 8"/>
            <p:cNvSpPr>
              <a:spLocks noChangeShapeType="1"/>
            </p:cNvSpPr>
            <p:nvPr/>
          </p:nvSpPr>
          <p:spPr bwMode="auto">
            <a:xfrm>
              <a:off x="12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8" name="Line 9"/>
            <p:cNvSpPr>
              <a:spLocks noChangeShapeType="1"/>
            </p:cNvSpPr>
            <p:nvPr/>
          </p:nvSpPr>
          <p:spPr bwMode="auto">
            <a:xfrm>
              <a:off x="13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9" name="Line 10"/>
            <p:cNvSpPr>
              <a:spLocks noChangeShapeType="1"/>
            </p:cNvSpPr>
            <p:nvPr/>
          </p:nvSpPr>
          <p:spPr bwMode="auto">
            <a:xfrm>
              <a:off x="14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0" name="Line 11"/>
            <p:cNvSpPr>
              <a:spLocks noChangeShapeType="1"/>
            </p:cNvSpPr>
            <p:nvPr/>
          </p:nvSpPr>
          <p:spPr bwMode="auto">
            <a:xfrm>
              <a:off x="15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1" name="Line 12"/>
            <p:cNvSpPr>
              <a:spLocks noChangeShapeType="1"/>
            </p:cNvSpPr>
            <p:nvPr/>
          </p:nvSpPr>
          <p:spPr bwMode="auto">
            <a:xfrm>
              <a:off x="16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2" name="Line 13"/>
            <p:cNvSpPr>
              <a:spLocks noChangeShapeType="1"/>
            </p:cNvSpPr>
            <p:nvPr/>
          </p:nvSpPr>
          <p:spPr bwMode="auto">
            <a:xfrm>
              <a:off x="17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3" name="Line 14"/>
            <p:cNvSpPr>
              <a:spLocks noChangeShapeType="1"/>
            </p:cNvSpPr>
            <p:nvPr/>
          </p:nvSpPr>
          <p:spPr bwMode="auto">
            <a:xfrm>
              <a:off x="18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4" name="Line 15"/>
            <p:cNvSpPr>
              <a:spLocks noChangeShapeType="1"/>
            </p:cNvSpPr>
            <p:nvPr/>
          </p:nvSpPr>
          <p:spPr bwMode="auto">
            <a:xfrm>
              <a:off x="19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5" name="Line 16"/>
            <p:cNvSpPr>
              <a:spLocks noChangeShapeType="1"/>
            </p:cNvSpPr>
            <p:nvPr/>
          </p:nvSpPr>
          <p:spPr bwMode="auto">
            <a:xfrm>
              <a:off x="20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6" name="Line 17"/>
            <p:cNvSpPr>
              <a:spLocks noChangeShapeType="1"/>
            </p:cNvSpPr>
            <p:nvPr/>
          </p:nvSpPr>
          <p:spPr bwMode="auto">
            <a:xfrm>
              <a:off x="21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7" name="Line 18"/>
            <p:cNvSpPr>
              <a:spLocks noChangeShapeType="1"/>
            </p:cNvSpPr>
            <p:nvPr/>
          </p:nvSpPr>
          <p:spPr bwMode="auto">
            <a:xfrm>
              <a:off x="22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8" name="Line 19"/>
            <p:cNvSpPr>
              <a:spLocks noChangeShapeType="1"/>
            </p:cNvSpPr>
            <p:nvPr/>
          </p:nvSpPr>
          <p:spPr bwMode="auto">
            <a:xfrm>
              <a:off x="23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9" name="Line 20"/>
            <p:cNvSpPr>
              <a:spLocks noChangeShapeType="1"/>
            </p:cNvSpPr>
            <p:nvPr/>
          </p:nvSpPr>
          <p:spPr bwMode="auto">
            <a:xfrm>
              <a:off x="240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0" name="Line 21"/>
            <p:cNvSpPr>
              <a:spLocks noChangeShapeType="1"/>
            </p:cNvSpPr>
            <p:nvPr/>
          </p:nvSpPr>
          <p:spPr bwMode="auto">
            <a:xfrm>
              <a:off x="249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1" name="Line 22"/>
            <p:cNvSpPr>
              <a:spLocks noChangeShapeType="1"/>
            </p:cNvSpPr>
            <p:nvPr/>
          </p:nvSpPr>
          <p:spPr bwMode="auto">
            <a:xfrm>
              <a:off x="259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2" name="Line 23"/>
            <p:cNvSpPr>
              <a:spLocks noChangeShapeType="1"/>
            </p:cNvSpPr>
            <p:nvPr/>
          </p:nvSpPr>
          <p:spPr bwMode="auto">
            <a:xfrm>
              <a:off x="268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3" name="Line 24"/>
            <p:cNvSpPr>
              <a:spLocks noChangeShapeType="1"/>
            </p:cNvSpPr>
            <p:nvPr/>
          </p:nvSpPr>
          <p:spPr bwMode="auto">
            <a:xfrm>
              <a:off x="278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4" name="Line 25"/>
            <p:cNvSpPr>
              <a:spLocks noChangeShapeType="1"/>
            </p:cNvSpPr>
            <p:nvPr/>
          </p:nvSpPr>
          <p:spPr bwMode="auto">
            <a:xfrm>
              <a:off x="288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5" name="Line 26"/>
            <p:cNvSpPr>
              <a:spLocks noChangeShapeType="1"/>
            </p:cNvSpPr>
            <p:nvPr/>
          </p:nvSpPr>
          <p:spPr bwMode="auto">
            <a:xfrm>
              <a:off x="297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6" name="Line 27"/>
            <p:cNvSpPr>
              <a:spLocks noChangeShapeType="1"/>
            </p:cNvSpPr>
            <p:nvPr/>
          </p:nvSpPr>
          <p:spPr bwMode="auto">
            <a:xfrm>
              <a:off x="307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7" name="Line 28"/>
            <p:cNvSpPr>
              <a:spLocks noChangeShapeType="1"/>
            </p:cNvSpPr>
            <p:nvPr/>
          </p:nvSpPr>
          <p:spPr bwMode="auto">
            <a:xfrm>
              <a:off x="316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8" name="Line 29"/>
            <p:cNvSpPr>
              <a:spLocks noChangeShapeType="1"/>
            </p:cNvSpPr>
            <p:nvPr/>
          </p:nvSpPr>
          <p:spPr bwMode="auto">
            <a:xfrm>
              <a:off x="326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9" name="Line 30"/>
            <p:cNvSpPr>
              <a:spLocks noChangeShapeType="1"/>
            </p:cNvSpPr>
            <p:nvPr/>
          </p:nvSpPr>
          <p:spPr bwMode="auto">
            <a:xfrm>
              <a:off x="336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0" name="Line 31"/>
            <p:cNvSpPr>
              <a:spLocks noChangeShapeType="1"/>
            </p:cNvSpPr>
            <p:nvPr/>
          </p:nvSpPr>
          <p:spPr bwMode="auto">
            <a:xfrm>
              <a:off x="34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1" name="Line 32"/>
            <p:cNvSpPr>
              <a:spLocks noChangeShapeType="1"/>
            </p:cNvSpPr>
            <p:nvPr/>
          </p:nvSpPr>
          <p:spPr bwMode="auto">
            <a:xfrm>
              <a:off x="35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2" name="Line 33"/>
            <p:cNvSpPr>
              <a:spLocks noChangeShapeType="1"/>
            </p:cNvSpPr>
            <p:nvPr/>
          </p:nvSpPr>
          <p:spPr bwMode="auto">
            <a:xfrm>
              <a:off x="36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3" name="Line 34"/>
            <p:cNvSpPr>
              <a:spLocks noChangeShapeType="1"/>
            </p:cNvSpPr>
            <p:nvPr/>
          </p:nvSpPr>
          <p:spPr bwMode="auto">
            <a:xfrm>
              <a:off x="37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4" name="Line 35"/>
            <p:cNvSpPr>
              <a:spLocks noChangeShapeType="1"/>
            </p:cNvSpPr>
            <p:nvPr/>
          </p:nvSpPr>
          <p:spPr bwMode="auto">
            <a:xfrm>
              <a:off x="38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5" name="Line 36"/>
            <p:cNvSpPr>
              <a:spLocks noChangeShapeType="1"/>
            </p:cNvSpPr>
            <p:nvPr/>
          </p:nvSpPr>
          <p:spPr bwMode="auto">
            <a:xfrm>
              <a:off x="39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6" name="Line 37"/>
            <p:cNvSpPr>
              <a:spLocks noChangeShapeType="1"/>
            </p:cNvSpPr>
            <p:nvPr/>
          </p:nvSpPr>
          <p:spPr bwMode="auto">
            <a:xfrm>
              <a:off x="40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7" name="Line 38"/>
            <p:cNvSpPr>
              <a:spLocks noChangeShapeType="1"/>
            </p:cNvSpPr>
            <p:nvPr/>
          </p:nvSpPr>
          <p:spPr bwMode="auto">
            <a:xfrm>
              <a:off x="41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8" name="Line 39"/>
            <p:cNvSpPr>
              <a:spLocks noChangeShapeType="1"/>
            </p:cNvSpPr>
            <p:nvPr/>
          </p:nvSpPr>
          <p:spPr bwMode="auto">
            <a:xfrm>
              <a:off x="42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9" name="Line 40"/>
            <p:cNvSpPr>
              <a:spLocks noChangeShapeType="1"/>
            </p:cNvSpPr>
            <p:nvPr/>
          </p:nvSpPr>
          <p:spPr bwMode="auto">
            <a:xfrm>
              <a:off x="43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0" name="Line 41"/>
            <p:cNvSpPr>
              <a:spLocks noChangeShapeType="1"/>
            </p:cNvSpPr>
            <p:nvPr/>
          </p:nvSpPr>
          <p:spPr bwMode="auto">
            <a:xfrm>
              <a:off x="44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1" name="Line 42"/>
            <p:cNvSpPr>
              <a:spLocks noChangeShapeType="1"/>
            </p:cNvSpPr>
            <p:nvPr/>
          </p:nvSpPr>
          <p:spPr bwMode="auto">
            <a:xfrm>
              <a:off x="45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2" name="Line 43"/>
            <p:cNvSpPr>
              <a:spLocks noChangeShapeType="1"/>
            </p:cNvSpPr>
            <p:nvPr/>
          </p:nvSpPr>
          <p:spPr bwMode="auto">
            <a:xfrm>
              <a:off x="46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3" name="Line 44"/>
            <p:cNvSpPr>
              <a:spLocks noChangeShapeType="1"/>
            </p:cNvSpPr>
            <p:nvPr/>
          </p:nvSpPr>
          <p:spPr bwMode="auto">
            <a:xfrm>
              <a:off x="47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4" name="Line 45"/>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5" name="Line 46"/>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6" name="Line 47"/>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7" name="Line 48"/>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8" name="Line 49"/>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9" name="Line 50"/>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0" name="Line 51"/>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1" name="Line 52"/>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2" name="Line 53"/>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3" name="Line 54"/>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4" name="Line 55"/>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5" name="Line 56"/>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6" name="Line 57"/>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7" name="Line 58"/>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8" name="Line 59"/>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9" name="Line 60"/>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0" name="Line 61"/>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1" name="Line 62"/>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2" name="Line 63"/>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3" name="Line 64"/>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4" name="Line 65"/>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5" name="Line 66"/>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6" name="Line 67"/>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7" name="Line 68"/>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8" name="Line 69"/>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9" name="Line 70"/>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0" name="Line 71"/>
            <p:cNvSpPr>
              <a:spLocks noChangeShapeType="1"/>
            </p:cNvSpPr>
            <p:nvPr/>
          </p:nvSpPr>
          <p:spPr bwMode="auto">
            <a:xfrm>
              <a:off x="1056" y="9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1" name="Line 72"/>
            <p:cNvSpPr>
              <a:spLocks noChangeShapeType="1"/>
            </p:cNvSpPr>
            <p:nvPr/>
          </p:nvSpPr>
          <p:spPr bwMode="auto">
            <a:xfrm>
              <a:off x="1056" y="8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03" name="Text Box 73"/>
          <p:cNvSpPr txBox="1">
            <a:spLocks noChangeArrowheads="1"/>
          </p:cNvSpPr>
          <p:nvPr/>
        </p:nvSpPr>
        <p:spPr bwMode="auto">
          <a:xfrm>
            <a:off x="674688" y="4695825"/>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LCL = 11.90</a:t>
            </a:r>
          </a:p>
        </p:txBody>
      </p:sp>
      <p:sp>
        <p:nvSpPr>
          <p:cNvPr id="51204" name="Text Box 74"/>
          <p:cNvSpPr txBox="1">
            <a:spLocks noChangeArrowheads="1"/>
          </p:cNvSpPr>
          <p:nvPr/>
        </p:nvSpPr>
        <p:spPr bwMode="auto">
          <a:xfrm>
            <a:off x="674688" y="19621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UCL = 12.10</a:t>
            </a:r>
          </a:p>
        </p:txBody>
      </p:sp>
      <p:sp>
        <p:nvSpPr>
          <p:cNvPr id="51205" name="Line 75"/>
          <p:cNvSpPr>
            <a:spLocks noChangeShapeType="1"/>
          </p:cNvSpPr>
          <p:nvPr/>
        </p:nvSpPr>
        <p:spPr bwMode="auto">
          <a:xfrm>
            <a:off x="1981200" y="4876800"/>
            <a:ext cx="57912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6" name="Line 76"/>
          <p:cNvSpPr>
            <a:spLocks noChangeShapeType="1"/>
          </p:cNvSpPr>
          <p:nvPr/>
        </p:nvSpPr>
        <p:spPr bwMode="auto">
          <a:xfrm>
            <a:off x="1981200" y="2133600"/>
            <a:ext cx="57912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Line 77"/>
          <p:cNvSpPr>
            <a:spLocks noChangeShapeType="1"/>
          </p:cNvSpPr>
          <p:nvPr/>
        </p:nvSpPr>
        <p:spPr bwMode="auto">
          <a:xfrm>
            <a:off x="1981200" y="3505200"/>
            <a:ext cx="57912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8" name="Oval 78"/>
          <p:cNvSpPr>
            <a:spLocks noChangeArrowheads="1"/>
          </p:cNvSpPr>
          <p:nvPr/>
        </p:nvSpPr>
        <p:spPr bwMode="auto">
          <a:xfrm>
            <a:off x="2209800" y="3886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09" name="Oval 79"/>
          <p:cNvSpPr>
            <a:spLocks noChangeArrowheads="1"/>
          </p:cNvSpPr>
          <p:nvPr/>
        </p:nvSpPr>
        <p:spPr bwMode="auto">
          <a:xfrm>
            <a:off x="2667000" y="3429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0" name="Oval 80"/>
          <p:cNvSpPr>
            <a:spLocks noChangeArrowheads="1"/>
          </p:cNvSpPr>
          <p:nvPr/>
        </p:nvSpPr>
        <p:spPr bwMode="auto">
          <a:xfrm>
            <a:off x="3124200" y="3581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1" name="Oval 81"/>
          <p:cNvSpPr>
            <a:spLocks noChangeArrowheads="1"/>
          </p:cNvSpPr>
          <p:nvPr/>
        </p:nvSpPr>
        <p:spPr bwMode="auto">
          <a:xfrm>
            <a:off x="3581400" y="3733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2" name="Oval 82"/>
          <p:cNvSpPr>
            <a:spLocks noChangeArrowheads="1"/>
          </p:cNvSpPr>
          <p:nvPr/>
        </p:nvSpPr>
        <p:spPr bwMode="auto">
          <a:xfrm>
            <a:off x="4038600" y="2971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3" name="Oval 83"/>
          <p:cNvSpPr>
            <a:spLocks noChangeArrowheads="1"/>
          </p:cNvSpPr>
          <p:nvPr/>
        </p:nvSpPr>
        <p:spPr bwMode="auto">
          <a:xfrm>
            <a:off x="44958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4" name="Oval 84"/>
          <p:cNvSpPr>
            <a:spLocks noChangeArrowheads="1"/>
          </p:cNvSpPr>
          <p:nvPr/>
        </p:nvSpPr>
        <p:spPr bwMode="auto">
          <a:xfrm>
            <a:off x="49530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5" name="Oval 85"/>
          <p:cNvSpPr>
            <a:spLocks noChangeArrowheads="1"/>
          </p:cNvSpPr>
          <p:nvPr/>
        </p:nvSpPr>
        <p:spPr bwMode="auto">
          <a:xfrm>
            <a:off x="5410200" y="3124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6" name="Oval 86"/>
          <p:cNvSpPr>
            <a:spLocks noChangeArrowheads="1"/>
          </p:cNvSpPr>
          <p:nvPr/>
        </p:nvSpPr>
        <p:spPr bwMode="auto">
          <a:xfrm>
            <a:off x="5867400" y="38862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7" name="Oval 87"/>
          <p:cNvSpPr>
            <a:spLocks noChangeArrowheads="1"/>
          </p:cNvSpPr>
          <p:nvPr/>
        </p:nvSpPr>
        <p:spPr bwMode="auto">
          <a:xfrm>
            <a:off x="6324600" y="32766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218" name="Line 88"/>
          <p:cNvSpPr>
            <a:spLocks noChangeShapeType="1"/>
          </p:cNvSpPr>
          <p:nvPr/>
        </p:nvSpPr>
        <p:spPr bwMode="auto">
          <a:xfrm flipV="1">
            <a:off x="2286000" y="3505200"/>
            <a:ext cx="457200" cy="4572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9" name="Line 89"/>
          <p:cNvSpPr>
            <a:spLocks noChangeShapeType="1"/>
          </p:cNvSpPr>
          <p:nvPr/>
        </p:nvSpPr>
        <p:spPr bwMode="auto">
          <a:xfrm flipH="1" flipV="1">
            <a:off x="2743200" y="3505200"/>
            <a:ext cx="457200" cy="1524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0" name="Line 90"/>
          <p:cNvSpPr>
            <a:spLocks noChangeShapeType="1"/>
          </p:cNvSpPr>
          <p:nvPr/>
        </p:nvSpPr>
        <p:spPr bwMode="auto">
          <a:xfrm flipH="1" flipV="1">
            <a:off x="3200400" y="3657600"/>
            <a:ext cx="457200" cy="1524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1" name="Line 91"/>
          <p:cNvSpPr>
            <a:spLocks noChangeShapeType="1"/>
          </p:cNvSpPr>
          <p:nvPr/>
        </p:nvSpPr>
        <p:spPr bwMode="auto">
          <a:xfrm flipH="1">
            <a:off x="3657600" y="3048000"/>
            <a:ext cx="457200" cy="7620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2" name="Line 92"/>
          <p:cNvSpPr>
            <a:spLocks noChangeShapeType="1"/>
          </p:cNvSpPr>
          <p:nvPr/>
        </p:nvSpPr>
        <p:spPr bwMode="auto">
          <a:xfrm flipH="1" flipV="1">
            <a:off x="4114800" y="3048000"/>
            <a:ext cx="457200" cy="3048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3" name="Line 93"/>
          <p:cNvSpPr>
            <a:spLocks noChangeShapeType="1"/>
          </p:cNvSpPr>
          <p:nvPr/>
        </p:nvSpPr>
        <p:spPr bwMode="auto">
          <a:xfrm flipH="1" flipV="1">
            <a:off x="4572000" y="3352800"/>
            <a:ext cx="457200"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4" name="Line 94"/>
          <p:cNvSpPr>
            <a:spLocks noChangeShapeType="1"/>
          </p:cNvSpPr>
          <p:nvPr/>
        </p:nvSpPr>
        <p:spPr bwMode="auto">
          <a:xfrm flipH="1">
            <a:off x="5029200" y="3200400"/>
            <a:ext cx="457200" cy="1524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5" name="Line 95"/>
          <p:cNvSpPr>
            <a:spLocks noChangeShapeType="1"/>
          </p:cNvSpPr>
          <p:nvPr/>
        </p:nvSpPr>
        <p:spPr bwMode="auto">
          <a:xfrm flipH="1" flipV="1">
            <a:off x="5486400" y="3200400"/>
            <a:ext cx="457200" cy="7620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6" name="Line 96"/>
          <p:cNvSpPr>
            <a:spLocks noChangeShapeType="1"/>
          </p:cNvSpPr>
          <p:nvPr/>
        </p:nvSpPr>
        <p:spPr bwMode="auto">
          <a:xfrm flipH="1">
            <a:off x="5943600" y="3352800"/>
            <a:ext cx="457200" cy="60960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7" name="Text Box 97"/>
          <p:cNvSpPr txBox="1">
            <a:spLocks noChangeArrowheads="1"/>
          </p:cNvSpPr>
          <p:nvPr/>
        </p:nvSpPr>
        <p:spPr bwMode="auto">
          <a:xfrm>
            <a:off x="3810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dirty="0"/>
              <a:t>The </a:t>
            </a:r>
            <a:r>
              <a:rPr lang="en-US" altLang="en-US" sz="3200" dirty="0" smtClean="0"/>
              <a:t>X </a:t>
            </a:r>
            <a:r>
              <a:rPr lang="en-US" altLang="en-US" sz="3200" dirty="0"/>
              <a:t>Chart</a:t>
            </a:r>
          </a:p>
        </p:txBody>
      </p:sp>
      <p:grpSp>
        <p:nvGrpSpPr>
          <p:cNvPr id="51228" name="Group 98"/>
          <p:cNvGrpSpPr>
            <a:grpSpLocks/>
          </p:cNvGrpSpPr>
          <p:nvPr/>
        </p:nvGrpSpPr>
        <p:grpSpPr bwMode="auto">
          <a:xfrm>
            <a:off x="674688" y="3340100"/>
            <a:ext cx="1295400" cy="338138"/>
            <a:chOff x="233" y="2104"/>
            <a:chExt cx="816" cy="213"/>
          </a:xfrm>
        </p:grpSpPr>
        <p:sp>
          <p:nvSpPr>
            <p:cNvPr id="51229" name="Text Box 99"/>
            <p:cNvSpPr txBox="1">
              <a:spLocks noChangeArrowheads="1"/>
            </p:cNvSpPr>
            <p:nvPr/>
          </p:nvSpPr>
          <p:spPr bwMode="auto">
            <a:xfrm>
              <a:off x="233" y="2105"/>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X = 12.00</a:t>
              </a:r>
            </a:p>
          </p:txBody>
        </p:sp>
        <p:sp>
          <p:nvSpPr>
            <p:cNvPr id="51230" name="Line 100"/>
            <p:cNvSpPr>
              <a:spLocks noChangeShapeType="1"/>
            </p:cNvSpPr>
            <p:nvPr/>
          </p:nvSpPr>
          <p:spPr bwMode="auto">
            <a:xfrm>
              <a:off x="480" y="2136"/>
              <a:ext cx="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1" name="Line 101"/>
            <p:cNvSpPr>
              <a:spLocks noChangeShapeType="1"/>
            </p:cNvSpPr>
            <p:nvPr/>
          </p:nvSpPr>
          <p:spPr bwMode="auto">
            <a:xfrm>
              <a:off x="482" y="2104"/>
              <a:ext cx="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3" name="Straight Connector 2"/>
          <p:cNvCxnSpPr/>
          <p:nvPr/>
        </p:nvCxnSpPr>
        <p:spPr>
          <a:xfrm>
            <a:off x="1216026" y="228600"/>
            <a:ext cx="3079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4350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The R Chart</a:t>
            </a:r>
          </a:p>
        </p:txBody>
      </p:sp>
      <p:grpSp>
        <p:nvGrpSpPr>
          <p:cNvPr id="52227" name="Group 3"/>
          <p:cNvGrpSpPr>
            <a:grpSpLocks/>
          </p:cNvGrpSpPr>
          <p:nvPr/>
        </p:nvGrpSpPr>
        <p:grpSpPr bwMode="auto">
          <a:xfrm>
            <a:off x="838200" y="1447800"/>
            <a:ext cx="7162800" cy="4281488"/>
            <a:chOff x="528" y="912"/>
            <a:chExt cx="4512" cy="2697"/>
          </a:xfrm>
        </p:grpSpPr>
        <p:grpSp>
          <p:nvGrpSpPr>
            <p:cNvPr id="52228" name="Group 4"/>
            <p:cNvGrpSpPr>
              <a:grpSpLocks/>
            </p:cNvGrpSpPr>
            <p:nvPr/>
          </p:nvGrpSpPr>
          <p:grpSpPr bwMode="auto">
            <a:xfrm>
              <a:off x="1392" y="940"/>
              <a:ext cx="3648" cy="2592"/>
              <a:chOff x="1056" y="1056"/>
              <a:chExt cx="3648" cy="2592"/>
            </a:xfrm>
          </p:grpSpPr>
          <p:sp>
            <p:nvSpPr>
              <p:cNvPr id="52255" name="Line 5"/>
              <p:cNvSpPr>
                <a:spLocks noChangeShapeType="1"/>
              </p:cNvSpPr>
              <p:nvPr/>
            </p:nvSpPr>
            <p:spPr bwMode="auto">
              <a:xfrm>
                <a:off x="1056" y="36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Line 6"/>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7" name="Line 7"/>
              <p:cNvSpPr>
                <a:spLocks noChangeShapeType="1"/>
              </p:cNvSpPr>
              <p:nvPr/>
            </p:nvSpPr>
            <p:spPr bwMode="auto">
              <a:xfrm>
                <a:off x="4704" y="1440"/>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8" name="Line 8"/>
              <p:cNvSpPr>
                <a:spLocks noChangeShapeType="1"/>
              </p:cNvSpPr>
              <p:nvPr/>
            </p:nvSpPr>
            <p:spPr bwMode="auto">
              <a:xfrm>
                <a:off x="10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9" name="Line 9"/>
              <p:cNvSpPr>
                <a:spLocks noChangeShapeType="1"/>
              </p:cNvSpPr>
              <p:nvPr/>
            </p:nvSpPr>
            <p:spPr bwMode="auto">
              <a:xfrm>
                <a:off x="11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0" name="Line 10"/>
              <p:cNvSpPr>
                <a:spLocks noChangeShapeType="1"/>
              </p:cNvSpPr>
              <p:nvPr/>
            </p:nvSpPr>
            <p:spPr bwMode="auto">
              <a:xfrm>
                <a:off x="12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1" name="Line 11"/>
              <p:cNvSpPr>
                <a:spLocks noChangeShapeType="1"/>
              </p:cNvSpPr>
              <p:nvPr/>
            </p:nvSpPr>
            <p:spPr bwMode="auto">
              <a:xfrm>
                <a:off x="13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2" name="Line 12"/>
              <p:cNvSpPr>
                <a:spLocks noChangeShapeType="1"/>
              </p:cNvSpPr>
              <p:nvPr/>
            </p:nvSpPr>
            <p:spPr bwMode="auto">
              <a:xfrm>
                <a:off x="14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3" name="Line 13"/>
              <p:cNvSpPr>
                <a:spLocks noChangeShapeType="1"/>
              </p:cNvSpPr>
              <p:nvPr/>
            </p:nvSpPr>
            <p:spPr bwMode="auto">
              <a:xfrm>
                <a:off x="15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4" name="Line 14"/>
              <p:cNvSpPr>
                <a:spLocks noChangeShapeType="1"/>
              </p:cNvSpPr>
              <p:nvPr/>
            </p:nvSpPr>
            <p:spPr bwMode="auto">
              <a:xfrm>
                <a:off x="16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5" name="Line 15"/>
              <p:cNvSpPr>
                <a:spLocks noChangeShapeType="1"/>
              </p:cNvSpPr>
              <p:nvPr/>
            </p:nvSpPr>
            <p:spPr bwMode="auto">
              <a:xfrm>
                <a:off x="17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6" name="Line 16"/>
              <p:cNvSpPr>
                <a:spLocks noChangeShapeType="1"/>
              </p:cNvSpPr>
              <p:nvPr/>
            </p:nvSpPr>
            <p:spPr bwMode="auto">
              <a:xfrm>
                <a:off x="18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7" name="Line 17"/>
              <p:cNvSpPr>
                <a:spLocks noChangeShapeType="1"/>
              </p:cNvSpPr>
              <p:nvPr/>
            </p:nvSpPr>
            <p:spPr bwMode="auto">
              <a:xfrm>
                <a:off x="19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18"/>
              <p:cNvSpPr>
                <a:spLocks noChangeShapeType="1"/>
              </p:cNvSpPr>
              <p:nvPr/>
            </p:nvSpPr>
            <p:spPr bwMode="auto">
              <a:xfrm>
                <a:off x="20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Line 19"/>
              <p:cNvSpPr>
                <a:spLocks noChangeShapeType="1"/>
              </p:cNvSpPr>
              <p:nvPr/>
            </p:nvSpPr>
            <p:spPr bwMode="auto">
              <a:xfrm>
                <a:off x="21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0" name="Line 20"/>
              <p:cNvSpPr>
                <a:spLocks noChangeShapeType="1"/>
              </p:cNvSpPr>
              <p:nvPr/>
            </p:nvSpPr>
            <p:spPr bwMode="auto">
              <a:xfrm>
                <a:off x="22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1" name="Line 21"/>
              <p:cNvSpPr>
                <a:spLocks noChangeShapeType="1"/>
              </p:cNvSpPr>
              <p:nvPr/>
            </p:nvSpPr>
            <p:spPr bwMode="auto">
              <a:xfrm>
                <a:off x="23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2" name="Line 22"/>
              <p:cNvSpPr>
                <a:spLocks noChangeShapeType="1"/>
              </p:cNvSpPr>
              <p:nvPr/>
            </p:nvSpPr>
            <p:spPr bwMode="auto">
              <a:xfrm>
                <a:off x="240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3" name="Line 23"/>
              <p:cNvSpPr>
                <a:spLocks noChangeShapeType="1"/>
              </p:cNvSpPr>
              <p:nvPr/>
            </p:nvSpPr>
            <p:spPr bwMode="auto">
              <a:xfrm>
                <a:off x="249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24"/>
              <p:cNvSpPr>
                <a:spLocks noChangeShapeType="1"/>
              </p:cNvSpPr>
              <p:nvPr/>
            </p:nvSpPr>
            <p:spPr bwMode="auto">
              <a:xfrm>
                <a:off x="259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Line 25"/>
              <p:cNvSpPr>
                <a:spLocks noChangeShapeType="1"/>
              </p:cNvSpPr>
              <p:nvPr/>
            </p:nvSpPr>
            <p:spPr bwMode="auto">
              <a:xfrm>
                <a:off x="268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6" name="Line 26"/>
              <p:cNvSpPr>
                <a:spLocks noChangeShapeType="1"/>
              </p:cNvSpPr>
              <p:nvPr/>
            </p:nvSpPr>
            <p:spPr bwMode="auto">
              <a:xfrm>
                <a:off x="278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7" name="Line 27"/>
              <p:cNvSpPr>
                <a:spLocks noChangeShapeType="1"/>
              </p:cNvSpPr>
              <p:nvPr/>
            </p:nvSpPr>
            <p:spPr bwMode="auto">
              <a:xfrm>
                <a:off x="288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8" name="Line 28"/>
              <p:cNvSpPr>
                <a:spLocks noChangeShapeType="1"/>
              </p:cNvSpPr>
              <p:nvPr/>
            </p:nvSpPr>
            <p:spPr bwMode="auto">
              <a:xfrm>
                <a:off x="297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9" name="Line 29"/>
              <p:cNvSpPr>
                <a:spLocks noChangeShapeType="1"/>
              </p:cNvSpPr>
              <p:nvPr/>
            </p:nvSpPr>
            <p:spPr bwMode="auto">
              <a:xfrm>
                <a:off x="307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0" name="Line 30"/>
              <p:cNvSpPr>
                <a:spLocks noChangeShapeType="1"/>
              </p:cNvSpPr>
              <p:nvPr/>
            </p:nvSpPr>
            <p:spPr bwMode="auto">
              <a:xfrm>
                <a:off x="316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1" name="Line 31"/>
              <p:cNvSpPr>
                <a:spLocks noChangeShapeType="1"/>
              </p:cNvSpPr>
              <p:nvPr/>
            </p:nvSpPr>
            <p:spPr bwMode="auto">
              <a:xfrm>
                <a:off x="326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2" name="Line 32"/>
              <p:cNvSpPr>
                <a:spLocks noChangeShapeType="1"/>
              </p:cNvSpPr>
              <p:nvPr/>
            </p:nvSpPr>
            <p:spPr bwMode="auto">
              <a:xfrm>
                <a:off x="336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3" name="Line 33"/>
              <p:cNvSpPr>
                <a:spLocks noChangeShapeType="1"/>
              </p:cNvSpPr>
              <p:nvPr/>
            </p:nvSpPr>
            <p:spPr bwMode="auto">
              <a:xfrm>
                <a:off x="34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4" name="Line 34"/>
              <p:cNvSpPr>
                <a:spLocks noChangeShapeType="1"/>
              </p:cNvSpPr>
              <p:nvPr/>
            </p:nvSpPr>
            <p:spPr bwMode="auto">
              <a:xfrm>
                <a:off x="35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5" name="Line 35"/>
              <p:cNvSpPr>
                <a:spLocks noChangeShapeType="1"/>
              </p:cNvSpPr>
              <p:nvPr/>
            </p:nvSpPr>
            <p:spPr bwMode="auto">
              <a:xfrm>
                <a:off x="36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6" name="Line 36"/>
              <p:cNvSpPr>
                <a:spLocks noChangeShapeType="1"/>
              </p:cNvSpPr>
              <p:nvPr/>
            </p:nvSpPr>
            <p:spPr bwMode="auto">
              <a:xfrm>
                <a:off x="37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7" name="Line 37"/>
              <p:cNvSpPr>
                <a:spLocks noChangeShapeType="1"/>
              </p:cNvSpPr>
              <p:nvPr/>
            </p:nvSpPr>
            <p:spPr bwMode="auto">
              <a:xfrm>
                <a:off x="38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8" name="Line 38"/>
              <p:cNvSpPr>
                <a:spLocks noChangeShapeType="1"/>
              </p:cNvSpPr>
              <p:nvPr/>
            </p:nvSpPr>
            <p:spPr bwMode="auto">
              <a:xfrm>
                <a:off x="39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9" name="Line 39"/>
              <p:cNvSpPr>
                <a:spLocks noChangeShapeType="1"/>
              </p:cNvSpPr>
              <p:nvPr/>
            </p:nvSpPr>
            <p:spPr bwMode="auto">
              <a:xfrm>
                <a:off x="40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0" name="Line 40"/>
              <p:cNvSpPr>
                <a:spLocks noChangeShapeType="1"/>
              </p:cNvSpPr>
              <p:nvPr/>
            </p:nvSpPr>
            <p:spPr bwMode="auto">
              <a:xfrm>
                <a:off x="41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1" name="Line 41"/>
              <p:cNvSpPr>
                <a:spLocks noChangeShapeType="1"/>
              </p:cNvSpPr>
              <p:nvPr/>
            </p:nvSpPr>
            <p:spPr bwMode="auto">
              <a:xfrm>
                <a:off x="42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2" name="Line 42"/>
              <p:cNvSpPr>
                <a:spLocks noChangeShapeType="1"/>
              </p:cNvSpPr>
              <p:nvPr/>
            </p:nvSpPr>
            <p:spPr bwMode="auto">
              <a:xfrm>
                <a:off x="43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3" name="Line 43"/>
              <p:cNvSpPr>
                <a:spLocks noChangeShapeType="1"/>
              </p:cNvSpPr>
              <p:nvPr/>
            </p:nvSpPr>
            <p:spPr bwMode="auto">
              <a:xfrm>
                <a:off x="44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4" name="Line 44"/>
              <p:cNvSpPr>
                <a:spLocks noChangeShapeType="1"/>
              </p:cNvSpPr>
              <p:nvPr/>
            </p:nvSpPr>
            <p:spPr bwMode="auto">
              <a:xfrm>
                <a:off x="45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5" name="Line 45"/>
              <p:cNvSpPr>
                <a:spLocks noChangeShapeType="1"/>
              </p:cNvSpPr>
              <p:nvPr/>
            </p:nvSpPr>
            <p:spPr bwMode="auto">
              <a:xfrm>
                <a:off x="46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6" name="Line 46"/>
              <p:cNvSpPr>
                <a:spLocks noChangeShapeType="1"/>
              </p:cNvSpPr>
              <p:nvPr/>
            </p:nvSpPr>
            <p:spPr bwMode="auto">
              <a:xfrm>
                <a:off x="47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7" name="Line 47"/>
              <p:cNvSpPr>
                <a:spLocks noChangeShapeType="1"/>
              </p:cNvSpPr>
              <p:nvPr/>
            </p:nvSpPr>
            <p:spPr bwMode="auto">
              <a:xfrm>
                <a:off x="1056" y="35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8" name="Line 48"/>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99" name="Line 49"/>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0" name="Line 50"/>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1" name="Line 51"/>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2" name="Line 52"/>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3" name="Line 53"/>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4" name="Line 54"/>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5" name="Line 55"/>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6" name="Line 56"/>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7" name="Line 57"/>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8" name="Line 58"/>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09" name="Line 59"/>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0" name="Line 60"/>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1" name="Line 61"/>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2" name="Line 62"/>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3" name="Line 63"/>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4" name="Line 64"/>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5" name="Line 65"/>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6" name="Line 66"/>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7" name="Line 67"/>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8" name="Line 68"/>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19" name="Line 69"/>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0" name="Line 70"/>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1" name="Line 71"/>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2" name="Line 72"/>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3" name="Line 73"/>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24" name="Line 74"/>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29" name="Text Box 75"/>
            <p:cNvSpPr txBox="1">
              <a:spLocks noChangeArrowheads="1"/>
            </p:cNvSpPr>
            <p:nvPr/>
          </p:nvSpPr>
          <p:spPr bwMode="auto">
            <a:xfrm>
              <a:off x="544" y="3397"/>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LCL = 0.00</a:t>
              </a:r>
            </a:p>
          </p:txBody>
        </p:sp>
        <p:sp>
          <p:nvSpPr>
            <p:cNvPr id="52230" name="Text Box 76"/>
            <p:cNvSpPr txBox="1">
              <a:spLocks noChangeArrowheads="1"/>
            </p:cNvSpPr>
            <p:nvPr/>
          </p:nvSpPr>
          <p:spPr bwMode="auto">
            <a:xfrm>
              <a:off x="584" y="2059"/>
              <a:ext cx="7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R = 0.15</a:t>
              </a:r>
            </a:p>
          </p:txBody>
        </p:sp>
        <p:sp>
          <p:nvSpPr>
            <p:cNvPr id="52231" name="Text Box 77"/>
            <p:cNvSpPr txBox="1">
              <a:spLocks noChangeArrowheads="1"/>
            </p:cNvSpPr>
            <p:nvPr/>
          </p:nvSpPr>
          <p:spPr bwMode="auto">
            <a:xfrm>
              <a:off x="528" y="912"/>
              <a:ext cx="8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UCL = 0.32</a:t>
              </a:r>
            </a:p>
          </p:txBody>
        </p:sp>
        <p:sp>
          <p:nvSpPr>
            <p:cNvPr id="52232" name="Line 78"/>
            <p:cNvSpPr>
              <a:spLocks noChangeShapeType="1"/>
            </p:cNvSpPr>
            <p:nvPr/>
          </p:nvSpPr>
          <p:spPr bwMode="auto">
            <a:xfrm>
              <a:off x="1392" y="3532"/>
              <a:ext cx="3648"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Line 79"/>
            <p:cNvSpPr>
              <a:spLocks noChangeShapeType="1"/>
            </p:cNvSpPr>
            <p:nvPr/>
          </p:nvSpPr>
          <p:spPr bwMode="auto">
            <a:xfrm>
              <a:off x="1388" y="1036"/>
              <a:ext cx="3648"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Line 80"/>
            <p:cNvSpPr>
              <a:spLocks noChangeShapeType="1"/>
            </p:cNvSpPr>
            <p:nvPr/>
          </p:nvSpPr>
          <p:spPr bwMode="auto">
            <a:xfrm>
              <a:off x="1392" y="2185"/>
              <a:ext cx="3648"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Oval 81"/>
            <p:cNvSpPr>
              <a:spLocks noChangeArrowheads="1"/>
            </p:cNvSpPr>
            <p:nvPr/>
          </p:nvSpPr>
          <p:spPr bwMode="auto">
            <a:xfrm>
              <a:off x="1632" y="1737"/>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6" name="Oval 82"/>
            <p:cNvSpPr>
              <a:spLocks noChangeArrowheads="1"/>
            </p:cNvSpPr>
            <p:nvPr/>
          </p:nvSpPr>
          <p:spPr bwMode="auto">
            <a:xfrm>
              <a:off x="1920"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7" name="Oval 83"/>
            <p:cNvSpPr>
              <a:spLocks noChangeArrowheads="1"/>
            </p:cNvSpPr>
            <p:nvPr/>
          </p:nvSpPr>
          <p:spPr bwMode="auto">
            <a:xfrm>
              <a:off x="2208"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8" name="Oval 84"/>
            <p:cNvSpPr>
              <a:spLocks noChangeArrowheads="1"/>
            </p:cNvSpPr>
            <p:nvPr/>
          </p:nvSpPr>
          <p:spPr bwMode="auto">
            <a:xfrm>
              <a:off x="2496"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39" name="Oval 85"/>
            <p:cNvSpPr>
              <a:spLocks noChangeArrowheads="1"/>
            </p:cNvSpPr>
            <p:nvPr/>
          </p:nvSpPr>
          <p:spPr bwMode="auto">
            <a:xfrm>
              <a:off x="2784"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0" name="Oval 86"/>
            <p:cNvSpPr>
              <a:spLocks noChangeArrowheads="1"/>
            </p:cNvSpPr>
            <p:nvPr/>
          </p:nvSpPr>
          <p:spPr bwMode="auto">
            <a:xfrm>
              <a:off x="3072" y="2409"/>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1" name="Oval 87"/>
            <p:cNvSpPr>
              <a:spLocks noChangeArrowheads="1"/>
            </p:cNvSpPr>
            <p:nvPr/>
          </p:nvSpPr>
          <p:spPr bwMode="auto">
            <a:xfrm>
              <a:off x="3360"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2" name="Oval 88"/>
            <p:cNvSpPr>
              <a:spLocks noChangeArrowheads="1"/>
            </p:cNvSpPr>
            <p:nvPr/>
          </p:nvSpPr>
          <p:spPr bwMode="auto">
            <a:xfrm>
              <a:off x="3648" y="2313"/>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3" name="Oval 89"/>
            <p:cNvSpPr>
              <a:spLocks noChangeArrowheads="1"/>
            </p:cNvSpPr>
            <p:nvPr/>
          </p:nvSpPr>
          <p:spPr bwMode="auto">
            <a:xfrm>
              <a:off x="3936" y="2121"/>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4" name="Oval 90"/>
            <p:cNvSpPr>
              <a:spLocks noChangeArrowheads="1"/>
            </p:cNvSpPr>
            <p:nvPr/>
          </p:nvSpPr>
          <p:spPr bwMode="auto">
            <a:xfrm>
              <a:off x="4224" y="1929"/>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2245" name="Line 91"/>
            <p:cNvSpPr>
              <a:spLocks noChangeShapeType="1"/>
            </p:cNvSpPr>
            <p:nvPr/>
          </p:nvSpPr>
          <p:spPr bwMode="auto">
            <a:xfrm>
              <a:off x="1680" y="1785"/>
              <a:ext cx="288" cy="384"/>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6" name="Line 92"/>
            <p:cNvSpPr>
              <a:spLocks noChangeShapeType="1"/>
            </p:cNvSpPr>
            <p:nvPr/>
          </p:nvSpPr>
          <p:spPr bwMode="auto">
            <a:xfrm>
              <a:off x="1968" y="2169"/>
              <a:ext cx="2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7" name="Line 93"/>
            <p:cNvSpPr>
              <a:spLocks noChangeShapeType="1"/>
            </p:cNvSpPr>
            <p:nvPr/>
          </p:nvSpPr>
          <p:spPr bwMode="auto">
            <a:xfrm>
              <a:off x="2256" y="2169"/>
              <a:ext cx="2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8" name="Line 94"/>
            <p:cNvSpPr>
              <a:spLocks noChangeShapeType="1"/>
            </p:cNvSpPr>
            <p:nvPr/>
          </p:nvSpPr>
          <p:spPr bwMode="auto">
            <a:xfrm>
              <a:off x="2544" y="2169"/>
              <a:ext cx="2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9" name="Line 95"/>
            <p:cNvSpPr>
              <a:spLocks noChangeShapeType="1"/>
            </p:cNvSpPr>
            <p:nvPr/>
          </p:nvSpPr>
          <p:spPr bwMode="auto">
            <a:xfrm>
              <a:off x="2832" y="2169"/>
              <a:ext cx="288" cy="288"/>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Line 96"/>
            <p:cNvSpPr>
              <a:spLocks noChangeShapeType="1"/>
            </p:cNvSpPr>
            <p:nvPr/>
          </p:nvSpPr>
          <p:spPr bwMode="auto">
            <a:xfrm flipV="1">
              <a:off x="3120" y="2169"/>
              <a:ext cx="288" cy="288"/>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1" name="Line 97"/>
            <p:cNvSpPr>
              <a:spLocks noChangeShapeType="1"/>
            </p:cNvSpPr>
            <p:nvPr/>
          </p:nvSpPr>
          <p:spPr bwMode="auto">
            <a:xfrm>
              <a:off x="3408" y="2169"/>
              <a:ext cx="288" cy="192"/>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2" name="Line 98"/>
            <p:cNvSpPr>
              <a:spLocks noChangeShapeType="1"/>
            </p:cNvSpPr>
            <p:nvPr/>
          </p:nvSpPr>
          <p:spPr bwMode="auto">
            <a:xfrm flipV="1">
              <a:off x="3696" y="2169"/>
              <a:ext cx="288" cy="192"/>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3" name="Line 99"/>
            <p:cNvSpPr>
              <a:spLocks noChangeShapeType="1"/>
            </p:cNvSpPr>
            <p:nvPr/>
          </p:nvSpPr>
          <p:spPr bwMode="auto">
            <a:xfrm flipV="1">
              <a:off x="3984" y="1977"/>
              <a:ext cx="288" cy="192"/>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4" name="Line 100"/>
            <p:cNvSpPr>
              <a:spLocks noChangeShapeType="1"/>
            </p:cNvSpPr>
            <p:nvPr/>
          </p:nvSpPr>
          <p:spPr bwMode="auto">
            <a:xfrm>
              <a:off x="864" y="2088"/>
              <a:ext cx="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800227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The X/R Chart</a:t>
            </a:r>
          </a:p>
        </p:txBody>
      </p:sp>
      <p:grpSp>
        <p:nvGrpSpPr>
          <p:cNvPr id="53251" name="Group 3"/>
          <p:cNvGrpSpPr>
            <a:grpSpLocks/>
          </p:cNvGrpSpPr>
          <p:nvPr/>
        </p:nvGrpSpPr>
        <p:grpSpPr bwMode="auto">
          <a:xfrm>
            <a:off x="3124200" y="527050"/>
            <a:ext cx="4876800" cy="2825750"/>
            <a:chOff x="1152" y="720"/>
            <a:chExt cx="2928" cy="1697"/>
          </a:xfrm>
        </p:grpSpPr>
        <p:grpSp>
          <p:nvGrpSpPr>
            <p:cNvPr id="53352" name="Group 4"/>
            <p:cNvGrpSpPr>
              <a:grpSpLocks/>
            </p:cNvGrpSpPr>
            <p:nvPr/>
          </p:nvGrpSpPr>
          <p:grpSpPr bwMode="auto">
            <a:xfrm>
              <a:off x="1691" y="720"/>
              <a:ext cx="2389" cy="1697"/>
              <a:chOff x="1056" y="864"/>
              <a:chExt cx="3648" cy="2592"/>
            </a:xfrm>
          </p:grpSpPr>
          <p:sp>
            <p:nvSpPr>
              <p:cNvPr id="53380" name="Line 5"/>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1" name="Line 6"/>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2" name="Line 7"/>
              <p:cNvSpPr>
                <a:spLocks noChangeShapeType="1"/>
              </p:cNvSpPr>
              <p:nvPr/>
            </p:nvSpPr>
            <p:spPr bwMode="auto">
              <a:xfrm>
                <a:off x="4704" y="1248"/>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3" name="Line 8"/>
              <p:cNvSpPr>
                <a:spLocks noChangeShapeType="1"/>
              </p:cNvSpPr>
              <p:nvPr/>
            </p:nvSpPr>
            <p:spPr bwMode="auto">
              <a:xfrm>
                <a:off x="10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4" name="Line 9"/>
              <p:cNvSpPr>
                <a:spLocks noChangeShapeType="1"/>
              </p:cNvSpPr>
              <p:nvPr/>
            </p:nvSpPr>
            <p:spPr bwMode="auto">
              <a:xfrm>
                <a:off x="11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5" name="Line 10"/>
              <p:cNvSpPr>
                <a:spLocks noChangeShapeType="1"/>
              </p:cNvSpPr>
              <p:nvPr/>
            </p:nvSpPr>
            <p:spPr bwMode="auto">
              <a:xfrm>
                <a:off x="12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6" name="Line 11"/>
              <p:cNvSpPr>
                <a:spLocks noChangeShapeType="1"/>
              </p:cNvSpPr>
              <p:nvPr/>
            </p:nvSpPr>
            <p:spPr bwMode="auto">
              <a:xfrm>
                <a:off x="13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7" name="Line 12"/>
              <p:cNvSpPr>
                <a:spLocks noChangeShapeType="1"/>
              </p:cNvSpPr>
              <p:nvPr/>
            </p:nvSpPr>
            <p:spPr bwMode="auto">
              <a:xfrm>
                <a:off x="14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8" name="Line 13"/>
              <p:cNvSpPr>
                <a:spLocks noChangeShapeType="1"/>
              </p:cNvSpPr>
              <p:nvPr/>
            </p:nvSpPr>
            <p:spPr bwMode="auto">
              <a:xfrm>
                <a:off x="15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89" name="Line 14"/>
              <p:cNvSpPr>
                <a:spLocks noChangeShapeType="1"/>
              </p:cNvSpPr>
              <p:nvPr/>
            </p:nvSpPr>
            <p:spPr bwMode="auto">
              <a:xfrm>
                <a:off x="16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0" name="Line 15"/>
              <p:cNvSpPr>
                <a:spLocks noChangeShapeType="1"/>
              </p:cNvSpPr>
              <p:nvPr/>
            </p:nvSpPr>
            <p:spPr bwMode="auto">
              <a:xfrm>
                <a:off x="17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1" name="Line 16"/>
              <p:cNvSpPr>
                <a:spLocks noChangeShapeType="1"/>
              </p:cNvSpPr>
              <p:nvPr/>
            </p:nvSpPr>
            <p:spPr bwMode="auto">
              <a:xfrm>
                <a:off x="18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2" name="Line 17"/>
              <p:cNvSpPr>
                <a:spLocks noChangeShapeType="1"/>
              </p:cNvSpPr>
              <p:nvPr/>
            </p:nvSpPr>
            <p:spPr bwMode="auto">
              <a:xfrm>
                <a:off x="19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3" name="Line 18"/>
              <p:cNvSpPr>
                <a:spLocks noChangeShapeType="1"/>
              </p:cNvSpPr>
              <p:nvPr/>
            </p:nvSpPr>
            <p:spPr bwMode="auto">
              <a:xfrm>
                <a:off x="20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4" name="Line 19"/>
              <p:cNvSpPr>
                <a:spLocks noChangeShapeType="1"/>
              </p:cNvSpPr>
              <p:nvPr/>
            </p:nvSpPr>
            <p:spPr bwMode="auto">
              <a:xfrm>
                <a:off x="21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5" name="Line 20"/>
              <p:cNvSpPr>
                <a:spLocks noChangeShapeType="1"/>
              </p:cNvSpPr>
              <p:nvPr/>
            </p:nvSpPr>
            <p:spPr bwMode="auto">
              <a:xfrm>
                <a:off x="22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6" name="Line 21"/>
              <p:cNvSpPr>
                <a:spLocks noChangeShapeType="1"/>
              </p:cNvSpPr>
              <p:nvPr/>
            </p:nvSpPr>
            <p:spPr bwMode="auto">
              <a:xfrm>
                <a:off x="23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7" name="Line 22"/>
              <p:cNvSpPr>
                <a:spLocks noChangeShapeType="1"/>
              </p:cNvSpPr>
              <p:nvPr/>
            </p:nvSpPr>
            <p:spPr bwMode="auto">
              <a:xfrm>
                <a:off x="240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8" name="Line 23"/>
              <p:cNvSpPr>
                <a:spLocks noChangeShapeType="1"/>
              </p:cNvSpPr>
              <p:nvPr/>
            </p:nvSpPr>
            <p:spPr bwMode="auto">
              <a:xfrm>
                <a:off x="249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99" name="Line 24"/>
              <p:cNvSpPr>
                <a:spLocks noChangeShapeType="1"/>
              </p:cNvSpPr>
              <p:nvPr/>
            </p:nvSpPr>
            <p:spPr bwMode="auto">
              <a:xfrm>
                <a:off x="259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0" name="Line 25"/>
              <p:cNvSpPr>
                <a:spLocks noChangeShapeType="1"/>
              </p:cNvSpPr>
              <p:nvPr/>
            </p:nvSpPr>
            <p:spPr bwMode="auto">
              <a:xfrm>
                <a:off x="268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1" name="Line 26"/>
              <p:cNvSpPr>
                <a:spLocks noChangeShapeType="1"/>
              </p:cNvSpPr>
              <p:nvPr/>
            </p:nvSpPr>
            <p:spPr bwMode="auto">
              <a:xfrm>
                <a:off x="278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2" name="Line 27"/>
              <p:cNvSpPr>
                <a:spLocks noChangeShapeType="1"/>
              </p:cNvSpPr>
              <p:nvPr/>
            </p:nvSpPr>
            <p:spPr bwMode="auto">
              <a:xfrm>
                <a:off x="288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3" name="Line 28"/>
              <p:cNvSpPr>
                <a:spLocks noChangeShapeType="1"/>
              </p:cNvSpPr>
              <p:nvPr/>
            </p:nvSpPr>
            <p:spPr bwMode="auto">
              <a:xfrm>
                <a:off x="297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4" name="Line 29"/>
              <p:cNvSpPr>
                <a:spLocks noChangeShapeType="1"/>
              </p:cNvSpPr>
              <p:nvPr/>
            </p:nvSpPr>
            <p:spPr bwMode="auto">
              <a:xfrm>
                <a:off x="307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5" name="Line 30"/>
              <p:cNvSpPr>
                <a:spLocks noChangeShapeType="1"/>
              </p:cNvSpPr>
              <p:nvPr/>
            </p:nvSpPr>
            <p:spPr bwMode="auto">
              <a:xfrm>
                <a:off x="316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6" name="Line 31"/>
              <p:cNvSpPr>
                <a:spLocks noChangeShapeType="1"/>
              </p:cNvSpPr>
              <p:nvPr/>
            </p:nvSpPr>
            <p:spPr bwMode="auto">
              <a:xfrm>
                <a:off x="326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7" name="Line 32"/>
              <p:cNvSpPr>
                <a:spLocks noChangeShapeType="1"/>
              </p:cNvSpPr>
              <p:nvPr/>
            </p:nvSpPr>
            <p:spPr bwMode="auto">
              <a:xfrm>
                <a:off x="336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8" name="Line 33"/>
              <p:cNvSpPr>
                <a:spLocks noChangeShapeType="1"/>
              </p:cNvSpPr>
              <p:nvPr/>
            </p:nvSpPr>
            <p:spPr bwMode="auto">
              <a:xfrm>
                <a:off x="34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09" name="Line 34"/>
              <p:cNvSpPr>
                <a:spLocks noChangeShapeType="1"/>
              </p:cNvSpPr>
              <p:nvPr/>
            </p:nvSpPr>
            <p:spPr bwMode="auto">
              <a:xfrm>
                <a:off x="35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0" name="Line 35"/>
              <p:cNvSpPr>
                <a:spLocks noChangeShapeType="1"/>
              </p:cNvSpPr>
              <p:nvPr/>
            </p:nvSpPr>
            <p:spPr bwMode="auto">
              <a:xfrm>
                <a:off x="36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1" name="Line 36"/>
              <p:cNvSpPr>
                <a:spLocks noChangeShapeType="1"/>
              </p:cNvSpPr>
              <p:nvPr/>
            </p:nvSpPr>
            <p:spPr bwMode="auto">
              <a:xfrm>
                <a:off x="37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2" name="Line 37"/>
              <p:cNvSpPr>
                <a:spLocks noChangeShapeType="1"/>
              </p:cNvSpPr>
              <p:nvPr/>
            </p:nvSpPr>
            <p:spPr bwMode="auto">
              <a:xfrm>
                <a:off x="38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3" name="Line 38"/>
              <p:cNvSpPr>
                <a:spLocks noChangeShapeType="1"/>
              </p:cNvSpPr>
              <p:nvPr/>
            </p:nvSpPr>
            <p:spPr bwMode="auto">
              <a:xfrm>
                <a:off x="39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4" name="Line 39"/>
              <p:cNvSpPr>
                <a:spLocks noChangeShapeType="1"/>
              </p:cNvSpPr>
              <p:nvPr/>
            </p:nvSpPr>
            <p:spPr bwMode="auto">
              <a:xfrm>
                <a:off x="40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5" name="Line 40"/>
              <p:cNvSpPr>
                <a:spLocks noChangeShapeType="1"/>
              </p:cNvSpPr>
              <p:nvPr/>
            </p:nvSpPr>
            <p:spPr bwMode="auto">
              <a:xfrm>
                <a:off x="41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6" name="Line 41"/>
              <p:cNvSpPr>
                <a:spLocks noChangeShapeType="1"/>
              </p:cNvSpPr>
              <p:nvPr/>
            </p:nvSpPr>
            <p:spPr bwMode="auto">
              <a:xfrm>
                <a:off x="42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7" name="Line 42"/>
              <p:cNvSpPr>
                <a:spLocks noChangeShapeType="1"/>
              </p:cNvSpPr>
              <p:nvPr/>
            </p:nvSpPr>
            <p:spPr bwMode="auto">
              <a:xfrm>
                <a:off x="43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8" name="Line 43"/>
              <p:cNvSpPr>
                <a:spLocks noChangeShapeType="1"/>
              </p:cNvSpPr>
              <p:nvPr/>
            </p:nvSpPr>
            <p:spPr bwMode="auto">
              <a:xfrm>
                <a:off x="44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19" name="Line 44"/>
              <p:cNvSpPr>
                <a:spLocks noChangeShapeType="1"/>
              </p:cNvSpPr>
              <p:nvPr/>
            </p:nvSpPr>
            <p:spPr bwMode="auto">
              <a:xfrm>
                <a:off x="45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0" name="Line 45"/>
              <p:cNvSpPr>
                <a:spLocks noChangeShapeType="1"/>
              </p:cNvSpPr>
              <p:nvPr/>
            </p:nvSpPr>
            <p:spPr bwMode="auto">
              <a:xfrm>
                <a:off x="46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1" name="Line 46"/>
              <p:cNvSpPr>
                <a:spLocks noChangeShapeType="1"/>
              </p:cNvSpPr>
              <p:nvPr/>
            </p:nvSpPr>
            <p:spPr bwMode="auto">
              <a:xfrm>
                <a:off x="47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2" name="Line 47"/>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3" name="Line 48"/>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4" name="Line 49"/>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5" name="Line 50"/>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6" name="Line 51"/>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7" name="Line 52"/>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8" name="Line 53"/>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29" name="Line 54"/>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0" name="Line 55"/>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1" name="Line 56"/>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2" name="Line 57"/>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3" name="Line 58"/>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4" name="Line 59"/>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5" name="Line 60"/>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6" name="Line 61"/>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7" name="Line 62"/>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8" name="Line 63"/>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39" name="Line 64"/>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0" name="Line 65"/>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1" name="Line 66"/>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2" name="Line 67"/>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3" name="Line 68"/>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4" name="Line 69"/>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5" name="Line 70"/>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6" name="Line 71"/>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7" name="Line 72"/>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8" name="Line 73"/>
              <p:cNvSpPr>
                <a:spLocks noChangeShapeType="1"/>
              </p:cNvSpPr>
              <p:nvPr/>
            </p:nvSpPr>
            <p:spPr bwMode="auto">
              <a:xfrm>
                <a:off x="1056" y="9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49" name="Line 74"/>
              <p:cNvSpPr>
                <a:spLocks noChangeShapeType="1"/>
              </p:cNvSpPr>
              <p:nvPr/>
            </p:nvSpPr>
            <p:spPr bwMode="auto">
              <a:xfrm>
                <a:off x="1056" y="8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353" name="Text Box 75"/>
            <p:cNvSpPr txBox="1">
              <a:spLocks noChangeArrowheads="1"/>
            </p:cNvSpPr>
            <p:nvPr/>
          </p:nvSpPr>
          <p:spPr bwMode="auto">
            <a:xfrm>
              <a:off x="1152" y="2091"/>
              <a:ext cx="53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LCL</a:t>
              </a:r>
            </a:p>
          </p:txBody>
        </p:sp>
        <p:sp>
          <p:nvSpPr>
            <p:cNvPr id="53354" name="Text Box 76"/>
            <p:cNvSpPr txBox="1">
              <a:spLocks noChangeArrowheads="1"/>
            </p:cNvSpPr>
            <p:nvPr/>
          </p:nvSpPr>
          <p:spPr bwMode="auto">
            <a:xfrm>
              <a:off x="1152" y="964"/>
              <a:ext cx="53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UCL</a:t>
              </a:r>
            </a:p>
          </p:txBody>
        </p:sp>
        <p:sp>
          <p:nvSpPr>
            <p:cNvPr id="53355" name="Line 77"/>
            <p:cNvSpPr>
              <a:spLocks noChangeShapeType="1"/>
            </p:cNvSpPr>
            <p:nvPr/>
          </p:nvSpPr>
          <p:spPr bwMode="auto">
            <a:xfrm>
              <a:off x="1691" y="2166"/>
              <a:ext cx="2389"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6" name="Line 78"/>
            <p:cNvSpPr>
              <a:spLocks noChangeShapeType="1"/>
            </p:cNvSpPr>
            <p:nvPr/>
          </p:nvSpPr>
          <p:spPr bwMode="auto">
            <a:xfrm>
              <a:off x="1691" y="1034"/>
              <a:ext cx="2389"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7" name="Line 79"/>
            <p:cNvSpPr>
              <a:spLocks noChangeShapeType="1"/>
            </p:cNvSpPr>
            <p:nvPr/>
          </p:nvSpPr>
          <p:spPr bwMode="auto">
            <a:xfrm>
              <a:off x="1691" y="1600"/>
              <a:ext cx="2389"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8" name="Oval 80"/>
            <p:cNvSpPr>
              <a:spLocks noChangeArrowheads="1"/>
            </p:cNvSpPr>
            <p:nvPr/>
          </p:nvSpPr>
          <p:spPr bwMode="auto">
            <a:xfrm>
              <a:off x="1785" y="1757"/>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59" name="Oval 81"/>
            <p:cNvSpPr>
              <a:spLocks noChangeArrowheads="1"/>
            </p:cNvSpPr>
            <p:nvPr/>
          </p:nvSpPr>
          <p:spPr bwMode="auto">
            <a:xfrm>
              <a:off x="1974" y="1569"/>
              <a:ext cx="63" cy="6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0" name="Oval 82"/>
            <p:cNvSpPr>
              <a:spLocks noChangeArrowheads="1"/>
            </p:cNvSpPr>
            <p:nvPr/>
          </p:nvSpPr>
          <p:spPr bwMode="auto">
            <a:xfrm>
              <a:off x="2162" y="1631"/>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1" name="Oval 83"/>
            <p:cNvSpPr>
              <a:spLocks noChangeArrowheads="1"/>
            </p:cNvSpPr>
            <p:nvPr/>
          </p:nvSpPr>
          <p:spPr bwMode="auto">
            <a:xfrm>
              <a:off x="2351" y="1694"/>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2" name="Oval 84"/>
            <p:cNvSpPr>
              <a:spLocks noChangeArrowheads="1"/>
            </p:cNvSpPr>
            <p:nvPr/>
          </p:nvSpPr>
          <p:spPr bwMode="auto">
            <a:xfrm>
              <a:off x="2540" y="1380"/>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3" name="Oval 85"/>
            <p:cNvSpPr>
              <a:spLocks noChangeArrowheads="1"/>
            </p:cNvSpPr>
            <p:nvPr/>
          </p:nvSpPr>
          <p:spPr bwMode="auto">
            <a:xfrm>
              <a:off x="2728" y="1506"/>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4" name="Oval 86"/>
            <p:cNvSpPr>
              <a:spLocks noChangeArrowheads="1"/>
            </p:cNvSpPr>
            <p:nvPr/>
          </p:nvSpPr>
          <p:spPr bwMode="auto">
            <a:xfrm>
              <a:off x="2917" y="1506"/>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5" name="Oval 87"/>
            <p:cNvSpPr>
              <a:spLocks noChangeArrowheads="1"/>
            </p:cNvSpPr>
            <p:nvPr/>
          </p:nvSpPr>
          <p:spPr bwMode="auto">
            <a:xfrm>
              <a:off x="3106" y="1443"/>
              <a:ext cx="62"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6" name="Oval 88"/>
            <p:cNvSpPr>
              <a:spLocks noChangeArrowheads="1"/>
            </p:cNvSpPr>
            <p:nvPr/>
          </p:nvSpPr>
          <p:spPr bwMode="auto">
            <a:xfrm>
              <a:off x="3294" y="1757"/>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7" name="Oval 89"/>
            <p:cNvSpPr>
              <a:spLocks noChangeArrowheads="1"/>
            </p:cNvSpPr>
            <p:nvPr/>
          </p:nvSpPr>
          <p:spPr bwMode="auto">
            <a:xfrm>
              <a:off x="3483" y="1506"/>
              <a:ext cx="63" cy="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368" name="Line 90"/>
            <p:cNvSpPr>
              <a:spLocks noChangeShapeType="1"/>
            </p:cNvSpPr>
            <p:nvPr/>
          </p:nvSpPr>
          <p:spPr bwMode="auto">
            <a:xfrm flipV="1">
              <a:off x="1817" y="1600"/>
              <a:ext cx="188" cy="188"/>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69" name="Line 91"/>
            <p:cNvSpPr>
              <a:spLocks noChangeShapeType="1"/>
            </p:cNvSpPr>
            <p:nvPr/>
          </p:nvSpPr>
          <p:spPr bwMode="auto">
            <a:xfrm flipH="1" flipV="1">
              <a:off x="2005" y="1600"/>
              <a:ext cx="189" cy="6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0" name="Line 92"/>
            <p:cNvSpPr>
              <a:spLocks noChangeShapeType="1"/>
            </p:cNvSpPr>
            <p:nvPr/>
          </p:nvSpPr>
          <p:spPr bwMode="auto">
            <a:xfrm flipH="1" flipV="1">
              <a:off x="2194" y="1663"/>
              <a:ext cx="189" cy="6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1" name="Line 93"/>
            <p:cNvSpPr>
              <a:spLocks noChangeShapeType="1"/>
            </p:cNvSpPr>
            <p:nvPr/>
          </p:nvSpPr>
          <p:spPr bwMode="auto">
            <a:xfrm flipH="1">
              <a:off x="2383" y="1411"/>
              <a:ext cx="188" cy="315"/>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2" name="Line 94"/>
            <p:cNvSpPr>
              <a:spLocks noChangeShapeType="1"/>
            </p:cNvSpPr>
            <p:nvPr/>
          </p:nvSpPr>
          <p:spPr bwMode="auto">
            <a:xfrm flipH="1" flipV="1">
              <a:off x="2571" y="1411"/>
              <a:ext cx="189" cy="126"/>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3" name="Line 95"/>
            <p:cNvSpPr>
              <a:spLocks noChangeShapeType="1"/>
            </p:cNvSpPr>
            <p:nvPr/>
          </p:nvSpPr>
          <p:spPr bwMode="auto">
            <a:xfrm flipH="1" flipV="1">
              <a:off x="2760" y="1537"/>
              <a:ext cx="188"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4" name="Line 96"/>
            <p:cNvSpPr>
              <a:spLocks noChangeShapeType="1"/>
            </p:cNvSpPr>
            <p:nvPr/>
          </p:nvSpPr>
          <p:spPr bwMode="auto">
            <a:xfrm flipH="1">
              <a:off x="2948" y="1474"/>
              <a:ext cx="189" cy="6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5" name="Line 97"/>
            <p:cNvSpPr>
              <a:spLocks noChangeShapeType="1"/>
            </p:cNvSpPr>
            <p:nvPr/>
          </p:nvSpPr>
          <p:spPr bwMode="auto">
            <a:xfrm flipH="1" flipV="1">
              <a:off x="3137" y="1474"/>
              <a:ext cx="189" cy="314"/>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6" name="Line 98"/>
            <p:cNvSpPr>
              <a:spLocks noChangeShapeType="1"/>
            </p:cNvSpPr>
            <p:nvPr/>
          </p:nvSpPr>
          <p:spPr bwMode="auto">
            <a:xfrm flipH="1">
              <a:off x="3326" y="1537"/>
              <a:ext cx="188" cy="251"/>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7" name="Text Box 99"/>
            <p:cNvSpPr txBox="1">
              <a:spLocks noChangeArrowheads="1"/>
            </p:cNvSpPr>
            <p:nvPr/>
          </p:nvSpPr>
          <p:spPr bwMode="auto">
            <a:xfrm>
              <a:off x="1152" y="1537"/>
              <a:ext cx="53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X</a:t>
              </a:r>
            </a:p>
          </p:txBody>
        </p:sp>
        <p:sp>
          <p:nvSpPr>
            <p:cNvPr id="53378" name="Line 100"/>
            <p:cNvSpPr>
              <a:spLocks noChangeShapeType="1"/>
            </p:cNvSpPr>
            <p:nvPr/>
          </p:nvSpPr>
          <p:spPr bwMode="auto">
            <a:xfrm>
              <a:off x="1564" y="1563"/>
              <a:ext cx="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79" name="Line 101"/>
            <p:cNvSpPr>
              <a:spLocks noChangeShapeType="1"/>
            </p:cNvSpPr>
            <p:nvPr/>
          </p:nvSpPr>
          <p:spPr bwMode="auto">
            <a:xfrm>
              <a:off x="1565" y="1542"/>
              <a:ext cx="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252" name="Group 102"/>
          <p:cNvGrpSpPr>
            <a:grpSpLocks/>
          </p:cNvGrpSpPr>
          <p:nvPr/>
        </p:nvGrpSpPr>
        <p:grpSpPr bwMode="auto">
          <a:xfrm>
            <a:off x="3048000" y="3641725"/>
            <a:ext cx="4953000" cy="3001963"/>
            <a:chOff x="1008" y="2064"/>
            <a:chExt cx="3120" cy="1891"/>
          </a:xfrm>
        </p:grpSpPr>
        <p:grpSp>
          <p:nvGrpSpPr>
            <p:cNvPr id="53255" name="Group 103"/>
            <p:cNvGrpSpPr>
              <a:grpSpLocks/>
            </p:cNvGrpSpPr>
            <p:nvPr/>
          </p:nvGrpSpPr>
          <p:grpSpPr bwMode="auto">
            <a:xfrm>
              <a:off x="1605" y="2083"/>
              <a:ext cx="2523" cy="1793"/>
              <a:chOff x="1056" y="1056"/>
              <a:chExt cx="3648" cy="2592"/>
            </a:xfrm>
          </p:grpSpPr>
          <p:sp>
            <p:nvSpPr>
              <p:cNvPr id="53282" name="Line 104"/>
              <p:cNvSpPr>
                <a:spLocks noChangeShapeType="1"/>
              </p:cNvSpPr>
              <p:nvPr/>
            </p:nvSpPr>
            <p:spPr bwMode="auto">
              <a:xfrm>
                <a:off x="1056" y="36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3" name="Line 105"/>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4" name="Line 106"/>
              <p:cNvSpPr>
                <a:spLocks noChangeShapeType="1"/>
              </p:cNvSpPr>
              <p:nvPr/>
            </p:nvSpPr>
            <p:spPr bwMode="auto">
              <a:xfrm>
                <a:off x="4704" y="1440"/>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5" name="Line 107"/>
              <p:cNvSpPr>
                <a:spLocks noChangeShapeType="1"/>
              </p:cNvSpPr>
              <p:nvPr/>
            </p:nvSpPr>
            <p:spPr bwMode="auto">
              <a:xfrm>
                <a:off x="10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6" name="Line 108"/>
              <p:cNvSpPr>
                <a:spLocks noChangeShapeType="1"/>
              </p:cNvSpPr>
              <p:nvPr/>
            </p:nvSpPr>
            <p:spPr bwMode="auto">
              <a:xfrm>
                <a:off x="11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7" name="Line 109"/>
              <p:cNvSpPr>
                <a:spLocks noChangeShapeType="1"/>
              </p:cNvSpPr>
              <p:nvPr/>
            </p:nvSpPr>
            <p:spPr bwMode="auto">
              <a:xfrm>
                <a:off x="12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8" name="Line 110"/>
              <p:cNvSpPr>
                <a:spLocks noChangeShapeType="1"/>
              </p:cNvSpPr>
              <p:nvPr/>
            </p:nvSpPr>
            <p:spPr bwMode="auto">
              <a:xfrm>
                <a:off x="13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9" name="Line 111"/>
              <p:cNvSpPr>
                <a:spLocks noChangeShapeType="1"/>
              </p:cNvSpPr>
              <p:nvPr/>
            </p:nvSpPr>
            <p:spPr bwMode="auto">
              <a:xfrm>
                <a:off x="14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0" name="Line 112"/>
              <p:cNvSpPr>
                <a:spLocks noChangeShapeType="1"/>
              </p:cNvSpPr>
              <p:nvPr/>
            </p:nvSpPr>
            <p:spPr bwMode="auto">
              <a:xfrm>
                <a:off x="15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1" name="Line 113"/>
              <p:cNvSpPr>
                <a:spLocks noChangeShapeType="1"/>
              </p:cNvSpPr>
              <p:nvPr/>
            </p:nvSpPr>
            <p:spPr bwMode="auto">
              <a:xfrm>
                <a:off x="16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2" name="Line 114"/>
              <p:cNvSpPr>
                <a:spLocks noChangeShapeType="1"/>
              </p:cNvSpPr>
              <p:nvPr/>
            </p:nvSpPr>
            <p:spPr bwMode="auto">
              <a:xfrm>
                <a:off x="17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3" name="Line 115"/>
              <p:cNvSpPr>
                <a:spLocks noChangeShapeType="1"/>
              </p:cNvSpPr>
              <p:nvPr/>
            </p:nvSpPr>
            <p:spPr bwMode="auto">
              <a:xfrm>
                <a:off x="18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4" name="Line 116"/>
              <p:cNvSpPr>
                <a:spLocks noChangeShapeType="1"/>
              </p:cNvSpPr>
              <p:nvPr/>
            </p:nvSpPr>
            <p:spPr bwMode="auto">
              <a:xfrm>
                <a:off x="19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5" name="Line 117"/>
              <p:cNvSpPr>
                <a:spLocks noChangeShapeType="1"/>
              </p:cNvSpPr>
              <p:nvPr/>
            </p:nvSpPr>
            <p:spPr bwMode="auto">
              <a:xfrm>
                <a:off x="20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6" name="Line 118"/>
              <p:cNvSpPr>
                <a:spLocks noChangeShapeType="1"/>
              </p:cNvSpPr>
              <p:nvPr/>
            </p:nvSpPr>
            <p:spPr bwMode="auto">
              <a:xfrm>
                <a:off x="21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7" name="Line 119"/>
              <p:cNvSpPr>
                <a:spLocks noChangeShapeType="1"/>
              </p:cNvSpPr>
              <p:nvPr/>
            </p:nvSpPr>
            <p:spPr bwMode="auto">
              <a:xfrm>
                <a:off x="22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8" name="Line 120"/>
              <p:cNvSpPr>
                <a:spLocks noChangeShapeType="1"/>
              </p:cNvSpPr>
              <p:nvPr/>
            </p:nvSpPr>
            <p:spPr bwMode="auto">
              <a:xfrm>
                <a:off x="23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9" name="Line 121"/>
              <p:cNvSpPr>
                <a:spLocks noChangeShapeType="1"/>
              </p:cNvSpPr>
              <p:nvPr/>
            </p:nvSpPr>
            <p:spPr bwMode="auto">
              <a:xfrm>
                <a:off x="240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0" name="Line 122"/>
              <p:cNvSpPr>
                <a:spLocks noChangeShapeType="1"/>
              </p:cNvSpPr>
              <p:nvPr/>
            </p:nvSpPr>
            <p:spPr bwMode="auto">
              <a:xfrm>
                <a:off x="249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1" name="Line 123"/>
              <p:cNvSpPr>
                <a:spLocks noChangeShapeType="1"/>
              </p:cNvSpPr>
              <p:nvPr/>
            </p:nvSpPr>
            <p:spPr bwMode="auto">
              <a:xfrm>
                <a:off x="259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2" name="Line 124"/>
              <p:cNvSpPr>
                <a:spLocks noChangeShapeType="1"/>
              </p:cNvSpPr>
              <p:nvPr/>
            </p:nvSpPr>
            <p:spPr bwMode="auto">
              <a:xfrm>
                <a:off x="268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3" name="Line 125"/>
              <p:cNvSpPr>
                <a:spLocks noChangeShapeType="1"/>
              </p:cNvSpPr>
              <p:nvPr/>
            </p:nvSpPr>
            <p:spPr bwMode="auto">
              <a:xfrm>
                <a:off x="278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4" name="Line 126"/>
              <p:cNvSpPr>
                <a:spLocks noChangeShapeType="1"/>
              </p:cNvSpPr>
              <p:nvPr/>
            </p:nvSpPr>
            <p:spPr bwMode="auto">
              <a:xfrm>
                <a:off x="288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5" name="Line 127"/>
              <p:cNvSpPr>
                <a:spLocks noChangeShapeType="1"/>
              </p:cNvSpPr>
              <p:nvPr/>
            </p:nvSpPr>
            <p:spPr bwMode="auto">
              <a:xfrm>
                <a:off x="297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6" name="Line 128"/>
              <p:cNvSpPr>
                <a:spLocks noChangeShapeType="1"/>
              </p:cNvSpPr>
              <p:nvPr/>
            </p:nvSpPr>
            <p:spPr bwMode="auto">
              <a:xfrm>
                <a:off x="307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7" name="Line 129"/>
              <p:cNvSpPr>
                <a:spLocks noChangeShapeType="1"/>
              </p:cNvSpPr>
              <p:nvPr/>
            </p:nvSpPr>
            <p:spPr bwMode="auto">
              <a:xfrm>
                <a:off x="316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8" name="Line 130"/>
              <p:cNvSpPr>
                <a:spLocks noChangeShapeType="1"/>
              </p:cNvSpPr>
              <p:nvPr/>
            </p:nvSpPr>
            <p:spPr bwMode="auto">
              <a:xfrm>
                <a:off x="326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9" name="Line 131"/>
              <p:cNvSpPr>
                <a:spLocks noChangeShapeType="1"/>
              </p:cNvSpPr>
              <p:nvPr/>
            </p:nvSpPr>
            <p:spPr bwMode="auto">
              <a:xfrm>
                <a:off x="336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0" name="Line 132"/>
              <p:cNvSpPr>
                <a:spLocks noChangeShapeType="1"/>
              </p:cNvSpPr>
              <p:nvPr/>
            </p:nvSpPr>
            <p:spPr bwMode="auto">
              <a:xfrm>
                <a:off x="345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1" name="Line 133"/>
              <p:cNvSpPr>
                <a:spLocks noChangeShapeType="1"/>
              </p:cNvSpPr>
              <p:nvPr/>
            </p:nvSpPr>
            <p:spPr bwMode="auto">
              <a:xfrm>
                <a:off x="355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2" name="Line 134"/>
              <p:cNvSpPr>
                <a:spLocks noChangeShapeType="1"/>
              </p:cNvSpPr>
              <p:nvPr/>
            </p:nvSpPr>
            <p:spPr bwMode="auto">
              <a:xfrm>
                <a:off x="364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3" name="Line 135"/>
              <p:cNvSpPr>
                <a:spLocks noChangeShapeType="1"/>
              </p:cNvSpPr>
              <p:nvPr/>
            </p:nvSpPr>
            <p:spPr bwMode="auto">
              <a:xfrm>
                <a:off x="374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4" name="Line 136"/>
              <p:cNvSpPr>
                <a:spLocks noChangeShapeType="1"/>
              </p:cNvSpPr>
              <p:nvPr/>
            </p:nvSpPr>
            <p:spPr bwMode="auto">
              <a:xfrm>
                <a:off x="384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5" name="Line 137"/>
              <p:cNvSpPr>
                <a:spLocks noChangeShapeType="1"/>
              </p:cNvSpPr>
              <p:nvPr/>
            </p:nvSpPr>
            <p:spPr bwMode="auto">
              <a:xfrm>
                <a:off x="393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6" name="Line 138"/>
              <p:cNvSpPr>
                <a:spLocks noChangeShapeType="1"/>
              </p:cNvSpPr>
              <p:nvPr/>
            </p:nvSpPr>
            <p:spPr bwMode="auto">
              <a:xfrm>
                <a:off x="403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7" name="Line 139"/>
              <p:cNvSpPr>
                <a:spLocks noChangeShapeType="1"/>
              </p:cNvSpPr>
              <p:nvPr/>
            </p:nvSpPr>
            <p:spPr bwMode="auto">
              <a:xfrm>
                <a:off x="412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8" name="Line 140"/>
              <p:cNvSpPr>
                <a:spLocks noChangeShapeType="1"/>
              </p:cNvSpPr>
              <p:nvPr/>
            </p:nvSpPr>
            <p:spPr bwMode="auto">
              <a:xfrm>
                <a:off x="422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19" name="Line 141"/>
              <p:cNvSpPr>
                <a:spLocks noChangeShapeType="1"/>
              </p:cNvSpPr>
              <p:nvPr/>
            </p:nvSpPr>
            <p:spPr bwMode="auto">
              <a:xfrm>
                <a:off x="4320"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0" name="Line 142"/>
              <p:cNvSpPr>
                <a:spLocks noChangeShapeType="1"/>
              </p:cNvSpPr>
              <p:nvPr/>
            </p:nvSpPr>
            <p:spPr bwMode="auto">
              <a:xfrm>
                <a:off x="4416"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1" name="Line 143"/>
              <p:cNvSpPr>
                <a:spLocks noChangeShapeType="1"/>
              </p:cNvSpPr>
              <p:nvPr/>
            </p:nvSpPr>
            <p:spPr bwMode="auto">
              <a:xfrm>
                <a:off x="4512"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2" name="Line 144"/>
              <p:cNvSpPr>
                <a:spLocks noChangeShapeType="1"/>
              </p:cNvSpPr>
              <p:nvPr/>
            </p:nvSpPr>
            <p:spPr bwMode="auto">
              <a:xfrm>
                <a:off x="4608"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3" name="Line 145"/>
              <p:cNvSpPr>
                <a:spLocks noChangeShapeType="1"/>
              </p:cNvSpPr>
              <p:nvPr/>
            </p:nvSpPr>
            <p:spPr bwMode="auto">
              <a:xfrm>
                <a:off x="4704" y="1056"/>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4" name="Line 146"/>
              <p:cNvSpPr>
                <a:spLocks noChangeShapeType="1"/>
              </p:cNvSpPr>
              <p:nvPr/>
            </p:nvSpPr>
            <p:spPr bwMode="auto">
              <a:xfrm>
                <a:off x="1056" y="35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5" name="Line 147"/>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6" name="Line 148"/>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7" name="Line 149"/>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8" name="Line 150"/>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29" name="Line 151"/>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0" name="Line 152"/>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1" name="Line 153"/>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2" name="Line 154"/>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3" name="Line 155"/>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4" name="Line 156"/>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5" name="Line 157"/>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6" name="Line 158"/>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7" name="Line 159"/>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8" name="Line 160"/>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39" name="Line 161"/>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0" name="Line 162"/>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1" name="Line 163"/>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2" name="Line 164"/>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3" name="Line 165"/>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4" name="Line 166"/>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5" name="Line 167"/>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6" name="Line 168"/>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7" name="Line 169"/>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8" name="Line 170"/>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49" name="Line 171"/>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0" name="Line 172"/>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51" name="Line 173"/>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56" name="Text Box 174"/>
            <p:cNvSpPr txBox="1">
              <a:spLocks noChangeArrowheads="1"/>
            </p:cNvSpPr>
            <p:nvPr/>
          </p:nvSpPr>
          <p:spPr bwMode="auto">
            <a:xfrm>
              <a:off x="1019" y="3782"/>
              <a:ext cx="5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LCL</a:t>
              </a:r>
            </a:p>
          </p:txBody>
        </p:sp>
        <p:sp>
          <p:nvSpPr>
            <p:cNvPr id="53257" name="Text Box 175"/>
            <p:cNvSpPr txBox="1">
              <a:spLocks noChangeArrowheads="1"/>
            </p:cNvSpPr>
            <p:nvPr/>
          </p:nvSpPr>
          <p:spPr bwMode="auto">
            <a:xfrm>
              <a:off x="1047" y="2857"/>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R</a:t>
              </a:r>
            </a:p>
          </p:txBody>
        </p:sp>
        <p:sp>
          <p:nvSpPr>
            <p:cNvPr id="53258" name="Text Box 176"/>
            <p:cNvSpPr txBox="1">
              <a:spLocks noChangeArrowheads="1"/>
            </p:cNvSpPr>
            <p:nvPr/>
          </p:nvSpPr>
          <p:spPr bwMode="auto">
            <a:xfrm>
              <a:off x="1008" y="2064"/>
              <a:ext cx="5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200"/>
                <a:t>UCL</a:t>
              </a:r>
            </a:p>
          </p:txBody>
        </p:sp>
        <p:sp>
          <p:nvSpPr>
            <p:cNvPr id="53259" name="Line 177"/>
            <p:cNvSpPr>
              <a:spLocks noChangeShapeType="1"/>
            </p:cNvSpPr>
            <p:nvPr/>
          </p:nvSpPr>
          <p:spPr bwMode="auto">
            <a:xfrm>
              <a:off x="1605" y="3876"/>
              <a:ext cx="2523"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0" name="Line 178"/>
            <p:cNvSpPr>
              <a:spLocks noChangeShapeType="1"/>
            </p:cNvSpPr>
            <p:nvPr/>
          </p:nvSpPr>
          <p:spPr bwMode="auto">
            <a:xfrm>
              <a:off x="1603" y="2150"/>
              <a:ext cx="2522"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1" name="Line 179"/>
            <p:cNvSpPr>
              <a:spLocks noChangeShapeType="1"/>
            </p:cNvSpPr>
            <p:nvPr/>
          </p:nvSpPr>
          <p:spPr bwMode="auto">
            <a:xfrm>
              <a:off x="1605" y="2944"/>
              <a:ext cx="2523"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Oval 180"/>
            <p:cNvSpPr>
              <a:spLocks noChangeArrowheads="1"/>
            </p:cNvSpPr>
            <p:nvPr/>
          </p:nvSpPr>
          <p:spPr bwMode="auto">
            <a:xfrm>
              <a:off x="1771" y="2634"/>
              <a:ext cx="67" cy="6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3" name="Oval 181"/>
            <p:cNvSpPr>
              <a:spLocks noChangeArrowheads="1"/>
            </p:cNvSpPr>
            <p:nvPr/>
          </p:nvSpPr>
          <p:spPr bwMode="auto">
            <a:xfrm>
              <a:off x="1971"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4" name="Oval 182"/>
            <p:cNvSpPr>
              <a:spLocks noChangeArrowheads="1"/>
            </p:cNvSpPr>
            <p:nvPr/>
          </p:nvSpPr>
          <p:spPr bwMode="auto">
            <a:xfrm>
              <a:off x="2170"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5" name="Oval 183"/>
            <p:cNvSpPr>
              <a:spLocks noChangeArrowheads="1"/>
            </p:cNvSpPr>
            <p:nvPr/>
          </p:nvSpPr>
          <p:spPr bwMode="auto">
            <a:xfrm>
              <a:off x="2369"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6" name="Oval 184"/>
            <p:cNvSpPr>
              <a:spLocks noChangeArrowheads="1"/>
            </p:cNvSpPr>
            <p:nvPr/>
          </p:nvSpPr>
          <p:spPr bwMode="auto">
            <a:xfrm>
              <a:off x="2568"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7" name="Oval 185"/>
            <p:cNvSpPr>
              <a:spLocks noChangeArrowheads="1"/>
            </p:cNvSpPr>
            <p:nvPr/>
          </p:nvSpPr>
          <p:spPr bwMode="auto">
            <a:xfrm>
              <a:off x="2767" y="3099"/>
              <a:ext cx="67" cy="6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8" name="Oval 186"/>
            <p:cNvSpPr>
              <a:spLocks noChangeArrowheads="1"/>
            </p:cNvSpPr>
            <p:nvPr/>
          </p:nvSpPr>
          <p:spPr bwMode="auto">
            <a:xfrm>
              <a:off x="2966" y="2900"/>
              <a:ext cx="67"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69" name="Oval 187"/>
            <p:cNvSpPr>
              <a:spLocks noChangeArrowheads="1"/>
            </p:cNvSpPr>
            <p:nvPr/>
          </p:nvSpPr>
          <p:spPr bwMode="auto">
            <a:xfrm>
              <a:off x="3165" y="3033"/>
              <a:ext cx="67"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70" name="Oval 188"/>
            <p:cNvSpPr>
              <a:spLocks noChangeArrowheads="1"/>
            </p:cNvSpPr>
            <p:nvPr/>
          </p:nvSpPr>
          <p:spPr bwMode="auto">
            <a:xfrm>
              <a:off x="3365" y="2900"/>
              <a:ext cx="66" cy="6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71" name="Oval 189"/>
            <p:cNvSpPr>
              <a:spLocks noChangeArrowheads="1"/>
            </p:cNvSpPr>
            <p:nvPr/>
          </p:nvSpPr>
          <p:spPr bwMode="auto">
            <a:xfrm>
              <a:off x="3564" y="2767"/>
              <a:ext cx="66" cy="6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3272" name="Line 190"/>
            <p:cNvSpPr>
              <a:spLocks noChangeShapeType="1"/>
            </p:cNvSpPr>
            <p:nvPr/>
          </p:nvSpPr>
          <p:spPr bwMode="auto">
            <a:xfrm>
              <a:off x="1805" y="2668"/>
              <a:ext cx="199" cy="265"/>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3" name="Line 191"/>
            <p:cNvSpPr>
              <a:spLocks noChangeShapeType="1"/>
            </p:cNvSpPr>
            <p:nvPr/>
          </p:nvSpPr>
          <p:spPr bwMode="auto">
            <a:xfrm>
              <a:off x="2004" y="2933"/>
              <a:ext cx="199"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4" name="Line 192"/>
            <p:cNvSpPr>
              <a:spLocks noChangeShapeType="1"/>
            </p:cNvSpPr>
            <p:nvPr/>
          </p:nvSpPr>
          <p:spPr bwMode="auto">
            <a:xfrm>
              <a:off x="2203" y="2933"/>
              <a:ext cx="199"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5" name="Line 193"/>
            <p:cNvSpPr>
              <a:spLocks noChangeShapeType="1"/>
            </p:cNvSpPr>
            <p:nvPr/>
          </p:nvSpPr>
          <p:spPr bwMode="auto">
            <a:xfrm>
              <a:off x="2402" y="2933"/>
              <a:ext cx="199" cy="0"/>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6" name="Line 194"/>
            <p:cNvSpPr>
              <a:spLocks noChangeShapeType="1"/>
            </p:cNvSpPr>
            <p:nvPr/>
          </p:nvSpPr>
          <p:spPr bwMode="auto">
            <a:xfrm>
              <a:off x="2601" y="2933"/>
              <a:ext cx="199" cy="199"/>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7" name="Line 195"/>
            <p:cNvSpPr>
              <a:spLocks noChangeShapeType="1"/>
            </p:cNvSpPr>
            <p:nvPr/>
          </p:nvSpPr>
          <p:spPr bwMode="auto">
            <a:xfrm flipV="1">
              <a:off x="2800" y="2933"/>
              <a:ext cx="199" cy="199"/>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8" name="Line 196"/>
            <p:cNvSpPr>
              <a:spLocks noChangeShapeType="1"/>
            </p:cNvSpPr>
            <p:nvPr/>
          </p:nvSpPr>
          <p:spPr bwMode="auto">
            <a:xfrm>
              <a:off x="2999" y="2933"/>
              <a:ext cx="200" cy="13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9" name="Line 197"/>
            <p:cNvSpPr>
              <a:spLocks noChangeShapeType="1"/>
            </p:cNvSpPr>
            <p:nvPr/>
          </p:nvSpPr>
          <p:spPr bwMode="auto">
            <a:xfrm flipV="1">
              <a:off x="3199" y="2933"/>
              <a:ext cx="199" cy="13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0" name="Line 198"/>
            <p:cNvSpPr>
              <a:spLocks noChangeShapeType="1"/>
            </p:cNvSpPr>
            <p:nvPr/>
          </p:nvSpPr>
          <p:spPr bwMode="auto">
            <a:xfrm flipV="1">
              <a:off x="3398" y="2800"/>
              <a:ext cx="199" cy="133"/>
            </a:xfrm>
            <a:prstGeom prst="line">
              <a:avLst/>
            </a:prstGeom>
            <a:noFill/>
            <a:ln w="222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1" name="Line 199"/>
            <p:cNvSpPr>
              <a:spLocks noChangeShapeType="1"/>
            </p:cNvSpPr>
            <p:nvPr/>
          </p:nvSpPr>
          <p:spPr bwMode="auto">
            <a:xfrm>
              <a:off x="1452" y="2893"/>
              <a:ext cx="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53" name="Text Box 200"/>
          <p:cNvSpPr txBox="1">
            <a:spLocks noChangeArrowheads="1"/>
          </p:cNvSpPr>
          <p:nvPr/>
        </p:nvSpPr>
        <p:spPr bwMode="auto">
          <a:xfrm>
            <a:off x="533400" y="2911475"/>
            <a:ext cx="2209800" cy="822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t>What can you conclude?</a:t>
            </a:r>
          </a:p>
        </p:txBody>
      </p:sp>
      <p:sp>
        <p:nvSpPr>
          <p:cNvPr id="228553" name="Text Box 201"/>
          <p:cNvSpPr txBox="1">
            <a:spLocks noChangeArrowheads="1"/>
          </p:cNvSpPr>
          <p:nvPr/>
        </p:nvSpPr>
        <p:spPr bwMode="auto">
          <a:xfrm>
            <a:off x="822325" y="4079875"/>
            <a:ext cx="1844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The process is in control</a:t>
            </a:r>
          </a:p>
        </p:txBody>
      </p:sp>
      <p:cxnSp>
        <p:nvCxnSpPr>
          <p:cNvPr id="3" name="Straight Connector 2"/>
          <p:cNvCxnSpPr/>
          <p:nvPr/>
        </p:nvCxnSpPr>
        <p:spPr>
          <a:xfrm>
            <a:off x="1219200" y="228600"/>
            <a:ext cx="419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23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553" grpId="0" autoUpdateAnimBg="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b="1" smtClean="0">
                <a:solidFill>
                  <a:srgbClr val="FF0000"/>
                </a:solidFill>
              </a:rPr>
              <a:t>Control Charts by Attributes</a:t>
            </a:r>
          </a:p>
        </p:txBody>
      </p:sp>
      <p:sp>
        <p:nvSpPr>
          <p:cNvPr id="37891" name="Content Placeholder 2"/>
          <p:cNvSpPr>
            <a:spLocks noGrp="1"/>
          </p:cNvSpPr>
          <p:nvPr>
            <p:ph idx="1"/>
          </p:nvPr>
        </p:nvSpPr>
        <p:spPr/>
        <p:txBody>
          <a:bodyPr>
            <a:normAutofit fontScale="92500" lnSpcReduction="10000"/>
          </a:bodyPr>
          <a:lstStyle/>
          <a:p>
            <a:r>
              <a:rPr lang="en-US" b="1" smtClean="0"/>
              <a:t>This form of inspection is where </a:t>
            </a:r>
            <a:r>
              <a:rPr lang="en-US" b="1" smtClean="0">
                <a:solidFill>
                  <a:srgbClr val="FF0000"/>
                </a:solidFill>
              </a:rPr>
              <a:t>the items comprising the sample are classified into two factions </a:t>
            </a:r>
            <a:r>
              <a:rPr lang="en-US" b="1" smtClean="0"/>
              <a:t>:</a:t>
            </a:r>
          </a:p>
          <a:p>
            <a:pPr lvl="2"/>
            <a:r>
              <a:rPr lang="en-US" b="1" smtClean="0"/>
              <a:t>Acceptable “ and</a:t>
            </a:r>
          </a:p>
          <a:p>
            <a:pPr lvl="2"/>
            <a:r>
              <a:rPr lang="en-US" b="1" smtClean="0"/>
              <a:t> “Non-acceptable”. </a:t>
            </a:r>
          </a:p>
          <a:p>
            <a:r>
              <a:rPr lang="en-US" sz="2400" b="1" smtClean="0">
                <a:solidFill>
                  <a:srgbClr val="FF0000"/>
                </a:solidFill>
              </a:rPr>
              <a:t>Such an inspection is termed as “Inspection by attributes”. </a:t>
            </a:r>
            <a:r>
              <a:rPr lang="en-US" sz="2400" b="1" smtClean="0"/>
              <a:t>This includes</a:t>
            </a:r>
          </a:p>
          <a:p>
            <a:pPr lvl="4"/>
            <a:r>
              <a:rPr lang="en-US" b="1" smtClean="0"/>
              <a:t>Quantitative measurements are not possible as with the inspection for damages, matching of color against a standard shades, presence of bars, etc.</a:t>
            </a:r>
          </a:p>
          <a:p>
            <a:pPr lvl="4"/>
            <a:r>
              <a:rPr lang="en-US" b="1" smtClean="0"/>
              <a:t>Quantitative measurements consume too much time with the inspection of p.c.d. of drilled holes etc. ( uses GO or NOGO gauge) </a:t>
            </a:r>
          </a:p>
        </p:txBody>
      </p:sp>
    </p:spTree>
    <p:extLst>
      <p:ext uri="{BB962C8B-B14F-4D97-AF65-F5344CB8AC3E}">
        <p14:creationId xmlns:p14="http://schemas.microsoft.com/office/powerpoint/2010/main" val="357884744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b="1" smtClean="0">
                <a:solidFill>
                  <a:srgbClr val="FF0000"/>
                </a:solidFill>
              </a:rPr>
              <a:t>Control Charts by Attributes</a:t>
            </a:r>
          </a:p>
        </p:txBody>
      </p:sp>
      <p:sp>
        <p:nvSpPr>
          <p:cNvPr id="102403" name="Content Placeholder 2"/>
          <p:cNvSpPr>
            <a:spLocks noGrp="1"/>
          </p:cNvSpPr>
          <p:nvPr>
            <p:ph idx="1"/>
          </p:nvPr>
        </p:nvSpPr>
        <p:spPr/>
        <p:txBody>
          <a:bodyPr/>
          <a:lstStyle/>
          <a:p>
            <a:r>
              <a:rPr lang="en-US" b="1" dirty="0" smtClean="0"/>
              <a:t>The Control Charts by Attributes are basically the followings.</a:t>
            </a:r>
          </a:p>
          <a:p>
            <a:pPr lvl="2"/>
            <a:endParaRPr lang="en-US" b="1" dirty="0" smtClean="0"/>
          </a:p>
          <a:p>
            <a:pPr lvl="2"/>
            <a:r>
              <a:rPr lang="en-US" b="1" dirty="0" smtClean="0">
                <a:solidFill>
                  <a:srgbClr val="FF0000"/>
                </a:solidFill>
              </a:rPr>
              <a:t>The Fraction Defective Chart  (p-Chart)</a:t>
            </a:r>
            <a:r>
              <a:rPr lang="en-US" b="1" dirty="0" smtClean="0"/>
              <a:t> which records the proportion of defective items in a sample</a:t>
            </a:r>
          </a:p>
          <a:p>
            <a:pPr lvl="2"/>
            <a:r>
              <a:rPr lang="en-US" b="1" dirty="0" smtClean="0">
                <a:solidFill>
                  <a:srgbClr val="FF0000"/>
                </a:solidFill>
              </a:rPr>
              <a:t>The Number Defective Chart (np-Chart) </a:t>
            </a:r>
            <a:r>
              <a:rPr lang="en-US" b="1" dirty="0" smtClean="0"/>
              <a:t>which records the number of defective items in a sample</a:t>
            </a:r>
          </a:p>
          <a:p>
            <a:pPr lvl="2"/>
            <a:r>
              <a:rPr lang="en-US" b="1" dirty="0" smtClean="0">
                <a:solidFill>
                  <a:srgbClr val="FF0000"/>
                </a:solidFill>
              </a:rPr>
              <a:t>The Defects Chart (C- Chart)</a:t>
            </a:r>
            <a:r>
              <a:rPr lang="en-US" b="1" dirty="0" smtClean="0"/>
              <a:t> which records the number  of defects in a component/ product</a:t>
            </a:r>
          </a:p>
        </p:txBody>
      </p:sp>
    </p:spTree>
    <p:extLst>
      <p:ext uri="{BB962C8B-B14F-4D97-AF65-F5344CB8AC3E}">
        <p14:creationId xmlns:p14="http://schemas.microsoft.com/office/powerpoint/2010/main" val="4005111270"/>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4000" b="1" smtClean="0">
                <a:solidFill>
                  <a:srgbClr val="FF0000"/>
                </a:solidFill>
              </a:rPr>
              <a:t>Control chart for Fraction Defectives</a:t>
            </a:r>
          </a:p>
        </p:txBody>
      </p:sp>
      <p:sp>
        <p:nvSpPr>
          <p:cNvPr id="3" name="Content Placeholder 2"/>
          <p:cNvSpPr>
            <a:spLocks noGrp="1"/>
          </p:cNvSpPr>
          <p:nvPr>
            <p:ph idx="1"/>
          </p:nvPr>
        </p:nvSpPr>
        <p:spPr/>
        <p:txBody>
          <a:bodyPr/>
          <a:lstStyle/>
          <a:p>
            <a:pPr marL="914400" lvl="2" indent="0">
              <a:buFont typeface="Arial" pitchFamily="34" charset="0"/>
              <a:buNone/>
              <a:defRPr/>
            </a:pPr>
            <a:r>
              <a:rPr lang="en-US" b="1" dirty="0" smtClean="0"/>
              <a:t>The control charts for fraction defectives is used where the products manufactured in the shops or products received from vendors are inspected and classified as either accepted or rejected.</a:t>
            </a:r>
          </a:p>
          <a:p>
            <a:pPr marL="914400" lvl="2" indent="0">
              <a:buFont typeface="Arial" pitchFamily="34" charset="0"/>
              <a:buNone/>
              <a:defRPr/>
            </a:pPr>
            <a:r>
              <a:rPr lang="en-US" b="1" dirty="0" smtClean="0">
                <a:solidFill>
                  <a:srgbClr val="FF0000"/>
                </a:solidFill>
              </a:rPr>
              <a:t>This two way classification naturally leads to a binomial description of the standard error of the mean. </a:t>
            </a:r>
          </a:p>
          <a:p>
            <a:pPr lvl="2">
              <a:defRPr/>
            </a:pPr>
            <a:endParaRPr lang="en-US" b="1" dirty="0">
              <a:solidFill>
                <a:srgbClr val="FF0000"/>
              </a:solidFill>
            </a:endParaRPr>
          </a:p>
          <a:p>
            <a:pPr lvl="2">
              <a:defRPr/>
            </a:pPr>
            <a:r>
              <a:rPr lang="en-US" b="1" dirty="0" smtClean="0">
                <a:solidFill>
                  <a:srgbClr val="FF0000"/>
                </a:solidFill>
              </a:rPr>
              <a:t>The Fraction Defective Chart  (p-Chart)</a:t>
            </a:r>
            <a:r>
              <a:rPr lang="en-US" b="1" dirty="0" smtClean="0"/>
              <a:t> which records the proportion of defective items in a sample</a:t>
            </a:r>
          </a:p>
          <a:p>
            <a:pPr lvl="2">
              <a:defRPr/>
            </a:pPr>
            <a:r>
              <a:rPr lang="en-US" b="1" dirty="0" smtClean="0">
                <a:solidFill>
                  <a:srgbClr val="FF0000"/>
                </a:solidFill>
              </a:rPr>
              <a:t>The Number Defective Chart (</a:t>
            </a:r>
            <a:r>
              <a:rPr lang="en-US" b="1" dirty="0" err="1" smtClean="0">
                <a:solidFill>
                  <a:srgbClr val="FF0000"/>
                </a:solidFill>
              </a:rPr>
              <a:t>np</a:t>
            </a:r>
            <a:r>
              <a:rPr lang="en-US" b="1" dirty="0" smtClean="0">
                <a:solidFill>
                  <a:srgbClr val="FF0000"/>
                </a:solidFill>
              </a:rPr>
              <a:t>-Chart) </a:t>
            </a:r>
            <a:r>
              <a:rPr lang="en-US" b="1" dirty="0" smtClean="0"/>
              <a:t>which records the number of defective items in a sample</a:t>
            </a:r>
          </a:p>
          <a:p>
            <a:pPr>
              <a:defRPr/>
            </a:pPr>
            <a:endParaRPr lang="en-US" dirty="0"/>
          </a:p>
        </p:txBody>
      </p:sp>
    </p:spTree>
    <p:extLst>
      <p:ext uri="{BB962C8B-B14F-4D97-AF65-F5344CB8AC3E}">
        <p14:creationId xmlns:p14="http://schemas.microsoft.com/office/powerpoint/2010/main" val="240066024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Tapas\Desktop\p-charts-1-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305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6645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Tapas\Desktop\p-charts-2-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2295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38800" y="2971800"/>
            <a:ext cx="3560651" cy="1754326"/>
          </a:xfrm>
          <a:prstGeom prst="rect">
            <a:avLst/>
          </a:prstGeom>
          <a:noFill/>
        </p:spPr>
        <p:txBody>
          <a:bodyPr wrap="square" rtlCol="0">
            <a:spAutoFit/>
          </a:bodyPr>
          <a:lstStyle/>
          <a:p>
            <a:r>
              <a:rPr lang="en-US" dirty="0" smtClean="0"/>
              <a:t>Z value can be 1.96 for 95% Confidence Interval.</a:t>
            </a:r>
          </a:p>
          <a:p>
            <a:endParaRPr lang="en-US" dirty="0" smtClean="0"/>
          </a:p>
          <a:p>
            <a:r>
              <a:rPr lang="en-US" dirty="0" smtClean="0">
                <a:solidFill>
                  <a:srgbClr val="FF0000"/>
                </a:solidFill>
              </a:rPr>
              <a:t>More often than not, Z is set up as 3.0. This allows a probability of 99.74% under Normal Distribution.</a:t>
            </a:r>
            <a:endParaRPr lang="en-US" dirty="0">
              <a:solidFill>
                <a:srgbClr val="FF0000"/>
              </a:solidFill>
            </a:endParaRPr>
          </a:p>
        </p:txBody>
      </p:sp>
      <p:sp>
        <p:nvSpPr>
          <p:cNvPr id="3" name="Rectangle 2"/>
          <p:cNvSpPr/>
          <p:nvPr/>
        </p:nvSpPr>
        <p:spPr>
          <a:xfrm>
            <a:off x="5638800" y="3006436"/>
            <a:ext cx="3429000" cy="1719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218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b="1" smtClean="0">
                <a:solidFill>
                  <a:srgbClr val="FF0000"/>
                </a:solidFill>
              </a:rPr>
              <a:t>Theory Y</a:t>
            </a:r>
            <a:endParaRPr lang="en-US" altLang="en-US" smtClean="0">
              <a:solidFill>
                <a:srgbClr val="FF0000"/>
              </a:solidFill>
            </a:endParaRPr>
          </a:p>
        </p:txBody>
      </p:sp>
      <p:sp>
        <p:nvSpPr>
          <p:cNvPr id="74755" name="Content Placeholder 2"/>
          <p:cNvSpPr>
            <a:spLocks noGrp="1"/>
          </p:cNvSpPr>
          <p:nvPr>
            <p:ph idx="1"/>
          </p:nvPr>
        </p:nvSpPr>
        <p:spPr>
          <a:xfrm>
            <a:off x="457200" y="1143000"/>
            <a:ext cx="8229600" cy="4983163"/>
          </a:xfrm>
        </p:spPr>
        <p:txBody>
          <a:bodyPr rtlCol="0">
            <a:normAutofit lnSpcReduction="10000"/>
          </a:bodyPr>
          <a:lstStyle/>
          <a:p>
            <a:pPr eaLnBrk="1" fontAlgn="auto" hangingPunct="1">
              <a:spcAft>
                <a:spcPts val="0"/>
              </a:spcAft>
              <a:buFont typeface="Arial" pitchFamily="34" charset="0"/>
              <a:buChar char="•"/>
              <a:defRPr/>
            </a:pPr>
            <a:r>
              <a:rPr lang="en-US" sz="2800" b="1" smtClean="0"/>
              <a:t>In this theory, management assumes employees are</a:t>
            </a:r>
            <a:r>
              <a:rPr lang="en-US" sz="2800" b="1" i="1" smtClean="0"/>
              <a:t> ambitious and self-motivated and exercise self control.</a:t>
            </a:r>
          </a:p>
          <a:p>
            <a:pPr eaLnBrk="1" fontAlgn="auto" hangingPunct="1">
              <a:spcAft>
                <a:spcPts val="0"/>
              </a:spcAft>
              <a:buFont typeface="Arial" pitchFamily="34" charset="0"/>
              <a:buChar char="•"/>
              <a:defRPr/>
            </a:pPr>
            <a:r>
              <a:rPr lang="en-US" sz="2800" b="1" smtClean="0"/>
              <a:t>It is believed that employees enjoy their mental and physical work duties.</a:t>
            </a:r>
          </a:p>
          <a:p>
            <a:pPr eaLnBrk="1" fontAlgn="auto" hangingPunct="1">
              <a:spcAft>
                <a:spcPts val="0"/>
              </a:spcAft>
              <a:buFont typeface="Arial" pitchFamily="34" charset="0"/>
              <a:buChar char="•"/>
              <a:defRPr/>
            </a:pPr>
            <a:r>
              <a:rPr lang="en-US" sz="2800" b="1" smtClean="0">
                <a:solidFill>
                  <a:srgbClr val="FF0000"/>
                </a:solidFill>
              </a:rPr>
              <a:t>They possess the ability for creative problem solving,</a:t>
            </a:r>
          </a:p>
          <a:p>
            <a:pPr eaLnBrk="1" fontAlgn="auto" hangingPunct="1">
              <a:spcAft>
                <a:spcPts val="0"/>
              </a:spcAft>
              <a:buFont typeface="Arial" pitchFamily="34" charset="0"/>
              <a:buChar char="•"/>
              <a:defRPr/>
            </a:pPr>
            <a:r>
              <a:rPr lang="en-US" sz="2800" b="1" smtClean="0"/>
              <a:t>Given the right conditions, most people will want to do well at work.</a:t>
            </a:r>
          </a:p>
          <a:p>
            <a:pPr eaLnBrk="1" fontAlgn="auto" hangingPunct="1">
              <a:spcAft>
                <a:spcPts val="0"/>
              </a:spcAft>
              <a:buFont typeface="Arial" pitchFamily="34" charset="0"/>
              <a:buChar char="•"/>
              <a:defRPr/>
            </a:pPr>
            <a:r>
              <a:rPr lang="en-US" sz="2800" b="1" smtClean="0"/>
              <a:t>They believe that the satisfaction of doing a good job is a strong motivation.</a:t>
            </a:r>
          </a:p>
        </p:txBody>
      </p:sp>
    </p:spTree>
    <p:extLst>
      <p:ext uri="{BB962C8B-B14F-4D97-AF65-F5344CB8AC3E}">
        <p14:creationId xmlns:p14="http://schemas.microsoft.com/office/powerpoint/2010/main" val="2919672689"/>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38175" y="1238250"/>
            <a:ext cx="769620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When should we use  </a:t>
            </a:r>
            <a:r>
              <a:rPr lang="en-US" altLang="en-US" i="1">
                <a:solidFill>
                  <a:schemeClr val="bg1"/>
                </a:solidFill>
              </a:rPr>
              <a:t>p</a:t>
            </a:r>
            <a:r>
              <a:rPr lang="en-US" altLang="en-US">
                <a:solidFill>
                  <a:schemeClr val="bg1"/>
                </a:solidFill>
              </a:rPr>
              <a:t> charts?</a:t>
            </a:r>
          </a:p>
        </p:txBody>
      </p:sp>
      <p:sp>
        <p:nvSpPr>
          <p:cNvPr id="38915" name="Text Box 3"/>
          <p:cNvSpPr txBox="1">
            <a:spLocks noChangeArrowheads="1"/>
          </p:cNvSpPr>
          <p:nvPr/>
        </p:nvSpPr>
        <p:spPr bwMode="auto">
          <a:xfrm>
            <a:off x="609600" y="1981200"/>
            <a:ext cx="7696200" cy="10048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AutoNum type="arabicPeriod"/>
            </a:pPr>
            <a:r>
              <a:rPr lang="en-US" altLang="en-US">
                <a:solidFill>
                  <a:schemeClr val="bg1"/>
                </a:solidFill>
              </a:rPr>
              <a:t>When decisions are simple “yes” or “no” by inspection</a:t>
            </a:r>
          </a:p>
          <a:p>
            <a:pPr eaLnBrk="1" hangingPunct="1">
              <a:spcBef>
                <a:spcPct val="50000"/>
              </a:spcBef>
              <a:buFontTx/>
              <a:buAutoNum type="arabicPeriod"/>
            </a:pPr>
            <a:r>
              <a:rPr lang="en-US" altLang="en-US">
                <a:solidFill>
                  <a:schemeClr val="bg1"/>
                </a:solidFill>
              </a:rPr>
              <a:t>When the sample sizes are large enough (&gt;50)</a:t>
            </a:r>
          </a:p>
        </p:txBody>
      </p:sp>
      <p:graphicFrame>
        <p:nvGraphicFramePr>
          <p:cNvPr id="214071" name="Group 55"/>
          <p:cNvGraphicFramePr>
            <a:graphicFrameLocks noGrp="1"/>
          </p:cNvGraphicFramePr>
          <p:nvPr/>
        </p:nvGraphicFramePr>
        <p:xfrm>
          <a:off x="1524000" y="3352800"/>
          <a:ext cx="6096000" cy="3106740"/>
        </p:xfrm>
        <a:graphic>
          <a:graphicData uri="http://schemas.openxmlformats.org/drawingml/2006/table">
            <a:tbl>
              <a:tblPr/>
              <a:tblGrid>
                <a:gridCol w="1524000"/>
                <a:gridCol w="1524000"/>
                <a:gridCol w="1524000"/>
                <a:gridCol w="1524000"/>
              </a:tblGrid>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Sample (day)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Defective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Percentage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rPr>
                        <a:t>0.080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63" name="Text Box 46"/>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3200" b="1" dirty="0">
                <a:solidFill>
                  <a:srgbClr val="FF0000"/>
                </a:solidFill>
              </a:rPr>
              <a:t>Statistical Process Control with </a:t>
            </a:r>
            <a:r>
              <a:rPr lang="en-US" altLang="en-US" sz="3200" b="1" i="1" dirty="0">
                <a:solidFill>
                  <a:srgbClr val="FF0000"/>
                </a:solidFill>
              </a:rPr>
              <a:t>p</a:t>
            </a:r>
            <a:r>
              <a:rPr lang="en-US" altLang="en-US" sz="3200" b="1" dirty="0">
                <a:solidFill>
                  <a:srgbClr val="FF0000"/>
                </a:solidFill>
              </a:rPr>
              <a:t> Charts</a:t>
            </a:r>
          </a:p>
        </p:txBody>
      </p:sp>
    </p:spTree>
    <p:extLst>
      <p:ext uri="{BB962C8B-B14F-4D97-AF65-F5344CB8AC3E}">
        <p14:creationId xmlns:p14="http://schemas.microsoft.com/office/powerpoint/2010/main" val="373369383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990600"/>
          </a:xfrm>
        </p:spPr>
        <p:txBody>
          <a:bodyPr>
            <a:normAutofit/>
          </a:bodyPr>
          <a:lstStyle/>
          <a:p>
            <a:r>
              <a:rPr lang="en-US" b="1" dirty="0" smtClean="0">
                <a:solidFill>
                  <a:srgbClr val="FF0000"/>
                </a:solidFill>
              </a:rPr>
              <a:t>p-Chart</a:t>
            </a:r>
          </a:p>
        </p:txBody>
      </p:sp>
      <mc:AlternateContent xmlns:mc="http://schemas.openxmlformats.org/markup-compatibility/2006" xmlns:a14="http://schemas.microsoft.com/office/drawing/2010/main">
        <mc:Choice Requires="a14">
          <p:sp>
            <p:nvSpPr>
              <p:cNvPr id="50179" name="Rectangle 3"/>
              <p:cNvSpPr>
                <a:spLocks noGrp="1" noChangeArrowheads="1"/>
              </p:cNvSpPr>
              <p:nvPr>
                <p:ph type="body" idx="1"/>
              </p:nvPr>
            </p:nvSpPr>
            <p:spPr>
              <a:xfrm>
                <a:off x="914400" y="990600"/>
                <a:ext cx="7924800" cy="5638800"/>
              </a:xfrm>
            </p:spPr>
            <p:txBody>
              <a:bodyPr>
                <a:normAutofit fontScale="92500" lnSpcReduction="10000"/>
              </a:bodyPr>
              <a:lstStyle/>
              <a:p>
                <a:pPr marL="457200" indent="-457200"/>
                <a:r>
                  <a:rPr lang="en-US" b="1" dirty="0" smtClean="0">
                    <a:solidFill>
                      <a:srgbClr val="FF0000"/>
                    </a:solidFill>
                  </a:rPr>
                  <a:t> Attributes: </a:t>
                </a:r>
              </a:p>
              <a:p>
                <a:pPr marL="1257300" lvl="2" indent="-457200"/>
                <a:r>
                  <a:rPr lang="en-US" b="1" dirty="0" smtClean="0"/>
                  <a:t>(Binary; Yes/No; Go/No-go information)</a:t>
                </a:r>
              </a:p>
              <a:p>
                <a:pPr marL="838200" lvl="1" indent="-381000">
                  <a:buSzPct val="75000"/>
                </a:pPr>
                <a:r>
                  <a:rPr lang="en-US" b="1" dirty="0" smtClean="0"/>
                  <a:t>The products under the p-chart are divided into two factions</a:t>
                </a:r>
                <a:r>
                  <a:rPr lang="en-US" b="1" dirty="0" smtClean="0">
                    <a:solidFill>
                      <a:srgbClr val="FF0000"/>
                    </a:solidFill>
                  </a:rPr>
                  <a:t>-</a:t>
                </a:r>
                <a:r>
                  <a:rPr lang="en-US" b="1" dirty="0">
                    <a:solidFill>
                      <a:srgbClr val="FF0000"/>
                    </a:solidFill>
                  </a:rPr>
                  <a:t> </a:t>
                </a:r>
                <a:endParaRPr lang="en-US" b="1" dirty="0" smtClean="0">
                  <a:solidFill>
                    <a:srgbClr val="FF0000"/>
                  </a:solidFill>
                </a:endParaRPr>
              </a:p>
              <a:p>
                <a:pPr marL="1238250" lvl="2" indent="-381000">
                  <a:buSzPct val="75000"/>
                </a:pPr>
                <a:r>
                  <a:rPr lang="en-US" b="1" dirty="0" smtClean="0">
                    <a:solidFill>
                      <a:srgbClr val="FF0000"/>
                    </a:solidFill>
                  </a:rPr>
                  <a:t>“acceptable” and “non-acceptable” </a:t>
                </a:r>
              </a:p>
              <a:p>
                <a:pPr marL="838200" lvl="1" indent="-381000">
                  <a:buSzPct val="75000"/>
                </a:pPr>
                <a:r>
                  <a:rPr lang="en-US" b="1" dirty="0" smtClean="0"/>
                  <a:t>This two way classification naturally leads to a binomial description of the Standard Error of the mean</a:t>
                </a:r>
              </a:p>
              <a:p>
                <a:pPr marL="838200" lvl="1" indent="-381000">
                  <a:buSzPct val="75000"/>
                </a:pPr>
                <a:r>
                  <a:rPr lang="en-US" sz="2400" b="1" dirty="0"/>
                  <a:t>C</a:t>
                </a:r>
                <a:r>
                  <a:rPr lang="en-US" sz="2400" b="1" dirty="0" smtClean="0"/>
                  <a:t>entral line of the fraction defectives</a:t>
                </a:r>
                <a:r>
                  <a:rPr lang="en-US" sz="2400" b="1" dirty="0" smtClean="0">
                    <a:solidFill>
                      <a:srgbClr val="FF0000"/>
                    </a:solidFill>
                  </a:rPr>
                  <a:t> </a:t>
                </a:r>
                <a:r>
                  <a:rPr lang="en-US" sz="2400" b="1" dirty="0" smtClean="0"/>
                  <a:t>is determined by</a:t>
                </a:r>
              </a:p>
              <a:p>
                <a:pPr marL="857250" lvl="2" indent="0">
                  <a:buSzPct val="75000"/>
                  <a:buNone/>
                </a:pPr>
                <a:r>
                  <a:rPr lang="en-US" b="1" dirty="0" smtClean="0">
                    <a:solidFill>
                      <a:srgbClr val="FF0000"/>
                    </a:solidFill>
                  </a:rPr>
                  <a:t>  Average fraction defectives  p̄</a:t>
                </a:r>
                <a:r>
                  <a:rPr lang="en-US" b="1" dirty="0" smtClean="0"/>
                  <a:t> </a:t>
                </a:r>
              </a:p>
              <a:p>
                <a:pPr marL="857250" lvl="2" indent="0">
                  <a:buSzPct val="75000"/>
                  <a:buNone/>
                </a:pPr>
                <a:r>
                  <a:rPr lang="en-US" b="1" dirty="0" smtClean="0">
                    <a:solidFill>
                      <a:srgbClr val="FF0000"/>
                    </a:solidFill>
                  </a:rPr>
                  <a:t>and</a:t>
                </a:r>
              </a:p>
              <a:p>
                <a:pPr marL="838200" lvl="1" indent="-381000">
                  <a:buSzPct val="75000"/>
                </a:pPr>
                <a:r>
                  <a:rPr lang="en-US" sz="2400" b="1" dirty="0" smtClean="0"/>
                  <a:t>Limits of the percentage defectives are obtained from the following formula:- </a:t>
                </a:r>
              </a:p>
              <a:p>
                <a:pPr marL="457200" lvl="1" indent="0">
                  <a:buSzPct val="75000"/>
                  <a:buNone/>
                </a:pPr>
                <a:r>
                  <a:rPr lang="en-US" b="1" dirty="0" smtClean="0">
                    <a:solidFill>
                      <a:srgbClr val="FF0000"/>
                    </a:solidFill>
                  </a:rPr>
                  <a:t>	Control Limits: p̄</a:t>
                </a:r>
                <a:r>
                  <a:rPr lang="en-US" b="1" dirty="0">
                    <a:solidFill>
                      <a:srgbClr val="FF0000"/>
                    </a:solidFill>
                  </a:rPr>
                  <a:t> </a:t>
                </a:r>
                <a14:m>
                  <m:oMath xmlns:m="http://schemas.openxmlformats.org/officeDocument/2006/math">
                    <m:r>
                      <a:rPr lang="en-US" i="1">
                        <a:latin typeface="Cambria Math"/>
                        <a:ea typeface="Cambria Math"/>
                      </a:rPr>
                      <m:t>± </m:t>
                    </m:r>
                  </m:oMath>
                </a14:m>
                <a:r>
                  <a:rPr lang="en-US" b="1" dirty="0" smtClean="0">
                    <a:solidFill>
                      <a:srgbClr val="FF0000"/>
                    </a:solidFill>
                  </a:rPr>
                  <a:t>3 </a:t>
                </a:r>
              </a:p>
            </p:txBody>
          </p:sp>
        </mc:Choice>
        <mc:Fallback xmlns="">
          <p:sp>
            <p:nvSpPr>
              <p:cNvPr id="50179" name="Rectangle 3"/>
              <p:cNvSpPr>
                <a:spLocks noGrp="1" noRot="1" noChangeAspect="1" noMove="1" noResize="1" noEditPoints="1" noAdjustHandles="1" noChangeArrowheads="1" noChangeShapeType="1" noTextEdit="1"/>
              </p:cNvSpPr>
              <p:nvPr>
                <p:ph type="body" idx="1"/>
              </p:nvPr>
            </p:nvSpPr>
            <p:spPr>
              <a:xfrm>
                <a:off x="914400" y="990600"/>
                <a:ext cx="7924800" cy="5638800"/>
              </a:xfrm>
              <a:blipFill rotWithShape="1">
                <a:blip r:embed="rId4"/>
                <a:stretch>
                  <a:fillRect l="-1538" t="-2162"/>
                </a:stretch>
              </a:blipFill>
            </p:spPr>
            <p:txBody>
              <a:bodyPr/>
              <a:lstStyle/>
              <a:p>
                <a:r>
                  <a:rPr lang="en-US">
                    <a:noFill/>
                  </a:rPr>
                  <a:t> </a:t>
                </a:r>
              </a:p>
            </p:txBody>
          </p:sp>
        </mc:Fallback>
      </mc:AlternateContent>
      <p:graphicFrame>
        <p:nvGraphicFramePr>
          <p:cNvPr id="39941" name="Object 2"/>
          <p:cNvGraphicFramePr>
            <a:graphicFrameLocks noChangeAspect="1"/>
          </p:cNvGraphicFramePr>
          <p:nvPr>
            <p:extLst>
              <p:ext uri="{D42A27DB-BD31-4B8C-83A1-F6EECF244321}">
                <p14:modId xmlns:p14="http://schemas.microsoft.com/office/powerpoint/2010/main" val="1390773878"/>
              </p:ext>
            </p:extLst>
          </p:nvPr>
        </p:nvGraphicFramePr>
        <p:xfrm>
          <a:off x="4884008" y="5729194"/>
          <a:ext cx="1135792" cy="824006"/>
        </p:xfrm>
        <a:graphic>
          <a:graphicData uri="http://schemas.openxmlformats.org/presentationml/2006/ole">
            <mc:AlternateContent xmlns:mc="http://schemas.openxmlformats.org/markup-compatibility/2006">
              <mc:Choice xmlns:v="urn:schemas-microsoft-com:vml" Requires="v">
                <p:oleObj spid="_x0000_s29717" name="Equation" r:id="rId5" imgW="647700" imgH="469900" progId="Equation.3">
                  <p:embed/>
                </p:oleObj>
              </mc:Choice>
              <mc:Fallback>
                <p:oleObj name="Equation" r:id="rId5" imgW="6477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4008" y="5729194"/>
                        <a:ext cx="1135792" cy="824006"/>
                      </a:xfrm>
                      <a:prstGeom prst="rect">
                        <a:avLst/>
                      </a:prstGeom>
                      <a:noFill/>
                      <a:ln>
                        <a:noFill/>
                      </a:ln>
                      <a:extLst/>
                    </p:spPr>
                  </p:pic>
                </p:oleObj>
              </mc:Fallback>
            </mc:AlternateContent>
          </a:graphicData>
        </a:graphic>
      </p:graphicFrame>
      <p:sp>
        <p:nvSpPr>
          <p:cNvPr id="2" name="TextBox 1"/>
          <p:cNvSpPr txBox="1"/>
          <p:nvPr/>
        </p:nvSpPr>
        <p:spPr>
          <a:xfrm>
            <a:off x="5369747" y="6107668"/>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717991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Statistical Process Control with </a:t>
            </a:r>
            <a:r>
              <a:rPr lang="en-US" altLang="en-US" sz="3200" i="1"/>
              <a:t>p</a:t>
            </a:r>
            <a:r>
              <a:rPr lang="en-US" altLang="en-US" sz="3200"/>
              <a:t> Charts</a:t>
            </a:r>
          </a:p>
        </p:txBody>
      </p:sp>
      <p:sp>
        <p:nvSpPr>
          <p:cNvPr id="39939" name="Text Box 3"/>
          <p:cNvSpPr txBox="1">
            <a:spLocks noChangeArrowheads="1"/>
          </p:cNvSpPr>
          <p:nvPr/>
        </p:nvSpPr>
        <p:spPr bwMode="auto">
          <a:xfrm>
            <a:off x="685800" y="1295400"/>
            <a:ext cx="77724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solidFill>
                  <a:schemeClr val="bg1"/>
                </a:solidFill>
              </a:rPr>
              <a:t>Let’s assume that we take </a:t>
            </a:r>
            <a:r>
              <a:rPr lang="en-US" altLang="en-US" i="1">
                <a:solidFill>
                  <a:schemeClr val="bg1"/>
                </a:solidFill>
              </a:rPr>
              <a:t>t</a:t>
            </a:r>
            <a:r>
              <a:rPr lang="en-US" altLang="en-US">
                <a:solidFill>
                  <a:schemeClr val="bg1"/>
                </a:solidFill>
              </a:rPr>
              <a:t> samples of size </a:t>
            </a:r>
            <a:r>
              <a:rPr lang="en-US" altLang="en-US" i="1">
                <a:solidFill>
                  <a:schemeClr val="bg1"/>
                </a:solidFill>
              </a:rPr>
              <a:t>n</a:t>
            </a:r>
            <a:r>
              <a:rPr lang="en-US" altLang="en-US">
                <a:solidFill>
                  <a:schemeClr val="bg1"/>
                </a:solidFill>
              </a:rPr>
              <a:t> …</a:t>
            </a:r>
          </a:p>
        </p:txBody>
      </p:sp>
      <p:graphicFrame>
        <p:nvGraphicFramePr>
          <p:cNvPr id="39940" name="Object 4"/>
          <p:cNvGraphicFramePr>
            <a:graphicFrameLocks noChangeAspect="1"/>
          </p:cNvGraphicFramePr>
          <p:nvPr/>
        </p:nvGraphicFramePr>
        <p:xfrm>
          <a:off x="1666875" y="2287588"/>
          <a:ext cx="6105525" cy="912812"/>
        </p:xfrm>
        <a:graphic>
          <a:graphicData uri="http://schemas.openxmlformats.org/presentationml/2006/ole">
            <mc:AlternateContent xmlns:mc="http://schemas.openxmlformats.org/markup-compatibility/2006">
              <mc:Choice xmlns:v="urn:schemas-microsoft-com:vml" Requires="v">
                <p:oleObj spid="_x0000_s30779" name="Equation" r:id="rId3" imgW="2462731" imgH="406224" progId="Equation.3">
                  <p:embed/>
                </p:oleObj>
              </mc:Choice>
              <mc:Fallback>
                <p:oleObj name="Equation" r:id="rId3" imgW="2462731"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2287588"/>
                        <a:ext cx="6105525"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p:cNvGraphicFramePr>
            <a:graphicFrameLocks noChangeAspect="1"/>
          </p:cNvGraphicFramePr>
          <p:nvPr/>
        </p:nvGraphicFramePr>
        <p:xfrm>
          <a:off x="2921000" y="3733800"/>
          <a:ext cx="2641600" cy="995363"/>
        </p:xfrm>
        <a:graphic>
          <a:graphicData uri="http://schemas.openxmlformats.org/presentationml/2006/ole">
            <mc:AlternateContent xmlns:mc="http://schemas.openxmlformats.org/markup-compatibility/2006">
              <mc:Choice xmlns:v="urn:schemas-microsoft-com:vml" Requires="v">
                <p:oleObj spid="_x0000_s30780" name="Equation" r:id="rId5" imgW="977476" imgH="444307" progId="Equation.3">
                  <p:embed/>
                </p:oleObj>
              </mc:Choice>
              <mc:Fallback>
                <p:oleObj name="Equation" r:id="rId5" imgW="977476"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000" y="3733800"/>
                        <a:ext cx="26416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p:cNvGraphicFramePr>
            <a:graphicFrameLocks noChangeAspect="1"/>
          </p:cNvGraphicFramePr>
          <p:nvPr/>
        </p:nvGraphicFramePr>
        <p:xfrm>
          <a:off x="3090863" y="5399088"/>
          <a:ext cx="2395537" cy="1077912"/>
        </p:xfrm>
        <a:graphic>
          <a:graphicData uri="http://schemas.openxmlformats.org/presentationml/2006/ole">
            <mc:AlternateContent xmlns:mc="http://schemas.openxmlformats.org/markup-compatibility/2006">
              <mc:Choice xmlns:v="urn:schemas-microsoft-com:vml" Requires="v">
                <p:oleObj spid="_x0000_s30781" name="Equation" r:id="rId7" imgW="888614" imgH="482391" progId="Equation.3">
                  <p:embed/>
                </p:oleObj>
              </mc:Choice>
              <mc:Fallback>
                <p:oleObj name="Equation" r:id="rId7" imgW="888614" imgH="4823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0863" y="5399088"/>
                        <a:ext cx="2395537"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499624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762000"/>
          </a:xfrm>
        </p:spPr>
        <p:txBody>
          <a:bodyPr/>
          <a:lstStyle/>
          <a:p>
            <a:r>
              <a:rPr lang="en-US" b="1" dirty="0" smtClean="0">
                <a:solidFill>
                  <a:srgbClr val="FF0000"/>
                </a:solidFill>
              </a:rPr>
              <a:t>Steps to Construct p-Chart</a:t>
            </a:r>
          </a:p>
        </p:txBody>
      </p:sp>
      <mc:AlternateContent xmlns:mc="http://schemas.openxmlformats.org/markup-compatibility/2006" xmlns:a14="http://schemas.microsoft.com/office/drawing/2010/main">
        <mc:Choice Requires="a14">
          <p:sp>
            <p:nvSpPr>
              <p:cNvPr id="44035" name="Content Placeholder 2"/>
              <p:cNvSpPr>
                <a:spLocks noGrp="1"/>
              </p:cNvSpPr>
              <p:nvPr>
                <p:ph idx="1"/>
              </p:nvPr>
            </p:nvSpPr>
            <p:spPr>
              <a:xfrm>
                <a:off x="457200" y="685800"/>
                <a:ext cx="8229600" cy="6172200"/>
              </a:xfrm>
            </p:spPr>
            <p:txBody>
              <a:bodyPr>
                <a:normAutofit lnSpcReduction="10000"/>
              </a:bodyPr>
              <a:lstStyle/>
              <a:p>
                <a:pPr>
                  <a:defRPr/>
                </a:pPr>
                <a:r>
                  <a:rPr lang="en-US" sz="2400" b="1" dirty="0" smtClean="0"/>
                  <a:t>Step –1 : The Average Proportion defective p̄ for all the samples together is calculated as </a:t>
                </a:r>
              </a:p>
              <a:p>
                <a:pPr marL="0" indent="0">
                  <a:buFont typeface="Arial" pitchFamily="34" charset="0"/>
                  <a:buNone/>
                  <a:defRPr/>
                </a:pPr>
                <a:r>
                  <a:rPr lang="en-US" sz="2400" b="1" dirty="0">
                    <a:cs typeface="Arial" pitchFamily="34" charset="0"/>
                  </a:rPr>
                  <a:t>	</a:t>
                </a:r>
                <a:r>
                  <a:rPr lang="en-US" sz="2400" b="1" dirty="0" smtClean="0">
                    <a:cs typeface="Arial" pitchFamily="34" charset="0"/>
                  </a:rPr>
                  <a:t> : p̄ = Total no of defectives/Total no of pcs of inspected 	           samples</a:t>
                </a:r>
              </a:p>
              <a:p>
                <a:pPr>
                  <a:buFont typeface="Arial" pitchFamily="34" charset="0"/>
                  <a:buNone/>
                  <a:defRPr/>
                </a:pPr>
                <a:r>
                  <a:rPr lang="en-US" sz="2400" b="1" dirty="0" smtClean="0">
                    <a:cs typeface="Arial" pitchFamily="34" charset="0"/>
                  </a:rPr>
                  <a:t> 	Step 2:  Find n̄ from ∑</a:t>
                </a:r>
                <a:r>
                  <a:rPr lang="en-US" sz="2400" b="1" dirty="0" err="1" smtClean="0">
                    <a:cs typeface="Arial" pitchFamily="34" charset="0"/>
                  </a:rPr>
                  <a:t>ni</a:t>
                </a:r>
                <a:r>
                  <a:rPr lang="en-US" sz="2400" b="1" dirty="0" smtClean="0"/>
                  <a:t> / Total no of samples and replace n  by n̄ in the 3 </a:t>
                </a:r>
                <a:r>
                  <a:rPr lang="el-GR" sz="2400" b="1" dirty="0" smtClean="0"/>
                  <a:t>σ</a:t>
                </a:r>
                <a:r>
                  <a:rPr lang="en-US" sz="2400" b="1" dirty="0" smtClean="0"/>
                  <a:t> formula.</a:t>
                </a:r>
              </a:p>
              <a:p>
                <a:pPr>
                  <a:defRPr/>
                </a:pPr>
                <a:endParaRPr lang="en-US" sz="2400" b="1" dirty="0" smtClean="0"/>
              </a:p>
              <a:p>
                <a:pPr>
                  <a:defRPr/>
                </a:pPr>
                <a:r>
                  <a:rPr lang="en-US" sz="2400" b="1" dirty="0" smtClean="0"/>
                  <a:t>Step 3:  Find </a:t>
                </a:r>
                <a:r>
                  <a:rPr lang="en-US" sz="2400" b="1" dirty="0" err="1" smtClean="0"/>
                  <a:t>CLp</a:t>
                </a:r>
                <a:r>
                  <a:rPr lang="en-US" sz="2400" b="1" dirty="0" smtClean="0"/>
                  <a:t> = p̄</a:t>
                </a:r>
                <a:endParaRPr lang="en-US" sz="2400" b="1" dirty="0" smtClean="0">
                  <a:cs typeface="Arial" pitchFamily="34" charset="0"/>
                </a:endParaRPr>
              </a:p>
              <a:p>
                <a:pPr>
                  <a:defRPr/>
                </a:pPr>
                <a:r>
                  <a:rPr lang="en-US" sz="2400" b="1" dirty="0" smtClean="0">
                    <a:cs typeface="Arial" pitchFamily="34" charset="0"/>
                  </a:rPr>
                  <a:t>Step 4 :  Find  </a:t>
                </a:r>
                <a:r>
                  <a:rPr lang="en-US" sz="2400" b="1" dirty="0" err="1" smtClean="0">
                    <a:cs typeface="Arial" pitchFamily="34" charset="0"/>
                  </a:rPr>
                  <a:t>UCLp</a:t>
                </a:r>
                <a:r>
                  <a:rPr lang="en-US" sz="2400" b="1" dirty="0" smtClean="0">
                    <a:cs typeface="Arial" pitchFamily="34" charset="0"/>
                  </a:rPr>
                  <a:t> &amp; </a:t>
                </a:r>
                <a:r>
                  <a:rPr lang="en-US" sz="2400" b="1" dirty="0" err="1" smtClean="0">
                    <a:cs typeface="Arial" pitchFamily="34" charset="0"/>
                  </a:rPr>
                  <a:t>LCLp</a:t>
                </a:r>
                <a:r>
                  <a:rPr lang="en-US" sz="2400" b="1" dirty="0" smtClean="0">
                    <a:cs typeface="Arial" pitchFamily="34" charset="0"/>
                  </a:rPr>
                  <a:t> with  3 </a:t>
                </a:r>
                <a:r>
                  <a:rPr lang="el-GR" sz="2400" b="1" dirty="0" smtClean="0">
                    <a:cs typeface="Arial" pitchFamily="34" charset="0"/>
                  </a:rPr>
                  <a:t>σ</a:t>
                </a:r>
                <a:r>
                  <a:rPr lang="en-US" sz="2400" b="1" dirty="0" smtClean="0">
                    <a:cs typeface="Arial" pitchFamily="34" charset="0"/>
                  </a:rPr>
                  <a:t> Standard Deviations  as </a:t>
                </a:r>
              </a:p>
              <a:p>
                <a:pPr marL="0" indent="0">
                  <a:buFont typeface="Arial" pitchFamily="34" charset="0"/>
                  <a:buNone/>
                  <a:defRPr/>
                </a:pPr>
                <a:r>
                  <a:rPr lang="en-US" sz="2400" b="1" dirty="0" smtClean="0"/>
                  <a:t>	     </a:t>
                </a:r>
              </a:p>
              <a:p>
                <a:pPr marL="0" lvl="1" indent="0">
                  <a:buNone/>
                  <a:defRPr/>
                </a:pPr>
                <a:r>
                  <a:rPr lang="en-US" sz="2400" b="1" dirty="0"/>
                  <a:t> </a:t>
                </a:r>
                <a:r>
                  <a:rPr lang="en-US" sz="2400" b="1" dirty="0" smtClean="0"/>
                  <a:t>                       </a:t>
                </a:r>
                <a:r>
                  <a:rPr lang="en-US" sz="2400" b="1" dirty="0" smtClean="0">
                    <a:solidFill>
                      <a:srgbClr val="FF0000"/>
                    </a:solidFill>
                  </a:rPr>
                  <a:t>P̄ </a:t>
                </a:r>
                <a14:m>
                  <m:oMath xmlns:m="http://schemas.openxmlformats.org/officeDocument/2006/math">
                    <m:r>
                      <a:rPr lang="en-US" sz="2400" b="1" i="1" smtClean="0">
                        <a:solidFill>
                          <a:srgbClr val="FF0000"/>
                        </a:solidFill>
                        <a:latin typeface="Cambria Math"/>
                        <a:ea typeface="Cambria Math"/>
                      </a:rPr>
                      <m:t>± </m:t>
                    </m:r>
                  </m:oMath>
                </a14:m>
                <a:r>
                  <a:rPr lang="en-US" sz="2400" b="1" dirty="0" smtClean="0">
                    <a:solidFill>
                      <a:srgbClr val="FF0000"/>
                    </a:solidFill>
                  </a:rPr>
                  <a:t>3                            </a:t>
                </a:r>
                <a:r>
                  <a:rPr lang="en-US" sz="2400" b="1" dirty="0" smtClean="0">
                    <a:solidFill>
                      <a:srgbClr val="0070C0"/>
                    </a:solidFill>
                  </a:rPr>
                  <a:t> </a:t>
                </a:r>
                <a:r>
                  <a:rPr lang="en-US" sz="2400" b="1" dirty="0" err="1" smtClean="0">
                    <a:solidFill>
                      <a:srgbClr val="0070C0"/>
                    </a:solidFill>
                  </a:rPr>
                  <a:t>Sp</a:t>
                </a:r>
                <a:r>
                  <a:rPr lang="en-US" sz="2400" b="1" dirty="0" smtClean="0">
                    <a:solidFill>
                      <a:srgbClr val="0070C0"/>
                    </a:solidFill>
                    <a:latin typeface="Calibri"/>
                  </a:rPr>
                  <a:t>̄ is</a:t>
                </a:r>
                <a:r>
                  <a:rPr lang="en-US" sz="2400" b="1" dirty="0" smtClean="0">
                    <a:solidFill>
                      <a:srgbClr val="0070C0"/>
                    </a:solidFill>
                  </a:rPr>
                  <a:t>  Standard </a:t>
                </a:r>
                <a:r>
                  <a:rPr lang="en-US" sz="2400" b="1" dirty="0">
                    <a:solidFill>
                      <a:srgbClr val="0070C0"/>
                    </a:solidFill>
                  </a:rPr>
                  <a:t>Deviation</a:t>
                </a:r>
                <a:endParaRPr lang="en-US" sz="2400" b="1" dirty="0" smtClean="0">
                  <a:solidFill>
                    <a:srgbClr val="0070C0"/>
                  </a:solidFill>
                </a:endParaRPr>
              </a:p>
              <a:p>
                <a:pPr marL="0" indent="0">
                  <a:buFont typeface="Arial" pitchFamily="34" charset="0"/>
                  <a:buNone/>
                  <a:defRPr/>
                </a:pPr>
                <a:endParaRPr lang="en-US" sz="2400" b="1" dirty="0" smtClean="0"/>
              </a:p>
              <a:p>
                <a:pPr marL="0" indent="0">
                  <a:buFont typeface="Arial" pitchFamily="34" charset="0"/>
                  <a:buNone/>
                  <a:defRPr/>
                </a:pPr>
                <a:r>
                  <a:rPr lang="en-US" sz="2400" b="1" dirty="0" smtClean="0">
                    <a:solidFill>
                      <a:srgbClr val="FF0000"/>
                    </a:solidFill>
                  </a:rPr>
                  <a:t>3 </a:t>
                </a:r>
                <a:r>
                  <a:rPr lang="en-US" sz="2400" b="1" dirty="0" smtClean="0">
                    <a:solidFill>
                      <a:srgbClr val="0070C0"/>
                    </a:solidFill>
                  </a:rPr>
                  <a:t>(Z value)</a:t>
                </a:r>
                <a:r>
                  <a:rPr lang="en-US" sz="2400" b="1" dirty="0" smtClean="0">
                    <a:solidFill>
                      <a:srgbClr val="FF0000"/>
                    </a:solidFill>
                  </a:rPr>
                  <a:t> is for Normal Distribution with 99.73% confidence Interval.</a:t>
                </a:r>
              </a:p>
              <a:p>
                <a:pPr marL="0" indent="0">
                  <a:buFont typeface="Arial" pitchFamily="34" charset="0"/>
                  <a:buNone/>
                  <a:defRPr/>
                </a:pPr>
                <a:r>
                  <a:rPr lang="en-US" sz="2400" b="1" dirty="0" smtClean="0"/>
                  <a:t>Step 6 : Calculate p1, p2, p3… and plot in the p-Chart to assess the consistency of the product quality. </a:t>
                </a:r>
              </a:p>
            </p:txBody>
          </p:sp>
        </mc:Choice>
        <mc:Fallback xmlns="">
          <p:sp>
            <p:nvSpPr>
              <p:cNvPr id="44035" name="Content Placeholder 2"/>
              <p:cNvSpPr>
                <a:spLocks noGrp="1" noRot="1" noChangeAspect="1" noMove="1" noResize="1" noEditPoints="1" noAdjustHandles="1" noChangeArrowheads="1" noChangeShapeType="1" noTextEdit="1"/>
              </p:cNvSpPr>
              <p:nvPr>
                <p:ph idx="1"/>
              </p:nvPr>
            </p:nvSpPr>
            <p:spPr>
              <a:xfrm>
                <a:off x="457200" y="685800"/>
                <a:ext cx="8229600" cy="6172200"/>
              </a:xfrm>
              <a:blipFill rotWithShape="1">
                <a:blip r:embed="rId3"/>
                <a:stretch>
                  <a:fillRect l="-1111" t="-1383" b="-889"/>
                </a:stretch>
              </a:blipFill>
            </p:spPr>
            <p:txBody>
              <a:bodyPr/>
              <a:lstStyle/>
              <a:p>
                <a:r>
                  <a:rPr lang="en-US">
                    <a:noFill/>
                  </a:rPr>
                  <a:t> </a:t>
                </a:r>
              </a:p>
            </p:txBody>
          </p:sp>
        </mc:Fallback>
      </mc:AlternateContent>
      <p:graphicFrame>
        <p:nvGraphicFramePr>
          <p:cNvPr id="44036" name="Object 1"/>
          <p:cNvGraphicFramePr>
            <a:graphicFrameLocks noChangeAspect="1"/>
          </p:cNvGraphicFramePr>
          <p:nvPr>
            <p:extLst>
              <p:ext uri="{D42A27DB-BD31-4B8C-83A1-F6EECF244321}">
                <p14:modId xmlns:p14="http://schemas.microsoft.com/office/powerpoint/2010/main" val="3095915252"/>
              </p:ext>
            </p:extLst>
          </p:nvPr>
        </p:nvGraphicFramePr>
        <p:xfrm>
          <a:off x="2890837" y="4178300"/>
          <a:ext cx="1381125" cy="1003300"/>
        </p:xfrm>
        <a:graphic>
          <a:graphicData uri="http://schemas.openxmlformats.org/presentationml/2006/ole">
            <mc:AlternateContent xmlns:mc="http://schemas.openxmlformats.org/markup-compatibility/2006">
              <mc:Choice xmlns:v="urn:schemas-microsoft-com:vml" Requires="v">
                <p:oleObj spid="_x0000_s31765" name="Equation" r:id="rId4" imgW="647700" imgH="469900" progId="Equation.3">
                  <p:embed/>
                </p:oleObj>
              </mc:Choice>
              <mc:Fallback>
                <p:oleObj name="Equation" r:id="rId4" imgW="6477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0837" y="4178300"/>
                        <a:ext cx="13811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581400" y="4996934"/>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7612107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2814638" y="1458913"/>
          <a:ext cx="3341687" cy="828675"/>
        </p:xfrm>
        <a:graphic>
          <a:graphicData uri="http://schemas.openxmlformats.org/presentationml/2006/ole">
            <mc:AlternateContent xmlns:mc="http://schemas.openxmlformats.org/markup-compatibility/2006">
              <mc:Choice xmlns:v="urn:schemas-microsoft-com:vml" Requires="v">
                <p:oleObj spid="_x0000_s32827" name="Equation" r:id="rId3" imgW="1485900" imgH="368300" progId="Equation.3">
                  <p:embed/>
                </p:oleObj>
              </mc:Choice>
              <mc:Fallback>
                <p:oleObj name="Equation" r:id="rId3" imgW="14859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638" y="1458913"/>
                        <a:ext cx="334168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2319338" y="3049588"/>
          <a:ext cx="4370387" cy="998537"/>
        </p:xfrm>
        <a:graphic>
          <a:graphicData uri="http://schemas.openxmlformats.org/presentationml/2006/ole">
            <mc:AlternateContent xmlns:mc="http://schemas.openxmlformats.org/markup-compatibility/2006">
              <mc:Choice xmlns:v="urn:schemas-microsoft-com:vml" Requires="v">
                <p:oleObj spid="_x0000_s32828" name="Equation" r:id="rId5" imgW="1943100" imgH="444500" progId="Equation.3">
                  <p:embed/>
                </p:oleObj>
              </mc:Choice>
              <mc:Fallback>
                <p:oleObj name="Equation" r:id="rId5" imgW="19431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9338" y="3049588"/>
                        <a:ext cx="4370387"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4"/>
          <p:cNvGraphicFramePr>
            <a:graphicFrameLocks noChangeAspect="1"/>
          </p:cNvGraphicFramePr>
          <p:nvPr/>
        </p:nvGraphicFramePr>
        <p:xfrm>
          <a:off x="2041525" y="4954588"/>
          <a:ext cx="4740275" cy="912812"/>
        </p:xfrm>
        <a:graphic>
          <a:graphicData uri="http://schemas.openxmlformats.org/presentationml/2006/ole">
            <mc:AlternateContent xmlns:mc="http://schemas.openxmlformats.org/markup-compatibility/2006">
              <mc:Choice xmlns:v="urn:schemas-microsoft-com:vml" Requires="v">
                <p:oleObj spid="_x0000_s32829" name="Equation" r:id="rId7" imgW="2108200" imgH="406400" progId="Equation.3">
                  <p:embed/>
                </p:oleObj>
              </mc:Choice>
              <mc:Fallback>
                <p:oleObj name="Equation" r:id="rId7" imgW="21082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525" y="4954588"/>
                        <a:ext cx="4740275"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Text Box 5"/>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Statistical Process Control with </a:t>
            </a:r>
            <a:r>
              <a:rPr lang="en-US" altLang="en-US" sz="3200" i="1"/>
              <a:t>p</a:t>
            </a:r>
            <a:r>
              <a:rPr lang="en-US" altLang="en-US" sz="3200"/>
              <a:t> Charts</a:t>
            </a:r>
          </a:p>
        </p:txBody>
      </p:sp>
    </p:spTree>
    <p:extLst>
      <p:ext uri="{BB962C8B-B14F-4D97-AF65-F5344CB8AC3E}">
        <p14:creationId xmlns:p14="http://schemas.microsoft.com/office/powerpoint/2010/main" val="183824161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2286000" y="1524000"/>
            <a:ext cx="5791200" cy="4114800"/>
            <a:chOff x="1056" y="864"/>
            <a:chExt cx="3648" cy="2592"/>
          </a:xfrm>
        </p:grpSpPr>
        <p:sp>
          <p:nvSpPr>
            <p:cNvPr id="42014" name="Line 3"/>
            <p:cNvSpPr>
              <a:spLocks noChangeShapeType="1"/>
            </p:cNvSpPr>
            <p:nvPr/>
          </p:nvSpPr>
          <p:spPr bwMode="auto">
            <a:xfrm>
              <a:off x="1056" y="34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5" name="Line 4"/>
            <p:cNvSpPr>
              <a:spLocks noChangeShapeType="1"/>
            </p:cNvSpPr>
            <p:nvPr/>
          </p:nvSpPr>
          <p:spPr bwMode="auto">
            <a:xfrm>
              <a:off x="1056" y="230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6" name="Line 5"/>
            <p:cNvSpPr>
              <a:spLocks noChangeShapeType="1"/>
            </p:cNvSpPr>
            <p:nvPr/>
          </p:nvSpPr>
          <p:spPr bwMode="auto">
            <a:xfrm>
              <a:off x="4704" y="1248"/>
              <a:ext cx="0" cy="2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7" name="Line 6"/>
            <p:cNvSpPr>
              <a:spLocks noChangeShapeType="1"/>
            </p:cNvSpPr>
            <p:nvPr/>
          </p:nvSpPr>
          <p:spPr bwMode="auto">
            <a:xfrm>
              <a:off x="10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8" name="Line 7"/>
            <p:cNvSpPr>
              <a:spLocks noChangeShapeType="1"/>
            </p:cNvSpPr>
            <p:nvPr/>
          </p:nvSpPr>
          <p:spPr bwMode="auto">
            <a:xfrm>
              <a:off x="11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9" name="Line 8"/>
            <p:cNvSpPr>
              <a:spLocks noChangeShapeType="1"/>
            </p:cNvSpPr>
            <p:nvPr/>
          </p:nvSpPr>
          <p:spPr bwMode="auto">
            <a:xfrm>
              <a:off x="12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0" name="Line 9"/>
            <p:cNvSpPr>
              <a:spLocks noChangeShapeType="1"/>
            </p:cNvSpPr>
            <p:nvPr/>
          </p:nvSpPr>
          <p:spPr bwMode="auto">
            <a:xfrm>
              <a:off x="13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1" name="Line 10"/>
            <p:cNvSpPr>
              <a:spLocks noChangeShapeType="1"/>
            </p:cNvSpPr>
            <p:nvPr/>
          </p:nvSpPr>
          <p:spPr bwMode="auto">
            <a:xfrm>
              <a:off x="14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2" name="Line 11"/>
            <p:cNvSpPr>
              <a:spLocks noChangeShapeType="1"/>
            </p:cNvSpPr>
            <p:nvPr/>
          </p:nvSpPr>
          <p:spPr bwMode="auto">
            <a:xfrm>
              <a:off x="15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3" name="Line 12"/>
            <p:cNvSpPr>
              <a:spLocks noChangeShapeType="1"/>
            </p:cNvSpPr>
            <p:nvPr/>
          </p:nvSpPr>
          <p:spPr bwMode="auto">
            <a:xfrm>
              <a:off x="16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4" name="Line 13"/>
            <p:cNvSpPr>
              <a:spLocks noChangeShapeType="1"/>
            </p:cNvSpPr>
            <p:nvPr/>
          </p:nvSpPr>
          <p:spPr bwMode="auto">
            <a:xfrm>
              <a:off x="17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5" name="Line 14"/>
            <p:cNvSpPr>
              <a:spLocks noChangeShapeType="1"/>
            </p:cNvSpPr>
            <p:nvPr/>
          </p:nvSpPr>
          <p:spPr bwMode="auto">
            <a:xfrm>
              <a:off x="18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6" name="Line 15"/>
            <p:cNvSpPr>
              <a:spLocks noChangeShapeType="1"/>
            </p:cNvSpPr>
            <p:nvPr/>
          </p:nvSpPr>
          <p:spPr bwMode="auto">
            <a:xfrm>
              <a:off x="19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7" name="Line 16"/>
            <p:cNvSpPr>
              <a:spLocks noChangeShapeType="1"/>
            </p:cNvSpPr>
            <p:nvPr/>
          </p:nvSpPr>
          <p:spPr bwMode="auto">
            <a:xfrm>
              <a:off x="20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8" name="Line 17"/>
            <p:cNvSpPr>
              <a:spLocks noChangeShapeType="1"/>
            </p:cNvSpPr>
            <p:nvPr/>
          </p:nvSpPr>
          <p:spPr bwMode="auto">
            <a:xfrm>
              <a:off x="21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9" name="Line 18"/>
            <p:cNvSpPr>
              <a:spLocks noChangeShapeType="1"/>
            </p:cNvSpPr>
            <p:nvPr/>
          </p:nvSpPr>
          <p:spPr bwMode="auto">
            <a:xfrm>
              <a:off x="22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0" name="Line 19"/>
            <p:cNvSpPr>
              <a:spLocks noChangeShapeType="1"/>
            </p:cNvSpPr>
            <p:nvPr/>
          </p:nvSpPr>
          <p:spPr bwMode="auto">
            <a:xfrm>
              <a:off x="23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1" name="Line 20"/>
            <p:cNvSpPr>
              <a:spLocks noChangeShapeType="1"/>
            </p:cNvSpPr>
            <p:nvPr/>
          </p:nvSpPr>
          <p:spPr bwMode="auto">
            <a:xfrm>
              <a:off x="240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2" name="Line 21"/>
            <p:cNvSpPr>
              <a:spLocks noChangeShapeType="1"/>
            </p:cNvSpPr>
            <p:nvPr/>
          </p:nvSpPr>
          <p:spPr bwMode="auto">
            <a:xfrm>
              <a:off x="249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3" name="Line 22"/>
            <p:cNvSpPr>
              <a:spLocks noChangeShapeType="1"/>
            </p:cNvSpPr>
            <p:nvPr/>
          </p:nvSpPr>
          <p:spPr bwMode="auto">
            <a:xfrm>
              <a:off x="259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4" name="Line 23"/>
            <p:cNvSpPr>
              <a:spLocks noChangeShapeType="1"/>
            </p:cNvSpPr>
            <p:nvPr/>
          </p:nvSpPr>
          <p:spPr bwMode="auto">
            <a:xfrm>
              <a:off x="268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5" name="Line 24"/>
            <p:cNvSpPr>
              <a:spLocks noChangeShapeType="1"/>
            </p:cNvSpPr>
            <p:nvPr/>
          </p:nvSpPr>
          <p:spPr bwMode="auto">
            <a:xfrm>
              <a:off x="278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6" name="Line 25"/>
            <p:cNvSpPr>
              <a:spLocks noChangeShapeType="1"/>
            </p:cNvSpPr>
            <p:nvPr/>
          </p:nvSpPr>
          <p:spPr bwMode="auto">
            <a:xfrm>
              <a:off x="288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7" name="Line 26"/>
            <p:cNvSpPr>
              <a:spLocks noChangeShapeType="1"/>
            </p:cNvSpPr>
            <p:nvPr/>
          </p:nvSpPr>
          <p:spPr bwMode="auto">
            <a:xfrm>
              <a:off x="297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8" name="Line 27"/>
            <p:cNvSpPr>
              <a:spLocks noChangeShapeType="1"/>
            </p:cNvSpPr>
            <p:nvPr/>
          </p:nvSpPr>
          <p:spPr bwMode="auto">
            <a:xfrm>
              <a:off x="307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9" name="Line 28"/>
            <p:cNvSpPr>
              <a:spLocks noChangeShapeType="1"/>
            </p:cNvSpPr>
            <p:nvPr/>
          </p:nvSpPr>
          <p:spPr bwMode="auto">
            <a:xfrm>
              <a:off x="316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0" name="Line 29"/>
            <p:cNvSpPr>
              <a:spLocks noChangeShapeType="1"/>
            </p:cNvSpPr>
            <p:nvPr/>
          </p:nvSpPr>
          <p:spPr bwMode="auto">
            <a:xfrm>
              <a:off x="326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1" name="Line 30"/>
            <p:cNvSpPr>
              <a:spLocks noChangeShapeType="1"/>
            </p:cNvSpPr>
            <p:nvPr/>
          </p:nvSpPr>
          <p:spPr bwMode="auto">
            <a:xfrm>
              <a:off x="336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2" name="Line 31"/>
            <p:cNvSpPr>
              <a:spLocks noChangeShapeType="1"/>
            </p:cNvSpPr>
            <p:nvPr/>
          </p:nvSpPr>
          <p:spPr bwMode="auto">
            <a:xfrm>
              <a:off x="345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3" name="Line 32"/>
            <p:cNvSpPr>
              <a:spLocks noChangeShapeType="1"/>
            </p:cNvSpPr>
            <p:nvPr/>
          </p:nvSpPr>
          <p:spPr bwMode="auto">
            <a:xfrm>
              <a:off x="355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4" name="Line 33"/>
            <p:cNvSpPr>
              <a:spLocks noChangeShapeType="1"/>
            </p:cNvSpPr>
            <p:nvPr/>
          </p:nvSpPr>
          <p:spPr bwMode="auto">
            <a:xfrm>
              <a:off x="364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5" name="Line 34"/>
            <p:cNvSpPr>
              <a:spLocks noChangeShapeType="1"/>
            </p:cNvSpPr>
            <p:nvPr/>
          </p:nvSpPr>
          <p:spPr bwMode="auto">
            <a:xfrm>
              <a:off x="374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6" name="Line 35"/>
            <p:cNvSpPr>
              <a:spLocks noChangeShapeType="1"/>
            </p:cNvSpPr>
            <p:nvPr/>
          </p:nvSpPr>
          <p:spPr bwMode="auto">
            <a:xfrm>
              <a:off x="384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7" name="Line 36"/>
            <p:cNvSpPr>
              <a:spLocks noChangeShapeType="1"/>
            </p:cNvSpPr>
            <p:nvPr/>
          </p:nvSpPr>
          <p:spPr bwMode="auto">
            <a:xfrm>
              <a:off x="393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8" name="Line 37"/>
            <p:cNvSpPr>
              <a:spLocks noChangeShapeType="1"/>
            </p:cNvSpPr>
            <p:nvPr/>
          </p:nvSpPr>
          <p:spPr bwMode="auto">
            <a:xfrm>
              <a:off x="403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9" name="Line 38"/>
            <p:cNvSpPr>
              <a:spLocks noChangeShapeType="1"/>
            </p:cNvSpPr>
            <p:nvPr/>
          </p:nvSpPr>
          <p:spPr bwMode="auto">
            <a:xfrm>
              <a:off x="412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0" name="Line 39"/>
            <p:cNvSpPr>
              <a:spLocks noChangeShapeType="1"/>
            </p:cNvSpPr>
            <p:nvPr/>
          </p:nvSpPr>
          <p:spPr bwMode="auto">
            <a:xfrm>
              <a:off x="422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1" name="Line 40"/>
            <p:cNvSpPr>
              <a:spLocks noChangeShapeType="1"/>
            </p:cNvSpPr>
            <p:nvPr/>
          </p:nvSpPr>
          <p:spPr bwMode="auto">
            <a:xfrm>
              <a:off x="4320"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2" name="Line 41"/>
            <p:cNvSpPr>
              <a:spLocks noChangeShapeType="1"/>
            </p:cNvSpPr>
            <p:nvPr/>
          </p:nvSpPr>
          <p:spPr bwMode="auto">
            <a:xfrm>
              <a:off x="4416"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3" name="Line 42"/>
            <p:cNvSpPr>
              <a:spLocks noChangeShapeType="1"/>
            </p:cNvSpPr>
            <p:nvPr/>
          </p:nvSpPr>
          <p:spPr bwMode="auto">
            <a:xfrm>
              <a:off x="4512"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4" name="Line 43"/>
            <p:cNvSpPr>
              <a:spLocks noChangeShapeType="1"/>
            </p:cNvSpPr>
            <p:nvPr/>
          </p:nvSpPr>
          <p:spPr bwMode="auto">
            <a:xfrm>
              <a:off x="4608"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5" name="Line 44"/>
            <p:cNvSpPr>
              <a:spLocks noChangeShapeType="1"/>
            </p:cNvSpPr>
            <p:nvPr/>
          </p:nvSpPr>
          <p:spPr bwMode="auto">
            <a:xfrm>
              <a:off x="4704" y="864"/>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6" name="Line 45"/>
            <p:cNvSpPr>
              <a:spLocks noChangeShapeType="1"/>
            </p:cNvSpPr>
            <p:nvPr/>
          </p:nvSpPr>
          <p:spPr bwMode="auto">
            <a:xfrm>
              <a:off x="1056" y="33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7" name="Line 46"/>
            <p:cNvSpPr>
              <a:spLocks noChangeShapeType="1"/>
            </p:cNvSpPr>
            <p:nvPr/>
          </p:nvSpPr>
          <p:spPr bwMode="auto">
            <a:xfrm>
              <a:off x="1056" y="32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8" name="Line 47"/>
            <p:cNvSpPr>
              <a:spLocks noChangeShapeType="1"/>
            </p:cNvSpPr>
            <p:nvPr/>
          </p:nvSpPr>
          <p:spPr bwMode="auto">
            <a:xfrm>
              <a:off x="1056" y="316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9" name="Line 48"/>
            <p:cNvSpPr>
              <a:spLocks noChangeShapeType="1"/>
            </p:cNvSpPr>
            <p:nvPr/>
          </p:nvSpPr>
          <p:spPr bwMode="auto">
            <a:xfrm>
              <a:off x="1056" y="307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0" name="Line 49"/>
            <p:cNvSpPr>
              <a:spLocks noChangeShapeType="1"/>
            </p:cNvSpPr>
            <p:nvPr/>
          </p:nvSpPr>
          <p:spPr bwMode="auto">
            <a:xfrm>
              <a:off x="1056" y="297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1" name="Line 50"/>
            <p:cNvSpPr>
              <a:spLocks noChangeShapeType="1"/>
            </p:cNvSpPr>
            <p:nvPr/>
          </p:nvSpPr>
          <p:spPr bwMode="auto">
            <a:xfrm>
              <a:off x="1056" y="288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2" name="Line 51"/>
            <p:cNvSpPr>
              <a:spLocks noChangeShapeType="1"/>
            </p:cNvSpPr>
            <p:nvPr/>
          </p:nvSpPr>
          <p:spPr bwMode="auto">
            <a:xfrm>
              <a:off x="1056" y="278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3" name="Line 52"/>
            <p:cNvSpPr>
              <a:spLocks noChangeShapeType="1"/>
            </p:cNvSpPr>
            <p:nvPr/>
          </p:nvSpPr>
          <p:spPr bwMode="auto">
            <a:xfrm>
              <a:off x="1056" y="268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4" name="Line 53"/>
            <p:cNvSpPr>
              <a:spLocks noChangeShapeType="1"/>
            </p:cNvSpPr>
            <p:nvPr/>
          </p:nvSpPr>
          <p:spPr bwMode="auto">
            <a:xfrm>
              <a:off x="1056" y="259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5" name="Line 54"/>
            <p:cNvSpPr>
              <a:spLocks noChangeShapeType="1"/>
            </p:cNvSpPr>
            <p:nvPr/>
          </p:nvSpPr>
          <p:spPr bwMode="auto">
            <a:xfrm>
              <a:off x="1056" y="249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6" name="Line 55"/>
            <p:cNvSpPr>
              <a:spLocks noChangeShapeType="1"/>
            </p:cNvSpPr>
            <p:nvPr/>
          </p:nvSpPr>
          <p:spPr bwMode="auto">
            <a:xfrm>
              <a:off x="1056" y="240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7" name="Line 56"/>
            <p:cNvSpPr>
              <a:spLocks noChangeShapeType="1"/>
            </p:cNvSpPr>
            <p:nvPr/>
          </p:nvSpPr>
          <p:spPr bwMode="auto">
            <a:xfrm>
              <a:off x="1056" y="220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8" name="Line 57"/>
            <p:cNvSpPr>
              <a:spLocks noChangeShapeType="1"/>
            </p:cNvSpPr>
            <p:nvPr/>
          </p:nvSpPr>
          <p:spPr bwMode="auto">
            <a:xfrm>
              <a:off x="1056" y="211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9" name="Line 58"/>
            <p:cNvSpPr>
              <a:spLocks noChangeShapeType="1"/>
            </p:cNvSpPr>
            <p:nvPr/>
          </p:nvSpPr>
          <p:spPr bwMode="auto">
            <a:xfrm>
              <a:off x="1056" y="201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0" name="Line 59"/>
            <p:cNvSpPr>
              <a:spLocks noChangeShapeType="1"/>
            </p:cNvSpPr>
            <p:nvPr/>
          </p:nvSpPr>
          <p:spPr bwMode="auto">
            <a:xfrm>
              <a:off x="1056" y="192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1" name="Line 60"/>
            <p:cNvSpPr>
              <a:spLocks noChangeShapeType="1"/>
            </p:cNvSpPr>
            <p:nvPr/>
          </p:nvSpPr>
          <p:spPr bwMode="auto">
            <a:xfrm>
              <a:off x="1056" y="182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2" name="Line 61"/>
            <p:cNvSpPr>
              <a:spLocks noChangeShapeType="1"/>
            </p:cNvSpPr>
            <p:nvPr/>
          </p:nvSpPr>
          <p:spPr bwMode="auto">
            <a:xfrm>
              <a:off x="1056" y="172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3" name="Line 62"/>
            <p:cNvSpPr>
              <a:spLocks noChangeShapeType="1"/>
            </p:cNvSpPr>
            <p:nvPr/>
          </p:nvSpPr>
          <p:spPr bwMode="auto">
            <a:xfrm>
              <a:off x="1056" y="163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4" name="Line 63"/>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5" name="Line 64"/>
            <p:cNvSpPr>
              <a:spLocks noChangeShapeType="1"/>
            </p:cNvSpPr>
            <p:nvPr/>
          </p:nvSpPr>
          <p:spPr bwMode="auto">
            <a:xfrm>
              <a:off x="1056" y="153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6" name="Line 65"/>
            <p:cNvSpPr>
              <a:spLocks noChangeShapeType="1"/>
            </p:cNvSpPr>
            <p:nvPr/>
          </p:nvSpPr>
          <p:spPr bwMode="auto">
            <a:xfrm>
              <a:off x="1056" y="144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7" name="Line 66"/>
            <p:cNvSpPr>
              <a:spLocks noChangeShapeType="1"/>
            </p:cNvSpPr>
            <p:nvPr/>
          </p:nvSpPr>
          <p:spPr bwMode="auto">
            <a:xfrm>
              <a:off x="1056" y="134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8" name="Line 67"/>
            <p:cNvSpPr>
              <a:spLocks noChangeShapeType="1"/>
            </p:cNvSpPr>
            <p:nvPr/>
          </p:nvSpPr>
          <p:spPr bwMode="auto">
            <a:xfrm>
              <a:off x="1056" y="1248"/>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9" name="Line 68"/>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0" name="Line 69"/>
            <p:cNvSpPr>
              <a:spLocks noChangeShapeType="1"/>
            </p:cNvSpPr>
            <p:nvPr/>
          </p:nvSpPr>
          <p:spPr bwMode="auto">
            <a:xfrm>
              <a:off x="1056" y="1152"/>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1" name="Line 70"/>
            <p:cNvSpPr>
              <a:spLocks noChangeShapeType="1"/>
            </p:cNvSpPr>
            <p:nvPr/>
          </p:nvSpPr>
          <p:spPr bwMode="auto">
            <a:xfrm>
              <a:off x="1056" y="1056"/>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2" name="Line 71"/>
            <p:cNvSpPr>
              <a:spLocks noChangeShapeType="1"/>
            </p:cNvSpPr>
            <p:nvPr/>
          </p:nvSpPr>
          <p:spPr bwMode="auto">
            <a:xfrm>
              <a:off x="1056" y="960"/>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3" name="Line 72"/>
            <p:cNvSpPr>
              <a:spLocks noChangeShapeType="1"/>
            </p:cNvSpPr>
            <p:nvPr/>
          </p:nvSpPr>
          <p:spPr bwMode="auto">
            <a:xfrm>
              <a:off x="1056" y="864"/>
              <a:ext cx="3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7161" name="Group 73"/>
          <p:cNvGrpSpPr>
            <a:grpSpLocks/>
          </p:cNvGrpSpPr>
          <p:nvPr/>
        </p:nvGrpSpPr>
        <p:grpSpPr bwMode="auto">
          <a:xfrm>
            <a:off x="914400" y="5029200"/>
            <a:ext cx="7162800" cy="336550"/>
            <a:chOff x="192" y="3072"/>
            <a:chExt cx="4512" cy="212"/>
          </a:xfrm>
        </p:grpSpPr>
        <p:sp>
          <p:nvSpPr>
            <p:cNvPr id="42012" name="Line 74"/>
            <p:cNvSpPr>
              <a:spLocks noChangeShapeType="1"/>
            </p:cNvSpPr>
            <p:nvPr/>
          </p:nvSpPr>
          <p:spPr bwMode="auto">
            <a:xfrm>
              <a:off x="1056" y="3168"/>
              <a:ext cx="3648" cy="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3" name="Text Box 75"/>
            <p:cNvSpPr txBox="1">
              <a:spLocks noChangeArrowheads="1"/>
            </p:cNvSpPr>
            <p:nvPr/>
          </p:nvSpPr>
          <p:spPr bwMode="auto">
            <a:xfrm>
              <a:off x="192" y="3072"/>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LCL = 0.015</a:t>
              </a:r>
            </a:p>
          </p:txBody>
        </p:sp>
      </p:grpSp>
      <p:grpSp>
        <p:nvGrpSpPr>
          <p:cNvPr id="217164" name="Group 76"/>
          <p:cNvGrpSpPr>
            <a:grpSpLocks/>
          </p:cNvGrpSpPr>
          <p:nvPr/>
        </p:nvGrpSpPr>
        <p:grpSpPr bwMode="auto">
          <a:xfrm>
            <a:off x="914400" y="1905000"/>
            <a:ext cx="7162800" cy="336550"/>
            <a:chOff x="192" y="1104"/>
            <a:chExt cx="4512" cy="212"/>
          </a:xfrm>
        </p:grpSpPr>
        <p:sp>
          <p:nvSpPr>
            <p:cNvPr id="42010" name="Line 77"/>
            <p:cNvSpPr>
              <a:spLocks noChangeShapeType="1"/>
            </p:cNvSpPr>
            <p:nvPr/>
          </p:nvSpPr>
          <p:spPr bwMode="auto">
            <a:xfrm>
              <a:off x="1056" y="1200"/>
              <a:ext cx="3648" cy="1"/>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1" name="Text Box 78"/>
            <p:cNvSpPr txBox="1">
              <a:spLocks noChangeArrowheads="1"/>
            </p:cNvSpPr>
            <p:nvPr/>
          </p:nvSpPr>
          <p:spPr bwMode="auto">
            <a:xfrm>
              <a:off x="192" y="1104"/>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a:t>UCL = 0.117</a:t>
              </a:r>
            </a:p>
          </p:txBody>
        </p:sp>
      </p:grpSp>
      <p:grpSp>
        <p:nvGrpSpPr>
          <p:cNvPr id="217167" name="Group 79"/>
          <p:cNvGrpSpPr>
            <a:grpSpLocks/>
          </p:cNvGrpSpPr>
          <p:nvPr/>
        </p:nvGrpSpPr>
        <p:grpSpPr bwMode="auto">
          <a:xfrm>
            <a:off x="914400" y="3429000"/>
            <a:ext cx="7162800" cy="336550"/>
            <a:chOff x="192" y="2064"/>
            <a:chExt cx="4512" cy="212"/>
          </a:xfrm>
        </p:grpSpPr>
        <p:sp>
          <p:nvSpPr>
            <p:cNvPr id="42006" name="Line 80"/>
            <p:cNvSpPr>
              <a:spLocks noChangeShapeType="1"/>
            </p:cNvSpPr>
            <p:nvPr/>
          </p:nvSpPr>
          <p:spPr bwMode="auto">
            <a:xfrm>
              <a:off x="1056" y="2160"/>
              <a:ext cx="3648"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007" name="Group 81"/>
            <p:cNvGrpSpPr>
              <a:grpSpLocks/>
            </p:cNvGrpSpPr>
            <p:nvPr/>
          </p:nvGrpSpPr>
          <p:grpSpPr bwMode="auto">
            <a:xfrm>
              <a:off x="192" y="2064"/>
              <a:ext cx="816" cy="212"/>
              <a:chOff x="192" y="2064"/>
              <a:chExt cx="816" cy="212"/>
            </a:xfrm>
          </p:grpSpPr>
          <p:sp>
            <p:nvSpPr>
              <p:cNvPr id="42008" name="Text Box 82"/>
              <p:cNvSpPr txBox="1">
                <a:spLocks noChangeArrowheads="1"/>
              </p:cNvSpPr>
              <p:nvPr/>
            </p:nvSpPr>
            <p:spPr bwMode="auto">
              <a:xfrm>
                <a:off x="192" y="2064"/>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pPr>
                <a:r>
                  <a:rPr lang="en-US" altLang="en-US" sz="1600" i="1"/>
                  <a:t>p</a:t>
                </a:r>
                <a:r>
                  <a:rPr lang="en-US" altLang="en-US" sz="1600"/>
                  <a:t>  = 0.066</a:t>
                </a:r>
              </a:p>
            </p:txBody>
          </p:sp>
          <p:sp>
            <p:nvSpPr>
              <p:cNvPr id="42009" name="Line 83"/>
              <p:cNvSpPr>
                <a:spLocks noChangeShapeType="1"/>
              </p:cNvSpPr>
              <p:nvPr/>
            </p:nvSpPr>
            <p:spPr bwMode="auto">
              <a:xfrm>
                <a:off x="428" y="2126"/>
                <a:ext cx="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990" name="Text Box 96"/>
          <p:cNvSpPr txBox="1">
            <a:spLocks noChangeArrowheads="1"/>
          </p:cNvSpPr>
          <p:nvPr/>
        </p:nvSpPr>
        <p:spPr bwMode="auto">
          <a:xfrm>
            <a:off x="3048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3200"/>
              <a:t>Statistical Process Control with </a:t>
            </a:r>
            <a:r>
              <a:rPr lang="en-US" altLang="en-US" sz="3200" i="1"/>
              <a:t>p</a:t>
            </a:r>
            <a:r>
              <a:rPr lang="en-US" altLang="en-US" sz="3200"/>
              <a:t> Charts</a:t>
            </a:r>
          </a:p>
        </p:txBody>
      </p:sp>
      <p:grpSp>
        <p:nvGrpSpPr>
          <p:cNvPr id="217188" name="Group 100"/>
          <p:cNvGrpSpPr>
            <a:grpSpLocks/>
          </p:cNvGrpSpPr>
          <p:nvPr/>
        </p:nvGrpSpPr>
        <p:grpSpPr bwMode="auto">
          <a:xfrm>
            <a:off x="2971800" y="1600200"/>
            <a:ext cx="4495800" cy="2895600"/>
            <a:chOff x="1872" y="1008"/>
            <a:chExt cx="2832" cy="1824"/>
          </a:xfrm>
        </p:grpSpPr>
        <p:grpSp>
          <p:nvGrpSpPr>
            <p:cNvPr id="41992" name="Group 99"/>
            <p:cNvGrpSpPr>
              <a:grpSpLocks/>
            </p:cNvGrpSpPr>
            <p:nvPr/>
          </p:nvGrpSpPr>
          <p:grpSpPr bwMode="auto">
            <a:xfrm>
              <a:off x="1872" y="1008"/>
              <a:ext cx="2496" cy="1824"/>
              <a:chOff x="1872" y="1008"/>
              <a:chExt cx="2496" cy="1824"/>
            </a:xfrm>
          </p:grpSpPr>
          <p:sp>
            <p:nvSpPr>
              <p:cNvPr id="41995" name="Oval 85"/>
              <p:cNvSpPr>
                <a:spLocks noChangeArrowheads="1"/>
              </p:cNvSpPr>
              <p:nvPr/>
            </p:nvSpPr>
            <p:spPr bwMode="auto">
              <a:xfrm>
                <a:off x="1872" y="254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6" name="Oval 86"/>
              <p:cNvSpPr>
                <a:spLocks noChangeArrowheads="1"/>
              </p:cNvSpPr>
              <p:nvPr/>
            </p:nvSpPr>
            <p:spPr bwMode="auto">
              <a:xfrm>
                <a:off x="2352" y="273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7" name="Oval 87"/>
              <p:cNvSpPr>
                <a:spLocks noChangeArrowheads="1"/>
              </p:cNvSpPr>
              <p:nvPr/>
            </p:nvSpPr>
            <p:spPr bwMode="auto">
              <a:xfrm>
                <a:off x="2832" y="264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8" name="Oval 88"/>
              <p:cNvSpPr>
                <a:spLocks noChangeArrowheads="1"/>
              </p:cNvSpPr>
              <p:nvPr/>
            </p:nvSpPr>
            <p:spPr bwMode="auto">
              <a:xfrm>
                <a:off x="3312" y="225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9" name="Oval 89"/>
              <p:cNvSpPr>
                <a:spLocks noChangeArrowheads="1"/>
              </p:cNvSpPr>
              <p:nvPr/>
            </p:nvSpPr>
            <p:spPr bwMode="auto">
              <a:xfrm>
                <a:off x="3792" y="206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2000" name="Oval 90"/>
              <p:cNvSpPr>
                <a:spLocks noChangeArrowheads="1"/>
              </p:cNvSpPr>
              <p:nvPr/>
            </p:nvSpPr>
            <p:spPr bwMode="auto">
              <a:xfrm>
                <a:off x="4272" y="10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2001" name="Line 91"/>
              <p:cNvSpPr>
                <a:spLocks noChangeShapeType="1"/>
              </p:cNvSpPr>
              <p:nvPr/>
            </p:nvSpPr>
            <p:spPr bwMode="auto">
              <a:xfrm>
                <a:off x="1920" y="2592"/>
                <a:ext cx="480" cy="192"/>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92"/>
              <p:cNvSpPr>
                <a:spLocks noChangeShapeType="1"/>
              </p:cNvSpPr>
              <p:nvPr/>
            </p:nvSpPr>
            <p:spPr bwMode="auto">
              <a:xfrm flipV="1">
                <a:off x="2400" y="2688"/>
                <a:ext cx="480" cy="96"/>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93"/>
              <p:cNvSpPr>
                <a:spLocks noChangeShapeType="1"/>
              </p:cNvSpPr>
              <p:nvPr/>
            </p:nvSpPr>
            <p:spPr bwMode="auto">
              <a:xfrm flipV="1">
                <a:off x="2880" y="2304"/>
                <a:ext cx="480" cy="384"/>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94"/>
              <p:cNvSpPr>
                <a:spLocks noChangeShapeType="1"/>
              </p:cNvSpPr>
              <p:nvPr/>
            </p:nvSpPr>
            <p:spPr bwMode="auto">
              <a:xfrm flipV="1">
                <a:off x="3360" y="2112"/>
                <a:ext cx="480" cy="192"/>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95"/>
              <p:cNvSpPr>
                <a:spLocks noChangeShapeType="1"/>
              </p:cNvSpPr>
              <p:nvPr/>
            </p:nvSpPr>
            <p:spPr bwMode="auto">
              <a:xfrm flipV="1">
                <a:off x="3840" y="1056"/>
                <a:ext cx="480" cy="1056"/>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993" name="Oval 97"/>
            <p:cNvSpPr>
              <a:spLocks noChangeArrowheads="1"/>
            </p:cNvSpPr>
            <p:nvPr/>
          </p:nvSpPr>
          <p:spPr bwMode="auto">
            <a:xfrm>
              <a:off x="4608" y="187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1994" name="Line 98"/>
            <p:cNvSpPr>
              <a:spLocks noChangeShapeType="1"/>
            </p:cNvSpPr>
            <p:nvPr/>
          </p:nvSpPr>
          <p:spPr bwMode="auto">
            <a:xfrm flipH="1" flipV="1">
              <a:off x="4323" y="1050"/>
              <a:ext cx="333" cy="867"/>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1742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167"/>
                                        </p:tgtEl>
                                        <p:attrNameLst>
                                          <p:attrName>style.visibility</p:attrName>
                                        </p:attrNameLst>
                                      </p:cBhvr>
                                      <p:to>
                                        <p:strVal val="visible"/>
                                      </p:to>
                                    </p:set>
                                    <p:animEffect transition="in" filter="wipe(left)">
                                      <p:cBhvr>
                                        <p:cTn id="7" dur="500"/>
                                        <p:tgtEl>
                                          <p:spTgt spid="217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7161"/>
                                        </p:tgtEl>
                                        <p:attrNameLst>
                                          <p:attrName>style.visibility</p:attrName>
                                        </p:attrNameLst>
                                      </p:cBhvr>
                                      <p:to>
                                        <p:strVal val="visible"/>
                                      </p:to>
                                    </p:set>
                                    <p:animEffect transition="in" filter="wipe(left)">
                                      <p:cBhvr>
                                        <p:cTn id="12" dur="500"/>
                                        <p:tgtEl>
                                          <p:spTgt spid="217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7164"/>
                                        </p:tgtEl>
                                        <p:attrNameLst>
                                          <p:attrName>style.visibility</p:attrName>
                                        </p:attrNameLst>
                                      </p:cBhvr>
                                      <p:to>
                                        <p:strVal val="visible"/>
                                      </p:to>
                                    </p:set>
                                    <p:animEffect transition="in" filter="wipe(left)">
                                      <p:cBhvr>
                                        <p:cTn id="17" dur="500"/>
                                        <p:tgtEl>
                                          <p:spTgt spid="217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7188"/>
                                        </p:tgtEl>
                                        <p:attrNameLst>
                                          <p:attrName>style.visibility</p:attrName>
                                        </p:attrNameLst>
                                      </p:cBhvr>
                                      <p:to>
                                        <p:strVal val="visible"/>
                                      </p:to>
                                    </p:set>
                                    <p:animEffect transition="in" filter="wipe(left)">
                                      <p:cBhvr>
                                        <p:cTn id="22" dur="500"/>
                                        <p:tgtEl>
                                          <p:spTgt spid="21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b="1" smtClean="0">
                <a:solidFill>
                  <a:srgbClr val="FF0000"/>
                </a:solidFill>
              </a:rPr>
              <a:t>Problem Example</a:t>
            </a:r>
          </a:p>
        </p:txBody>
      </p:sp>
      <p:sp>
        <p:nvSpPr>
          <p:cNvPr id="40963" name="Content Placeholder 2"/>
          <p:cNvSpPr>
            <a:spLocks noGrp="1"/>
          </p:cNvSpPr>
          <p:nvPr>
            <p:ph idx="1"/>
          </p:nvPr>
        </p:nvSpPr>
        <p:spPr/>
        <p:txBody>
          <a:bodyPr/>
          <a:lstStyle/>
          <a:p>
            <a:r>
              <a:rPr lang="en-US" dirty="0" smtClean="0"/>
              <a:t>Sample	Number of 	No of item in each </a:t>
            </a:r>
          </a:p>
          <a:p>
            <a:pPr>
              <a:buFont typeface="Arial" pitchFamily="34" charset="0"/>
              <a:buNone/>
            </a:pPr>
            <a:r>
              <a:rPr lang="en-US" dirty="0" smtClean="0"/>
              <a:t>			Defective		Sample</a:t>
            </a:r>
          </a:p>
          <a:p>
            <a:pPr>
              <a:buFont typeface="Arial" pitchFamily="34" charset="0"/>
              <a:buNone/>
            </a:pPr>
            <a:r>
              <a:rPr lang="en-US" dirty="0" smtClean="0"/>
              <a:t>	1			3			20</a:t>
            </a:r>
          </a:p>
          <a:p>
            <a:pPr>
              <a:buFont typeface="Arial" pitchFamily="34" charset="0"/>
              <a:buNone/>
            </a:pPr>
            <a:r>
              <a:rPr lang="en-US" dirty="0" smtClean="0"/>
              <a:t>	2			2			20</a:t>
            </a:r>
          </a:p>
          <a:p>
            <a:pPr>
              <a:buFont typeface="Arial" pitchFamily="34" charset="0"/>
              <a:buNone/>
            </a:pPr>
            <a:r>
              <a:rPr lang="en-US" dirty="0" smtClean="0"/>
              <a:t>	3			1			20</a:t>
            </a:r>
          </a:p>
          <a:p>
            <a:pPr>
              <a:buFont typeface="Arial" pitchFamily="34" charset="0"/>
              <a:buNone/>
            </a:pPr>
            <a:r>
              <a:rPr lang="en-US" dirty="0" smtClean="0"/>
              <a:t>	4			1			20</a:t>
            </a:r>
          </a:p>
          <a:p>
            <a:pPr>
              <a:buFont typeface="Arial" pitchFamily="34" charset="0"/>
              <a:buNone/>
            </a:pPr>
            <a:r>
              <a:rPr lang="en-US" dirty="0" smtClean="0"/>
              <a:t>	5			2			20</a:t>
            </a:r>
          </a:p>
        </p:txBody>
      </p:sp>
    </p:spTree>
    <p:extLst>
      <p:ext uri="{BB962C8B-B14F-4D97-AF65-F5344CB8AC3E}">
        <p14:creationId xmlns:p14="http://schemas.microsoft.com/office/powerpoint/2010/main" val="332144166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4202789"/>
              </p:ext>
            </p:extLst>
          </p:nvPr>
        </p:nvGraphicFramePr>
        <p:xfrm>
          <a:off x="381001" y="838198"/>
          <a:ext cx="8534400" cy="5779169"/>
        </p:xfrm>
        <a:graphic>
          <a:graphicData uri="http://schemas.openxmlformats.org/drawingml/2006/table">
            <a:tbl>
              <a:tblPr>
                <a:tableStyleId>{5C22544A-7EE6-4342-B048-85BDC9FD1C3A}</a:tableStyleId>
              </a:tblPr>
              <a:tblGrid>
                <a:gridCol w="1109414"/>
                <a:gridCol w="1854802"/>
                <a:gridCol w="2445983"/>
                <a:gridCol w="905372"/>
                <a:gridCol w="2218829"/>
              </a:tblGrid>
              <a:tr h="902369">
                <a:tc>
                  <a:txBody>
                    <a:bodyPr/>
                    <a:lstStyle/>
                    <a:p>
                      <a:pPr algn="l" fontAlgn="b"/>
                      <a:r>
                        <a:rPr lang="en-US" sz="2000" u="none" strike="noStrike" dirty="0" smtClean="0">
                          <a:effectLst/>
                        </a:rPr>
                        <a:t>Sample No.</a:t>
                      </a:r>
                      <a:endParaRPr lang="en-US" sz="2000" b="0" i="0" u="none" strike="noStrike" dirty="0">
                        <a:solidFill>
                          <a:srgbClr val="000000"/>
                        </a:solidFill>
                        <a:effectLst/>
                        <a:latin typeface="Calibri"/>
                      </a:endParaRPr>
                    </a:p>
                  </a:txBody>
                  <a:tcPr marL="0" marR="0" marT="0" marB="0" anchor="b"/>
                </a:tc>
                <a:tc>
                  <a:txBody>
                    <a:bodyPr/>
                    <a:lstStyle/>
                    <a:p>
                      <a:pPr algn="r" fontAlgn="b"/>
                      <a:r>
                        <a:rPr lang="en-US" sz="2000" u="none" strike="noStrike" dirty="0">
                          <a:effectLst/>
                        </a:rPr>
                        <a:t>No of Defectives</a:t>
                      </a:r>
                      <a:br>
                        <a:rPr lang="en-US" sz="2000" u="none" strike="noStrike" dirty="0">
                          <a:effectLst/>
                        </a:rPr>
                      </a:br>
                      <a:r>
                        <a:rPr lang="en-US" sz="2000" u="none" strike="noStrike" dirty="0">
                          <a:effectLst/>
                        </a:rPr>
                        <a:t> in each sample</a:t>
                      </a:r>
                      <a:endParaRPr lang="en-US" sz="2000" b="0" i="0" u="none" strike="noStrike" dirty="0">
                        <a:solidFill>
                          <a:srgbClr val="000000"/>
                        </a:solidFill>
                        <a:effectLst/>
                        <a:latin typeface="Calibri"/>
                      </a:endParaRPr>
                    </a:p>
                  </a:txBody>
                  <a:tcPr marL="0" marR="0" marT="0" marB="0" anchor="b"/>
                </a:tc>
                <a:tc>
                  <a:txBody>
                    <a:bodyPr/>
                    <a:lstStyle/>
                    <a:p>
                      <a:pPr algn="ctr" fontAlgn="t"/>
                      <a:r>
                        <a:rPr lang="en-US" sz="2000" u="none" strike="noStrike" dirty="0">
                          <a:effectLst/>
                        </a:rPr>
                        <a:t>No of items</a:t>
                      </a:r>
                      <a:br>
                        <a:rPr lang="en-US" sz="2000" u="none" strike="noStrike" dirty="0">
                          <a:effectLst/>
                        </a:rPr>
                      </a:br>
                      <a:r>
                        <a:rPr lang="en-US" sz="2000" u="none" strike="noStrike" dirty="0">
                          <a:effectLst/>
                        </a:rPr>
                        <a:t> in each sample</a:t>
                      </a:r>
                      <a:endParaRPr lang="en-US" sz="2000" b="0" i="0" u="none" strike="noStrike" dirty="0">
                        <a:solidFill>
                          <a:srgbClr val="000000"/>
                        </a:solidFill>
                        <a:effectLst/>
                        <a:latin typeface="Calibri"/>
                      </a:endParaRPr>
                    </a:p>
                  </a:txBody>
                  <a:tcPr marL="0" marR="0" marT="0" marB="0"/>
                </a:tc>
                <a:tc>
                  <a:txBody>
                    <a:bodyPr/>
                    <a:lstStyle/>
                    <a:p>
                      <a:pPr algn="r" fontAlgn="b"/>
                      <a:endParaRPr lang="en-US" sz="2000" b="0" i="0" u="none" strike="noStrike" dirty="0">
                        <a:solidFill>
                          <a:srgbClr val="000000"/>
                        </a:solidFill>
                        <a:effectLst/>
                        <a:latin typeface="Calibri"/>
                      </a:endParaRPr>
                    </a:p>
                  </a:txBody>
                  <a:tcPr marL="0" marR="0" marT="0" marB="0" anchor="b"/>
                </a:tc>
                <a:tc>
                  <a:txBody>
                    <a:bodyPr/>
                    <a:lstStyle/>
                    <a:p>
                      <a:pPr algn="l" fontAlgn="t"/>
                      <a:r>
                        <a:rPr lang="en-US" sz="2000" u="none" strike="noStrike">
                          <a:effectLst/>
                        </a:rPr>
                        <a:t>Fraction Defective</a:t>
                      </a:r>
                      <a:endParaRPr lang="en-US" sz="2000" b="0" i="0" u="none" strike="noStrike">
                        <a:solidFill>
                          <a:srgbClr val="000000"/>
                        </a:solidFill>
                        <a:effectLst/>
                        <a:latin typeface="Calibri"/>
                      </a:endParaRPr>
                    </a:p>
                  </a:txBody>
                  <a:tcPr marL="0" marR="0" marT="0" marB="0"/>
                </a:tc>
              </a:tr>
              <a:tr h="300790">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0.05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4</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0.05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a:endParaRPr>
                    </a:p>
                  </a:txBody>
                  <a:tcPr marL="0" marR="0" marT="0" marB="0" anchor="b"/>
                </a:tc>
              </a:tr>
              <a:tr h="300790">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r>
              <a:tr h="300790">
                <a:tc>
                  <a:txBody>
                    <a:bodyPr/>
                    <a:lstStyle/>
                    <a:p>
                      <a:pPr algn="l" fontAlgn="b"/>
                      <a:endParaRPr lang="en-US" sz="2000" b="0" i="0" u="none" strike="noStrike">
                        <a:solidFill>
                          <a:srgbClr val="000000"/>
                        </a:solidFill>
                        <a:effectLst/>
                        <a:latin typeface="Calibri"/>
                      </a:endParaRPr>
                    </a:p>
                  </a:txBody>
                  <a:tcPr marL="0" marR="0" marT="0" marB="0" anchor="b"/>
                </a:tc>
                <a:tc rowSpan="10" gridSpan="4">
                  <a:txBody>
                    <a:bodyPr/>
                    <a:lstStyle/>
                    <a:p>
                      <a:pPr algn="l" fontAlgn="b"/>
                      <a:endParaRPr lang="en-US" sz="2000" b="0" i="0" u="none" strike="noStrike" dirty="0">
                        <a:solidFill>
                          <a:srgbClr val="000000"/>
                        </a:solidFill>
                        <a:effectLst/>
                        <a:latin typeface="Calibri"/>
                      </a:endParaRPr>
                    </a:p>
                  </a:txBody>
                  <a:tcPr marL="0" marR="0" marT="0" marB="0"/>
                </a:tc>
                <a:tc rowSpan="10" hMerge="1">
                  <a:txBody>
                    <a:bodyPr/>
                    <a:lstStyle/>
                    <a:p>
                      <a:endParaRPr lang="en-US"/>
                    </a:p>
                  </a:txBody>
                  <a:tcPr/>
                </a:tc>
                <a:tc rowSpan="10" hMerge="1">
                  <a:txBody>
                    <a:bodyPr/>
                    <a:lstStyle/>
                    <a:p>
                      <a:endParaRPr lang="en-US"/>
                    </a:p>
                  </a:txBody>
                  <a:tcPr/>
                </a:tc>
                <a:tc rowSpan="10" h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t"/>
                      <a:endParaRPr lang="en-US" sz="2000" b="0" i="0" u="none" strike="noStrike">
                        <a:solidFill>
                          <a:srgbClr val="000000"/>
                        </a:solidFill>
                        <a:effectLst/>
                        <a:latin typeface="Calibri"/>
                      </a:endParaRPr>
                    </a:p>
                  </a:txBody>
                  <a:tcPr marL="0" marR="0" marT="0" marB="0"/>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dirty="0">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2092036" y="3683299"/>
                <a:ext cx="5410200" cy="271894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600" dirty="0"/>
                  <a:t>Average Fraction Defective = p̄ =   </a:t>
                </a:r>
                <a14:m>
                  <m:oMath xmlns:m="http://schemas.openxmlformats.org/officeDocument/2006/math">
                    <m:f>
                      <m:fPr>
                        <m:ctrlPr>
                          <a:rPr lang="en-US" sz="1600" i="1">
                            <a:latin typeface="Cambria Math"/>
                          </a:rPr>
                        </m:ctrlPr>
                      </m:fPr>
                      <m:num>
                        <m:r>
                          <a:rPr lang="en-US" sz="1600" b="0" i="1">
                            <a:latin typeface="Cambria Math"/>
                          </a:rPr>
                          <m:t>𝑇𝑜𝑡𝑎𝑙</m:t>
                        </m:r>
                        <m:r>
                          <a:rPr lang="en-US" sz="1600" b="0" i="1">
                            <a:latin typeface="Cambria Math"/>
                          </a:rPr>
                          <m:t> </m:t>
                        </m:r>
                        <m:r>
                          <a:rPr lang="en-US" sz="1600" b="0" i="1">
                            <a:latin typeface="Cambria Math"/>
                          </a:rPr>
                          <m:t>𝑁𝑜</m:t>
                        </m:r>
                        <m:r>
                          <a:rPr lang="en-US" sz="1600" b="0" i="1">
                            <a:latin typeface="Cambria Math"/>
                          </a:rPr>
                          <m:t> </m:t>
                        </m:r>
                        <m:r>
                          <a:rPr lang="en-US" sz="1600" b="0" i="1">
                            <a:latin typeface="Cambria Math"/>
                          </a:rPr>
                          <m:t>𝑜𝑓</m:t>
                        </m:r>
                        <m:r>
                          <a:rPr lang="en-US" sz="1600" b="0" i="1">
                            <a:latin typeface="Cambria Math"/>
                          </a:rPr>
                          <m:t> </m:t>
                        </m:r>
                        <m:r>
                          <a:rPr lang="en-US" sz="1600" b="0" i="1">
                            <a:latin typeface="Cambria Math"/>
                          </a:rPr>
                          <m:t>𝐷𝑒𝑓𝑒𝑐𝑡𝑖𝑣𝑒</m:t>
                        </m:r>
                      </m:num>
                      <m:den>
                        <m:r>
                          <a:rPr lang="en-US" sz="1600" b="0" i="1">
                            <a:latin typeface="Cambria Math"/>
                          </a:rPr>
                          <m:t>𝑇𝑜𝑡𝑎𝑙</m:t>
                        </m:r>
                        <m:r>
                          <a:rPr lang="en-US" sz="1600" b="0" i="1">
                            <a:latin typeface="Cambria Math"/>
                          </a:rPr>
                          <m:t>  </m:t>
                        </m:r>
                        <m:r>
                          <a:rPr lang="en-US" sz="1600" b="0" i="1">
                            <a:latin typeface="Cambria Math"/>
                          </a:rPr>
                          <m:t>𝑖𝑡𝑒𝑚𝑠</m:t>
                        </m:r>
                        <m:r>
                          <a:rPr lang="en-US" sz="1600" b="0" i="1">
                            <a:latin typeface="Cambria Math"/>
                          </a:rPr>
                          <m:t> </m:t>
                        </m:r>
                        <m:r>
                          <a:rPr lang="en-US" sz="1600" b="0" i="1">
                            <a:latin typeface="Cambria Math"/>
                          </a:rPr>
                          <m:t>𝑖𝑛𝑠𝑝𝑒𝑐𝑡𝑒𝑑</m:t>
                        </m:r>
                      </m:den>
                    </m:f>
                  </m:oMath>
                </a14:m>
                <a:endParaRPr lang="en-US" sz="1600" dirty="0"/>
              </a:p>
              <a:p>
                <a:r>
                  <a:rPr lang="en-US" sz="1600" dirty="0"/>
                  <a:t>		= </a:t>
                </a:r>
                <a:r>
                  <a:rPr lang="en-US" sz="1600" dirty="0" smtClean="0"/>
                  <a:t>9/100 </a:t>
                </a:r>
                <a:r>
                  <a:rPr lang="en-US" sz="1600" dirty="0"/>
                  <a:t>= </a:t>
                </a:r>
                <a:r>
                  <a:rPr lang="en-US" sz="1600" dirty="0" smtClean="0"/>
                  <a:t>0.09</a:t>
                </a:r>
                <a:endParaRPr lang="en-US" sz="1600" dirty="0"/>
              </a:p>
              <a:p>
                <a:r>
                  <a:rPr lang="en-US" sz="1600" dirty="0" smtClean="0"/>
                  <a:t>Average no. per sample, n = 5x20/5= 20</a:t>
                </a:r>
              </a:p>
              <a:p>
                <a:endParaRPr lang="en-US" sz="1600" dirty="0" smtClean="0"/>
              </a:p>
              <a:p>
                <a:r>
                  <a:rPr lang="en-US" sz="1600" dirty="0" smtClean="0"/>
                  <a:t>Upper </a:t>
                </a:r>
                <a:r>
                  <a:rPr lang="en-US" sz="1600" dirty="0"/>
                  <a:t>Control Limit = p̄ +</a:t>
                </a:r>
                <a:r>
                  <a:rPr lang="en-US" sz="1600" baseline="0" dirty="0"/>
                  <a:t> 3 </a:t>
                </a:r>
                <a14:m>
                  <m:oMath xmlns:m="http://schemas.openxmlformats.org/officeDocument/2006/math">
                    <m:r>
                      <a:rPr lang="en-US" sz="1600" i="1" baseline="0">
                        <a:latin typeface="Cambria Math"/>
                        <a:ea typeface="Cambria Math"/>
                      </a:rPr>
                      <m:t>√</m:t>
                    </m:r>
                  </m:oMath>
                </a14:m>
                <a:r>
                  <a:rPr lang="en-US" sz="1600" dirty="0"/>
                  <a:t>p̄( 1-p̄)/n</a:t>
                </a:r>
                <a:r>
                  <a:rPr lang="en-US" sz="1600" baseline="0" dirty="0"/>
                  <a:t>  = </a:t>
                </a:r>
                <a:r>
                  <a:rPr lang="en-US" sz="1600" baseline="0" dirty="0" smtClean="0"/>
                  <a:t>0.09 </a:t>
                </a:r>
                <a:r>
                  <a:rPr lang="en-US" sz="1600" baseline="0" dirty="0"/>
                  <a:t>+ </a:t>
                </a:r>
                <a:r>
                  <a:rPr lang="en-US" sz="1600" baseline="0" dirty="0" smtClean="0"/>
                  <a:t>0.192 </a:t>
                </a:r>
                <a:r>
                  <a:rPr lang="en-US" sz="1600" baseline="0" dirty="0"/>
                  <a:t>= </a:t>
                </a:r>
                <a:r>
                  <a:rPr lang="en-US" sz="1600" baseline="0" dirty="0" smtClean="0"/>
                  <a:t>0.282</a:t>
                </a:r>
                <a:endParaRPr lang="en-US" sz="1600" baseline="0" dirty="0"/>
              </a:p>
              <a:p>
                <a:endParaRPr lang="en-US" sz="1600" baseline="0" dirty="0"/>
              </a:p>
              <a:p>
                <a:r>
                  <a:rPr lang="en-US" sz="1600" baseline="0" dirty="0"/>
                  <a:t>Lower Control Limit = p̄ - 3 </a:t>
                </a:r>
                <a14:m>
                  <m:oMath xmlns:m="http://schemas.openxmlformats.org/officeDocument/2006/math">
                    <m:rad>
                      <m:radPr>
                        <m:degHide m:val="on"/>
                        <m:ctrlPr>
                          <a:rPr lang="en-US" sz="1600" b="0" i="1" baseline="0">
                            <a:latin typeface="Cambria Math"/>
                            <a:ea typeface="Cambria Math"/>
                          </a:rPr>
                        </m:ctrlPr>
                      </m:radPr>
                      <m:deg/>
                      <m:e>
                        <m:r>
                          <a:rPr lang="en-US" sz="1600" b="0" i="1" baseline="0">
                            <a:latin typeface="Cambria Math"/>
                            <a:ea typeface="Cambria Math"/>
                          </a:rPr>
                          <m:t>𝑝</m:t>
                        </m:r>
                      </m:e>
                    </m:rad>
                    <m:r>
                      <a:rPr lang="en-US" sz="1600" b="0" i="1" baseline="0">
                        <a:latin typeface="Cambria Math"/>
                        <a:ea typeface="Cambria Math"/>
                      </a:rPr>
                      <m:t>̄̄(</m:t>
                    </m:r>
                    <m:r>
                      <a:rPr lang="en-US" sz="1600" b="0" i="1" baseline="0">
                        <a:latin typeface="Cambria Math"/>
                        <a:ea typeface="Cambria Math"/>
                      </a:rPr>
                      <m:t>1</m:t>
                    </m:r>
                    <m:r>
                      <a:rPr lang="en-US" sz="1600" b="0" i="1" baseline="0">
                        <a:latin typeface="Cambria Math"/>
                        <a:ea typeface="Cambria Math"/>
                      </a:rPr>
                      <m:t>−</m:t>
                    </m:r>
                    <m:r>
                      <a:rPr lang="en-US" sz="1600" b="0" i="1" baseline="0">
                        <a:latin typeface="Cambria Math"/>
                        <a:ea typeface="Cambria Math"/>
                      </a:rPr>
                      <m:t>𝑝</m:t>
                    </m:r>
                    <m:r>
                      <a:rPr lang="en-US" sz="1600" b="0" i="1" baseline="0">
                        <a:latin typeface="Cambria Math"/>
                        <a:ea typeface="Cambria Math"/>
                      </a:rPr>
                      <m:t>̄</m:t>
                    </m:r>
                    <m:r>
                      <a:rPr lang="en-US" sz="1600" b="0" i="1" baseline="0">
                        <a:latin typeface="Cambria Math"/>
                        <a:ea typeface="Cambria Math"/>
                      </a:rPr>
                      <m:t>)/</m:t>
                    </m:r>
                    <m:r>
                      <a:rPr lang="en-US" sz="1600" b="0" i="1" baseline="0">
                        <a:latin typeface="Cambria Math"/>
                        <a:ea typeface="Cambria Math"/>
                      </a:rPr>
                      <m:t>𝑛</m:t>
                    </m:r>
                  </m:oMath>
                </a14:m>
                <a:r>
                  <a:rPr lang="en-US" sz="1600" dirty="0"/>
                  <a:t>  = </a:t>
                </a:r>
                <a:r>
                  <a:rPr lang="en-US" sz="1600" dirty="0" smtClean="0"/>
                  <a:t>0.09-</a:t>
                </a:r>
                <a:r>
                  <a:rPr lang="en-US" sz="1600" baseline="0" dirty="0" smtClean="0"/>
                  <a:t> 0.192 </a:t>
                </a:r>
              </a:p>
              <a:p>
                <a:r>
                  <a:rPr lang="en-US" sz="1600" baseline="0" dirty="0" smtClean="0"/>
                  <a:t>= -0.102=0</a:t>
                </a:r>
                <a:endParaRPr lang="en-US" sz="1600" baseline="0" dirty="0"/>
              </a:p>
              <a:p>
                <a:r>
                  <a:rPr lang="en-US" sz="1600" baseline="0" dirty="0"/>
                  <a:t>(Since the negative control limits are always taken as zero.)</a:t>
                </a:r>
                <a:endParaRPr lang="en-US" sz="1600" dirty="0"/>
              </a:p>
              <a:p>
                <a:endParaRPr lang="en-US" sz="1600" dirty="0"/>
              </a:p>
            </p:txBody>
          </p:sp>
        </mc:Choice>
        <mc:Fallback xmlns="">
          <p:sp>
            <p:nvSpPr>
              <p:cNvPr id="3" name="TextBox 2"/>
              <p:cNvSpPr txBox="1">
                <a:spLocks noRot="1" noChangeAspect="1" noMove="1" noResize="1" noEditPoints="1" noAdjustHandles="1" noChangeArrowheads="1" noChangeShapeType="1" noTextEdit="1"/>
              </p:cNvSpPr>
              <p:nvPr/>
            </p:nvSpPr>
            <p:spPr>
              <a:xfrm>
                <a:off x="2092036" y="3683299"/>
                <a:ext cx="5410200" cy="2718949"/>
              </a:xfrm>
              <a:prstGeom prst="rect">
                <a:avLst/>
              </a:prstGeom>
              <a:blipFill rotWithShape="1">
                <a:blip r:embed="rId2"/>
                <a:stretch>
                  <a:fillRect l="-563"/>
                </a:stretch>
              </a:blipFill>
            </p:spPr>
            <p:txBody>
              <a:bodyPr/>
              <a:lstStyle/>
              <a:p>
                <a:r>
                  <a:rPr lang="en-US">
                    <a:noFill/>
                  </a:rPr>
                  <a:t> </a:t>
                </a:r>
              </a:p>
            </p:txBody>
          </p:sp>
        </mc:Fallback>
      </mc:AlternateContent>
      <p:cxnSp>
        <p:nvCxnSpPr>
          <p:cNvPr id="4" name="Straight Connector 3"/>
          <p:cNvCxnSpPr/>
          <p:nvPr/>
        </p:nvCxnSpPr>
        <p:spPr>
          <a:xfrm>
            <a:off x="4616161" y="5290294"/>
            <a:ext cx="819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660633" y="4750174"/>
            <a:ext cx="104775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495800" y="4919663"/>
            <a:ext cx="95250" cy="1857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7000" y="76200"/>
            <a:ext cx="4208660" cy="461665"/>
          </a:xfrm>
          <a:prstGeom prst="rect">
            <a:avLst/>
          </a:prstGeom>
          <a:noFill/>
        </p:spPr>
        <p:txBody>
          <a:bodyPr wrap="square" rtlCol="0">
            <a:spAutoFit/>
          </a:bodyPr>
          <a:lstStyle/>
          <a:p>
            <a:r>
              <a:rPr lang="en-US" sz="2400" b="1" dirty="0" smtClean="0">
                <a:solidFill>
                  <a:srgbClr val="FF0000"/>
                </a:solidFill>
              </a:rPr>
              <a:t>Computation of p-Chart</a:t>
            </a:r>
            <a:endParaRPr lang="en-US" sz="2400" b="1" dirty="0">
              <a:solidFill>
                <a:srgbClr val="FF0000"/>
              </a:solidFill>
            </a:endParaRPr>
          </a:p>
        </p:txBody>
      </p:sp>
      <p:sp>
        <p:nvSpPr>
          <p:cNvPr id="6" name="TextBox 5"/>
          <p:cNvSpPr txBox="1"/>
          <p:nvPr/>
        </p:nvSpPr>
        <p:spPr>
          <a:xfrm>
            <a:off x="5190300" y="4734997"/>
            <a:ext cx="255198"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5317899" y="5205024"/>
            <a:ext cx="325730"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4139600" y="4217714"/>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29175131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469646854"/>
              </p:ext>
            </p:extLst>
          </p:nvPr>
        </p:nvGraphicFramePr>
        <p:xfrm>
          <a:off x="1143000" y="1143000"/>
          <a:ext cx="7010400" cy="5029199"/>
        </p:xfrm>
        <a:graphic>
          <a:graphicData uri="http://schemas.openxmlformats.org/drawingml/2006/chart">
            <c:chart xmlns:c="http://schemas.openxmlformats.org/drawingml/2006/chart" xmlns:r="http://schemas.openxmlformats.org/officeDocument/2006/relationships" r:id="rId2"/>
          </a:graphicData>
        </a:graphic>
      </p:graphicFrame>
      <p:sp>
        <p:nvSpPr>
          <p:cNvPr id="3" name="Up Arrow 2"/>
          <p:cNvSpPr/>
          <p:nvPr/>
        </p:nvSpPr>
        <p:spPr>
          <a:xfrm>
            <a:off x="2164842" y="2514600"/>
            <a:ext cx="121158"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62400" y="6324600"/>
            <a:ext cx="1279517" cy="369332"/>
          </a:xfrm>
          <a:prstGeom prst="rect">
            <a:avLst/>
          </a:prstGeom>
          <a:noFill/>
        </p:spPr>
        <p:txBody>
          <a:bodyPr wrap="none" rtlCol="0">
            <a:spAutoFit/>
          </a:bodyPr>
          <a:lstStyle/>
          <a:p>
            <a:r>
              <a:rPr lang="en-US" b="1" dirty="0" smtClean="0"/>
              <a:t>Sample No.</a:t>
            </a:r>
            <a:endParaRPr lang="en-US" b="1" dirty="0"/>
          </a:p>
        </p:txBody>
      </p:sp>
      <p:sp>
        <p:nvSpPr>
          <p:cNvPr id="5" name="Right Arrow 4"/>
          <p:cNvSpPr/>
          <p:nvPr/>
        </p:nvSpPr>
        <p:spPr>
          <a:xfrm>
            <a:off x="5283308" y="6441725"/>
            <a:ext cx="978408" cy="13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00400" y="411079"/>
            <a:ext cx="4710200" cy="461665"/>
          </a:xfrm>
          <a:prstGeom prst="rect">
            <a:avLst/>
          </a:prstGeom>
          <a:noFill/>
        </p:spPr>
        <p:txBody>
          <a:bodyPr wrap="none" rtlCol="0">
            <a:spAutoFit/>
          </a:bodyPr>
          <a:lstStyle/>
          <a:p>
            <a:r>
              <a:rPr lang="en-US" sz="2400" b="1" dirty="0" smtClean="0">
                <a:solidFill>
                  <a:srgbClr val="FF0000"/>
                </a:solidFill>
              </a:rPr>
              <a:t>Control Chart for Fraction Defective</a:t>
            </a:r>
            <a:endParaRPr lang="en-US" sz="2400" b="1" dirty="0">
              <a:solidFill>
                <a:srgbClr val="FF0000"/>
              </a:solidFill>
            </a:endParaRPr>
          </a:p>
        </p:txBody>
      </p:sp>
      <p:cxnSp>
        <p:nvCxnSpPr>
          <p:cNvPr id="8" name="Straight Connector 7"/>
          <p:cNvCxnSpPr/>
          <p:nvPr/>
        </p:nvCxnSpPr>
        <p:spPr>
          <a:xfrm>
            <a:off x="2895600" y="872744"/>
            <a:ext cx="487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01000" y="872744"/>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1" name="Straight Connector 10"/>
          <p:cNvCxnSpPr/>
          <p:nvPr/>
        </p:nvCxnSpPr>
        <p:spPr>
          <a:xfrm>
            <a:off x="2895600" y="3276600"/>
            <a:ext cx="510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7678" y="3276600"/>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3" name="TextBox 12"/>
          <p:cNvSpPr txBox="1"/>
          <p:nvPr/>
        </p:nvSpPr>
        <p:spPr>
          <a:xfrm>
            <a:off x="8077200" y="5638800"/>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170612739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solidFill>
                  <a:srgbClr val="FF0000"/>
                </a:solidFill>
              </a:rPr>
              <a:t>Problem Sum on p-chart</a:t>
            </a:r>
          </a:p>
        </p:txBody>
      </p:sp>
      <p:sp>
        <p:nvSpPr>
          <p:cNvPr id="44035" name="Content Placeholder 2"/>
          <p:cNvSpPr>
            <a:spLocks noGrp="1"/>
          </p:cNvSpPr>
          <p:nvPr>
            <p:ph idx="1"/>
          </p:nvPr>
        </p:nvSpPr>
        <p:spPr/>
        <p:txBody>
          <a:bodyPr/>
          <a:lstStyle/>
          <a:p>
            <a:r>
              <a:rPr lang="en-US" sz="1800" dirty="0" smtClean="0"/>
              <a:t>Six consecutive lots received from a vendor were inspected by sampling process In-coming Inspection of the buyer. Sample lot was varying as per the variation in the lot size. The inspection results are as follows :-</a:t>
            </a:r>
          </a:p>
          <a:p>
            <a:r>
              <a:rPr lang="en-US" sz="1800" dirty="0" smtClean="0"/>
              <a:t> Construct a control chart for fraction defective and no of defectives.</a:t>
            </a:r>
          </a:p>
        </p:txBody>
      </p:sp>
      <p:graphicFrame>
        <p:nvGraphicFramePr>
          <p:cNvPr id="4" name="Table 3"/>
          <p:cNvGraphicFramePr>
            <a:graphicFrameLocks noGrp="1"/>
          </p:cNvGraphicFramePr>
          <p:nvPr>
            <p:extLst>
              <p:ext uri="{D42A27DB-BD31-4B8C-83A1-F6EECF244321}">
                <p14:modId xmlns:p14="http://schemas.microsoft.com/office/powerpoint/2010/main" val="3639741880"/>
              </p:ext>
            </p:extLst>
          </p:nvPr>
        </p:nvGraphicFramePr>
        <p:xfrm>
          <a:off x="1219200" y="3127664"/>
          <a:ext cx="6095999" cy="3429000"/>
        </p:xfrm>
        <a:graphic>
          <a:graphicData uri="http://schemas.openxmlformats.org/drawingml/2006/table">
            <a:tbl>
              <a:tblPr firstRow="1" bandRow="1">
                <a:tableStyleId>{5C22544A-7EE6-4342-B048-85BDC9FD1C3A}</a:tableStyleId>
              </a:tblPr>
              <a:tblGrid>
                <a:gridCol w="1219200"/>
                <a:gridCol w="762000"/>
                <a:gridCol w="838200"/>
                <a:gridCol w="762000"/>
                <a:gridCol w="772885"/>
                <a:gridCol w="870857"/>
                <a:gridCol w="870857"/>
              </a:tblGrid>
              <a:tr h="857250">
                <a:tc>
                  <a:txBody>
                    <a:bodyPr/>
                    <a:lstStyle/>
                    <a:p>
                      <a:r>
                        <a:rPr lang="en-US" dirty="0" smtClean="0"/>
                        <a:t>Sample No</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857250">
                <a:tc>
                  <a:txBody>
                    <a:bodyPr/>
                    <a:lstStyle/>
                    <a:p>
                      <a:r>
                        <a:rPr lang="en-US" dirty="0" smtClean="0"/>
                        <a:t>Lot Size</a:t>
                      </a:r>
                      <a:endParaRPr lang="en-US" dirty="0"/>
                    </a:p>
                  </a:txBody>
                  <a:tcPr/>
                </a:tc>
                <a:tc>
                  <a:txBody>
                    <a:bodyPr/>
                    <a:lstStyle/>
                    <a:p>
                      <a:r>
                        <a:rPr lang="en-US" dirty="0" smtClean="0"/>
                        <a:t>2850</a:t>
                      </a:r>
                      <a:endParaRPr lang="en-US" dirty="0"/>
                    </a:p>
                  </a:txBody>
                  <a:tcPr/>
                </a:tc>
                <a:tc>
                  <a:txBody>
                    <a:bodyPr/>
                    <a:lstStyle/>
                    <a:p>
                      <a:r>
                        <a:rPr lang="en-US" dirty="0" smtClean="0"/>
                        <a:t>1860</a:t>
                      </a:r>
                      <a:endParaRPr lang="en-US" dirty="0"/>
                    </a:p>
                  </a:txBody>
                  <a:tcPr/>
                </a:tc>
                <a:tc>
                  <a:txBody>
                    <a:bodyPr/>
                    <a:lstStyle/>
                    <a:p>
                      <a:r>
                        <a:rPr lang="en-US" dirty="0" smtClean="0"/>
                        <a:t>480</a:t>
                      </a:r>
                      <a:endParaRPr lang="en-US" dirty="0"/>
                    </a:p>
                  </a:txBody>
                  <a:tcPr/>
                </a:tc>
                <a:tc>
                  <a:txBody>
                    <a:bodyPr/>
                    <a:lstStyle/>
                    <a:p>
                      <a:r>
                        <a:rPr lang="en-US" dirty="0" smtClean="0"/>
                        <a:t>970</a:t>
                      </a:r>
                      <a:endParaRPr lang="en-US" dirty="0"/>
                    </a:p>
                  </a:txBody>
                  <a:tcPr/>
                </a:tc>
                <a:tc>
                  <a:txBody>
                    <a:bodyPr/>
                    <a:lstStyle/>
                    <a:p>
                      <a:r>
                        <a:rPr lang="en-US" dirty="0" smtClean="0"/>
                        <a:t>4385</a:t>
                      </a:r>
                      <a:endParaRPr lang="en-US" dirty="0"/>
                    </a:p>
                  </a:txBody>
                  <a:tcPr/>
                </a:tc>
                <a:tc>
                  <a:txBody>
                    <a:bodyPr/>
                    <a:lstStyle/>
                    <a:p>
                      <a:r>
                        <a:rPr lang="en-US" dirty="0" smtClean="0"/>
                        <a:t>2568</a:t>
                      </a:r>
                      <a:endParaRPr lang="en-US" dirty="0"/>
                    </a:p>
                  </a:txBody>
                  <a:tcPr/>
                </a:tc>
              </a:tr>
              <a:tr h="857250">
                <a:tc>
                  <a:txBody>
                    <a:bodyPr/>
                    <a:lstStyle/>
                    <a:p>
                      <a:r>
                        <a:rPr lang="en-US" dirty="0" smtClean="0"/>
                        <a:t>Sample Size</a:t>
                      </a:r>
                      <a:endParaRPr lang="en-US" dirty="0"/>
                    </a:p>
                  </a:txBody>
                  <a:tcPr/>
                </a:tc>
                <a:tc>
                  <a:txBody>
                    <a:bodyPr/>
                    <a:lstStyle/>
                    <a:p>
                      <a:r>
                        <a:rPr lang="en-US" dirty="0" smtClean="0"/>
                        <a:t>125</a:t>
                      </a:r>
                      <a:endParaRPr lang="en-US" dirty="0"/>
                    </a:p>
                  </a:txBody>
                  <a:tcPr/>
                </a:tc>
                <a:tc>
                  <a:txBody>
                    <a:bodyPr/>
                    <a:lstStyle/>
                    <a:p>
                      <a:r>
                        <a:rPr lang="en-US" dirty="0" smtClean="0"/>
                        <a:t>125</a:t>
                      </a:r>
                      <a:endParaRPr lang="en-US" dirty="0"/>
                    </a:p>
                  </a:txBody>
                  <a:tcPr/>
                </a:tc>
                <a:tc>
                  <a:txBody>
                    <a:bodyPr/>
                    <a:lstStyle/>
                    <a:p>
                      <a:r>
                        <a:rPr lang="en-US" dirty="0" smtClean="0"/>
                        <a:t>50</a:t>
                      </a:r>
                      <a:endParaRPr lang="en-US" dirty="0"/>
                    </a:p>
                  </a:txBody>
                  <a:tcPr/>
                </a:tc>
                <a:tc>
                  <a:txBody>
                    <a:bodyPr/>
                    <a:lstStyle/>
                    <a:p>
                      <a:r>
                        <a:rPr lang="en-US" dirty="0" smtClean="0"/>
                        <a:t>80</a:t>
                      </a:r>
                      <a:endParaRPr lang="en-US" dirty="0"/>
                    </a:p>
                  </a:txBody>
                  <a:tcPr/>
                </a:tc>
                <a:tc>
                  <a:txBody>
                    <a:bodyPr/>
                    <a:lstStyle/>
                    <a:p>
                      <a:r>
                        <a:rPr lang="en-US" dirty="0" smtClean="0"/>
                        <a:t>200</a:t>
                      </a:r>
                      <a:endParaRPr lang="en-US" dirty="0"/>
                    </a:p>
                  </a:txBody>
                  <a:tcPr/>
                </a:tc>
                <a:tc>
                  <a:txBody>
                    <a:bodyPr/>
                    <a:lstStyle/>
                    <a:p>
                      <a:r>
                        <a:rPr lang="en-US" dirty="0" smtClean="0"/>
                        <a:t>125</a:t>
                      </a:r>
                      <a:endParaRPr lang="en-US" dirty="0"/>
                    </a:p>
                  </a:txBody>
                  <a:tcPr/>
                </a:tc>
              </a:tr>
              <a:tr h="857250">
                <a:tc>
                  <a:txBody>
                    <a:bodyPr/>
                    <a:lstStyle/>
                    <a:p>
                      <a:r>
                        <a:rPr lang="en-US" dirty="0" smtClean="0"/>
                        <a:t>No. of Defectives</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147268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9372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164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b="1" smtClean="0">
                <a:solidFill>
                  <a:srgbClr val="FF0000"/>
                </a:solidFill>
              </a:rPr>
              <a:t>Criticisms</a:t>
            </a:r>
            <a:endParaRPr lang="en-US" altLang="en-US" smtClean="0">
              <a:solidFill>
                <a:srgbClr val="FF0000"/>
              </a:solidFill>
            </a:endParaRPr>
          </a:p>
        </p:txBody>
      </p:sp>
      <p:sp>
        <p:nvSpPr>
          <p:cNvPr id="64515" name="Content Placeholder 2"/>
          <p:cNvSpPr>
            <a:spLocks noGrp="1"/>
          </p:cNvSpPr>
          <p:nvPr>
            <p:ph idx="1"/>
          </p:nvPr>
        </p:nvSpPr>
        <p:spPr/>
        <p:txBody>
          <a:bodyPr/>
          <a:lstStyle/>
          <a:p>
            <a:pPr eaLnBrk="1" hangingPunct="1"/>
            <a:r>
              <a:rPr lang="en-US" altLang="en-US" b="1" smtClean="0"/>
              <a:t>Taken too literally any such dichotomy including Theory X and Y seem to represent unrealistic extremes. </a:t>
            </a:r>
          </a:p>
          <a:p>
            <a:pPr eaLnBrk="1" hangingPunct="1">
              <a:buFont typeface="Arial" charset="0"/>
              <a:buNone/>
            </a:pPr>
            <a:endParaRPr lang="en-US" altLang="en-US" b="1" smtClean="0"/>
          </a:p>
          <a:p>
            <a:pPr eaLnBrk="1" hangingPunct="1"/>
            <a:r>
              <a:rPr lang="en-US" altLang="en-US" b="1" smtClean="0">
                <a:solidFill>
                  <a:srgbClr val="FF0000"/>
                </a:solidFill>
              </a:rPr>
              <a:t>Most employees (and managers) fall somewhere in between these poles.</a:t>
            </a:r>
          </a:p>
        </p:txBody>
      </p:sp>
    </p:spTree>
    <p:extLst>
      <p:ext uri="{BB962C8B-B14F-4D97-AF65-F5344CB8AC3E}">
        <p14:creationId xmlns:p14="http://schemas.microsoft.com/office/powerpoint/2010/main" val="65882690"/>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solidFill>
                  <a:srgbClr val="FF0000"/>
                </a:solidFill>
              </a:rPr>
              <a:t>Solution</a:t>
            </a:r>
          </a:p>
        </p:txBody>
      </p:sp>
      <p:sp>
        <p:nvSpPr>
          <p:cNvPr id="3" name="Content Placeholder 2"/>
          <p:cNvSpPr>
            <a:spLocks noGrp="1"/>
          </p:cNvSpPr>
          <p:nvPr>
            <p:ph idx="1"/>
          </p:nvPr>
        </p:nvSpPr>
        <p:spPr>
          <a:xfrm>
            <a:off x="457200" y="1600200"/>
            <a:ext cx="8229600" cy="4800600"/>
          </a:xfrm>
        </p:spPr>
        <p:txBody>
          <a:bodyPr/>
          <a:lstStyle/>
          <a:p>
            <a:pPr>
              <a:defRPr/>
            </a:pPr>
            <a:r>
              <a:rPr lang="en-US" sz="2000" dirty="0" smtClean="0"/>
              <a:t>p̅ = Total No of defective items/ Total no. of items inspected</a:t>
            </a:r>
          </a:p>
          <a:p>
            <a:pPr marL="0" indent="0">
              <a:buFont typeface="Arial" pitchFamily="34" charset="0"/>
              <a:buNone/>
              <a:defRPr/>
            </a:pPr>
            <a:r>
              <a:rPr lang="en-US" sz="2000" dirty="0"/>
              <a:t>	</a:t>
            </a:r>
            <a:r>
              <a:rPr lang="en-US" sz="2000" dirty="0" smtClean="0"/>
              <a:t>= (1+3+0+2+4+1)/125+125+50+80+200+125)=11/705= 0.016</a:t>
            </a:r>
          </a:p>
          <a:p>
            <a:pPr marL="0" indent="0">
              <a:buFont typeface="Arial" pitchFamily="34" charset="0"/>
              <a:buNone/>
              <a:defRPr/>
            </a:pPr>
            <a:endParaRPr lang="en-US" sz="2000" dirty="0"/>
          </a:p>
          <a:p>
            <a:pPr marL="0" indent="0">
              <a:buFont typeface="Arial" pitchFamily="34" charset="0"/>
              <a:buNone/>
              <a:defRPr/>
            </a:pPr>
            <a:r>
              <a:rPr lang="en-US" sz="2000" dirty="0" smtClean="0"/>
              <a:t>Since the sample size is varying, find out avg. no. of pcs inspected n̅=705/6=117.5</a:t>
            </a:r>
          </a:p>
          <a:p>
            <a:pPr marL="0" indent="0">
              <a:buFont typeface="Arial" pitchFamily="34" charset="0"/>
              <a:buNone/>
              <a:defRPr/>
            </a:pPr>
            <a:endParaRPr lang="en-US" sz="2000" dirty="0"/>
          </a:p>
          <a:p>
            <a:pPr marL="0" indent="0">
              <a:buFont typeface="Arial" pitchFamily="34" charset="0"/>
              <a:buNone/>
              <a:defRPr/>
            </a:pPr>
            <a:r>
              <a:rPr lang="en-US" sz="2000" dirty="0" smtClean="0"/>
              <a:t>Then </a:t>
            </a:r>
            <a:r>
              <a:rPr lang="en-US" sz="2000" dirty="0" err="1" smtClean="0"/>
              <a:t>UCLp</a:t>
            </a:r>
            <a:r>
              <a:rPr lang="en-US" sz="2000" dirty="0" smtClean="0"/>
              <a:t>= p̅+3 √ p̅(1- p̅)/n̅ =.016+3X0.0116= 0.051</a:t>
            </a:r>
          </a:p>
          <a:p>
            <a:pPr marL="0" indent="0">
              <a:buFont typeface="Arial" pitchFamily="34" charset="0"/>
              <a:buNone/>
              <a:defRPr/>
            </a:pPr>
            <a:endParaRPr lang="en-US" sz="2000" dirty="0" smtClean="0"/>
          </a:p>
          <a:p>
            <a:pPr marL="0" indent="0">
              <a:buFont typeface="Arial" pitchFamily="34" charset="0"/>
              <a:buNone/>
              <a:defRPr/>
            </a:pPr>
            <a:r>
              <a:rPr lang="en-US" sz="2000" dirty="0" err="1" smtClean="0"/>
              <a:t>LCLp</a:t>
            </a:r>
            <a:r>
              <a:rPr lang="en-US" sz="2000" dirty="0" smtClean="0"/>
              <a:t>=-0.019=0</a:t>
            </a:r>
          </a:p>
          <a:p>
            <a:pPr marL="0" indent="0">
              <a:buFont typeface="Arial" pitchFamily="34" charset="0"/>
              <a:buNone/>
              <a:defRPr/>
            </a:pPr>
            <a:r>
              <a:rPr lang="en-US" sz="2000" dirty="0" err="1" smtClean="0">
                <a:solidFill>
                  <a:srgbClr val="FF0000"/>
                </a:solidFill>
              </a:rPr>
              <a:t>np</a:t>
            </a:r>
            <a:r>
              <a:rPr lang="en-US" sz="2000" dirty="0" smtClean="0">
                <a:solidFill>
                  <a:srgbClr val="FF0000"/>
                </a:solidFill>
              </a:rPr>
              <a:t>-chart</a:t>
            </a:r>
          </a:p>
          <a:p>
            <a:pPr marL="0" indent="0">
              <a:buFont typeface="Arial" pitchFamily="34" charset="0"/>
              <a:buNone/>
              <a:defRPr/>
            </a:pPr>
            <a:r>
              <a:rPr lang="en-US" sz="2000" dirty="0" err="1" smtClean="0">
                <a:solidFill>
                  <a:srgbClr val="FF0000"/>
                </a:solidFill>
              </a:rPr>
              <a:t>CLnp</a:t>
            </a:r>
            <a:r>
              <a:rPr lang="en-US" sz="2000" dirty="0" smtClean="0">
                <a:solidFill>
                  <a:srgbClr val="FF0000"/>
                </a:solidFill>
              </a:rPr>
              <a:t>=</a:t>
            </a:r>
            <a:r>
              <a:rPr lang="en-US" sz="2000" dirty="0" smtClean="0"/>
              <a:t> n̅. p̅=0.016X117.5=1.88</a:t>
            </a:r>
          </a:p>
          <a:p>
            <a:pPr marL="0" indent="0">
              <a:buFont typeface="Arial" pitchFamily="34" charset="0"/>
              <a:buNone/>
              <a:defRPr/>
            </a:pPr>
            <a:r>
              <a:rPr lang="en-US" sz="2000" dirty="0" err="1" smtClean="0">
                <a:solidFill>
                  <a:srgbClr val="FF0000"/>
                </a:solidFill>
              </a:rPr>
              <a:t>UCLnp</a:t>
            </a:r>
            <a:r>
              <a:rPr lang="en-US" sz="2000" dirty="0" smtClean="0">
                <a:solidFill>
                  <a:srgbClr val="FF0000"/>
                </a:solidFill>
              </a:rPr>
              <a:t>=</a:t>
            </a:r>
            <a:r>
              <a:rPr lang="en-US" sz="2000" dirty="0" smtClean="0"/>
              <a:t> n̅. p̅+ 3</a:t>
            </a:r>
            <a:r>
              <a:rPr lang="en-US" sz="2000" dirty="0" smtClean="0">
                <a:solidFill>
                  <a:srgbClr val="FF0000"/>
                </a:solidFill>
              </a:rPr>
              <a:t> √</a:t>
            </a:r>
            <a:r>
              <a:rPr lang="en-US" sz="2000" dirty="0" smtClean="0"/>
              <a:t> n̅. p̅ (1- p̅)=1.88+3</a:t>
            </a:r>
            <a:r>
              <a:rPr lang="en-US" sz="2000" dirty="0" smtClean="0">
                <a:solidFill>
                  <a:srgbClr val="FF0000"/>
                </a:solidFill>
              </a:rPr>
              <a:t> √.016X117.5 (1.0X.016)=1.88+4.08=5.96</a:t>
            </a:r>
          </a:p>
          <a:p>
            <a:pPr marL="0" indent="0">
              <a:buFont typeface="Arial" pitchFamily="34" charset="0"/>
              <a:buNone/>
              <a:defRPr/>
            </a:pPr>
            <a:r>
              <a:rPr lang="en-US" sz="2000" dirty="0" err="1" smtClean="0">
                <a:solidFill>
                  <a:srgbClr val="FF0000"/>
                </a:solidFill>
              </a:rPr>
              <a:t>LCLnp</a:t>
            </a:r>
            <a:r>
              <a:rPr lang="en-US" sz="2000" dirty="0" smtClean="0">
                <a:solidFill>
                  <a:srgbClr val="FF0000"/>
                </a:solidFill>
              </a:rPr>
              <a:t>= 1.88-4.08=0</a:t>
            </a:r>
            <a:endParaRPr lang="en-US" sz="2000" dirty="0">
              <a:solidFill>
                <a:srgbClr val="FF0000"/>
              </a:solidFill>
            </a:endParaRPr>
          </a:p>
        </p:txBody>
      </p:sp>
      <p:cxnSp>
        <p:nvCxnSpPr>
          <p:cNvPr id="5" name="Straight Connector 4"/>
          <p:cNvCxnSpPr/>
          <p:nvPr/>
        </p:nvCxnSpPr>
        <p:spPr>
          <a:xfrm>
            <a:off x="2286000" y="3856038"/>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43400" y="56388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0" y="5638800"/>
            <a:ext cx="106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44208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Problem on p-Chart</a:t>
            </a:r>
            <a:endParaRPr lang="en-US" b="1"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a:bodyPr>
          <a:lstStyle/>
          <a:p>
            <a:r>
              <a:rPr lang="en-US" sz="1600" dirty="0" smtClean="0"/>
              <a:t>Completed forms of a particular department of an insurance company were sampled daily to check the performance quality of the department. To establish a tentative norm for the department one sample of 100 units was collected each day for 15 days with these results.</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51274948"/>
              </p:ext>
            </p:extLst>
          </p:nvPr>
        </p:nvGraphicFramePr>
        <p:xfrm>
          <a:off x="914400" y="1707580"/>
          <a:ext cx="7238998" cy="4083620"/>
        </p:xfrm>
        <a:graphic>
          <a:graphicData uri="http://schemas.openxmlformats.org/drawingml/2006/table">
            <a:tbl>
              <a:tblPr>
                <a:tableStyleId>{5C22544A-7EE6-4342-B048-85BDC9FD1C3A}</a:tableStyleId>
              </a:tblPr>
              <a:tblGrid>
                <a:gridCol w="587990"/>
                <a:gridCol w="1234439"/>
                <a:gridCol w="1107255"/>
                <a:gridCol w="1436438"/>
                <a:gridCol w="1436438"/>
                <a:gridCol w="1436438"/>
              </a:tblGrid>
              <a:tr h="371238">
                <a:tc gridSpan="3">
                  <a:txBody>
                    <a:bodyPr/>
                    <a:lstStyle/>
                    <a:p>
                      <a:pPr algn="l" fontAlgn="b"/>
                      <a:r>
                        <a:rPr lang="en-US" sz="2000" u="none" strike="noStrike" dirty="0">
                          <a:effectLst/>
                        </a:rPr>
                        <a:t>Number of Forms</a:t>
                      </a:r>
                      <a:endParaRPr lang="en-US" sz="20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gridSpan="3">
                  <a:txBody>
                    <a:bodyPr/>
                    <a:lstStyle/>
                    <a:p>
                      <a:pPr algn="l" fontAlgn="b"/>
                      <a:r>
                        <a:rPr lang="en-US" sz="2000" u="none" strike="noStrike">
                          <a:effectLst/>
                        </a:rPr>
                        <a:t>Number of Forms</a:t>
                      </a:r>
                      <a:endParaRPr lang="en-US" sz="2000" b="0"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742478">
                <a:tc>
                  <a:txBody>
                    <a:bodyPr/>
                    <a:lstStyle/>
                    <a:p>
                      <a:pPr algn="l" fontAlgn="b"/>
                      <a:r>
                        <a:rPr lang="en-US" sz="2000" u="none" strike="noStrike" dirty="0">
                          <a:effectLst/>
                        </a:rPr>
                        <a:t>Sample</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Sample Size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With errors</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Sample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Sample Size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With errors</a:t>
                      </a:r>
                      <a:endParaRPr lang="en-US" sz="2000" b="0" i="0" u="none" strike="noStrike" dirty="0">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9</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5</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7</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4</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8</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7</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100</a:t>
                      </a:r>
                      <a:endParaRPr lang="en-US" sz="2000" b="0" i="0" u="none" strike="noStrike">
                        <a:solidFill>
                          <a:srgbClr val="000000"/>
                        </a:solidFill>
                        <a:effectLst/>
                        <a:latin typeface="Calibri"/>
                      </a:endParaRPr>
                    </a:p>
                  </a:txBody>
                  <a:tcPr marL="9525" marR="9525" marT="9525" marB="0" anchor="b"/>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71238">
                <a:tc>
                  <a:txBody>
                    <a:bodyPr/>
                    <a:lstStyle/>
                    <a:p>
                      <a:pPr algn="r" fontAlgn="b"/>
                      <a:r>
                        <a:rPr lang="en-US" sz="2000" u="none" strike="noStrike" dirty="0">
                          <a:effectLst/>
                        </a:rPr>
                        <a:t>8</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766616" y="5828207"/>
            <a:ext cx="6687600" cy="923330"/>
          </a:xfrm>
          <a:prstGeom prst="rect">
            <a:avLst/>
          </a:prstGeom>
          <a:noFill/>
        </p:spPr>
        <p:txBody>
          <a:bodyPr wrap="none" rtlCol="0">
            <a:spAutoFit/>
          </a:bodyPr>
          <a:lstStyle/>
          <a:p>
            <a:pPr marL="342900" indent="-342900">
              <a:buAutoNum type="arabicPeriod"/>
            </a:pPr>
            <a:r>
              <a:rPr lang="en-US" dirty="0" smtClean="0">
                <a:solidFill>
                  <a:srgbClr val="FF0000"/>
                </a:solidFill>
              </a:rPr>
              <a:t>Develop a p chart using a 95 percent confidence interval (1.96 </a:t>
            </a:r>
            <a:r>
              <a:rPr lang="en-US" dirty="0" err="1" smtClean="0">
                <a:solidFill>
                  <a:srgbClr val="FF0000"/>
                </a:solidFill>
              </a:rPr>
              <a:t>Sp</a:t>
            </a:r>
            <a:r>
              <a:rPr lang="en-US" dirty="0" smtClean="0">
                <a:solidFill>
                  <a:srgbClr val="FF0000"/>
                </a:solidFill>
              </a:rPr>
              <a:t>)</a:t>
            </a:r>
          </a:p>
          <a:p>
            <a:pPr marL="342900" indent="-342900">
              <a:buAutoNum type="arabicPeriod"/>
            </a:pPr>
            <a:r>
              <a:rPr lang="en-US" dirty="0" smtClean="0">
                <a:solidFill>
                  <a:srgbClr val="FF0000"/>
                </a:solidFill>
              </a:rPr>
              <a:t>Plot the 15 samples collected</a:t>
            </a:r>
          </a:p>
          <a:p>
            <a:pPr marL="342900" indent="-342900">
              <a:buAutoNum type="arabicPeriod"/>
            </a:pPr>
            <a:r>
              <a:rPr lang="en-US" dirty="0" smtClean="0">
                <a:solidFill>
                  <a:srgbClr val="FF0000"/>
                </a:solidFill>
              </a:rPr>
              <a:t>What comments you can make about the process?</a:t>
            </a:r>
            <a:endParaRPr lang="en-US" dirty="0">
              <a:solidFill>
                <a:srgbClr val="FF0000"/>
              </a:solidFill>
            </a:endParaRPr>
          </a:p>
        </p:txBody>
      </p:sp>
    </p:spTree>
    <p:extLst>
      <p:ext uri="{BB962C8B-B14F-4D97-AF65-F5344CB8AC3E}">
        <p14:creationId xmlns:p14="http://schemas.microsoft.com/office/powerpoint/2010/main" val="2168703499"/>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Solution</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r>
                  <a:rPr lang="en-US" dirty="0" smtClean="0"/>
                  <a:t>p</a:t>
                </a:r>
                <a:r>
                  <a:rPr lang="en-US" dirty="0" smtClean="0">
                    <a:latin typeface="Calibri"/>
                  </a:rPr>
                  <a:t>̄= </a:t>
                </a:r>
                <a14:m>
                  <m:oMath xmlns:m="http://schemas.openxmlformats.org/officeDocument/2006/math">
                    <m:f>
                      <m:fPr>
                        <m:ctrlPr>
                          <a:rPr lang="en-US" i="1" smtClean="0">
                            <a:latin typeface="Cambria Math"/>
                          </a:rPr>
                        </m:ctrlPr>
                      </m:fPr>
                      <m:num>
                        <m:r>
                          <a:rPr lang="en-US" b="0" i="1" smtClean="0">
                            <a:latin typeface="Cambria Math"/>
                          </a:rPr>
                          <m:t>46</m:t>
                        </m:r>
                      </m:num>
                      <m:den>
                        <m:r>
                          <a:rPr lang="en-US" b="0" i="1" smtClean="0">
                            <a:latin typeface="Cambria Math"/>
                          </a:rPr>
                          <m:t>15</m:t>
                        </m:r>
                        <m:r>
                          <a:rPr lang="en-US" b="0" i="1" smtClean="0">
                            <a:latin typeface="Cambria Math"/>
                          </a:rPr>
                          <m:t>𝑥</m:t>
                        </m:r>
                        <m:r>
                          <a:rPr lang="en-US" b="0" i="1" smtClean="0">
                            <a:latin typeface="Cambria Math"/>
                          </a:rPr>
                          <m:t>100</m:t>
                        </m:r>
                      </m:den>
                    </m:f>
                  </m:oMath>
                </a14:m>
                <a:r>
                  <a:rPr lang="en-US" dirty="0" smtClean="0"/>
                  <a:t> = 0.0307, n</a:t>
                </a:r>
                <a:r>
                  <a:rPr lang="en-US" dirty="0" smtClean="0">
                    <a:latin typeface="Calibri"/>
                  </a:rPr>
                  <a:t>̄ = 100</a:t>
                </a:r>
              </a:p>
              <a:p>
                <a:endParaRPr lang="en-US" dirty="0">
                  <a:latin typeface="Calibri"/>
                </a:endParaRPr>
              </a:p>
              <a:p>
                <a:r>
                  <a:rPr lang="en-US" dirty="0"/>
                  <a:t> </a:t>
                </a:r>
                <a:r>
                  <a:rPr lang="en-US" dirty="0" err="1"/>
                  <a:t>UCLp</a:t>
                </a:r>
                <a:r>
                  <a:rPr lang="en-US" dirty="0" smtClean="0"/>
                  <a:t>= </a:t>
                </a:r>
                <a:r>
                  <a:rPr lang="en-US" dirty="0"/>
                  <a:t>p</a:t>
                </a:r>
                <a:r>
                  <a:rPr lang="en-US" dirty="0" smtClean="0"/>
                  <a:t>̄ + 1.96Sp</a:t>
                </a:r>
              </a:p>
              <a:p>
                <a:pPr marL="0" indent="0">
                  <a:buNone/>
                </a:pPr>
                <a:r>
                  <a:rPr lang="en-US" dirty="0"/>
                  <a:t>	</a:t>
                </a:r>
                <a:r>
                  <a:rPr lang="en-US" dirty="0" smtClean="0"/>
                  <a:t>	= </a:t>
                </a:r>
                <a:r>
                  <a:rPr lang="en-US" dirty="0"/>
                  <a:t>p̄ </a:t>
                </a:r>
                <a:r>
                  <a:rPr lang="en-US" dirty="0" smtClean="0"/>
                  <a:t>+1.96 </a:t>
                </a:r>
                <a:r>
                  <a:rPr lang="en-US" dirty="0"/>
                  <a:t>√ p̄</a:t>
                </a:r>
                <a:r>
                  <a:rPr lang="en-US" dirty="0" smtClean="0"/>
                  <a:t>(</a:t>
                </a:r>
                <a:r>
                  <a:rPr lang="en-US" dirty="0"/>
                  <a:t>1- p̄</a:t>
                </a:r>
                <a:r>
                  <a:rPr lang="en-US" dirty="0" smtClean="0"/>
                  <a:t>)/</a:t>
                </a:r>
                <a:r>
                  <a:rPr lang="en-US" dirty="0"/>
                  <a:t> n̄</a:t>
                </a:r>
                <a:r>
                  <a:rPr lang="en-US" dirty="0" smtClean="0"/>
                  <a:t> = 0.064 </a:t>
                </a:r>
              </a:p>
              <a:p>
                <a:r>
                  <a:rPr lang="en-US" dirty="0" err="1" smtClean="0"/>
                  <a:t>LCLp</a:t>
                </a:r>
                <a:r>
                  <a:rPr lang="en-US" dirty="0" smtClean="0"/>
                  <a:t> =</a:t>
                </a:r>
                <a:r>
                  <a:rPr lang="en-US" dirty="0"/>
                  <a:t>p̄ </a:t>
                </a:r>
                <a:r>
                  <a:rPr lang="en-US" dirty="0" smtClean="0"/>
                  <a:t>- </a:t>
                </a:r>
                <a:r>
                  <a:rPr lang="en-US" dirty="0"/>
                  <a:t>1.96Sp</a:t>
                </a:r>
              </a:p>
              <a:p>
                <a:pPr marL="0" indent="0">
                  <a:buNone/>
                </a:pPr>
                <a:r>
                  <a:rPr lang="en-US" dirty="0" smtClean="0"/>
                  <a:t>	   = </a:t>
                </a:r>
                <a:r>
                  <a:rPr lang="en-US" dirty="0"/>
                  <a:t>p̄ </a:t>
                </a:r>
                <a:r>
                  <a:rPr lang="en-US" dirty="0" smtClean="0"/>
                  <a:t>-1.96 </a:t>
                </a:r>
                <a:r>
                  <a:rPr lang="en-US" dirty="0"/>
                  <a:t>√ p̄(1- p̄)/ n̄ </a:t>
                </a:r>
                <a:r>
                  <a:rPr lang="en-US" dirty="0" smtClean="0"/>
                  <a:t>   = - 0.0023 =0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630"/>
                </a:stretch>
              </a:blipFill>
            </p:spPr>
            <p:txBody>
              <a:bodyPr/>
              <a:lstStyle/>
              <a:p>
                <a:r>
                  <a:rPr lang="en-US">
                    <a:noFill/>
                  </a:rPr>
                  <a:t> </a:t>
                </a:r>
              </a:p>
            </p:txBody>
          </p:sp>
        </mc:Fallback>
      </mc:AlternateContent>
      <p:cxnSp>
        <p:nvCxnSpPr>
          <p:cNvPr id="5" name="Straight Connector 4"/>
          <p:cNvCxnSpPr/>
          <p:nvPr/>
        </p:nvCxnSpPr>
        <p:spPr>
          <a:xfrm>
            <a:off x="4114800" y="3713018"/>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5200" y="4800600"/>
            <a:ext cx="1752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690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15962"/>
          </a:xfrm>
        </p:spPr>
        <p:txBody>
          <a:bodyPr>
            <a:normAutofit fontScale="90000"/>
          </a:bodyPr>
          <a:lstStyle/>
          <a:p>
            <a:r>
              <a:rPr lang="en-US" b="1" dirty="0" smtClean="0">
                <a:solidFill>
                  <a:srgbClr val="FF0000"/>
                </a:solidFill>
              </a:rPr>
              <a:t>Control Chart</a:t>
            </a:r>
            <a:endParaRPr lang="en-US" b="1" dirty="0">
              <a:solidFill>
                <a:srgbClr val="FF0000"/>
              </a:solidFill>
            </a:endParaRPr>
          </a:p>
        </p:txBody>
      </p:sp>
      <p:sp>
        <p:nvSpPr>
          <p:cNvPr id="3" name="Content Placeholder 2"/>
          <p:cNvSpPr>
            <a:spLocks noGrp="1"/>
          </p:cNvSpPr>
          <p:nvPr>
            <p:ph idx="1"/>
          </p:nvPr>
        </p:nvSpPr>
        <p:spPr>
          <a:xfrm>
            <a:off x="457200" y="685800"/>
            <a:ext cx="8229600" cy="4959927"/>
          </a:xfrm>
        </p:spPr>
        <p:txBody>
          <a:bodyPr>
            <a:normAutofit/>
          </a:bodyPr>
          <a:lstStyle/>
          <a:p>
            <a:r>
              <a:rPr lang="en-US" sz="2000" b="1" dirty="0" smtClean="0"/>
              <a:t>Proportion Defectives are plotted below</a:t>
            </a:r>
          </a:p>
          <a:p>
            <a:r>
              <a:rPr lang="en-US" sz="2000" dirty="0" smtClean="0">
                <a:solidFill>
                  <a:srgbClr val="FF0000"/>
                </a:solidFill>
              </a:rPr>
              <a:t>Of the 15 samples, 2 were out of Control limits. Because the control limits were established as 95 percent or 1 out of 20, we would say that the process is out of control. </a:t>
            </a:r>
          </a:p>
          <a:p>
            <a:r>
              <a:rPr lang="en-US" sz="2000" dirty="0" smtClean="0"/>
              <a:t>It needs to be examined to find the cause of such wide spread variation.</a:t>
            </a:r>
            <a:br>
              <a:rPr lang="en-US" sz="2000" dirty="0" smtClean="0"/>
            </a:br>
            <a:r>
              <a:rPr lang="en-US" sz="2000" dirty="0" smtClean="0"/>
              <a:t> </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2460974774"/>
              </p:ext>
            </p:extLst>
          </p:nvPr>
        </p:nvGraphicFramePr>
        <p:xfrm>
          <a:off x="1524000" y="2209800"/>
          <a:ext cx="5943600" cy="41910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1981200" y="3733800"/>
            <a:ext cx="5791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73091" y="3364468"/>
            <a:ext cx="1300356" cy="369332"/>
          </a:xfrm>
          <a:prstGeom prst="rect">
            <a:avLst/>
          </a:prstGeom>
          <a:noFill/>
        </p:spPr>
        <p:txBody>
          <a:bodyPr wrap="none" rtlCol="0">
            <a:spAutoFit/>
          </a:bodyPr>
          <a:lstStyle/>
          <a:p>
            <a:r>
              <a:rPr lang="en-US" dirty="0" smtClean="0">
                <a:solidFill>
                  <a:srgbClr val="FF0000"/>
                </a:solidFill>
              </a:rPr>
              <a:t>UCL – 0.064</a:t>
            </a:r>
            <a:endParaRPr lang="en-US" dirty="0">
              <a:solidFill>
                <a:srgbClr val="FF0000"/>
              </a:solidFill>
            </a:endParaRPr>
          </a:p>
        </p:txBody>
      </p:sp>
      <p:sp>
        <p:nvSpPr>
          <p:cNvPr id="10" name="TextBox 9"/>
          <p:cNvSpPr txBox="1"/>
          <p:nvPr/>
        </p:nvSpPr>
        <p:spPr>
          <a:xfrm>
            <a:off x="6309760" y="5611091"/>
            <a:ext cx="1025345" cy="369332"/>
          </a:xfrm>
          <a:prstGeom prst="rect">
            <a:avLst/>
          </a:prstGeom>
          <a:noFill/>
        </p:spPr>
        <p:txBody>
          <a:bodyPr wrap="none" rtlCol="0">
            <a:spAutoFit/>
          </a:bodyPr>
          <a:lstStyle/>
          <a:p>
            <a:r>
              <a:rPr lang="en-US" dirty="0" smtClean="0">
                <a:solidFill>
                  <a:srgbClr val="FF0000"/>
                </a:solidFill>
              </a:rPr>
              <a:t>LCL=0.00</a:t>
            </a:r>
            <a:endParaRPr lang="en-US" dirty="0">
              <a:solidFill>
                <a:srgbClr val="FF0000"/>
              </a:solidFill>
            </a:endParaRPr>
          </a:p>
        </p:txBody>
      </p:sp>
      <p:cxnSp>
        <p:nvCxnSpPr>
          <p:cNvPr id="12" name="Straight Connector 11"/>
          <p:cNvCxnSpPr/>
          <p:nvPr/>
        </p:nvCxnSpPr>
        <p:spPr>
          <a:xfrm>
            <a:off x="5708073" y="6035841"/>
            <a:ext cx="20346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70291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651164"/>
          </a:xfrm>
        </p:spPr>
        <p:txBody>
          <a:bodyPr>
            <a:normAutofit fontScale="90000"/>
          </a:bodyPr>
          <a:lstStyle/>
          <a:p>
            <a:r>
              <a:rPr lang="en-US" b="1" dirty="0" smtClean="0">
                <a:solidFill>
                  <a:srgbClr val="FF0000"/>
                </a:solidFill>
              </a:rPr>
              <a:t>Problem Sums</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t>Management is trying to decide whether Part A which is produced with a consistent 3 per cent defective rate, should be inspected.</a:t>
            </a:r>
          </a:p>
          <a:p>
            <a:r>
              <a:rPr lang="en-US" sz="2400" dirty="0" smtClean="0"/>
              <a:t>If it is not inspected, the 3% defective will go through a product assembly phase and have to be replaced later.</a:t>
            </a:r>
          </a:p>
          <a:p>
            <a:r>
              <a:rPr lang="en-US" sz="2400" dirty="0" smtClean="0"/>
              <a:t>If all Part A s are inspected, one third of the defectives will be found, thus raising the quality to 2% defectives.</a:t>
            </a:r>
          </a:p>
          <a:p>
            <a:endParaRPr lang="en-US" sz="2400" dirty="0"/>
          </a:p>
          <a:p>
            <a:pPr marL="457200" indent="-457200">
              <a:buAutoNum type="alphaLcParenR"/>
            </a:pPr>
            <a:r>
              <a:rPr lang="en-US" sz="2400" dirty="0" smtClean="0">
                <a:solidFill>
                  <a:srgbClr val="FF0000"/>
                </a:solidFill>
              </a:rPr>
              <a:t>Should the inspection be done, if the cost of inspection is Re. 0.01per unit and the cost replacing a defective in the final assembly is </a:t>
            </a:r>
            <a:r>
              <a:rPr lang="en-US" sz="2400" dirty="0" err="1" smtClean="0">
                <a:solidFill>
                  <a:srgbClr val="FF0000"/>
                </a:solidFill>
              </a:rPr>
              <a:t>Rs</a:t>
            </a:r>
            <a:r>
              <a:rPr lang="en-US" sz="2400" dirty="0" smtClean="0">
                <a:solidFill>
                  <a:srgbClr val="FF0000"/>
                </a:solidFill>
              </a:rPr>
              <a:t>. 4.00?</a:t>
            </a:r>
          </a:p>
          <a:p>
            <a:pPr marL="457200" indent="-457200">
              <a:buAutoNum type="alphaLcParenR"/>
            </a:pPr>
            <a:r>
              <a:rPr lang="en-US" sz="2400" dirty="0" smtClean="0">
                <a:solidFill>
                  <a:srgbClr val="FF0000"/>
                </a:solidFill>
              </a:rPr>
              <a:t>Suppose the cost of inspecting is Re 0.05 per unit rather than Re 0.01, will your answer change? </a:t>
            </a:r>
            <a:endParaRPr lang="en-US" sz="2400" dirty="0">
              <a:solidFill>
                <a:srgbClr val="FF0000"/>
              </a:solidFill>
            </a:endParaRPr>
          </a:p>
        </p:txBody>
      </p:sp>
    </p:spTree>
    <p:extLst>
      <p:ext uri="{BB962C8B-B14F-4D97-AF65-F5344CB8AC3E}">
        <p14:creationId xmlns:p14="http://schemas.microsoft.com/office/powerpoint/2010/main" val="29020626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solidFill>
                  <a:srgbClr val="FF0000"/>
                </a:solidFill>
              </a:rPr>
              <a:t>Answer</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Should Part A be inspected?</a:t>
            </a:r>
          </a:p>
          <a:p>
            <a:pPr lvl="1"/>
            <a:r>
              <a:rPr lang="en-US" dirty="0" smtClean="0"/>
              <a:t>0.03 defective with no inspection</a:t>
            </a:r>
          </a:p>
          <a:p>
            <a:pPr lvl="1"/>
            <a:r>
              <a:rPr lang="en-US" dirty="0" smtClean="0"/>
              <a:t>0.02 defective with inspection</a:t>
            </a:r>
          </a:p>
          <a:p>
            <a:endParaRPr lang="en-US" dirty="0" smtClean="0"/>
          </a:p>
          <a:p>
            <a:r>
              <a:rPr lang="en-US" dirty="0" smtClean="0"/>
              <a:t>This problem can be solved by looking at the opportunity for 1% improvement.</a:t>
            </a:r>
          </a:p>
          <a:p>
            <a:pPr lvl="1"/>
            <a:r>
              <a:rPr lang="en-US" dirty="0" smtClean="0">
                <a:solidFill>
                  <a:srgbClr val="FF0000"/>
                </a:solidFill>
              </a:rPr>
              <a:t>Benefit = 0.01x (</a:t>
            </a:r>
            <a:r>
              <a:rPr lang="en-US" dirty="0" err="1">
                <a:solidFill>
                  <a:srgbClr val="FF0000"/>
                </a:solidFill>
              </a:rPr>
              <a:t>R</a:t>
            </a:r>
            <a:r>
              <a:rPr lang="en-US" dirty="0" err="1" smtClean="0">
                <a:solidFill>
                  <a:srgbClr val="FF0000"/>
                </a:solidFill>
              </a:rPr>
              <a:t>s</a:t>
            </a:r>
            <a:r>
              <a:rPr lang="en-US" dirty="0" smtClean="0">
                <a:solidFill>
                  <a:srgbClr val="FF0000"/>
                </a:solidFill>
              </a:rPr>
              <a:t>. 4.00)= Re. 0.04</a:t>
            </a:r>
          </a:p>
          <a:p>
            <a:pPr lvl="1"/>
            <a:r>
              <a:rPr lang="en-US" dirty="0" smtClean="0">
                <a:solidFill>
                  <a:srgbClr val="FF0000"/>
                </a:solidFill>
              </a:rPr>
              <a:t>Cost of inspection= Re. 0.01</a:t>
            </a:r>
          </a:p>
          <a:p>
            <a:endParaRPr lang="en-US" dirty="0" smtClean="0"/>
          </a:p>
          <a:p>
            <a:r>
              <a:rPr lang="en-US" dirty="0" smtClean="0"/>
              <a:t>Therefore inspection will save Re. 0.03 per unit</a:t>
            </a:r>
          </a:p>
          <a:p>
            <a:endParaRPr lang="en-US" dirty="0" smtClean="0"/>
          </a:p>
          <a:p>
            <a:r>
              <a:rPr lang="en-US" dirty="0" smtClean="0"/>
              <a:t>A cost of Re.0.05 will be higher than the benefit of Re. 0.04 saved and hence not beneficial.</a:t>
            </a:r>
            <a:endParaRPr lang="en-US" dirty="0"/>
          </a:p>
        </p:txBody>
      </p:sp>
    </p:spTree>
    <p:extLst>
      <p:ext uri="{BB962C8B-B14F-4D97-AF65-F5344CB8AC3E}">
        <p14:creationId xmlns:p14="http://schemas.microsoft.com/office/powerpoint/2010/main" val="399948539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solidFill>
                  <a:srgbClr val="FF0000"/>
                </a:solidFill>
              </a:rPr>
              <a:t>Defect Chart</a:t>
            </a:r>
          </a:p>
        </p:txBody>
      </p:sp>
      <p:sp>
        <p:nvSpPr>
          <p:cNvPr id="46083" name="Content Placeholder 2"/>
          <p:cNvSpPr>
            <a:spLocks noGrp="1"/>
          </p:cNvSpPr>
          <p:nvPr>
            <p:ph idx="1"/>
          </p:nvPr>
        </p:nvSpPr>
        <p:spPr/>
        <p:txBody>
          <a:bodyPr/>
          <a:lstStyle/>
          <a:p>
            <a:pPr marL="342900" lvl="2" indent="-342900"/>
            <a:r>
              <a:rPr lang="en-US" b="1" smtClean="0">
                <a:solidFill>
                  <a:srgbClr val="FF0000"/>
                </a:solidFill>
              </a:rPr>
              <a:t>The Defects Chart (C- Chart)</a:t>
            </a:r>
            <a:r>
              <a:rPr lang="en-US" b="1" smtClean="0"/>
              <a:t> which records the number  of defects in a component/ product. The defects could occur at any spot but the probability of their occurrence at a particular spot is very small whereas the number of spots where the defects can occur are very large.</a:t>
            </a:r>
          </a:p>
          <a:p>
            <a:pPr marL="342900" lvl="2" indent="-342900"/>
            <a:r>
              <a:rPr lang="en-US" b="1" smtClean="0"/>
              <a:t>Such a situation is correctly described by Poission distribution with </a:t>
            </a:r>
          </a:p>
          <a:p>
            <a:pPr marL="800100" lvl="3" indent="-342900"/>
            <a:r>
              <a:rPr lang="en-US" b="1" smtClean="0">
                <a:solidFill>
                  <a:srgbClr val="FF0000"/>
                </a:solidFill>
              </a:rPr>
              <a:t>Mean equal to average number of defects in all samples , say c̅. And </a:t>
            </a:r>
          </a:p>
          <a:p>
            <a:pPr marL="800100" lvl="3" indent="-342900"/>
            <a:r>
              <a:rPr lang="en-US" b="1" smtClean="0">
                <a:solidFill>
                  <a:srgbClr val="FF0000"/>
                </a:solidFill>
              </a:rPr>
              <a:t>Standard deviation equal to √ c̅</a:t>
            </a:r>
          </a:p>
          <a:p>
            <a:pPr marL="342900" lvl="2" indent="-342900"/>
            <a:r>
              <a:rPr lang="en-US" smtClean="0"/>
              <a:t>Eg. Cloth is set by the number of imperfections in a given length.</a:t>
            </a:r>
          </a:p>
        </p:txBody>
      </p:sp>
      <p:cxnSp>
        <p:nvCxnSpPr>
          <p:cNvPr id="3" name="Straight Connector 2"/>
          <p:cNvCxnSpPr/>
          <p:nvPr/>
        </p:nvCxnSpPr>
        <p:spPr>
          <a:xfrm>
            <a:off x="4572000" y="52578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212106"/>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smtClean="0">
                <a:solidFill>
                  <a:srgbClr val="FF0000"/>
                </a:solidFill>
              </a:rPr>
              <a:t>Control Limits of c-Chart</a:t>
            </a:r>
          </a:p>
        </p:txBody>
      </p:sp>
      <p:sp>
        <p:nvSpPr>
          <p:cNvPr id="3" name="Content Placeholder 2"/>
          <p:cNvSpPr>
            <a:spLocks noGrp="1"/>
          </p:cNvSpPr>
          <p:nvPr>
            <p:ph idx="1"/>
          </p:nvPr>
        </p:nvSpPr>
        <p:spPr/>
        <p:txBody>
          <a:bodyPr/>
          <a:lstStyle/>
          <a:p>
            <a:pPr>
              <a:defRPr/>
            </a:pPr>
            <a:r>
              <a:rPr lang="en-US" dirty="0" smtClean="0"/>
              <a:t>Central Line , </a:t>
            </a:r>
            <a:r>
              <a:rPr lang="en-US" dirty="0" err="1" smtClean="0"/>
              <a:t>CLc</a:t>
            </a:r>
            <a:r>
              <a:rPr lang="en-US" dirty="0" smtClean="0"/>
              <a:t> = c̅</a:t>
            </a:r>
          </a:p>
          <a:p>
            <a:pPr>
              <a:defRPr/>
            </a:pPr>
            <a:r>
              <a:rPr lang="en-US" dirty="0" smtClean="0"/>
              <a:t>Since value of c can never be negative hence if the lower control limit (</a:t>
            </a:r>
            <a:r>
              <a:rPr lang="en-US" dirty="0" err="1" smtClean="0"/>
              <a:t>LCLc</a:t>
            </a:r>
            <a:r>
              <a:rPr lang="en-US" dirty="0" smtClean="0"/>
              <a:t>) works out to be negative, then it taken equal to zero. </a:t>
            </a:r>
          </a:p>
          <a:p>
            <a:pPr lvl="1">
              <a:defRPr/>
            </a:pPr>
            <a:r>
              <a:rPr lang="en-US" dirty="0" smtClean="0"/>
              <a:t>Upper Control Limit, </a:t>
            </a:r>
            <a:r>
              <a:rPr lang="en-US" dirty="0" err="1" smtClean="0"/>
              <a:t>UCLc</a:t>
            </a:r>
            <a:r>
              <a:rPr lang="en-US" dirty="0" smtClean="0"/>
              <a:t> = c̅ +3√ c̅</a:t>
            </a:r>
          </a:p>
          <a:p>
            <a:pPr lvl="1">
              <a:defRPr/>
            </a:pPr>
            <a:r>
              <a:rPr lang="en-US" dirty="0" smtClean="0"/>
              <a:t>Lower Control Limit </a:t>
            </a:r>
            <a:r>
              <a:rPr lang="en-US" dirty="0" err="1" smtClean="0"/>
              <a:t>LCLc</a:t>
            </a:r>
            <a:r>
              <a:rPr lang="en-US" dirty="0" smtClean="0"/>
              <a:t> =  c̅ - 3√ c̅</a:t>
            </a:r>
          </a:p>
          <a:p>
            <a:pPr marL="457200" lvl="1" indent="0">
              <a:buFont typeface="Arial" pitchFamily="34" charset="0"/>
              <a:buNone/>
              <a:defRPr/>
            </a:pPr>
            <a:endParaRPr lang="en-US" dirty="0"/>
          </a:p>
        </p:txBody>
      </p:sp>
      <p:cxnSp>
        <p:nvCxnSpPr>
          <p:cNvPr id="5" name="Straight Connector 4"/>
          <p:cNvCxnSpPr/>
          <p:nvPr/>
        </p:nvCxnSpPr>
        <p:spPr>
          <a:xfrm>
            <a:off x="6096000" y="3886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98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410879"/>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b="1" smtClean="0">
                <a:solidFill>
                  <a:srgbClr val="FF0000"/>
                </a:solidFill>
              </a:rPr>
              <a:t>Problem Sum on c-Chart</a:t>
            </a:r>
          </a:p>
        </p:txBody>
      </p:sp>
      <p:sp>
        <p:nvSpPr>
          <p:cNvPr id="48131" name="Content Placeholder 2"/>
          <p:cNvSpPr>
            <a:spLocks noGrp="1"/>
          </p:cNvSpPr>
          <p:nvPr>
            <p:ph idx="1"/>
          </p:nvPr>
        </p:nvSpPr>
        <p:spPr/>
        <p:txBody>
          <a:bodyPr/>
          <a:lstStyle/>
          <a:p>
            <a:r>
              <a:rPr lang="en-US" sz="2000" dirty="0" smtClean="0"/>
              <a:t>Ten woolen carpets were studied for total no. of defects in their texture. The details of the number of defects in each carpet are given below.</a:t>
            </a:r>
          </a:p>
          <a:p>
            <a:r>
              <a:rPr lang="en-US" sz="2000" dirty="0" smtClean="0">
                <a:solidFill>
                  <a:srgbClr val="FF0000"/>
                </a:solidFill>
              </a:rPr>
              <a:t>Carpet No.  	          1	   2      3      4       5       6       7        8        9         10</a:t>
            </a:r>
          </a:p>
          <a:p>
            <a:r>
              <a:rPr lang="en-US" sz="2000" dirty="0" smtClean="0">
                <a:solidFill>
                  <a:srgbClr val="FF0000"/>
                </a:solidFill>
              </a:rPr>
              <a:t>No. of defects	          2       4      3       5       1      3       2        3        4          3</a:t>
            </a:r>
          </a:p>
          <a:p>
            <a:endParaRPr lang="en-US" sz="2000" dirty="0" smtClean="0"/>
          </a:p>
          <a:p>
            <a:r>
              <a:rPr lang="en-US" sz="2000" dirty="0" smtClean="0"/>
              <a:t>All ten carpets are however were regarded as acceptable by the QC of the company. Construct a Control Chart for number of defects and comment.</a:t>
            </a:r>
          </a:p>
          <a:p>
            <a:endParaRPr lang="en-US" sz="2000" dirty="0" smtClean="0"/>
          </a:p>
          <a:p>
            <a:r>
              <a:rPr lang="en-US" sz="2000" dirty="0" smtClean="0">
                <a:solidFill>
                  <a:srgbClr val="FF0000"/>
                </a:solidFill>
              </a:rPr>
              <a:t>Central Line-c̅</a:t>
            </a:r>
            <a:r>
              <a:rPr lang="en-US" sz="2000" dirty="0" smtClean="0"/>
              <a:t> = Total no. of defects/ Number of carpets = 30/10 = 3</a:t>
            </a:r>
          </a:p>
          <a:p>
            <a:r>
              <a:rPr lang="en-US" sz="2000" dirty="0" smtClean="0">
                <a:solidFill>
                  <a:srgbClr val="FF0000"/>
                </a:solidFill>
              </a:rPr>
              <a:t>Upper Control Limit (</a:t>
            </a:r>
            <a:r>
              <a:rPr lang="en-US" sz="2000" dirty="0" err="1" smtClean="0">
                <a:solidFill>
                  <a:srgbClr val="FF0000"/>
                </a:solidFill>
              </a:rPr>
              <a:t>UCLc</a:t>
            </a:r>
            <a:r>
              <a:rPr lang="en-US" sz="2000" dirty="0" smtClean="0">
                <a:solidFill>
                  <a:srgbClr val="FF0000"/>
                </a:solidFill>
              </a:rPr>
              <a:t>) = c̅  + 3 √ c̅  </a:t>
            </a:r>
            <a:r>
              <a:rPr lang="en-US" sz="2000" dirty="0" smtClean="0"/>
              <a:t>= 3+ 3 √ 3= 3+5.2=8.2</a:t>
            </a:r>
          </a:p>
          <a:p>
            <a:r>
              <a:rPr lang="en-US" sz="2000" dirty="0" smtClean="0">
                <a:solidFill>
                  <a:srgbClr val="FF0000"/>
                </a:solidFill>
              </a:rPr>
              <a:t>Lower Control Limits (</a:t>
            </a:r>
            <a:r>
              <a:rPr lang="en-US" sz="2000" dirty="0" err="1" smtClean="0">
                <a:solidFill>
                  <a:srgbClr val="FF0000"/>
                </a:solidFill>
              </a:rPr>
              <a:t>LCLc</a:t>
            </a:r>
            <a:r>
              <a:rPr lang="en-US" sz="2000" dirty="0" smtClean="0">
                <a:solidFill>
                  <a:srgbClr val="FF0000"/>
                </a:solidFill>
              </a:rPr>
              <a:t>) = c̅  - 3 √ c̅ </a:t>
            </a:r>
            <a:r>
              <a:rPr lang="en-US" sz="2000" dirty="0" smtClean="0"/>
              <a:t> = 3 - 3 √ 3 = 3-5.2 = -2.2=0</a:t>
            </a:r>
          </a:p>
          <a:p>
            <a:endParaRPr lang="en-US" sz="2000" dirty="0" smtClean="0"/>
          </a:p>
          <a:p>
            <a:endParaRPr lang="en-US" sz="2000" dirty="0" smtClean="0"/>
          </a:p>
        </p:txBody>
      </p:sp>
      <p:cxnSp>
        <p:nvCxnSpPr>
          <p:cNvPr id="3" name="Straight Connector 2"/>
          <p:cNvCxnSpPr/>
          <p:nvPr/>
        </p:nvCxnSpPr>
        <p:spPr>
          <a:xfrm>
            <a:off x="4572000" y="4876800"/>
            <a:ext cx="30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32017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38740276"/>
              </p:ext>
            </p:extLst>
          </p:nvPr>
        </p:nvGraphicFramePr>
        <p:xfrm>
          <a:off x="1524000" y="1447800"/>
          <a:ext cx="64770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85800" y="3977463"/>
            <a:ext cx="461665" cy="1497269"/>
          </a:xfrm>
          <a:prstGeom prst="rect">
            <a:avLst/>
          </a:prstGeom>
          <a:noFill/>
        </p:spPr>
        <p:txBody>
          <a:bodyPr vert="vert270" wrap="none" rtlCol="0">
            <a:spAutoFit/>
          </a:bodyPr>
          <a:lstStyle/>
          <a:p>
            <a:r>
              <a:rPr lang="en-US" b="1" dirty="0" smtClean="0"/>
              <a:t>No. of Defects</a:t>
            </a:r>
            <a:r>
              <a:rPr lang="en-US" dirty="0" smtClean="0"/>
              <a:t> </a:t>
            </a:r>
            <a:endParaRPr lang="en-US" dirty="0"/>
          </a:p>
        </p:txBody>
      </p:sp>
      <p:sp>
        <p:nvSpPr>
          <p:cNvPr id="4" name="Up Arrow 3"/>
          <p:cNvSpPr/>
          <p:nvPr/>
        </p:nvSpPr>
        <p:spPr>
          <a:xfrm>
            <a:off x="879672" y="2628069"/>
            <a:ext cx="121158"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29000" y="6324600"/>
            <a:ext cx="2553904" cy="369332"/>
          </a:xfrm>
          <a:prstGeom prst="rect">
            <a:avLst/>
          </a:prstGeom>
          <a:noFill/>
        </p:spPr>
        <p:txBody>
          <a:bodyPr wrap="none" rtlCol="0">
            <a:spAutoFit/>
          </a:bodyPr>
          <a:lstStyle/>
          <a:p>
            <a:r>
              <a:rPr lang="en-US" b="1" dirty="0" smtClean="0"/>
              <a:t>Sample No. (Carpet No.)</a:t>
            </a:r>
            <a:r>
              <a:rPr lang="en-US" dirty="0" smtClean="0"/>
              <a:t> </a:t>
            </a:r>
            <a:endParaRPr lang="en-US" dirty="0"/>
          </a:p>
        </p:txBody>
      </p:sp>
      <p:sp>
        <p:nvSpPr>
          <p:cNvPr id="6" name="Right Arrow 5"/>
          <p:cNvSpPr/>
          <p:nvPr/>
        </p:nvSpPr>
        <p:spPr>
          <a:xfrm>
            <a:off x="6096000" y="6483834"/>
            <a:ext cx="978408" cy="92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4600" y="762000"/>
            <a:ext cx="4327082" cy="461665"/>
          </a:xfrm>
          <a:prstGeom prst="rect">
            <a:avLst/>
          </a:prstGeom>
          <a:noFill/>
        </p:spPr>
        <p:txBody>
          <a:bodyPr wrap="none" rtlCol="0">
            <a:spAutoFit/>
          </a:bodyPr>
          <a:lstStyle/>
          <a:p>
            <a:r>
              <a:rPr lang="en-US" sz="2400" b="1" dirty="0" smtClean="0">
                <a:solidFill>
                  <a:srgbClr val="FF0000"/>
                </a:solidFill>
              </a:rPr>
              <a:t>Control Charts for No. of Defects</a:t>
            </a:r>
            <a:endParaRPr lang="en-US" sz="2400" b="1" dirty="0">
              <a:solidFill>
                <a:srgbClr val="FF0000"/>
              </a:solidFill>
            </a:endParaRPr>
          </a:p>
        </p:txBody>
      </p:sp>
      <p:cxnSp>
        <p:nvCxnSpPr>
          <p:cNvPr id="9" name="Straight Connector 8"/>
          <p:cNvCxnSpPr/>
          <p:nvPr/>
        </p:nvCxnSpPr>
        <p:spPr>
          <a:xfrm>
            <a:off x="1752600" y="1223665"/>
            <a:ext cx="53218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87491" y="1038999"/>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2" name="Straight Connector 11"/>
          <p:cNvCxnSpPr/>
          <p:nvPr/>
        </p:nvCxnSpPr>
        <p:spPr>
          <a:xfrm>
            <a:off x="1752600" y="3606477"/>
            <a:ext cx="532180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87491" y="3342979"/>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4" name="TextBox 13"/>
          <p:cNvSpPr txBox="1"/>
          <p:nvPr/>
        </p:nvSpPr>
        <p:spPr>
          <a:xfrm>
            <a:off x="7162800" y="5530334"/>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82240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FF0000"/>
                </a:solidFill>
              </a:rPr>
              <a:t>Modern Approach to Management</a:t>
            </a:r>
            <a:endParaRPr lang="en-US" b="1" dirty="0">
              <a:solidFill>
                <a:srgbClr val="FF0000"/>
              </a:solidFill>
            </a:endParaRPr>
          </a:p>
        </p:txBody>
      </p:sp>
      <p:sp>
        <p:nvSpPr>
          <p:cNvPr id="66563" name="Content Placeholder 2"/>
          <p:cNvSpPr>
            <a:spLocks noGrp="1"/>
          </p:cNvSpPr>
          <p:nvPr>
            <p:ph idx="1"/>
          </p:nvPr>
        </p:nvSpPr>
        <p:spPr/>
        <p:txBody>
          <a:bodyPr/>
          <a:lstStyle/>
          <a:p>
            <a:pPr eaLnBrk="1" hangingPunct="1"/>
            <a:r>
              <a:rPr lang="en-US" altLang="en-US" smtClean="0"/>
              <a:t>Elements of various perspectives, mostly the humanistic perspective  evolved into what is known as the Modern Management approach.</a:t>
            </a:r>
          </a:p>
          <a:p>
            <a:pPr eaLnBrk="1" hangingPunct="1"/>
            <a:r>
              <a:rPr lang="en-US" altLang="en-US" smtClean="0"/>
              <a:t>Includes following theories</a:t>
            </a:r>
          </a:p>
          <a:p>
            <a:pPr lvl="1" eaLnBrk="1" hangingPunct="1"/>
            <a:r>
              <a:rPr lang="en-US" altLang="en-US" smtClean="0">
                <a:solidFill>
                  <a:srgbClr val="FF0000"/>
                </a:solidFill>
              </a:rPr>
              <a:t>Open Systems</a:t>
            </a:r>
          </a:p>
          <a:p>
            <a:pPr lvl="1" eaLnBrk="1" hangingPunct="1"/>
            <a:r>
              <a:rPr lang="en-US" altLang="en-US" smtClean="0">
                <a:solidFill>
                  <a:srgbClr val="FF0000"/>
                </a:solidFill>
              </a:rPr>
              <a:t>Contingency System</a:t>
            </a:r>
          </a:p>
          <a:p>
            <a:pPr lvl="1" eaLnBrk="1" hangingPunct="1"/>
            <a:r>
              <a:rPr lang="en-US" altLang="en-US" smtClean="0">
                <a:solidFill>
                  <a:srgbClr val="FF0000"/>
                </a:solidFill>
              </a:rPr>
              <a:t>Lesson from Japanese style of management (Theory Z)</a:t>
            </a:r>
          </a:p>
        </p:txBody>
      </p:sp>
    </p:spTree>
    <p:extLst>
      <p:ext uri="{BB962C8B-B14F-4D97-AF65-F5344CB8AC3E}">
        <p14:creationId xmlns:p14="http://schemas.microsoft.com/office/powerpoint/2010/main" val="92642308"/>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b="1" smtClean="0">
                <a:solidFill>
                  <a:srgbClr val="FF0000"/>
                </a:solidFill>
              </a:rPr>
              <a:t>Process Capability Index Cp/C</a:t>
            </a:r>
            <a:r>
              <a:rPr lang="en-US" b="1" baseline="-25000" smtClean="0">
                <a:solidFill>
                  <a:srgbClr val="FF0000"/>
                </a:solidFill>
              </a:rPr>
              <a:t>pk</a:t>
            </a:r>
          </a:p>
        </p:txBody>
      </p:sp>
      <p:sp>
        <p:nvSpPr>
          <p:cNvPr id="47107" name="Rectangle 3"/>
          <p:cNvSpPr>
            <a:spLocks noGrp="1" noChangeArrowheads="1"/>
          </p:cNvSpPr>
          <p:nvPr>
            <p:ph type="body" idx="1"/>
          </p:nvPr>
        </p:nvSpPr>
        <p:spPr>
          <a:xfrm>
            <a:off x="990600" y="1219200"/>
            <a:ext cx="7315200" cy="5334000"/>
          </a:xfrm>
        </p:spPr>
        <p:txBody>
          <a:bodyPr/>
          <a:lstStyle/>
          <a:p>
            <a:pPr>
              <a:lnSpc>
                <a:spcPct val="80000"/>
              </a:lnSpc>
            </a:pPr>
            <a:endParaRPr lang="en-US" sz="2000" b="1" smtClean="0"/>
          </a:p>
          <a:p>
            <a:r>
              <a:rPr lang="en-US" b="1" smtClean="0"/>
              <a:t>Cp And Cpk are the process capability indices.,</a:t>
            </a:r>
          </a:p>
          <a:p>
            <a:pPr>
              <a:buFont typeface="Arial" pitchFamily="34" charset="0"/>
              <a:buNone/>
            </a:pPr>
            <a:r>
              <a:rPr lang="en-US" b="1" smtClean="0"/>
              <a:t>		</a:t>
            </a:r>
            <a:r>
              <a:rPr lang="en-US" b="1" smtClean="0">
                <a:solidFill>
                  <a:srgbClr val="FF0000"/>
                </a:solidFill>
              </a:rPr>
              <a:t>Cp-Measures the variation.,</a:t>
            </a:r>
          </a:p>
          <a:p>
            <a:pPr lvl="1">
              <a:buFont typeface="Arial" pitchFamily="34" charset="0"/>
              <a:buNone/>
            </a:pPr>
            <a:r>
              <a:rPr lang="en-US" b="1" smtClean="0">
                <a:solidFill>
                  <a:srgbClr val="FF0000"/>
                </a:solidFill>
              </a:rPr>
              <a:t>		</a:t>
            </a:r>
            <a:r>
              <a:rPr lang="en-US" b="1" smtClean="0"/>
              <a:t>	how close the measures readings.,</a:t>
            </a:r>
          </a:p>
          <a:p>
            <a:endParaRPr lang="en-US" b="1" smtClean="0"/>
          </a:p>
          <a:p>
            <a:pPr>
              <a:buFont typeface="Arial" pitchFamily="34" charset="0"/>
              <a:buNone/>
            </a:pPr>
            <a:r>
              <a:rPr lang="en-US" b="1" smtClean="0"/>
              <a:t>		</a:t>
            </a:r>
            <a:r>
              <a:rPr lang="en-US" b="1" smtClean="0">
                <a:solidFill>
                  <a:srgbClr val="FF0000"/>
                </a:solidFill>
              </a:rPr>
              <a:t>Cpk -Measures the central 			         tendency.,</a:t>
            </a:r>
          </a:p>
          <a:p>
            <a:pPr lvl="2">
              <a:buFont typeface="Arial" pitchFamily="34" charset="0"/>
              <a:buNone/>
            </a:pPr>
            <a:r>
              <a:rPr lang="en-US" sz="2800" b="1" smtClean="0"/>
              <a:t>		 how close the measures readings     	to Nominal</a:t>
            </a:r>
          </a:p>
          <a:p>
            <a:pPr>
              <a:lnSpc>
                <a:spcPct val="80000"/>
              </a:lnSpc>
            </a:pPr>
            <a:endParaRPr lang="en-US" sz="2000" b="1" smtClean="0"/>
          </a:p>
        </p:txBody>
      </p:sp>
      <p:graphicFrame>
        <p:nvGraphicFramePr>
          <p:cNvPr id="47108" name="Object 2"/>
          <p:cNvGraphicFramePr>
            <a:graphicFrameLocks/>
          </p:cNvGraphicFramePr>
          <p:nvPr/>
        </p:nvGraphicFramePr>
        <p:xfrm>
          <a:off x="6489700" y="2305050"/>
          <a:ext cx="125413" cy="190500"/>
        </p:xfrm>
        <a:graphic>
          <a:graphicData uri="http://schemas.openxmlformats.org/presentationml/2006/ole">
            <mc:AlternateContent xmlns:mc="http://schemas.openxmlformats.org/markup-compatibility/2006">
              <mc:Choice xmlns:v="urn:schemas-microsoft-com:vml" Requires="v">
                <p:oleObj spid="_x0000_s18560" name="Equation" r:id="rId4" imgW="114151" imgH="215619" progId="Equation.3">
                  <p:embed/>
                </p:oleObj>
              </mc:Choice>
              <mc:Fallback>
                <p:oleObj name="Equation" r:id="rId4" imgW="114151" imgH="21561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2305050"/>
                        <a:ext cx="125413"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3541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7108"/>
                                        </p:tgtEl>
                                        <p:attrNameLst>
                                          <p:attrName>style.visibility</p:attrName>
                                        </p:attrNameLst>
                                      </p:cBhvr>
                                      <p:to>
                                        <p:strVal val="visible"/>
                                      </p:to>
                                    </p:set>
                                    <p:anim calcmode="lin" valueType="num">
                                      <p:cBhvr additive="base">
                                        <p:cTn id="23" dur="500" fill="hold"/>
                                        <p:tgtEl>
                                          <p:spTgt spid="47108"/>
                                        </p:tgtEl>
                                        <p:attrNameLst>
                                          <p:attrName>ppt_x</p:attrName>
                                        </p:attrNameLst>
                                      </p:cBhvr>
                                      <p:tavLst>
                                        <p:tav tm="0">
                                          <p:val>
                                            <p:strVal val="0-#ppt_w/2"/>
                                          </p:val>
                                        </p:tav>
                                        <p:tav tm="100000">
                                          <p:val>
                                            <p:strVal val="#ppt_x"/>
                                          </p:val>
                                        </p:tav>
                                      </p:tavLst>
                                    </p:anim>
                                    <p:anim calcmode="lin" valueType="num">
                                      <p:cBhvr additive="base">
                                        <p:cTn id="24"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actory">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399"/>
            <a:ext cx="7086600" cy="5562601"/>
          </a:xfrm>
          <a:prstGeom prst="rect">
            <a:avLst/>
          </a:prstGeom>
          <a:noFill/>
          <a:ln>
            <a:noFill/>
          </a:ln>
        </p:spPr>
      </p:pic>
      <p:sp>
        <p:nvSpPr>
          <p:cNvPr id="3" name="TextBox 2"/>
          <p:cNvSpPr txBox="1"/>
          <p:nvPr/>
        </p:nvSpPr>
        <p:spPr>
          <a:xfrm>
            <a:off x="2971800" y="6927"/>
            <a:ext cx="3637342" cy="584775"/>
          </a:xfrm>
          <a:prstGeom prst="rect">
            <a:avLst/>
          </a:prstGeom>
          <a:noFill/>
        </p:spPr>
        <p:txBody>
          <a:bodyPr wrap="none" rtlCol="0">
            <a:spAutoFit/>
          </a:bodyPr>
          <a:lstStyle/>
          <a:p>
            <a:r>
              <a:rPr lang="en-US" sz="3200" b="1" dirty="0" smtClean="0">
                <a:solidFill>
                  <a:srgbClr val="FF0000"/>
                </a:solidFill>
              </a:rPr>
              <a:t>Production Function</a:t>
            </a:r>
            <a:endParaRPr lang="en-US" sz="3200" b="1" dirty="0">
              <a:solidFill>
                <a:srgbClr val="FF0000"/>
              </a:solidFill>
            </a:endParaRPr>
          </a:p>
        </p:txBody>
      </p:sp>
    </p:spTree>
    <p:extLst>
      <p:ext uri="{BB962C8B-B14F-4D97-AF65-F5344CB8AC3E}">
        <p14:creationId xmlns:p14="http://schemas.microsoft.com/office/powerpoint/2010/main" val="318443075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34291"/>
          </a:xfrm>
        </p:spPr>
        <p:txBody>
          <a:bodyPr>
            <a:normAutofit fontScale="90000"/>
          </a:bodyPr>
          <a:lstStyle/>
          <a:p>
            <a:r>
              <a:rPr lang="en-US" b="1" dirty="0" smtClean="0">
                <a:solidFill>
                  <a:srgbClr val="FF0000"/>
                </a:solidFill>
              </a:rPr>
              <a:t>Cobb- Douglas Production Function</a:t>
            </a:r>
            <a:endParaRPr lang="en-US" b="1" dirty="0">
              <a:solidFill>
                <a:srgbClr val="FF0000"/>
              </a:solidFill>
            </a:endParaRPr>
          </a:p>
        </p:txBody>
      </p:sp>
      <p:sp>
        <p:nvSpPr>
          <p:cNvPr id="3" name="Content Placeholder 2"/>
          <p:cNvSpPr>
            <a:spLocks noGrp="1"/>
          </p:cNvSpPr>
          <p:nvPr>
            <p:ph idx="1"/>
          </p:nvPr>
        </p:nvSpPr>
        <p:spPr>
          <a:xfrm>
            <a:off x="457200" y="762000"/>
            <a:ext cx="8229600" cy="6019800"/>
          </a:xfrm>
        </p:spPr>
        <p:txBody>
          <a:bodyPr>
            <a:normAutofit fontScale="62500" lnSpcReduction="20000"/>
          </a:bodyPr>
          <a:lstStyle/>
          <a:p>
            <a:r>
              <a:rPr lang="en-US" b="1" dirty="0"/>
              <a:t>In economics, a</a:t>
            </a:r>
            <a:r>
              <a:rPr lang="en-US" b="1" dirty="0">
                <a:solidFill>
                  <a:srgbClr val="FF0000"/>
                </a:solidFill>
              </a:rPr>
              <a:t> </a:t>
            </a:r>
            <a:r>
              <a:rPr lang="en-US" b="1" dirty="0" smtClean="0">
                <a:solidFill>
                  <a:srgbClr val="FF0000"/>
                </a:solidFill>
              </a:rPr>
              <a:t>Production Function</a:t>
            </a:r>
            <a:r>
              <a:rPr lang="en-US" b="1" dirty="0" smtClean="0"/>
              <a:t> represents </a:t>
            </a:r>
            <a:r>
              <a:rPr lang="en-US" b="1" dirty="0"/>
              <a:t>the relationship between the output and the combination of factors, or inputs, used to obtain it.</a:t>
            </a:r>
            <a:endParaRPr lang="en-US" dirty="0"/>
          </a:p>
          <a:p>
            <a:pPr marL="0" indent="0">
              <a:buNone/>
            </a:pPr>
            <a:r>
              <a:rPr lang="en-US" b="1" dirty="0" smtClean="0"/>
              <a:t>		</a:t>
            </a:r>
            <a:r>
              <a:rPr lang="en-US" b="1" dirty="0" smtClean="0">
                <a:solidFill>
                  <a:srgbClr val="FF0000"/>
                </a:solidFill>
              </a:rPr>
              <a:t>Q=f(L,K</a:t>
            </a:r>
            <a:r>
              <a:rPr lang="en-US" b="1" dirty="0">
                <a:solidFill>
                  <a:srgbClr val="FF0000"/>
                </a:solidFill>
              </a:rPr>
              <a:t>)</a:t>
            </a:r>
          </a:p>
          <a:p>
            <a:r>
              <a:rPr lang="en-US" dirty="0"/>
              <a:t>Where:</a:t>
            </a:r>
            <a:br>
              <a:rPr lang="en-US" dirty="0"/>
            </a:br>
            <a:r>
              <a:rPr lang="en-US" dirty="0"/>
              <a:t>- Q is the quantity of products</a:t>
            </a:r>
            <a:br>
              <a:rPr lang="en-US" dirty="0"/>
            </a:br>
            <a:r>
              <a:rPr lang="en-US" dirty="0"/>
              <a:t>- L the quantity of labor applied to the production of Q, for example, hours of labor in a month.</a:t>
            </a:r>
            <a:br>
              <a:rPr lang="en-US" dirty="0"/>
            </a:br>
            <a:r>
              <a:rPr lang="en-US" dirty="0"/>
              <a:t>- K the hours of capital applied to the production of Q, for example, hours a machine has been working for the production of Q.</a:t>
            </a:r>
          </a:p>
          <a:p>
            <a:r>
              <a:rPr lang="en-US" dirty="0"/>
              <a:t>There can be other inputs, K and L are just examples.</a:t>
            </a:r>
          </a:p>
          <a:p>
            <a:r>
              <a:rPr lang="en-US" b="1" dirty="0"/>
              <a:t>The Cobb-Douglas production function is a particular form of the production function. It is widely used because it has many attractive characteristics</a:t>
            </a:r>
            <a:r>
              <a:rPr lang="en-US" dirty="0"/>
              <a:t>, as we will see below.</a:t>
            </a:r>
          </a:p>
          <a:p>
            <a:r>
              <a:rPr lang="en-US" dirty="0"/>
              <a:t>The </a:t>
            </a:r>
            <a:r>
              <a:rPr lang="en-US" dirty="0">
                <a:solidFill>
                  <a:srgbClr val="FF0000"/>
                </a:solidFill>
              </a:rPr>
              <a:t>basic form of the Cobb-Douglas production function</a:t>
            </a:r>
            <a:r>
              <a:rPr lang="en-US" dirty="0"/>
              <a:t> is as follows:</a:t>
            </a:r>
          </a:p>
          <a:p>
            <a:pPr marL="0" indent="0">
              <a:buNone/>
            </a:pPr>
            <a:r>
              <a:rPr lang="en-US" dirty="0" smtClean="0"/>
              <a:t>		</a:t>
            </a:r>
            <a:r>
              <a:rPr lang="en-US" b="1" dirty="0" smtClean="0">
                <a:solidFill>
                  <a:srgbClr val="FF0000"/>
                </a:solidFill>
              </a:rPr>
              <a:t>Q(L,K</a:t>
            </a:r>
            <a:r>
              <a:rPr lang="en-US" b="1" dirty="0">
                <a:solidFill>
                  <a:srgbClr val="FF0000"/>
                </a:solidFill>
              </a:rPr>
              <a:t>) = A L^β K^α</a:t>
            </a:r>
          </a:p>
          <a:p>
            <a:r>
              <a:rPr lang="en-US" dirty="0">
                <a:solidFill>
                  <a:srgbClr val="FF0000"/>
                </a:solidFill>
              </a:rPr>
              <a:t>Where:</a:t>
            </a:r>
            <a:r>
              <a:rPr lang="en-US" dirty="0"/>
              <a:t/>
            </a:r>
            <a:br>
              <a:rPr lang="en-US" dirty="0"/>
            </a:br>
            <a:r>
              <a:rPr lang="en-US" dirty="0"/>
              <a:t>- Q is the quantity of products.</a:t>
            </a:r>
            <a:br>
              <a:rPr lang="en-US" dirty="0"/>
            </a:br>
            <a:r>
              <a:rPr lang="en-US" dirty="0"/>
              <a:t>- L is the quantity of labor.</a:t>
            </a:r>
            <a:br>
              <a:rPr lang="en-US" dirty="0"/>
            </a:br>
            <a:r>
              <a:rPr lang="en-US" dirty="0"/>
              <a:t>- K is the quantity of capital.</a:t>
            </a:r>
            <a:br>
              <a:rPr lang="en-US" dirty="0"/>
            </a:br>
            <a:r>
              <a:rPr lang="en-US" dirty="0"/>
              <a:t>- A is a positive constant.</a:t>
            </a:r>
            <a:br>
              <a:rPr lang="en-US" dirty="0"/>
            </a:br>
            <a:r>
              <a:rPr lang="en-US" dirty="0"/>
              <a:t>- β and α are constants between 0 and 1.</a:t>
            </a:r>
          </a:p>
          <a:p>
            <a:endParaRPr lang="en-US" dirty="0"/>
          </a:p>
        </p:txBody>
      </p:sp>
    </p:spTree>
    <p:extLst>
      <p:ext uri="{BB962C8B-B14F-4D97-AF65-F5344CB8AC3E}">
        <p14:creationId xmlns:p14="http://schemas.microsoft.com/office/powerpoint/2010/main" val="1184106892"/>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Extension of Cobb-Douglas Production Function</a:t>
            </a:r>
            <a:endParaRPr lang="en-US" b="1" dirty="0">
              <a:solidFill>
                <a:srgbClr val="FF0000"/>
              </a:solidFill>
            </a:endParaRPr>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b="1" dirty="0"/>
              <a:t>The production function is the relationship that exists between the obtained output </a:t>
            </a:r>
            <a:r>
              <a:rPr lang="en-US" b="1" dirty="0" smtClean="0"/>
              <a:t>and </a:t>
            </a:r>
            <a:r>
              <a:rPr lang="en-US" b="1" dirty="0"/>
              <a:t>the combination of factors used to obtain it.</a:t>
            </a:r>
            <a:endParaRPr lang="en-US" dirty="0"/>
          </a:p>
          <a:p>
            <a:endParaRPr lang="en-US" dirty="0" smtClean="0"/>
          </a:p>
          <a:p>
            <a:r>
              <a:rPr lang="en-US" dirty="0" smtClean="0"/>
              <a:t>Given </a:t>
            </a:r>
            <a:r>
              <a:rPr lang="en-US" dirty="0"/>
              <a:t>the state of technology at any given moment in time, the production function shows </a:t>
            </a:r>
            <a:r>
              <a:rPr lang="en-US" dirty="0" smtClean="0"/>
              <a:t>us </a:t>
            </a:r>
            <a:r>
              <a:rPr lang="en-US" dirty="0"/>
              <a:t>that the quantity of product Q that is obtainable by a business is a function of the </a:t>
            </a:r>
            <a:r>
              <a:rPr lang="en-US" dirty="0" smtClean="0"/>
              <a:t>quantities of</a:t>
            </a:r>
          </a:p>
          <a:p>
            <a:pPr lvl="1"/>
            <a:r>
              <a:rPr lang="en-US" dirty="0" smtClean="0">
                <a:solidFill>
                  <a:srgbClr val="FF0000"/>
                </a:solidFill>
              </a:rPr>
              <a:t> </a:t>
            </a:r>
            <a:r>
              <a:rPr lang="en-US" dirty="0">
                <a:solidFill>
                  <a:srgbClr val="FF0000"/>
                </a:solidFill>
              </a:rPr>
              <a:t>capital (K), </a:t>
            </a:r>
            <a:endParaRPr lang="en-US" dirty="0" smtClean="0">
              <a:solidFill>
                <a:srgbClr val="FF0000"/>
              </a:solidFill>
            </a:endParaRPr>
          </a:p>
          <a:p>
            <a:pPr lvl="1"/>
            <a:r>
              <a:rPr lang="en-US" dirty="0" smtClean="0">
                <a:solidFill>
                  <a:srgbClr val="FF0000"/>
                </a:solidFill>
              </a:rPr>
              <a:t>labor </a:t>
            </a:r>
            <a:r>
              <a:rPr lang="en-US" dirty="0">
                <a:solidFill>
                  <a:srgbClr val="FF0000"/>
                </a:solidFill>
              </a:rPr>
              <a:t>(L), </a:t>
            </a:r>
            <a:endParaRPr lang="en-US" dirty="0" smtClean="0">
              <a:solidFill>
                <a:srgbClr val="FF0000"/>
              </a:solidFill>
            </a:endParaRPr>
          </a:p>
          <a:p>
            <a:pPr lvl="1"/>
            <a:r>
              <a:rPr lang="en-US" dirty="0" smtClean="0">
                <a:solidFill>
                  <a:srgbClr val="FF0000"/>
                </a:solidFill>
              </a:rPr>
              <a:t>land </a:t>
            </a:r>
            <a:r>
              <a:rPr lang="en-US" dirty="0">
                <a:solidFill>
                  <a:srgbClr val="FF0000"/>
                </a:solidFill>
              </a:rPr>
              <a:t>(P) and </a:t>
            </a:r>
            <a:endParaRPr lang="en-US" dirty="0" smtClean="0">
              <a:solidFill>
                <a:srgbClr val="FF0000"/>
              </a:solidFill>
            </a:endParaRPr>
          </a:p>
          <a:p>
            <a:pPr lvl="1"/>
            <a:r>
              <a:rPr lang="en-US" dirty="0" smtClean="0">
                <a:solidFill>
                  <a:srgbClr val="FF0000"/>
                </a:solidFill>
              </a:rPr>
              <a:t>business </a:t>
            </a:r>
            <a:r>
              <a:rPr lang="en-US" dirty="0">
                <a:solidFill>
                  <a:srgbClr val="FF0000"/>
                </a:solidFill>
              </a:rPr>
              <a:t>initiative (H), </a:t>
            </a:r>
            <a:endParaRPr lang="en-US" dirty="0" smtClean="0">
              <a:solidFill>
                <a:srgbClr val="FF0000"/>
              </a:solidFill>
            </a:endParaRPr>
          </a:p>
          <a:p>
            <a:pPr marL="0" indent="0">
              <a:buNone/>
            </a:pPr>
            <a:r>
              <a:rPr lang="en-US" dirty="0" smtClean="0">
                <a:solidFill>
                  <a:srgbClr val="FF0000"/>
                </a:solidFill>
              </a:rPr>
              <a:t>	</a:t>
            </a:r>
            <a:r>
              <a:rPr lang="en-US" dirty="0" smtClean="0"/>
              <a:t>so</a:t>
            </a:r>
            <a:r>
              <a:rPr lang="en-US" dirty="0"/>
              <a:t> that:</a:t>
            </a:r>
          </a:p>
          <a:p>
            <a:pPr marL="0" indent="0">
              <a:buNone/>
            </a:pPr>
            <a:r>
              <a:rPr lang="en-US" dirty="0" smtClean="0"/>
              <a:t>			</a:t>
            </a:r>
            <a:r>
              <a:rPr lang="en-US" b="1" dirty="0" smtClean="0">
                <a:solidFill>
                  <a:srgbClr val="FF0000"/>
                </a:solidFill>
              </a:rPr>
              <a:t>Q </a:t>
            </a:r>
            <a:r>
              <a:rPr lang="en-US" b="1" dirty="0">
                <a:solidFill>
                  <a:srgbClr val="FF0000"/>
                </a:solidFill>
              </a:rPr>
              <a:t>= f(K,L,P,H) </a:t>
            </a:r>
            <a:r>
              <a:rPr lang="en-US" b="1" dirty="0" smtClean="0">
                <a:solidFill>
                  <a:srgbClr val="FF0000"/>
                </a:solidFill>
              </a:rPr>
              <a:t>……..</a:t>
            </a:r>
            <a:endParaRPr lang="en-US" b="1" dirty="0">
              <a:solidFill>
                <a:srgbClr val="FF0000"/>
              </a:solidFill>
            </a:endParaRPr>
          </a:p>
          <a:p>
            <a:endParaRPr lang="en-US" dirty="0"/>
          </a:p>
          <a:p>
            <a:endParaRPr lang="en-US" dirty="0"/>
          </a:p>
        </p:txBody>
      </p:sp>
    </p:spTree>
    <p:extLst>
      <p:ext uri="{BB962C8B-B14F-4D97-AF65-F5344CB8AC3E}">
        <p14:creationId xmlns:p14="http://schemas.microsoft.com/office/powerpoint/2010/main" val="1476720182"/>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solidFill>
                  <a:srgbClr val="FF0000"/>
                </a:solidFill>
              </a:rPr>
              <a:t>Production Management</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r>
              <a:rPr lang="en-US" dirty="0" smtClean="0">
                <a:solidFill>
                  <a:srgbClr val="FF0000"/>
                </a:solidFill>
              </a:rPr>
              <a:t>Production Management is defined as</a:t>
            </a:r>
          </a:p>
          <a:p>
            <a:pPr lvl="1"/>
            <a:r>
              <a:rPr lang="en-US" dirty="0" smtClean="0">
                <a:solidFill>
                  <a:srgbClr val="FF0000"/>
                </a:solidFill>
              </a:rPr>
              <a:t>Planning</a:t>
            </a:r>
            <a:r>
              <a:rPr lang="en-US" dirty="0">
                <a:solidFill>
                  <a:srgbClr val="FF0000"/>
                </a:solidFill>
              </a:rPr>
              <a:t>, implementation, and control of </a:t>
            </a:r>
            <a:r>
              <a:rPr lang="en-US" dirty="0"/>
              <a:t>industrial production processes to ensure smooth and efficient operation</a:t>
            </a:r>
            <a:r>
              <a:rPr lang="en-US" dirty="0" smtClean="0"/>
              <a:t>.</a:t>
            </a:r>
          </a:p>
          <a:p>
            <a:pPr marL="0" indent="0">
              <a:buNone/>
            </a:pPr>
            <a:endParaRPr lang="en-US" dirty="0" smtClean="0"/>
          </a:p>
          <a:p>
            <a:r>
              <a:rPr lang="en-US" dirty="0"/>
              <a:t>Production management responsibilities include the traditional</a:t>
            </a:r>
            <a:r>
              <a:rPr lang="en-US" dirty="0">
                <a:solidFill>
                  <a:srgbClr val="FF0000"/>
                </a:solidFill>
              </a:rPr>
              <a:t> “five M's”: </a:t>
            </a:r>
            <a:r>
              <a:rPr lang="en-US" dirty="0" smtClean="0">
                <a:solidFill>
                  <a:srgbClr val="FF0000"/>
                </a:solidFill>
              </a:rPr>
              <a:t>man, machine, method, material </a:t>
            </a:r>
            <a:r>
              <a:rPr lang="en-US" dirty="0">
                <a:solidFill>
                  <a:srgbClr val="FF0000"/>
                </a:solidFill>
              </a:rPr>
              <a:t>and money. </a:t>
            </a:r>
            <a:endParaRPr lang="en-US" dirty="0" smtClean="0">
              <a:solidFill>
                <a:srgbClr val="FF0000"/>
              </a:solidFill>
            </a:endParaRPr>
          </a:p>
          <a:p>
            <a:endParaRPr lang="en-US" dirty="0">
              <a:solidFill>
                <a:srgbClr val="FF0000"/>
              </a:solidFill>
            </a:endParaRPr>
          </a:p>
          <a:p>
            <a:r>
              <a:rPr lang="en-US" dirty="0" smtClean="0"/>
              <a:t>Managers </a:t>
            </a:r>
            <a:r>
              <a:rPr lang="en-US" dirty="0"/>
              <a:t>are expected </a:t>
            </a:r>
            <a:r>
              <a:rPr lang="en-US" dirty="0" smtClean="0"/>
              <a:t>not only</a:t>
            </a:r>
          </a:p>
          <a:p>
            <a:pPr marL="0" indent="0">
              <a:buNone/>
            </a:pPr>
            <a:r>
              <a:rPr lang="en-US" dirty="0"/>
              <a:t>	</a:t>
            </a:r>
            <a:r>
              <a:rPr lang="en-US" dirty="0" smtClean="0"/>
              <a:t> </a:t>
            </a:r>
            <a:r>
              <a:rPr lang="en-US" dirty="0" smtClean="0">
                <a:solidFill>
                  <a:srgbClr val="FF0000"/>
                </a:solidFill>
              </a:rPr>
              <a:t>to get the job done by the workforce</a:t>
            </a:r>
          </a:p>
          <a:p>
            <a:pPr marL="0" indent="0">
              <a:buNone/>
            </a:pPr>
            <a:r>
              <a:rPr lang="en-US" dirty="0">
                <a:solidFill>
                  <a:srgbClr val="FF0000"/>
                </a:solidFill>
              </a:rPr>
              <a:t>	</a:t>
            </a:r>
            <a:r>
              <a:rPr lang="en-US" dirty="0" smtClean="0"/>
              <a:t> but also </a:t>
            </a:r>
          </a:p>
          <a:p>
            <a:pPr marL="0" indent="0">
              <a:buNone/>
            </a:pPr>
            <a:r>
              <a:rPr lang="en-US" dirty="0">
                <a:solidFill>
                  <a:srgbClr val="FF0000"/>
                </a:solidFill>
              </a:rPr>
              <a:t>	</a:t>
            </a:r>
            <a:r>
              <a:rPr lang="en-US" dirty="0" smtClean="0">
                <a:solidFill>
                  <a:srgbClr val="FF0000"/>
                </a:solidFill>
              </a:rPr>
              <a:t>to develop and  </a:t>
            </a:r>
            <a:r>
              <a:rPr lang="en-US" dirty="0">
                <a:solidFill>
                  <a:srgbClr val="FF0000"/>
                </a:solidFill>
              </a:rPr>
              <a:t>maintain an efficient production </a:t>
            </a:r>
            <a:r>
              <a:rPr lang="en-US" dirty="0" smtClean="0">
                <a:solidFill>
                  <a:srgbClr val="FF0000"/>
                </a:solidFill>
              </a:rPr>
              <a:t>	process</a:t>
            </a:r>
            <a:r>
              <a:rPr lang="en-US" dirty="0" smtClean="0">
                <a:solidFill>
                  <a:srgbClr val="0070C0"/>
                </a:solidFill>
              </a:rPr>
              <a:t> by building a learning organization</a:t>
            </a:r>
            <a:r>
              <a:rPr lang="en-US" dirty="0" smtClean="0"/>
              <a:t>,</a:t>
            </a:r>
          </a:p>
          <a:p>
            <a:pPr marL="0" indent="0">
              <a:buNone/>
            </a:pPr>
            <a:r>
              <a:rPr lang="en-US" dirty="0" smtClean="0"/>
              <a:t> where</a:t>
            </a:r>
          </a:p>
          <a:p>
            <a:pPr marL="0" indent="0">
              <a:buNone/>
            </a:pPr>
            <a:r>
              <a:rPr lang="en-US" dirty="0"/>
              <a:t>	</a:t>
            </a:r>
            <a:r>
              <a:rPr lang="en-US" dirty="0" smtClean="0">
                <a:solidFill>
                  <a:srgbClr val="0070C0"/>
                </a:solidFill>
              </a:rPr>
              <a:t>environment is built for the employees to continuously 	learn and adapt new technologies, equipment </a:t>
            </a:r>
            <a:r>
              <a:rPr lang="en-US" dirty="0">
                <a:solidFill>
                  <a:srgbClr val="0070C0"/>
                </a:solidFill>
              </a:rPr>
              <a:t>and </a:t>
            </a:r>
            <a:r>
              <a:rPr lang="en-US" dirty="0" smtClean="0">
                <a:solidFill>
                  <a:srgbClr val="0070C0"/>
                </a:solidFill>
              </a:rPr>
              <a:t>	schedules</a:t>
            </a:r>
            <a:r>
              <a:rPr lang="en-US" dirty="0">
                <a:solidFill>
                  <a:srgbClr val="0070C0"/>
                </a:solidFill>
              </a:rPr>
              <a:t>.</a:t>
            </a:r>
          </a:p>
        </p:txBody>
      </p:sp>
    </p:spTree>
    <p:extLst>
      <p:ext uri="{BB962C8B-B14F-4D97-AF65-F5344CB8AC3E}">
        <p14:creationId xmlns:p14="http://schemas.microsoft.com/office/powerpoint/2010/main" val="244406185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868362"/>
          </a:xfrm>
        </p:spPr>
        <p:txBody>
          <a:bodyPr>
            <a:normAutofit/>
          </a:bodyPr>
          <a:lstStyle/>
          <a:p>
            <a:r>
              <a:rPr lang="en-US" sz="3600" b="1" dirty="0" smtClean="0">
                <a:solidFill>
                  <a:srgbClr val="FF0000"/>
                </a:solidFill>
              </a:rPr>
              <a:t>Production to Operation Management</a:t>
            </a:r>
            <a:endParaRPr lang="en-US" sz="3600"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Autofit/>
          </a:bodyPr>
          <a:lstStyle/>
          <a:p>
            <a:r>
              <a:rPr lang="en-US" sz="2400" dirty="0" smtClean="0"/>
              <a:t>Production </a:t>
            </a:r>
            <a:r>
              <a:rPr lang="en-US" sz="2400" dirty="0"/>
              <a:t>management </a:t>
            </a:r>
            <a:r>
              <a:rPr lang="en-US" sz="2400" dirty="0">
                <a:solidFill>
                  <a:srgbClr val="FF0000"/>
                </a:solidFill>
              </a:rPr>
              <a:t>which was formerly considered as manufacturing management only, now after inclusion of services </a:t>
            </a:r>
            <a:r>
              <a:rPr lang="en-US" sz="2400" dirty="0" smtClean="0">
                <a:solidFill>
                  <a:srgbClr val="FF0000"/>
                </a:solidFill>
              </a:rPr>
              <a:t>into </a:t>
            </a:r>
            <a:r>
              <a:rPr lang="en-US" sz="2400" dirty="0">
                <a:solidFill>
                  <a:srgbClr val="FF0000"/>
                </a:solidFill>
              </a:rPr>
              <a:t>its scope,</a:t>
            </a:r>
            <a:r>
              <a:rPr lang="en-US" sz="2400" dirty="0"/>
              <a:t> is broadly known as operations management. </a:t>
            </a:r>
            <a:endParaRPr lang="en-US" sz="2400" dirty="0" smtClean="0"/>
          </a:p>
          <a:p>
            <a:r>
              <a:rPr lang="en-US" sz="2400" dirty="0" smtClean="0"/>
              <a:t>The </a:t>
            </a:r>
            <a:r>
              <a:rPr lang="en-US" sz="2400" dirty="0"/>
              <a:t>growth of service industry has brought with it the term operations management. It is a general term these days</a:t>
            </a:r>
            <a:r>
              <a:rPr lang="en-US" sz="2400" dirty="0" smtClean="0"/>
              <a:t>.</a:t>
            </a:r>
          </a:p>
          <a:p>
            <a:endParaRPr lang="en-US" sz="2400" dirty="0" smtClean="0">
              <a:solidFill>
                <a:srgbClr val="FF0000"/>
              </a:solidFill>
              <a:latin typeface="Arial" pitchFamily="34" charset="0"/>
              <a:cs typeface="Arial" pitchFamily="34" charset="0"/>
            </a:endParaRPr>
          </a:p>
          <a:p>
            <a:r>
              <a:rPr lang="en-US" sz="2400" dirty="0" smtClean="0">
                <a:solidFill>
                  <a:srgbClr val="FF0000"/>
                </a:solidFill>
                <a:latin typeface="Arial" pitchFamily="34" charset="0"/>
                <a:cs typeface="Arial" pitchFamily="34" charset="0"/>
              </a:rPr>
              <a:t>Operation </a:t>
            </a:r>
            <a:r>
              <a:rPr lang="en-US" sz="2400" dirty="0">
                <a:solidFill>
                  <a:srgbClr val="FF0000"/>
                </a:solidFill>
                <a:latin typeface="Arial" pitchFamily="34" charset="0"/>
                <a:cs typeface="Arial" pitchFamily="34" charset="0"/>
              </a:rPr>
              <a:t>Management deals with</a:t>
            </a:r>
          </a:p>
          <a:p>
            <a:pPr lvl="1"/>
            <a:r>
              <a:rPr lang="en-US" b="1" dirty="0">
                <a:latin typeface="Arial" pitchFamily="34" charset="0"/>
                <a:cs typeface="Arial" pitchFamily="34" charset="0"/>
              </a:rPr>
              <a:t> </a:t>
            </a:r>
            <a:r>
              <a:rPr lang="en-US" sz="2400" i="1" dirty="0">
                <a:cs typeface="Arial" pitchFamily="34" charset="0"/>
              </a:rPr>
              <a:t>managing resources</a:t>
            </a:r>
            <a:r>
              <a:rPr lang="en-US" sz="2400" dirty="0">
                <a:cs typeface="Arial" pitchFamily="34" charset="0"/>
              </a:rPr>
              <a:t> </a:t>
            </a:r>
          </a:p>
          <a:p>
            <a:pPr lvl="2"/>
            <a:r>
              <a:rPr lang="en-US" dirty="0">
                <a:cs typeface="Arial" pitchFamily="34" charset="0"/>
              </a:rPr>
              <a:t> </a:t>
            </a:r>
            <a:r>
              <a:rPr lang="en-US" dirty="0">
                <a:solidFill>
                  <a:srgbClr val="FF0000"/>
                </a:solidFill>
                <a:cs typeface="Arial" pitchFamily="34" charset="0"/>
              </a:rPr>
              <a:t>inputs</a:t>
            </a:r>
            <a:r>
              <a:rPr lang="en-US" dirty="0">
                <a:cs typeface="Arial" pitchFamily="34" charset="0"/>
              </a:rPr>
              <a:t>:</a:t>
            </a:r>
          </a:p>
          <a:p>
            <a:pPr lvl="3"/>
            <a:r>
              <a:rPr lang="en-US" sz="2400" dirty="0">
                <a:cs typeface="Arial" pitchFamily="34" charset="0"/>
              </a:rPr>
              <a:t> machines, raw materials, human skills, etc., </a:t>
            </a:r>
          </a:p>
          <a:p>
            <a:pPr lvl="2"/>
            <a:r>
              <a:rPr lang="en-US" dirty="0">
                <a:solidFill>
                  <a:srgbClr val="FF0000"/>
                </a:solidFill>
                <a:cs typeface="Arial" pitchFamily="34" charset="0"/>
              </a:rPr>
              <a:t>the conversion process, and  </a:t>
            </a:r>
          </a:p>
          <a:p>
            <a:pPr lvl="2"/>
            <a:r>
              <a:rPr lang="en-US" dirty="0"/>
              <a:t> </a:t>
            </a:r>
            <a:r>
              <a:rPr lang="en-US" i="1" dirty="0">
                <a:solidFill>
                  <a:srgbClr val="FF0000"/>
                </a:solidFill>
              </a:rPr>
              <a:t>distribution of finished goods and services</a:t>
            </a:r>
            <a:r>
              <a:rPr lang="en-US" dirty="0">
                <a:solidFill>
                  <a:srgbClr val="FF0000"/>
                </a:solidFill>
              </a:rPr>
              <a:t>  </a:t>
            </a:r>
            <a:r>
              <a:rPr lang="en-US" dirty="0"/>
              <a:t>(outputs</a:t>
            </a:r>
            <a:r>
              <a:rPr lang="en-US" i="1" dirty="0"/>
              <a:t> </a:t>
            </a:r>
            <a:r>
              <a:rPr lang="en-US" dirty="0"/>
              <a:t>to the customers).</a:t>
            </a:r>
          </a:p>
          <a:p>
            <a:pPr marL="0" indent="0">
              <a:buNone/>
            </a:pP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2431506974"/>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36418" y="31384"/>
            <a:ext cx="8229600" cy="1143000"/>
          </a:xfrm>
        </p:spPr>
        <p:txBody>
          <a:bodyPr/>
          <a:lstStyle/>
          <a:p>
            <a:pPr eaLnBrk="1" hangingPunct="1"/>
            <a:r>
              <a:rPr lang="en-US" b="1" dirty="0" smtClean="0">
                <a:solidFill>
                  <a:srgbClr val="FF0000"/>
                </a:solidFill>
              </a:rPr>
              <a:t>Systems approach to Management</a:t>
            </a:r>
          </a:p>
        </p:txBody>
      </p:sp>
      <p:sp>
        <p:nvSpPr>
          <p:cNvPr id="47122" name="Rectangle 1042"/>
          <p:cNvSpPr>
            <a:spLocks noChangeArrowheads="1"/>
          </p:cNvSpPr>
          <p:nvPr/>
        </p:nvSpPr>
        <p:spPr bwMode="auto">
          <a:xfrm>
            <a:off x="588818" y="1160529"/>
            <a:ext cx="7924800" cy="3810000"/>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endParaRPr lang="en-US" sz="2400" dirty="0">
              <a:latin typeface="Times New Roman" pitchFamily="18" charset="0"/>
              <a:cs typeface="+mn-cs"/>
            </a:endParaRPr>
          </a:p>
        </p:txBody>
      </p:sp>
      <p:sp>
        <p:nvSpPr>
          <p:cNvPr id="47109" name="Oval 1029"/>
          <p:cNvSpPr>
            <a:spLocks noChangeArrowheads="1"/>
          </p:cNvSpPr>
          <p:nvPr/>
        </p:nvSpPr>
        <p:spPr bwMode="auto">
          <a:xfrm>
            <a:off x="762000" y="2514600"/>
            <a:ext cx="1676400" cy="1066800"/>
          </a:xfrm>
          <a:prstGeom prst="ellipse">
            <a:avLst/>
          </a:prstGeom>
          <a:solidFill>
            <a:schemeClr val="bg1"/>
          </a:solidFill>
          <a:ln w="12700">
            <a:solidFill>
              <a:schemeClr val="tx1"/>
            </a:solidFill>
            <a:round/>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effectLst>
                  <a:outerShdw blurRad="38100" dist="38100" dir="2700000" algn="tl">
                    <a:srgbClr val="000000"/>
                  </a:outerShdw>
                </a:effectLst>
                <a:latin typeface="Times New Roman" pitchFamily="18" charset="0"/>
                <a:cs typeface="+mn-cs"/>
              </a:rPr>
              <a:t>Inputs</a:t>
            </a:r>
            <a:endParaRPr lang="en-US" sz="2800" dirty="0">
              <a:latin typeface="Times New Roman" pitchFamily="18" charset="0"/>
              <a:cs typeface="+mn-cs"/>
            </a:endParaRPr>
          </a:p>
        </p:txBody>
      </p:sp>
      <p:sp>
        <p:nvSpPr>
          <p:cNvPr id="47110" name="Oval 1030"/>
          <p:cNvSpPr>
            <a:spLocks noChangeArrowheads="1"/>
          </p:cNvSpPr>
          <p:nvPr/>
        </p:nvSpPr>
        <p:spPr bwMode="auto">
          <a:xfrm>
            <a:off x="6705600" y="2514600"/>
            <a:ext cx="1676400" cy="1066800"/>
          </a:xfrm>
          <a:prstGeom prst="ellipse">
            <a:avLst/>
          </a:prstGeom>
          <a:solidFill>
            <a:schemeClr val="bg1"/>
          </a:solidFill>
          <a:ln w="12700">
            <a:solidFill>
              <a:schemeClr val="tx1"/>
            </a:solidFill>
            <a:round/>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effectLst>
                  <a:outerShdw blurRad="38100" dist="38100" dir="2700000" algn="tl">
                    <a:srgbClr val="000000"/>
                  </a:outerShdw>
                </a:effectLst>
                <a:latin typeface="Times New Roman" pitchFamily="18" charset="0"/>
                <a:cs typeface="+mn-cs"/>
              </a:rPr>
              <a:t>Outputs</a:t>
            </a:r>
            <a:endParaRPr lang="en-US" sz="2800" dirty="0">
              <a:latin typeface="Times New Roman" pitchFamily="18" charset="0"/>
              <a:cs typeface="+mn-cs"/>
            </a:endParaRPr>
          </a:p>
        </p:txBody>
      </p:sp>
      <p:sp>
        <p:nvSpPr>
          <p:cNvPr id="47111" name="Rectangle 1031"/>
          <p:cNvSpPr>
            <a:spLocks noChangeArrowheads="1"/>
          </p:cNvSpPr>
          <p:nvPr/>
        </p:nvSpPr>
        <p:spPr bwMode="auto">
          <a:xfrm>
            <a:off x="3276600" y="2438400"/>
            <a:ext cx="2590800" cy="12192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solidFill>
                  <a:srgbClr val="FF0000"/>
                </a:solidFill>
                <a:effectLst>
                  <a:outerShdw blurRad="38100" dist="38100" dir="2700000" algn="tl">
                    <a:srgbClr val="000000"/>
                  </a:outerShdw>
                </a:effectLst>
                <a:latin typeface="Showcard Gothic" pitchFamily="82" charset="0"/>
                <a:cs typeface="+mn-cs"/>
              </a:rPr>
              <a:t>Conversion</a:t>
            </a:r>
          </a:p>
          <a:p>
            <a:pPr algn="ctr" fontAlgn="auto">
              <a:spcBef>
                <a:spcPts val="0"/>
              </a:spcBef>
              <a:spcAft>
                <a:spcPts val="0"/>
              </a:spcAft>
              <a:defRPr/>
            </a:pPr>
            <a:r>
              <a:rPr lang="en-US" sz="2800" dirty="0">
                <a:solidFill>
                  <a:srgbClr val="FF0000"/>
                </a:solidFill>
                <a:effectLst>
                  <a:outerShdw blurRad="38100" dist="38100" dir="2700000" algn="tl">
                    <a:srgbClr val="000000"/>
                  </a:outerShdw>
                </a:effectLst>
                <a:latin typeface="Showcard Gothic" pitchFamily="82" charset="0"/>
                <a:cs typeface="+mn-cs"/>
              </a:rPr>
              <a:t>Subsystem</a:t>
            </a:r>
            <a:endParaRPr lang="en-US" sz="2400" dirty="0">
              <a:solidFill>
                <a:srgbClr val="FF0000"/>
              </a:solidFill>
              <a:latin typeface="Showcard Gothic" pitchFamily="82" charset="0"/>
              <a:cs typeface="+mn-cs"/>
            </a:endParaRPr>
          </a:p>
        </p:txBody>
      </p:sp>
      <p:sp>
        <p:nvSpPr>
          <p:cNvPr id="47112" name="Line 1032"/>
          <p:cNvSpPr>
            <a:spLocks noChangeShapeType="1"/>
          </p:cNvSpPr>
          <p:nvPr/>
        </p:nvSpPr>
        <p:spPr bwMode="auto">
          <a:xfrm>
            <a:off x="2438400" y="3048000"/>
            <a:ext cx="838200" cy="0"/>
          </a:xfrm>
          <a:prstGeom prst="line">
            <a:avLst/>
          </a:prstGeom>
          <a:noFill/>
          <a:ln w="57150">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3" name="Line 1033"/>
          <p:cNvSpPr>
            <a:spLocks noChangeShapeType="1"/>
          </p:cNvSpPr>
          <p:nvPr/>
        </p:nvSpPr>
        <p:spPr bwMode="auto">
          <a:xfrm>
            <a:off x="5867400" y="3048000"/>
            <a:ext cx="838200" cy="0"/>
          </a:xfrm>
          <a:prstGeom prst="line">
            <a:avLst/>
          </a:prstGeom>
          <a:noFill/>
          <a:ln w="57150">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6" name="Line 1036"/>
          <p:cNvSpPr>
            <a:spLocks noChangeShapeType="1"/>
          </p:cNvSpPr>
          <p:nvPr/>
        </p:nvSpPr>
        <p:spPr bwMode="auto">
          <a:xfrm>
            <a:off x="7543800" y="3581400"/>
            <a:ext cx="0" cy="91440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7" name="Line 1037"/>
          <p:cNvSpPr>
            <a:spLocks noChangeShapeType="1"/>
          </p:cNvSpPr>
          <p:nvPr/>
        </p:nvSpPr>
        <p:spPr bwMode="auto">
          <a:xfrm flipH="1">
            <a:off x="5943600" y="4495800"/>
            <a:ext cx="1600200" cy="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8" name="Line 1038"/>
          <p:cNvSpPr>
            <a:spLocks noChangeShapeType="1"/>
          </p:cNvSpPr>
          <p:nvPr/>
        </p:nvSpPr>
        <p:spPr bwMode="auto">
          <a:xfrm flipH="1">
            <a:off x="1600200" y="4495800"/>
            <a:ext cx="1676400"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9" name="Line 1039"/>
          <p:cNvSpPr>
            <a:spLocks noChangeShapeType="1"/>
          </p:cNvSpPr>
          <p:nvPr/>
        </p:nvSpPr>
        <p:spPr bwMode="auto">
          <a:xfrm>
            <a:off x="1600200" y="3581400"/>
            <a:ext cx="0" cy="9144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0" name="Line 1040"/>
          <p:cNvSpPr>
            <a:spLocks noChangeShapeType="1"/>
          </p:cNvSpPr>
          <p:nvPr/>
        </p:nvSpPr>
        <p:spPr bwMode="auto">
          <a:xfrm>
            <a:off x="4953000" y="3657600"/>
            <a:ext cx="0" cy="4572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1" name="Line 1041"/>
          <p:cNvSpPr>
            <a:spLocks noChangeShapeType="1"/>
          </p:cNvSpPr>
          <p:nvPr/>
        </p:nvSpPr>
        <p:spPr bwMode="auto">
          <a:xfrm>
            <a:off x="4191000" y="3657600"/>
            <a:ext cx="0" cy="4572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4" name="Text Box 1044"/>
          <p:cNvSpPr txBox="1">
            <a:spLocks noChangeArrowheads="1"/>
          </p:cNvSpPr>
          <p:nvPr/>
        </p:nvSpPr>
        <p:spPr bwMode="auto">
          <a:xfrm>
            <a:off x="2743200" y="1524000"/>
            <a:ext cx="3962401" cy="523220"/>
          </a:xfrm>
          <a:prstGeom prst="rect">
            <a:avLst/>
          </a:prstGeom>
          <a:noFill/>
          <a:ln w="12700">
            <a:noFill/>
            <a:miter lim="800000"/>
            <a:headEnd/>
            <a:tailEnd/>
          </a:ln>
          <a:effectLst/>
        </p:spPr>
        <p:txBody>
          <a:bodyPr wrap="square">
            <a:spAutoFit/>
          </a:bodyPr>
          <a:lstStyle/>
          <a:p>
            <a:pPr fontAlgn="auto">
              <a:spcBef>
                <a:spcPts val="0"/>
              </a:spcBef>
              <a:spcAft>
                <a:spcPts val="0"/>
              </a:spcAft>
              <a:defRPr/>
            </a:pPr>
            <a:r>
              <a:rPr lang="en-US" sz="2800" b="1" dirty="0" smtClean="0">
                <a:solidFill>
                  <a:srgbClr val="FFFFFF"/>
                </a:solidFill>
                <a:effectLst>
                  <a:outerShdw blurRad="38100" dist="38100" dir="2700000" algn="tl">
                    <a:srgbClr val="000000"/>
                  </a:outerShdw>
                </a:effectLst>
                <a:latin typeface="Times New Roman" pitchFamily="18" charset="0"/>
                <a:cs typeface="+mn-cs"/>
              </a:rPr>
              <a:t>Operation Management</a:t>
            </a:r>
            <a:endParaRPr lang="en-US" sz="2800" b="1" dirty="0">
              <a:solidFill>
                <a:srgbClr val="FFFFFF"/>
              </a:solidFill>
              <a:effectLst>
                <a:outerShdw blurRad="38100" dist="38100" dir="2700000" algn="tl">
                  <a:srgbClr val="000000"/>
                </a:outerShdw>
              </a:effectLst>
              <a:latin typeface="Times New Roman" pitchFamily="18" charset="0"/>
              <a:cs typeface="+mn-cs"/>
            </a:endParaRPr>
          </a:p>
        </p:txBody>
      </p:sp>
      <p:sp>
        <p:nvSpPr>
          <p:cNvPr id="47114" name="Rectangle 1034"/>
          <p:cNvSpPr>
            <a:spLocks noChangeArrowheads="1"/>
          </p:cNvSpPr>
          <p:nvPr/>
        </p:nvSpPr>
        <p:spPr bwMode="auto">
          <a:xfrm>
            <a:off x="3276600" y="4114800"/>
            <a:ext cx="2590800" cy="7620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400" dirty="0">
                <a:effectLst>
                  <a:outerShdw blurRad="38100" dist="38100" dir="2700000" algn="tl">
                    <a:srgbClr val="000000"/>
                  </a:outerShdw>
                </a:effectLst>
                <a:latin typeface="Times New Roman" pitchFamily="18" charset="0"/>
                <a:cs typeface="+mn-cs"/>
              </a:rPr>
              <a:t>Control</a:t>
            </a:r>
          </a:p>
          <a:p>
            <a:pPr algn="ctr" fontAlgn="auto">
              <a:spcBef>
                <a:spcPts val="0"/>
              </a:spcBef>
              <a:spcAft>
                <a:spcPts val="0"/>
              </a:spcAft>
              <a:defRPr/>
            </a:pPr>
            <a:r>
              <a:rPr lang="en-US" sz="2400" dirty="0">
                <a:effectLst>
                  <a:outerShdw blurRad="38100" dist="38100" dir="2700000" algn="tl">
                    <a:srgbClr val="000000"/>
                  </a:outerShdw>
                </a:effectLst>
                <a:latin typeface="Times New Roman" pitchFamily="18" charset="0"/>
                <a:cs typeface="+mn-cs"/>
              </a:rPr>
              <a:t>Subsystem</a:t>
            </a:r>
            <a:endParaRPr lang="en-US" sz="2400" dirty="0">
              <a:latin typeface="Times New Roman" pitchFamily="18" charset="0"/>
              <a:cs typeface="+mn-cs"/>
            </a:endParaRPr>
          </a:p>
        </p:txBody>
      </p:sp>
      <p:sp>
        <p:nvSpPr>
          <p:cNvPr id="2" name="TextBox 1"/>
          <p:cNvSpPr txBox="1"/>
          <p:nvPr/>
        </p:nvSpPr>
        <p:spPr>
          <a:xfrm>
            <a:off x="3505200" y="6019800"/>
            <a:ext cx="184731" cy="369332"/>
          </a:xfrm>
          <a:prstGeom prst="rect">
            <a:avLst/>
          </a:prstGeom>
          <a:noFill/>
        </p:spPr>
        <p:txBody>
          <a:bodyPr wrap="none" rtlCol="0">
            <a:spAutoFit/>
          </a:bodyPr>
          <a:lstStyle/>
          <a:p>
            <a:endParaRPr lang="en-US" dirty="0"/>
          </a:p>
        </p:txBody>
      </p:sp>
      <p:sp>
        <p:nvSpPr>
          <p:cNvPr id="18" name="Text Box 5"/>
          <p:cNvSpPr txBox="1">
            <a:spLocks noChangeArrowheads="1"/>
          </p:cNvSpPr>
          <p:nvPr/>
        </p:nvSpPr>
        <p:spPr bwMode="auto">
          <a:xfrm>
            <a:off x="290513" y="5105400"/>
            <a:ext cx="8548687" cy="156966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2400" dirty="0"/>
              <a:t>Organization as a System  receives Input, transforms it through a Process</a:t>
            </a:r>
            <a:r>
              <a:rPr lang="en-GB" sz="2400" dirty="0"/>
              <a:t> for</a:t>
            </a:r>
            <a:r>
              <a:rPr lang="en-US" sz="2400" dirty="0"/>
              <a:t> </a:t>
            </a:r>
            <a:r>
              <a:rPr lang="en-US" sz="2400" dirty="0" smtClean="0"/>
              <a:t>Output, receives feed back from customer for improvements. either at Input stage or at conversion sub-system.</a:t>
            </a:r>
            <a:endParaRPr lang="en-US" sz="2400" dirty="0"/>
          </a:p>
        </p:txBody>
      </p:sp>
    </p:spTree>
    <p:extLst>
      <p:ext uri="{BB962C8B-B14F-4D97-AF65-F5344CB8AC3E}">
        <p14:creationId xmlns:p14="http://schemas.microsoft.com/office/powerpoint/2010/main" val="902809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a:xfrm>
            <a:off x="457200" y="0"/>
            <a:ext cx="8229600" cy="838200"/>
          </a:xfrm>
        </p:spPr>
        <p:txBody>
          <a:bodyPr>
            <a:normAutofit/>
          </a:bodyPr>
          <a:lstStyle/>
          <a:p>
            <a:r>
              <a:rPr lang="en-US" b="1" dirty="0" smtClean="0">
                <a:solidFill>
                  <a:srgbClr val="FF0000"/>
                </a:solidFill>
              </a:rPr>
              <a:t> </a:t>
            </a:r>
            <a:r>
              <a:rPr lang="en-US" sz="3600" b="1" dirty="0" smtClean="0">
                <a:solidFill>
                  <a:srgbClr val="FF0000"/>
                </a:solidFill>
              </a:rPr>
              <a:t>Functions of Production Management</a:t>
            </a:r>
          </a:p>
        </p:txBody>
      </p:sp>
      <p:sp>
        <p:nvSpPr>
          <p:cNvPr id="183299" name="Content Placeholder 2"/>
          <p:cNvSpPr>
            <a:spLocks noGrp="1"/>
          </p:cNvSpPr>
          <p:nvPr>
            <p:ph idx="1"/>
          </p:nvPr>
        </p:nvSpPr>
        <p:spPr>
          <a:xfrm>
            <a:off x="457200" y="990600"/>
            <a:ext cx="8229600" cy="5638800"/>
          </a:xfrm>
        </p:spPr>
        <p:txBody>
          <a:bodyPr>
            <a:normAutofit fontScale="85000" lnSpcReduction="10000"/>
          </a:bodyPr>
          <a:lstStyle/>
          <a:p>
            <a:r>
              <a:rPr lang="en-US" sz="2400" dirty="0" smtClean="0"/>
              <a:t>Functions of Production and Operation Management are as follows:-</a:t>
            </a:r>
          </a:p>
          <a:p>
            <a:pPr lvl="1"/>
            <a:r>
              <a:rPr lang="en-US" sz="2000" b="1" dirty="0" smtClean="0">
                <a:solidFill>
                  <a:srgbClr val="0070C0"/>
                </a:solidFill>
              </a:rPr>
              <a:t>Planning</a:t>
            </a:r>
          </a:p>
          <a:p>
            <a:pPr lvl="2"/>
            <a:r>
              <a:rPr lang="en-US" sz="1600" dirty="0" smtClean="0">
                <a:solidFill>
                  <a:srgbClr val="FF0000"/>
                </a:solidFill>
              </a:rPr>
              <a:t>Planning conversion system</a:t>
            </a:r>
          </a:p>
          <a:p>
            <a:pPr lvl="3"/>
            <a:r>
              <a:rPr lang="en-US" sz="1200" dirty="0" smtClean="0"/>
              <a:t>Operation strategies</a:t>
            </a:r>
          </a:p>
          <a:p>
            <a:pPr lvl="3"/>
            <a:r>
              <a:rPr lang="en-US" sz="1200" dirty="0" smtClean="0"/>
              <a:t>Forecasting</a:t>
            </a:r>
          </a:p>
          <a:p>
            <a:pPr lvl="3"/>
            <a:r>
              <a:rPr lang="en-US" sz="1200" dirty="0" smtClean="0"/>
              <a:t>Product and process choice</a:t>
            </a:r>
          </a:p>
          <a:p>
            <a:pPr lvl="3"/>
            <a:r>
              <a:rPr lang="en-US" sz="1200" dirty="0" smtClean="0"/>
              <a:t>Operation capacity arrangement</a:t>
            </a:r>
          </a:p>
          <a:p>
            <a:pPr lvl="3"/>
            <a:r>
              <a:rPr lang="en-US" sz="1200" dirty="0" smtClean="0"/>
              <a:t>Facility location planning</a:t>
            </a:r>
          </a:p>
          <a:p>
            <a:pPr lvl="3"/>
            <a:r>
              <a:rPr lang="en-US" sz="1200" dirty="0" smtClean="0"/>
              <a:t>Layout planning</a:t>
            </a:r>
          </a:p>
          <a:p>
            <a:pPr lvl="2"/>
            <a:r>
              <a:rPr lang="en-US" sz="1600" dirty="0" smtClean="0">
                <a:solidFill>
                  <a:srgbClr val="FF0000"/>
                </a:solidFill>
              </a:rPr>
              <a:t>Schedule conversion system</a:t>
            </a:r>
          </a:p>
          <a:p>
            <a:pPr lvl="3"/>
            <a:r>
              <a:rPr lang="en-US" sz="1200" dirty="0" smtClean="0"/>
              <a:t>Scheduling system in aggregate planning</a:t>
            </a:r>
          </a:p>
          <a:p>
            <a:pPr lvl="1"/>
            <a:r>
              <a:rPr lang="en-US" sz="2000" b="1" dirty="0" smtClean="0">
                <a:solidFill>
                  <a:srgbClr val="0070C0"/>
                </a:solidFill>
              </a:rPr>
              <a:t>Execution</a:t>
            </a:r>
          </a:p>
          <a:p>
            <a:pPr lvl="2"/>
            <a:r>
              <a:rPr lang="en-US" sz="1600" dirty="0" smtClean="0">
                <a:solidFill>
                  <a:srgbClr val="FF0000"/>
                </a:solidFill>
              </a:rPr>
              <a:t>Organizing for conversion</a:t>
            </a:r>
          </a:p>
          <a:p>
            <a:pPr lvl="3"/>
            <a:r>
              <a:rPr lang="en-US" sz="1200" dirty="0"/>
              <a:t>Job design , production/operation standards, works management</a:t>
            </a:r>
          </a:p>
          <a:p>
            <a:pPr lvl="2"/>
            <a:r>
              <a:rPr lang="en-US" sz="1600" dirty="0" smtClean="0">
                <a:solidFill>
                  <a:srgbClr val="FF0000"/>
                </a:solidFill>
              </a:rPr>
              <a:t>Executing as per plan</a:t>
            </a:r>
          </a:p>
          <a:p>
            <a:pPr lvl="3"/>
            <a:r>
              <a:rPr lang="en-US" sz="1200" dirty="0" smtClean="0"/>
              <a:t>Implementing the plan efficiently and effectively</a:t>
            </a:r>
          </a:p>
          <a:p>
            <a:pPr lvl="3"/>
            <a:endParaRPr lang="en-US" sz="1200" dirty="0" smtClean="0"/>
          </a:p>
          <a:p>
            <a:pPr lvl="1"/>
            <a:r>
              <a:rPr lang="en-US" sz="2000" b="1" dirty="0" smtClean="0">
                <a:solidFill>
                  <a:srgbClr val="0070C0"/>
                </a:solidFill>
              </a:rPr>
              <a:t>Controlling</a:t>
            </a:r>
            <a:endParaRPr lang="en-US" sz="2000" dirty="0" smtClean="0">
              <a:solidFill>
                <a:srgbClr val="FF0000"/>
              </a:solidFill>
            </a:endParaRPr>
          </a:p>
          <a:p>
            <a:pPr lvl="2"/>
            <a:r>
              <a:rPr lang="en-US" sz="1600" dirty="0" smtClean="0">
                <a:solidFill>
                  <a:srgbClr val="FF0000"/>
                </a:solidFill>
              </a:rPr>
              <a:t>Manage the deviation and improve</a:t>
            </a:r>
            <a:endParaRPr lang="en-US" sz="1600" dirty="0" smtClean="0"/>
          </a:p>
          <a:p>
            <a:pPr lvl="3"/>
            <a:r>
              <a:rPr lang="en-US" sz="1200" dirty="0" smtClean="0"/>
              <a:t>Review the process and product for continuous improvements</a:t>
            </a:r>
          </a:p>
          <a:p>
            <a:pPr lvl="2"/>
            <a:r>
              <a:rPr lang="en-US" sz="1600" dirty="0" smtClean="0">
                <a:solidFill>
                  <a:srgbClr val="FF0000"/>
                </a:solidFill>
              </a:rPr>
              <a:t>Material control</a:t>
            </a:r>
          </a:p>
          <a:p>
            <a:pPr lvl="3"/>
            <a:r>
              <a:rPr lang="en-US" sz="1200" dirty="0" smtClean="0"/>
              <a:t>Inventory control</a:t>
            </a:r>
          </a:p>
          <a:p>
            <a:pPr lvl="3"/>
            <a:r>
              <a:rPr lang="en-US" sz="1200" dirty="0" smtClean="0"/>
              <a:t>Material requirement planning</a:t>
            </a:r>
          </a:p>
          <a:p>
            <a:pPr lvl="2"/>
            <a:r>
              <a:rPr lang="en-US" sz="1600" dirty="0" smtClean="0">
                <a:solidFill>
                  <a:srgbClr val="FF0000"/>
                </a:solidFill>
              </a:rPr>
              <a:t>Managing for world class competition</a:t>
            </a:r>
          </a:p>
          <a:p>
            <a:pPr lvl="3"/>
            <a:r>
              <a:rPr lang="en-US" sz="1200" dirty="0" smtClean="0"/>
              <a:t>Managing for quality</a:t>
            </a:r>
          </a:p>
          <a:p>
            <a:pPr lvl="3"/>
            <a:r>
              <a:rPr lang="en-US" sz="1200" dirty="0" smtClean="0"/>
              <a:t>Quality control and analysis</a:t>
            </a:r>
          </a:p>
          <a:p>
            <a:pPr lvl="3"/>
            <a:r>
              <a:rPr lang="en-US" sz="1200" dirty="0" smtClean="0"/>
              <a:t>Introduction of modern manufacturing system</a:t>
            </a:r>
          </a:p>
          <a:p>
            <a:pPr lvl="3"/>
            <a:endParaRPr lang="en-US" sz="1200" dirty="0" smtClean="0"/>
          </a:p>
          <a:p>
            <a:endParaRPr lang="en-US" sz="2400" dirty="0"/>
          </a:p>
        </p:txBody>
      </p:sp>
    </p:spTree>
    <p:extLst>
      <p:ext uri="{BB962C8B-B14F-4D97-AF65-F5344CB8AC3E}">
        <p14:creationId xmlns:p14="http://schemas.microsoft.com/office/powerpoint/2010/main" val="564035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normAutofit fontScale="90000"/>
          </a:bodyPr>
          <a:lstStyle/>
          <a:p>
            <a:pPr eaLnBrk="1" hangingPunct="1"/>
            <a:r>
              <a:rPr lang="en-US" altLang="en-US" b="1" smtClean="0">
                <a:solidFill>
                  <a:srgbClr val="FF0000"/>
                </a:solidFill>
              </a:rPr>
              <a:t>Objectives of Production Management</a:t>
            </a:r>
          </a:p>
        </p:txBody>
      </p:sp>
      <p:sp>
        <p:nvSpPr>
          <p:cNvPr id="129027" name="Content Placeholder 2"/>
          <p:cNvSpPr>
            <a:spLocks noGrp="1"/>
          </p:cNvSpPr>
          <p:nvPr>
            <p:ph idx="1"/>
          </p:nvPr>
        </p:nvSpPr>
        <p:spPr>
          <a:xfrm>
            <a:off x="457200" y="1600200"/>
            <a:ext cx="8229600" cy="5257800"/>
          </a:xfrm>
        </p:spPr>
        <p:txBody>
          <a:bodyPr>
            <a:normAutofit lnSpcReduction="10000"/>
          </a:bodyPr>
          <a:lstStyle/>
          <a:p>
            <a:pPr lvl="2" eaLnBrk="1" hangingPunct="1"/>
            <a:r>
              <a:rPr lang="en-US" altLang="en-US" b="1" smtClean="0"/>
              <a:t>Producing the right kind of goods and services that satisfies customer’s needs –</a:t>
            </a:r>
            <a:r>
              <a:rPr lang="en-US" altLang="en-US" b="1" smtClean="0">
                <a:solidFill>
                  <a:srgbClr val="FF0000"/>
                </a:solidFill>
              </a:rPr>
              <a:t>Effectiveness objective</a:t>
            </a:r>
          </a:p>
          <a:p>
            <a:pPr lvl="2" eaLnBrk="1" hangingPunct="1"/>
            <a:r>
              <a:rPr lang="en-US" altLang="en-US" b="1" smtClean="0"/>
              <a:t>Maximizing output of goods and services with minimum resource inputs– </a:t>
            </a:r>
            <a:r>
              <a:rPr lang="en-US" altLang="en-US" b="1" smtClean="0">
                <a:solidFill>
                  <a:srgbClr val="FF0000"/>
                </a:solidFill>
              </a:rPr>
              <a:t>Efficiency objective</a:t>
            </a:r>
          </a:p>
          <a:p>
            <a:pPr lvl="2" eaLnBrk="1" hangingPunct="1"/>
            <a:r>
              <a:rPr lang="en-US" altLang="en-US" b="1" smtClean="0"/>
              <a:t>Ensuring that goods and services produces that conform to quality needs of the customer</a:t>
            </a:r>
          </a:p>
          <a:p>
            <a:pPr lvl="2" eaLnBrk="1" hangingPunct="1">
              <a:buFont typeface="Arial" pitchFamily="34" charset="0"/>
              <a:buNone/>
            </a:pPr>
            <a:r>
              <a:rPr lang="en-US" altLang="en-US" b="1" smtClean="0"/>
              <a:t>    –</a:t>
            </a:r>
            <a:r>
              <a:rPr lang="en-US" altLang="en-US" b="1" smtClean="0">
                <a:solidFill>
                  <a:srgbClr val="FF0000"/>
                </a:solidFill>
              </a:rPr>
              <a:t>Quality objective</a:t>
            </a:r>
          </a:p>
          <a:p>
            <a:pPr lvl="2" eaLnBrk="1" hangingPunct="1"/>
            <a:r>
              <a:rPr lang="en-US" altLang="en-US" b="1" smtClean="0"/>
              <a:t>Minimizing through put time –time required for conversions-by reducing delays waiting time, idle time etc.– </a:t>
            </a:r>
            <a:r>
              <a:rPr lang="en-US" altLang="en-US" b="1" smtClean="0">
                <a:solidFill>
                  <a:srgbClr val="FF0000"/>
                </a:solidFill>
              </a:rPr>
              <a:t>Lead time objective</a:t>
            </a:r>
          </a:p>
          <a:p>
            <a:pPr lvl="2" eaLnBrk="1" hangingPunct="1"/>
            <a:r>
              <a:rPr lang="en-US" altLang="en-US" b="1" smtClean="0"/>
              <a:t>Minimizing cost of production-</a:t>
            </a:r>
            <a:r>
              <a:rPr lang="en-US" altLang="en-US" b="1" smtClean="0">
                <a:solidFill>
                  <a:srgbClr val="FF0000"/>
                </a:solidFill>
              </a:rPr>
              <a:t>Cost objective</a:t>
            </a:r>
          </a:p>
          <a:p>
            <a:pPr lvl="2" eaLnBrk="1" hangingPunct="1"/>
            <a:r>
              <a:rPr lang="en-US" altLang="en-US" b="1" smtClean="0"/>
              <a:t>Maximizing utilization of machines, manpower, capital etc.– </a:t>
            </a:r>
            <a:r>
              <a:rPr lang="en-US" altLang="en-US" b="1" smtClean="0">
                <a:solidFill>
                  <a:srgbClr val="FF0000"/>
                </a:solidFill>
              </a:rPr>
              <a:t>Capacity utilization objective</a:t>
            </a:r>
          </a:p>
        </p:txBody>
      </p:sp>
    </p:spTree>
    <p:extLst>
      <p:ext uri="{BB962C8B-B14F-4D97-AF65-F5344CB8AC3E}">
        <p14:creationId xmlns:p14="http://schemas.microsoft.com/office/powerpoint/2010/main" val="127371008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b="1" smtClean="0">
                <a:solidFill>
                  <a:srgbClr val="FF0000"/>
                </a:solidFill>
              </a:rPr>
              <a:t>Types of Production Systems</a:t>
            </a:r>
          </a:p>
        </p:txBody>
      </p:sp>
      <p:sp>
        <p:nvSpPr>
          <p:cNvPr id="132099" name="Content Placeholder 2"/>
          <p:cNvSpPr>
            <a:spLocks noGrp="1"/>
          </p:cNvSpPr>
          <p:nvPr>
            <p:ph idx="1"/>
          </p:nvPr>
        </p:nvSpPr>
        <p:spPr/>
        <p:txBody>
          <a:bodyPr>
            <a:normAutofit lnSpcReduction="10000"/>
          </a:bodyPr>
          <a:lstStyle/>
          <a:p>
            <a:r>
              <a:rPr lang="en-US" altLang="en-US" smtClean="0"/>
              <a:t>On the basis of material flow characteristics the production system can be grouped into the following four categories</a:t>
            </a:r>
          </a:p>
          <a:p>
            <a:pPr lvl="2"/>
            <a:r>
              <a:rPr lang="en-US" altLang="en-US" b="1" smtClean="0">
                <a:solidFill>
                  <a:srgbClr val="FF0000"/>
                </a:solidFill>
              </a:rPr>
              <a:t>Mass Production or Flow line production system</a:t>
            </a:r>
          </a:p>
          <a:p>
            <a:pPr lvl="2"/>
            <a:r>
              <a:rPr lang="en-US" altLang="en-US" b="1" smtClean="0">
                <a:solidFill>
                  <a:srgbClr val="FF0000"/>
                </a:solidFill>
              </a:rPr>
              <a:t>Batch production system</a:t>
            </a:r>
          </a:p>
          <a:p>
            <a:pPr lvl="2"/>
            <a:r>
              <a:rPr lang="en-US" altLang="en-US" b="1" smtClean="0">
                <a:solidFill>
                  <a:srgbClr val="FF0000"/>
                </a:solidFill>
              </a:rPr>
              <a:t>Job shops</a:t>
            </a:r>
          </a:p>
          <a:p>
            <a:pPr lvl="2"/>
            <a:r>
              <a:rPr lang="en-US" altLang="en-US" b="1" smtClean="0">
                <a:solidFill>
                  <a:srgbClr val="FF0000"/>
                </a:solidFill>
              </a:rPr>
              <a:t>Unit manufacture or Project</a:t>
            </a:r>
            <a:r>
              <a:rPr lang="en-US" altLang="en-US" smtClean="0"/>
              <a:t> </a:t>
            </a:r>
          </a:p>
          <a:p>
            <a:r>
              <a:rPr lang="en-US" altLang="en-US" smtClean="0"/>
              <a:t>Depending on the flow characteristics inside the system, the manufacturing system can be simple or complex to manage </a:t>
            </a:r>
          </a:p>
        </p:txBody>
      </p:sp>
    </p:spTree>
    <p:extLst>
      <p:ext uri="{BB962C8B-B14F-4D97-AF65-F5344CB8AC3E}">
        <p14:creationId xmlns:p14="http://schemas.microsoft.com/office/powerpoint/2010/main" val="3154529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b="1" smtClean="0">
                <a:solidFill>
                  <a:srgbClr val="FF0000"/>
                </a:solidFill>
              </a:rPr>
              <a:t>Theory Z</a:t>
            </a:r>
            <a:endParaRPr lang="en-US" altLang="en-US" smtClean="0">
              <a:solidFill>
                <a:srgbClr val="FF0000"/>
              </a:solidFill>
            </a:endParaRPr>
          </a:p>
        </p:txBody>
      </p:sp>
      <p:sp>
        <p:nvSpPr>
          <p:cNvPr id="78851"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smtClean="0"/>
              <a:t>Theory Z focused on increasing employee loyalty to the company by providing a job for life with a strong focus on the well-being of the employee, both on and off the job. </a:t>
            </a:r>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r>
              <a:rPr lang="en-US" b="1" smtClean="0"/>
              <a:t>According to Ouchi, </a:t>
            </a:r>
            <a:r>
              <a:rPr lang="en-US" b="1" smtClean="0">
                <a:solidFill>
                  <a:srgbClr val="FF0000"/>
                </a:solidFill>
              </a:rPr>
              <a:t>Theory Z management tends to promote stable employment, high productivity, and high employee morale and satisfaction.</a:t>
            </a:r>
          </a:p>
        </p:txBody>
      </p:sp>
    </p:spTree>
    <p:extLst>
      <p:ext uri="{BB962C8B-B14F-4D97-AF65-F5344CB8AC3E}">
        <p14:creationId xmlns:p14="http://schemas.microsoft.com/office/powerpoint/2010/main" val="3495713135"/>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1026"/>
          <p:cNvSpPr>
            <a:spLocks noChangeArrowheads="1"/>
          </p:cNvSpPr>
          <p:nvPr/>
        </p:nvSpPr>
        <p:spPr bwMode="auto">
          <a:xfrm>
            <a:off x="0" y="357188"/>
            <a:ext cx="9144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b="1">
                <a:solidFill>
                  <a:srgbClr val="FF0000"/>
                </a:solidFill>
              </a:rPr>
              <a:t>Types of Production System</a:t>
            </a:r>
          </a:p>
        </p:txBody>
      </p:sp>
      <p:sp>
        <p:nvSpPr>
          <p:cNvPr id="59395" name="Rectangle 1027"/>
          <p:cNvSpPr>
            <a:spLocks noChangeArrowheads="1"/>
          </p:cNvSpPr>
          <p:nvPr/>
        </p:nvSpPr>
        <p:spPr bwMode="auto">
          <a:xfrm>
            <a:off x="228600" y="914400"/>
            <a:ext cx="8915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257300" indent="-3429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FontTx/>
              <a:buChar char="•"/>
            </a:pPr>
            <a:r>
              <a:rPr lang="en-US" altLang="en-US" sz="2600" dirty="0">
                <a:solidFill>
                  <a:srgbClr val="CE2700"/>
                </a:solidFill>
              </a:rPr>
              <a:t>Job Shops: </a:t>
            </a:r>
            <a:r>
              <a:rPr lang="en-US" altLang="en-US" sz="2600" dirty="0"/>
              <a:t>Small lots, low volume, general equipment, skilled workers, high-variety.</a:t>
            </a:r>
          </a:p>
          <a:p>
            <a:pPr lvl="2" eaLnBrk="1" hangingPunct="1">
              <a:spcBef>
                <a:spcPct val="20000"/>
              </a:spcBef>
              <a:buFontTx/>
              <a:buChar char="•"/>
            </a:pPr>
            <a:r>
              <a:rPr lang="en-US" altLang="en-US" sz="2600" dirty="0"/>
              <a:t> </a:t>
            </a:r>
            <a:r>
              <a:rPr lang="en-US" altLang="en-US" sz="2000" dirty="0"/>
              <a:t>Ex: tool and die shop, veterinarian’s office </a:t>
            </a:r>
          </a:p>
          <a:p>
            <a:pPr eaLnBrk="1" hangingPunct="1">
              <a:spcBef>
                <a:spcPct val="20000"/>
              </a:spcBef>
              <a:buFontTx/>
              <a:buChar char="•"/>
            </a:pPr>
            <a:r>
              <a:rPr lang="en-US" altLang="en-US" sz="2600" dirty="0">
                <a:solidFill>
                  <a:srgbClr val="CE2700"/>
                </a:solidFill>
              </a:rPr>
              <a:t>Batch Processing: </a:t>
            </a:r>
            <a:r>
              <a:rPr lang="en-US" altLang="en-US" sz="2600" dirty="0"/>
              <a:t>Moderate volume and variety. Variety among batches but not inside.</a:t>
            </a:r>
          </a:p>
          <a:p>
            <a:pPr lvl="2" eaLnBrk="1" hangingPunct="1">
              <a:spcBef>
                <a:spcPct val="20000"/>
              </a:spcBef>
              <a:buFontTx/>
              <a:buChar char="•"/>
            </a:pPr>
            <a:r>
              <a:rPr lang="en-US" altLang="en-US" sz="2000" dirty="0"/>
              <a:t> Ex: paint </a:t>
            </a:r>
            <a:r>
              <a:rPr lang="en-US" altLang="en-US" sz="2000" dirty="0" smtClean="0"/>
              <a:t>production, Cake shop (Mio Amore)</a:t>
            </a:r>
            <a:r>
              <a:rPr lang="en-US" altLang="en-US" sz="2600" dirty="0" smtClean="0"/>
              <a:t>  </a:t>
            </a:r>
            <a:endParaRPr lang="en-US" altLang="en-US" sz="2600" dirty="0"/>
          </a:p>
          <a:p>
            <a:pPr eaLnBrk="1" hangingPunct="1">
              <a:spcBef>
                <a:spcPct val="20000"/>
              </a:spcBef>
              <a:buFontTx/>
              <a:buChar char="•"/>
            </a:pPr>
            <a:r>
              <a:rPr lang="en-US" altLang="en-US" sz="2600" dirty="0">
                <a:solidFill>
                  <a:srgbClr val="CE2700"/>
                </a:solidFill>
              </a:rPr>
              <a:t>Repetitive/Assembly</a:t>
            </a:r>
            <a:r>
              <a:rPr lang="en-US" altLang="en-US" sz="2600" dirty="0">
                <a:solidFill>
                  <a:srgbClr val="B22A92"/>
                </a:solidFill>
              </a:rPr>
              <a:t>:</a:t>
            </a:r>
            <a:r>
              <a:rPr lang="en-US" altLang="en-US" sz="2600" dirty="0"/>
              <a:t> Semi-continuous, high volume of standardized items, limited variety. </a:t>
            </a:r>
          </a:p>
          <a:p>
            <a:pPr lvl="2" eaLnBrk="1" hangingPunct="1">
              <a:spcBef>
                <a:spcPct val="20000"/>
              </a:spcBef>
              <a:buFontTx/>
              <a:buChar char="•"/>
            </a:pPr>
            <a:r>
              <a:rPr lang="en-US" altLang="en-US" sz="2000" dirty="0"/>
              <a:t>Ex: auto </a:t>
            </a:r>
            <a:r>
              <a:rPr lang="en-US" altLang="en-US" sz="2000" dirty="0" smtClean="0"/>
              <a:t>plants (</a:t>
            </a:r>
            <a:r>
              <a:rPr lang="en-US" altLang="en-US" sz="2000" dirty="0" err="1" smtClean="0"/>
              <a:t>Maruti</a:t>
            </a:r>
            <a:r>
              <a:rPr lang="en-US" altLang="en-US" sz="2000" dirty="0" smtClean="0"/>
              <a:t> car manufacturing), </a:t>
            </a:r>
            <a:r>
              <a:rPr lang="en-US" altLang="en-US" sz="2000" dirty="0"/>
              <a:t>cafeteria</a:t>
            </a:r>
          </a:p>
          <a:p>
            <a:pPr eaLnBrk="1" hangingPunct="1">
              <a:spcBef>
                <a:spcPct val="20000"/>
              </a:spcBef>
              <a:buFontTx/>
              <a:buChar char="•"/>
            </a:pPr>
            <a:r>
              <a:rPr lang="en-US" altLang="en-US" sz="2600" dirty="0">
                <a:solidFill>
                  <a:srgbClr val="CE2700"/>
                </a:solidFill>
              </a:rPr>
              <a:t>Continuous Processing:</a:t>
            </a:r>
            <a:r>
              <a:rPr lang="en-US" altLang="en-US" sz="2600" dirty="0"/>
              <a:t> Very high volume </a:t>
            </a:r>
            <a:r>
              <a:rPr lang="en-US" altLang="en-US" sz="2600" dirty="0" smtClean="0"/>
              <a:t>and </a:t>
            </a:r>
            <a:r>
              <a:rPr lang="en-US" altLang="en-US" sz="2600" dirty="0"/>
              <a:t>no variety.</a:t>
            </a:r>
          </a:p>
          <a:p>
            <a:pPr lvl="2" eaLnBrk="1" hangingPunct="1">
              <a:spcBef>
                <a:spcPct val="20000"/>
              </a:spcBef>
              <a:buFontTx/>
              <a:buChar char="•"/>
            </a:pPr>
            <a:r>
              <a:rPr lang="en-US" altLang="en-US" sz="2000" dirty="0"/>
              <a:t> Ex: steel </a:t>
            </a:r>
            <a:r>
              <a:rPr lang="en-US" altLang="en-US" sz="2000" dirty="0" smtClean="0"/>
              <a:t>mill (SAIL), Indian Oil Refinery</a:t>
            </a:r>
            <a:endParaRPr lang="en-US" altLang="en-US" sz="2000" dirty="0"/>
          </a:p>
          <a:p>
            <a:pPr eaLnBrk="1" hangingPunct="1">
              <a:spcBef>
                <a:spcPct val="20000"/>
              </a:spcBef>
              <a:buFontTx/>
              <a:buChar char="•"/>
            </a:pPr>
            <a:r>
              <a:rPr lang="en-US" altLang="en-US" sz="2600" dirty="0">
                <a:solidFill>
                  <a:srgbClr val="CE2700"/>
                </a:solidFill>
              </a:rPr>
              <a:t>Projects: </a:t>
            </a:r>
            <a:r>
              <a:rPr lang="en-US" altLang="en-US" sz="2600" dirty="0"/>
              <a:t>Non-routine jobs. </a:t>
            </a:r>
          </a:p>
          <a:p>
            <a:pPr lvl="2" eaLnBrk="1" hangingPunct="1">
              <a:spcBef>
                <a:spcPct val="20000"/>
              </a:spcBef>
              <a:buFontTx/>
              <a:buChar char="•"/>
            </a:pPr>
            <a:r>
              <a:rPr lang="en-US" altLang="en-US" sz="2000" dirty="0"/>
              <a:t>Ex</a:t>
            </a:r>
            <a:r>
              <a:rPr lang="en-US" altLang="en-US" sz="2000" dirty="0" smtClean="0"/>
              <a:t>: AJC Bose Road Flyover</a:t>
            </a:r>
            <a:endParaRPr lang="en-US" altLang="en-US" sz="2000" dirty="0"/>
          </a:p>
        </p:txBody>
      </p:sp>
    </p:spTree>
    <p:extLst>
      <p:ext uri="{BB962C8B-B14F-4D97-AF65-F5344CB8AC3E}">
        <p14:creationId xmlns:p14="http://schemas.microsoft.com/office/powerpoint/2010/main" val="311202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wipe(left)">
                                      <p:cBhvr>
                                        <p:cTn id="10" dur="500"/>
                                        <p:tgtEl>
                                          <p:spTgt spid="59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animEffect transition="in" filter="wipe(left)">
                                      <p:cBhvr>
                                        <p:cTn id="15" dur="500"/>
                                        <p:tgtEl>
                                          <p:spTgt spid="593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9395">
                                            <p:txEl>
                                              <p:pRg st="3" end="3"/>
                                            </p:txEl>
                                          </p:spTgt>
                                        </p:tgtEl>
                                        <p:attrNameLst>
                                          <p:attrName>style.visibility</p:attrName>
                                        </p:attrNameLst>
                                      </p:cBhvr>
                                      <p:to>
                                        <p:strVal val="visible"/>
                                      </p:to>
                                    </p:set>
                                    <p:animEffect transition="in" filter="wipe(left)">
                                      <p:cBhvr>
                                        <p:cTn id="18" dur="500"/>
                                        <p:tgtEl>
                                          <p:spTgt spid="593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animEffect transition="in" filter="wipe(left)">
                                      <p:cBhvr>
                                        <p:cTn id="23" dur="500"/>
                                        <p:tgtEl>
                                          <p:spTgt spid="5939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395">
                                            <p:txEl>
                                              <p:pRg st="5" end="5"/>
                                            </p:txEl>
                                          </p:spTgt>
                                        </p:tgtEl>
                                        <p:attrNameLst>
                                          <p:attrName>style.visibility</p:attrName>
                                        </p:attrNameLst>
                                      </p:cBhvr>
                                      <p:to>
                                        <p:strVal val="visible"/>
                                      </p:to>
                                    </p:set>
                                    <p:animEffect transition="in" filter="wipe(left)">
                                      <p:cBhvr>
                                        <p:cTn id="26" dur="500"/>
                                        <p:tgtEl>
                                          <p:spTgt spid="5939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animEffect transition="in" filter="wipe(left)">
                                      <p:cBhvr>
                                        <p:cTn id="31" dur="500"/>
                                        <p:tgtEl>
                                          <p:spTgt spid="5939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9395">
                                            <p:txEl>
                                              <p:pRg st="7" end="7"/>
                                            </p:txEl>
                                          </p:spTgt>
                                        </p:tgtEl>
                                        <p:attrNameLst>
                                          <p:attrName>style.visibility</p:attrName>
                                        </p:attrNameLst>
                                      </p:cBhvr>
                                      <p:to>
                                        <p:strVal val="visible"/>
                                      </p:to>
                                    </p:set>
                                    <p:animEffect transition="in" filter="wipe(left)">
                                      <p:cBhvr>
                                        <p:cTn id="34" dur="500"/>
                                        <p:tgtEl>
                                          <p:spTgt spid="5939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animEffect transition="in" filter="wipe(left)">
                                      <p:cBhvr>
                                        <p:cTn id="39" dur="500"/>
                                        <p:tgtEl>
                                          <p:spTgt spid="59395">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9395">
                                            <p:txEl>
                                              <p:pRg st="9" end="9"/>
                                            </p:txEl>
                                          </p:spTgt>
                                        </p:tgtEl>
                                        <p:attrNameLst>
                                          <p:attrName>style.visibility</p:attrName>
                                        </p:attrNameLst>
                                      </p:cBhvr>
                                      <p:to>
                                        <p:strVal val="visible"/>
                                      </p:to>
                                    </p:set>
                                    <p:animEffect transition="in" filter="wipe(left)">
                                      <p:cBhvr>
                                        <p:cTn id="42" dur="5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2" eaLnBrk="1" hangingPunct="1"/>
            <a:fld id="{6730C553-8636-44C0-9E35-5DE4FE0CE14A}" type="slidenum">
              <a:rPr lang="en-US" altLang="en-US" smtClean="0"/>
              <a:pPr lvl="2" eaLnBrk="1" hangingPunct="1"/>
              <a:t>321</a:t>
            </a:fld>
            <a:endParaRPr lang="en-US" altLang="en-US" smtClean="0"/>
          </a:p>
        </p:txBody>
      </p:sp>
      <p:graphicFrame>
        <p:nvGraphicFramePr>
          <p:cNvPr id="143362" name="Group 2"/>
          <p:cNvGraphicFramePr>
            <a:graphicFrameLocks noGrp="1"/>
          </p:cNvGraphicFramePr>
          <p:nvPr>
            <p:ph type="tbl" idx="1"/>
          </p:nvPr>
        </p:nvGraphicFramePr>
        <p:xfrm>
          <a:off x="228600" y="1604963"/>
          <a:ext cx="8739188" cy="3138488"/>
        </p:xfrm>
        <a:graphic>
          <a:graphicData uri="http://schemas.openxmlformats.org/drawingml/2006/table">
            <a:tbl>
              <a:tblPr/>
              <a:tblGrid>
                <a:gridCol w="1747838"/>
                <a:gridCol w="1747837"/>
                <a:gridCol w="1747838"/>
                <a:gridCol w="1747837"/>
                <a:gridCol w="1747838"/>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E2700"/>
                          </a:solidFill>
                          <a:effectLst/>
                          <a:latin typeface="Arial" charset="0"/>
                        </a:rPr>
                        <a:t>Dimension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Job Shop</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Batch</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Repetitive</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Continuous</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Job variety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Process flexibility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Unit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7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Volume of 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a:t>
                      </a:r>
                      <a:r>
                        <a:rPr kumimoji="0" lang="en-US" altLang="zh-CN" sz="2000" b="0" i="0" u="none" strike="noStrike" cap="none" normalizeH="0" baseline="0" smtClean="0">
                          <a:ln>
                            <a:noFill/>
                          </a:ln>
                          <a:solidFill>
                            <a:srgbClr val="CE2700"/>
                          </a:solidFill>
                          <a:effectLst/>
                          <a:latin typeface="Arial" charset="0"/>
                          <a:ea typeface="宋体" pitchFamily="2" charset="-122"/>
                        </a:rPr>
                        <a:t>low</a:t>
                      </a:r>
                      <a:endParaRPr kumimoji="0" lang="en-US" sz="2000" b="0" i="0" u="none" strike="noStrike" cap="none" normalizeH="0" baseline="0" smtClean="0">
                        <a:ln>
                          <a:noFill/>
                        </a:ln>
                        <a:solidFill>
                          <a:srgbClr val="CE27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a:t>
                      </a:r>
                      <a:r>
                        <a:rPr kumimoji="0" lang="en-US" altLang="zh-CN" sz="2000" b="0" i="0" u="none" strike="noStrike" cap="none" normalizeH="0" baseline="0" smtClean="0">
                          <a:ln>
                            <a:noFill/>
                          </a:ln>
                          <a:solidFill>
                            <a:srgbClr val="CE2700"/>
                          </a:solidFill>
                          <a:effectLst/>
                          <a:latin typeface="Arial" charset="0"/>
                          <a:ea typeface="宋体" pitchFamily="2" charset="-122"/>
                        </a:rPr>
                        <a:t>high</a:t>
                      </a:r>
                      <a:endParaRPr kumimoji="0" lang="en-US" sz="2000" b="0" i="0" u="none" strike="noStrike" cap="none" normalizeH="0" baseline="0" smtClean="0">
                        <a:ln>
                          <a:noFill/>
                        </a:ln>
                        <a:solidFill>
                          <a:srgbClr val="CE27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209" name="Rectangle 41"/>
          <p:cNvSpPr>
            <a:spLocks noGrp="1" noChangeArrowheads="1"/>
          </p:cNvSpPr>
          <p:nvPr>
            <p:ph type="title"/>
          </p:nvPr>
        </p:nvSpPr>
        <p:spPr>
          <a:xfrm>
            <a:off x="315913" y="577850"/>
            <a:ext cx="7761287" cy="428625"/>
          </a:xfrm>
        </p:spPr>
        <p:txBody>
          <a:bodyPr>
            <a:normAutofit fontScale="90000"/>
          </a:bodyPr>
          <a:lstStyle/>
          <a:p>
            <a:r>
              <a:rPr lang="en-US" altLang="en-US" b="1" smtClean="0">
                <a:solidFill>
                  <a:srgbClr val="FF0000"/>
                </a:solidFill>
              </a:rPr>
              <a:t>Product – Process Matrix</a:t>
            </a:r>
          </a:p>
        </p:txBody>
      </p:sp>
    </p:spTree>
    <p:extLst>
      <p:ext uri="{BB962C8B-B14F-4D97-AF65-F5344CB8AC3E}">
        <p14:creationId xmlns:p14="http://schemas.microsoft.com/office/powerpoint/2010/main" val="108775330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4681FF0A-A95E-4C09-AEE9-CB104E903330}" type="slidenum">
              <a:rPr lang="en-US"/>
              <a:pPr>
                <a:defRPr/>
              </a:pPr>
              <a:t>322</a:t>
            </a:fld>
            <a:endParaRPr lang="en-US"/>
          </a:p>
        </p:txBody>
      </p:sp>
      <p:sp>
        <p:nvSpPr>
          <p:cNvPr id="22532" name="Rectangle 2"/>
          <p:cNvSpPr>
            <a:spLocks noGrp="1" noChangeArrowheads="1"/>
          </p:cNvSpPr>
          <p:nvPr>
            <p:ph type="title"/>
          </p:nvPr>
        </p:nvSpPr>
        <p:spPr>
          <a:xfrm>
            <a:off x="1143000" y="304800"/>
            <a:ext cx="7793038" cy="1462088"/>
          </a:xfrm>
        </p:spPr>
        <p:txBody>
          <a:bodyPr/>
          <a:lstStyle/>
          <a:p>
            <a:pPr marL="342900" indent="-342900"/>
            <a:r>
              <a:rPr lang="en-US" altLang="en-US" b="1" dirty="0" smtClean="0">
                <a:solidFill>
                  <a:srgbClr val="FF0000"/>
                </a:solidFill>
              </a:rPr>
              <a:t>Product-Process Grid</a:t>
            </a:r>
          </a:p>
        </p:txBody>
      </p:sp>
      <p:pic>
        <p:nvPicPr>
          <p:cNvPr id="22533" name="Picture 14" descr="w0020-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981200"/>
            <a:ext cx="7543800" cy="4495800"/>
          </a:xfrm>
          <a:noFill/>
        </p:spPr>
      </p:pic>
    </p:spTree>
    <p:extLst>
      <p:ext uri="{BB962C8B-B14F-4D97-AF65-F5344CB8AC3E}">
        <p14:creationId xmlns:p14="http://schemas.microsoft.com/office/powerpoint/2010/main" val="4205080312"/>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FF446665-5997-4457-B84F-97CD08147A63}" type="slidenum">
              <a:rPr lang="en-US"/>
              <a:pPr>
                <a:defRPr/>
              </a:pPr>
              <a:t>323</a:t>
            </a:fld>
            <a:endParaRPr lang="en-US"/>
          </a:p>
        </p:txBody>
      </p:sp>
      <p:sp>
        <p:nvSpPr>
          <p:cNvPr id="23556" name="Rectangle 2"/>
          <p:cNvSpPr>
            <a:spLocks noGrp="1" noChangeArrowheads="1"/>
          </p:cNvSpPr>
          <p:nvPr>
            <p:ph type="title"/>
          </p:nvPr>
        </p:nvSpPr>
        <p:spPr/>
        <p:txBody>
          <a:bodyPr/>
          <a:lstStyle/>
          <a:p>
            <a:r>
              <a:rPr lang="en-US" altLang="en-US" b="1" dirty="0" smtClean="0">
                <a:solidFill>
                  <a:srgbClr val="FF0000"/>
                </a:solidFill>
              </a:rPr>
              <a:t>Process Types</a:t>
            </a:r>
          </a:p>
        </p:txBody>
      </p:sp>
      <p:sp>
        <p:nvSpPr>
          <p:cNvPr id="23557" name="Rectangle 5"/>
          <p:cNvSpPr>
            <a:spLocks noGrp="1" noChangeArrowheads="1"/>
          </p:cNvSpPr>
          <p:nvPr>
            <p:ph type="body" idx="1"/>
          </p:nvPr>
        </p:nvSpPr>
        <p:spPr/>
        <p:txBody>
          <a:bodyPr/>
          <a:lstStyle/>
          <a:p>
            <a:pPr>
              <a:lnSpc>
                <a:spcPct val="80000"/>
              </a:lnSpc>
            </a:pPr>
            <a:r>
              <a:rPr lang="en-US" altLang="en-US" sz="2800" dirty="0" smtClean="0"/>
              <a:t>Process types can be:</a:t>
            </a:r>
          </a:p>
          <a:p>
            <a:pPr lvl="1">
              <a:lnSpc>
                <a:spcPct val="80000"/>
              </a:lnSpc>
            </a:pPr>
            <a:endParaRPr lang="en-US" altLang="en-US" sz="2400" dirty="0" smtClean="0">
              <a:solidFill>
                <a:srgbClr val="FF0000"/>
              </a:solidFill>
            </a:endParaRPr>
          </a:p>
          <a:p>
            <a:pPr lvl="1">
              <a:lnSpc>
                <a:spcPct val="80000"/>
              </a:lnSpc>
            </a:pPr>
            <a:r>
              <a:rPr lang="en-US" altLang="en-US" sz="2400" b="1" dirty="0" smtClean="0">
                <a:solidFill>
                  <a:srgbClr val="FF0000"/>
                </a:solidFill>
              </a:rPr>
              <a:t>Project process</a:t>
            </a:r>
            <a:r>
              <a:rPr lang="en-US" altLang="en-US" sz="2400" b="1" dirty="0" smtClean="0"/>
              <a:t>  (</a:t>
            </a:r>
            <a:r>
              <a:rPr lang="en-US" altLang="en-US" sz="2400" b="1" dirty="0" smtClean="0">
                <a:solidFill>
                  <a:srgbClr val="FF0000"/>
                </a:solidFill>
              </a:rPr>
              <a:t>Job Shops</a:t>
            </a:r>
            <a:r>
              <a:rPr lang="en-US" altLang="en-US" sz="2400" b="1" dirty="0" smtClean="0"/>
              <a:t>)</a:t>
            </a:r>
            <a:r>
              <a:rPr lang="en-US" altLang="en-US" sz="2400" dirty="0" smtClean="0"/>
              <a:t> – make a one-at-a-time product exactly to customer specifications</a:t>
            </a:r>
          </a:p>
          <a:p>
            <a:pPr lvl="1">
              <a:lnSpc>
                <a:spcPct val="80000"/>
              </a:lnSpc>
            </a:pPr>
            <a:r>
              <a:rPr lang="en-US" altLang="en-US" sz="2400" b="1" dirty="0" smtClean="0">
                <a:solidFill>
                  <a:srgbClr val="FF0000"/>
                </a:solidFill>
              </a:rPr>
              <a:t>Batch process</a:t>
            </a:r>
            <a:r>
              <a:rPr lang="en-US" altLang="en-US" sz="2400" dirty="0" smtClean="0"/>
              <a:t> – small quantities of product in groups or batches based on customer orders or specifications</a:t>
            </a:r>
          </a:p>
          <a:p>
            <a:pPr lvl="1">
              <a:lnSpc>
                <a:spcPct val="80000"/>
              </a:lnSpc>
            </a:pPr>
            <a:r>
              <a:rPr lang="en-US" altLang="en-US" sz="2400" b="1" dirty="0" smtClean="0">
                <a:solidFill>
                  <a:srgbClr val="FF0000"/>
                </a:solidFill>
              </a:rPr>
              <a:t>Line process</a:t>
            </a:r>
            <a:r>
              <a:rPr lang="en-US" altLang="en-US" sz="2400" dirty="0" smtClean="0">
                <a:solidFill>
                  <a:srgbClr val="FF0000"/>
                </a:solidFill>
              </a:rPr>
              <a:t> </a:t>
            </a:r>
            <a:r>
              <a:rPr lang="en-US" altLang="en-US" sz="2400" dirty="0" smtClean="0"/>
              <a:t>(</a:t>
            </a:r>
            <a:r>
              <a:rPr lang="en-US" altLang="en-US" sz="2400" dirty="0" smtClean="0">
                <a:solidFill>
                  <a:srgbClr val="FF0000"/>
                </a:solidFill>
              </a:rPr>
              <a:t>Repetitive Assembly</a:t>
            </a:r>
            <a:r>
              <a:rPr lang="en-US" altLang="en-US" sz="2400" dirty="0" smtClean="0"/>
              <a:t>)– large quantities of a standard product</a:t>
            </a:r>
          </a:p>
          <a:p>
            <a:pPr lvl="1">
              <a:lnSpc>
                <a:spcPct val="80000"/>
              </a:lnSpc>
            </a:pPr>
            <a:r>
              <a:rPr lang="en-US" altLang="en-US" sz="2400" b="1" dirty="0" smtClean="0">
                <a:solidFill>
                  <a:srgbClr val="FF0000"/>
                </a:solidFill>
              </a:rPr>
              <a:t>Continuous process</a:t>
            </a:r>
            <a:r>
              <a:rPr lang="en-US" altLang="en-US" sz="2400" dirty="0" smtClean="0"/>
              <a:t> – very high volumes of a fully standard product</a:t>
            </a:r>
          </a:p>
          <a:p>
            <a:pPr>
              <a:lnSpc>
                <a:spcPct val="80000"/>
              </a:lnSpc>
            </a:pPr>
            <a:endParaRPr lang="en-US" altLang="en-US" sz="2800" dirty="0" smtClean="0"/>
          </a:p>
          <a:p>
            <a:pPr>
              <a:lnSpc>
                <a:spcPct val="80000"/>
              </a:lnSpc>
            </a:pPr>
            <a:r>
              <a:rPr lang="en-US" altLang="en-US" sz="2800" dirty="0" smtClean="0"/>
              <a:t>Process types exist on a continuum</a:t>
            </a:r>
          </a:p>
        </p:txBody>
      </p:sp>
    </p:spTree>
    <p:extLst>
      <p:ext uri="{BB962C8B-B14F-4D97-AF65-F5344CB8AC3E}">
        <p14:creationId xmlns:p14="http://schemas.microsoft.com/office/powerpoint/2010/main" val="496078947"/>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EEFFD526-D699-4A87-9EA5-8D11D675AA37}" type="slidenum">
              <a:rPr lang="en-US"/>
              <a:pPr>
                <a:defRPr/>
              </a:pPr>
              <a:t>324</a:t>
            </a:fld>
            <a:endParaRPr lang="en-US"/>
          </a:p>
        </p:txBody>
      </p:sp>
      <p:sp>
        <p:nvSpPr>
          <p:cNvPr id="24580" name="Rectangle 2"/>
          <p:cNvSpPr>
            <a:spLocks noGrp="1" noChangeArrowheads="1"/>
          </p:cNvSpPr>
          <p:nvPr>
            <p:ph type="title"/>
          </p:nvPr>
        </p:nvSpPr>
        <p:spPr/>
        <p:txBody>
          <a:bodyPr>
            <a:normAutofit fontScale="90000"/>
          </a:bodyPr>
          <a:lstStyle/>
          <a:p>
            <a:r>
              <a:rPr lang="en-US" altLang="en-US" sz="3600" b="1" dirty="0" smtClean="0">
                <a:solidFill>
                  <a:srgbClr val="FF0000"/>
                </a:solidFill>
              </a:rPr>
              <a:t>Intermittent VS. Repetitive Facility Layouts</a:t>
            </a:r>
            <a:r>
              <a:rPr lang="en-US" altLang="en-US" b="1" dirty="0" smtClean="0">
                <a:solidFill>
                  <a:srgbClr val="FF0000"/>
                </a:solidFill>
              </a:rPr>
              <a:t> </a:t>
            </a:r>
          </a:p>
        </p:txBody>
      </p:sp>
      <p:pic>
        <p:nvPicPr>
          <p:cNvPr id="24581" name="Picture 4" descr="w0024-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2057400"/>
            <a:ext cx="7543800" cy="4191000"/>
          </a:xfrm>
          <a:noFill/>
        </p:spPr>
      </p:pic>
    </p:spTree>
    <p:extLst>
      <p:ext uri="{BB962C8B-B14F-4D97-AF65-F5344CB8AC3E}">
        <p14:creationId xmlns:p14="http://schemas.microsoft.com/office/powerpoint/2010/main" val="97342953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14E0C948-7873-43F6-9189-3F83F42C3F93}" type="slidenum">
              <a:rPr lang="en-US"/>
              <a:pPr>
                <a:defRPr/>
              </a:pPr>
              <a:t>325</a:t>
            </a:fld>
            <a:endParaRPr lang="en-US"/>
          </a:p>
        </p:txBody>
      </p:sp>
      <p:sp>
        <p:nvSpPr>
          <p:cNvPr id="25604" name="Rectangle 2"/>
          <p:cNvSpPr>
            <a:spLocks noGrp="1" noChangeArrowheads="1"/>
          </p:cNvSpPr>
          <p:nvPr>
            <p:ph type="title"/>
          </p:nvPr>
        </p:nvSpPr>
        <p:spPr/>
        <p:txBody>
          <a:bodyPr/>
          <a:lstStyle/>
          <a:p>
            <a:r>
              <a:rPr lang="en-US" altLang="en-US" sz="4000" b="1" dirty="0" smtClean="0">
                <a:solidFill>
                  <a:srgbClr val="FF0000"/>
                </a:solidFill>
              </a:rPr>
              <a:t>Process Selection Considerations</a:t>
            </a:r>
          </a:p>
        </p:txBody>
      </p:sp>
      <p:sp>
        <p:nvSpPr>
          <p:cNvPr id="25605" name="Rectangle 3"/>
          <p:cNvSpPr>
            <a:spLocks noGrp="1" noChangeArrowheads="1"/>
          </p:cNvSpPr>
          <p:nvPr>
            <p:ph type="body" idx="1"/>
          </p:nvPr>
        </p:nvSpPr>
        <p:spPr>
          <a:xfrm>
            <a:off x="762000" y="2017713"/>
            <a:ext cx="8077200" cy="4078287"/>
          </a:xfrm>
        </p:spPr>
        <p:txBody>
          <a:bodyPr/>
          <a:lstStyle/>
          <a:p>
            <a:pPr marL="609600" indent="-609600"/>
            <a:r>
              <a:rPr lang="en-US" altLang="en-US" b="1" smtClean="0">
                <a:solidFill>
                  <a:schemeClr val="folHlink"/>
                </a:solidFill>
              </a:rPr>
              <a:t>Process selection is based on five principal considerations</a:t>
            </a:r>
          </a:p>
          <a:p>
            <a:pPr marL="990600" lvl="1" indent="-533400">
              <a:buSzPct val="85000"/>
              <a:buFont typeface="Wingdings" pitchFamily="2" charset="2"/>
              <a:buAutoNum type="arabicPeriod"/>
            </a:pPr>
            <a:r>
              <a:rPr lang="en-US" altLang="en-US" smtClean="0"/>
              <a:t>Product-Process Grid</a:t>
            </a:r>
          </a:p>
          <a:p>
            <a:pPr marL="990600" lvl="1" indent="-533400">
              <a:buSzPct val="85000"/>
              <a:buFont typeface="Wingdings" pitchFamily="2" charset="2"/>
              <a:buAutoNum type="arabicPeriod"/>
            </a:pPr>
            <a:r>
              <a:rPr lang="en-US" altLang="en-US" smtClean="0"/>
              <a:t>Degree of vertical integration</a:t>
            </a:r>
          </a:p>
          <a:p>
            <a:pPr marL="990600" lvl="1" indent="-533400">
              <a:buSzPct val="85000"/>
              <a:buFont typeface="Wingdings" pitchFamily="2" charset="2"/>
              <a:buAutoNum type="arabicPeriod"/>
            </a:pPr>
            <a:r>
              <a:rPr lang="en-US" altLang="en-US" smtClean="0"/>
              <a:t>Flexibility of resources</a:t>
            </a:r>
          </a:p>
          <a:p>
            <a:pPr marL="990600" lvl="1" indent="-533400">
              <a:buSzPct val="85000"/>
              <a:buFont typeface="Wingdings" pitchFamily="2" charset="2"/>
              <a:buAutoNum type="arabicPeriod"/>
            </a:pPr>
            <a:r>
              <a:rPr lang="en-US" altLang="en-US" smtClean="0"/>
              <a:t>Mix between capital &amp; human resources</a:t>
            </a:r>
          </a:p>
          <a:p>
            <a:pPr marL="990600" lvl="1" indent="-533400">
              <a:buSzPct val="85000"/>
              <a:buFont typeface="Wingdings" pitchFamily="2" charset="2"/>
              <a:buAutoNum type="arabicPeriod"/>
            </a:pPr>
            <a:r>
              <a:rPr lang="en-US" altLang="en-US" smtClean="0"/>
              <a:t>Degree of customer contact</a:t>
            </a:r>
          </a:p>
          <a:p>
            <a:pPr marL="990600" lvl="1" indent="-533400">
              <a:buFont typeface="Wingdings" pitchFamily="2" charset="2"/>
              <a:buNone/>
            </a:pPr>
            <a:endParaRPr lang="en-US" altLang="en-US" smtClean="0"/>
          </a:p>
        </p:txBody>
      </p:sp>
    </p:spTree>
    <p:extLst>
      <p:ext uri="{BB962C8B-B14F-4D97-AF65-F5344CB8AC3E}">
        <p14:creationId xmlns:p14="http://schemas.microsoft.com/office/powerpoint/2010/main" val="279180229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rtlCol="0">
            <a:normAutofit fontScale="90000"/>
          </a:bodyPr>
          <a:lstStyle/>
          <a:p>
            <a:pPr fontAlgn="auto">
              <a:spcAft>
                <a:spcPts val="0"/>
              </a:spcAft>
              <a:defRPr/>
            </a:pPr>
            <a:r>
              <a:rPr lang="en-US" sz="3600" b="1" dirty="0" smtClean="0">
                <a:solidFill>
                  <a:srgbClr val="FF0000"/>
                </a:solidFill>
              </a:rPr>
              <a:t>Process Decisions-Vertical Integration &amp; Make or Buy</a:t>
            </a:r>
          </a:p>
        </p:txBody>
      </p:sp>
      <p:sp>
        <p:nvSpPr>
          <p:cNvPr id="26628" name="Rectangle 3"/>
          <p:cNvSpPr>
            <a:spLocks noGrp="1" noChangeArrowheads="1"/>
          </p:cNvSpPr>
          <p:nvPr>
            <p:ph type="body" idx="1"/>
          </p:nvPr>
        </p:nvSpPr>
        <p:spPr>
          <a:xfrm>
            <a:off x="304800" y="1905000"/>
            <a:ext cx="8650288" cy="4724400"/>
          </a:xfrm>
        </p:spPr>
        <p:txBody>
          <a:bodyPr/>
          <a:lstStyle/>
          <a:p>
            <a:pPr>
              <a:lnSpc>
                <a:spcPct val="90000"/>
              </a:lnSpc>
            </a:pPr>
            <a:r>
              <a:rPr lang="en-US" altLang="en-US" sz="2000" b="1" i="1" u="sng" dirty="0" smtClean="0">
                <a:solidFill>
                  <a:schemeClr val="folHlink"/>
                </a:solidFill>
              </a:rPr>
              <a:t>Vertical integration</a:t>
            </a:r>
            <a:r>
              <a:rPr lang="en-US" altLang="en-US" sz="2000" b="1" dirty="0" smtClean="0">
                <a:solidFill>
                  <a:schemeClr val="folHlink"/>
                </a:solidFill>
              </a:rPr>
              <a:t> refers to the degree a firm chooses to do processes itself- raw material to sales</a:t>
            </a:r>
          </a:p>
          <a:p>
            <a:pPr lvl="1">
              <a:lnSpc>
                <a:spcPct val="90000"/>
              </a:lnSpc>
            </a:pPr>
            <a:r>
              <a:rPr lang="en-US" altLang="en-US" sz="1800" dirty="0" smtClean="0"/>
              <a:t>Backward Integration means moving closer to primary operations</a:t>
            </a:r>
          </a:p>
          <a:p>
            <a:pPr lvl="1">
              <a:lnSpc>
                <a:spcPct val="90000"/>
              </a:lnSpc>
            </a:pPr>
            <a:r>
              <a:rPr lang="en-US" altLang="en-US" sz="1800" dirty="0" smtClean="0"/>
              <a:t>Forward Integration means moving closer to customers</a:t>
            </a:r>
          </a:p>
          <a:p>
            <a:pPr lvl="3">
              <a:lnSpc>
                <a:spcPct val="90000"/>
              </a:lnSpc>
              <a:buFont typeface="Wingdings" pitchFamily="2" charset="2"/>
              <a:buNone/>
            </a:pPr>
            <a:endParaRPr lang="en-US" altLang="en-US" sz="1400" dirty="0" smtClean="0"/>
          </a:p>
          <a:p>
            <a:pPr>
              <a:lnSpc>
                <a:spcPct val="90000"/>
              </a:lnSpc>
            </a:pPr>
            <a:r>
              <a:rPr lang="en-US" altLang="en-US" sz="2400" b="1" dirty="0" smtClean="0">
                <a:solidFill>
                  <a:srgbClr val="FF0000"/>
                </a:solidFill>
              </a:rPr>
              <a:t>A firm’s </a:t>
            </a:r>
            <a:r>
              <a:rPr lang="en-US" altLang="en-US" sz="2400" b="1" i="1" dirty="0" smtClean="0">
                <a:solidFill>
                  <a:srgbClr val="FF0000"/>
                </a:solidFill>
              </a:rPr>
              <a:t>Make-or-Buy</a:t>
            </a:r>
            <a:r>
              <a:rPr lang="en-US" altLang="en-US" sz="2400" b="1" dirty="0" smtClean="0">
                <a:solidFill>
                  <a:srgbClr val="FF0000"/>
                </a:solidFill>
              </a:rPr>
              <a:t> choices should be based on the following considerations:</a:t>
            </a:r>
          </a:p>
          <a:p>
            <a:pPr lvl="1">
              <a:lnSpc>
                <a:spcPct val="90000"/>
              </a:lnSpc>
            </a:pPr>
            <a:r>
              <a:rPr lang="en-US" altLang="en-US" sz="1800" dirty="0" smtClean="0"/>
              <a:t>Strategic impact</a:t>
            </a:r>
          </a:p>
          <a:p>
            <a:pPr lvl="1">
              <a:lnSpc>
                <a:spcPct val="90000"/>
              </a:lnSpc>
            </a:pPr>
            <a:r>
              <a:rPr lang="en-US" altLang="en-US" sz="1800" dirty="0" smtClean="0"/>
              <a:t>Available capacity</a:t>
            </a:r>
          </a:p>
          <a:p>
            <a:pPr lvl="1">
              <a:lnSpc>
                <a:spcPct val="90000"/>
              </a:lnSpc>
            </a:pPr>
            <a:r>
              <a:rPr lang="en-US" altLang="en-US" sz="1800" dirty="0" smtClean="0"/>
              <a:t>Expertise</a:t>
            </a:r>
          </a:p>
          <a:p>
            <a:pPr lvl="1">
              <a:lnSpc>
                <a:spcPct val="90000"/>
              </a:lnSpc>
            </a:pPr>
            <a:r>
              <a:rPr lang="en-US" altLang="en-US" sz="1800" dirty="0" smtClean="0"/>
              <a:t>Quality considerations</a:t>
            </a:r>
          </a:p>
          <a:p>
            <a:pPr lvl="1">
              <a:lnSpc>
                <a:spcPct val="90000"/>
              </a:lnSpc>
            </a:pPr>
            <a:r>
              <a:rPr lang="en-US" altLang="en-US" sz="1800" dirty="0" smtClean="0"/>
              <a:t>Speed</a:t>
            </a:r>
          </a:p>
          <a:p>
            <a:pPr lvl="1">
              <a:lnSpc>
                <a:spcPct val="90000"/>
              </a:lnSpc>
            </a:pPr>
            <a:r>
              <a:rPr lang="en-US" altLang="en-US" sz="1800" dirty="0" smtClean="0"/>
              <a:t>Cost </a:t>
            </a:r>
            <a:r>
              <a:rPr lang="en-US" altLang="en-US" sz="1600" dirty="0" smtClean="0"/>
              <a:t>(fixed cost + variable cost)</a:t>
            </a:r>
            <a:r>
              <a:rPr lang="en-US" altLang="en-US" sz="1000" dirty="0" smtClean="0">
                <a:solidFill>
                  <a:schemeClr val="hlink"/>
                </a:solidFill>
              </a:rPr>
              <a:t>make</a:t>
            </a:r>
            <a:r>
              <a:rPr lang="en-US" altLang="en-US" sz="1600" dirty="0" smtClean="0"/>
              <a:t> = Cost (fixed cost + Variable cost)</a:t>
            </a:r>
            <a:r>
              <a:rPr lang="en-US" altLang="en-US" sz="1000" dirty="0" smtClean="0">
                <a:solidFill>
                  <a:schemeClr val="hlink"/>
                </a:solidFill>
              </a:rPr>
              <a:t>buy</a:t>
            </a:r>
            <a:r>
              <a:rPr lang="en-US" altLang="en-US" sz="1600" dirty="0" smtClean="0">
                <a:solidFill>
                  <a:schemeClr val="hlink"/>
                </a:solidFill>
              </a:rPr>
              <a:t> </a:t>
            </a:r>
          </a:p>
          <a:p>
            <a:pPr marL="457200" lvl="1" indent="0">
              <a:lnSpc>
                <a:spcPct val="90000"/>
              </a:lnSpc>
              <a:buNone/>
            </a:pPr>
            <a:endParaRPr lang="en-US" altLang="en-US" sz="1600" b="1" dirty="0" smtClean="0">
              <a:solidFill>
                <a:srgbClr val="990033"/>
              </a:solidFill>
            </a:endParaRPr>
          </a:p>
          <a:p>
            <a:pPr>
              <a:lnSpc>
                <a:spcPct val="90000"/>
              </a:lnSpc>
            </a:pPr>
            <a:r>
              <a:rPr lang="en-US" altLang="en-US" sz="1800" b="1" dirty="0" smtClean="0">
                <a:solidFill>
                  <a:schemeClr val="folHlink"/>
                </a:solidFill>
              </a:rPr>
              <a:t>Business are trending toward less </a:t>
            </a:r>
            <a:r>
              <a:rPr lang="en-US" altLang="en-US" sz="1800" b="1" i="1" u="sng" dirty="0" smtClean="0">
                <a:solidFill>
                  <a:schemeClr val="folHlink"/>
                </a:solidFill>
              </a:rPr>
              <a:t>backward integration</a:t>
            </a:r>
            <a:r>
              <a:rPr lang="en-US" altLang="en-US" sz="1800" b="1" dirty="0" smtClean="0">
                <a:solidFill>
                  <a:schemeClr val="folHlink"/>
                </a:solidFill>
              </a:rPr>
              <a:t>, more </a:t>
            </a:r>
            <a:r>
              <a:rPr lang="en-US" altLang="en-US" sz="1800" b="1" i="1" u="sng" dirty="0" smtClean="0">
                <a:solidFill>
                  <a:schemeClr val="folHlink"/>
                </a:solidFill>
              </a:rPr>
              <a:t>outsourcing</a:t>
            </a:r>
          </a:p>
        </p:txBody>
      </p:sp>
    </p:spTree>
    <p:extLst>
      <p:ext uri="{BB962C8B-B14F-4D97-AF65-F5344CB8AC3E}">
        <p14:creationId xmlns:p14="http://schemas.microsoft.com/office/powerpoint/2010/main" val="166022986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5"/>
          <p:cNvSpPr>
            <a:spLocks noGrp="1"/>
          </p:cNvSpPr>
          <p:nvPr>
            <p:ph type="ftr" sz="quarter" idx="11"/>
          </p:nvPr>
        </p:nvSpPr>
        <p:spPr/>
        <p:txBody>
          <a:bodyPr/>
          <a:lstStyle/>
          <a:p>
            <a:pPr>
              <a:defRPr/>
            </a:pPr>
            <a:r>
              <a:rPr lang="en-US" smtClean="0"/>
              <a:t>© 2010 Wiley</a:t>
            </a:r>
          </a:p>
        </p:txBody>
      </p:sp>
      <p:sp>
        <p:nvSpPr>
          <p:cNvPr id="27651"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FAD688D7-8339-495F-B02B-CFFB9624F3A8}" type="slidenum">
              <a:rPr lang="en-US" smtClean="0"/>
              <a:pPr>
                <a:defRPr/>
              </a:pPr>
              <a:t>327</a:t>
            </a:fld>
            <a:endParaRPr lang="en-US" smtClean="0"/>
          </a:p>
        </p:txBody>
      </p:sp>
      <p:sp>
        <p:nvSpPr>
          <p:cNvPr id="27652" name="Rectangle 2"/>
          <p:cNvSpPr>
            <a:spLocks noGrp="1" noChangeArrowheads="1"/>
          </p:cNvSpPr>
          <p:nvPr>
            <p:ph type="title"/>
          </p:nvPr>
        </p:nvSpPr>
        <p:spPr>
          <a:xfrm>
            <a:off x="304800" y="214313"/>
            <a:ext cx="8639175" cy="1462087"/>
          </a:xfrm>
        </p:spPr>
        <p:txBody>
          <a:bodyPr/>
          <a:lstStyle/>
          <a:p>
            <a:r>
              <a:rPr lang="en-US" altLang="en-US" sz="3600" b="1" dirty="0" smtClean="0">
                <a:solidFill>
                  <a:srgbClr val="FF0000"/>
                </a:solidFill>
              </a:rPr>
              <a:t>Product Life Cycle also affects decisions</a:t>
            </a:r>
          </a:p>
        </p:txBody>
      </p:sp>
      <p:sp>
        <p:nvSpPr>
          <p:cNvPr id="27653" name="Rectangle 4"/>
          <p:cNvSpPr>
            <a:spLocks noGrp="1" noChangeArrowheads="1"/>
          </p:cNvSpPr>
          <p:nvPr>
            <p:ph type="body" sz="half" idx="1"/>
          </p:nvPr>
        </p:nvSpPr>
        <p:spPr>
          <a:xfrm>
            <a:off x="381000" y="2017713"/>
            <a:ext cx="3505200" cy="4114800"/>
          </a:xfrm>
        </p:spPr>
        <p:txBody>
          <a:bodyPr/>
          <a:lstStyle/>
          <a:p>
            <a:pPr>
              <a:lnSpc>
                <a:spcPct val="90000"/>
              </a:lnSpc>
            </a:pPr>
            <a:r>
              <a:rPr lang="en-US" altLang="en-US" sz="2000" b="1" smtClean="0">
                <a:solidFill>
                  <a:schemeClr val="folHlink"/>
                </a:solidFill>
              </a:rPr>
              <a:t>Product life cycle – series of changing product demand</a:t>
            </a:r>
          </a:p>
          <a:p>
            <a:pPr>
              <a:lnSpc>
                <a:spcPct val="90000"/>
              </a:lnSpc>
            </a:pPr>
            <a:r>
              <a:rPr lang="en-US" altLang="en-US" sz="2000" b="1" smtClean="0">
                <a:solidFill>
                  <a:schemeClr val="folHlink"/>
                </a:solidFill>
              </a:rPr>
              <a:t>Consider product</a:t>
            </a:r>
          </a:p>
          <a:p>
            <a:pPr>
              <a:lnSpc>
                <a:spcPct val="90000"/>
              </a:lnSpc>
              <a:buFont typeface="Wingdings" pitchFamily="2" charset="2"/>
              <a:buNone/>
            </a:pPr>
            <a:r>
              <a:rPr lang="en-US" altLang="en-US" sz="2000" b="1" smtClean="0">
                <a:solidFill>
                  <a:schemeClr val="folHlink"/>
                </a:solidFill>
              </a:rPr>
              <a:t>    life cycle stages</a:t>
            </a:r>
          </a:p>
          <a:p>
            <a:pPr lvl="1">
              <a:lnSpc>
                <a:spcPct val="90000"/>
              </a:lnSpc>
            </a:pPr>
            <a:r>
              <a:rPr lang="en-US" altLang="en-US" sz="1800" b="1" smtClean="0"/>
              <a:t>Introduction</a:t>
            </a:r>
          </a:p>
          <a:p>
            <a:pPr lvl="1">
              <a:lnSpc>
                <a:spcPct val="90000"/>
              </a:lnSpc>
            </a:pPr>
            <a:r>
              <a:rPr lang="en-US" altLang="en-US" sz="1800" b="1" smtClean="0"/>
              <a:t>Growth</a:t>
            </a:r>
          </a:p>
          <a:p>
            <a:pPr lvl="1">
              <a:lnSpc>
                <a:spcPct val="90000"/>
              </a:lnSpc>
            </a:pPr>
            <a:r>
              <a:rPr lang="en-US" altLang="en-US" sz="1800" b="1" smtClean="0"/>
              <a:t>Maturity</a:t>
            </a:r>
          </a:p>
          <a:p>
            <a:pPr lvl="1">
              <a:lnSpc>
                <a:spcPct val="90000"/>
              </a:lnSpc>
            </a:pPr>
            <a:r>
              <a:rPr lang="en-US" altLang="en-US" sz="1800" b="1" smtClean="0"/>
              <a:t>Decline</a:t>
            </a:r>
          </a:p>
          <a:p>
            <a:pPr>
              <a:lnSpc>
                <a:spcPct val="90000"/>
              </a:lnSpc>
            </a:pPr>
            <a:r>
              <a:rPr lang="en-US" altLang="en-US" sz="2000" b="1" smtClean="0">
                <a:solidFill>
                  <a:schemeClr val="folHlink"/>
                </a:solidFill>
              </a:rPr>
              <a:t>Facility &amp; process investment depends on life cycle</a:t>
            </a:r>
          </a:p>
        </p:txBody>
      </p:sp>
      <p:pic>
        <p:nvPicPr>
          <p:cNvPr id="27654" name="Picture 10" descr="w0018-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10000" y="2209800"/>
            <a:ext cx="5145088" cy="4648200"/>
          </a:xfrm>
          <a:noFill/>
        </p:spPr>
      </p:pic>
    </p:spTree>
    <p:extLst>
      <p:ext uri="{BB962C8B-B14F-4D97-AF65-F5344CB8AC3E}">
        <p14:creationId xmlns:p14="http://schemas.microsoft.com/office/powerpoint/2010/main" val="28684788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p:txBody>
          <a:bodyPr/>
          <a:lstStyle/>
          <a:p>
            <a:pPr>
              <a:defRPr/>
            </a:pPr>
            <a:fld id="{D9A2361B-D173-4987-9740-FDB455A9D1A5}" type="slidenum">
              <a:rPr lang="en-US"/>
              <a:pPr>
                <a:defRPr/>
              </a:pPr>
              <a:t>328</a:t>
            </a:fld>
            <a:endParaRPr lang="en-US"/>
          </a:p>
        </p:txBody>
      </p:sp>
      <p:sp>
        <p:nvSpPr>
          <p:cNvPr id="41988" name="Rectangle 2"/>
          <p:cNvSpPr>
            <a:spLocks noGrp="1" noChangeArrowheads="1"/>
          </p:cNvSpPr>
          <p:nvPr>
            <p:ph type="title"/>
          </p:nvPr>
        </p:nvSpPr>
        <p:spPr/>
        <p:txBody>
          <a:bodyPr/>
          <a:lstStyle/>
          <a:p>
            <a:r>
              <a:rPr lang="en-US" altLang="en-US" b="1" dirty="0" smtClean="0">
                <a:solidFill>
                  <a:srgbClr val="FF0000"/>
                </a:solidFill>
              </a:rPr>
              <a:t>Design of Services</a:t>
            </a:r>
          </a:p>
        </p:txBody>
      </p:sp>
      <p:sp>
        <p:nvSpPr>
          <p:cNvPr id="41989" name="Rectangle 3"/>
          <p:cNvSpPr>
            <a:spLocks noGrp="1" noChangeArrowheads="1"/>
          </p:cNvSpPr>
          <p:nvPr>
            <p:ph type="body" idx="1"/>
          </p:nvPr>
        </p:nvSpPr>
        <p:spPr/>
        <p:txBody>
          <a:bodyPr/>
          <a:lstStyle/>
          <a:p>
            <a:pPr>
              <a:lnSpc>
                <a:spcPct val="115000"/>
              </a:lnSpc>
            </a:pPr>
            <a:r>
              <a:rPr lang="en-US" altLang="en-US" sz="2800" dirty="0" smtClean="0"/>
              <a:t>Service design is unique in that the service and entire service concept are being designed</a:t>
            </a:r>
          </a:p>
          <a:p>
            <a:pPr lvl="1">
              <a:lnSpc>
                <a:spcPct val="115000"/>
              </a:lnSpc>
            </a:pPr>
            <a:r>
              <a:rPr lang="en-US" altLang="en-US" sz="2400" dirty="0" smtClean="0">
                <a:solidFill>
                  <a:srgbClr val="FF0000"/>
                </a:solidFill>
              </a:rPr>
              <a:t>must define both the service and concept</a:t>
            </a:r>
          </a:p>
          <a:p>
            <a:pPr lvl="1">
              <a:lnSpc>
                <a:spcPct val="115000"/>
              </a:lnSpc>
              <a:buFont typeface="Wingdings" pitchFamily="2" charset="2"/>
              <a:buNone/>
            </a:pPr>
            <a:r>
              <a:rPr lang="en-US" altLang="en-US" sz="2400" dirty="0" smtClean="0"/>
              <a:t>        - </a:t>
            </a:r>
            <a:r>
              <a:rPr lang="en-US" altLang="en-US" sz="2400" dirty="0" smtClean="0">
                <a:solidFill>
                  <a:schemeClr val="folHlink"/>
                </a:solidFill>
              </a:rPr>
              <a:t>Physical elements, aesthetic &amp; 				psychological benefits</a:t>
            </a:r>
          </a:p>
          <a:p>
            <a:pPr lvl="1">
              <a:lnSpc>
                <a:spcPct val="115000"/>
              </a:lnSpc>
              <a:buFont typeface="Wingdings" pitchFamily="2" charset="2"/>
              <a:buNone/>
            </a:pPr>
            <a:r>
              <a:rPr lang="en-US" altLang="en-US" sz="2400" dirty="0" smtClean="0">
                <a:solidFill>
                  <a:schemeClr val="folHlink"/>
                </a:solidFill>
              </a:rPr>
              <a:t>          e.g. promptness, friendliness, ambiance </a:t>
            </a:r>
          </a:p>
          <a:p>
            <a:pPr lvl="1">
              <a:lnSpc>
                <a:spcPct val="115000"/>
              </a:lnSpc>
            </a:pPr>
            <a:r>
              <a:rPr lang="en-US" altLang="en-US" sz="2400" dirty="0" smtClean="0">
                <a:solidFill>
                  <a:srgbClr val="FF0000"/>
                </a:solidFill>
              </a:rPr>
              <a:t>Product and service design must match the needs and preferences of the targeted customer group</a:t>
            </a:r>
            <a:endParaRPr lang="en-US" altLang="en-US" sz="2000" dirty="0" smtClean="0">
              <a:solidFill>
                <a:srgbClr val="FF0000"/>
              </a:solidFill>
            </a:endParaRPr>
          </a:p>
        </p:txBody>
      </p:sp>
    </p:spTree>
    <p:extLst>
      <p:ext uri="{BB962C8B-B14F-4D97-AF65-F5344CB8AC3E}">
        <p14:creationId xmlns:p14="http://schemas.microsoft.com/office/powerpoint/2010/main" val="2331529442"/>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p:txBody>
          <a:bodyPr/>
          <a:lstStyle/>
          <a:p>
            <a:pPr>
              <a:defRPr/>
            </a:pPr>
            <a:fld id="{8A7345FC-86E1-410A-89A4-1ED254DDE014}" type="slidenum">
              <a:rPr lang="en-US"/>
              <a:pPr>
                <a:defRPr/>
              </a:pPr>
              <a:t>329</a:t>
            </a:fld>
            <a:endParaRPr lang="en-US"/>
          </a:p>
        </p:txBody>
      </p:sp>
      <p:sp>
        <p:nvSpPr>
          <p:cNvPr id="43012" name="Rectangle 2"/>
          <p:cNvSpPr>
            <a:spLocks noGrp="1" noChangeArrowheads="1"/>
          </p:cNvSpPr>
          <p:nvPr>
            <p:ph type="title"/>
          </p:nvPr>
        </p:nvSpPr>
        <p:spPr/>
        <p:txBody>
          <a:bodyPr/>
          <a:lstStyle/>
          <a:p>
            <a:r>
              <a:rPr lang="en-US" altLang="en-US" sz="4000" b="1" dirty="0" smtClean="0">
                <a:solidFill>
                  <a:srgbClr val="FF0000"/>
                </a:solidFill>
              </a:rPr>
              <a:t>Designing Services vs Products</a:t>
            </a:r>
            <a:endParaRPr lang="en-US" altLang="en-US" sz="4000" dirty="0" smtClean="0"/>
          </a:p>
        </p:txBody>
      </p:sp>
      <p:sp>
        <p:nvSpPr>
          <p:cNvPr id="43013" name="Rectangle 3"/>
          <p:cNvSpPr>
            <a:spLocks noGrp="1" noChangeArrowheads="1"/>
          </p:cNvSpPr>
          <p:nvPr>
            <p:ph type="body" idx="1"/>
          </p:nvPr>
        </p:nvSpPr>
        <p:spPr/>
        <p:txBody>
          <a:bodyPr/>
          <a:lstStyle/>
          <a:p>
            <a:r>
              <a:rPr lang="en-US" altLang="en-US" smtClean="0"/>
              <a:t>Services are different from manufacturing as they;</a:t>
            </a:r>
          </a:p>
          <a:p>
            <a:pPr lvl="1"/>
            <a:r>
              <a:rPr lang="en-US" altLang="en-US" smtClean="0"/>
              <a:t>Produce intangible products</a:t>
            </a:r>
          </a:p>
          <a:p>
            <a:pPr lvl="1"/>
            <a:r>
              <a:rPr lang="en-US" altLang="en-US" smtClean="0"/>
              <a:t>Involve a high degree of customer contact</a:t>
            </a:r>
          </a:p>
          <a:p>
            <a:r>
              <a:rPr lang="en-US" altLang="en-US" smtClean="0"/>
              <a:t>Type of service is classified according to degree of customer contact</a:t>
            </a:r>
          </a:p>
        </p:txBody>
      </p:sp>
    </p:spTree>
    <p:extLst>
      <p:ext uri="{BB962C8B-B14F-4D97-AF65-F5344CB8AC3E}">
        <p14:creationId xmlns:p14="http://schemas.microsoft.com/office/powerpoint/2010/main" val="3924972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274638"/>
            <a:ext cx="8229600" cy="715962"/>
          </a:xfrm>
        </p:spPr>
        <p:txBody>
          <a:bodyPr>
            <a:normAutofit fontScale="90000"/>
          </a:bodyPr>
          <a:lstStyle/>
          <a:p>
            <a:pPr eaLnBrk="1" hangingPunct="1">
              <a:defRPr/>
            </a:pPr>
            <a:r>
              <a:rPr lang="en-US" b="1" dirty="0" smtClean="0">
                <a:solidFill>
                  <a:srgbClr val="FF0000"/>
                </a:solidFill>
              </a:rPr>
              <a:t>Levels of Management</a:t>
            </a:r>
            <a:br>
              <a:rPr lang="en-US" b="1" dirty="0" smtClean="0">
                <a:solidFill>
                  <a:srgbClr val="FF0000"/>
                </a:solidFill>
              </a:rPr>
            </a:br>
            <a:endParaRPr lang="en-US" b="1" dirty="0" smtClean="0">
              <a:solidFill>
                <a:srgbClr val="FF0000"/>
              </a:solidFill>
            </a:endParaRPr>
          </a:p>
        </p:txBody>
      </p:sp>
      <p:sp>
        <p:nvSpPr>
          <p:cNvPr id="169987" name="Rectangle 3"/>
          <p:cNvSpPr>
            <a:spLocks noGrp="1" noChangeArrowheads="1"/>
          </p:cNvSpPr>
          <p:nvPr>
            <p:ph type="body" idx="1"/>
          </p:nvPr>
        </p:nvSpPr>
        <p:spPr>
          <a:xfrm>
            <a:off x="457200" y="990600"/>
            <a:ext cx="8229600" cy="5637213"/>
          </a:xfrm>
        </p:spPr>
        <p:txBody>
          <a:bodyPr>
            <a:normAutofit fontScale="92500" lnSpcReduction="10000"/>
          </a:bodyPr>
          <a:lstStyle/>
          <a:p>
            <a:pPr>
              <a:defRPr/>
            </a:pPr>
            <a:r>
              <a:rPr lang="en-US" sz="2800" b="1" dirty="0">
                <a:solidFill>
                  <a:srgbClr val="00B050"/>
                </a:solidFill>
                <a:latin typeface="Times New Roman" pitchFamily="18" charset="0"/>
                <a:cs typeface="Times New Roman" pitchFamily="18" charset="0"/>
              </a:rPr>
              <a:t>Top Management:</a:t>
            </a:r>
            <a:r>
              <a:rPr lang="en-US" sz="2800" dirty="0">
                <a:latin typeface="Times New Roman" pitchFamily="18" charset="0"/>
                <a:cs typeface="Times New Roman" pitchFamily="18" charset="0"/>
              </a:rPr>
              <a:t> provide the overall direction of an organization  </a:t>
            </a:r>
            <a:r>
              <a:rPr lang="en-US" altLang="ja-JP" sz="2800" i="1" dirty="0">
                <a:latin typeface="Times New Roman" pitchFamily="18" charset="0"/>
                <a:cs typeface="Times New Roman" pitchFamily="18" charset="0"/>
              </a:rPr>
              <a:t>Chief Executive Officer, President, Vice President</a:t>
            </a:r>
            <a:endParaRPr lang="en-US" sz="2800" dirty="0">
              <a:latin typeface="Times New Roman" pitchFamily="18" charset="0"/>
              <a:cs typeface="Times New Roman" pitchFamily="18" charset="0"/>
            </a:endParaRPr>
          </a:p>
          <a:p>
            <a:pPr eaLnBrk="1" hangingPunct="1">
              <a:defRPr/>
            </a:pPr>
            <a:endParaRPr lang="en-US" sz="2800" b="1" dirty="0" smtClean="0">
              <a:solidFill>
                <a:srgbClr val="0070C0"/>
              </a:solidFill>
              <a:latin typeface="Times New Roman" pitchFamily="18" charset="0"/>
              <a:cs typeface="Times New Roman" pitchFamily="18" charset="0"/>
            </a:endParaRPr>
          </a:p>
          <a:p>
            <a:pPr eaLnBrk="1" hangingPunct="1">
              <a:defRPr/>
            </a:pPr>
            <a:r>
              <a:rPr lang="en-US" sz="2800" b="1" dirty="0" smtClean="0">
                <a:solidFill>
                  <a:srgbClr val="0070C0"/>
                </a:solidFill>
                <a:latin typeface="Times New Roman" pitchFamily="18" charset="0"/>
                <a:cs typeface="Times New Roman" pitchFamily="18" charset="0"/>
              </a:rPr>
              <a:t>Middle Managers:</a:t>
            </a:r>
          </a:p>
          <a:p>
            <a:pPr lvl="1">
              <a:defRPr/>
            </a:pPr>
            <a:r>
              <a:rPr lang="en-US" sz="2600" dirty="0">
                <a:latin typeface="Times New Roman" pitchFamily="18" charset="0"/>
                <a:cs typeface="Times New Roman" pitchFamily="18" charset="0"/>
              </a:rPr>
              <a:t>Coordinate employee activities</a:t>
            </a:r>
          </a:p>
          <a:p>
            <a:pPr lvl="1">
              <a:defRPr/>
            </a:pPr>
            <a:r>
              <a:rPr lang="en-US" sz="2600" dirty="0">
                <a:latin typeface="Times New Roman" pitchFamily="18" charset="0"/>
                <a:cs typeface="Times New Roman" pitchFamily="18" charset="0"/>
              </a:rPr>
              <a:t>Determine which goods or services to provide</a:t>
            </a:r>
          </a:p>
          <a:p>
            <a:pPr lvl="1">
              <a:defRPr/>
            </a:pPr>
            <a:r>
              <a:rPr lang="en-US" sz="2600" dirty="0">
                <a:latin typeface="Times New Roman" pitchFamily="18" charset="0"/>
                <a:cs typeface="Times New Roman" pitchFamily="18" charset="0"/>
              </a:rPr>
              <a:t>Decide how to market goods or services to customers</a:t>
            </a:r>
          </a:p>
          <a:p>
            <a:pPr lvl="1">
              <a:buNone/>
              <a:defRPr/>
            </a:pPr>
            <a:r>
              <a:rPr lang="en-US" altLang="ja-JP" sz="2600" i="1" dirty="0" smtClean="0">
                <a:latin typeface="Times New Roman" pitchFamily="18" charset="0"/>
                <a:cs typeface="Times New Roman" pitchFamily="18" charset="0"/>
              </a:rPr>
              <a:t>   Assistant </a:t>
            </a:r>
            <a:r>
              <a:rPr lang="en-US" altLang="ja-JP" sz="2600" i="1" dirty="0">
                <a:latin typeface="Times New Roman" pitchFamily="18" charset="0"/>
                <a:cs typeface="Times New Roman" pitchFamily="18" charset="0"/>
              </a:rPr>
              <a:t>Manager, Manager (Section Head</a:t>
            </a:r>
            <a:r>
              <a:rPr lang="en-US" altLang="ja-JP" sz="2600" i="1" dirty="0" smtClean="0">
                <a:latin typeface="Times New Roman" pitchFamily="18" charset="0"/>
                <a:cs typeface="Times New Roman" pitchFamily="18" charset="0"/>
              </a:rPr>
              <a:t>), General Manager</a:t>
            </a:r>
            <a:endParaRPr lang="en-US" sz="2600" dirty="0">
              <a:latin typeface="Times New Roman" pitchFamily="18" charset="0"/>
              <a:cs typeface="Times New Roman" pitchFamily="18" charset="0"/>
            </a:endParaRPr>
          </a:p>
          <a:p>
            <a:pPr>
              <a:defRPr/>
            </a:pPr>
            <a:endParaRPr lang="en-US" sz="2800" b="1" dirty="0" smtClean="0">
              <a:solidFill>
                <a:srgbClr val="FF0000"/>
              </a:solidFill>
              <a:latin typeface="Times New Roman" pitchFamily="18" charset="0"/>
              <a:cs typeface="Times New Roman" pitchFamily="18" charset="0"/>
            </a:endParaRPr>
          </a:p>
          <a:p>
            <a:pPr>
              <a:defRPr/>
            </a:pPr>
            <a:r>
              <a:rPr lang="en-US" sz="2800" b="1" dirty="0" smtClean="0">
                <a:solidFill>
                  <a:srgbClr val="FF0000"/>
                </a:solidFill>
                <a:latin typeface="Times New Roman" pitchFamily="18" charset="0"/>
                <a:cs typeface="Times New Roman" pitchFamily="18" charset="0"/>
              </a:rPr>
              <a:t>First-line </a:t>
            </a:r>
            <a:r>
              <a:rPr lang="en-US" sz="2800" b="1" dirty="0">
                <a:solidFill>
                  <a:srgbClr val="FF0000"/>
                </a:solidFill>
                <a:latin typeface="Times New Roman" pitchFamily="18" charset="0"/>
                <a:cs typeface="Times New Roman" pitchFamily="18" charset="0"/>
              </a:rPr>
              <a:t>Managers</a:t>
            </a:r>
            <a:r>
              <a:rPr lang="en-US" sz="2800" dirty="0">
                <a:solidFill>
                  <a:srgbClr val="FF99CC"/>
                </a:solidFill>
                <a:latin typeface="Times New Roman" pitchFamily="18" charset="0"/>
                <a:cs typeface="Times New Roman" pitchFamily="18" charset="0"/>
              </a:rPr>
              <a:t>:</a:t>
            </a:r>
            <a:r>
              <a:rPr lang="en-US" sz="2800" dirty="0">
                <a:latin typeface="Times New Roman" pitchFamily="18" charset="0"/>
                <a:cs typeface="Times New Roman" pitchFamily="18" charset="0"/>
              </a:rPr>
              <a:t> have direct responsibility for producing goods or services </a:t>
            </a:r>
            <a:r>
              <a:rPr lang="en-US" altLang="ja-JP" sz="2800" i="1" dirty="0">
                <a:latin typeface="Times New Roman" pitchFamily="18" charset="0"/>
                <a:cs typeface="Times New Roman" pitchFamily="18" charset="0"/>
              </a:rPr>
              <a:t>Foreman, supervisors, clerical supervisors</a:t>
            </a:r>
            <a:endParaRPr lang="en-US" sz="2800" b="1" dirty="0" smtClean="0">
              <a:solidFill>
                <a:srgbClr val="0070C0"/>
              </a:solidFill>
              <a:latin typeface="Times New Roman" pitchFamily="18" charset="0"/>
              <a:cs typeface="Times New Roman" pitchFamily="18" charset="0"/>
            </a:endParaRPr>
          </a:p>
          <a:p>
            <a:pPr lvl="1" eaLnBrk="1" hangingPunct="1">
              <a:buFont typeface="Wingdings" pitchFamily="2" charset="2"/>
              <a:buNone/>
              <a:defRPr/>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1119945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2" end="2"/>
                                            </p:txEl>
                                          </p:spTgt>
                                        </p:tgtEl>
                                        <p:attrNameLst>
                                          <p:attrName>ppt_c</p:attrName>
                                        </p:attrNameLst>
                                      </p:cBhvr>
                                      <p:to>
                                        <a:schemeClr val="folHlink"/>
                                      </p:to>
                                    </p:animClr>
                                  </p:subTnLst>
                                </p:cTn>
                              </p:par>
                              <p:par>
                                <p:cTn id="11" presetID="1" presetClass="entr" presetSubtype="0" fill="hold" grpId="0" nodeType="withEffect">
                                  <p:stCondLst>
                                    <p:cond delay="0"/>
                                  </p:stCondLst>
                                  <p:childTnLst>
                                    <p:set>
                                      <p:cBhvr>
                                        <p:cTn id="12" dur="1" fill="hold">
                                          <p:stCondLst>
                                            <p:cond delay="499"/>
                                          </p:stCondLst>
                                        </p:cTn>
                                        <p:tgtEl>
                                          <p:spTgt spid="1699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3" end="3"/>
                                            </p:txEl>
                                          </p:spTgt>
                                        </p:tgtEl>
                                        <p:attrNameLst>
                                          <p:attrName>ppt_c</p:attrName>
                                        </p:attrNameLst>
                                      </p:cBhvr>
                                      <p:to>
                                        <a:schemeClr val="folHlink"/>
                                      </p:to>
                                    </p:animClr>
                                  </p:subTnLst>
                                </p:cTn>
                              </p:par>
                              <p:par>
                                <p:cTn id="13" presetID="1" presetClass="entr" presetSubtype="0" fill="hold" grpId="0" nodeType="withEffect">
                                  <p:stCondLst>
                                    <p:cond delay="0"/>
                                  </p:stCondLst>
                                  <p:childTnLst>
                                    <p:set>
                                      <p:cBhvr>
                                        <p:cTn id="14" dur="1" fill="hold">
                                          <p:stCondLst>
                                            <p:cond delay="499"/>
                                          </p:stCondLst>
                                        </p:cTn>
                                        <p:tgtEl>
                                          <p:spTgt spid="16998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4" end="4"/>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6998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5" end="5"/>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6998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6" end="6"/>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8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ltLang="en-US" b="1" dirty="0" smtClean="0">
                <a:solidFill>
                  <a:srgbClr val="FF0000"/>
                </a:solidFill>
              </a:rPr>
              <a:t>Service Design Matrix</a:t>
            </a:r>
          </a:p>
        </p:txBody>
      </p:sp>
      <p:sp>
        <p:nvSpPr>
          <p:cNvPr id="44037" name="Rectangle 5"/>
          <p:cNvSpPr>
            <a:spLocks noGrp="1" noChangeArrowheads="1"/>
          </p:cNvSpPr>
          <p:nvPr>
            <p:ph type="body" sz="half" idx="1"/>
          </p:nvPr>
        </p:nvSpPr>
        <p:spPr>
          <a:xfrm>
            <a:off x="228600" y="2017713"/>
            <a:ext cx="3886200" cy="4535487"/>
          </a:xfrm>
        </p:spPr>
        <p:txBody>
          <a:bodyPr/>
          <a:lstStyle/>
          <a:p>
            <a:pPr>
              <a:lnSpc>
                <a:spcPct val="90000"/>
              </a:lnSpc>
            </a:pPr>
            <a:r>
              <a:rPr lang="en-US" altLang="en-US" sz="2000" b="1" dirty="0" smtClean="0">
                <a:solidFill>
                  <a:schemeClr val="folHlink"/>
                </a:solidFill>
              </a:rPr>
              <a:t>Service Characteristics</a:t>
            </a:r>
          </a:p>
          <a:p>
            <a:pPr lvl="1">
              <a:lnSpc>
                <a:spcPct val="90000"/>
              </a:lnSpc>
            </a:pPr>
            <a:r>
              <a:rPr lang="en-US" altLang="en-US" sz="2000" dirty="0" smtClean="0"/>
              <a:t>Pure services</a:t>
            </a:r>
          </a:p>
          <a:p>
            <a:pPr lvl="1">
              <a:lnSpc>
                <a:spcPct val="90000"/>
              </a:lnSpc>
            </a:pPr>
            <a:r>
              <a:rPr lang="en-US" altLang="en-US" sz="2000" dirty="0" smtClean="0"/>
              <a:t>Quasi-Manufacturing</a:t>
            </a:r>
          </a:p>
          <a:p>
            <a:pPr lvl="1">
              <a:lnSpc>
                <a:spcPct val="90000"/>
              </a:lnSpc>
            </a:pPr>
            <a:r>
              <a:rPr lang="en-US" altLang="en-US" sz="2000" dirty="0" smtClean="0"/>
              <a:t>Mixed services</a:t>
            </a:r>
          </a:p>
          <a:p>
            <a:pPr>
              <a:lnSpc>
                <a:spcPct val="90000"/>
              </a:lnSpc>
            </a:pPr>
            <a:r>
              <a:rPr lang="en-US" altLang="en-US" sz="2000" b="1" dirty="0" smtClean="0">
                <a:solidFill>
                  <a:schemeClr val="folHlink"/>
                </a:solidFill>
              </a:rPr>
              <a:t>Service Package</a:t>
            </a:r>
          </a:p>
          <a:p>
            <a:pPr lvl="1">
              <a:lnSpc>
                <a:spcPct val="90000"/>
              </a:lnSpc>
            </a:pPr>
            <a:r>
              <a:rPr lang="en-US" altLang="en-US" sz="2000" dirty="0" smtClean="0"/>
              <a:t>The physical goods</a:t>
            </a:r>
          </a:p>
          <a:p>
            <a:pPr lvl="1">
              <a:lnSpc>
                <a:spcPct val="90000"/>
              </a:lnSpc>
            </a:pPr>
            <a:r>
              <a:rPr lang="en-US" altLang="en-US" sz="2000" dirty="0" smtClean="0"/>
              <a:t>The sensual benefits</a:t>
            </a:r>
          </a:p>
          <a:p>
            <a:pPr lvl="1">
              <a:lnSpc>
                <a:spcPct val="90000"/>
              </a:lnSpc>
            </a:pPr>
            <a:r>
              <a:rPr lang="en-US" altLang="en-US" sz="2000" dirty="0" smtClean="0"/>
              <a:t>The psychological</a:t>
            </a:r>
            <a:r>
              <a:rPr lang="en-US" altLang="en-US" sz="2000" b="1" dirty="0" smtClean="0"/>
              <a:t> </a:t>
            </a:r>
            <a:r>
              <a:rPr lang="en-US" altLang="en-US" sz="2000" dirty="0" smtClean="0"/>
              <a:t>benefits</a:t>
            </a:r>
            <a:endParaRPr lang="en-US" altLang="en-US" sz="2400" dirty="0" smtClean="0"/>
          </a:p>
          <a:p>
            <a:pPr>
              <a:lnSpc>
                <a:spcPct val="90000"/>
              </a:lnSpc>
            </a:pPr>
            <a:r>
              <a:rPr lang="en-US" altLang="en-US" sz="2000" b="1" dirty="0" smtClean="0">
                <a:solidFill>
                  <a:schemeClr val="folHlink"/>
                </a:solidFill>
              </a:rPr>
              <a:t>Differing designs</a:t>
            </a:r>
          </a:p>
          <a:p>
            <a:pPr lvl="1">
              <a:lnSpc>
                <a:spcPct val="90000"/>
              </a:lnSpc>
            </a:pPr>
            <a:r>
              <a:rPr lang="en-US" altLang="en-US" sz="2000" dirty="0" smtClean="0"/>
              <a:t>Substitute technology for people</a:t>
            </a:r>
          </a:p>
          <a:p>
            <a:pPr lvl="1">
              <a:lnSpc>
                <a:spcPct val="90000"/>
              </a:lnSpc>
            </a:pPr>
            <a:r>
              <a:rPr lang="en-US" altLang="en-US" sz="2000" dirty="0" smtClean="0"/>
              <a:t>Get customer involved</a:t>
            </a:r>
          </a:p>
          <a:p>
            <a:pPr lvl="1">
              <a:lnSpc>
                <a:spcPct val="90000"/>
              </a:lnSpc>
            </a:pPr>
            <a:r>
              <a:rPr lang="en-US" altLang="en-US" sz="2000" dirty="0" smtClean="0"/>
              <a:t>High customer attention</a:t>
            </a:r>
          </a:p>
        </p:txBody>
      </p:sp>
      <p:pic>
        <p:nvPicPr>
          <p:cNvPr id="44038" name="Picture 7" descr="w0026-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91000" y="1905000"/>
            <a:ext cx="4648200" cy="4572000"/>
          </a:xfrm>
        </p:spPr>
      </p:pic>
    </p:spTree>
    <p:extLst>
      <p:ext uri="{BB962C8B-B14F-4D97-AF65-F5344CB8AC3E}">
        <p14:creationId xmlns:p14="http://schemas.microsoft.com/office/powerpoint/2010/main" val="232521707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TQM</a:t>
            </a:r>
            <a:endParaRPr lang="en-US" b="1" dirty="0">
              <a:solidFill>
                <a:srgbClr val="FF0000"/>
              </a:solidFill>
            </a:endParaRPr>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r>
              <a:rPr lang="en-US" b="1" dirty="0" smtClean="0"/>
              <a:t>Total Quality Management</a:t>
            </a:r>
            <a:endParaRPr lang="en-US" b="1" dirty="0"/>
          </a:p>
        </p:txBody>
      </p:sp>
    </p:spTree>
    <p:extLst>
      <p:ext uri="{BB962C8B-B14F-4D97-AF65-F5344CB8AC3E}">
        <p14:creationId xmlns:p14="http://schemas.microsoft.com/office/powerpoint/2010/main" val="113796973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solidFill>
                  <a:srgbClr val="FF0000"/>
                </a:solidFill>
              </a:rPr>
              <a:t>TQM Definition</a:t>
            </a:r>
            <a:endParaRPr lang="en-US" b="1" dirty="0">
              <a:solidFill>
                <a:srgbClr val="FF0000"/>
              </a:solidFill>
            </a:endParaRPr>
          </a:p>
        </p:txBody>
      </p:sp>
      <p:sp>
        <p:nvSpPr>
          <p:cNvPr id="3" name="Content Placeholder 2"/>
          <p:cNvSpPr>
            <a:spLocks noGrp="1"/>
          </p:cNvSpPr>
          <p:nvPr>
            <p:ph idx="1"/>
          </p:nvPr>
        </p:nvSpPr>
        <p:spPr>
          <a:xfrm>
            <a:off x="457200" y="609600"/>
            <a:ext cx="8229600" cy="6248400"/>
          </a:xfrm>
        </p:spPr>
        <p:txBody>
          <a:bodyPr>
            <a:normAutofit fontScale="77500" lnSpcReduction="20000"/>
          </a:bodyPr>
          <a:lstStyle/>
          <a:p>
            <a:endParaRPr lang="en-US" b="1" i="1" dirty="0" smtClean="0"/>
          </a:p>
          <a:p>
            <a:r>
              <a:rPr lang="en-US" b="1" i="1" dirty="0"/>
              <a:t> </a:t>
            </a:r>
            <a:r>
              <a:rPr lang="en-US" b="1" i="1" dirty="0" smtClean="0"/>
              <a:t>TQM is defined as</a:t>
            </a:r>
            <a:r>
              <a:rPr lang="en-US" b="1" i="1" dirty="0"/>
              <a:t>  “</a:t>
            </a:r>
            <a:r>
              <a:rPr lang="en-US" b="1" i="1" dirty="0">
                <a:solidFill>
                  <a:srgbClr val="FF0000"/>
                </a:solidFill>
              </a:rPr>
              <a:t>a management </a:t>
            </a:r>
            <a:r>
              <a:rPr lang="en-US" b="1" i="1" dirty="0" smtClean="0">
                <a:solidFill>
                  <a:srgbClr val="FF0000"/>
                </a:solidFill>
              </a:rPr>
              <a:t>philosophy”</a:t>
            </a:r>
            <a:r>
              <a:rPr lang="en-US" b="1" i="1" dirty="0" smtClean="0"/>
              <a:t> </a:t>
            </a:r>
            <a:r>
              <a:rPr lang="en-US" b="1" i="1" dirty="0"/>
              <a:t>that </a:t>
            </a:r>
            <a:r>
              <a:rPr lang="en-US" b="1" i="1" dirty="0" smtClean="0"/>
              <a:t>builds</a:t>
            </a:r>
          </a:p>
          <a:p>
            <a:endParaRPr lang="en-US" b="1" i="1" dirty="0"/>
          </a:p>
          <a:p>
            <a:pPr lvl="1"/>
            <a:r>
              <a:rPr lang="en-US" b="1" i="1" dirty="0"/>
              <a:t>a </a:t>
            </a:r>
            <a:r>
              <a:rPr lang="en-US" b="1" i="1" dirty="0">
                <a:solidFill>
                  <a:srgbClr val="FF0000"/>
                </a:solidFill>
              </a:rPr>
              <a:t>customer-driven organization </a:t>
            </a:r>
            <a:r>
              <a:rPr lang="en-US" b="1" i="1" dirty="0"/>
              <a:t>dedicated to total customer satisfaction </a:t>
            </a:r>
          </a:p>
          <a:p>
            <a:pPr marL="457200" lvl="1" indent="0">
              <a:buNone/>
            </a:pPr>
            <a:r>
              <a:rPr lang="en-US" b="1" i="1" dirty="0"/>
              <a:t>	   </a:t>
            </a:r>
            <a:r>
              <a:rPr lang="en-US" b="1" i="1" dirty="0">
                <a:solidFill>
                  <a:srgbClr val="FF0000"/>
                </a:solidFill>
              </a:rPr>
              <a:t>through </a:t>
            </a:r>
          </a:p>
          <a:p>
            <a:pPr lvl="1"/>
            <a:r>
              <a:rPr lang="en-US" b="1" i="1" dirty="0">
                <a:solidFill>
                  <a:srgbClr val="FF0000"/>
                </a:solidFill>
              </a:rPr>
              <a:t>continuous improvement</a:t>
            </a:r>
            <a:r>
              <a:rPr lang="en-US" b="1" i="1" dirty="0"/>
              <a:t> in the effectiveness and efficiency  of  the organization and its </a:t>
            </a:r>
            <a:r>
              <a:rPr lang="en-US" b="1" i="1" dirty="0" smtClean="0"/>
              <a:t>processes.”</a:t>
            </a:r>
          </a:p>
          <a:p>
            <a:pPr lvl="2"/>
            <a:endParaRPr lang="en-US" b="1" i="1" dirty="0" smtClean="0">
              <a:solidFill>
                <a:srgbClr val="FF0000"/>
              </a:solidFill>
            </a:endParaRPr>
          </a:p>
          <a:p>
            <a:pPr lvl="2"/>
            <a:r>
              <a:rPr lang="en-US" b="1" i="1" dirty="0" smtClean="0">
                <a:solidFill>
                  <a:srgbClr val="FF0000"/>
                </a:solidFill>
              </a:rPr>
              <a:t> It uses PDCA Cycle (also Known as Deming Wheel ) as a tool to bring in continuous improvements.</a:t>
            </a:r>
            <a:endParaRPr lang="en-US" b="1" i="1" dirty="0">
              <a:solidFill>
                <a:srgbClr val="FF0000"/>
              </a:solidFill>
            </a:endParaRPr>
          </a:p>
          <a:p>
            <a:pPr marL="0" indent="0">
              <a:buNone/>
            </a:pPr>
            <a:endParaRPr lang="en-US" b="1" i="1" dirty="0" smtClean="0"/>
          </a:p>
          <a:p>
            <a:pPr marL="342900" lvl="1" indent="-342900">
              <a:buFont typeface="Arial" pitchFamily="34" charset="0"/>
              <a:buChar char="•"/>
            </a:pPr>
            <a:r>
              <a:rPr lang="en-US" b="1" i="1" dirty="0">
                <a:solidFill>
                  <a:srgbClr val="FF0000"/>
                </a:solidFill>
              </a:rPr>
              <a:t>Progress in the search for excellence depends largely on the leadership. </a:t>
            </a:r>
            <a:endParaRPr lang="en-US" b="1" i="1" dirty="0" smtClean="0">
              <a:solidFill>
                <a:srgbClr val="FF0000"/>
              </a:solidFill>
            </a:endParaRPr>
          </a:p>
          <a:p>
            <a:pPr marL="742950" lvl="2" indent="-342900"/>
            <a:r>
              <a:rPr lang="en-US" b="1" i="1" dirty="0" smtClean="0"/>
              <a:t>At </a:t>
            </a:r>
            <a:r>
              <a:rPr lang="en-US" b="1" i="1" dirty="0"/>
              <a:t>work, total quality management (TQM) is best promoted when a leader is able to get everyone to be involved in activities designed to increase customer satisfaction.  </a:t>
            </a:r>
            <a:endParaRPr lang="en-US" b="1" i="1" dirty="0" smtClean="0"/>
          </a:p>
          <a:p>
            <a:pPr marL="742950" lvl="2" indent="-342900"/>
            <a:r>
              <a:rPr lang="en-US" b="1" i="1" dirty="0" smtClean="0">
                <a:solidFill>
                  <a:srgbClr val="FF0000"/>
                </a:solidFill>
              </a:rPr>
              <a:t>TQM </a:t>
            </a:r>
            <a:r>
              <a:rPr lang="en-US" b="1" i="1" dirty="0">
                <a:solidFill>
                  <a:srgbClr val="FF0000"/>
                </a:solidFill>
              </a:rPr>
              <a:t>requires continual changes that contribute to quality improvement and the leader is responsible for finding the best avenue to achieve this.</a:t>
            </a:r>
            <a:r>
              <a:rPr lang="en-US" dirty="0"/>
              <a:t> </a:t>
            </a:r>
          </a:p>
        </p:txBody>
      </p:sp>
    </p:spTree>
    <p:extLst>
      <p:ext uri="{BB962C8B-B14F-4D97-AF65-F5344CB8AC3E}">
        <p14:creationId xmlns:p14="http://schemas.microsoft.com/office/powerpoint/2010/main" val="297746333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TQM provides</a:t>
            </a:r>
            <a:r>
              <a:rPr lang="en-US" b="1" dirty="0" smtClean="0"/>
              <a:t> </a:t>
            </a:r>
            <a:br>
              <a:rPr lang="en-US" b="1" dirty="0" smtClean="0"/>
            </a:br>
            <a:r>
              <a:rPr lang="en-US" b="1" dirty="0" smtClean="0"/>
              <a:t>competitive edge to the organization</a:t>
            </a:r>
            <a:endParaRPr lang="en-US" b="1"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Customer buys the total experience not only the product alone. It  starts from  pre-selling activities (enquiry/quotation etc.), then the quality of the product or services delivered including the delivery and finally the after sales service including disposal. </a:t>
            </a:r>
          </a:p>
          <a:p>
            <a:pPr lvl="1"/>
            <a:r>
              <a:rPr lang="en-US" dirty="0" smtClean="0">
                <a:solidFill>
                  <a:srgbClr val="FF0000"/>
                </a:solidFill>
              </a:rPr>
              <a:t>TQM focuses on improving the total customer experience and on a continuing basis.</a:t>
            </a:r>
          </a:p>
          <a:p>
            <a:r>
              <a:rPr lang="en-US" dirty="0" smtClean="0"/>
              <a:t>TQM </a:t>
            </a:r>
            <a:r>
              <a:rPr lang="en-US" dirty="0"/>
              <a:t>is both a philosophy and a set of management guiding principles for managing an </a:t>
            </a:r>
            <a:r>
              <a:rPr lang="en-US" dirty="0" smtClean="0"/>
              <a:t>organization</a:t>
            </a:r>
            <a:r>
              <a:rPr lang="en-US" dirty="0"/>
              <a:t>. </a:t>
            </a:r>
            <a:endParaRPr lang="en-US" dirty="0" smtClean="0"/>
          </a:p>
          <a:p>
            <a:endParaRPr lang="en-US" dirty="0"/>
          </a:p>
          <a:p>
            <a:pPr lvl="1"/>
            <a:r>
              <a:rPr lang="en-US" dirty="0" smtClean="0">
                <a:solidFill>
                  <a:srgbClr val="FF0000"/>
                </a:solidFill>
              </a:rPr>
              <a:t>It </a:t>
            </a:r>
            <a:r>
              <a:rPr lang="en-US" dirty="0">
                <a:solidFill>
                  <a:srgbClr val="FF0000"/>
                </a:solidFill>
              </a:rPr>
              <a:t>typically regards customer reaction as the best measure of quality.</a:t>
            </a:r>
          </a:p>
          <a:p>
            <a:pPr lvl="1"/>
            <a:r>
              <a:rPr lang="en-US" dirty="0">
                <a:solidFill>
                  <a:srgbClr val="FF0000"/>
                </a:solidFill>
              </a:rPr>
              <a:t>It uses the idea of internal customers to substitute for external customers in measuring the quality of many of the operations in the organization.</a:t>
            </a:r>
          </a:p>
          <a:p>
            <a:endParaRPr lang="en-US" dirty="0"/>
          </a:p>
          <a:p>
            <a:r>
              <a:rPr lang="en-US" dirty="0"/>
              <a:t>TQM regards focusing on quality as a way to gain competitive advantage. It is argued that if quality is improved, costs will drop and organizations will respond more quickly and effectively to customer requests.      </a:t>
            </a:r>
          </a:p>
          <a:p>
            <a:endParaRPr lang="en-US" dirty="0"/>
          </a:p>
        </p:txBody>
      </p:sp>
    </p:spTree>
    <p:extLst>
      <p:ext uri="{BB962C8B-B14F-4D97-AF65-F5344CB8AC3E}">
        <p14:creationId xmlns:p14="http://schemas.microsoft.com/office/powerpoint/2010/main" val="31185148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Plan-Do-Check-Act </a:t>
            </a:r>
            <a:r>
              <a:rPr lang="en-US" b="1" dirty="0">
                <a:solidFill>
                  <a:srgbClr val="FF0000"/>
                </a:solidFill>
              </a:rPr>
              <a:t>(PDCA) Cycle </a:t>
            </a:r>
            <a:br>
              <a:rPr lang="en-US" b="1" dirty="0">
                <a:solidFill>
                  <a:srgbClr val="FF0000"/>
                </a:solidFill>
              </a:rPr>
            </a:br>
            <a:endParaRPr lang="en-US" b="1" dirty="0">
              <a:solidFill>
                <a:srgbClr val="FF0000"/>
              </a:solidFill>
            </a:endParaRPr>
          </a:p>
        </p:txBody>
      </p:sp>
      <p:sp>
        <p:nvSpPr>
          <p:cNvPr id="5" name="Content Placeholder 4"/>
          <p:cNvSpPr>
            <a:spLocks noGrp="1"/>
          </p:cNvSpPr>
          <p:nvPr>
            <p:ph idx="1"/>
          </p:nvPr>
        </p:nvSpPr>
        <p:spPr>
          <a:xfrm>
            <a:off x="457200" y="1219200"/>
            <a:ext cx="8229600" cy="5638800"/>
          </a:xfrm>
        </p:spPr>
        <p:txBody>
          <a:bodyPr>
            <a:normAutofit fontScale="92500" lnSpcReduction="20000"/>
          </a:bodyPr>
          <a:lstStyle/>
          <a:p>
            <a:r>
              <a:rPr lang="en-US" sz="2400" dirty="0"/>
              <a:t>The </a:t>
            </a:r>
            <a:r>
              <a:rPr lang="en-US" sz="2400" dirty="0">
                <a:solidFill>
                  <a:srgbClr val="FF0000"/>
                </a:solidFill>
              </a:rPr>
              <a:t>PDCA Cycle is a checklist of the four stages</a:t>
            </a:r>
            <a:r>
              <a:rPr lang="en-US" sz="2400" dirty="0"/>
              <a:t> which </a:t>
            </a:r>
            <a:r>
              <a:rPr lang="en-US" sz="2400" dirty="0" smtClean="0"/>
              <a:t>is used to move </a:t>
            </a:r>
            <a:r>
              <a:rPr lang="en-US" sz="2400" dirty="0"/>
              <a:t>from `problem-faced' to `problem </a:t>
            </a:r>
            <a:r>
              <a:rPr lang="en-US" sz="2400" dirty="0" smtClean="0"/>
              <a:t>solved‘ stage. </a:t>
            </a:r>
          </a:p>
          <a:p>
            <a:pPr lvl="1"/>
            <a:r>
              <a:rPr lang="en-US" sz="2000" dirty="0" smtClean="0"/>
              <a:t>It is </a:t>
            </a:r>
            <a:r>
              <a:rPr lang="en-US" sz="2000" dirty="0"/>
              <a:t>a four–step model for carrying out change. Just as a circle has no end, the PDCA cycle should be repeated again and again </a:t>
            </a:r>
            <a:r>
              <a:rPr lang="en-US" sz="2000" dirty="0">
                <a:solidFill>
                  <a:srgbClr val="FF0000"/>
                </a:solidFill>
              </a:rPr>
              <a:t>for continuous improvement.</a:t>
            </a:r>
            <a:r>
              <a:rPr lang="en-US" sz="2000" dirty="0"/>
              <a:t> </a:t>
            </a:r>
            <a:endParaRPr lang="en-US" sz="20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solidFill>
                  <a:srgbClr val="FF0000"/>
                </a:solidFill>
              </a:rPr>
              <a:t>When </a:t>
            </a:r>
            <a:r>
              <a:rPr lang="en-US" sz="2400" dirty="0">
                <a:solidFill>
                  <a:srgbClr val="FF0000"/>
                </a:solidFill>
              </a:rPr>
              <a:t>to Use Plan–Do–Check–Act</a:t>
            </a:r>
          </a:p>
          <a:p>
            <a:pPr lvl="1"/>
            <a:r>
              <a:rPr lang="en-US" sz="2000" dirty="0"/>
              <a:t>As a model for continuous improvement. </a:t>
            </a:r>
          </a:p>
          <a:p>
            <a:pPr lvl="1"/>
            <a:r>
              <a:rPr lang="en-US" sz="2000" dirty="0"/>
              <a:t>When starting a new improvement project. </a:t>
            </a:r>
          </a:p>
          <a:p>
            <a:pPr lvl="1"/>
            <a:r>
              <a:rPr lang="en-US" sz="2000" dirty="0"/>
              <a:t>When developing a new or improved design of a process, product or service. </a:t>
            </a:r>
            <a:endParaRPr lang="en-US" sz="2000" dirty="0" smtClean="0"/>
          </a:p>
          <a:p>
            <a:pPr lvl="1"/>
            <a:r>
              <a:rPr lang="en-US" sz="2000" dirty="0"/>
              <a:t>When implementing any change</a:t>
            </a:r>
            <a:r>
              <a:rPr lang="en-US" sz="2000" dirty="0" smtClean="0"/>
              <a:t>.</a:t>
            </a:r>
          </a:p>
          <a:p>
            <a:pPr lvl="1"/>
            <a:endParaRPr lang="en-US" sz="2000" dirty="0"/>
          </a:p>
          <a:p>
            <a:pPr lvl="1"/>
            <a:endParaRPr lang="en-US" sz="2000" dirty="0"/>
          </a:p>
          <a:p>
            <a:endParaRPr lang="en-US" sz="2400" dirty="0"/>
          </a:p>
          <a:p>
            <a:endParaRPr lang="en-US" dirty="0"/>
          </a:p>
        </p:txBody>
      </p:sp>
      <p:pic>
        <p:nvPicPr>
          <p:cNvPr id="6" name="Picture 5" descr="Figure 1: Plan-do-study-act cycle"/>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55273"/>
            <a:ext cx="2743200" cy="2443163"/>
          </a:xfrm>
          <a:prstGeom prst="rect">
            <a:avLst/>
          </a:prstGeom>
          <a:noFill/>
          <a:ln>
            <a:noFill/>
          </a:ln>
        </p:spPr>
      </p:pic>
      <p:sp>
        <p:nvSpPr>
          <p:cNvPr id="7" name="TextBox 6"/>
          <p:cNvSpPr txBox="1"/>
          <p:nvPr/>
        </p:nvSpPr>
        <p:spPr>
          <a:xfrm>
            <a:off x="6146064" y="2895600"/>
            <a:ext cx="2845536" cy="2308324"/>
          </a:xfrm>
          <a:prstGeom prst="rect">
            <a:avLst/>
          </a:prstGeom>
          <a:noFill/>
        </p:spPr>
        <p:txBody>
          <a:bodyPr wrap="square" rtlCol="0">
            <a:spAutoFit/>
          </a:bodyPr>
          <a:lstStyle/>
          <a:p>
            <a:r>
              <a:rPr lang="en-US" dirty="0" smtClean="0"/>
              <a:t>The concept was  </a:t>
            </a:r>
            <a:r>
              <a:rPr lang="en-US" dirty="0"/>
              <a:t>originally </a:t>
            </a:r>
            <a:r>
              <a:rPr lang="en-US" dirty="0">
                <a:solidFill>
                  <a:srgbClr val="FF0000"/>
                </a:solidFill>
              </a:rPr>
              <a:t>developed </a:t>
            </a:r>
            <a:r>
              <a:rPr lang="en-US" dirty="0" smtClean="0">
                <a:solidFill>
                  <a:srgbClr val="FF0000"/>
                </a:solidFill>
              </a:rPr>
              <a:t>by </a:t>
            </a:r>
            <a:r>
              <a:rPr lang="en-US" dirty="0">
                <a:solidFill>
                  <a:srgbClr val="FF0000"/>
                </a:solidFill>
              </a:rPr>
              <a:t>Walter </a:t>
            </a:r>
            <a:r>
              <a:rPr lang="en-US" dirty="0" err="1" smtClean="0">
                <a:solidFill>
                  <a:srgbClr val="FF0000"/>
                </a:solidFill>
              </a:rPr>
              <a:t>Shewhart</a:t>
            </a:r>
            <a:r>
              <a:rPr lang="en-US" dirty="0" smtClean="0"/>
              <a:t>. But it was popularized by Edward</a:t>
            </a:r>
          </a:p>
          <a:p>
            <a:r>
              <a:rPr lang="en-US" dirty="0" smtClean="0"/>
              <a:t>Deming for organization’s</a:t>
            </a:r>
          </a:p>
          <a:p>
            <a:r>
              <a:rPr lang="en-US" dirty="0" smtClean="0"/>
              <a:t> improvement. </a:t>
            </a:r>
            <a:r>
              <a:rPr lang="en-US" b="1" dirty="0" smtClean="0">
                <a:solidFill>
                  <a:srgbClr val="FF0000"/>
                </a:solidFill>
              </a:rPr>
              <a:t>Because of </a:t>
            </a:r>
          </a:p>
          <a:p>
            <a:r>
              <a:rPr lang="en-US" b="1" dirty="0" smtClean="0">
                <a:solidFill>
                  <a:srgbClr val="FF0000"/>
                </a:solidFill>
              </a:rPr>
              <a:t>this the cycle is also known</a:t>
            </a:r>
          </a:p>
          <a:p>
            <a:r>
              <a:rPr lang="en-US" b="1" dirty="0" smtClean="0">
                <a:solidFill>
                  <a:srgbClr val="FF0000"/>
                </a:solidFill>
              </a:rPr>
              <a:t> as Deming Wheel.</a:t>
            </a:r>
            <a:r>
              <a:rPr lang="en-US" dirty="0" smtClean="0"/>
              <a:t> </a:t>
            </a:r>
            <a:endParaRPr lang="en-US" dirty="0"/>
          </a:p>
        </p:txBody>
      </p:sp>
      <p:sp>
        <p:nvSpPr>
          <p:cNvPr id="8" name="Rectangle 7"/>
          <p:cNvSpPr/>
          <p:nvPr/>
        </p:nvSpPr>
        <p:spPr>
          <a:xfrm>
            <a:off x="6146062" y="2790370"/>
            <a:ext cx="2845537" cy="2413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08027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b="1" dirty="0" smtClean="0">
                <a:solidFill>
                  <a:srgbClr val="FF0000"/>
                </a:solidFill>
              </a:rPr>
              <a:t>Plan–Do–Check–Act (PDCA)Procedure</a:t>
            </a:r>
            <a:r>
              <a:rPr lang="en-US" b="1" dirty="0">
                <a:solidFill>
                  <a:srgbClr val="FF0000"/>
                </a:solidFill>
              </a:rPr>
              <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533400" y="1295400"/>
            <a:ext cx="8229600" cy="5410200"/>
          </a:xfrm>
        </p:spPr>
        <p:txBody>
          <a:bodyPr>
            <a:normAutofit fontScale="85000" lnSpcReduction="10000"/>
          </a:bodyPr>
          <a:lstStyle/>
          <a:p>
            <a:pPr lvl="0"/>
            <a:r>
              <a:rPr lang="en-US" b="1" dirty="0" smtClean="0">
                <a:solidFill>
                  <a:srgbClr val="FF0000"/>
                </a:solidFill>
              </a:rPr>
              <a:t>Plan</a:t>
            </a:r>
            <a:r>
              <a:rPr lang="en-US" b="1" dirty="0">
                <a:solidFill>
                  <a:srgbClr val="FF0000"/>
                </a:solidFill>
              </a:rPr>
              <a:t>. </a:t>
            </a:r>
            <a:endParaRPr lang="en-US" b="1" dirty="0" smtClean="0">
              <a:solidFill>
                <a:srgbClr val="FF0000"/>
              </a:solidFill>
            </a:endParaRPr>
          </a:p>
          <a:p>
            <a:pPr lvl="1"/>
            <a:r>
              <a:rPr lang="en-US" dirty="0" smtClean="0"/>
              <a:t>Recognize </a:t>
            </a:r>
            <a:r>
              <a:rPr lang="en-US" dirty="0"/>
              <a:t>an opportunity and plan a change. </a:t>
            </a:r>
          </a:p>
          <a:p>
            <a:pPr lvl="0"/>
            <a:r>
              <a:rPr lang="en-US" b="1" dirty="0">
                <a:solidFill>
                  <a:srgbClr val="FF0000"/>
                </a:solidFill>
              </a:rPr>
              <a:t>Do</a:t>
            </a:r>
            <a:r>
              <a:rPr lang="en-US" dirty="0"/>
              <a:t>. </a:t>
            </a:r>
            <a:endParaRPr lang="en-US" dirty="0" smtClean="0"/>
          </a:p>
          <a:p>
            <a:pPr lvl="1"/>
            <a:r>
              <a:rPr lang="en-US" dirty="0" smtClean="0"/>
              <a:t>Test </a:t>
            </a:r>
            <a:r>
              <a:rPr lang="en-US" dirty="0"/>
              <a:t>the change. Carry out a small-scale study. </a:t>
            </a:r>
          </a:p>
          <a:p>
            <a:pPr lvl="0"/>
            <a:r>
              <a:rPr lang="en-US" b="1" dirty="0">
                <a:solidFill>
                  <a:srgbClr val="FF0000"/>
                </a:solidFill>
              </a:rPr>
              <a:t>Check</a:t>
            </a:r>
            <a:r>
              <a:rPr lang="en-US" b="1" dirty="0" smtClean="0">
                <a:solidFill>
                  <a:srgbClr val="FF0000"/>
                </a:solidFill>
              </a:rPr>
              <a:t>.</a:t>
            </a:r>
          </a:p>
          <a:p>
            <a:pPr lvl="1"/>
            <a:r>
              <a:rPr lang="en-US" dirty="0" smtClean="0"/>
              <a:t> Review </a:t>
            </a:r>
            <a:r>
              <a:rPr lang="en-US" dirty="0"/>
              <a:t>the test, analyze the results and identify </a:t>
            </a:r>
            <a:r>
              <a:rPr lang="en-US" dirty="0" smtClean="0"/>
              <a:t>and record the learning. </a:t>
            </a:r>
            <a:endParaRPr lang="en-US" dirty="0"/>
          </a:p>
          <a:p>
            <a:pPr lvl="0"/>
            <a:r>
              <a:rPr lang="en-US" b="1" dirty="0">
                <a:solidFill>
                  <a:srgbClr val="FF0000"/>
                </a:solidFill>
              </a:rPr>
              <a:t>Act.</a:t>
            </a:r>
            <a:r>
              <a:rPr lang="en-US" dirty="0"/>
              <a:t> </a:t>
            </a:r>
            <a:endParaRPr lang="en-US" dirty="0" smtClean="0"/>
          </a:p>
          <a:p>
            <a:pPr lvl="1"/>
            <a:r>
              <a:rPr lang="en-US" dirty="0" smtClean="0"/>
              <a:t>Take </a:t>
            </a:r>
            <a:r>
              <a:rPr lang="en-US" dirty="0"/>
              <a:t>action based on what </a:t>
            </a:r>
            <a:r>
              <a:rPr lang="en-US" dirty="0" smtClean="0"/>
              <a:t>is learned </a:t>
            </a:r>
            <a:r>
              <a:rPr lang="en-US" dirty="0"/>
              <a:t>in the study step</a:t>
            </a:r>
            <a:r>
              <a:rPr lang="en-US" dirty="0" smtClean="0"/>
              <a:t>:</a:t>
            </a:r>
          </a:p>
          <a:p>
            <a:pPr lvl="2"/>
            <a:r>
              <a:rPr lang="en-US" dirty="0" smtClean="0"/>
              <a:t> </a:t>
            </a:r>
            <a:r>
              <a:rPr lang="en-US" dirty="0">
                <a:solidFill>
                  <a:srgbClr val="FF0000"/>
                </a:solidFill>
              </a:rPr>
              <a:t>If the change did not work, go through the cycle again with a different plan. If you were successful, incorporate what you learned from the test into wider changes. Use what you learned to plan new improvements, beginning the cycle again. </a:t>
            </a:r>
          </a:p>
          <a:p>
            <a:endParaRPr lang="en-US" dirty="0"/>
          </a:p>
        </p:txBody>
      </p:sp>
    </p:spTree>
    <p:extLst>
      <p:ext uri="{BB962C8B-B14F-4D97-AF65-F5344CB8AC3E}">
        <p14:creationId xmlns:p14="http://schemas.microsoft.com/office/powerpoint/2010/main" val="285175666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realisation.com.au/site1/Furniture/images/PDCA%20cycle%20diagram%20thumbnail.gif">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84953"/>
            <a:ext cx="7010400" cy="4648200"/>
          </a:xfrm>
          <a:prstGeom prst="rect">
            <a:avLst/>
          </a:prstGeom>
          <a:noFill/>
          <a:ln>
            <a:noFill/>
          </a:ln>
        </p:spPr>
      </p:pic>
      <p:sp>
        <p:nvSpPr>
          <p:cNvPr id="3" name="TextBox 2"/>
          <p:cNvSpPr txBox="1"/>
          <p:nvPr/>
        </p:nvSpPr>
        <p:spPr>
          <a:xfrm>
            <a:off x="1594896" y="-49611"/>
            <a:ext cx="6106608" cy="1200329"/>
          </a:xfrm>
          <a:prstGeom prst="rect">
            <a:avLst/>
          </a:prstGeom>
          <a:noFill/>
        </p:spPr>
        <p:txBody>
          <a:bodyPr wrap="none" rtlCol="0">
            <a:spAutoFit/>
          </a:bodyPr>
          <a:lstStyle/>
          <a:p>
            <a:pPr algn="ctr"/>
            <a:r>
              <a:rPr lang="en-US" sz="3200" b="1" dirty="0" smtClean="0">
                <a:solidFill>
                  <a:srgbClr val="FF0000"/>
                </a:solidFill>
              </a:rPr>
              <a:t>Common Improvement Tools used</a:t>
            </a:r>
            <a:r>
              <a:rPr lang="en-US" sz="3200" b="1" dirty="0" smtClean="0"/>
              <a:t> </a:t>
            </a:r>
          </a:p>
          <a:p>
            <a:pPr algn="ctr"/>
            <a:r>
              <a:rPr lang="en-US" sz="2400" b="1" dirty="0" smtClean="0">
                <a:solidFill>
                  <a:srgbClr val="FF0000"/>
                </a:solidFill>
              </a:rPr>
              <a:t>in PDCA Cycle</a:t>
            </a:r>
            <a:r>
              <a:rPr lang="en-US" sz="4000" b="1" dirty="0" smtClean="0">
                <a:solidFill>
                  <a:srgbClr val="FF0000"/>
                </a:solidFill>
              </a:rPr>
              <a:t> </a:t>
            </a:r>
            <a:endParaRPr lang="en-US" sz="4000" b="1" dirty="0">
              <a:solidFill>
                <a:srgbClr val="FF0000"/>
              </a:solidFill>
            </a:endParaRPr>
          </a:p>
        </p:txBody>
      </p:sp>
      <p:sp>
        <p:nvSpPr>
          <p:cNvPr id="6" name="TextBox 5"/>
          <p:cNvSpPr txBox="1"/>
          <p:nvPr/>
        </p:nvSpPr>
        <p:spPr>
          <a:xfrm>
            <a:off x="32657" y="1150718"/>
            <a:ext cx="9011378" cy="1477328"/>
          </a:xfrm>
          <a:prstGeom prst="rect">
            <a:avLst/>
          </a:prstGeom>
          <a:noFill/>
        </p:spPr>
        <p:txBody>
          <a:bodyPr wrap="none" rtlCol="0">
            <a:spAutoFit/>
          </a:bodyPr>
          <a:lstStyle/>
          <a:p>
            <a:r>
              <a:rPr lang="en-US" dirty="0"/>
              <a:t>Plan-Do-Check-Act describes the overall stages of improvement activity, </a:t>
            </a:r>
            <a:endParaRPr lang="en-US" dirty="0" smtClean="0"/>
          </a:p>
          <a:p>
            <a:r>
              <a:rPr lang="en-US" dirty="0" smtClean="0">
                <a:solidFill>
                  <a:srgbClr val="FF0000"/>
                </a:solidFill>
              </a:rPr>
              <a:t>where </a:t>
            </a:r>
            <a:r>
              <a:rPr lang="en-US" dirty="0">
                <a:solidFill>
                  <a:srgbClr val="FF0000"/>
                </a:solidFill>
              </a:rPr>
              <a:t>other specific </a:t>
            </a:r>
            <a:r>
              <a:rPr lang="en-US" dirty="0" smtClean="0">
                <a:solidFill>
                  <a:srgbClr val="FF0000"/>
                </a:solidFill>
              </a:rPr>
              <a:t>quality </a:t>
            </a:r>
            <a:r>
              <a:rPr lang="en-US" dirty="0">
                <a:solidFill>
                  <a:srgbClr val="FF0000"/>
                </a:solidFill>
              </a:rPr>
              <a:t>management, or continuous improvement, tools and techniques </a:t>
            </a:r>
            <a:endParaRPr lang="en-US" dirty="0" smtClean="0">
              <a:solidFill>
                <a:srgbClr val="FF0000"/>
              </a:solidFill>
            </a:endParaRPr>
          </a:p>
          <a:p>
            <a:r>
              <a:rPr lang="en-US" dirty="0" smtClean="0">
                <a:solidFill>
                  <a:srgbClr val="FF0000"/>
                </a:solidFill>
              </a:rPr>
              <a:t>are </a:t>
            </a:r>
            <a:r>
              <a:rPr lang="en-US" dirty="0">
                <a:solidFill>
                  <a:srgbClr val="FF0000"/>
                </a:solidFill>
              </a:rPr>
              <a:t>used</a:t>
            </a:r>
            <a:r>
              <a:rPr lang="en-US" dirty="0"/>
              <a:t> </a:t>
            </a:r>
            <a:r>
              <a:rPr lang="en-US" dirty="0" smtClean="0"/>
              <a:t>for </a:t>
            </a:r>
            <a:r>
              <a:rPr lang="en-US" dirty="0"/>
              <a:t>solving </a:t>
            </a:r>
            <a:r>
              <a:rPr lang="en-US" dirty="0" smtClean="0"/>
              <a:t>the </a:t>
            </a:r>
            <a:r>
              <a:rPr lang="en-US" dirty="0"/>
              <a:t>problem. </a:t>
            </a:r>
            <a:r>
              <a:rPr lang="en-US" dirty="0" smtClean="0"/>
              <a:t>Some of the popularly used </a:t>
            </a:r>
            <a:r>
              <a:rPr lang="en-US" dirty="0"/>
              <a:t>tools and </a:t>
            </a:r>
            <a:r>
              <a:rPr lang="en-US" dirty="0" smtClean="0"/>
              <a:t>techniques  are shown</a:t>
            </a:r>
          </a:p>
          <a:p>
            <a:r>
              <a:rPr lang="en-US" dirty="0" smtClean="0"/>
              <a:t> below  which are used at each  stage  </a:t>
            </a:r>
            <a:r>
              <a:rPr lang="en-US" dirty="0"/>
              <a:t>of the PDCA Cycle</a:t>
            </a:r>
            <a:r>
              <a:rPr lang="en-US" dirty="0" smtClean="0"/>
              <a:t>. </a:t>
            </a:r>
          </a:p>
          <a:p>
            <a:endParaRPr lang="en-US" dirty="0"/>
          </a:p>
        </p:txBody>
      </p:sp>
    </p:spTree>
    <p:extLst>
      <p:ext uri="{BB962C8B-B14F-4D97-AF65-F5344CB8AC3E}">
        <p14:creationId xmlns:p14="http://schemas.microsoft.com/office/powerpoint/2010/main" val="390470488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b="1" smtClean="0">
                <a:solidFill>
                  <a:srgbClr val="FF0000"/>
                </a:solidFill>
              </a:rPr>
              <a:t>KAIZEN-what it means</a:t>
            </a:r>
          </a:p>
        </p:txBody>
      </p:sp>
      <p:sp>
        <p:nvSpPr>
          <p:cNvPr id="3" name="Content Placeholder 2"/>
          <p:cNvSpPr>
            <a:spLocks noGrp="1"/>
          </p:cNvSpPr>
          <p:nvPr>
            <p:ph idx="1"/>
          </p:nvPr>
        </p:nvSpPr>
        <p:spPr>
          <a:ln>
            <a:miter lim="800000"/>
            <a:headEnd/>
            <a:tailEnd/>
          </a:ln>
          <a:extLst/>
        </p:spPr>
        <p:txBody>
          <a:bodyPr rtlCol="0">
            <a:normAutofit/>
          </a:bodyPr>
          <a:lstStyle/>
          <a:p>
            <a:pPr algn="ctr" eaLnBrk="1" fontAlgn="auto" hangingPunct="1">
              <a:spcAft>
                <a:spcPts val="0"/>
              </a:spcAft>
              <a:defRPr/>
            </a:pPr>
            <a:r>
              <a:rPr lang="en-US" b="1" dirty="0" smtClean="0">
                <a:solidFill>
                  <a:srgbClr val="FF0000"/>
                </a:solidFill>
              </a:rPr>
              <a:t>KAI—CONTINUOUS</a:t>
            </a:r>
          </a:p>
          <a:p>
            <a:pPr lvl="5">
              <a:defRPr/>
            </a:pPr>
            <a:r>
              <a:rPr lang="en-US" sz="3200" b="1" dirty="0" smtClean="0">
                <a:solidFill>
                  <a:srgbClr val="FF0000"/>
                </a:solidFill>
              </a:rPr>
              <a:t> ZEN—GOOD</a:t>
            </a:r>
          </a:p>
          <a:p>
            <a:pPr eaLnBrk="1" fontAlgn="auto" hangingPunct="1">
              <a:spcAft>
                <a:spcPts val="0"/>
              </a:spcAft>
              <a:defRPr/>
            </a:pPr>
            <a:endParaRPr lang="en-US" b="1" dirty="0" smtClean="0"/>
          </a:p>
          <a:p>
            <a:pPr eaLnBrk="1" fontAlgn="auto" hangingPunct="1">
              <a:spcAft>
                <a:spcPts val="0"/>
              </a:spcAft>
              <a:defRPr/>
            </a:pPr>
            <a:r>
              <a:rPr lang="en-US" b="1" dirty="0" smtClean="0"/>
              <a:t>It’s a Japanese Management concept </a:t>
            </a:r>
          </a:p>
          <a:p>
            <a:pPr eaLnBrk="1" fontAlgn="auto" hangingPunct="1">
              <a:spcAft>
                <a:spcPts val="0"/>
              </a:spcAft>
              <a:buFont typeface="Arial" pitchFamily="34" charset="0"/>
              <a:buNone/>
              <a:defRPr/>
            </a:pPr>
            <a:r>
              <a:rPr lang="en-US" b="1" dirty="0" smtClean="0"/>
              <a:t>	-believes in </a:t>
            </a:r>
          </a:p>
          <a:p>
            <a:pPr eaLnBrk="1" fontAlgn="auto" hangingPunct="1">
              <a:spcAft>
                <a:spcPts val="0"/>
              </a:spcAft>
              <a:buFont typeface="Arial" pitchFamily="34" charset="0"/>
              <a:buNone/>
              <a:defRPr/>
            </a:pPr>
            <a:r>
              <a:rPr lang="en-US" b="1" dirty="0" smtClean="0"/>
              <a:t>		Incremental (Gradual &amp; Continuous)</a:t>
            </a:r>
          </a:p>
          <a:p>
            <a:pPr eaLnBrk="1" fontAlgn="auto" hangingPunct="1">
              <a:spcAft>
                <a:spcPts val="0"/>
              </a:spcAft>
              <a:buFont typeface="Arial" pitchFamily="34" charset="0"/>
              <a:buNone/>
              <a:defRPr/>
            </a:pPr>
            <a:r>
              <a:rPr lang="en-US" b="1" dirty="0" smtClean="0"/>
              <a:t>		&amp; Change ( for Improvement)</a:t>
            </a:r>
          </a:p>
        </p:txBody>
      </p:sp>
    </p:spTree>
    <p:extLst>
      <p:ext uri="{BB962C8B-B14F-4D97-AF65-F5344CB8AC3E}">
        <p14:creationId xmlns:p14="http://schemas.microsoft.com/office/powerpoint/2010/main" val="24155962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Kaizen Definition</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Kaizen is defined as improvement</a:t>
            </a:r>
            <a:r>
              <a:rPr lang="en-US" dirty="0" smtClean="0"/>
              <a:t>.</a:t>
            </a:r>
          </a:p>
          <a:p>
            <a:endParaRPr lang="en-US" dirty="0">
              <a:solidFill>
                <a:srgbClr val="FF0000"/>
              </a:solidFill>
            </a:endParaRPr>
          </a:p>
          <a:p>
            <a:r>
              <a:rPr lang="en-US" dirty="0" smtClean="0">
                <a:solidFill>
                  <a:srgbClr val="FF0000"/>
                </a:solidFill>
              </a:rPr>
              <a:t> </a:t>
            </a:r>
            <a:r>
              <a:rPr lang="en-US" dirty="0">
                <a:solidFill>
                  <a:srgbClr val="FF0000"/>
                </a:solidFill>
              </a:rPr>
              <a:t>It is a philosophy of continuing </a:t>
            </a:r>
            <a:r>
              <a:rPr lang="en-US" dirty="0" smtClean="0">
                <a:solidFill>
                  <a:srgbClr val="FF0000"/>
                </a:solidFill>
              </a:rPr>
              <a:t>improvement </a:t>
            </a:r>
            <a:r>
              <a:rPr lang="en-US" dirty="0">
                <a:solidFill>
                  <a:srgbClr val="FF0000"/>
                </a:solidFill>
              </a:rPr>
              <a:t>that should be considered, not only at work, but at home </a:t>
            </a:r>
            <a:r>
              <a:rPr lang="en-US" dirty="0" smtClean="0">
                <a:solidFill>
                  <a:srgbClr val="FF0000"/>
                </a:solidFill>
              </a:rPr>
              <a:t>as </a:t>
            </a:r>
            <a:r>
              <a:rPr lang="en-US" dirty="0">
                <a:solidFill>
                  <a:srgbClr val="FF0000"/>
                </a:solidFill>
              </a:rPr>
              <a:t>well.</a:t>
            </a:r>
            <a:r>
              <a:rPr lang="en-US" dirty="0"/>
              <a:t> </a:t>
            </a:r>
            <a:endParaRPr lang="en-US" dirty="0" smtClean="0"/>
          </a:p>
          <a:p>
            <a:endParaRPr lang="en-US" dirty="0" smtClean="0"/>
          </a:p>
          <a:p>
            <a:r>
              <a:rPr lang="en-US" dirty="0" smtClean="0"/>
              <a:t>When </a:t>
            </a:r>
            <a:r>
              <a:rPr lang="en-US" dirty="0"/>
              <a:t>applied to the workplace Kaizen means </a:t>
            </a:r>
            <a:r>
              <a:rPr lang="en-US" dirty="0" smtClean="0"/>
              <a:t>continuing improvement </a:t>
            </a:r>
            <a:r>
              <a:rPr lang="en-US" dirty="0"/>
              <a:t>that involves all employees - from </a:t>
            </a:r>
            <a:r>
              <a:rPr lang="en-US" dirty="0" smtClean="0"/>
              <a:t>top executives </a:t>
            </a:r>
            <a:r>
              <a:rPr lang="en-US" dirty="0"/>
              <a:t>to laborers, </a:t>
            </a:r>
            <a:r>
              <a:rPr lang="en-US" dirty="0" smtClean="0"/>
              <a:t>and </a:t>
            </a:r>
            <a:r>
              <a:rPr lang="en-US" dirty="0"/>
              <a:t>the managers in between. </a:t>
            </a:r>
          </a:p>
        </p:txBody>
      </p:sp>
    </p:spTree>
    <p:extLst>
      <p:ext uri="{BB962C8B-B14F-4D97-AF65-F5344CB8AC3E}">
        <p14:creationId xmlns:p14="http://schemas.microsoft.com/office/powerpoint/2010/main" val="194767348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2"/>
          </p:nvPr>
        </p:nvSpPr>
        <p:spPr bwMode="auto">
          <a:xfrm>
            <a:off x="7696200" y="6324600"/>
            <a:ext cx="533400" cy="53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fld id="{D1EE7622-BC7B-43EE-B1C9-01379CB9CF38}" type="slidenum">
              <a:rPr lang="en-US"/>
              <a:pPr>
                <a:defRPr/>
              </a:pPr>
              <a:t>339</a:t>
            </a:fld>
            <a:endParaRPr lang="en-US"/>
          </a:p>
        </p:txBody>
      </p:sp>
      <p:sp>
        <p:nvSpPr>
          <p:cNvPr id="19459" name="Rectangle 2"/>
          <p:cNvSpPr>
            <a:spLocks noChangeArrowheads="1"/>
          </p:cNvSpPr>
          <p:nvPr/>
        </p:nvSpPr>
        <p:spPr bwMode="auto">
          <a:xfrm>
            <a:off x="533400" y="-228600"/>
            <a:ext cx="7543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800">
                <a:solidFill>
                  <a:schemeClr val="tx2"/>
                </a:solidFill>
                <a:latin typeface="Arial Black" pitchFamily="34" charset="0"/>
              </a:rPr>
              <a:t>Without Change </a:t>
            </a:r>
          </a:p>
          <a:p>
            <a:r>
              <a:rPr lang="en-US" sz="2800">
                <a:solidFill>
                  <a:schemeClr val="tx2"/>
                </a:solidFill>
                <a:latin typeface="Arial Black" pitchFamily="34" charset="0"/>
              </a:rPr>
              <a:t>There Can Be No Improvement</a:t>
            </a:r>
          </a:p>
        </p:txBody>
      </p:sp>
      <p:sp>
        <p:nvSpPr>
          <p:cNvPr id="19460" name="Rectangle 3"/>
          <p:cNvSpPr>
            <a:spLocks noChangeArrowheads="1"/>
          </p:cNvSpPr>
          <p:nvPr/>
        </p:nvSpPr>
        <p:spPr bwMode="auto">
          <a:xfrm>
            <a:off x="838200" y="2286000"/>
            <a:ext cx="434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3200" b="1">
                <a:latin typeface="Times New Roman" pitchFamily="18" charset="0"/>
              </a:rPr>
              <a:t>“</a:t>
            </a:r>
            <a:r>
              <a:rPr lang="en-US" sz="3200" b="1" i="1">
                <a:solidFill>
                  <a:srgbClr val="FF0000"/>
                </a:solidFill>
                <a:latin typeface="Times New Roman" pitchFamily="18" charset="0"/>
              </a:rPr>
              <a:t>The definition of insanity is doing the same thing over and over and expecting different results</a:t>
            </a:r>
            <a:r>
              <a:rPr lang="en-US" sz="3200" b="1">
                <a:solidFill>
                  <a:srgbClr val="FF0000"/>
                </a:solidFill>
                <a:latin typeface="Times New Roman" pitchFamily="18" charset="0"/>
              </a:rPr>
              <a:t>.”</a:t>
            </a:r>
          </a:p>
          <a:p>
            <a:pPr marL="342900" indent="-342900">
              <a:spcBef>
                <a:spcPct val="20000"/>
              </a:spcBef>
            </a:pPr>
            <a:r>
              <a:rPr lang="en-US" sz="3200" b="1">
                <a:solidFill>
                  <a:srgbClr val="FF0000"/>
                </a:solidFill>
                <a:latin typeface="Times New Roman" pitchFamily="18" charset="0"/>
              </a:rPr>
              <a:t>  </a:t>
            </a:r>
            <a:r>
              <a:rPr lang="en-US" sz="3200" b="1">
                <a:latin typeface="Times New Roman" pitchFamily="18" charset="0"/>
              </a:rPr>
              <a:t>         Albert Einstein</a:t>
            </a:r>
          </a:p>
        </p:txBody>
      </p:sp>
      <p:pic>
        <p:nvPicPr>
          <p:cNvPr id="19461" name="Picture 4" descr="Einste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0"/>
            <a:ext cx="3292475"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33289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solidFill>
                  <a:srgbClr val="FF0000"/>
                </a:solidFill>
              </a:rPr>
              <a:t>Top Management</a:t>
            </a:r>
            <a:endParaRPr lang="en-US" b="1" dirty="0">
              <a:solidFill>
                <a:srgbClr val="FF0000"/>
              </a:solidFill>
            </a:endParaRPr>
          </a:p>
        </p:txBody>
      </p:sp>
      <p:sp>
        <p:nvSpPr>
          <p:cNvPr id="3" name="Content Placeholder 2"/>
          <p:cNvSpPr>
            <a:spLocks noGrp="1"/>
          </p:cNvSpPr>
          <p:nvPr>
            <p:ph idx="1"/>
          </p:nvPr>
        </p:nvSpPr>
        <p:spPr>
          <a:xfrm>
            <a:off x="457200" y="914400"/>
            <a:ext cx="8229600" cy="5867400"/>
          </a:xfrm>
        </p:spPr>
        <p:txBody>
          <a:bodyPr>
            <a:normAutofit fontScale="77500" lnSpcReduction="20000"/>
          </a:bodyPr>
          <a:lstStyle/>
          <a:p>
            <a:r>
              <a:rPr lang="en-US" dirty="0" smtClean="0">
                <a:solidFill>
                  <a:srgbClr val="FF0000"/>
                </a:solidFill>
              </a:rPr>
              <a:t>Top management sets </a:t>
            </a:r>
            <a:r>
              <a:rPr lang="en-US" dirty="0">
                <a:solidFill>
                  <a:srgbClr val="FF0000"/>
                </a:solidFill>
              </a:rPr>
              <a:t>organizational goals</a:t>
            </a:r>
            <a:r>
              <a:rPr lang="en-US" dirty="0"/>
              <a:t>, strategies to implement them and make </a:t>
            </a:r>
            <a:r>
              <a:rPr lang="en-US" dirty="0" smtClean="0"/>
              <a:t>decisions.</a:t>
            </a:r>
          </a:p>
          <a:p>
            <a:endParaRPr lang="en-US" dirty="0" smtClean="0"/>
          </a:p>
          <a:p>
            <a:r>
              <a:rPr lang="en-US" dirty="0" smtClean="0"/>
              <a:t>Top </a:t>
            </a:r>
            <a:r>
              <a:rPr lang="en-US" dirty="0"/>
              <a:t>management </a:t>
            </a:r>
            <a:r>
              <a:rPr lang="en-US" dirty="0" smtClean="0"/>
              <a:t>rationally</a:t>
            </a:r>
            <a:r>
              <a:rPr lang="en-US" dirty="0" smtClean="0">
                <a:solidFill>
                  <a:srgbClr val="FF0000"/>
                </a:solidFill>
              </a:rPr>
              <a:t> process and interpret information </a:t>
            </a:r>
            <a:r>
              <a:rPr lang="en-US" dirty="0" smtClean="0"/>
              <a:t>in a complex situation and </a:t>
            </a:r>
            <a:r>
              <a:rPr lang="en-US" dirty="0" smtClean="0">
                <a:solidFill>
                  <a:srgbClr val="FF0000"/>
                </a:solidFill>
              </a:rPr>
              <a:t>take decisions and guide others. </a:t>
            </a:r>
          </a:p>
          <a:p>
            <a:pPr lvl="2"/>
            <a:r>
              <a:rPr lang="en-US" dirty="0" smtClean="0"/>
              <a:t>Those </a:t>
            </a:r>
            <a:r>
              <a:rPr lang="en-US" dirty="0"/>
              <a:t>decisions, along with the way the management members treat the staff, affect the success of the company.</a:t>
            </a:r>
            <a:endParaRPr lang="en-US" dirty="0" smtClean="0"/>
          </a:p>
          <a:p>
            <a:endParaRPr lang="en-US" dirty="0" smtClean="0"/>
          </a:p>
          <a:p>
            <a:r>
              <a:rPr lang="en-US" dirty="0" smtClean="0"/>
              <a:t>It is the top management who </a:t>
            </a:r>
            <a:r>
              <a:rPr lang="en-US" dirty="0">
                <a:solidFill>
                  <a:srgbClr val="FF0000"/>
                </a:solidFill>
              </a:rPr>
              <a:t>establish procedures and policies </a:t>
            </a:r>
            <a:r>
              <a:rPr lang="en-US" dirty="0" smtClean="0">
                <a:solidFill>
                  <a:srgbClr val="FF0000"/>
                </a:solidFill>
              </a:rPr>
              <a:t>that </a:t>
            </a:r>
            <a:r>
              <a:rPr lang="en-US" dirty="0">
                <a:solidFill>
                  <a:srgbClr val="FF0000"/>
                </a:solidFill>
              </a:rPr>
              <a:t>helps establish the corporate culture.</a:t>
            </a:r>
            <a:r>
              <a:rPr lang="en-US" dirty="0"/>
              <a:t> </a:t>
            </a:r>
            <a:endParaRPr lang="en-US" dirty="0" smtClean="0"/>
          </a:p>
          <a:p>
            <a:pPr lvl="2"/>
            <a:r>
              <a:rPr lang="en-US" dirty="0" smtClean="0"/>
              <a:t>A corporate culture, which makes the organization transparent encourages </a:t>
            </a:r>
            <a:r>
              <a:rPr lang="en-US" dirty="0"/>
              <a:t>creativity and </a:t>
            </a:r>
            <a:r>
              <a:rPr lang="en-US" dirty="0" smtClean="0"/>
              <a:t>innovation.</a:t>
            </a:r>
          </a:p>
          <a:p>
            <a:endParaRPr lang="en-US" dirty="0" smtClean="0"/>
          </a:p>
          <a:p>
            <a:r>
              <a:rPr lang="en-US" dirty="0" smtClean="0"/>
              <a:t>The </a:t>
            </a:r>
            <a:r>
              <a:rPr lang="en-US" dirty="0"/>
              <a:t>top management of a company </a:t>
            </a:r>
            <a:r>
              <a:rPr lang="en-US" dirty="0">
                <a:solidFill>
                  <a:srgbClr val="FF0000"/>
                </a:solidFill>
              </a:rPr>
              <a:t>leads by example </a:t>
            </a:r>
            <a:r>
              <a:rPr lang="en-US" dirty="0"/>
              <a:t>and affects the motivation felt by the employees</a:t>
            </a:r>
            <a:r>
              <a:rPr lang="en-US" dirty="0" smtClean="0"/>
              <a:t>.</a:t>
            </a:r>
          </a:p>
          <a:p>
            <a:pPr lvl="2"/>
            <a:r>
              <a:rPr lang="en-US" dirty="0" smtClean="0"/>
              <a:t> </a:t>
            </a:r>
            <a:r>
              <a:rPr lang="en-US" dirty="0"/>
              <a:t>A management team that takes a sincere interest and connects with the staff is more likely to inspire the employees to achieve.</a:t>
            </a:r>
          </a:p>
          <a:p>
            <a:endParaRPr lang="en-US" dirty="0"/>
          </a:p>
        </p:txBody>
      </p:sp>
    </p:spTree>
    <p:extLst>
      <p:ext uri="{BB962C8B-B14F-4D97-AF65-F5344CB8AC3E}">
        <p14:creationId xmlns:p14="http://schemas.microsoft.com/office/powerpoint/2010/main" val="2563699961"/>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0B28D9F-1F1C-47DF-84F7-52E28D10C9A1}" type="slidenum">
              <a:rPr lang="en-US"/>
              <a:pPr>
                <a:defRPr/>
              </a:pPr>
              <a:t>340</a:t>
            </a:fld>
            <a:endParaRPr lang="en-US"/>
          </a:p>
        </p:txBody>
      </p:sp>
      <p:sp>
        <p:nvSpPr>
          <p:cNvPr id="24579" name="Rectangle 2"/>
          <p:cNvSpPr>
            <a:spLocks noGrp="1" noChangeArrowheads="1"/>
          </p:cNvSpPr>
          <p:nvPr>
            <p:ph type="title"/>
          </p:nvPr>
        </p:nvSpPr>
        <p:spPr/>
        <p:txBody>
          <a:bodyPr/>
          <a:lstStyle/>
          <a:p>
            <a:pPr eaLnBrk="1" hangingPunct="1"/>
            <a:r>
              <a:rPr lang="en-US" b="1" smtClean="0">
                <a:solidFill>
                  <a:srgbClr val="FF0000"/>
                </a:solidFill>
              </a:rPr>
              <a:t>Kaizen Implementation</a:t>
            </a:r>
          </a:p>
        </p:txBody>
      </p:sp>
      <p:sp>
        <p:nvSpPr>
          <p:cNvPr id="24580" name="Rectangle 3"/>
          <p:cNvSpPr>
            <a:spLocks noGrp="1" noChangeArrowheads="1"/>
          </p:cNvSpPr>
          <p:nvPr>
            <p:ph type="body" idx="1"/>
          </p:nvPr>
        </p:nvSpPr>
        <p:spPr/>
        <p:txBody>
          <a:bodyPr>
            <a:normAutofit lnSpcReduction="10000"/>
          </a:bodyPr>
          <a:lstStyle/>
          <a:p>
            <a:pPr eaLnBrk="1" hangingPunct="1">
              <a:buClr>
                <a:schemeClr val="tx1"/>
              </a:buClr>
            </a:pPr>
            <a:r>
              <a:rPr lang="en-US" sz="2800" dirty="0" smtClean="0"/>
              <a:t>Discard Conventional ideas</a:t>
            </a:r>
          </a:p>
          <a:p>
            <a:pPr eaLnBrk="1" hangingPunct="1">
              <a:buClr>
                <a:schemeClr val="tx1"/>
              </a:buClr>
            </a:pPr>
            <a:r>
              <a:rPr lang="en-US" sz="2800" dirty="0" smtClean="0"/>
              <a:t>Think Positive </a:t>
            </a:r>
          </a:p>
          <a:p>
            <a:pPr eaLnBrk="1" hangingPunct="1">
              <a:buClr>
                <a:schemeClr val="tx1"/>
              </a:buClr>
            </a:pPr>
            <a:r>
              <a:rPr lang="en-US" sz="2800" dirty="0" smtClean="0">
                <a:solidFill>
                  <a:srgbClr val="FF0000"/>
                </a:solidFill>
              </a:rPr>
              <a:t>Question</a:t>
            </a:r>
            <a:r>
              <a:rPr lang="en-US" sz="2800" dirty="0" smtClean="0"/>
              <a:t> Current Practice</a:t>
            </a:r>
          </a:p>
          <a:p>
            <a:pPr eaLnBrk="1" hangingPunct="1">
              <a:buClr>
                <a:schemeClr val="tx1"/>
              </a:buClr>
            </a:pPr>
            <a:r>
              <a:rPr lang="en-US" sz="2800" dirty="0" smtClean="0"/>
              <a:t>Identify </a:t>
            </a:r>
            <a:r>
              <a:rPr lang="en-US" sz="2800" dirty="0" smtClean="0">
                <a:solidFill>
                  <a:srgbClr val="FF0000"/>
                </a:solidFill>
              </a:rPr>
              <a:t>low hanging fruits</a:t>
            </a:r>
            <a:r>
              <a:rPr lang="en-US" sz="2800" dirty="0" smtClean="0"/>
              <a:t> to target first</a:t>
            </a:r>
          </a:p>
          <a:p>
            <a:pPr eaLnBrk="1" hangingPunct="1">
              <a:buClr>
                <a:schemeClr val="tx1"/>
              </a:buClr>
            </a:pPr>
            <a:r>
              <a:rPr lang="en-US" sz="2800" dirty="0" smtClean="0"/>
              <a:t>Find </a:t>
            </a:r>
            <a:r>
              <a:rPr lang="en-US" sz="2800" dirty="0" smtClean="0">
                <a:solidFill>
                  <a:srgbClr val="FF0000"/>
                </a:solidFill>
              </a:rPr>
              <a:t>Root Causes</a:t>
            </a:r>
            <a:r>
              <a:rPr lang="en-US" sz="2800" dirty="0" smtClean="0"/>
              <a:t> </a:t>
            </a:r>
          </a:p>
          <a:p>
            <a:pPr eaLnBrk="1" hangingPunct="1">
              <a:buClr>
                <a:schemeClr val="tx1"/>
              </a:buClr>
            </a:pPr>
            <a:r>
              <a:rPr lang="en-US" sz="2800" dirty="0" smtClean="0"/>
              <a:t>Choose the best among the alternative solutions</a:t>
            </a:r>
          </a:p>
          <a:p>
            <a:pPr eaLnBrk="1" hangingPunct="1">
              <a:buClr>
                <a:schemeClr val="tx1"/>
              </a:buClr>
            </a:pPr>
            <a:r>
              <a:rPr lang="en-US" sz="2800" dirty="0" smtClean="0"/>
              <a:t>Implement</a:t>
            </a:r>
          </a:p>
          <a:p>
            <a:pPr eaLnBrk="1" hangingPunct="1">
              <a:buClr>
                <a:schemeClr val="tx1"/>
              </a:buClr>
            </a:pPr>
            <a:r>
              <a:rPr lang="en-US" sz="2800" dirty="0" smtClean="0"/>
              <a:t> Work  in a </a:t>
            </a:r>
            <a:r>
              <a:rPr lang="en-US" sz="2800" dirty="0" smtClean="0">
                <a:solidFill>
                  <a:srgbClr val="FF0000"/>
                </a:solidFill>
              </a:rPr>
              <a:t>team </a:t>
            </a:r>
            <a:r>
              <a:rPr lang="en-US" sz="2800" dirty="0" smtClean="0"/>
              <a:t>to achieve MAXIMUM</a:t>
            </a:r>
          </a:p>
          <a:p>
            <a:pPr eaLnBrk="1" hangingPunct="1">
              <a:buClr>
                <a:schemeClr val="tx1"/>
              </a:buClr>
            </a:pPr>
            <a:r>
              <a:rPr lang="en-US" sz="2800" dirty="0" smtClean="0"/>
              <a:t>Meeting of Kaizen group once in Month</a:t>
            </a:r>
          </a:p>
          <a:p>
            <a:pPr eaLnBrk="1" hangingPunct="1">
              <a:buFontTx/>
              <a:buNone/>
            </a:pPr>
            <a:endParaRPr lang="en-US" sz="2800" dirty="0" smtClean="0"/>
          </a:p>
        </p:txBody>
      </p:sp>
    </p:spTree>
    <p:extLst>
      <p:ext uri="{BB962C8B-B14F-4D97-AF65-F5344CB8AC3E}">
        <p14:creationId xmlns:p14="http://schemas.microsoft.com/office/powerpoint/2010/main" val="317947852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2438400"/>
            <a:ext cx="91440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en-US"/>
          </a:p>
        </p:txBody>
      </p:sp>
      <p:grpSp>
        <p:nvGrpSpPr>
          <p:cNvPr id="163843" name="Group 4"/>
          <p:cNvGrpSpPr>
            <a:grpSpLocks/>
          </p:cNvGrpSpPr>
          <p:nvPr/>
        </p:nvGrpSpPr>
        <p:grpSpPr bwMode="auto">
          <a:xfrm>
            <a:off x="0" y="2514600"/>
            <a:ext cx="4397375" cy="4133850"/>
            <a:chOff x="6" y="1408"/>
            <a:chExt cx="2770" cy="2604"/>
          </a:xfrm>
        </p:grpSpPr>
        <p:sp>
          <p:nvSpPr>
            <p:cNvPr id="163858" name="Rectangle 5"/>
            <p:cNvSpPr>
              <a:spLocks noChangeArrowheads="1"/>
            </p:cNvSpPr>
            <p:nvPr/>
          </p:nvSpPr>
          <p:spPr bwMode="auto">
            <a:xfrm>
              <a:off x="849" y="1408"/>
              <a:ext cx="1850" cy="16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59" name="Rectangle 6"/>
            <p:cNvSpPr>
              <a:spLocks noChangeArrowheads="1"/>
            </p:cNvSpPr>
            <p:nvPr/>
          </p:nvSpPr>
          <p:spPr bwMode="auto">
            <a:xfrm>
              <a:off x="6" y="1893"/>
              <a:ext cx="789"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1600" b="1">
                  <a:solidFill>
                    <a:srgbClr val="FF0000"/>
                  </a:solidFill>
                  <a:latin typeface="Times New Roman" pitchFamily="18" charset="0"/>
                </a:rPr>
                <a:t>Incremental</a:t>
              </a:r>
            </a:p>
            <a:p>
              <a:r>
                <a:rPr lang="en-US" sz="1600" b="1">
                  <a:solidFill>
                    <a:srgbClr val="FF0000"/>
                  </a:solidFill>
                  <a:latin typeface="Times New Roman" pitchFamily="18" charset="0"/>
                </a:rPr>
                <a:t>Cost of </a:t>
              </a:r>
            </a:p>
            <a:p>
              <a:r>
                <a:rPr lang="en-US" sz="1600" b="1">
                  <a:solidFill>
                    <a:srgbClr val="FF0000"/>
                  </a:solidFill>
                  <a:latin typeface="Times New Roman" pitchFamily="18" charset="0"/>
                </a:rPr>
                <a:t>Variability</a:t>
              </a:r>
            </a:p>
          </p:txBody>
        </p:sp>
        <p:sp>
          <p:nvSpPr>
            <p:cNvPr id="163860" name="Rectangle 7"/>
            <p:cNvSpPr>
              <a:spLocks noChangeArrowheads="1"/>
            </p:cNvSpPr>
            <p:nvPr/>
          </p:nvSpPr>
          <p:spPr bwMode="auto">
            <a:xfrm>
              <a:off x="421" y="1416"/>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High</a:t>
              </a:r>
            </a:p>
          </p:txBody>
        </p:sp>
        <p:sp>
          <p:nvSpPr>
            <p:cNvPr id="163861" name="Rectangle 8"/>
            <p:cNvSpPr>
              <a:spLocks noChangeArrowheads="1"/>
            </p:cNvSpPr>
            <p:nvPr/>
          </p:nvSpPr>
          <p:spPr bwMode="auto">
            <a:xfrm>
              <a:off x="421" y="2831"/>
              <a:ext cx="3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Zero</a:t>
              </a:r>
            </a:p>
          </p:txBody>
        </p:sp>
        <p:sp>
          <p:nvSpPr>
            <p:cNvPr id="163862" name="Rectangle 9"/>
            <p:cNvSpPr>
              <a:spLocks noChangeArrowheads="1"/>
            </p:cNvSpPr>
            <p:nvPr/>
          </p:nvSpPr>
          <p:spPr bwMode="auto">
            <a:xfrm>
              <a:off x="1013"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Lower</a:t>
              </a:r>
            </a:p>
            <a:p>
              <a:r>
                <a:rPr lang="en-US">
                  <a:latin typeface="Times New Roman" pitchFamily="18" charset="0"/>
                </a:rPr>
                <a:t>Spec</a:t>
              </a:r>
            </a:p>
          </p:txBody>
        </p:sp>
        <p:sp>
          <p:nvSpPr>
            <p:cNvPr id="163863" name="Rectangle 10"/>
            <p:cNvSpPr>
              <a:spLocks noChangeArrowheads="1"/>
            </p:cNvSpPr>
            <p:nvPr/>
          </p:nvSpPr>
          <p:spPr bwMode="auto">
            <a:xfrm>
              <a:off x="1533"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Target</a:t>
              </a:r>
            </a:p>
            <a:p>
              <a:r>
                <a:rPr lang="en-US">
                  <a:latin typeface="Times New Roman" pitchFamily="18" charset="0"/>
                </a:rPr>
                <a:t>Spec</a:t>
              </a:r>
            </a:p>
          </p:txBody>
        </p:sp>
        <p:sp>
          <p:nvSpPr>
            <p:cNvPr id="163864" name="Rectangle 11"/>
            <p:cNvSpPr>
              <a:spLocks noChangeArrowheads="1"/>
            </p:cNvSpPr>
            <p:nvPr/>
          </p:nvSpPr>
          <p:spPr bwMode="auto">
            <a:xfrm>
              <a:off x="2101" y="3156"/>
              <a:ext cx="4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Upper</a:t>
              </a:r>
            </a:p>
            <a:p>
              <a:r>
                <a:rPr lang="en-US">
                  <a:latin typeface="Times New Roman" pitchFamily="18" charset="0"/>
                </a:rPr>
                <a:t>Spec</a:t>
              </a:r>
            </a:p>
          </p:txBody>
        </p:sp>
        <p:sp>
          <p:nvSpPr>
            <p:cNvPr id="163865" name="Rectangle 12"/>
            <p:cNvSpPr>
              <a:spLocks noChangeArrowheads="1"/>
            </p:cNvSpPr>
            <p:nvPr/>
          </p:nvSpPr>
          <p:spPr bwMode="auto">
            <a:xfrm>
              <a:off x="848" y="1430"/>
              <a:ext cx="429" cy="16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66" name="Rectangle 13"/>
            <p:cNvSpPr>
              <a:spLocks noChangeArrowheads="1"/>
            </p:cNvSpPr>
            <p:nvPr/>
          </p:nvSpPr>
          <p:spPr bwMode="auto">
            <a:xfrm>
              <a:off x="2278" y="1430"/>
              <a:ext cx="418" cy="16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67" name="Rectangle 14"/>
            <p:cNvSpPr>
              <a:spLocks noChangeArrowheads="1"/>
            </p:cNvSpPr>
            <p:nvPr/>
          </p:nvSpPr>
          <p:spPr bwMode="auto">
            <a:xfrm>
              <a:off x="944" y="3687"/>
              <a:ext cx="183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2800" b="1">
                  <a:solidFill>
                    <a:srgbClr val="FF0000"/>
                  </a:solidFill>
                </a:rPr>
                <a:t>Traditional View</a:t>
              </a:r>
              <a:endParaRPr lang="en-US" sz="2800" b="1">
                <a:solidFill>
                  <a:srgbClr val="FF0000"/>
                </a:solidFill>
                <a:latin typeface="Times New Roman" pitchFamily="18" charset="0"/>
              </a:endParaRPr>
            </a:p>
          </p:txBody>
        </p:sp>
      </p:grpSp>
      <p:grpSp>
        <p:nvGrpSpPr>
          <p:cNvPr id="163844" name="Group 15"/>
          <p:cNvGrpSpPr>
            <a:grpSpLocks/>
          </p:cNvGrpSpPr>
          <p:nvPr/>
        </p:nvGrpSpPr>
        <p:grpSpPr bwMode="auto">
          <a:xfrm>
            <a:off x="4495800" y="2514600"/>
            <a:ext cx="4273550" cy="4133850"/>
            <a:chOff x="2836" y="1408"/>
            <a:chExt cx="2692" cy="2604"/>
          </a:xfrm>
        </p:grpSpPr>
        <p:sp>
          <p:nvSpPr>
            <p:cNvPr id="163848" name="Rectangle 16"/>
            <p:cNvSpPr>
              <a:spLocks noChangeArrowheads="1"/>
            </p:cNvSpPr>
            <p:nvPr/>
          </p:nvSpPr>
          <p:spPr bwMode="auto">
            <a:xfrm>
              <a:off x="3678" y="1408"/>
              <a:ext cx="1850" cy="16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49" name="Rectangle 17"/>
            <p:cNvSpPr>
              <a:spLocks noChangeArrowheads="1"/>
            </p:cNvSpPr>
            <p:nvPr/>
          </p:nvSpPr>
          <p:spPr bwMode="auto">
            <a:xfrm>
              <a:off x="2836" y="1893"/>
              <a:ext cx="789"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1600" b="1">
                  <a:solidFill>
                    <a:srgbClr val="FF0000"/>
                  </a:solidFill>
                  <a:latin typeface="Times New Roman" pitchFamily="18" charset="0"/>
                </a:rPr>
                <a:t>Incremental</a:t>
              </a:r>
            </a:p>
            <a:p>
              <a:r>
                <a:rPr lang="en-US" sz="1600" b="1">
                  <a:solidFill>
                    <a:srgbClr val="FF0000"/>
                  </a:solidFill>
                  <a:latin typeface="Times New Roman" pitchFamily="18" charset="0"/>
                </a:rPr>
                <a:t>Cost of </a:t>
              </a:r>
            </a:p>
            <a:p>
              <a:r>
                <a:rPr lang="en-US" sz="1600" b="1">
                  <a:solidFill>
                    <a:srgbClr val="FF0000"/>
                  </a:solidFill>
                  <a:latin typeface="Times New Roman" pitchFamily="18" charset="0"/>
                </a:rPr>
                <a:t>Variability</a:t>
              </a:r>
            </a:p>
          </p:txBody>
        </p:sp>
        <p:sp>
          <p:nvSpPr>
            <p:cNvPr id="163850" name="Rectangle 18"/>
            <p:cNvSpPr>
              <a:spLocks noChangeArrowheads="1"/>
            </p:cNvSpPr>
            <p:nvPr/>
          </p:nvSpPr>
          <p:spPr bwMode="auto">
            <a:xfrm>
              <a:off x="3250" y="1416"/>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High</a:t>
              </a:r>
            </a:p>
          </p:txBody>
        </p:sp>
        <p:sp>
          <p:nvSpPr>
            <p:cNvPr id="163851" name="Rectangle 19"/>
            <p:cNvSpPr>
              <a:spLocks noChangeArrowheads="1"/>
            </p:cNvSpPr>
            <p:nvPr/>
          </p:nvSpPr>
          <p:spPr bwMode="auto">
            <a:xfrm>
              <a:off x="3250" y="2831"/>
              <a:ext cx="3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Zero</a:t>
              </a:r>
            </a:p>
          </p:txBody>
        </p:sp>
        <p:sp>
          <p:nvSpPr>
            <p:cNvPr id="163852" name="Rectangle 20"/>
            <p:cNvSpPr>
              <a:spLocks noChangeArrowheads="1"/>
            </p:cNvSpPr>
            <p:nvPr/>
          </p:nvSpPr>
          <p:spPr bwMode="auto">
            <a:xfrm>
              <a:off x="3842"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Lower</a:t>
              </a:r>
            </a:p>
            <a:p>
              <a:r>
                <a:rPr lang="en-US">
                  <a:latin typeface="Times New Roman" pitchFamily="18" charset="0"/>
                </a:rPr>
                <a:t>Spec</a:t>
              </a:r>
            </a:p>
          </p:txBody>
        </p:sp>
        <p:sp>
          <p:nvSpPr>
            <p:cNvPr id="163853" name="Rectangle 21"/>
            <p:cNvSpPr>
              <a:spLocks noChangeArrowheads="1"/>
            </p:cNvSpPr>
            <p:nvPr/>
          </p:nvSpPr>
          <p:spPr bwMode="auto">
            <a:xfrm>
              <a:off x="4363"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Target</a:t>
              </a:r>
            </a:p>
            <a:p>
              <a:r>
                <a:rPr lang="en-US">
                  <a:latin typeface="Times New Roman" pitchFamily="18" charset="0"/>
                </a:rPr>
                <a:t>Spec</a:t>
              </a:r>
            </a:p>
          </p:txBody>
        </p:sp>
        <p:sp>
          <p:nvSpPr>
            <p:cNvPr id="163854" name="Rectangle 22"/>
            <p:cNvSpPr>
              <a:spLocks noChangeArrowheads="1"/>
            </p:cNvSpPr>
            <p:nvPr/>
          </p:nvSpPr>
          <p:spPr bwMode="auto">
            <a:xfrm>
              <a:off x="4930" y="3156"/>
              <a:ext cx="4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Upper</a:t>
              </a:r>
            </a:p>
            <a:p>
              <a:r>
                <a:rPr lang="en-US">
                  <a:latin typeface="Times New Roman" pitchFamily="18" charset="0"/>
                </a:rPr>
                <a:t>Spec</a:t>
              </a:r>
            </a:p>
          </p:txBody>
        </p:sp>
        <p:sp>
          <p:nvSpPr>
            <p:cNvPr id="163855" name="Arc 23"/>
            <p:cNvSpPr>
              <a:spLocks/>
            </p:cNvSpPr>
            <p:nvPr/>
          </p:nvSpPr>
          <p:spPr bwMode="auto">
            <a:xfrm>
              <a:off x="4641" y="1419"/>
              <a:ext cx="520" cy="16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99" y="12"/>
                  </a:moveTo>
                  <a:cubicBezTo>
                    <a:pt x="21592" y="11937"/>
                    <a:pt x="11924" y="21599"/>
                    <a:pt x="0" y="21600"/>
                  </a:cubicBezTo>
                </a:path>
                <a:path w="21600" h="21600" stroke="0" extrusionOk="0">
                  <a:moveTo>
                    <a:pt x="21599" y="12"/>
                  </a:moveTo>
                  <a:cubicBezTo>
                    <a:pt x="21592" y="11937"/>
                    <a:pt x="11924" y="21599"/>
                    <a:pt x="0" y="21600"/>
                  </a:cubicBezTo>
                  <a:lnTo>
                    <a:pt x="0" y="0"/>
                  </a:lnTo>
                  <a:lnTo>
                    <a:pt x="21599" y="12"/>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56" name="Arc 24"/>
            <p:cNvSpPr>
              <a:spLocks/>
            </p:cNvSpPr>
            <p:nvPr/>
          </p:nvSpPr>
          <p:spPr bwMode="auto">
            <a:xfrm>
              <a:off x="4023" y="1419"/>
              <a:ext cx="520" cy="162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21351" y="21598"/>
                  </a:moveTo>
                  <a:cubicBezTo>
                    <a:pt x="9519" y="21462"/>
                    <a:pt x="0" y="11832"/>
                    <a:pt x="0" y="0"/>
                  </a:cubicBezTo>
                </a:path>
                <a:path w="21600" h="21599" stroke="0" extrusionOk="0">
                  <a:moveTo>
                    <a:pt x="21351" y="21598"/>
                  </a:moveTo>
                  <a:cubicBezTo>
                    <a:pt x="9519" y="21462"/>
                    <a:pt x="0" y="11832"/>
                    <a:pt x="0" y="0"/>
                  </a:cubicBezTo>
                  <a:lnTo>
                    <a:pt x="21600" y="0"/>
                  </a:lnTo>
                  <a:lnTo>
                    <a:pt x="21351" y="21598"/>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57" name="Rectangle 25"/>
            <p:cNvSpPr>
              <a:spLocks noChangeArrowheads="1"/>
            </p:cNvSpPr>
            <p:nvPr/>
          </p:nvSpPr>
          <p:spPr bwMode="auto">
            <a:xfrm>
              <a:off x="3770" y="3687"/>
              <a:ext cx="17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2800" b="1">
                  <a:solidFill>
                    <a:srgbClr val="FF0000"/>
                  </a:solidFill>
                </a:rPr>
                <a:t>Taguchi’s View</a:t>
              </a:r>
              <a:endParaRPr lang="en-US" sz="2800" b="1">
                <a:solidFill>
                  <a:srgbClr val="FF0000"/>
                </a:solidFill>
                <a:latin typeface="Times New Roman" pitchFamily="18" charset="0"/>
              </a:endParaRPr>
            </a:p>
          </p:txBody>
        </p:sp>
      </p:grpSp>
      <p:sp>
        <p:nvSpPr>
          <p:cNvPr id="163845" name="Rectangle 26"/>
          <p:cNvSpPr>
            <a:spLocks noChangeArrowheads="1"/>
          </p:cNvSpPr>
          <p:nvPr/>
        </p:nvSpPr>
        <p:spPr bwMode="auto">
          <a:xfrm flipV="1">
            <a:off x="4648200" y="6858000"/>
            <a:ext cx="46038" cy="304800"/>
          </a:xfrm>
          <a:prstGeom prst="rect">
            <a:avLst/>
          </a:prstGeom>
          <a:solidFill>
            <a:srgbClr val="A6F695"/>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endParaRPr lang="en-US" sz="1400">
              <a:latin typeface="Times New Roman" pitchFamily="18" charset="0"/>
            </a:endParaRPr>
          </a:p>
        </p:txBody>
      </p:sp>
      <p:sp>
        <p:nvSpPr>
          <p:cNvPr id="163846" name="Rectangle 28"/>
          <p:cNvSpPr>
            <a:spLocks noGrp="1" noChangeArrowheads="1"/>
          </p:cNvSpPr>
          <p:nvPr>
            <p:ph type="title"/>
          </p:nvPr>
        </p:nvSpPr>
        <p:spPr>
          <a:xfrm>
            <a:off x="457200" y="304800"/>
            <a:ext cx="7950200" cy="700088"/>
          </a:xfrm>
        </p:spPr>
        <p:txBody>
          <a:bodyPr>
            <a:normAutofit fontScale="90000"/>
          </a:bodyPr>
          <a:lstStyle/>
          <a:p>
            <a:r>
              <a:rPr lang="en-US" b="1" smtClean="0">
                <a:solidFill>
                  <a:srgbClr val="FF0000"/>
                </a:solidFill>
              </a:rPr>
              <a:t>Taguchi’s View of Variation</a:t>
            </a:r>
          </a:p>
        </p:txBody>
      </p:sp>
      <p:sp>
        <p:nvSpPr>
          <p:cNvPr id="35869" name="Rectangle 29"/>
          <p:cNvSpPr>
            <a:spLocks noChangeArrowheads="1"/>
          </p:cNvSpPr>
          <p:nvPr/>
        </p:nvSpPr>
        <p:spPr bwMode="auto">
          <a:xfrm>
            <a:off x="838200" y="914400"/>
            <a:ext cx="8001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spcBef>
                <a:spcPct val="50000"/>
              </a:spcBef>
            </a:pPr>
            <a:r>
              <a:rPr lang="en-US" sz="2000" b="1">
                <a:solidFill>
                  <a:srgbClr val="FF0000"/>
                </a:solidFill>
              </a:rPr>
              <a:t>Traditional view</a:t>
            </a:r>
            <a:r>
              <a:rPr lang="en-US" sz="2000" b="1"/>
              <a:t> is that quality within the LS and US is good and that the cost of quality outside this range is constant, where </a:t>
            </a:r>
            <a:r>
              <a:rPr lang="en-US" sz="2000" b="1">
                <a:solidFill>
                  <a:srgbClr val="FF0000"/>
                </a:solidFill>
              </a:rPr>
              <a:t>Taguchi views </a:t>
            </a:r>
            <a:r>
              <a:rPr lang="en-US" sz="2000" b="1"/>
              <a:t>costs as increasing as variability increases, so seek </a:t>
            </a:r>
            <a:r>
              <a:rPr lang="en-US" sz="2000" b="1">
                <a:solidFill>
                  <a:srgbClr val="FF0000"/>
                </a:solidFill>
              </a:rPr>
              <a:t>to achieve zero defects</a:t>
            </a:r>
            <a:r>
              <a:rPr lang="en-US" sz="2000" b="1"/>
              <a:t> and that will truly minimize quality costs.</a:t>
            </a:r>
          </a:p>
        </p:txBody>
      </p:sp>
      <p:cxnSp>
        <p:nvCxnSpPr>
          <p:cNvPr id="3" name="Straight Connector 2"/>
          <p:cNvCxnSpPr/>
          <p:nvPr/>
        </p:nvCxnSpPr>
        <p:spPr>
          <a:xfrm>
            <a:off x="6380163" y="2549525"/>
            <a:ext cx="0" cy="2587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186738" y="2549525"/>
            <a:ext cx="9524" cy="2587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9375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9" grpId="0"/>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6</a:t>
            </a:r>
            <a:r>
              <a:rPr lang="el-GR" b="1" dirty="0" smtClean="0">
                <a:solidFill>
                  <a:srgbClr val="FF0000"/>
                </a:solidFill>
                <a:latin typeface="Arial" pitchFamily="34" charset="0"/>
                <a:cs typeface="Arial" pitchFamily="34" charset="0"/>
              </a:rPr>
              <a:t>σ</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			       Six Sigma- </a:t>
            </a:r>
          </a:p>
          <a:p>
            <a:pPr marL="0" indent="0">
              <a:buNone/>
            </a:pPr>
            <a:r>
              <a:rPr lang="en-US" b="1" dirty="0"/>
              <a:t>	 </a:t>
            </a:r>
            <a:r>
              <a:rPr lang="en-US" b="1" dirty="0" smtClean="0"/>
              <a:t>    a Business Management Strategy </a:t>
            </a:r>
            <a:endParaRPr lang="en-US" b="1" dirty="0"/>
          </a:p>
        </p:txBody>
      </p:sp>
    </p:spTree>
    <p:extLst>
      <p:ext uri="{BB962C8B-B14F-4D97-AF65-F5344CB8AC3E}">
        <p14:creationId xmlns:p14="http://schemas.microsoft.com/office/powerpoint/2010/main" val="37680783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Six Sigma</a:t>
            </a:r>
            <a:endParaRPr lang="en-US" b="1" dirty="0">
              <a:solidFill>
                <a:srgbClr val="FF0000"/>
              </a:solidFill>
            </a:endParaRPr>
          </a:p>
        </p:txBody>
      </p:sp>
      <p:sp>
        <p:nvSpPr>
          <p:cNvPr id="3" name="Content Placeholder 2"/>
          <p:cNvSpPr>
            <a:spLocks noGrp="1"/>
          </p:cNvSpPr>
          <p:nvPr>
            <p:ph idx="1"/>
          </p:nvPr>
        </p:nvSpPr>
        <p:spPr/>
        <p:txBody>
          <a:bodyPr/>
          <a:lstStyle/>
          <a:p>
            <a:r>
              <a:rPr lang="en-US" b="1" dirty="0"/>
              <a:t>The term “</a:t>
            </a:r>
            <a:r>
              <a:rPr lang="en-US" b="1" dirty="0">
                <a:solidFill>
                  <a:srgbClr val="FF0000"/>
                </a:solidFill>
              </a:rPr>
              <a:t>Six Sigma Process</a:t>
            </a:r>
            <a:r>
              <a:rPr lang="en-US" b="1" dirty="0"/>
              <a:t>," comes from the notion that </a:t>
            </a:r>
            <a:endParaRPr lang="en-US" b="1" dirty="0" smtClean="0"/>
          </a:p>
          <a:p>
            <a:pPr lvl="1"/>
            <a:endParaRPr lang="en-US" b="1" dirty="0" smtClean="0"/>
          </a:p>
          <a:p>
            <a:pPr lvl="1"/>
            <a:r>
              <a:rPr lang="en-US" b="1" dirty="0" smtClean="0"/>
              <a:t>if </a:t>
            </a:r>
            <a:r>
              <a:rPr lang="en-US" b="1" dirty="0"/>
              <a:t>a process has </a:t>
            </a:r>
            <a:endParaRPr lang="en-US" b="1" dirty="0" smtClean="0"/>
          </a:p>
          <a:p>
            <a:pPr lvl="2"/>
            <a:r>
              <a:rPr lang="en-US" b="1" dirty="0" smtClean="0">
                <a:solidFill>
                  <a:srgbClr val="FF0000"/>
                </a:solidFill>
              </a:rPr>
              <a:t>a </a:t>
            </a:r>
            <a:r>
              <a:rPr lang="en-US" b="1" dirty="0">
                <a:solidFill>
                  <a:srgbClr val="FF0000"/>
                </a:solidFill>
              </a:rPr>
              <a:t>variation of up to six standard deviations from </a:t>
            </a:r>
            <a:r>
              <a:rPr lang="en-US" b="1" dirty="0" smtClean="0">
                <a:solidFill>
                  <a:srgbClr val="FF0000"/>
                </a:solidFill>
              </a:rPr>
              <a:t>the mean are within </a:t>
            </a:r>
            <a:r>
              <a:rPr lang="en-US" b="1" dirty="0">
                <a:solidFill>
                  <a:srgbClr val="FF0000"/>
                </a:solidFill>
              </a:rPr>
              <a:t>the upper and lower specification limits</a:t>
            </a:r>
            <a:r>
              <a:rPr lang="en-US" b="1" dirty="0" smtClean="0">
                <a:solidFill>
                  <a:srgbClr val="FF0000"/>
                </a:solidFill>
              </a:rPr>
              <a:t>,  </a:t>
            </a:r>
          </a:p>
          <a:p>
            <a:pPr lvl="1"/>
            <a:r>
              <a:rPr lang="en-US" b="1" dirty="0" smtClean="0"/>
              <a:t>there </a:t>
            </a:r>
            <a:r>
              <a:rPr lang="en-US" b="1" dirty="0"/>
              <a:t>will be practically no items that will fail to meet the specifications;</a:t>
            </a:r>
          </a:p>
          <a:p>
            <a:endParaRPr lang="en-US" dirty="0"/>
          </a:p>
        </p:txBody>
      </p:sp>
    </p:spTree>
    <p:extLst>
      <p:ext uri="{BB962C8B-B14F-4D97-AF65-F5344CB8AC3E}">
        <p14:creationId xmlns:p14="http://schemas.microsoft.com/office/powerpoint/2010/main" val="84325178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Six Sigma</a:t>
            </a:r>
            <a:endParaRPr lang="en-US" b="1" dirty="0">
              <a:solidFill>
                <a:srgbClr val="FF0000"/>
              </a:solidFill>
            </a:endParaRPr>
          </a:p>
        </p:txBody>
      </p:sp>
      <p:sp>
        <p:nvSpPr>
          <p:cNvPr id="3" name="Content Placeholder 2"/>
          <p:cNvSpPr>
            <a:spLocks noGrp="1"/>
          </p:cNvSpPr>
          <p:nvPr>
            <p:ph idx="1"/>
          </p:nvPr>
        </p:nvSpPr>
        <p:spPr>
          <a:xfrm>
            <a:off x="457200" y="838200"/>
            <a:ext cx="8229600" cy="5638800"/>
          </a:xfrm>
        </p:spPr>
        <p:txBody>
          <a:bodyPr>
            <a:normAutofit fontScale="77500" lnSpcReduction="20000"/>
          </a:bodyPr>
          <a:lstStyle/>
          <a:p>
            <a:endParaRPr lang="en-US" dirty="0" smtClean="0"/>
          </a:p>
          <a:p>
            <a:r>
              <a:rPr lang="en-US" dirty="0" smtClean="0"/>
              <a:t>Six </a:t>
            </a:r>
            <a:r>
              <a:rPr lang="en-US" dirty="0"/>
              <a:t>Sigma is  a </a:t>
            </a:r>
            <a:r>
              <a:rPr lang="en-US" dirty="0">
                <a:solidFill>
                  <a:srgbClr val="FF0000"/>
                </a:solidFill>
              </a:rPr>
              <a:t>data driven approach</a:t>
            </a:r>
            <a:r>
              <a:rPr lang="en-US" dirty="0"/>
              <a:t> which makes use of measuring and analyzing data </a:t>
            </a:r>
            <a:r>
              <a:rPr lang="en-US" dirty="0">
                <a:solidFill>
                  <a:srgbClr val="FF0000"/>
                </a:solidFill>
              </a:rPr>
              <a:t>to determine how defects and differences could be minimized</a:t>
            </a:r>
            <a:r>
              <a:rPr lang="en-US" dirty="0"/>
              <a:t> to the </a:t>
            </a:r>
            <a:r>
              <a:rPr lang="en-US" dirty="0" smtClean="0"/>
              <a:t>virtual zero defect level. </a:t>
            </a:r>
          </a:p>
          <a:p>
            <a:pPr lvl="1"/>
            <a:endParaRPr lang="en-US" dirty="0"/>
          </a:p>
          <a:p>
            <a:pPr lvl="1"/>
            <a:r>
              <a:rPr lang="en-US" dirty="0" smtClean="0"/>
              <a:t>Statistically the </a:t>
            </a:r>
            <a:r>
              <a:rPr lang="en-US" dirty="0" smtClean="0">
                <a:solidFill>
                  <a:srgbClr val="FF0000"/>
                </a:solidFill>
              </a:rPr>
              <a:t>defect level targeted is 3.4 </a:t>
            </a:r>
            <a:r>
              <a:rPr lang="en-US" dirty="0">
                <a:solidFill>
                  <a:srgbClr val="FF0000"/>
                </a:solidFill>
              </a:rPr>
              <a:t>defects per million cycles/products</a:t>
            </a:r>
            <a:r>
              <a:rPr lang="en-US" dirty="0"/>
              <a:t>, while a process is being run.</a:t>
            </a:r>
          </a:p>
          <a:p>
            <a:pPr marL="0" indent="0">
              <a:buNone/>
            </a:pPr>
            <a:r>
              <a:rPr lang="en-US" dirty="0"/>
              <a:t> </a:t>
            </a:r>
          </a:p>
          <a:p>
            <a:r>
              <a:rPr lang="en-US" dirty="0"/>
              <a:t>Six sigma is a customer based </a:t>
            </a:r>
            <a:r>
              <a:rPr lang="en-US" dirty="0">
                <a:solidFill>
                  <a:srgbClr val="FF0000"/>
                </a:solidFill>
              </a:rPr>
              <a:t>approach realizing that defects are expensive. </a:t>
            </a:r>
            <a:r>
              <a:rPr lang="en-US" dirty="0"/>
              <a:t>Fewer defects mean lower costs and improved customer loyalty. </a:t>
            </a:r>
            <a:endParaRPr lang="en-US" dirty="0" smtClean="0"/>
          </a:p>
          <a:p>
            <a:pPr lvl="1"/>
            <a:r>
              <a:rPr lang="en-US" dirty="0" smtClean="0">
                <a:solidFill>
                  <a:srgbClr val="FF0000"/>
                </a:solidFill>
              </a:rPr>
              <a:t>The </a:t>
            </a:r>
            <a:r>
              <a:rPr lang="en-US" dirty="0">
                <a:solidFill>
                  <a:srgbClr val="FF0000"/>
                </a:solidFill>
              </a:rPr>
              <a:t>lowest cost, high value producer is the most competitive provider of goods and services. </a:t>
            </a:r>
          </a:p>
          <a:p>
            <a:endParaRPr lang="en-US" dirty="0" smtClean="0"/>
          </a:p>
          <a:p>
            <a:r>
              <a:rPr lang="en-US" dirty="0" smtClean="0"/>
              <a:t>Six Sigma </a:t>
            </a:r>
            <a:r>
              <a:rPr lang="en-US" dirty="0"/>
              <a:t>leads to achieve strategic business results.</a:t>
            </a:r>
          </a:p>
          <a:p>
            <a:endParaRPr lang="en-US" dirty="0"/>
          </a:p>
        </p:txBody>
      </p:sp>
    </p:spTree>
    <p:extLst>
      <p:ext uri="{BB962C8B-B14F-4D97-AF65-F5344CB8AC3E}">
        <p14:creationId xmlns:p14="http://schemas.microsoft.com/office/powerpoint/2010/main" val="1507029782"/>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flipV="1">
            <a:off x="1752600" y="4572000"/>
            <a:ext cx="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 name="Line 3"/>
          <p:cNvSpPr>
            <a:spLocks noChangeShapeType="1"/>
          </p:cNvSpPr>
          <p:nvPr/>
        </p:nvSpPr>
        <p:spPr bwMode="auto">
          <a:xfrm flipV="1">
            <a:off x="7315200" y="4572000"/>
            <a:ext cx="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Line 4"/>
          <p:cNvSpPr>
            <a:spLocks noChangeShapeType="1"/>
          </p:cNvSpPr>
          <p:nvPr/>
        </p:nvSpPr>
        <p:spPr bwMode="auto">
          <a:xfrm>
            <a:off x="1752600" y="4572000"/>
            <a:ext cx="556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Line 5"/>
          <p:cNvSpPr>
            <a:spLocks noChangeShapeType="1"/>
          </p:cNvSpPr>
          <p:nvPr/>
        </p:nvSpPr>
        <p:spPr bwMode="auto">
          <a:xfrm flipV="1">
            <a:off x="4343400" y="2286000"/>
            <a:ext cx="0" cy="2286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Rectangle 6"/>
          <p:cNvSpPr>
            <a:spLocks noGrp="1" noChangeArrowheads="1"/>
          </p:cNvSpPr>
          <p:nvPr>
            <p:ph type="title"/>
          </p:nvPr>
        </p:nvSpPr>
        <p:spPr>
          <a:xfrm>
            <a:off x="762000" y="381000"/>
            <a:ext cx="7772400" cy="1143000"/>
          </a:xfrm>
        </p:spPr>
        <p:txBody>
          <a:bodyPr/>
          <a:lstStyle/>
          <a:p>
            <a:pPr eaLnBrk="1" hangingPunct="1"/>
            <a:r>
              <a:rPr lang="en-US" sz="3600" b="1" smtClean="0">
                <a:solidFill>
                  <a:srgbClr val="FF0000"/>
                </a:solidFill>
              </a:rPr>
              <a:t>Six Sigma Improvement Methods</a:t>
            </a:r>
            <a:br>
              <a:rPr lang="en-US" sz="3600" b="1" smtClean="0">
                <a:solidFill>
                  <a:srgbClr val="FF0000"/>
                </a:solidFill>
              </a:rPr>
            </a:br>
            <a:r>
              <a:rPr lang="en-US" sz="3200" b="1" smtClean="0">
                <a:solidFill>
                  <a:srgbClr val="FF0000"/>
                </a:solidFill>
              </a:rPr>
              <a:t>DMAIC vs. DMADV</a:t>
            </a:r>
          </a:p>
        </p:txBody>
      </p:sp>
      <p:sp>
        <p:nvSpPr>
          <p:cNvPr id="51207" name="AutoShape 7"/>
          <p:cNvSpPr>
            <a:spLocks noChangeArrowheads="1"/>
          </p:cNvSpPr>
          <p:nvPr/>
        </p:nvSpPr>
        <p:spPr bwMode="auto">
          <a:xfrm>
            <a:off x="3124200" y="18288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Define</a:t>
            </a:r>
          </a:p>
        </p:txBody>
      </p:sp>
      <p:sp>
        <p:nvSpPr>
          <p:cNvPr id="51208" name="AutoShape 8"/>
          <p:cNvSpPr>
            <a:spLocks noChangeArrowheads="1"/>
          </p:cNvSpPr>
          <p:nvPr/>
        </p:nvSpPr>
        <p:spPr bwMode="auto">
          <a:xfrm>
            <a:off x="3124200" y="26670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Measure</a:t>
            </a:r>
          </a:p>
        </p:txBody>
      </p:sp>
      <p:sp>
        <p:nvSpPr>
          <p:cNvPr id="51209" name="AutoShape 9"/>
          <p:cNvSpPr>
            <a:spLocks noChangeArrowheads="1"/>
          </p:cNvSpPr>
          <p:nvPr/>
        </p:nvSpPr>
        <p:spPr bwMode="auto">
          <a:xfrm>
            <a:off x="3124200" y="35052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Analyze</a:t>
            </a:r>
          </a:p>
        </p:txBody>
      </p:sp>
      <p:sp>
        <p:nvSpPr>
          <p:cNvPr id="51210" name="AutoShape 10"/>
          <p:cNvSpPr>
            <a:spLocks noChangeArrowheads="1"/>
          </p:cNvSpPr>
          <p:nvPr/>
        </p:nvSpPr>
        <p:spPr bwMode="auto">
          <a:xfrm>
            <a:off x="6019800" y="48768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Design</a:t>
            </a:r>
          </a:p>
        </p:txBody>
      </p:sp>
      <p:sp>
        <p:nvSpPr>
          <p:cNvPr id="51211" name="AutoShape 11"/>
          <p:cNvSpPr>
            <a:spLocks noChangeArrowheads="1"/>
          </p:cNvSpPr>
          <p:nvPr/>
        </p:nvSpPr>
        <p:spPr bwMode="auto">
          <a:xfrm>
            <a:off x="6019800" y="57150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Validate</a:t>
            </a:r>
          </a:p>
        </p:txBody>
      </p:sp>
      <p:sp>
        <p:nvSpPr>
          <p:cNvPr id="51212" name="AutoShape 12"/>
          <p:cNvSpPr>
            <a:spLocks noChangeArrowheads="1"/>
          </p:cNvSpPr>
          <p:nvPr/>
        </p:nvSpPr>
        <p:spPr bwMode="auto">
          <a:xfrm>
            <a:off x="609600" y="48768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Improve</a:t>
            </a:r>
          </a:p>
        </p:txBody>
      </p:sp>
      <p:sp>
        <p:nvSpPr>
          <p:cNvPr id="51213" name="AutoShape 13"/>
          <p:cNvSpPr>
            <a:spLocks noChangeArrowheads="1"/>
          </p:cNvSpPr>
          <p:nvPr/>
        </p:nvSpPr>
        <p:spPr bwMode="auto">
          <a:xfrm>
            <a:off x="609600" y="57150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Control</a:t>
            </a:r>
          </a:p>
        </p:txBody>
      </p:sp>
      <p:sp>
        <p:nvSpPr>
          <p:cNvPr id="51214" name="Text Box 14"/>
          <p:cNvSpPr txBox="1">
            <a:spLocks noChangeArrowheads="1"/>
          </p:cNvSpPr>
          <p:nvPr/>
        </p:nvSpPr>
        <p:spPr bwMode="auto">
          <a:xfrm>
            <a:off x="1524000" y="4240213"/>
            <a:ext cx="280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b="1">
                <a:latin typeface="Tahoma" pitchFamily="34" charset="0"/>
              </a:rPr>
              <a:t>Continuous Improvement</a:t>
            </a:r>
          </a:p>
        </p:txBody>
      </p:sp>
      <p:sp>
        <p:nvSpPr>
          <p:cNvPr id="51215" name="Text Box 15"/>
          <p:cNvSpPr txBox="1">
            <a:spLocks noChangeArrowheads="1"/>
          </p:cNvSpPr>
          <p:nvPr/>
        </p:nvSpPr>
        <p:spPr bwMode="auto">
          <a:xfrm>
            <a:off x="5064125" y="4240213"/>
            <a:ext cx="1674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b="1">
                <a:latin typeface="Tahoma" pitchFamily="34" charset="0"/>
              </a:rPr>
              <a:t>Reengineering</a:t>
            </a:r>
          </a:p>
        </p:txBody>
      </p:sp>
    </p:spTree>
    <p:extLst>
      <p:ext uri="{BB962C8B-B14F-4D97-AF65-F5344CB8AC3E}">
        <p14:creationId xmlns:p14="http://schemas.microsoft.com/office/powerpoint/2010/main" val="95944597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Marketing</a:t>
            </a:r>
            <a:endParaRPr lang="en-US" b="1" dirty="0">
              <a:solidFill>
                <a:srgbClr val="FF0000"/>
              </a:solidFill>
            </a:endParaRPr>
          </a:p>
        </p:txBody>
      </p:sp>
      <p:sp>
        <p:nvSpPr>
          <p:cNvPr id="3" name="Content Placeholder 2"/>
          <p:cNvSpPr>
            <a:spLocks noGrp="1"/>
          </p:cNvSpPr>
          <p:nvPr>
            <p:ph idx="1"/>
          </p:nvPr>
        </p:nvSpPr>
        <p:spPr/>
        <p:txBody>
          <a:bodyPr/>
          <a:lstStyle/>
          <a:p>
            <a:pPr algn="ctr"/>
            <a:endParaRPr lang="en-US" b="1" dirty="0" smtClean="0"/>
          </a:p>
          <a:p>
            <a:pPr algn="ctr"/>
            <a:endParaRPr lang="en-US" b="1" dirty="0"/>
          </a:p>
          <a:p>
            <a:pPr algn="ctr"/>
            <a:endParaRPr lang="en-US" b="1" dirty="0" smtClean="0"/>
          </a:p>
          <a:p>
            <a:pPr marL="0" indent="0" algn="ctr">
              <a:buNone/>
            </a:pPr>
            <a:r>
              <a:rPr lang="en-US" b="1" dirty="0" smtClean="0"/>
              <a:t>Sales &amp; Marketing</a:t>
            </a:r>
            <a:endParaRPr lang="en-US" b="1" dirty="0"/>
          </a:p>
        </p:txBody>
      </p:sp>
    </p:spTree>
    <p:extLst>
      <p:ext uri="{BB962C8B-B14F-4D97-AF65-F5344CB8AC3E}">
        <p14:creationId xmlns:p14="http://schemas.microsoft.com/office/powerpoint/2010/main" val="2466636772"/>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b="1" smtClean="0">
                <a:solidFill>
                  <a:srgbClr val="FF0000"/>
                </a:solidFill>
              </a:rPr>
              <a:t>What is Marketing?</a:t>
            </a:r>
          </a:p>
        </p:txBody>
      </p:sp>
      <p:sp>
        <p:nvSpPr>
          <p:cNvPr id="3075" name="Content Placeholder 2"/>
          <p:cNvSpPr>
            <a:spLocks noGrp="1"/>
          </p:cNvSpPr>
          <p:nvPr>
            <p:ph idx="1"/>
          </p:nvPr>
        </p:nvSpPr>
        <p:spPr>
          <a:xfrm>
            <a:off x="457200" y="1295400"/>
            <a:ext cx="8229600" cy="5257800"/>
          </a:xfrm>
        </p:spPr>
        <p:txBody>
          <a:bodyPr/>
          <a:lstStyle/>
          <a:p>
            <a:pPr eaLnBrk="1" hangingPunct="1"/>
            <a:r>
              <a:rPr lang="en-US" altLang="en-US" sz="2800" b="1" smtClean="0"/>
              <a:t>Marketing </a:t>
            </a:r>
            <a:r>
              <a:rPr lang="en-US" altLang="en-US" sz="2800" b="1" smtClean="0">
                <a:solidFill>
                  <a:srgbClr val="FF0000"/>
                </a:solidFill>
              </a:rPr>
              <a:t>identifies consumer’s needs</a:t>
            </a:r>
            <a:r>
              <a:rPr lang="en-US" altLang="en-US" sz="2800" b="1" smtClean="0"/>
              <a:t> and organizes business activities </a:t>
            </a:r>
            <a:r>
              <a:rPr lang="en-US" altLang="en-US" sz="2800" b="1" smtClean="0">
                <a:solidFill>
                  <a:srgbClr val="FF0000"/>
                </a:solidFill>
              </a:rPr>
              <a:t>to satisfy these needs</a:t>
            </a:r>
            <a:r>
              <a:rPr lang="en-US" altLang="en-US" sz="2800" b="1" smtClean="0"/>
              <a:t>.</a:t>
            </a:r>
          </a:p>
          <a:p>
            <a:pPr eaLnBrk="1" hangingPunct="1"/>
            <a:r>
              <a:rPr lang="en-US" altLang="en-US" sz="2800" b="1" smtClean="0"/>
              <a:t>Marketing is the flow of products and services to consumers and the transactions that facilitate or manage that flow.</a:t>
            </a:r>
          </a:p>
          <a:p>
            <a:pPr eaLnBrk="1" hangingPunct="1"/>
            <a:r>
              <a:rPr lang="en-US" altLang="en-US" sz="2800" b="1" smtClean="0"/>
              <a:t>Thus it can be defined as</a:t>
            </a:r>
            <a:r>
              <a:rPr lang="en-US" altLang="en-US" sz="2800" b="1" smtClean="0">
                <a:solidFill>
                  <a:srgbClr val="FF0000"/>
                </a:solidFill>
              </a:rPr>
              <a:t> an activity concerning </a:t>
            </a:r>
          </a:p>
          <a:p>
            <a:pPr lvl="2" eaLnBrk="1" hangingPunct="1"/>
            <a:r>
              <a:rPr lang="en-US" altLang="en-US" b="1" smtClean="0"/>
              <a:t>Planning, implementing, coordinating and controlling of all activities that concern</a:t>
            </a:r>
            <a:r>
              <a:rPr lang="en-US" altLang="en-US" b="1" smtClean="0">
                <a:solidFill>
                  <a:srgbClr val="FF0000"/>
                </a:solidFill>
              </a:rPr>
              <a:t> demand stimulation</a:t>
            </a:r>
            <a:r>
              <a:rPr lang="en-US" altLang="en-US" b="1" smtClean="0"/>
              <a:t> (ie. Promotion and advertisement), </a:t>
            </a:r>
            <a:r>
              <a:rPr lang="en-US" altLang="en-US" b="1" smtClean="0">
                <a:solidFill>
                  <a:srgbClr val="FF0000"/>
                </a:solidFill>
              </a:rPr>
              <a:t>demand</a:t>
            </a:r>
            <a:r>
              <a:rPr lang="en-US" altLang="en-US" b="1" smtClean="0"/>
              <a:t> </a:t>
            </a:r>
            <a:r>
              <a:rPr lang="en-US" altLang="en-US" b="1" smtClean="0">
                <a:solidFill>
                  <a:srgbClr val="FF0000"/>
                </a:solidFill>
              </a:rPr>
              <a:t>estimating</a:t>
            </a:r>
            <a:r>
              <a:rPr lang="en-US" altLang="en-US" b="1" smtClean="0"/>
              <a:t>, </a:t>
            </a:r>
            <a:r>
              <a:rPr lang="en-US" altLang="en-US" b="1" smtClean="0">
                <a:solidFill>
                  <a:srgbClr val="FF0000"/>
                </a:solidFill>
              </a:rPr>
              <a:t>pricing and distribution </a:t>
            </a:r>
            <a:r>
              <a:rPr lang="en-US" altLang="en-US" b="1" smtClean="0"/>
              <a:t>of products and services.</a:t>
            </a:r>
          </a:p>
          <a:p>
            <a:pPr lvl="2" eaLnBrk="1" hangingPunct="1"/>
            <a:r>
              <a:rPr lang="en-US" altLang="en-US" b="1" smtClean="0"/>
              <a:t>Marketing is </a:t>
            </a:r>
            <a:r>
              <a:rPr lang="en-US" altLang="en-US" b="1" smtClean="0">
                <a:solidFill>
                  <a:srgbClr val="FF0000"/>
                </a:solidFill>
              </a:rPr>
              <a:t>managing profitable customer relationship.</a:t>
            </a:r>
          </a:p>
        </p:txBody>
      </p:sp>
    </p:spTree>
    <p:extLst>
      <p:ext uri="{BB962C8B-B14F-4D97-AF65-F5344CB8AC3E}">
        <p14:creationId xmlns:p14="http://schemas.microsoft.com/office/powerpoint/2010/main" val="174259297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pPr eaLnBrk="1" hangingPunct="1"/>
            <a:r>
              <a:rPr lang="en-US" altLang="en-US" b="1" smtClean="0">
                <a:solidFill>
                  <a:srgbClr val="FF0000"/>
                </a:solidFill>
              </a:rPr>
              <a:t>Selling vs Marketing</a:t>
            </a:r>
          </a:p>
        </p:txBody>
      </p:sp>
      <p:sp>
        <p:nvSpPr>
          <p:cNvPr id="7171" name="Text Placeholder 4"/>
          <p:cNvSpPr>
            <a:spLocks noGrp="1"/>
          </p:cNvSpPr>
          <p:nvPr>
            <p:ph type="body" idx="1"/>
          </p:nvPr>
        </p:nvSpPr>
        <p:spPr/>
        <p:txBody>
          <a:bodyPr/>
          <a:lstStyle/>
          <a:p>
            <a:pPr algn="ctr" eaLnBrk="1" hangingPunct="1"/>
            <a:r>
              <a:rPr lang="en-US" altLang="en-US" smtClean="0">
                <a:solidFill>
                  <a:srgbClr val="FF0000"/>
                </a:solidFill>
              </a:rPr>
              <a:t>Selling</a:t>
            </a:r>
          </a:p>
        </p:txBody>
      </p:sp>
      <p:sp>
        <p:nvSpPr>
          <p:cNvPr id="6" name="Content Placeholder 5"/>
          <p:cNvSpPr>
            <a:spLocks noGrp="1"/>
          </p:cNvSpPr>
          <p:nvPr>
            <p:ph sz="half" idx="2"/>
          </p:nvPr>
        </p:nvSpPr>
        <p:spPr/>
        <p:txBody>
          <a:bodyPr rtlCol="0">
            <a:normAutofit lnSpcReduction="10000"/>
          </a:bodyPr>
          <a:lstStyle/>
          <a:p>
            <a:pPr eaLnBrk="1" fontAlgn="auto" hangingPunct="1">
              <a:spcAft>
                <a:spcPts val="0"/>
              </a:spcAft>
              <a:buFont typeface="Arial" pitchFamily="34" charset="0"/>
              <a:buChar char="•"/>
              <a:defRPr/>
            </a:pPr>
            <a:r>
              <a:rPr lang="en-US" b="1" dirty="0" smtClean="0"/>
              <a:t>Selling </a:t>
            </a:r>
            <a:r>
              <a:rPr lang="en-US" b="1" dirty="0" smtClean="0">
                <a:solidFill>
                  <a:srgbClr val="FF0000"/>
                </a:solidFill>
              </a:rPr>
              <a:t>focuses on needs of the seller</a:t>
            </a:r>
          </a:p>
          <a:p>
            <a:pPr eaLnBrk="1" fontAlgn="auto" hangingPunct="1">
              <a:spcAft>
                <a:spcPts val="0"/>
              </a:spcAft>
              <a:buFont typeface="Arial" pitchFamily="34" charset="0"/>
              <a:buChar char="•"/>
              <a:defRPr/>
            </a:pPr>
            <a:r>
              <a:rPr lang="en-US" b="1" dirty="0" smtClean="0"/>
              <a:t>Selling is converting goods and services into cash</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smtClean="0"/>
              <a:t>Selling </a:t>
            </a:r>
            <a:r>
              <a:rPr lang="en-US" b="1" dirty="0" smtClean="0">
                <a:solidFill>
                  <a:srgbClr val="FF0000"/>
                </a:solidFill>
              </a:rPr>
              <a:t>is push</a:t>
            </a:r>
          </a:p>
          <a:p>
            <a:pPr eaLnBrk="1" fontAlgn="auto" hangingPunct="1">
              <a:spcAft>
                <a:spcPts val="0"/>
              </a:spcAft>
              <a:buFont typeface="Arial" pitchFamily="34" charset="0"/>
              <a:buChar char="•"/>
              <a:defRPr/>
            </a:pPr>
            <a:r>
              <a:rPr lang="en-US" b="1" dirty="0" smtClean="0"/>
              <a:t>Selling </a:t>
            </a:r>
            <a:r>
              <a:rPr lang="en-US" b="1" dirty="0" smtClean="0">
                <a:solidFill>
                  <a:srgbClr val="FF0000"/>
                </a:solidFill>
              </a:rPr>
              <a:t>concerns existing products </a:t>
            </a:r>
            <a:r>
              <a:rPr lang="en-US" b="1" dirty="0" smtClean="0"/>
              <a:t>and it undertakes the task </a:t>
            </a:r>
            <a:r>
              <a:rPr lang="en-US" b="1" dirty="0" smtClean="0">
                <a:solidFill>
                  <a:srgbClr val="FF0000"/>
                </a:solidFill>
              </a:rPr>
              <a:t>of pushing the sale of existing products</a:t>
            </a:r>
          </a:p>
        </p:txBody>
      </p:sp>
      <p:sp>
        <p:nvSpPr>
          <p:cNvPr id="7173" name="Text Placeholder 6"/>
          <p:cNvSpPr>
            <a:spLocks noGrp="1"/>
          </p:cNvSpPr>
          <p:nvPr>
            <p:ph type="body" sz="quarter" idx="3"/>
          </p:nvPr>
        </p:nvSpPr>
        <p:spPr/>
        <p:txBody>
          <a:bodyPr/>
          <a:lstStyle/>
          <a:p>
            <a:pPr algn="ctr" eaLnBrk="1" hangingPunct="1"/>
            <a:r>
              <a:rPr lang="en-US" altLang="en-US" smtClean="0">
                <a:solidFill>
                  <a:srgbClr val="FF0000"/>
                </a:solidFill>
              </a:rPr>
              <a:t>Marketing</a:t>
            </a:r>
          </a:p>
        </p:txBody>
      </p:sp>
      <p:sp>
        <p:nvSpPr>
          <p:cNvPr id="8" name="Content Placeholder 7"/>
          <p:cNvSpPr>
            <a:spLocks noGrp="1"/>
          </p:cNvSpPr>
          <p:nvPr>
            <p:ph sz="quarter" idx="4"/>
          </p:nvPr>
        </p:nvSpPr>
        <p:spPr>
          <a:xfrm>
            <a:off x="4645025" y="2286000"/>
            <a:ext cx="4041775" cy="4114800"/>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focuses on the need of the buyer</a:t>
            </a:r>
          </a:p>
          <a:p>
            <a:pPr eaLnBrk="1" fontAlgn="auto" hangingPunct="1">
              <a:spcAft>
                <a:spcPts val="0"/>
              </a:spcAft>
              <a:buFont typeface="Arial" pitchFamily="34" charset="0"/>
              <a:buChar char="•"/>
              <a:defRPr/>
            </a:pPr>
            <a:r>
              <a:rPr lang="en-US" b="1" dirty="0" smtClean="0"/>
              <a:t>Marketing  includes creating, delivering and facilitating consumption.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is pull</a:t>
            </a:r>
          </a:p>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concerns customers </a:t>
            </a:r>
            <a:r>
              <a:rPr lang="en-US" b="1" dirty="0" smtClean="0"/>
              <a:t>and undertake the task of </a:t>
            </a:r>
            <a:r>
              <a:rPr lang="en-US" b="1" dirty="0" smtClean="0">
                <a:solidFill>
                  <a:srgbClr val="FF0000"/>
                </a:solidFill>
              </a:rPr>
              <a:t>identifying market needs and converting customer needs into products.</a:t>
            </a:r>
          </a:p>
        </p:txBody>
      </p:sp>
    </p:spTree>
    <p:extLst>
      <p:ext uri="{BB962C8B-B14F-4D97-AF65-F5344CB8AC3E}">
        <p14:creationId xmlns:p14="http://schemas.microsoft.com/office/powerpoint/2010/main" val="174445906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eaLnBrk="1" hangingPunct="1"/>
            <a:r>
              <a:rPr lang="en-US" altLang="en-US" b="1" smtClean="0">
                <a:solidFill>
                  <a:srgbClr val="FF0000"/>
                </a:solidFill>
              </a:rPr>
              <a:t>Selling vs Marketing</a:t>
            </a:r>
          </a:p>
        </p:txBody>
      </p:sp>
      <p:sp>
        <p:nvSpPr>
          <p:cNvPr id="8195" name="Text Placeholder 4"/>
          <p:cNvSpPr>
            <a:spLocks noGrp="1"/>
          </p:cNvSpPr>
          <p:nvPr>
            <p:ph type="body" idx="1"/>
          </p:nvPr>
        </p:nvSpPr>
        <p:spPr/>
        <p:txBody>
          <a:bodyPr/>
          <a:lstStyle/>
          <a:p>
            <a:pPr algn="ctr" eaLnBrk="1" hangingPunct="1"/>
            <a:r>
              <a:rPr lang="en-US" altLang="en-US" smtClean="0">
                <a:solidFill>
                  <a:srgbClr val="FF0000"/>
                </a:solidFill>
              </a:rPr>
              <a:t>Selling</a:t>
            </a:r>
          </a:p>
        </p:txBody>
      </p:sp>
      <p:sp>
        <p:nvSpPr>
          <p:cNvPr id="8196" name="Content Placeholder 5"/>
          <p:cNvSpPr>
            <a:spLocks noGrp="1"/>
          </p:cNvSpPr>
          <p:nvPr>
            <p:ph sz="half" idx="2"/>
          </p:nvPr>
        </p:nvSpPr>
        <p:spPr>
          <a:xfrm>
            <a:off x="457200" y="2174875"/>
            <a:ext cx="4040188" cy="4149725"/>
          </a:xfrm>
        </p:spPr>
        <p:txBody>
          <a:bodyPr/>
          <a:lstStyle/>
          <a:p>
            <a:pPr eaLnBrk="1" hangingPunct="1"/>
            <a:r>
              <a:rPr lang="en-US" altLang="en-US" b="1" dirty="0" smtClean="0"/>
              <a:t>Selling </a:t>
            </a:r>
            <a:r>
              <a:rPr lang="en-US" altLang="en-US" b="1" dirty="0" smtClean="0">
                <a:solidFill>
                  <a:srgbClr val="FF0000"/>
                </a:solidFill>
              </a:rPr>
              <a:t>seeks profit </a:t>
            </a:r>
            <a:r>
              <a:rPr lang="en-US" altLang="en-US" b="1" dirty="0" smtClean="0"/>
              <a:t>by pushing the existing products on the customer</a:t>
            </a:r>
          </a:p>
          <a:p>
            <a:pPr eaLnBrk="1" hangingPunct="1"/>
            <a:endParaRPr lang="en-US" altLang="en-US" b="1" dirty="0" smtClean="0"/>
          </a:p>
          <a:p>
            <a:pPr eaLnBrk="1" hangingPunct="1"/>
            <a:endParaRPr lang="en-US" altLang="en-US" b="1" dirty="0" smtClean="0"/>
          </a:p>
          <a:p>
            <a:pPr eaLnBrk="1" hangingPunct="1"/>
            <a:r>
              <a:rPr lang="en-US" altLang="en-US" b="1" dirty="0" smtClean="0"/>
              <a:t>In selling the firms make the </a:t>
            </a:r>
            <a:r>
              <a:rPr lang="en-US" altLang="en-US" b="1" dirty="0" smtClean="0">
                <a:solidFill>
                  <a:srgbClr val="FF0000"/>
                </a:solidFill>
              </a:rPr>
              <a:t>product first </a:t>
            </a:r>
            <a:r>
              <a:rPr lang="en-US" altLang="en-US" b="1" dirty="0" smtClean="0"/>
              <a:t>and push the product in the market</a:t>
            </a:r>
          </a:p>
          <a:p>
            <a:pPr eaLnBrk="1" hangingPunct="1"/>
            <a:r>
              <a:rPr lang="en-US" altLang="en-US" b="1" dirty="0" smtClean="0"/>
              <a:t>In selling cost determines the price</a:t>
            </a:r>
          </a:p>
        </p:txBody>
      </p:sp>
      <p:sp>
        <p:nvSpPr>
          <p:cNvPr id="8197" name="Text Placeholder 6"/>
          <p:cNvSpPr>
            <a:spLocks noGrp="1"/>
          </p:cNvSpPr>
          <p:nvPr>
            <p:ph type="body" sz="quarter" idx="3"/>
          </p:nvPr>
        </p:nvSpPr>
        <p:spPr/>
        <p:txBody>
          <a:bodyPr/>
          <a:lstStyle/>
          <a:p>
            <a:pPr algn="ctr" eaLnBrk="1" hangingPunct="1"/>
            <a:r>
              <a:rPr lang="en-US" altLang="en-US" smtClean="0">
                <a:solidFill>
                  <a:srgbClr val="FF0000"/>
                </a:solidFill>
              </a:rPr>
              <a:t>Marketing</a:t>
            </a:r>
          </a:p>
        </p:txBody>
      </p:sp>
      <p:sp>
        <p:nvSpPr>
          <p:cNvPr id="8" name="Content Placeholder 7"/>
          <p:cNvSpPr>
            <a:spLocks noGrp="1"/>
          </p:cNvSpPr>
          <p:nvPr>
            <p:ph sz="quarter" idx="4"/>
          </p:nvPr>
        </p:nvSpPr>
        <p:spPr>
          <a:xfrm>
            <a:off x="4645025" y="2174875"/>
            <a:ext cx="4041775" cy="4225925"/>
          </a:xfrm>
        </p:spPr>
        <p:txBody>
          <a:bodyPr rtlCol="0">
            <a:normAutofit lnSpcReduction="10000"/>
          </a:bodyPr>
          <a:lstStyle/>
          <a:p>
            <a:pPr eaLnBrk="1" fontAlgn="auto" hangingPunct="1">
              <a:spcAft>
                <a:spcPts val="0"/>
              </a:spcAft>
              <a:buFont typeface="Arial" pitchFamily="34" charset="0"/>
              <a:buChar char="•"/>
              <a:defRPr/>
            </a:pPr>
            <a:r>
              <a:rPr lang="en-US" b="1" dirty="0" smtClean="0"/>
              <a:t>Marketing </a:t>
            </a:r>
            <a:r>
              <a:rPr lang="en-US" b="1" dirty="0" smtClean="0">
                <a:solidFill>
                  <a:srgbClr val="FF0000"/>
                </a:solidFill>
              </a:rPr>
              <a:t>seeks profit </a:t>
            </a:r>
            <a:r>
              <a:rPr lang="en-US" b="1" dirty="0" smtClean="0"/>
              <a:t>by making the product and distribution system at an affordable price to create and meet the customer demand</a:t>
            </a:r>
          </a:p>
          <a:p>
            <a:pPr eaLnBrk="1" fontAlgn="auto" hangingPunct="1">
              <a:spcAft>
                <a:spcPts val="0"/>
              </a:spcAft>
              <a:buFont typeface="Arial" pitchFamily="34" charset="0"/>
              <a:buChar char="•"/>
              <a:defRPr/>
            </a:pPr>
            <a:r>
              <a:rPr lang="en-US" b="1" dirty="0" smtClean="0"/>
              <a:t>Marketing first identifies </a:t>
            </a:r>
            <a:r>
              <a:rPr lang="en-US" b="1" dirty="0" smtClean="0">
                <a:solidFill>
                  <a:srgbClr val="FF0000"/>
                </a:solidFill>
              </a:rPr>
              <a:t>the demand </a:t>
            </a:r>
            <a:r>
              <a:rPr lang="en-US" b="1" dirty="0" smtClean="0"/>
              <a:t>and then creates it</a:t>
            </a:r>
          </a:p>
          <a:p>
            <a:pPr eaLnBrk="1" fontAlgn="auto" hangingPunct="1">
              <a:spcAft>
                <a:spcPts val="0"/>
              </a:spcAft>
              <a:buFont typeface="Arial" pitchFamily="34" charset="0"/>
              <a:buChar char="•"/>
              <a:defRPr/>
            </a:pPr>
            <a:r>
              <a:rPr lang="en-US" b="1" dirty="0" smtClean="0"/>
              <a:t>In marketing price determines the cost </a:t>
            </a:r>
          </a:p>
          <a:p>
            <a:pPr eaLnBrk="1" fontAlgn="auto" hangingPunct="1">
              <a:spcAft>
                <a:spcPts val="0"/>
              </a:spcAft>
              <a:buFont typeface="Arial" pitchFamily="34" charset="0"/>
              <a:buChar char="•"/>
              <a:defRPr/>
            </a:pPr>
            <a:endParaRPr lang="en-US" b="1" dirty="0" smtClean="0"/>
          </a:p>
          <a:p>
            <a:pPr eaLnBrk="1" fontAlgn="auto" hangingPunct="1">
              <a:spcAft>
                <a:spcPts val="0"/>
              </a:spcAft>
              <a:buFont typeface="Arial" pitchFamily="34" charset="0"/>
              <a:buChar char="•"/>
              <a:defRPr/>
            </a:pPr>
            <a:endParaRPr lang="en-US" b="1" dirty="0" smtClean="0"/>
          </a:p>
        </p:txBody>
      </p:sp>
    </p:spTree>
    <p:extLst>
      <p:ext uri="{BB962C8B-B14F-4D97-AF65-F5344CB8AC3E}">
        <p14:creationId xmlns:p14="http://schemas.microsoft.com/office/powerpoint/2010/main" val="21079038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258888" y="333375"/>
            <a:ext cx="6497637" cy="5794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0800" cmpd="dbl">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r>
              <a:rPr kumimoji="0" lang="en-US" sz="3200" b="1" dirty="0">
                <a:solidFill>
                  <a:srgbClr val="FF0000"/>
                </a:solidFill>
                <a:latin typeface="Times New Roman" pitchFamily="18" charset="0"/>
              </a:rPr>
              <a:t>Middle Managers</a:t>
            </a:r>
          </a:p>
        </p:txBody>
      </p:sp>
      <p:sp>
        <p:nvSpPr>
          <p:cNvPr id="165891" name="Text Box 3"/>
          <p:cNvSpPr txBox="1">
            <a:spLocks noChangeArrowheads="1"/>
          </p:cNvSpPr>
          <p:nvPr/>
        </p:nvSpPr>
        <p:spPr bwMode="auto">
          <a:xfrm>
            <a:off x="539749" y="1143000"/>
            <a:ext cx="8162925" cy="5632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spcAft>
                <a:spcPct val="20000"/>
              </a:spcAft>
              <a:buFont typeface="Wingdings" pitchFamily="2" charset="2"/>
              <a:buChar char="§"/>
            </a:pPr>
            <a:r>
              <a:rPr kumimoji="0" lang="en-US" sz="2000" dirty="0">
                <a:latin typeface="Times New Roman" pitchFamily="18" charset="0"/>
              </a:rPr>
              <a:t>Responsible for setting objectives that are consistent with top management’s goals and translating them into specific goals and plans for first-line managers to </a:t>
            </a:r>
            <a:r>
              <a:rPr kumimoji="0" lang="en-US" sz="2000" dirty="0" smtClean="0">
                <a:latin typeface="Times New Roman" pitchFamily="18" charset="0"/>
              </a:rPr>
              <a:t>implement. They work as a bridge.</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Responsible for coordinating activities of first-line </a:t>
            </a:r>
            <a:r>
              <a:rPr kumimoji="0" lang="en-US" sz="2000" dirty="0" smtClean="0">
                <a:latin typeface="Times New Roman" pitchFamily="18" charset="0"/>
              </a:rPr>
              <a:t>managers. </a:t>
            </a:r>
            <a:r>
              <a:rPr kumimoji="0" lang="en-US" sz="2000" dirty="0" smtClean="0">
                <a:solidFill>
                  <a:srgbClr val="FF0000"/>
                </a:solidFill>
                <a:latin typeface="Times New Roman" pitchFamily="18" charset="0"/>
              </a:rPr>
              <a:t>Should have both the knowledge of the process and human skill to guide and motivate the first line managers.</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Establish target dates for products/services to be </a:t>
            </a:r>
            <a:r>
              <a:rPr kumimoji="0" lang="en-US" sz="2000" dirty="0" smtClean="0">
                <a:latin typeface="Times New Roman" pitchFamily="18" charset="0"/>
              </a:rPr>
              <a:t>delivered</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Need to coordinate with others for </a:t>
            </a:r>
            <a:r>
              <a:rPr kumimoji="0" lang="en-US" sz="2000" dirty="0" smtClean="0">
                <a:latin typeface="Times New Roman" pitchFamily="18" charset="0"/>
              </a:rPr>
              <a:t>resources</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Ability to develop others is </a:t>
            </a:r>
            <a:r>
              <a:rPr kumimoji="0" lang="en-US" sz="2000" dirty="0" smtClean="0">
                <a:latin typeface="Times New Roman" pitchFamily="18" charset="0"/>
              </a:rPr>
              <a:t>important</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Rely on </a:t>
            </a:r>
            <a:r>
              <a:rPr kumimoji="0" lang="en-US" sz="2000" dirty="0">
                <a:solidFill>
                  <a:srgbClr val="FF0000"/>
                </a:solidFill>
                <a:latin typeface="Times New Roman" pitchFamily="18" charset="0"/>
              </a:rPr>
              <a:t>communication, teamwork, and planning and administration competencies</a:t>
            </a:r>
            <a:r>
              <a:rPr kumimoji="0" lang="en-US" sz="2000" dirty="0">
                <a:latin typeface="Times New Roman" pitchFamily="18" charset="0"/>
              </a:rPr>
              <a:t> to achieve goals</a:t>
            </a:r>
          </a:p>
        </p:txBody>
      </p:sp>
    </p:spTree>
    <p:extLst>
      <p:ext uri="{BB962C8B-B14F-4D97-AF65-F5344CB8AC3E}">
        <p14:creationId xmlns:p14="http://schemas.microsoft.com/office/powerpoint/2010/main" val="4116561846"/>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diamond(in)">
                                      <p:cBhvr>
                                        <p:cTn id="7" dur="20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65891">
                                            <p:txEl>
                                              <p:pRg st="0" end="0"/>
                                            </p:txEl>
                                          </p:spTgt>
                                        </p:tgtEl>
                                        <p:attrNameLst>
                                          <p:attrName>style.visibility</p:attrName>
                                        </p:attrNameLst>
                                      </p:cBhvr>
                                      <p:to>
                                        <p:strVal val="visible"/>
                                      </p:to>
                                    </p:set>
                                    <p:anim calcmode="discrete" valueType="clr">
                                      <p:cBhvr override="childStyle">
                                        <p:cTn id="12" dur="80"/>
                                        <p:tgtEl>
                                          <p:spTgt spid="1658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6589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65891">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1" presetClass="entr" presetSubtype="0" fill="hold" nodeType="clickEffect">
                                  <p:stCondLst>
                                    <p:cond delay="0"/>
                                  </p:stCondLst>
                                  <p:iterate type="lt">
                                    <p:tmPct val="10000"/>
                                  </p:iterate>
                                  <p:childTnLst>
                                    <p:set>
                                      <p:cBhvr>
                                        <p:cTn id="18" dur="1" fill="hold">
                                          <p:stCondLst>
                                            <p:cond delay="0"/>
                                          </p:stCondLst>
                                        </p:cTn>
                                        <p:tgtEl>
                                          <p:spTgt spid="165891">
                                            <p:txEl>
                                              <p:pRg st="2" end="2"/>
                                            </p:txEl>
                                          </p:spTgt>
                                        </p:tgtEl>
                                        <p:attrNameLst>
                                          <p:attrName>style.visibility</p:attrName>
                                        </p:attrNameLst>
                                      </p:cBhvr>
                                      <p:to>
                                        <p:strVal val="visible"/>
                                      </p:to>
                                    </p:set>
                                    <p:anim calcmode="lin" valueType="num">
                                      <p:cBhvr>
                                        <p:cTn id="19" dur="500" fill="hold"/>
                                        <p:tgtEl>
                                          <p:spTgt spid="16589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65891">
                                            <p:txEl>
                                              <p:pRg st="2" end="2"/>
                                            </p:txEl>
                                          </p:spTgt>
                                        </p:tgtEl>
                                        <p:attrNameLst>
                                          <p:attrName>ppt_y</p:attrName>
                                        </p:attrNameLst>
                                      </p:cBhvr>
                                      <p:tavLst>
                                        <p:tav tm="0">
                                          <p:val>
                                            <p:strVal val="#ppt_y"/>
                                          </p:val>
                                        </p:tav>
                                        <p:tav tm="100000">
                                          <p:val>
                                            <p:strVal val="#ppt_y"/>
                                          </p:val>
                                        </p:tav>
                                      </p:tavLst>
                                    </p:anim>
                                    <p:anim calcmode="lin" valueType="num">
                                      <p:cBhvr>
                                        <p:cTn id="21" dur="500" fill="hold"/>
                                        <p:tgtEl>
                                          <p:spTgt spid="16589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6589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6589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6" presetClass="entr" presetSubtype="0" fill="hold" nodeType="clickEffect">
                                  <p:stCondLst>
                                    <p:cond delay="0"/>
                                  </p:stCondLst>
                                  <p:iterate type="lt">
                                    <p:tmPct val="10000"/>
                                  </p:iterate>
                                  <p:childTnLst>
                                    <p:set>
                                      <p:cBhvr>
                                        <p:cTn id="27" dur="1" fill="hold">
                                          <p:stCondLst>
                                            <p:cond delay="0"/>
                                          </p:stCondLst>
                                        </p:cTn>
                                        <p:tgtEl>
                                          <p:spTgt spid="165891">
                                            <p:txEl>
                                              <p:pRg st="4" end="4"/>
                                            </p:txEl>
                                          </p:spTgt>
                                        </p:tgtEl>
                                        <p:attrNameLst>
                                          <p:attrName>style.visibility</p:attrName>
                                        </p:attrNameLst>
                                      </p:cBhvr>
                                      <p:to>
                                        <p:strVal val="visible"/>
                                      </p:to>
                                    </p:set>
                                    <p:anim by="(-#ppt_w*2)" calcmode="lin" valueType="num">
                                      <p:cBhvr rctx="PPT">
                                        <p:cTn id="28" dur="250" autoRev="1" fill="hold">
                                          <p:stCondLst>
                                            <p:cond delay="0"/>
                                          </p:stCondLst>
                                        </p:cTn>
                                        <p:tgtEl>
                                          <p:spTgt spid="165891">
                                            <p:txEl>
                                              <p:pRg st="4" end="4"/>
                                            </p:txEl>
                                          </p:spTgt>
                                        </p:tgtEl>
                                        <p:attrNameLst>
                                          <p:attrName>ppt_w</p:attrName>
                                        </p:attrNameLst>
                                      </p:cBhvr>
                                    </p:anim>
                                    <p:anim by="(#ppt_w*0.50)" calcmode="lin" valueType="num">
                                      <p:cBhvr>
                                        <p:cTn id="29" dur="250" decel="50000" autoRev="1" fill="hold">
                                          <p:stCondLst>
                                            <p:cond delay="0"/>
                                          </p:stCondLst>
                                        </p:cTn>
                                        <p:tgtEl>
                                          <p:spTgt spid="165891">
                                            <p:txEl>
                                              <p:pRg st="4" end="4"/>
                                            </p:txEl>
                                          </p:spTgt>
                                        </p:tgtEl>
                                        <p:attrNameLst>
                                          <p:attrName>ppt_x</p:attrName>
                                        </p:attrNameLst>
                                      </p:cBhvr>
                                    </p:anim>
                                    <p:anim from="(-#ppt_h/2)" to="(#ppt_y)" calcmode="lin" valueType="num">
                                      <p:cBhvr>
                                        <p:cTn id="30" dur="500" fill="hold">
                                          <p:stCondLst>
                                            <p:cond delay="0"/>
                                          </p:stCondLst>
                                        </p:cTn>
                                        <p:tgtEl>
                                          <p:spTgt spid="165891">
                                            <p:txEl>
                                              <p:pRg st="4" end="4"/>
                                            </p:txEl>
                                          </p:spTgt>
                                        </p:tgtEl>
                                        <p:attrNameLst>
                                          <p:attrName>ppt_y</p:attrName>
                                        </p:attrNameLst>
                                      </p:cBhvr>
                                    </p:anim>
                                    <p:animRot by="21600000">
                                      <p:cBhvr>
                                        <p:cTn id="31" dur="500" fill="hold">
                                          <p:stCondLst>
                                            <p:cond delay="0"/>
                                          </p:stCondLst>
                                        </p:cTn>
                                        <p:tgtEl>
                                          <p:spTgt spid="165891">
                                            <p:txEl>
                                              <p:pRg st="4" end="4"/>
                                            </p:txEl>
                                          </p:spTgt>
                                        </p:tgtEl>
                                        <p:attrNameLst>
                                          <p:attrName>r</p:attrName>
                                        </p:attrNameLst>
                                      </p:cBhvr>
                                    </p:animRot>
                                  </p:childTnLst>
                                </p:cTn>
                              </p:par>
                            </p:childTnLst>
                          </p:cTn>
                        </p:par>
                      </p:childTnLst>
                    </p:cTn>
                  </p:par>
                  <p:par>
                    <p:cTn id="32" fill="hold" nodeType="clickPar">
                      <p:stCondLst>
                        <p:cond delay="indefinite"/>
                      </p:stCondLst>
                      <p:childTnLst>
                        <p:par>
                          <p:cTn id="33" fill="hold" nodeType="withGroup">
                            <p:stCondLst>
                              <p:cond delay="0"/>
                            </p:stCondLst>
                            <p:childTnLst>
                              <p:par>
                                <p:cTn id="34" presetID="40" presetClass="entr" presetSubtype="0" fill="hold" nodeType="clickEffect">
                                  <p:stCondLst>
                                    <p:cond delay="0"/>
                                  </p:stCondLst>
                                  <p:iterate type="lt">
                                    <p:tmPct val="10000"/>
                                  </p:iterate>
                                  <p:childTnLst>
                                    <p:set>
                                      <p:cBhvr>
                                        <p:cTn id="35" dur="1" fill="hold">
                                          <p:stCondLst>
                                            <p:cond delay="0"/>
                                          </p:stCondLst>
                                        </p:cTn>
                                        <p:tgtEl>
                                          <p:spTgt spid="165891">
                                            <p:txEl>
                                              <p:pRg st="6" end="6"/>
                                            </p:txEl>
                                          </p:spTgt>
                                        </p:tgtEl>
                                        <p:attrNameLst>
                                          <p:attrName>style.visibility</p:attrName>
                                        </p:attrNameLst>
                                      </p:cBhvr>
                                      <p:to>
                                        <p:strVal val="visible"/>
                                      </p:to>
                                    </p:set>
                                    <p:animEffect transition="in" filter="fade">
                                      <p:cBhvr>
                                        <p:cTn id="36" dur="500"/>
                                        <p:tgtEl>
                                          <p:spTgt spid="165891">
                                            <p:txEl>
                                              <p:pRg st="6" end="6"/>
                                            </p:txEl>
                                          </p:spTgt>
                                        </p:tgtEl>
                                      </p:cBhvr>
                                    </p:animEffect>
                                    <p:anim calcmode="lin" valueType="num">
                                      <p:cBhvr>
                                        <p:cTn id="37" dur="500" fill="hold"/>
                                        <p:tgtEl>
                                          <p:spTgt spid="165891">
                                            <p:txEl>
                                              <p:pRg st="6" end="6"/>
                                            </p:txEl>
                                          </p:spTgt>
                                        </p:tgtEl>
                                        <p:attrNameLst>
                                          <p:attrName>ppt_x</p:attrName>
                                        </p:attrNameLst>
                                      </p:cBhvr>
                                      <p:tavLst>
                                        <p:tav tm="0">
                                          <p:val>
                                            <p:strVal val="#ppt_x-.1"/>
                                          </p:val>
                                        </p:tav>
                                        <p:tav tm="100000">
                                          <p:val>
                                            <p:strVal val="#ppt_x"/>
                                          </p:val>
                                        </p:tav>
                                      </p:tavLst>
                                    </p:anim>
                                    <p:anim calcmode="lin" valueType="num">
                                      <p:cBhvr>
                                        <p:cTn id="38" dur="500" fill="hold"/>
                                        <p:tgtEl>
                                          <p:spTgt spid="165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165891">
                                            <p:txEl>
                                              <p:pRg st="8" end="8"/>
                                            </p:txEl>
                                          </p:spTgt>
                                        </p:tgtEl>
                                        <p:attrNameLst>
                                          <p:attrName>style.visibility</p:attrName>
                                        </p:attrNameLst>
                                      </p:cBhvr>
                                      <p:to>
                                        <p:strVal val="visible"/>
                                      </p:to>
                                    </p:set>
                                    <p:anim calcmode="lin" valueType="num">
                                      <p:cBhvr>
                                        <p:cTn id="43" dur="1000" fill="hold"/>
                                        <p:tgtEl>
                                          <p:spTgt spid="165891">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165891">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165891">
                                            <p:txEl>
                                              <p:pRg st="8" end="8"/>
                                            </p:txEl>
                                          </p:spTgt>
                                        </p:tgtEl>
                                        <p:attrNameLst>
                                          <p:attrName>style.rotation</p:attrName>
                                        </p:attrNameLst>
                                      </p:cBhvr>
                                      <p:tavLst>
                                        <p:tav tm="0">
                                          <p:val>
                                            <p:fltVal val="360"/>
                                          </p:val>
                                        </p:tav>
                                        <p:tav tm="100000">
                                          <p:val>
                                            <p:fltVal val="0"/>
                                          </p:val>
                                        </p:tav>
                                      </p:tavLst>
                                    </p:anim>
                                    <p:animEffect transition="in" filter="fade">
                                      <p:cBhvr>
                                        <p:cTn id="46" dur="1000"/>
                                        <p:tgtEl>
                                          <p:spTgt spid="165891">
                                            <p:txEl>
                                              <p:pRg st="8" end="8"/>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1" presetClass="entr" presetSubtype="0" fill="hold" nodeType="clickEffect">
                                  <p:stCondLst>
                                    <p:cond delay="0"/>
                                  </p:stCondLst>
                                  <p:iterate type="lt">
                                    <p:tmPct val="5000"/>
                                  </p:iterate>
                                  <p:childTnLst>
                                    <p:set>
                                      <p:cBhvr>
                                        <p:cTn id="50" dur="1" fill="hold">
                                          <p:stCondLst>
                                            <p:cond delay="0"/>
                                          </p:stCondLst>
                                        </p:cTn>
                                        <p:tgtEl>
                                          <p:spTgt spid="165891">
                                            <p:txEl>
                                              <p:pRg st="10" end="10"/>
                                            </p:txEl>
                                          </p:spTgt>
                                        </p:tgtEl>
                                        <p:attrNameLst>
                                          <p:attrName>style.visibility</p:attrName>
                                        </p:attrNameLst>
                                      </p:cBhvr>
                                      <p:to>
                                        <p:strVal val="visible"/>
                                      </p:to>
                                    </p:set>
                                    <p:anim calcmode="lin" valueType="num">
                                      <p:cBhvr>
                                        <p:cTn id="51" dur="500" fill="hold"/>
                                        <p:tgtEl>
                                          <p:spTgt spid="165891">
                                            <p:txEl>
                                              <p:pRg st="10" end="10"/>
                                            </p:txEl>
                                          </p:spTgt>
                                        </p:tgtEl>
                                        <p:attrNameLst>
                                          <p:attrName>ppt_w</p:attrName>
                                        </p:attrNameLst>
                                      </p:cBhvr>
                                      <p:tavLst>
                                        <p:tav tm="0">
                                          <p:val>
                                            <p:fltVal val="0"/>
                                          </p:val>
                                        </p:tav>
                                        <p:tav tm="100000">
                                          <p:val>
                                            <p:strVal val="#ppt_w"/>
                                          </p:val>
                                        </p:tav>
                                      </p:tavLst>
                                    </p:anim>
                                    <p:anim calcmode="lin" valueType="num">
                                      <p:cBhvr>
                                        <p:cTn id="52" dur="500" fill="hold"/>
                                        <p:tgtEl>
                                          <p:spTgt spid="165891">
                                            <p:txEl>
                                              <p:pRg st="10" end="10"/>
                                            </p:txEl>
                                          </p:spTgt>
                                        </p:tgtEl>
                                        <p:attrNameLst>
                                          <p:attrName>ppt_h</p:attrName>
                                        </p:attrNameLst>
                                      </p:cBhvr>
                                      <p:tavLst>
                                        <p:tav tm="0">
                                          <p:val>
                                            <p:fltVal val="0"/>
                                          </p:val>
                                        </p:tav>
                                        <p:tav tm="100000">
                                          <p:val>
                                            <p:strVal val="#ppt_h"/>
                                          </p:val>
                                        </p:tav>
                                      </p:tavLst>
                                    </p:anim>
                                    <p:anim calcmode="lin" valueType="num">
                                      <p:cBhvr>
                                        <p:cTn id="53" dur="500" fill="hold"/>
                                        <p:tgtEl>
                                          <p:spTgt spid="165891">
                                            <p:txEl>
                                              <p:pRg st="10" end="10"/>
                                            </p:txEl>
                                          </p:spTgt>
                                        </p:tgtEl>
                                        <p:attrNameLst>
                                          <p:attrName>style.rotation</p:attrName>
                                        </p:attrNameLst>
                                      </p:cBhvr>
                                      <p:tavLst>
                                        <p:tav tm="0">
                                          <p:val>
                                            <p:fltVal val="90"/>
                                          </p:val>
                                        </p:tav>
                                        <p:tav tm="100000">
                                          <p:val>
                                            <p:fltVal val="0"/>
                                          </p:val>
                                        </p:tav>
                                      </p:tavLst>
                                    </p:anim>
                                    <p:animEffect transition="in" filter="fade">
                                      <p:cBhvr>
                                        <p:cTn id="54" dur="500"/>
                                        <p:tgtEl>
                                          <p:spTgt spid="165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pPr eaLnBrk="1" hangingPunct="1"/>
            <a:r>
              <a:rPr lang="en-US" altLang="en-US" b="1" smtClean="0">
                <a:solidFill>
                  <a:srgbClr val="FF0000"/>
                </a:solidFill>
              </a:rPr>
              <a:t>Selling vs Marketing</a:t>
            </a:r>
          </a:p>
        </p:txBody>
      </p:sp>
      <p:sp>
        <p:nvSpPr>
          <p:cNvPr id="9219" name="Text Placeholder 4"/>
          <p:cNvSpPr>
            <a:spLocks noGrp="1"/>
          </p:cNvSpPr>
          <p:nvPr>
            <p:ph type="body" idx="1"/>
          </p:nvPr>
        </p:nvSpPr>
        <p:spPr/>
        <p:txBody>
          <a:bodyPr/>
          <a:lstStyle/>
          <a:p>
            <a:pPr algn="ctr" eaLnBrk="1" hangingPunct="1"/>
            <a:r>
              <a:rPr lang="en-US" altLang="en-US" smtClean="0">
                <a:solidFill>
                  <a:srgbClr val="FF0000"/>
                </a:solidFill>
              </a:rPr>
              <a:t>Selling</a:t>
            </a:r>
          </a:p>
        </p:txBody>
      </p:sp>
      <p:sp>
        <p:nvSpPr>
          <p:cNvPr id="9220" name="Content Placeholder 5"/>
          <p:cNvSpPr>
            <a:spLocks noGrp="1"/>
          </p:cNvSpPr>
          <p:nvPr>
            <p:ph sz="half" idx="2"/>
          </p:nvPr>
        </p:nvSpPr>
        <p:spPr/>
        <p:txBody>
          <a:bodyPr/>
          <a:lstStyle/>
          <a:p>
            <a:pPr eaLnBrk="1" hangingPunct="1"/>
            <a:r>
              <a:rPr lang="en-US" altLang="en-US" b="1" dirty="0" smtClean="0"/>
              <a:t>Selling looks at the customer as the last link in the business</a:t>
            </a:r>
          </a:p>
          <a:p>
            <a:pPr eaLnBrk="1" hangingPunct="1"/>
            <a:r>
              <a:rPr lang="en-US" altLang="en-US" b="1" dirty="0" smtClean="0"/>
              <a:t>Transportation , storage and warehousing are treated as mere extension of production functions</a:t>
            </a:r>
          </a:p>
          <a:p>
            <a:pPr eaLnBrk="1" hangingPunct="1"/>
            <a:r>
              <a:rPr lang="en-US" altLang="en-US" b="1" dirty="0" smtClean="0"/>
              <a:t>Profits </a:t>
            </a:r>
            <a:r>
              <a:rPr lang="en-US" altLang="en-US" b="1" dirty="0" smtClean="0">
                <a:solidFill>
                  <a:srgbClr val="FF0000"/>
                </a:solidFill>
              </a:rPr>
              <a:t>through sales volume</a:t>
            </a:r>
          </a:p>
          <a:p>
            <a:pPr eaLnBrk="1" hangingPunct="1"/>
            <a:endParaRPr lang="en-US" altLang="en-US" b="1" dirty="0" smtClean="0"/>
          </a:p>
        </p:txBody>
      </p:sp>
      <p:sp>
        <p:nvSpPr>
          <p:cNvPr id="9221" name="Text Placeholder 6"/>
          <p:cNvSpPr>
            <a:spLocks noGrp="1"/>
          </p:cNvSpPr>
          <p:nvPr>
            <p:ph type="body" sz="quarter" idx="3"/>
          </p:nvPr>
        </p:nvSpPr>
        <p:spPr/>
        <p:txBody>
          <a:bodyPr/>
          <a:lstStyle/>
          <a:p>
            <a:pPr algn="ctr" eaLnBrk="1" hangingPunct="1"/>
            <a:r>
              <a:rPr lang="en-US" altLang="en-US" smtClean="0">
                <a:solidFill>
                  <a:srgbClr val="FF0000"/>
                </a:solidFill>
              </a:rPr>
              <a:t>Marketing</a:t>
            </a:r>
          </a:p>
        </p:txBody>
      </p:sp>
      <p:sp>
        <p:nvSpPr>
          <p:cNvPr id="9222" name="Content Placeholder 7"/>
          <p:cNvSpPr>
            <a:spLocks noGrp="1"/>
          </p:cNvSpPr>
          <p:nvPr>
            <p:ph sz="quarter" idx="4"/>
          </p:nvPr>
        </p:nvSpPr>
        <p:spPr/>
        <p:txBody>
          <a:bodyPr/>
          <a:lstStyle/>
          <a:p>
            <a:pPr eaLnBrk="1" hangingPunct="1"/>
            <a:r>
              <a:rPr lang="en-US" altLang="en-US" b="1" dirty="0" smtClean="0"/>
              <a:t>Marketing looks at the customer as the very purpose of the business</a:t>
            </a:r>
          </a:p>
          <a:p>
            <a:pPr eaLnBrk="1" hangingPunct="1"/>
            <a:r>
              <a:rPr lang="en-US" altLang="en-US" b="1" dirty="0" smtClean="0"/>
              <a:t>Transportation, storage and warehousing are essential services to meet the customer expectations.</a:t>
            </a:r>
          </a:p>
          <a:p>
            <a:pPr eaLnBrk="1" hangingPunct="1"/>
            <a:r>
              <a:rPr lang="en-US" altLang="en-US" b="1" dirty="0" smtClean="0"/>
              <a:t>Profit </a:t>
            </a:r>
            <a:r>
              <a:rPr lang="en-US" altLang="en-US" b="1" dirty="0" smtClean="0">
                <a:solidFill>
                  <a:srgbClr val="FF0000"/>
                </a:solidFill>
              </a:rPr>
              <a:t>through customer satisfaction </a:t>
            </a:r>
          </a:p>
        </p:txBody>
      </p:sp>
    </p:spTree>
    <p:extLst>
      <p:ext uri="{BB962C8B-B14F-4D97-AF65-F5344CB8AC3E}">
        <p14:creationId xmlns:p14="http://schemas.microsoft.com/office/powerpoint/2010/main" val="372144433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685800"/>
          </a:xfrm>
        </p:spPr>
        <p:txBody>
          <a:bodyPr>
            <a:normAutofit fontScale="90000"/>
          </a:bodyPr>
          <a:lstStyle/>
          <a:p>
            <a:pPr eaLnBrk="1" hangingPunct="1"/>
            <a:r>
              <a:rPr lang="en-US" altLang="en-US" b="1" dirty="0" smtClean="0">
                <a:solidFill>
                  <a:srgbClr val="FF0000"/>
                </a:solidFill>
              </a:rPr>
              <a:t>Marketing Mix &amp; the 4Ps</a:t>
            </a:r>
          </a:p>
        </p:txBody>
      </p:sp>
      <p:sp>
        <p:nvSpPr>
          <p:cNvPr id="10243" name="Content Placeholder 2"/>
          <p:cNvSpPr>
            <a:spLocks noGrp="1"/>
          </p:cNvSpPr>
          <p:nvPr>
            <p:ph idx="1"/>
          </p:nvPr>
        </p:nvSpPr>
        <p:spPr>
          <a:xfrm>
            <a:off x="381000" y="685800"/>
            <a:ext cx="8382000" cy="6172200"/>
          </a:xfrm>
        </p:spPr>
        <p:txBody>
          <a:bodyPr>
            <a:normAutofit fontScale="77500" lnSpcReduction="20000"/>
          </a:bodyPr>
          <a:lstStyle/>
          <a:p>
            <a:r>
              <a:rPr lang="en-US" dirty="0" smtClean="0"/>
              <a:t>The </a:t>
            </a:r>
            <a:r>
              <a:rPr lang="en-US" dirty="0"/>
              <a:t>marketing mix and the 4 Ps of marketing are often used as synonyms for each other. In fact, they are not necessarily the same thing. </a:t>
            </a:r>
          </a:p>
          <a:p>
            <a:r>
              <a:rPr lang="en-US" dirty="0">
                <a:solidFill>
                  <a:srgbClr val="FF0000"/>
                </a:solidFill>
              </a:rPr>
              <a:t>"Marketing mix" is a general phrase used to describe the different kinds of choices organizations have to make in the whole process of bringing a product or service to market. </a:t>
            </a:r>
            <a:endParaRPr lang="en-US" dirty="0" smtClean="0">
              <a:solidFill>
                <a:srgbClr val="FF0000"/>
              </a:solidFill>
            </a:endParaRPr>
          </a:p>
          <a:p>
            <a:pPr lvl="1"/>
            <a:endParaRPr lang="en-US" dirty="0">
              <a:solidFill>
                <a:srgbClr val="FF0000"/>
              </a:solidFill>
            </a:endParaRPr>
          </a:p>
          <a:p>
            <a:pPr lvl="1"/>
            <a:r>
              <a:rPr lang="en-US" dirty="0" smtClean="0"/>
              <a:t>The </a:t>
            </a:r>
            <a:r>
              <a:rPr lang="en-US" dirty="0"/>
              <a:t>4Ps is one way – probably the best-known way – of defining the marketing </a:t>
            </a:r>
            <a:r>
              <a:rPr lang="en-US" dirty="0" smtClean="0"/>
              <a:t>mix.</a:t>
            </a:r>
          </a:p>
          <a:p>
            <a:r>
              <a:rPr lang="en-US" altLang="en-US" b="1" dirty="0"/>
              <a:t>Basic components of a </a:t>
            </a:r>
            <a:r>
              <a:rPr lang="en-US" altLang="en-US" b="1" dirty="0" smtClean="0">
                <a:solidFill>
                  <a:srgbClr val="FF0000"/>
                </a:solidFill>
              </a:rPr>
              <a:t>4P</a:t>
            </a:r>
            <a:r>
              <a:rPr lang="en-US" altLang="en-US" b="1" dirty="0" smtClean="0"/>
              <a:t> Marketing </a:t>
            </a:r>
            <a:r>
              <a:rPr lang="en-US" altLang="en-US" b="1" dirty="0"/>
              <a:t>mix are </a:t>
            </a:r>
          </a:p>
          <a:p>
            <a:pPr lvl="3"/>
            <a:r>
              <a:rPr lang="en-US" altLang="en-US" sz="2800" b="1" dirty="0">
                <a:solidFill>
                  <a:srgbClr val="FF0000"/>
                </a:solidFill>
              </a:rPr>
              <a:t>Product</a:t>
            </a:r>
          </a:p>
          <a:p>
            <a:pPr lvl="3"/>
            <a:r>
              <a:rPr lang="en-US" altLang="en-US" sz="2800" b="1" dirty="0">
                <a:solidFill>
                  <a:srgbClr val="FF0000"/>
                </a:solidFill>
              </a:rPr>
              <a:t>Place (and Time)</a:t>
            </a:r>
          </a:p>
          <a:p>
            <a:pPr lvl="3"/>
            <a:r>
              <a:rPr lang="en-US" altLang="en-US" sz="2800" b="1" dirty="0">
                <a:solidFill>
                  <a:srgbClr val="FF0000"/>
                </a:solidFill>
              </a:rPr>
              <a:t>Price</a:t>
            </a:r>
          </a:p>
          <a:p>
            <a:pPr lvl="3"/>
            <a:r>
              <a:rPr lang="en-US" altLang="en-US" sz="2800" b="1" dirty="0" smtClean="0">
                <a:solidFill>
                  <a:srgbClr val="FF0000"/>
                </a:solidFill>
              </a:rPr>
              <a:t>Promotion</a:t>
            </a:r>
          </a:p>
          <a:p>
            <a:pPr marL="1371600" lvl="3" indent="0">
              <a:buNone/>
            </a:pPr>
            <a:endParaRPr lang="en-US" altLang="en-US" sz="2800" b="1" dirty="0">
              <a:solidFill>
                <a:srgbClr val="FF0000"/>
              </a:solidFill>
            </a:endParaRPr>
          </a:p>
          <a:p>
            <a:r>
              <a:rPr lang="en-US" dirty="0">
                <a:solidFill>
                  <a:srgbClr val="FF0000"/>
                </a:solidFill>
              </a:rPr>
              <a:t>The marketing mix model of 4Ps can be used to decide how to take a new offer to market</a:t>
            </a:r>
            <a:r>
              <a:rPr lang="en-US" dirty="0"/>
              <a:t>. </a:t>
            </a:r>
            <a:endParaRPr lang="en-US" dirty="0" smtClean="0"/>
          </a:p>
          <a:p>
            <a:r>
              <a:rPr lang="en-US" dirty="0" smtClean="0"/>
              <a:t>It </a:t>
            </a:r>
            <a:r>
              <a:rPr lang="en-US" dirty="0"/>
              <a:t>can also be used to test the existing marketing strategy</a:t>
            </a:r>
          </a:p>
          <a:p>
            <a:endParaRPr lang="en-US" dirty="0" smtClean="0"/>
          </a:p>
          <a:p>
            <a:pPr lvl="2" eaLnBrk="1" hangingPunct="1"/>
            <a:endParaRPr lang="en-US" altLang="en-US" b="1" dirty="0" smtClean="0"/>
          </a:p>
        </p:txBody>
      </p:sp>
    </p:spTree>
    <p:extLst>
      <p:ext uri="{BB962C8B-B14F-4D97-AF65-F5344CB8AC3E}">
        <p14:creationId xmlns:p14="http://schemas.microsoft.com/office/powerpoint/2010/main" val="98834007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he Marketing M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65532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65418" y="164068"/>
            <a:ext cx="988091" cy="769441"/>
          </a:xfrm>
          <a:prstGeom prst="rect">
            <a:avLst/>
          </a:prstGeom>
          <a:noFill/>
        </p:spPr>
        <p:txBody>
          <a:bodyPr wrap="none" rtlCol="0">
            <a:spAutoFit/>
          </a:bodyPr>
          <a:lstStyle/>
          <a:p>
            <a:r>
              <a:rPr lang="en-US" sz="4400" b="1" dirty="0" smtClean="0">
                <a:solidFill>
                  <a:srgbClr val="FF0000"/>
                </a:solidFill>
              </a:rPr>
              <a:t>4Ps</a:t>
            </a:r>
            <a:endParaRPr lang="en-US" sz="4400" b="1" dirty="0">
              <a:solidFill>
                <a:srgbClr val="FF0000"/>
              </a:solidFill>
            </a:endParaRPr>
          </a:p>
        </p:txBody>
      </p:sp>
    </p:spTree>
    <p:extLst>
      <p:ext uri="{BB962C8B-B14F-4D97-AF65-F5344CB8AC3E}">
        <p14:creationId xmlns:p14="http://schemas.microsoft.com/office/powerpoint/2010/main" val="414911306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0782"/>
            <a:ext cx="8229600" cy="588818"/>
          </a:xfrm>
        </p:spPr>
        <p:txBody>
          <a:bodyPr>
            <a:normAutofit fontScale="90000"/>
          </a:bodyPr>
          <a:lstStyle/>
          <a:p>
            <a:r>
              <a:rPr lang="en-US" altLang="en-US" b="1" dirty="0" smtClean="0">
                <a:solidFill>
                  <a:srgbClr val="FF0000"/>
                </a:solidFill>
              </a:rPr>
              <a:t>4Ps</a:t>
            </a:r>
          </a:p>
        </p:txBody>
      </p:sp>
      <p:sp>
        <p:nvSpPr>
          <p:cNvPr id="11267" name="Content Placeholder 2"/>
          <p:cNvSpPr>
            <a:spLocks noGrp="1"/>
          </p:cNvSpPr>
          <p:nvPr>
            <p:ph idx="1"/>
          </p:nvPr>
        </p:nvSpPr>
        <p:spPr>
          <a:xfrm>
            <a:off x="381000" y="685800"/>
            <a:ext cx="8229600" cy="6172200"/>
          </a:xfrm>
        </p:spPr>
        <p:txBody>
          <a:bodyPr>
            <a:normAutofit fontScale="62500" lnSpcReduction="20000"/>
          </a:bodyPr>
          <a:lstStyle/>
          <a:p>
            <a:pPr algn="ctr"/>
            <a:r>
              <a:rPr lang="en-US" altLang="en-US" sz="4000" b="1" dirty="0" smtClean="0">
                <a:solidFill>
                  <a:srgbClr val="FF0000"/>
                </a:solidFill>
              </a:rPr>
              <a:t>Product Marketing</a:t>
            </a:r>
          </a:p>
          <a:p>
            <a:endParaRPr lang="en-US" altLang="en-US" b="1" dirty="0" smtClean="0">
              <a:solidFill>
                <a:srgbClr val="0070C0"/>
              </a:solidFill>
            </a:endParaRPr>
          </a:p>
          <a:p>
            <a:r>
              <a:rPr lang="en-US" altLang="en-US" b="1" dirty="0" smtClean="0">
                <a:solidFill>
                  <a:srgbClr val="0070C0"/>
                </a:solidFill>
              </a:rPr>
              <a:t>What product/service(s) will I sell?</a:t>
            </a:r>
          </a:p>
          <a:p>
            <a:endParaRPr lang="en-US" altLang="en-US" sz="2800" b="1" dirty="0" smtClean="0"/>
          </a:p>
          <a:p>
            <a:r>
              <a:rPr lang="en-US" altLang="en-US" sz="2800" b="1" dirty="0" smtClean="0"/>
              <a:t>Product Includes branding and packaging and also the level of service (quality, dependability guarantees, etc.).</a:t>
            </a:r>
          </a:p>
          <a:p>
            <a:endParaRPr lang="en-US" altLang="en-US" sz="2900" dirty="0" smtClean="0"/>
          </a:p>
          <a:p>
            <a:r>
              <a:rPr lang="en-US" altLang="en-US" sz="2900" b="1" dirty="0" smtClean="0"/>
              <a:t>Product </a:t>
            </a:r>
            <a:r>
              <a:rPr lang="en-US" altLang="en-US" sz="2900" b="1" dirty="0"/>
              <a:t>strategies may include concentrating on a</a:t>
            </a:r>
          </a:p>
          <a:p>
            <a:pPr>
              <a:buFont typeface="Arial" charset="0"/>
              <a:buNone/>
            </a:pPr>
            <a:endParaRPr lang="en-US" altLang="en-US" sz="2900" dirty="0"/>
          </a:p>
          <a:p>
            <a:pPr lvl="1"/>
            <a:r>
              <a:rPr lang="en-US" altLang="en-US" sz="2900" dirty="0" smtClean="0"/>
              <a:t>narrow </a:t>
            </a:r>
            <a:r>
              <a:rPr lang="en-US" altLang="en-US" sz="2900" dirty="0"/>
              <a:t>product line, </a:t>
            </a:r>
            <a:r>
              <a:rPr lang="en-US" altLang="en-US" sz="2900" dirty="0">
                <a:solidFill>
                  <a:srgbClr val="FF0000"/>
                </a:solidFill>
              </a:rPr>
              <a:t>developing a </a:t>
            </a:r>
            <a:r>
              <a:rPr lang="en-US" altLang="en-US" sz="2900" dirty="0" smtClean="0">
                <a:solidFill>
                  <a:srgbClr val="FF0000"/>
                </a:solidFill>
              </a:rPr>
              <a:t>highly specialized </a:t>
            </a:r>
            <a:r>
              <a:rPr lang="en-US" altLang="en-US" sz="2900" dirty="0">
                <a:solidFill>
                  <a:srgbClr val="FF0000"/>
                </a:solidFill>
              </a:rPr>
              <a:t>product or service</a:t>
            </a:r>
            <a:r>
              <a:rPr lang="en-US" altLang="en-US" sz="2900" dirty="0"/>
              <a:t>, or </a:t>
            </a:r>
            <a:endParaRPr lang="en-US" altLang="en-US" sz="2900" dirty="0" smtClean="0"/>
          </a:p>
          <a:p>
            <a:pPr lvl="1"/>
            <a:r>
              <a:rPr lang="en-US" altLang="en-US" sz="2900" dirty="0" smtClean="0"/>
              <a:t>providing a product-service </a:t>
            </a:r>
            <a:r>
              <a:rPr lang="en-US" altLang="en-US" sz="2900" dirty="0"/>
              <a:t>package containing unusually high </a:t>
            </a:r>
            <a:r>
              <a:rPr lang="en-US" altLang="en-US" sz="2900" dirty="0" smtClean="0"/>
              <a:t>quality service</a:t>
            </a:r>
            <a:r>
              <a:rPr lang="en-US" altLang="en-US" sz="2900" dirty="0"/>
              <a:t>.</a:t>
            </a:r>
          </a:p>
          <a:p>
            <a:endParaRPr lang="en-US" altLang="en-US" sz="2800" b="1" dirty="0" smtClean="0"/>
          </a:p>
          <a:p>
            <a:r>
              <a:rPr lang="en-US" altLang="en-US" sz="2800" b="1" dirty="0" smtClean="0"/>
              <a:t>Some of the product strategies also include </a:t>
            </a:r>
          </a:p>
          <a:p>
            <a:pPr lvl="1">
              <a:buFont typeface="Arial" charset="0"/>
              <a:buChar char="•"/>
            </a:pPr>
            <a:r>
              <a:rPr lang="en-US" altLang="en-US" dirty="0">
                <a:solidFill>
                  <a:srgbClr val="FF0000"/>
                </a:solidFill>
              </a:rPr>
              <a:t>Features-price  trade-offs</a:t>
            </a:r>
          </a:p>
          <a:p>
            <a:pPr lvl="1">
              <a:buFont typeface="Arial" charset="0"/>
              <a:buNone/>
            </a:pPr>
            <a:r>
              <a:rPr lang="fr-FR" altLang="en-US" dirty="0">
                <a:solidFill>
                  <a:srgbClr val="FF0000"/>
                </a:solidFill>
              </a:rPr>
              <a:t>  </a:t>
            </a:r>
            <a:endParaRPr lang="en-US" altLang="en-US" dirty="0">
              <a:solidFill>
                <a:srgbClr val="FF0000"/>
              </a:solidFill>
            </a:endParaRPr>
          </a:p>
          <a:p>
            <a:pPr lvl="1">
              <a:buFont typeface="Arial" charset="0"/>
              <a:buChar char="•"/>
            </a:pPr>
            <a:r>
              <a:rPr lang="en-US" altLang="en-US" dirty="0">
                <a:solidFill>
                  <a:srgbClr val="FF0000"/>
                </a:solidFill>
              </a:rPr>
              <a:t>Options and bundling</a:t>
            </a:r>
          </a:p>
          <a:p>
            <a:pPr lvl="1">
              <a:buFont typeface="Arial" charset="0"/>
              <a:buNone/>
            </a:pPr>
            <a:r>
              <a:rPr lang="en-US" altLang="en-US" dirty="0">
                <a:solidFill>
                  <a:srgbClr val="FF0000"/>
                </a:solidFill>
              </a:rPr>
              <a:t>  </a:t>
            </a:r>
          </a:p>
          <a:p>
            <a:pPr lvl="1">
              <a:buFont typeface="Arial" charset="0"/>
              <a:buChar char="•"/>
            </a:pPr>
            <a:r>
              <a:rPr lang="en-US" altLang="en-US" dirty="0">
                <a:solidFill>
                  <a:srgbClr val="FF0000"/>
                </a:solidFill>
              </a:rPr>
              <a:t>Kill your own products</a:t>
            </a:r>
          </a:p>
          <a:p>
            <a:pPr>
              <a:buFont typeface="Arial" charset="0"/>
              <a:buNone/>
            </a:pPr>
            <a:r>
              <a:rPr lang="en-US" altLang="en-US" dirty="0">
                <a:solidFill>
                  <a:srgbClr val="FF0000"/>
                </a:solidFill>
              </a:rPr>
              <a:t>		(before competitors do)</a:t>
            </a:r>
          </a:p>
          <a:p>
            <a:pPr lvl="1">
              <a:buFont typeface="Arial" charset="0"/>
              <a:buNone/>
            </a:pPr>
            <a:r>
              <a:rPr lang="en-US" altLang="en-US" dirty="0"/>
              <a:t> </a:t>
            </a:r>
          </a:p>
          <a:p>
            <a:endParaRPr lang="en-US" altLang="en-US" sz="2800" b="1" dirty="0" smtClean="0"/>
          </a:p>
          <a:p>
            <a:pPr>
              <a:buFont typeface="Arial" charset="0"/>
              <a:buNone/>
            </a:pPr>
            <a:endParaRPr lang="en-US" altLang="en-US" sz="2000" dirty="0" smtClean="0"/>
          </a:p>
        </p:txBody>
      </p:sp>
    </p:spTree>
    <p:extLst>
      <p:ext uri="{BB962C8B-B14F-4D97-AF65-F5344CB8AC3E}">
        <p14:creationId xmlns:p14="http://schemas.microsoft.com/office/powerpoint/2010/main" val="384135948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709"/>
            <a:ext cx="8229600" cy="734291"/>
          </a:xfrm>
        </p:spPr>
        <p:txBody>
          <a:bodyPr>
            <a:normAutofit fontScale="90000"/>
          </a:bodyPr>
          <a:lstStyle/>
          <a:p>
            <a:r>
              <a:rPr lang="en-US" altLang="en-US" b="1" dirty="0" smtClean="0">
                <a:solidFill>
                  <a:srgbClr val="FF0000"/>
                </a:solidFill>
              </a:rPr>
              <a:t>4Ps</a:t>
            </a:r>
          </a:p>
        </p:txBody>
      </p:sp>
      <p:sp>
        <p:nvSpPr>
          <p:cNvPr id="13315" name="Content Placeholder 2"/>
          <p:cNvSpPr>
            <a:spLocks noGrp="1"/>
          </p:cNvSpPr>
          <p:nvPr>
            <p:ph idx="1"/>
          </p:nvPr>
        </p:nvSpPr>
        <p:spPr>
          <a:xfrm>
            <a:off x="457200" y="762000"/>
            <a:ext cx="8229600" cy="6019800"/>
          </a:xfrm>
        </p:spPr>
        <p:txBody>
          <a:bodyPr>
            <a:normAutofit lnSpcReduction="10000"/>
          </a:bodyPr>
          <a:lstStyle/>
          <a:p>
            <a:pPr algn="ctr">
              <a:buFont typeface="Arial" charset="0"/>
              <a:buNone/>
            </a:pPr>
            <a:r>
              <a:rPr lang="en-US" altLang="en-US" b="1" dirty="0" smtClean="0">
                <a:solidFill>
                  <a:srgbClr val="FF0000"/>
                </a:solidFill>
              </a:rPr>
              <a:t>Place Marketing</a:t>
            </a:r>
          </a:p>
          <a:p>
            <a:pPr>
              <a:buFont typeface="Arial" charset="0"/>
              <a:buNone/>
            </a:pPr>
            <a:r>
              <a:rPr lang="en-US" altLang="en-US" dirty="0" smtClean="0"/>
              <a:t>    </a:t>
            </a:r>
            <a:r>
              <a:rPr lang="en-US" altLang="en-US" b="1" dirty="0" smtClean="0"/>
              <a:t>Place (and Time) Method used to get the</a:t>
            </a:r>
          </a:p>
          <a:p>
            <a:pPr>
              <a:buFont typeface="Arial" charset="0"/>
              <a:buNone/>
            </a:pPr>
            <a:r>
              <a:rPr lang="en-US" altLang="en-US" b="1" dirty="0" smtClean="0"/>
              <a:t>	product to target market i.e.</a:t>
            </a:r>
          </a:p>
          <a:p>
            <a:pPr>
              <a:buFont typeface="Arial" charset="0"/>
              <a:buNone/>
            </a:pPr>
            <a:r>
              <a:rPr lang="en-US" altLang="en-US" b="1" dirty="0"/>
              <a:t>	</a:t>
            </a:r>
            <a:r>
              <a:rPr lang="en-US" altLang="en-US" b="1" dirty="0" smtClean="0"/>
              <a:t>		</a:t>
            </a:r>
            <a:r>
              <a:rPr lang="en-US" altLang="en-US" dirty="0" smtClean="0">
                <a:solidFill>
                  <a:srgbClr val="FF0000"/>
                </a:solidFill>
              </a:rPr>
              <a:t> transportation,</a:t>
            </a:r>
          </a:p>
          <a:p>
            <a:pPr>
              <a:buFont typeface="Arial" charset="0"/>
              <a:buNone/>
            </a:pPr>
            <a:r>
              <a:rPr lang="en-US" altLang="en-US" dirty="0" smtClean="0">
                <a:solidFill>
                  <a:srgbClr val="FF0000"/>
                </a:solidFill>
              </a:rPr>
              <a:t>			 marketing channel utilized, </a:t>
            </a:r>
          </a:p>
          <a:p>
            <a:pPr>
              <a:buFont typeface="Arial" charset="0"/>
              <a:buNone/>
            </a:pPr>
            <a:r>
              <a:rPr lang="en-US" altLang="en-US" dirty="0" smtClean="0">
                <a:solidFill>
                  <a:srgbClr val="FF0000"/>
                </a:solidFill>
              </a:rPr>
              <a:t>			 market location.</a:t>
            </a:r>
          </a:p>
          <a:p>
            <a:pPr>
              <a:buFont typeface="Arial" charset="0"/>
              <a:buNone/>
            </a:pPr>
            <a:r>
              <a:rPr lang="en-US" altLang="en-US" b="1" dirty="0" smtClean="0"/>
              <a:t>	 	</a:t>
            </a:r>
            <a:r>
              <a:rPr lang="en-US" altLang="en-US" sz="2400" b="1" dirty="0" smtClean="0"/>
              <a:t>Working through established distributors or</a:t>
            </a:r>
          </a:p>
          <a:p>
            <a:pPr>
              <a:buFont typeface="Arial" charset="0"/>
              <a:buNone/>
            </a:pPr>
            <a:r>
              <a:rPr lang="en-US" altLang="en-US" sz="2400" b="1" dirty="0" smtClean="0"/>
              <a:t>		manufacturers' agents generally is easiest for small 	manufacturers. Small retailers consider cost and 	traffic flow in site selection, especially since advertising 	and rent can be reciprocal: </a:t>
            </a:r>
          </a:p>
          <a:p>
            <a:pPr>
              <a:buFont typeface="Arial" charset="0"/>
              <a:buNone/>
            </a:pPr>
            <a:r>
              <a:rPr lang="en-US" altLang="en-US" sz="2400" b="1" dirty="0" smtClean="0"/>
              <a:t>		</a:t>
            </a:r>
            <a:r>
              <a:rPr lang="en-US" altLang="en-US" sz="2400" b="1" dirty="0" smtClean="0">
                <a:solidFill>
                  <a:srgbClr val="FF0000"/>
                </a:solidFill>
              </a:rPr>
              <a:t>A low-cost, low-traffic location means spending more on 	advertising to build traffic.</a:t>
            </a:r>
          </a:p>
        </p:txBody>
      </p:sp>
    </p:spTree>
    <p:extLst>
      <p:ext uri="{BB962C8B-B14F-4D97-AF65-F5344CB8AC3E}">
        <p14:creationId xmlns:p14="http://schemas.microsoft.com/office/powerpoint/2010/main" val="23971731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229600" cy="762000"/>
          </a:xfrm>
        </p:spPr>
        <p:txBody>
          <a:bodyPr/>
          <a:lstStyle/>
          <a:p>
            <a:r>
              <a:rPr lang="en-US" altLang="en-US" b="1" dirty="0" smtClean="0">
                <a:solidFill>
                  <a:srgbClr val="FF0000"/>
                </a:solidFill>
              </a:rPr>
              <a:t>4Ps</a:t>
            </a:r>
          </a:p>
        </p:txBody>
      </p:sp>
      <p:sp>
        <p:nvSpPr>
          <p:cNvPr id="15363" name="Content Placeholder 2"/>
          <p:cNvSpPr>
            <a:spLocks noGrp="1"/>
          </p:cNvSpPr>
          <p:nvPr>
            <p:ph idx="1"/>
          </p:nvPr>
        </p:nvSpPr>
        <p:spPr>
          <a:xfrm>
            <a:off x="381000" y="838200"/>
            <a:ext cx="8229600" cy="6019800"/>
          </a:xfrm>
        </p:spPr>
        <p:txBody>
          <a:bodyPr>
            <a:normAutofit fontScale="92500"/>
          </a:bodyPr>
          <a:lstStyle/>
          <a:p>
            <a:pPr algn="ctr"/>
            <a:r>
              <a:rPr lang="en-US" altLang="en-US" b="1" dirty="0" smtClean="0">
                <a:solidFill>
                  <a:srgbClr val="FF0000"/>
                </a:solidFill>
              </a:rPr>
              <a:t>Price Marketing</a:t>
            </a:r>
          </a:p>
          <a:p>
            <a:r>
              <a:rPr lang="en-US" altLang="en-US" b="1" dirty="0" smtClean="0"/>
              <a:t>The price of a product involves factors such as </a:t>
            </a:r>
          </a:p>
          <a:p>
            <a:pPr lvl="2"/>
            <a:r>
              <a:rPr lang="en-US" altLang="en-US" b="1" dirty="0" smtClean="0">
                <a:solidFill>
                  <a:srgbClr val="FF0000"/>
                </a:solidFill>
              </a:rPr>
              <a:t>cost of production, </a:t>
            </a:r>
          </a:p>
          <a:p>
            <a:pPr lvl="2"/>
            <a:r>
              <a:rPr lang="en-US" altLang="en-US" b="1" dirty="0" smtClean="0">
                <a:solidFill>
                  <a:srgbClr val="FF0000"/>
                </a:solidFill>
              </a:rPr>
              <a:t>competitors prices, </a:t>
            </a:r>
          </a:p>
          <a:p>
            <a:pPr lvl="2"/>
            <a:r>
              <a:rPr lang="en-US" altLang="en-US" b="1" dirty="0" smtClean="0">
                <a:solidFill>
                  <a:srgbClr val="FF0000"/>
                </a:solidFill>
              </a:rPr>
              <a:t>volume/ quality issues, </a:t>
            </a:r>
          </a:p>
          <a:p>
            <a:pPr lvl="2"/>
            <a:r>
              <a:rPr lang="en-US" altLang="en-US" b="1" dirty="0" smtClean="0">
                <a:solidFill>
                  <a:srgbClr val="FF0000"/>
                </a:solidFill>
              </a:rPr>
              <a:t>standard practices.</a:t>
            </a:r>
          </a:p>
          <a:p>
            <a:r>
              <a:rPr lang="en-US" altLang="en-US" dirty="0" smtClean="0"/>
              <a:t>This also includes </a:t>
            </a:r>
          </a:p>
          <a:p>
            <a:pPr marL="0" indent="0">
              <a:buNone/>
            </a:pPr>
            <a:r>
              <a:rPr lang="en-US" altLang="en-US" dirty="0" smtClean="0"/>
              <a:t>	</a:t>
            </a:r>
            <a:r>
              <a:rPr lang="en-US" altLang="en-US" sz="2400" b="1" dirty="0"/>
              <a:t> </a:t>
            </a:r>
            <a:r>
              <a:rPr lang="en-US" altLang="en-US" sz="2400" b="1" dirty="0" smtClean="0"/>
              <a:t>	</a:t>
            </a:r>
            <a:r>
              <a:rPr lang="en-US" altLang="en-US" sz="2400" b="1" dirty="0" smtClean="0">
                <a:solidFill>
                  <a:srgbClr val="FF0000"/>
                </a:solidFill>
              </a:rPr>
              <a:t>Channel </a:t>
            </a:r>
            <a:r>
              <a:rPr lang="en-US" altLang="en-US" sz="2400" b="1" dirty="0">
                <a:solidFill>
                  <a:srgbClr val="FF0000"/>
                </a:solidFill>
              </a:rPr>
              <a:t>Pricing</a:t>
            </a:r>
          </a:p>
          <a:p>
            <a:pPr marL="0" indent="0">
              <a:buNone/>
            </a:pPr>
            <a:r>
              <a:rPr lang="en-US" altLang="en-US" sz="2400" b="1" dirty="0">
                <a:solidFill>
                  <a:srgbClr val="FF0000"/>
                </a:solidFill>
              </a:rPr>
              <a:t>	</a:t>
            </a:r>
            <a:r>
              <a:rPr lang="en-US" altLang="en-US" sz="2400" b="1" dirty="0" smtClean="0">
                <a:solidFill>
                  <a:srgbClr val="FF0000"/>
                </a:solidFill>
              </a:rPr>
              <a:t>                </a:t>
            </a:r>
            <a:r>
              <a:rPr lang="en-US" altLang="en-US" sz="2400" b="1" dirty="0">
                <a:solidFill>
                  <a:srgbClr val="FF0000"/>
                </a:solidFill>
              </a:rPr>
              <a:t>Discounts</a:t>
            </a:r>
          </a:p>
          <a:p>
            <a:pPr marL="0" indent="0">
              <a:buNone/>
            </a:pPr>
            <a:r>
              <a:rPr lang="en-US" altLang="en-US" sz="2400" b="1" dirty="0" smtClean="0">
                <a:solidFill>
                  <a:srgbClr val="FF0000"/>
                </a:solidFill>
              </a:rPr>
              <a:t>	</a:t>
            </a:r>
            <a:r>
              <a:rPr lang="en-US" altLang="en-US" sz="2400" b="1" dirty="0">
                <a:solidFill>
                  <a:srgbClr val="FF0000"/>
                </a:solidFill>
              </a:rPr>
              <a:t> </a:t>
            </a:r>
            <a:r>
              <a:rPr lang="en-US" altLang="en-US" sz="2400" b="1" dirty="0" smtClean="0">
                <a:solidFill>
                  <a:srgbClr val="FF0000"/>
                </a:solidFill>
              </a:rPr>
              <a:t>               Terms etc.</a:t>
            </a:r>
            <a:endParaRPr lang="en-US" altLang="en-US" sz="2400" b="1" dirty="0">
              <a:solidFill>
                <a:srgbClr val="FF0000"/>
              </a:solidFill>
            </a:endParaRPr>
          </a:p>
          <a:p>
            <a:pPr marL="0" indent="0">
              <a:buNone/>
            </a:pPr>
            <a:r>
              <a:rPr lang="en-US" altLang="en-US" sz="2400" b="1" dirty="0"/>
              <a:t> </a:t>
            </a:r>
            <a:r>
              <a:rPr lang="en-US" altLang="en-US" sz="2400" dirty="0" smtClean="0"/>
              <a:t> </a:t>
            </a:r>
            <a:r>
              <a:rPr lang="en-US" altLang="en-US" sz="2400" b="1" dirty="0" smtClean="0"/>
              <a:t>The right price is crucial for maximizing total revenue. Generally, higher prices mean lower volume and vice-versa; however, small businesses can often command higher prices because of their personalized service.</a:t>
            </a:r>
          </a:p>
        </p:txBody>
      </p:sp>
    </p:spTree>
    <p:extLst>
      <p:ext uri="{BB962C8B-B14F-4D97-AF65-F5344CB8AC3E}">
        <p14:creationId xmlns:p14="http://schemas.microsoft.com/office/powerpoint/2010/main" val="19199862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685800"/>
          </a:xfrm>
        </p:spPr>
        <p:txBody>
          <a:bodyPr>
            <a:normAutofit fontScale="90000"/>
          </a:bodyPr>
          <a:lstStyle/>
          <a:p>
            <a:r>
              <a:rPr lang="en-US" altLang="en-US" b="1" dirty="0" smtClean="0">
                <a:solidFill>
                  <a:srgbClr val="FF0000"/>
                </a:solidFill>
              </a:rPr>
              <a:t>4Ps</a:t>
            </a:r>
          </a:p>
        </p:txBody>
      </p:sp>
      <p:sp>
        <p:nvSpPr>
          <p:cNvPr id="17411" name="Content Placeholder 2"/>
          <p:cNvSpPr>
            <a:spLocks noGrp="1"/>
          </p:cNvSpPr>
          <p:nvPr>
            <p:ph idx="1"/>
          </p:nvPr>
        </p:nvSpPr>
        <p:spPr>
          <a:xfrm>
            <a:off x="457200" y="838200"/>
            <a:ext cx="8229600" cy="5943600"/>
          </a:xfrm>
        </p:spPr>
        <p:txBody>
          <a:bodyPr>
            <a:normAutofit fontScale="92500" lnSpcReduction="10000"/>
          </a:bodyPr>
          <a:lstStyle/>
          <a:p>
            <a:pPr algn="ctr"/>
            <a:r>
              <a:rPr lang="en-US" altLang="en-US" b="1" dirty="0" smtClean="0">
                <a:solidFill>
                  <a:srgbClr val="FF0000"/>
                </a:solidFill>
              </a:rPr>
              <a:t>Promotion Marketing</a:t>
            </a:r>
          </a:p>
          <a:p>
            <a:pPr>
              <a:buFont typeface="Arial" charset="0"/>
              <a:buNone/>
            </a:pPr>
            <a:r>
              <a:rPr lang="en-US" altLang="en-US" dirty="0" smtClean="0"/>
              <a:t>	• </a:t>
            </a:r>
            <a:r>
              <a:rPr lang="en-US" altLang="en-US" b="1" dirty="0" smtClean="0"/>
              <a:t>Promotion is communicating to customer about the product, place and price of the product.</a:t>
            </a:r>
          </a:p>
          <a:p>
            <a:pPr lvl="2"/>
            <a:r>
              <a:rPr lang="en-US" altLang="en-US" b="1" dirty="0" smtClean="0"/>
              <a:t> </a:t>
            </a:r>
            <a:r>
              <a:rPr lang="en-US" altLang="en-US" b="1" dirty="0" smtClean="0">
                <a:solidFill>
                  <a:srgbClr val="FF0000"/>
                </a:solidFill>
              </a:rPr>
              <a:t>Promotion strategies include advertising and direct customer interaction.</a:t>
            </a:r>
          </a:p>
          <a:p>
            <a:pPr>
              <a:buFont typeface="Arial" charset="0"/>
              <a:buNone/>
            </a:pPr>
            <a:r>
              <a:rPr lang="en-US" altLang="en-US" b="1" dirty="0" smtClean="0"/>
              <a:t>	 	  </a:t>
            </a:r>
            <a:r>
              <a:rPr lang="en-US" altLang="en-US" sz="2400" b="1" dirty="0" smtClean="0"/>
              <a:t>Good salesmanship is essential for small businesses   	   	   because of their limited ability to spend on advertising.</a:t>
            </a:r>
          </a:p>
          <a:p>
            <a:pPr marL="0" indent="0">
              <a:buNone/>
            </a:pPr>
            <a:r>
              <a:rPr lang="en-US" altLang="en-US" sz="2400" b="1" dirty="0" smtClean="0"/>
              <a:t>	</a:t>
            </a:r>
          </a:p>
          <a:p>
            <a:pPr marL="0" indent="0">
              <a:buNone/>
            </a:pPr>
            <a:r>
              <a:rPr lang="en-US" altLang="en-US" sz="2400" b="1" dirty="0"/>
              <a:t>	</a:t>
            </a:r>
            <a:r>
              <a:rPr lang="en-US" altLang="en-US" sz="2400" b="1" dirty="0" smtClean="0"/>
              <a:t>    Examples</a:t>
            </a:r>
            <a:r>
              <a:rPr lang="en-US" altLang="en-US" sz="2400" b="1" dirty="0"/>
              <a:t>: </a:t>
            </a:r>
            <a:endParaRPr lang="en-US" altLang="en-US" sz="2400" b="1" dirty="0" smtClean="0"/>
          </a:p>
          <a:p>
            <a:pPr marL="0" indent="0">
              <a:buNone/>
            </a:pPr>
            <a:r>
              <a:rPr lang="en-US" altLang="en-US" sz="2400" b="1" dirty="0"/>
              <a:t>	</a:t>
            </a:r>
            <a:r>
              <a:rPr lang="en-US" altLang="en-US" sz="2400" b="1" dirty="0" smtClean="0"/>
              <a:t>		</a:t>
            </a:r>
            <a:r>
              <a:rPr lang="en-US" altLang="en-US" sz="2400" b="1" dirty="0" smtClean="0">
                <a:solidFill>
                  <a:srgbClr val="FF0000"/>
                </a:solidFill>
              </a:rPr>
              <a:t>advertising</a:t>
            </a:r>
            <a:endParaRPr lang="en-US" altLang="en-US" sz="2400" b="1" dirty="0">
              <a:solidFill>
                <a:srgbClr val="FF0000"/>
              </a:solidFill>
            </a:endParaRPr>
          </a:p>
          <a:p>
            <a:pPr marL="0" indent="0">
              <a:buNone/>
            </a:pPr>
            <a:r>
              <a:rPr lang="en-US" altLang="en-US" sz="2400" b="1" dirty="0">
                <a:solidFill>
                  <a:srgbClr val="FF0000"/>
                </a:solidFill>
              </a:rPr>
              <a:t>    </a:t>
            </a:r>
            <a:r>
              <a:rPr lang="en-US" altLang="en-US" sz="2400" b="1" dirty="0" smtClean="0">
                <a:solidFill>
                  <a:srgbClr val="FF0000"/>
                </a:solidFill>
              </a:rPr>
              <a:t>			events</a:t>
            </a:r>
            <a:endParaRPr lang="en-US" altLang="en-US" sz="2400" b="1" dirty="0">
              <a:solidFill>
                <a:srgbClr val="FF0000"/>
              </a:solidFill>
            </a:endParaRPr>
          </a:p>
          <a:p>
            <a:pPr marL="0" indent="0">
              <a:buNone/>
            </a:pPr>
            <a:r>
              <a:rPr lang="en-US" altLang="en-US" sz="2400" b="1" dirty="0">
                <a:solidFill>
                  <a:srgbClr val="FF0000"/>
                </a:solidFill>
              </a:rPr>
              <a:t>   </a:t>
            </a:r>
            <a:r>
              <a:rPr lang="en-US" altLang="en-US" sz="2400" b="1" dirty="0" smtClean="0">
                <a:solidFill>
                  <a:srgbClr val="FF0000"/>
                </a:solidFill>
              </a:rPr>
              <a:t>			press </a:t>
            </a:r>
            <a:r>
              <a:rPr lang="en-US" altLang="en-US" sz="2400" b="1" dirty="0">
                <a:solidFill>
                  <a:srgbClr val="FF0000"/>
                </a:solidFill>
              </a:rPr>
              <a:t>releases</a:t>
            </a:r>
          </a:p>
          <a:p>
            <a:pPr marL="0" indent="0">
              <a:buNone/>
            </a:pPr>
            <a:r>
              <a:rPr lang="en-US" altLang="en-US" sz="2400" b="1" dirty="0">
                <a:solidFill>
                  <a:srgbClr val="FF0000"/>
                </a:solidFill>
              </a:rPr>
              <a:t>    </a:t>
            </a:r>
            <a:r>
              <a:rPr lang="en-US" altLang="en-US" sz="2400" b="1" dirty="0" smtClean="0">
                <a:solidFill>
                  <a:srgbClr val="FF0000"/>
                </a:solidFill>
              </a:rPr>
              <a:t>			trade </a:t>
            </a:r>
            <a:r>
              <a:rPr lang="en-US" altLang="en-US" sz="2400" b="1" dirty="0">
                <a:solidFill>
                  <a:srgbClr val="FF0000"/>
                </a:solidFill>
              </a:rPr>
              <a:t>shows</a:t>
            </a:r>
          </a:p>
          <a:p>
            <a:pPr marL="0" indent="0">
              <a:buNone/>
            </a:pPr>
            <a:r>
              <a:rPr lang="en-US" altLang="en-US" sz="2400" b="1" dirty="0">
                <a:solidFill>
                  <a:srgbClr val="FF0000"/>
                </a:solidFill>
              </a:rPr>
              <a:t> </a:t>
            </a:r>
            <a:endParaRPr lang="en-US" altLang="en-US" sz="2400" b="1" dirty="0" smtClean="0">
              <a:solidFill>
                <a:srgbClr val="FF0000"/>
              </a:solidFill>
            </a:endParaRPr>
          </a:p>
          <a:p>
            <a:pPr>
              <a:buFont typeface="Arial" charset="0"/>
              <a:buNone/>
            </a:pPr>
            <a:endParaRPr lang="en-US" altLang="en-US" sz="2400" b="1" dirty="0" smtClean="0"/>
          </a:p>
        </p:txBody>
      </p:sp>
    </p:spTree>
    <p:extLst>
      <p:ext uri="{BB962C8B-B14F-4D97-AF65-F5344CB8AC3E}">
        <p14:creationId xmlns:p14="http://schemas.microsoft.com/office/powerpoint/2010/main" val="415505781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639762"/>
          </a:xfrm>
        </p:spPr>
        <p:txBody>
          <a:bodyPr>
            <a:normAutofit fontScale="90000"/>
          </a:bodyPr>
          <a:lstStyle/>
          <a:p>
            <a:r>
              <a:rPr lang="en-US" b="1" dirty="0" smtClean="0">
                <a:solidFill>
                  <a:srgbClr val="FF0000"/>
                </a:solidFill>
              </a:rPr>
              <a:t>Different Markets</a:t>
            </a:r>
            <a:endParaRPr lang="en-US" b="1" dirty="0">
              <a:solidFill>
                <a:srgbClr val="FF0000"/>
              </a:solidFill>
            </a:endParaRPr>
          </a:p>
        </p:txBody>
      </p:sp>
      <p:sp>
        <p:nvSpPr>
          <p:cNvPr id="3" name="Content Placeholder 2"/>
          <p:cNvSpPr>
            <a:spLocks noGrp="1"/>
          </p:cNvSpPr>
          <p:nvPr>
            <p:ph idx="1"/>
          </p:nvPr>
        </p:nvSpPr>
        <p:spPr>
          <a:xfrm>
            <a:off x="457200" y="762000"/>
            <a:ext cx="8229600" cy="4525963"/>
          </a:xfrm>
        </p:spPr>
        <p:txBody>
          <a:bodyPr/>
          <a:lstStyle/>
          <a:p>
            <a:endParaRPr lang="en-US" b="1" dirty="0" smtClean="0"/>
          </a:p>
          <a:p>
            <a:r>
              <a:rPr lang="en-US" b="1" dirty="0" smtClean="0"/>
              <a:t>Oligopoly</a:t>
            </a:r>
          </a:p>
          <a:p>
            <a:endParaRPr lang="en-US" b="1" dirty="0"/>
          </a:p>
          <a:p>
            <a:r>
              <a:rPr lang="en-US" b="1" dirty="0" smtClean="0"/>
              <a:t>Duopoly</a:t>
            </a:r>
          </a:p>
          <a:p>
            <a:endParaRPr lang="en-US" b="1" dirty="0"/>
          </a:p>
          <a:p>
            <a:r>
              <a:rPr lang="en-US" b="1" dirty="0" err="1" smtClean="0"/>
              <a:t>Oligopsony</a:t>
            </a:r>
            <a:endParaRPr lang="en-US" b="1" dirty="0" smtClean="0"/>
          </a:p>
          <a:p>
            <a:endParaRPr lang="en-US" dirty="0"/>
          </a:p>
        </p:txBody>
      </p:sp>
    </p:spTree>
    <p:extLst>
      <p:ext uri="{BB962C8B-B14F-4D97-AF65-F5344CB8AC3E}">
        <p14:creationId xmlns:p14="http://schemas.microsoft.com/office/powerpoint/2010/main" val="282985552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57200"/>
            <a:ext cx="8229600" cy="1295400"/>
          </a:xfrm>
        </p:spPr>
        <p:txBody>
          <a:bodyPr>
            <a:normAutofit fontScale="90000"/>
          </a:bodyPr>
          <a:lstStyle/>
          <a:p>
            <a:r>
              <a:rPr lang="en-US" altLang="en-US" sz="3600" b="1" smtClean="0">
                <a:solidFill>
                  <a:srgbClr val="FF0000"/>
                </a:solidFill>
              </a:rPr>
              <a:t>Short-Term Objectives of Marketing: </a:t>
            </a:r>
            <a:br>
              <a:rPr lang="en-US" altLang="en-US" sz="3600" b="1" smtClean="0">
                <a:solidFill>
                  <a:srgbClr val="FF0000"/>
                </a:solidFill>
              </a:rPr>
            </a:br>
            <a:r>
              <a:rPr lang="en-US" altLang="en-US" b="1" smtClean="0">
                <a:solidFill>
                  <a:srgbClr val="FF0000"/>
                </a:solidFill>
              </a:rPr>
              <a:t>SMART</a:t>
            </a:r>
            <a:br>
              <a:rPr lang="en-US" altLang="en-US" b="1" smtClean="0">
                <a:solidFill>
                  <a:srgbClr val="FF0000"/>
                </a:solidFill>
              </a:rPr>
            </a:br>
            <a:endParaRPr lang="en-US" altLang="en-US" b="1" smtClean="0">
              <a:solidFill>
                <a:srgbClr val="FF0000"/>
              </a:solidFill>
            </a:endParaRPr>
          </a:p>
        </p:txBody>
      </p:sp>
      <p:sp>
        <p:nvSpPr>
          <p:cNvPr id="21507" name="Content Placeholder 2"/>
          <p:cNvSpPr>
            <a:spLocks noGrp="1"/>
          </p:cNvSpPr>
          <p:nvPr>
            <p:ph idx="1"/>
          </p:nvPr>
        </p:nvSpPr>
        <p:spPr>
          <a:xfrm>
            <a:off x="457200" y="1600200"/>
            <a:ext cx="8229600" cy="5257800"/>
          </a:xfrm>
        </p:spPr>
        <p:txBody>
          <a:bodyPr/>
          <a:lstStyle/>
          <a:p>
            <a:r>
              <a:rPr lang="en-US" altLang="en-US" b="1" smtClean="0">
                <a:solidFill>
                  <a:srgbClr val="FF0000"/>
                </a:solidFill>
              </a:rPr>
              <a:t>Specific </a:t>
            </a:r>
            <a:r>
              <a:rPr lang="en-US" altLang="en-US" b="1" smtClean="0"/>
              <a:t>–        </a:t>
            </a:r>
            <a:r>
              <a:rPr lang="en-US" altLang="en-US" sz="2400" b="1" smtClean="0"/>
              <a:t>The objective achieves a particular, 			            detailed result.</a:t>
            </a:r>
          </a:p>
          <a:p>
            <a:r>
              <a:rPr lang="en-US" altLang="en-US" b="1" smtClean="0">
                <a:solidFill>
                  <a:srgbClr val="FF0000"/>
                </a:solidFill>
              </a:rPr>
              <a:t>Measurable </a:t>
            </a:r>
            <a:r>
              <a:rPr lang="en-US" altLang="en-US" b="1" smtClean="0"/>
              <a:t>– </a:t>
            </a:r>
            <a:r>
              <a:rPr lang="en-US" altLang="en-US" sz="2400" b="1" smtClean="0"/>
              <a:t>There is a means to determine the 			             objective.</a:t>
            </a:r>
          </a:p>
          <a:p>
            <a:r>
              <a:rPr lang="en-US" altLang="en-US" b="1" smtClean="0">
                <a:solidFill>
                  <a:srgbClr val="FF0000"/>
                </a:solidFill>
              </a:rPr>
              <a:t>Attainable</a:t>
            </a:r>
            <a:r>
              <a:rPr lang="en-US" altLang="en-US" b="1" smtClean="0"/>
              <a:t> –    </a:t>
            </a:r>
            <a:r>
              <a:rPr lang="en-US" altLang="en-US" sz="2400" b="1" smtClean="0"/>
              <a:t>They are within economic and physical 		              capabilities.</a:t>
            </a:r>
          </a:p>
          <a:p>
            <a:r>
              <a:rPr lang="en-US" altLang="en-US" b="1" smtClean="0">
                <a:solidFill>
                  <a:srgbClr val="FF0000"/>
                </a:solidFill>
              </a:rPr>
              <a:t>Rewarding</a:t>
            </a:r>
            <a:r>
              <a:rPr lang="en-US" altLang="en-US" b="1" smtClean="0"/>
              <a:t> –   </a:t>
            </a:r>
            <a:r>
              <a:rPr lang="en-US" altLang="en-US" sz="2400" b="1" smtClean="0"/>
              <a:t>They are profitable and self satisfying as 			an initiative.</a:t>
            </a:r>
          </a:p>
          <a:p>
            <a:r>
              <a:rPr lang="en-US" altLang="en-US" b="1" smtClean="0">
                <a:solidFill>
                  <a:srgbClr val="FF0000"/>
                </a:solidFill>
              </a:rPr>
              <a:t>Timed</a:t>
            </a:r>
            <a:r>
              <a:rPr lang="en-US" altLang="en-US" b="1" smtClean="0"/>
              <a:t> – 		</a:t>
            </a:r>
            <a:r>
              <a:rPr lang="en-US" altLang="en-US" sz="2400" b="1" smtClean="0"/>
              <a:t>They have a specific timeline and/or</a:t>
            </a:r>
            <a:r>
              <a:rPr lang="en-US" altLang="en-US" sz="2400" smtClean="0"/>
              <a:t> 			</a:t>
            </a:r>
            <a:r>
              <a:rPr lang="en-US" altLang="en-US" sz="2400" b="1" smtClean="0"/>
              <a:t>deadline.</a:t>
            </a:r>
          </a:p>
        </p:txBody>
      </p:sp>
    </p:spTree>
    <p:extLst>
      <p:ext uri="{BB962C8B-B14F-4D97-AF65-F5344CB8AC3E}">
        <p14:creationId xmlns:p14="http://schemas.microsoft.com/office/powerpoint/2010/main" val="360754404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Marketing Planning</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fontScale="85000" lnSpcReduction="20000"/>
          </a:bodyPr>
          <a:lstStyle/>
          <a:p>
            <a:r>
              <a:rPr lang="en-US" dirty="0" smtClean="0"/>
              <a:t>A marketing plan helps a marketer to establish, direct and coordinate marketing efforts.</a:t>
            </a:r>
          </a:p>
          <a:p>
            <a:r>
              <a:rPr lang="en-US" altLang="en-US" dirty="0">
                <a:solidFill>
                  <a:srgbClr val="FF0000"/>
                </a:solidFill>
              </a:rPr>
              <a:t>A company looks at itself and the world around it to create a marketing plan for reaching goals.</a:t>
            </a:r>
          </a:p>
          <a:p>
            <a:pPr lvl="1"/>
            <a:r>
              <a:rPr lang="en-US" dirty="0" smtClean="0"/>
              <a:t>A marketing plan contains information about the company and its products, marketing objectives and strategies. It provides yardstick by which the success of a firm’s marketing activities can be measured.</a:t>
            </a:r>
          </a:p>
          <a:p>
            <a:r>
              <a:rPr lang="en-US" dirty="0" smtClean="0">
                <a:solidFill>
                  <a:srgbClr val="FF0000"/>
                </a:solidFill>
              </a:rPr>
              <a:t>A marketing plan is a component of a business plan and aids in making the business strategy.</a:t>
            </a:r>
          </a:p>
          <a:p>
            <a:pPr lvl="1"/>
            <a:r>
              <a:rPr lang="en-US" dirty="0" smtClean="0"/>
              <a:t>A marketing plan is based on a thorough understanding of the company’s product and services, their benefits and features, the target market and its characteristics. Knowledge of current and competitor’s current products and services along with the changes in the macro environment affecting the business is also necessary for the marketing plan.     </a:t>
            </a:r>
            <a:endParaRPr lang="en-US" dirty="0"/>
          </a:p>
        </p:txBody>
      </p:sp>
    </p:spTree>
    <p:extLst>
      <p:ext uri="{BB962C8B-B14F-4D97-AF65-F5344CB8AC3E}">
        <p14:creationId xmlns:p14="http://schemas.microsoft.com/office/powerpoint/2010/main" val="18660253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1524000" y="800100"/>
            <a:ext cx="5761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r>
              <a:rPr kumimoji="0" lang="en-US" sz="3600" b="1" dirty="0" smtClean="0">
                <a:solidFill>
                  <a:srgbClr val="FF0000"/>
                </a:solidFill>
                <a:latin typeface="Times New Roman" pitchFamily="18" charset="0"/>
              </a:rPr>
              <a:t> First-line </a:t>
            </a:r>
            <a:r>
              <a:rPr kumimoji="0" lang="en-US" sz="3600" b="1" dirty="0">
                <a:solidFill>
                  <a:srgbClr val="FF0000"/>
                </a:solidFill>
                <a:latin typeface="Times New Roman" pitchFamily="18" charset="0"/>
              </a:rPr>
              <a:t>Managers</a:t>
            </a:r>
          </a:p>
        </p:txBody>
      </p:sp>
      <p:sp>
        <p:nvSpPr>
          <p:cNvPr id="164869" name="Text Box 5"/>
          <p:cNvSpPr txBox="1">
            <a:spLocks noChangeArrowheads="1"/>
          </p:cNvSpPr>
          <p:nvPr/>
        </p:nvSpPr>
        <p:spPr bwMode="auto">
          <a:xfrm>
            <a:off x="431800" y="2251075"/>
            <a:ext cx="8375650" cy="3775075"/>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spcAft>
                <a:spcPct val="40000"/>
              </a:spcAft>
              <a:buFont typeface="Wingdings" pitchFamily="2" charset="2"/>
              <a:buChar char="§"/>
            </a:pPr>
            <a:r>
              <a:rPr kumimoji="0" lang="en-US" sz="2500" b="1" dirty="0">
                <a:solidFill>
                  <a:schemeClr val="tx2"/>
                </a:solidFill>
                <a:latin typeface="Times New Roman" pitchFamily="18" charset="0"/>
              </a:rPr>
              <a:t>Directly responsible for production of goods or services</a:t>
            </a:r>
          </a:p>
          <a:p>
            <a:pPr eaLnBrk="1" hangingPunct="1">
              <a:spcAft>
                <a:spcPct val="40000"/>
              </a:spcAft>
              <a:buFont typeface="Wingdings" pitchFamily="2" charset="2"/>
              <a:buChar char="§"/>
            </a:pPr>
            <a:r>
              <a:rPr kumimoji="0" lang="en-US" sz="2500" b="1" dirty="0">
                <a:solidFill>
                  <a:schemeClr val="tx2"/>
                </a:solidFill>
                <a:latin typeface="Times New Roman" pitchFamily="18" charset="0"/>
              </a:rPr>
              <a:t>Employees who report to first-line managers do the organization’s </a:t>
            </a:r>
            <a:r>
              <a:rPr kumimoji="0" lang="en-US" sz="2500" b="1" dirty="0" smtClean="0">
                <a:solidFill>
                  <a:schemeClr val="tx2"/>
                </a:solidFill>
                <a:latin typeface="Times New Roman" pitchFamily="18" charset="0"/>
              </a:rPr>
              <a:t>work, generally the non-managers.</a:t>
            </a:r>
            <a:endParaRPr kumimoji="0" lang="en-US" sz="2500" b="1" dirty="0">
              <a:solidFill>
                <a:schemeClr val="tx2"/>
              </a:solidFill>
              <a:latin typeface="Times New Roman" pitchFamily="18" charset="0"/>
            </a:endParaRPr>
          </a:p>
          <a:p>
            <a:pPr eaLnBrk="1" hangingPunct="1">
              <a:spcAft>
                <a:spcPct val="40000"/>
              </a:spcAft>
              <a:buFont typeface="Wingdings" pitchFamily="2" charset="2"/>
              <a:buChar char="§"/>
            </a:pPr>
            <a:r>
              <a:rPr kumimoji="0" lang="en-US" sz="2500" b="1" dirty="0">
                <a:solidFill>
                  <a:schemeClr val="tx2"/>
                </a:solidFill>
                <a:latin typeface="Times New Roman" pitchFamily="18" charset="0"/>
              </a:rPr>
              <a:t>Spend little time with top managers in large organizations</a:t>
            </a:r>
          </a:p>
          <a:p>
            <a:pPr eaLnBrk="1" hangingPunct="1">
              <a:spcAft>
                <a:spcPct val="40000"/>
              </a:spcAft>
              <a:buFont typeface="Wingdings" pitchFamily="2" charset="2"/>
              <a:buChar char="§"/>
            </a:pPr>
            <a:r>
              <a:rPr kumimoji="0" lang="en-US" sz="2500" b="1" dirty="0">
                <a:solidFill>
                  <a:srgbClr val="FF0000"/>
                </a:solidFill>
                <a:latin typeface="Times New Roman" pitchFamily="18" charset="0"/>
              </a:rPr>
              <a:t>Technical expertise </a:t>
            </a:r>
            <a:r>
              <a:rPr kumimoji="0" lang="en-US" sz="2500" b="1" dirty="0">
                <a:solidFill>
                  <a:schemeClr val="tx2"/>
                </a:solidFill>
                <a:latin typeface="Times New Roman" pitchFamily="18" charset="0"/>
              </a:rPr>
              <a:t>is </a:t>
            </a:r>
            <a:r>
              <a:rPr kumimoji="0" lang="en-US" sz="2500" b="1" dirty="0" smtClean="0">
                <a:solidFill>
                  <a:schemeClr val="tx2"/>
                </a:solidFill>
                <a:latin typeface="Times New Roman" pitchFamily="18" charset="0"/>
              </a:rPr>
              <a:t>important.</a:t>
            </a:r>
            <a:endParaRPr kumimoji="0" lang="en-US" sz="2500" b="1" dirty="0">
              <a:solidFill>
                <a:schemeClr val="tx2"/>
              </a:solidFill>
              <a:latin typeface="Times New Roman" pitchFamily="18" charset="0"/>
            </a:endParaRPr>
          </a:p>
          <a:p>
            <a:pPr eaLnBrk="1" hangingPunct="1">
              <a:spcAft>
                <a:spcPct val="40000"/>
              </a:spcAft>
              <a:buFont typeface="Wingdings" pitchFamily="2" charset="2"/>
              <a:buChar char="§"/>
            </a:pPr>
            <a:r>
              <a:rPr kumimoji="0" lang="en-US" sz="2500" b="1" dirty="0">
                <a:solidFill>
                  <a:schemeClr val="tx2"/>
                </a:solidFill>
                <a:latin typeface="Times New Roman" pitchFamily="18" charset="0"/>
              </a:rPr>
              <a:t>Rely on planning and administration, self-management, </a:t>
            </a:r>
            <a:r>
              <a:rPr kumimoji="0" lang="en-US" sz="2500" b="1" dirty="0">
                <a:solidFill>
                  <a:srgbClr val="FF0000"/>
                </a:solidFill>
                <a:latin typeface="Times New Roman" pitchFamily="18" charset="0"/>
              </a:rPr>
              <a:t>teamwork, and communication competencies</a:t>
            </a:r>
            <a:r>
              <a:rPr kumimoji="0" lang="en-US" sz="2500" b="1" dirty="0">
                <a:solidFill>
                  <a:schemeClr val="tx2"/>
                </a:solidFill>
                <a:latin typeface="Times New Roman" pitchFamily="18" charset="0"/>
              </a:rPr>
              <a:t> to get work done</a:t>
            </a:r>
          </a:p>
        </p:txBody>
      </p:sp>
    </p:spTree>
    <p:extLst>
      <p:ext uri="{BB962C8B-B14F-4D97-AF65-F5344CB8AC3E}">
        <p14:creationId xmlns:p14="http://schemas.microsoft.com/office/powerpoint/2010/main" val="48246022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wipe(down)">
                                      <p:cBhvr>
                                        <p:cTn id="7" dur="500"/>
                                        <p:tgtEl>
                                          <p:spTgt spid="164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164869">
                                            <p:txEl>
                                              <p:pRg st="0" end="0"/>
                                            </p:txEl>
                                          </p:spTgt>
                                        </p:tgtEl>
                                        <p:attrNameLst>
                                          <p:attrName>style.visibility</p:attrName>
                                        </p:attrNameLst>
                                      </p:cBhvr>
                                      <p:to>
                                        <p:strVal val="visible"/>
                                      </p:to>
                                    </p:set>
                                    <p:anim calcmode="lin" valueType="num">
                                      <p:cBhvr>
                                        <p:cTn id="12" dur="500" fill="hold"/>
                                        <p:tgtEl>
                                          <p:spTgt spid="16486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4869">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64869">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16486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5" presetClass="entr" presetSubtype="0" fill="hold" nodeType="clickEffect">
                                  <p:stCondLst>
                                    <p:cond delay="0"/>
                                  </p:stCondLst>
                                  <p:childTnLst>
                                    <p:set>
                                      <p:cBhvr>
                                        <p:cTn id="19" dur="1" fill="hold">
                                          <p:stCondLst>
                                            <p:cond delay="0"/>
                                          </p:stCondLst>
                                        </p:cTn>
                                        <p:tgtEl>
                                          <p:spTgt spid="164869">
                                            <p:txEl>
                                              <p:pRg st="1" end="1"/>
                                            </p:txEl>
                                          </p:spTgt>
                                        </p:tgtEl>
                                        <p:attrNameLst>
                                          <p:attrName>style.visibility</p:attrName>
                                        </p:attrNameLst>
                                      </p:cBhvr>
                                      <p:to>
                                        <p:strVal val="visible"/>
                                      </p:to>
                                    </p:set>
                                    <p:anim calcmode="lin" valueType="num">
                                      <p:cBhvr>
                                        <p:cTn id="20" dur="500" decel="50000" fill="hold">
                                          <p:stCondLst>
                                            <p:cond delay="0"/>
                                          </p:stCondLst>
                                        </p:cTn>
                                        <p:tgtEl>
                                          <p:spTgt spid="164869">
                                            <p:txEl>
                                              <p:pRg st="1" end="1"/>
                                            </p:txEl>
                                          </p:spTgt>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164869">
                                            <p:txEl>
                                              <p:pRg st="1" end="1"/>
                                            </p:txEl>
                                          </p:spTgt>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164869">
                                            <p:txEl>
                                              <p:pRg st="1" end="1"/>
                                            </p:txEl>
                                          </p:spTgt>
                                        </p:tgtEl>
                                        <p:attrNameLst>
                                          <p:attrName>ppt_w</p:attrName>
                                        </p:attrNameLst>
                                      </p:cBhvr>
                                      <p:tavLst>
                                        <p:tav tm="0">
                                          <p:val>
                                            <p:strVal val="#ppt_w*.05"/>
                                          </p:val>
                                        </p:tav>
                                        <p:tav tm="100000">
                                          <p:val>
                                            <p:strVal val="#ppt_w"/>
                                          </p:val>
                                        </p:tav>
                                      </p:tavLst>
                                    </p:anim>
                                    <p:anim calcmode="lin" valueType="num">
                                      <p:cBhvr>
                                        <p:cTn id="23" dur="1000" fill="hold"/>
                                        <p:tgtEl>
                                          <p:spTgt spid="164869">
                                            <p:txEl>
                                              <p:pRg st="1" end="1"/>
                                            </p:txEl>
                                          </p:spTgt>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164869">
                                            <p:txEl>
                                              <p:pRg st="1" end="1"/>
                                            </p:txEl>
                                          </p:spTgt>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164869">
                                            <p:txEl>
                                              <p:pRg st="1" end="1"/>
                                            </p:txEl>
                                          </p:spTgt>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164869">
                                            <p:txEl>
                                              <p:pRg st="1" end="1"/>
                                            </p:txEl>
                                          </p:spTgt>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16486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nodeType="clickEffect">
                                  <p:stCondLst>
                                    <p:cond delay="0"/>
                                  </p:stCondLst>
                                  <p:childTnLst>
                                    <p:set>
                                      <p:cBhvr>
                                        <p:cTn id="31" dur="1" fill="hold">
                                          <p:stCondLst>
                                            <p:cond delay="0"/>
                                          </p:stCondLst>
                                        </p:cTn>
                                        <p:tgtEl>
                                          <p:spTgt spid="164869">
                                            <p:txEl>
                                              <p:pRg st="2" end="2"/>
                                            </p:txEl>
                                          </p:spTgt>
                                        </p:tgtEl>
                                        <p:attrNameLst>
                                          <p:attrName>style.visibility</p:attrName>
                                        </p:attrNameLst>
                                      </p:cBhvr>
                                      <p:to>
                                        <p:strVal val="visible"/>
                                      </p:to>
                                    </p:set>
                                    <p:anim calcmode="lin" valueType="num">
                                      <p:cBhvr>
                                        <p:cTn id="32" dur="1000" fill="hold"/>
                                        <p:tgtEl>
                                          <p:spTgt spid="164869">
                                            <p:txEl>
                                              <p:pRg st="2" end="2"/>
                                            </p:txEl>
                                          </p:spTgt>
                                        </p:tgtEl>
                                        <p:attrNameLst>
                                          <p:attrName>ppt_w</p:attrName>
                                        </p:attrNameLst>
                                      </p:cBhvr>
                                      <p:tavLst>
                                        <p:tav tm="0">
                                          <p:val>
                                            <p:fltVal val="0"/>
                                          </p:val>
                                        </p:tav>
                                        <p:tav tm="100000">
                                          <p:val>
                                            <p:strVal val="#ppt_w"/>
                                          </p:val>
                                        </p:tav>
                                      </p:tavLst>
                                    </p:anim>
                                    <p:anim calcmode="lin" valueType="num">
                                      <p:cBhvr>
                                        <p:cTn id="33" dur="1000" fill="hold"/>
                                        <p:tgtEl>
                                          <p:spTgt spid="164869">
                                            <p:txEl>
                                              <p:pRg st="2" end="2"/>
                                            </p:txEl>
                                          </p:spTgt>
                                        </p:tgtEl>
                                        <p:attrNameLst>
                                          <p:attrName>ppt_h</p:attrName>
                                        </p:attrNameLst>
                                      </p:cBhvr>
                                      <p:tavLst>
                                        <p:tav tm="0">
                                          <p:val>
                                            <p:fltVal val="0"/>
                                          </p:val>
                                        </p:tav>
                                        <p:tav tm="100000">
                                          <p:val>
                                            <p:strVal val="#ppt_h"/>
                                          </p:val>
                                        </p:tav>
                                      </p:tavLst>
                                    </p:anim>
                                    <p:anim calcmode="lin" valueType="num">
                                      <p:cBhvr>
                                        <p:cTn id="34" dur="1000" fill="hold"/>
                                        <p:tgtEl>
                                          <p:spTgt spid="16486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6486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8" presetClass="entr" presetSubtype="0" accel="50000" fill="hold" nodeType="clickEffect">
                                  <p:stCondLst>
                                    <p:cond delay="0"/>
                                  </p:stCondLst>
                                  <p:childTnLst>
                                    <p:set>
                                      <p:cBhvr>
                                        <p:cTn id="39" dur="1" fill="hold">
                                          <p:stCondLst>
                                            <p:cond delay="0"/>
                                          </p:stCondLst>
                                        </p:cTn>
                                        <p:tgtEl>
                                          <p:spTgt spid="164869">
                                            <p:txEl>
                                              <p:pRg st="3" end="3"/>
                                            </p:txEl>
                                          </p:spTgt>
                                        </p:tgtEl>
                                        <p:attrNameLst>
                                          <p:attrName>style.visibility</p:attrName>
                                        </p:attrNameLst>
                                      </p:cBhvr>
                                      <p:to>
                                        <p:strVal val="visible"/>
                                      </p:to>
                                    </p:set>
                                    <p:anim calcmode="lin" valueType="num">
                                      <p:cBhvr>
                                        <p:cTn id="40" dur="1000" fill="hold"/>
                                        <p:tgtEl>
                                          <p:spTgt spid="16486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1" dur="1000" fill="hold"/>
                                        <p:tgtEl>
                                          <p:spTgt spid="16486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42" dur="1000" fill="hold"/>
                                        <p:tgtEl>
                                          <p:spTgt spid="164869">
                                            <p:txEl>
                                              <p:pRg st="3" end="3"/>
                                            </p:txEl>
                                          </p:spTgt>
                                        </p:tgtEl>
                                        <p:attrNameLst>
                                          <p:attrName>ppt_y</p:attrName>
                                        </p:attrNameLst>
                                      </p:cBhvr>
                                      <p:tavLst>
                                        <p:tav tm="0">
                                          <p:val>
                                            <p:strVal val="#ppt_y"/>
                                          </p:val>
                                        </p:tav>
                                        <p:tav tm="100000">
                                          <p:val>
                                            <p:strVal val="#ppt_y"/>
                                          </p:val>
                                        </p:tav>
                                      </p:tavLst>
                                    </p:anim>
                                    <p:animEffect transition="in" filter="fade">
                                      <p:cBhvr>
                                        <p:cTn id="43" dur="1000"/>
                                        <p:tgtEl>
                                          <p:spTgt spid="164869">
                                            <p:txEl>
                                              <p:pRg st="3" end="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2" presetClass="entr" presetSubtype="0" fill="hold" nodeType="clickEffect">
                                  <p:stCondLst>
                                    <p:cond delay="0"/>
                                  </p:stCondLst>
                                  <p:childTnLst>
                                    <p:set>
                                      <p:cBhvr>
                                        <p:cTn id="47" dur="1" fill="hold">
                                          <p:stCondLst>
                                            <p:cond delay="0"/>
                                          </p:stCondLst>
                                        </p:cTn>
                                        <p:tgtEl>
                                          <p:spTgt spid="164869">
                                            <p:txEl>
                                              <p:pRg st="4" end="4"/>
                                            </p:txEl>
                                          </p:spTgt>
                                        </p:tgtEl>
                                        <p:attrNameLst>
                                          <p:attrName>style.visibility</p:attrName>
                                        </p:attrNameLst>
                                      </p:cBhvr>
                                      <p:to>
                                        <p:strVal val="visible"/>
                                      </p:to>
                                    </p:set>
                                    <p:animScale>
                                      <p:cBhvr>
                                        <p:cTn id="48" dur="1000" decel="50000" fill="hold">
                                          <p:stCondLst>
                                            <p:cond delay="0"/>
                                          </p:stCondLst>
                                        </p:cTn>
                                        <p:tgtEl>
                                          <p:spTgt spid="16486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64869">
                                            <p:txEl>
                                              <p:pRg st="4" end="4"/>
                                            </p:txEl>
                                          </p:spTgt>
                                        </p:tgtEl>
                                        <p:attrNameLst>
                                          <p:attrName>ppt_x</p:attrName>
                                          <p:attrName>ppt_y</p:attrName>
                                        </p:attrNameLst>
                                      </p:cBhvr>
                                    </p:animMotion>
                                    <p:animEffect transition="in" filter="fade">
                                      <p:cBhvr>
                                        <p:cTn id="50" dur="1000"/>
                                        <p:tgtEl>
                                          <p:spTgt spid="1648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519545"/>
          </a:xfrm>
        </p:spPr>
        <p:txBody>
          <a:bodyPr>
            <a:normAutofit fontScale="90000"/>
          </a:bodyPr>
          <a:lstStyle/>
          <a:p>
            <a:r>
              <a:rPr lang="en-US" b="1" dirty="0" smtClean="0">
                <a:solidFill>
                  <a:srgbClr val="FF0000"/>
                </a:solidFill>
              </a:rPr>
              <a:t>Making a Marketing Plan</a:t>
            </a:r>
            <a:endParaRPr lang="en-US" b="1" dirty="0">
              <a:solidFill>
                <a:srgbClr val="FF0000"/>
              </a:solidFill>
            </a:endParaRPr>
          </a:p>
        </p:txBody>
      </p:sp>
      <p:sp>
        <p:nvSpPr>
          <p:cNvPr id="3" name="Content Placeholder 2"/>
          <p:cNvSpPr>
            <a:spLocks noGrp="1"/>
          </p:cNvSpPr>
          <p:nvPr>
            <p:ph idx="1"/>
          </p:nvPr>
        </p:nvSpPr>
        <p:spPr>
          <a:xfrm>
            <a:off x="533400" y="647700"/>
            <a:ext cx="8229600" cy="6248400"/>
          </a:xfrm>
        </p:spPr>
        <p:txBody>
          <a:bodyPr>
            <a:normAutofit fontScale="85000" lnSpcReduction="20000"/>
          </a:bodyPr>
          <a:lstStyle/>
          <a:p>
            <a:r>
              <a:rPr lang="en-US" dirty="0" smtClean="0"/>
              <a:t>A marketing plan </a:t>
            </a:r>
            <a:r>
              <a:rPr lang="en-US" dirty="0" smtClean="0">
                <a:solidFill>
                  <a:srgbClr val="FF0000"/>
                </a:solidFill>
              </a:rPr>
              <a:t>should be simple and precise.</a:t>
            </a:r>
            <a:r>
              <a:rPr lang="en-US" dirty="0" smtClean="0"/>
              <a:t> </a:t>
            </a:r>
          </a:p>
          <a:p>
            <a:pPr lvl="1"/>
            <a:r>
              <a:rPr lang="en-US" dirty="0" smtClean="0"/>
              <a:t>While making a marketing plan, it should consider goals, strategy and the estimated costs and commensurate with the size and objectives of the plan.</a:t>
            </a:r>
          </a:p>
          <a:p>
            <a:endParaRPr lang="en-US" dirty="0" smtClean="0"/>
          </a:p>
          <a:p>
            <a:r>
              <a:rPr lang="en-US" dirty="0" smtClean="0"/>
              <a:t>Marketing plan considers the followings:</a:t>
            </a:r>
          </a:p>
          <a:p>
            <a:pPr lvl="1"/>
            <a:r>
              <a:rPr lang="en-US" dirty="0" smtClean="0">
                <a:solidFill>
                  <a:srgbClr val="FF0000"/>
                </a:solidFill>
              </a:rPr>
              <a:t>Product</a:t>
            </a:r>
            <a:r>
              <a:rPr lang="en-US" dirty="0" smtClean="0"/>
              <a:t> characteristics, end use, accessories, packaging etc.</a:t>
            </a:r>
          </a:p>
          <a:p>
            <a:pPr lvl="1"/>
            <a:r>
              <a:rPr lang="en-US" dirty="0" smtClean="0">
                <a:solidFill>
                  <a:srgbClr val="FF0000"/>
                </a:solidFill>
              </a:rPr>
              <a:t>Prices</a:t>
            </a:r>
            <a:r>
              <a:rPr lang="en-US" dirty="0" smtClean="0"/>
              <a:t>, including trade discounts, terms of sale etc.</a:t>
            </a:r>
          </a:p>
          <a:p>
            <a:pPr lvl="1"/>
            <a:r>
              <a:rPr lang="en-US" dirty="0" smtClean="0"/>
              <a:t>Physical </a:t>
            </a:r>
            <a:r>
              <a:rPr lang="en-US" dirty="0" smtClean="0">
                <a:solidFill>
                  <a:srgbClr val="FF0000"/>
                </a:solidFill>
              </a:rPr>
              <a:t>distribution strategy</a:t>
            </a:r>
            <a:r>
              <a:rPr lang="en-US" dirty="0" smtClean="0"/>
              <a:t> (</a:t>
            </a:r>
            <a:r>
              <a:rPr lang="en-US" dirty="0" smtClean="0">
                <a:solidFill>
                  <a:srgbClr val="FF0000"/>
                </a:solidFill>
              </a:rPr>
              <a:t>Place</a:t>
            </a:r>
            <a:r>
              <a:rPr lang="en-US" dirty="0" smtClean="0"/>
              <a:t>)including the storage, warehousing and the method of distribution.</a:t>
            </a:r>
          </a:p>
          <a:p>
            <a:pPr lvl="1"/>
            <a:r>
              <a:rPr lang="en-US" dirty="0" smtClean="0">
                <a:solidFill>
                  <a:srgbClr val="FF0000"/>
                </a:solidFill>
              </a:rPr>
              <a:t>Role </a:t>
            </a:r>
            <a:r>
              <a:rPr lang="en-US" dirty="0">
                <a:solidFill>
                  <a:srgbClr val="FF0000"/>
                </a:solidFill>
              </a:rPr>
              <a:t>of channel partners</a:t>
            </a:r>
            <a:r>
              <a:rPr lang="en-US" dirty="0"/>
              <a:t> </a:t>
            </a:r>
            <a:r>
              <a:rPr lang="en-US" dirty="0" smtClean="0"/>
              <a:t>including study of end users and their purchasing patterns, geographical locations, turnover, attitudes, etc.</a:t>
            </a:r>
          </a:p>
          <a:p>
            <a:pPr lvl="1"/>
            <a:r>
              <a:rPr lang="en-US" dirty="0" smtClean="0"/>
              <a:t>Principal methods of </a:t>
            </a:r>
            <a:r>
              <a:rPr lang="en-US" dirty="0" smtClean="0">
                <a:solidFill>
                  <a:srgbClr val="FF0000"/>
                </a:solidFill>
              </a:rPr>
              <a:t>promotion</a:t>
            </a:r>
            <a:r>
              <a:rPr lang="en-US" dirty="0" smtClean="0"/>
              <a:t> vis-à-vis advertising, direct  contacts, sales promotion </a:t>
            </a:r>
            <a:r>
              <a:rPr lang="en-US" dirty="0"/>
              <a:t>e</a:t>
            </a:r>
            <a:r>
              <a:rPr lang="en-US" dirty="0" smtClean="0"/>
              <a:t>tc.</a:t>
            </a:r>
          </a:p>
          <a:p>
            <a:pPr lvl="1"/>
            <a:r>
              <a:rPr lang="en-US" dirty="0" smtClean="0">
                <a:solidFill>
                  <a:srgbClr val="FF0000"/>
                </a:solidFill>
              </a:rPr>
              <a:t>Industry practices</a:t>
            </a:r>
            <a:r>
              <a:rPr lang="en-US" dirty="0" smtClean="0"/>
              <a:t> including norms set by trade association, government bodies, inter-firm comparisons etc.</a:t>
            </a:r>
          </a:p>
          <a:p>
            <a:pPr lvl="1"/>
            <a:endParaRPr lang="en-US" dirty="0"/>
          </a:p>
        </p:txBody>
      </p:sp>
    </p:spTree>
    <p:extLst>
      <p:ext uri="{BB962C8B-B14F-4D97-AF65-F5344CB8AC3E}">
        <p14:creationId xmlns:p14="http://schemas.microsoft.com/office/powerpoint/2010/main" val="3009032412"/>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90" name="Picture 14" descr="6 boxes from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5259388" cy="4810125"/>
          </a:xfrm>
          <a:prstGeom prst="rect">
            <a:avLst/>
          </a:prstGeom>
          <a:noFill/>
          <a:extLst>
            <a:ext uri="{909E8E84-426E-40DD-AFC4-6F175D3DCCD1}">
              <a14:hiddenFill xmlns:a14="http://schemas.microsoft.com/office/drawing/2010/main">
                <a:solidFill>
                  <a:srgbClr val="FFFFFF"/>
                </a:solidFill>
              </a14:hiddenFill>
            </a:ext>
          </a:extLst>
        </p:spPr>
      </p:pic>
      <p:sp>
        <p:nvSpPr>
          <p:cNvPr id="75791" name="Rectangle 15"/>
          <p:cNvSpPr>
            <a:spLocks noChangeArrowheads="1"/>
          </p:cNvSpPr>
          <p:nvPr/>
        </p:nvSpPr>
        <p:spPr bwMode="white">
          <a:xfrm>
            <a:off x="254000" y="3429000"/>
            <a:ext cx="1905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Elements </a:t>
            </a:r>
            <a:br>
              <a:rPr lang="en-US" altLang="en-US" b="1"/>
            </a:br>
            <a:r>
              <a:rPr lang="en-US" altLang="en-US" b="1"/>
              <a:t>of a</a:t>
            </a:r>
            <a:br>
              <a:rPr lang="en-US" altLang="en-US" b="1"/>
            </a:br>
            <a:r>
              <a:rPr lang="en-US" altLang="en-US" b="1"/>
              <a:t>Marketing Plan</a:t>
            </a:r>
          </a:p>
        </p:txBody>
      </p:sp>
      <p:sp>
        <p:nvSpPr>
          <p:cNvPr id="75792" name="Rectangle 16"/>
          <p:cNvSpPr>
            <a:spLocks noChangeArrowheads="1"/>
          </p:cNvSpPr>
          <p:nvPr/>
        </p:nvSpPr>
        <p:spPr bwMode="white">
          <a:xfrm>
            <a:off x="3441700" y="1752600"/>
            <a:ext cx="17716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u="sng">
                <a:solidFill>
                  <a:schemeClr val="bg1"/>
                </a:solidFill>
              </a:rPr>
              <a:t>Executive</a:t>
            </a:r>
            <a:br>
              <a:rPr lang="en-US" altLang="en-US" sz="1600" u="sng">
                <a:solidFill>
                  <a:schemeClr val="bg1"/>
                </a:solidFill>
              </a:rPr>
            </a:br>
            <a:r>
              <a:rPr lang="en-US" altLang="en-US" sz="1600" u="sng">
                <a:solidFill>
                  <a:schemeClr val="bg1"/>
                </a:solidFill>
              </a:rPr>
              <a:t>Summary</a:t>
            </a:r>
          </a:p>
        </p:txBody>
      </p:sp>
      <p:sp>
        <p:nvSpPr>
          <p:cNvPr id="75793" name="Rectangle 17"/>
          <p:cNvSpPr>
            <a:spLocks noChangeArrowheads="1"/>
          </p:cNvSpPr>
          <p:nvPr/>
        </p:nvSpPr>
        <p:spPr bwMode="white">
          <a:xfrm>
            <a:off x="3441700" y="2571750"/>
            <a:ext cx="974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sng">
                <a:solidFill>
                  <a:schemeClr val="bg1"/>
                </a:solidFill>
              </a:rPr>
              <a:t>Situation</a:t>
            </a:r>
            <a:br>
              <a:rPr lang="en-US" altLang="en-US" sz="1600" u="sng">
                <a:solidFill>
                  <a:schemeClr val="bg1"/>
                </a:solidFill>
              </a:rPr>
            </a:br>
            <a:r>
              <a:rPr lang="en-US" altLang="en-US" sz="1600" u="sng">
                <a:solidFill>
                  <a:schemeClr val="bg1"/>
                </a:solidFill>
              </a:rPr>
              <a:t>Analysis</a:t>
            </a:r>
          </a:p>
        </p:txBody>
      </p:sp>
      <p:sp>
        <p:nvSpPr>
          <p:cNvPr id="75794" name="Rectangle 18"/>
          <p:cNvSpPr>
            <a:spLocks noChangeArrowheads="1"/>
          </p:cNvSpPr>
          <p:nvPr/>
        </p:nvSpPr>
        <p:spPr bwMode="white">
          <a:xfrm>
            <a:off x="3387727" y="3398838"/>
            <a:ext cx="1752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solidFill>
                  <a:schemeClr val="bg1"/>
                </a:solidFill>
              </a:rPr>
              <a:t>Marketing </a:t>
            </a:r>
          </a:p>
          <a:p>
            <a:r>
              <a:rPr lang="en-US" altLang="en-US" sz="1600" dirty="0" smtClean="0">
                <a:solidFill>
                  <a:schemeClr val="bg1"/>
                </a:solidFill>
              </a:rPr>
              <a:t>Objectives &amp; Goals</a:t>
            </a:r>
            <a:endParaRPr lang="en-US" altLang="en-US" sz="1600" dirty="0">
              <a:solidFill>
                <a:schemeClr val="bg1"/>
              </a:solidFill>
            </a:endParaRPr>
          </a:p>
        </p:txBody>
      </p:sp>
      <p:sp>
        <p:nvSpPr>
          <p:cNvPr id="75795" name="Rectangle 19"/>
          <p:cNvSpPr>
            <a:spLocks noChangeArrowheads="1"/>
          </p:cNvSpPr>
          <p:nvPr/>
        </p:nvSpPr>
        <p:spPr bwMode="white">
          <a:xfrm>
            <a:off x="3441700" y="4146550"/>
            <a:ext cx="1098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sng">
                <a:solidFill>
                  <a:schemeClr val="bg1"/>
                </a:solidFill>
              </a:rPr>
              <a:t>Marketing</a:t>
            </a:r>
            <a:br>
              <a:rPr lang="en-US" altLang="en-US" sz="1600" u="sng">
                <a:solidFill>
                  <a:schemeClr val="bg1"/>
                </a:solidFill>
              </a:rPr>
            </a:br>
            <a:r>
              <a:rPr lang="en-US" altLang="en-US" sz="1600" u="sng">
                <a:solidFill>
                  <a:schemeClr val="bg1"/>
                </a:solidFill>
              </a:rPr>
              <a:t>Strategies</a:t>
            </a:r>
          </a:p>
        </p:txBody>
      </p:sp>
      <p:sp>
        <p:nvSpPr>
          <p:cNvPr id="75796" name="Rectangle 20"/>
          <p:cNvSpPr>
            <a:spLocks noChangeArrowheads="1"/>
          </p:cNvSpPr>
          <p:nvPr/>
        </p:nvSpPr>
        <p:spPr bwMode="white">
          <a:xfrm>
            <a:off x="3441700" y="5054600"/>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bg1"/>
                </a:solidFill>
              </a:rPr>
              <a:t>Implementation</a:t>
            </a:r>
          </a:p>
        </p:txBody>
      </p:sp>
      <p:sp>
        <p:nvSpPr>
          <p:cNvPr id="75797" name="Rectangle 21"/>
          <p:cNvSpPr>
            <a:spLocks noChangeArrowheads="1"/>
          </p:cNvSpPr>
          <p:nvPr/>
        </p:nvSpPr>
        <p:spPr bwMode="white">
          <a:xfrm>
            <a:off x="3441700" y="5727700"/>
            <a:ext cx="1235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bg1"/>
                </a:solidFill>
              </a:rPr>
              <a:t>Evaluation </a:t>
            </a:r>
            <a:br>
              <a:rPr lang="en-US" altLang="en-US" sz="1600">
                <a:solidFill>
                  <a:schemeClr val="bg1"/>
                </a:solidFill>
              </a:rPr>
            </a:br>
            <a:r>
              <a:rPr lang="en-US" altLang="en-US" sz="1600">
                <a:solidFill>
                  <a:schemeClr val="bg1"/>
                </a:solidFill>
              </a:rPr>
              <a:t>and Control</a:t>
            </a:r>
          </a:p>
        </p:txBody>
      </p:sp>
      <p:sp>
        <p:nvSpPr>
          <p:cNvPr id="75798" name="Rectangle 22"/>
          <p:cNvSpPr>
            <a:spLocks noChangeArrowheads="1"/>
          </p:cNvSpPr>
          <p:nvPr/>
        </p:nvSpPr>
        <p:spPr bwMode="auto">
          <a:xfrm>
            <a:off x="5638800" y="1981200"/>
            <a:ext cx="2514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smtClean="0">
                <a:solidFill>
                  <a:srgbClr val="CA0C00"/>
                </a:solidFill>
                <a:latin typeface="Verdana" pitchFamily="34" charset="0"/>
                <a:cs typeface="Times New Roman" pitchFamily="18" charset="0"/>
              </a:rPr>
              <a:t>Executive </a:t>
            </a:r>
            <a:r>
              <a:rPr lang="en-US" altLang="en-US" sz="1400" b="1" dirty="0">
                <a:solidFill>
                  <a:srgbClr val="CA0C00"/>
                </a:solidFill>
                <a:latin typeface="Verdana" pitchFamily="34" charset="0"/>
                <a:cs typeface="Times New Roman" pitchFamily="18" charset="0"/>
              </a:rPr>
              <a:t>summary</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a:solidFill>
                  <a:srgbClr val="000000"/>
                </a:solidFill>
                <a:latin typeface="Verdana" pitchFamily="34" charset="0"/>
                <a:cs typeface="Times New Roman" pitchFamily="18" charset="0"/>
              </a:rPr>
              <a:t>A brief overview of the entire marketing plan. </a:t>
            </a:r>
          </a:p>
        </p:txBody>
      </p:sp>
      <p:sp>
        <p:nvSpPr>
          <p:cNvPr id="75800" name="Rectangle 24"/>
          <p:cNvSpPr>
            <a:spLocks noChangeArrowheads="1"/>
          </p:cNvSpPr>
          <p:nvPr/>
        </p:nvSpPr>
        <p:spPr bwMode="auto">
          <a:xfrm>
            <a:off x="5718175" y="2837150"/>
            <a:ext cx="2743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a:solidFill>
                  <a:srgbClr val="CA0C00"/>
                </a:solidFill>
                <a:latin typeface="Verdana" pitchFamily="34" charset="0"/>
                <a:cs typeface="Times New Roman" pitchFamily="18" charset="0"/>
              </a:rPr>
              <a:t>S</a:t>
            </a:r>
            <a:r>
              <a:rPr lang="en-US" altLang="en-US" sz="1400" b="1" dirty="0" smtClean="0">
                <a:solidFill>
                  <a:srgbClr val="CA0C00"/>
                </a:solidFill>
                <a:latin typeface="Verdana" pitchFamily="34" charset="0"/>
                <a:cs typeface="Times New Roman" pitchFamily="18" charset="0"/>
              </a:rPr>
              <a:t>ituation </a:t>
            </a:r>
            <a:r>
              <a:rPr lang="en-US" altLang="en-US" sz="1400" b="1" dirty="0">
                <a:solidFill>
                  <a:srgbClr val="CA0C00"/>
                </a:solidFill>
                <a:latin typeface="Verdana" pitchFamily="34" charset="0"/>
                <a:cs typeface="Times New Roman" pitchFamily="18" charset="0"/>
              </a:rPr>
              <a:t>analysis</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a:solidFill>
                  <a:srgbClr val="000000"/>
                </a:solidFill>
                <a:latin typeface="Verdana" pitchFamily="34" charset="0"/>
                <a:cs typeface="Times New Roman" pitchFamily="18" charset="0"/>
              </a:rPr>
              <a:t>The study of the internal and external factors that affect marketing strategies </a:t>
            </a:r>
          </a:p>
        </p:txBody>
      </p:sp>
      <p:sp>
        <p:nvSpPr>
          <p:cNvPr id="75802" name="Rectangle 26"/>
          <p:cNvSpPr>
            <a:spLocks noChangeArrowheads="1"/>
          </p:cNvSpPr>
          <p:nvPr/>
        </p:nvSpPr>
        <p:spPr bwMode="auto">
          <a:xfrm>
            <a:off x="5732463" y="5518150"/>
            <a:ext cx="2743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smtClean="0">
                <a:solidFill>
                  <a:srgbClr val="CA0C00"/>
                </a:solidFill>
                <a:latin typeface="Verdana" pitchFamily="34" charset="0"/>
                <a:cs typeface="Times New Roman" pitchFamily="18" charset="0"/>
              </a:rPr>
              <a:t>Marketing </a:t>
            </a:r>
            <a:r>
              <a:rPr lang="en-US" altLang="en-US" sz="1400" b="1" dirty="0">
                <a:solidFill>
                  <a:srgbClr val="CA0C00"/>
                </a:solidFill>
                <a:latin typeface="Verdana" pitchFamily="34" charset="0"/>
                <a:cs typeface="Times New Roman" pitchFamily="18" charset="0"/>
              </a:rPr>
              <a:t>strategies</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a:solidFill>
                  <a:srgbClr val="000000"/>
                </a:solidFill>
                <a:latin typeface="Verdana" pitchFamily="34" charset="0"/>
                <a:cs typeface="Times New Roman" pitchFamily="18" charset="0"/>
              </a:rPr>
              <a:t>Strategy that identifies target markets and sets marketing mix choices that focus on those markets </a:t>
            </a:r>
          </a:p>
        </p:txBody>
      </p:sp>
      <p:sp>
        <p:nvSpPr>
          <p:cNvPr id="75805" name="Rectangle 29"/>
          <p:cNvSpPr>
            <a:spLocks noChangeArrowheads="1"/>
          </p:cNvSpPr>
          <p:nvPr/>
        </p:nvSpPr>
        <p:spPr bwMode="auto">
          <a:xfrm>
            <a:off x="114300" y="12192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600" b="1">
                <a:solidFill>
                  <a:schemeClr val="bg1"/>
                </a:solidFill>
                <a:latin typeface="Arial" charset="0"/>
              </a:defRPr>
            </a:lvl1pPr>
            <a:lvl2pPr>
              <a:defRPr sz="2600" b="1">
                <a:solidFill>
                  <a:schemeClr val="bg1"/>
                </a:solidFill>
                <a:latin typeface="Arial" charset="0"/>
              </a:defRPr>
            </a:lvl2pPr>
            <a:lvl3pPr>
              <a:defRPr sz="2600" b="1">
                <a:solidFill>
                  <a:schemeClr val="bg1"/>
                </a:solidFill>
                <a:latin typeface="Arial" charset="0"/>
              </a:defRPr>
            </a:lvl3pPr>
            <a:lvl4pPr>
              <a:defRPr sz="2600" b="1">
                <a:solidFill>
                  <a:schemeClr val="bg1"/>
                </a:solidFill>
                <a:latin typeface="Arial" charset="0"/>
              </a:defRPr>
            </a:lvl4pPr>
            <a:lvl5pPr>
              <a:defRPr sz="2600" b="1">
                <a:solidFill>
                  <a:schemeClr val="bg1"/>
                </a:solidFill>
                <a:latin typeface="Arial" charset="0"/>
              </a:defRPr>
            </a:lvl5pPr>
            <a:lvl6pPr marL="457200" fontAlgn="base">
              <a:spcBef>
                <a:spcPct val="0"/>
              </a:spcBef>
              <a:spcAft>
                <a:spcPct val="0"/>
              </a:spcAft>
              <a:defRPr sz="2600" b="1">
                <a:solidFill>
                  <a:schemeClr val="bg1"/>
                </a:solidFill>
                <a:latin typeface="Arial" charset="0"/>
              </a:defRPr>
            </a:lvl6pPr>
            <a:lvl7pPr marL="914400" fontAlgn="base">
              <a:spcBef>
                <a:spcPct val="0"/>
              </a:spcBef>
              <a:spcAft>
                <a:spcPct val="0"/>
              </a:spcAft>
              <a:defRPr sz="2600" b="1">
                <a:solidFill>
                  <a:schemeClr val="bg1"/>
                </a:solidFill>
                <a:latin typeface="Arial" charset="0"/>
              </a:defRPr>
            </a:lvl7pPr>
            <a:lvl8pPr marL="1371600" fontAlgn="base">
              <a:spcBef>
                <a:spcPct val="0"/>
              </a:spcBef>
              <a:spcAft>
                <a:spcPct val="0"/>
              </a:spcAft>
              <a:defRPr sz="2600" b="1">
                <a:solidFill>
                  <a:schemeClr val="bg1"/>
                </a:solidFill>
                <a:latin typeface="Arial" charset="0"/>
              </a:defRPr>
            </a:lvl8pPr>
            <a:lvl9pPr marL="1828800" fontAlgn="base">
              <a:spcBef>
                <a:spcPct val="0"/>
              </a:spcBef>
              <a:spcAft>
                <a:spcPct val="0"/>
              </a:spcAft>
              <a:defRPr sz="2600" b="1">
                <a:solidFill>
                  <a:schemeClr val="bg1"/>
                </a:solidFill>
                <a:latin typeface="Arial" charset="0"/>
              </a:defRPr>
            </a:lvl9pPr>
          </a:lstStyle>
          <a:p>
            <a:r>
              <a:rPr lang="en-US" altLang="en-US" sz="2400" dirty="0" smtClean="0">
                <a:solidFill>
                  <a:schemeClr val="tx1"/>
                </a:solidFill>
              </a:rPr>
              <a:t>Elements of a Marketing Plan</a:t>
            </a:r>
            <a:endParaRPr lang="en-US" altLang="en-US" sz="2400" dirty="0">
              <a:solidFill>
                <a:schemeClr val="tx1"/>
              </a:solidFill>
            </a:endParaRPr>
          </a:p>
        </p:txBody>
      </p:sp>
      <p:sp>
        <p:nvSpPr>
          <p:cNvPr id="75808" name="Rectangle 32"/>
          <p:cNvSpPr>
            <a:spLocks noGrp="1" noChangeArrowheads="1"/>
          </p:cNvSpPr>
          <p:nvPr>
            <p:ph type="title"/>
          </p:nvPr>
        </p:nvSpPr>
        <p:spPr/>
        <p:txBody>
          <a:bodyPr/>
          <a:lstStyle/>
          <a:p>
            <a:r>
              <a:rPr lang="en-US" altLang="en-US" b="1" dirty="0">
                <a:solidFill>
                  <a:srgbClr val="FF0000"/>
                </a:solidFill>
              </a:rPr>
              <a:t>Marketing Planning</a:t>
            </a:r>
          </a:p>
        </p:txBody>
      </p:sp>
      <p:pic>
        <p:nvPicPr>
          <p:cNvPr id="75809" name="Picture 33"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1981200"/>
            <a:ext cx="3206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75810" name="Picture 34"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2862550"/>
            <a:ext cx="3206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75811" name="Picture 35"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25" y="5518150"/>
            <a:ext cx="3206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4" descr="voca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4039175"/>
            <a:ext cx="320675" cy="3238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p:cNvSpPr>
            <a:spLocks noChangeArrowheads="1"/>
          </p:cNvSpPr>
          <p:nvPr/>
        </p:nvSpPr>
        <p:spPr bwMode="auto">
          <a:xfrm>
            <a:off x="5732463" y="4039175"/>
            <a:ext cx="2590800" cy="135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charset="0"/>
              </a:defRPr>
            </a:lvl1pPr>
            <a:lvl2pPr marL="342900" indent="-228600" algn="ctr">
              <a:spcBef>
                <a:spcPct val="20000"/>
              </a:spcBef>
              <a:defRPr sz="2800">
                <a:solidFill>
                  <a:schemeClr val="tx1"/>
                </a:solidFill>
                <a:latin typeface="Arial" charset="0"/>
              </a:defRPr>
            </a:lvl2pPr>
            <a:lvl3pPr algn="ctr">
              <a:spcBef>
                <a:spcPct val="20000"/>
              </a:spcBef>
              <a:defRPr sz="2400">
                <a:solidFill>
                  <a:schemeClr val="tx1"/>
                </a:solidFill>
                <a:latin typeface="Arial" charset="0"/>
              </a:defRPr>
            </a:lvl3pPr>
            <a:lvl4pPr algn="ctr">
              <a:spcBef>
                <a:spcPct val="20000"/>
              </a:spcBef>
              <a:defRPr sz="2000">
                <a:solidFill>
                  <a:schemeClr val="tx1"/>
                </a:solidFill>
                <a:latin typeface="Arial" charset="0"/>
              </a:defRPr>
            </a:lvl4pPr>
            <a:lvl5pPr algn="ctr">
              <a:spcBef>
                <a:spcPct val="20000"/>
              </a:spcBef>
              <a:defRPr sz="2000">
                <a:solidFill>
                  <a:schemeClr val="tx1"/>
                </a:solidFill>
                <a:latin typeface="Arial" charset="0"/>
              </a:defRPr>
            </a:lvl5pPr>
            <a:lvl6pPr algn="ctr" fontAlgn="base">
              <a:spcBef>
                <a:spcPct val="20000"/>
              </a:spcBef>
              <a:spcAft>
                <a:spcPct val="0"/>
              </a:spcAft>
              <a:defRPr sz="2000">
                <a:solidFill>
                  <a:schemeClr val="tx1"/>
                </a:solidFill>
                <a:latin typeface="Arial" charset="0"/>
              </a:defRPr>
            </a:lvl6pPr>
            <a:lvl7pPr algn="ctr" fontAlgn="base">
              <a:spcBef>
                <a:spcPct val="20000"/>
              </a:spcBef>
              <a:spcAft>
                <a:spcPct val="0"/>
              </a:spcAft>
              <a:defRPr sz="2000">
                <a:solidFill>
                  <a:schemeClr val="tx1"/>
                </a:solidFill>
                <a:latin typeface="Arial" charset="0"/>
              </a:defRPr>
            </a:lvl7pPr>
            <a:lvl8pPr algn="ctr" fontAlgn="base">
              <a:spcBef>
                <a:spcPct val="20000"/>
              </a:spcBef>
              <a:spcAft>
                <a:spcPct val="0"/>
              </a:spcAft>
              <a:defRPr sz="2000">
                <a:solidFill>
                  <a:schemeClr val="tx1"/>
                </a:solidFill>
                <a:latin typeface="Arial" charset="0"/>
              </a:defRPr>
            </a:lvl8pPr>
            <a:lvl9pPr algn="ctr" fontAlgn="base">
              <a:spcBef>
                <a:spcPct val="20000"/>
              </a:spcBef>
              <a:spcAft>
                <a:spcPct val="0"/>
              </a:spcAft>
              <a:defRPr sz="2000">
                <a:solidFill>
                  <a:schemeClr val="tx1"/>
                </a:solidFill>
                <a:latin typeface="Arial" charset="0"/>
              </a:defRPr>
            </a:lvl9pPr>
          </a:lstStyle>
          <a:p>
            <a:pPr algn="l">
              <a:spcAft>
                <a:spcPct val="20000"/>
              </a:spcAft>
              <a:buFont typeface="Symbol" pitchFamily="18" charset="2"/>
              <a:buNone/>
            </a:pPr>
            <a:r>
              <a:rPr lang="en-US" altLang="en-US" sz="1400" b="1" dirty="0" smtClean="0">
                <a:solidFill>
                  <a:srgbClr val="CA0C00"/>
                </a:solidFill>
                <a:latin typeface="Verdana" pitchFamily="34" charset="0"/>
                <a:cs typeface="Times New Roman" pitchFamily="18" charset="0"/>
              </a:rPr>
              <a:t>Marketing Objectives &amp; Goals</a:t>
            </a:r>
            <a:endParaRPr lang="en-US" altLang="en-US" sz="1400" b="1" dirty="0">
              <a:solidFill>
                <a:srgbClr val="CA0C00"/>
              </a:solidFill>
              <a:latin typeface="Verdana" pitchFamily="34" charset="0"/>
              <a:ea typeface="Times New Roman" pitchFamily="18" charset="0"/>
              <a:cs typeface="Times New Roman" pitchFamily="18" charset="0"/>
            </a:endParaRPr>
          </a:p>
          <a:p>
            <a:pPr algn="l">
              <a:spcAft>
                <a:spcPct val="20000"/>
              </a:spcAft>
              <a:buFont typeface="Symbol" pitchFamily="18" charset="2"/>
              <a:buNone/>
            </a:pPr>
            <a:r>
              <a:rPr lang="en-US" altLang="en-US" sz="1400" dirty="0" smtClean="0">
                <a:solidFill>
                  <a:srgbClr val="000000"/>
                </a:solidFill>
                <a:latin typeface="Verdana" pitchFamily="34" charset="0"/>
                <a:cs typeface="Times New Roman" pitchFamily="18" charset="0"/>
              </a:rPr>
              <a:t>Objective to be achieved should be feasible, pragmatic and internally compatible.</a:t>
            </a:r>
            <a:endParaRPr lang="en-US" altLang="en-US" sz="1400" dirty="0">
              <a:solidFill>
                <a:srgbClr val="000000"/>
              </a:solidFill>
              <a:latin typeface="Verdana" pitchFamily="34" charset="0"/>
              <a:cs typeface="Times New Roman" pitchFamily="18" charset="0"/>
            </a:endParaRPr>
          </a:p>
        </p:txBody>
      </p:sp>
    </p:spTree>
    <p:extLst>
      <p:ext uri="{BB962C8B-B14F-4D97-AF65-F5344CB8AC3E}">
        <p14:creationId xmlns:p14="http://schemas.microsoft.com/office/powerpoint/2010/main" val="223179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98"/>
                                        </p:tgtEl>
                                        <p:attrNameLst>
                                          <p:attrName>style.visibility</p:attrName>
                                        </p:attrNameLst>
                                      </p:cBhvr>
                                      <p:to>
                                        <p:strVal val="visible"/>
                                      </p:to>
                                    </p:set>
                                    <p:animEffect transition="in" filter="dissolve">
                                      <p:cBhvr>
                                        <p:cTn id="7" dur="500"/>
                                        <p:tgtEl>
                                          <p:spTgt spid="75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800"/>
                                        </p:tgtEl>
                                        <p:attrNameLst>
                                          <p:attrName>style.visibility</p:attrName>
                                        </p:attrNameLst>
                                      </p:cBhvr>
                                      <p:to>
                                        <p:strVal val="visible"/>
                                      </p:to>
                                    </p:set>
                                    <p:animEffect transition="in" filter="dissolve">
                                      <p:cBhvr>
                                        <p:cTn id="12" dur="500"/>
                                        <p:tgtEl>
                                          <p:spTgt spid="75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802"/>
                                        </p:tgtEl>
                                        <p:attrNameLst>
                                          <p:attrName>style.visibility</p:attrName>
                                        </p:attrNameLst>
                                      </p:cBhvr>
                                      <p:to>
                                        <p:strVal val="visible"/>
                                      </p:to>
                                    </p:set>
                                    <p:animEffect transition="in" filter="dissolve">
                                      <p:cBhvr>
                                        <p:cTn id="17" dur="500"/>
                                        <p:tgtEl>
                                          <p:spTgt spid="7580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8" grpId="0"/>
      <p:bldP spid="75800" grpId="0"/>
      <p:bldP spid="75802" grpId="0"/>
      <p:bldP spid="20" grpId="0"/>
    </p:bld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685800"/>
          </a:xfrm>
        </p:spPr>
        <p:txBody>
          <a:bodyPr>
            <a:normAutofit fontScale="90000"/>
          </a:bodyPr>
          <a:lstStyle/>
          <a:p>
            <a:pPr eaLnBrk="1" hangingPunct="1"/>
            <a:r>
              <a:rPr lang="en-US" altLang="en-US" sz="4400" b="1" dirty="0" smtClean="0">
                <a:solidFill>
                  <a:srgbClr val="FF0000"/>
                </a:solidFill>
              </a:rPr>
              <a:t>Marketing Research</a:t>
            </a:r>
          </a:p>
        </p:txBody>
      </p:sp>
      <p:sp>
        <p:nvSpPr>
          <p:cNvPr id="66563" name="Rectangle 3"/>
          <p:cNvSpPr>
            <a:spLocks noGrp="1" noChangeArrowheads="1"/>
          </p:cNvSpPr>
          <p:nvPr>
            <p:ph type="body" idx="1"/>
          </p:nvPr>
        </p:nvSpPr>
        <p:spPr>
          <a:xfrm>
            <a:off x="457200" y="685800"/>
            <a:ext cx="8229600" cy="5943600"/>
          </a:xfrm>
        </p:spPr>
        <p:txBody>
          <a:bodyPr>
            <a:normAutofit fontScale="85000" lnSpcReduction="20000"/>
          </a:bodyPr>
          <a:lstStyle/>
          <a:p>
            <a:pPr eaLnBrk="1" hangingPunct="1"/>
            <a:r>
              <a:rPr lang="en-US" altLang="en-US" dirty="0" smtClean="0"/>
              <a:t>Marketing research is the systematic gathering, recording and analyzing of data about problems relating to the marketing of goods and services.</a:t>
            </a:r>
          </a:p>
          <a:p>
            <a:r>
              <a:rPr lang="en-US" altLang="en-US" dirty="0"/>
              <a:t>Marketing research is </a:t>
            </a:r>
            <a:r>
              <a:rPr lang="en-US" altLang="en-US" dirty="0">
                <a:solidFill>
                  <a:srgbClr val="FF0000"/>
                </a:solidFill>
              </a:rPr>
              <a:t>not a </a:t>
            </a:r>
            <a:r>
              <a:rPr lang="en-US" altLang="en-US" dirty="0" smtClean="0">
                <a:solidFill>
                  <a:srgbClr val="FF0000"/>
                </a:solidFill>
              </a:rPr>
              <a:t>science</a:t>
            </a:r>
            <a:r>
              <a:rPr lang="en-US" altLang="en-US" dirty="0"/>
              <a:t>. It deals with people and their constantly changing feelings and behaviors, which are influenced by countless subjective factors. </a:t>
            </a:r>
          </a:p>
          <a:p>
            <a:pPr lvl="1"/>
            <a:r>
              <a:rPr lang="en-US" altLang="en-US" dirty="0" smtClean="0">
                <a:solidFill>
                  <a:srgbClr val="FF0000"/>
                </a:solidFill>
              </a:rPr>
              <a:t>Facts </a:t>
            </a:r>
            <a:r>
              <a:rPr lang="en-US" altLang="en-US" dirty="0">
                <a:solidFill>
                  <a:srgbClr val="FF0000"/>
                </a:solidFill>
              </a:rPr>
              <a:t>and opinions </a:t>
            </a:r>
            <a:r>
              <a:rPr lang="en-US" altLang="en-US" dirty="0" smtClean="0">
                <a:solidFill>
                  <a:srgbClr val="FF0000"/>
                </a:solidFill>
              </a:rPr>
              <a:t> is to be gathered in </a:t>
            </a:r>
            <a:r>
              <a:rPr lang="en-US" altLang="en-US" dirty="0">
                <a:solidFill>
                  <a:srgbClr val="FF0000"/>
                </a:solidFill>
              </a:rPr>
              <a:t>an orderly, objective way to </a:t>
            </a:r>
            <a:r>
              <a:rPr lang="en-US" altLang="en-US" dirty="0" smtClean="0">
                <a:solidFill>
                  <a:srgbClr val="FF0000"/>
                </a:solidFill>
              </a:rPr>
              <a:t>know the people’s buying behavior.</a:t>
            </a:r>
          </a:p>
          <a:p>
            <a:r>
              <a:rPr lang="en-US" altLang="en-US" dirty="0"/>
              <a:t>Marketing research focuses and organizes marketing information. It </a:t>
            </a:r>
            <a:r>
              <a:rPr lang="en-US" altLang="en-US" dirty="0" smtClean="0"/>
              <a:t>helps to</a:t>
            </a:r>
            <a:r>
              <a:rPr lang="en-US" altLang="en-US" dirty="0"/>
              <a:t>: </a:t>
            </a:r>
          </a:p>
          <a:p>
            <a:pPr lvl="1"/>
            <a:r>
              <a:rPr lang="en-US" altLang="en-US" dirty="0">
                <a:solidFill>
                  <a:srgbClr val="FF0000"/>
                </a:solidFill>
              </a:rPr>
              <a:t>Spot current and upcoming problems in the current market </a:t>
            </a:r>
          </a:p>
          <a:p>
            <a:pPr lvl="1"/>
            <a:r>
              <a:rPr lang="en-US" altLang="en-US" dirty="0">
                <a:solidFill>
                  <a:srgbClr val="FF0000"/>
                </a:solidFill>
              </a:rPr>
              <a:t>Reduce business risks</a:t>
            </a:r>
          </a:p>
          <a:p>
            <a:pPr lvl="1"/>
            <a:r>
              <a:rPr lang="en-US" altLang="en-US" dirty="0">
                <a:solidFill>
                  <a:srgbClr val="FF0000"/>
                </a:solidFill>
              </a:rPr>
              <a:t>Identify sales opportunities </a:t>
            </a:r>
          </a:p>
          <a:p>
            <a:pPr lvl="1"/>
            <a:r>
              <a:rPr lang="en-US" altLang="en-US" dirty="0">
                <a:solidFill>
                  <a:srgbClr val="FF0000"/>
                </a:solidFill>
              </a:rPr>
              <a:t>Develop plans of </a:t>
            </a:r>
            <a:r>
              <a:rPr lang="en-US" altLang="en-US" dirty="0" smtClean="0">
                <a:solidFill>
                  <a:srgbClr val="FF0000"/>
                </a:solidFill>
              </a:rPr>
              <a:t>action</a:t>
            </a:r>
            <a:endParaRPr lang="en-US" altLang="en-US" dirty="0">
              <a:solidFill>
                <a:srgbClr val="FF0000"/>
              </a:solidFill>
            </a:endParaRP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116621696"/>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1"/>
            <a:ext cx="8229600" cy="762000"/>
          </a:xfrm>
        </p:spPr>
        <p:txBody>
          <a:bodyPr>
            <a:normAutofit fontScale="90000"/>
          </a:bodyPr>
          <a:lstStyle/>
          <a:p>
            <a:pPr eaLnBrk="1" hangingPunct="1">
              <a:tabLst>
                <a:tab pos="4976813" algn="l"/>
              </a:tabLst>
            </a:pPr>
            <a:r>
              <a:rPr lang="en-US" altLang="en-US" sz="4400" b="1" dirty="0" smtClean="0">
                <a:solidFill>
                  <a:srgbClr val="FF0000"/>
                </a:solidFill>
              </a:rPr>
              <a:t> </a:t>
            </a:r>
            <a:r>
              <a:rPr lang="en-US" altLang="en-US" sz="4000" b="1" dirty="0" smtClean="0">
                <a:solidFill>
                  <a:srgbClr val="FF0000"/>
                </a:solidFill>
              </a:rPr>
              <a:t>Research Types, Methods and Techniques</a:t>
            </a:r>
            <a:r>
              <a:rPr lang="en-US" altLang="en-US" sz="4000" dirty="0" smtClean="0">
                <a:solidFill>
                  <a:srgbClr val="FF0000"/>
                </a:solidFill>
              </a:rPr>
              <a:t> </a:t>
            </a:r>
          </a:p>
        </p:txBody>
      </p:sp>
      <p:sp>
        <p:nvSpPr>
          <p:cNvPr id="25603" name="Rectangle 3"/>
          <p:cNvSpPr>
            <a:spLocks noGrp="1" noChangeArrowheads="1"/>
          </p:cNvSpPr>
          <p:nvPr>
            <p:ph type="body" idx="1"/>
          </p:nvPr>
        </p:nvSpPr>
        <p:spPr>
          <a:xfrm>
            <a:off x="381000" y="990600"/>
            <a:ext cx="8229600" cy="5867400"/>
          </a:xfrm>
        </p:spPr>
        <p:txBody>
          <a:bodyPr>
            <a:normAutofit fontScale="77500" lnSpcReduction="20000"/>
          </a:bodyPr>
          <a:lstStyle/>
          <a:p>
            <a:pPr eaLnBrk="1" hangingPunct="1"/>
            <a:r>
              <a:rPr lang="en-US" altLang="en-US" dirty="0" smtClean="0"/>
              <a:t>Two types of research are available: </a:t>
            </a:r>
          </a:p>
          <a:p>
            <a:pPr lvl="1" eaLnBrk="1" hangingPunct="1"/>
            <a:r>
              <a:rPr lang="en-US" altLang="en-US" dirty="0" smtClean="0">
                <a:solidFill>
                  <a:srgbClr val="FF0000"/>
                </a:solidFill>
              </a:rPr>
              <a:t>Primary research</a:t>
            </a:r>
            <a:r>
              <a:rPr lang="en-US" altLang="en-US" dirty="0" smtClean="0"/>
              <a:t> is original information gathered for a specific purpose.</a:t>
            </a:r>
          </a:p>
          <a:p>
            <a:pPr lvl="1" eaLnBrk="1" hangingPunct="1"/>
            <a:r>
              <a:rPr lang="en-US" altLang="en-US" dirty="0" smtClean="0">
                <a:solidFill>
                  <a:srgbClr val="FF0000"/>
                </a:solidFill>
              </a:rPr>
              <a:t>Secondary research</a:t>
            </a:r>
            <a:r>
              <a:rPr lang="en-US" altLang="en-US" dirty="0" smtClean="0"/>
              <a:t> is information that already exists somewhere.</a:t>
            </a:r>
          </a:p>
          <a:p>
            <a:pPr>
              <a:lnSpc>
                <a:spcPct val="90000"/>
              </a:lnSpc>
            </a:pPr>
            <a:r>
              <a:rPr lang="en-US" altLang="en-US" dirty="0">
                <a:solidFill>
                  <a:srgbClr val="FF0000"/>
                </a:solidFill>
              </a:rPr>
              <a:t>Primary research</a:t>
            </a:r>
            <a:r>
              <a:rPr lang="en-US" altLang="en-US" dirty="0"/>
              <a:t> </a:t>
            </a:r>
            <a:r>
              <a:rPr lang="en-US" altLang="en-US" dirty="0" smtClean="0"/>
              <a:t>is conducted by </a:t>
            </a:r>
            <a:r>
              <a:rPr lang="en-US" altLang="en-US" dirty="0"/>
              <a:t>asking customers or suppliers </a:t>
            </a:r>
            <a:r>
              <a:rPr lang="en-US" altLang="en-US" dirty="0" smtClean="0"/>
              <a:t>directly about the business, and/or about the product through </a:t>
            </a:r>
            <a:endParaRPr lang="en-US" altLang="en-US" dirty="0"/>
          </a:p>
          <a:p>
            <a:pPr lvl="1">
              <a:lnSpc>
                <a:spcPct val="90000"/>
              </a:lnSpc>
            </a:pPr>
            <a:r>
              <a:rPr lang="en-US" altLang="en-US" dirty="0" smtClean="0"/>
              <a:t>Direct-mail </a:t>
            </a:r>
            <a:r>
              <a:rPr lang="en-US" altLang="en-US" dirty="0"/>
              <a:t>questionnaires</a:t>
            </a:r>
          </a:p>
          <a:p>
            <a:pPr lvl="1">
              <a:lnSpc>
                <a:spcPct val="90000"/>
              </a:lnSpc>
            </a:pPr>
            <a:r>
              <a:rPr lang="en-US" altLang="en-US" dirty="0"/>
              <a:t>On-line or telephone surveys</a:t>
            </a:r>
          </a:p>
          <a:p>
            <a:pPr lvl="1">
              <a:lnSpc>
                <a:spcPct val="90000"/>
              </a:lnSpc>
            </a:pPr>
            <a:r>
              <a:rPr lang="en-US" altLang="en-US" dirty="0"/>
              <a:t>Experiments</a:t>
            </a:r>
          </a:p>
          <a:p>
            <a:pPr lvl="1">
              <a:lnSpc>
                <a:spcPct val="90000"/>
              </a:lnSpc>
            </a:pPr>
            <a:r>
              <a:rPr lang="en-US" altLang="en-US" dirty="0"/>
              <a:t>Panel studies</a:t>
            </a:r>
          </a:p>
          <a:p>
            <a:pPr lvl="1">
              <a:lnSpc>
                <a:spcPct val="90000"/>
              </a:lnSpc>
            </a:pPr>
            <a:r>
              <a:rPr lang="en-US" altLang="en-US" dirty="0"/>
              <a:t>Test marketing</a:t>
            </a:r>
          </a:p>
          <a:p>
            <a:pPr lvl="1">
              <a:lnSpc>
                <a:spcPct val="90000"/>
              </a:lnSpc>
            </a:pPr>
            <a:r>
              <a:rPr lang="en-US" altLang="en-US" dirty="0"/>
              <a:t>Behavior observation</a:t>
            </a:r>
          </a:p>
          <a:p>
            <a:r>
              <a:rPr lang="en-US" altLang="en-US" dirty="0" smtClean="0">
                <a:solidFill>
                  <a:srgbClr val="FF0000"/>
                </a:solidFill>
              </a:rPr>
              <a:t>Secondary research</a:t>
            </a:r>
            <a:r>
              <a:rPr lang="en-US" altLang="en-US" dirty="0" smtClean="0"/>
              <a:t> utilizes </a:t>
            </a:r>
            <a:r>
              <a:rPr lang="en-US" altLang="en-US" dirty="0"/>
              <a:t>information already </a:t>
            </a:r>
            <a:r>
              <a:rPr lang="en-US" altLang="en-US" dirty="0" smtClean="0"/>
              <a:t>published in</a:t>
            </a:r>
            <a:endParaRPr lang="en-US" altLang="en-US" dirty="0"/>
          </a:p>
          <a:p>
            <a:pPr lvl="1"/>
            <a:r>
              <a:rPr lang="en-US" altLang="en-US" dirty="0"/>
              <a:t>Surveys, books, magazines, etc. </a:t>
            </a:r>
            <a:endParaRPr lang="en-US" altLang="en-US" dirty="0" smtClean="0"/>
          </a:p>
          <a:p>
            <a:pPr lvl="1"/>
            <a:r>
              <a:rPr lang="en-US" altLang="en-US" dirty="0" smtClean="0"/>
              <a:t>It is </a:t>
            </a:r>
            <a:r>
              <a:rPr lang="en-US" altLang="en-US" dirty="0"/>
              <a:t>faster and less expensive than primary research.</a:t>
            </a:r>
          </a:p>
          <a:p>
            <a:pPr eaLnBrk="1" hangingPunct="1"/>
            <a:endParaRPr lang="en-US" altLang="en-US" dirty="0" smtClean="0"/>
          </a:p>
        </p:txBody>
      </p:sp>
    </p:spTree>
    <p:extLst>
      <p:ext uri="{BB962C8B-B14F-4D97-AF65-F5344CB8AC3E}">
        <p14:creationId xmlns:p14="http://schemas.microsoft.com/office/powerpoint/2010/main" val="2911676036"/>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48145"/>
          </a:xfrm>
        </p:spPr>
        <p:txBody>
          <a:bodyPr>
            <a:normAutofit fontScale="90000"/>
          </a:bodyPr>
          <a:lstStyle/>
          <a:p>
            <a:r>
              <a:rPr lang="en-US" b="1" dirty="0" smtClean="0">
                <a:solidFill>
                  <a:srgbClr val="FF0000"/>
                </a:solidFill>
              </a:rPr>
              <a:t>Why it is important</a:t>
            </a:r>
            <a:endParaRPr lang="en-US" b="1" dirty="0">
              <a:solidFill>
                <a:srgbClr val="FF0000"/>
              </a:solidFill>
            </a:endParaRPr>
          </a:p>
        </p:txBody>
      </p:sp>
      <p:sp>
        <p:nvSpPr>
          <p:cNvPr id="3" name="Content Placeholder 2"/>
          <p:cNvSpPr>
            <a:spLocks noGrp="1"/>
          </p:cNvSpPr>
          <p:nvPr>
            <p:ph idx="1"/>
          </p:nvPr>
        </p:nvSpPr>
        <p:spPr>
          <a:xfrm>
            <a:off x="457200" y="914400"/>
            <a:ext cx="8229600" cy="5638800"/>
          </a:xfrm>
        </p:spPr>
        <p:txBody>
          <a:bodyPr>
            <a:normAutofit fontScale="92500" lnSpcReduction="10000"/>
          </a:bodyPr>
          <a:lstStyle/>
          <a:p>
            <a:pPr>
              <a:lnSpc>
                <a:spcPct val="90000"/>
              </a:lnSpc>
            </a:pPr>
            <a:r>
              <a:rPr lang="en-US" altLang="en-US" dirty="0"/>
              <a:t>People will not buy products or </a:t>
            </a:r>
            <a:r>
              <a:rPr lang="en-US" altLang="en-US" dirty="0" smtClean="0"/>
              <a:t>services, which </a:t>
            </a:r>
            <a:r>
              <a:rPr lang="en-US" altLang="en-US" dirty="0"/>
              <a:t>they do not want. </a:t>
            </a:r>
            <a:endParaRPr lang="en-US" altLang="en-US" dirty="0" smtClean="0"/>
          </a:p>
          <a:p>
            <a:pPr lvl="1"/>
            <a:r>
              <a:rPr lang="en-US" altLang="en-US" dirty="0" smtClean="0"/>
              <a:t>Customers will not buy if they </a:t>
            </a:r>
            <a:r>
              <a:rPr lang="en-US" altLang="en-US" dirty="0"/>
              <a:t>view </a:t>
            </a:r>
            <a:r>
              <a:rPr lang="en-US" altLang="en-US" dirty="0" smtClean="0"/>
              <a:t>the</a:t>
            </a:r>
            <a:r>
              <a:rPr lang="en-US" altLang="en-US" dirty="0" smtClean="0">
                <a:solidFill>
                  <a:srgbClr val="FF0000"/>
                </a:solidFill>
              </a:rPr>
              <a:t> prices</a:t>
            </a:r>
            <a:r>
              <a:rPr lang="en-US" altLang="en-US" dirty="0" smtClean="0"/>
              <a:t> not consistent </a:t>
            </a:r>
            <a:r>
              <a:rPr lang="en-US" altLang="en-US" dirty="0"/>
              <a:t>with </a:t>
            </a:r>
            <a:r>
              <a:rPr lang="en-US" altLang="en-US" dirty="0" smtClean="0"/>
              <a:t>what </a:t>
            </a:r>
            <a:r>
              <a:rPr lang="en-US" altLang="en-US" dirty="0"/>
              <a:t>the product's </a:t>
            </a:r>
            <a:r>
              <a:rPr lang="en-US" altLang="en-US" dirty="0" smtClean="0"/>
              <a:t>value. </a:t>
            </a:r>
            <a:endParaRPr lang="en-US" altLang="en-US" dirty="0"/>
          </a:p>
          <a:p>
            <a:pPr lvl="1"/>
            <a:r>
              <a:rPr lang="en-US" altLang="en-US" dirty="0" smtClean="0"/>
              <a:t>If the </a:t>
            </a:r>
            <a:r>
              <a:rPr lang="en-US" altLang="en-US" dirty="0" smtClean="0">
                <a:solidFill>
                  <a:srgbClr val="FF0000"/>
                </a:solidFill>
              </a:rPr>
              <a:t>promotional </a:t>
            </a:r>
            <a:r>
              <a:rPr lang="en-US" altLang="en-US" dirty="0">
                <a:solidFill>
                  <a:srgbClr val="FF0000"/>
                </a:solidFill>
              </a:rPr>
              <a:t>programs</a:t>
            </a:r>
            <a:r>
              <a:rPr lang="en-US" altLang="en-US" dirty="0"/>
              <a:t> </a:t>
            </a:r>
            <a:r>
              <a:rPr lang="en-US" altLang="en-US" dirty="0" smtClean="0"/>
              <a:t>cannot sensitize  customers, they may not consider the offering as an option alternative.</a:t>
            </a:r>
          </a:p>
          <a:p>
            <a:pPr lvl="1"/>
            <a:r>
              <a:rPr lang="en-US" altLang="en-US" dirty="0" smtClean="0"/>
              <a:t>Goods or services have to be at the right </a:t>
            </a:r>
            <a:r>
              <a:rPr lang="en-US" altLang="en-US" dirty="0" smtClean="0">
                <a:solidFill>
                  <a:srgbClr val="FF0000"/>
                </a:solidFill>
              </a:rPr>
              <a:t>place</a:t>
            </a:r>
            <a:r>
              <a:rPr lang="en-US" altLang="en-US" dirty="0" smtClean="0"/>
              <a:t> to entice the customer to buy it. </a:t>
            </a:r>
          </a:p>
          <a:p>
            <a:pPr lvl="1"/>
            <a:r>
              <a:rPr lang="en-US" altLang="en-US" dirty="0" smtClean="0">
                <a:solidFill>
                  <a:srgbClr val="FF0000"/>
                </a:solidFill>
              </a:rPr>
              <a:t>Packaging and the logistics</a:t>
            </a:r>
            <a:r>
              <a:rPr lang="en-US" altLang="en-US" dirty="0" smtClean="0"/>
              <a:t> to reach the customer should also match their expectation.</a:t>
            </a:r>
          </a:p>
          <a:p>
            <a:pPr>
              <a:lnSpc>
                <a:spcPct val="90000"/>
              </a:lnSpc>
            </a:pPr>
            <a:r>
              <a:rPr lang="en-US" altLang="en-US" dirty="0" smtClean="0">
                <a:solidFill>
                  <a:srgbClr val="FF0000"/>
                </a:solidFill>
              </a:rPr>
              <a:t>Learning what customers want and how to present it drives the need for marketing research. </a:t>
            </a:r>
          </a:p>
          <a:p>
            <a:endParaRPr lang="en-US" dirty="0"/>
          </a:p>
        </p:txBody>
      </p:sp>
    </p:spTree>
    <p:extLst>
      <p:ext uri="{BB962C8B-B14F-4D97-AF65-F5344CB8AC3E}">
        <p14:creationId xmlns:p14="http://schemas.microsoft.com/office/powerpoint/2010/main" val="357330965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body" idx="1"/>
          </p:nvPr>
        </p:nvSpPr>
        <p:spPr>
          <a:xfrm>
            <a:off x="0" y="1981200"/>
            <a:ext cx="8458200" cy="4876800"/>
          </a:xfrm>
          <a:noFill/>
          <a:ln/>
        </p:spPr>
        <p:txBody>
          <a:bodyPr/>
          <a:lstStyle/>
          <a:p>
            <a:pPr>
              <a:buFontTx/>
              <a:buNone/>
            </a:pPr>
            <a:r>
              <a:rPr lang="en-US" altLang="en-US" dirty="0"/>
              <a:t>   Four criteria must be met for a communication to be classified as </a:t>
            </a:r>
            <a:r>
              <a:rPr lang="en-US" altLang="en-US" b="1" dirty="0"/>
              <a:t>advertising</a:t>
            </a:r>
            <a:r>
              <a:rPr lang="en-US" altLang="en-US" dirty="0"/>
              <a:t>:</a:t>
            </a:r>
          </a:p>
          <a:p>
            <a:pPr lvl="1"/>
            <a:r>
              <a:rPr lang="en-US" altLang="en-US" dirty="0">
                <a:solidFill>
                  <a:srgbClr val="FF0000"/>
                </a:solidFill>
              </a:rPr>
              <a:t>The communication must be paid for</a:t>
            </a:r>
          </a:p>
          <a:p>
            <a:pPr lvl="1"/>
            <a:r>
              <a:rPr lang="en-US" altLang="en-US" dirty="0">
                <a:solidFill>
                  <a:srgbClr val="FF0000"/>
                </a:solidFill>
              </a:rPr>
              <a:t>The advertiser must be identified</a:t>
            </a:r>
          </a:p>
          <a:p>
            <a:pPr lvl="1"/>
            <a:r>
              <a:rPr lang="en-US" altLang="en-US" dirty="0">
                <a:solidFill>
                  <a:srgbClr val="FF0000"/>
                </a:solidFill>
              </a:rPr>
              <a:t>The communication must be delivered through mass media</a:t>
            </a:r>
          </a:p>
          <a:p>
            <a:pPr lvl="1"/>
            <a:r>
              <a:rPr lang="en-US" altLang="en-US" dirty="0">
                <a:solidFill>
                  <a:srgbClr val="FF0000"/>
                </a:solidFill>
              </a:rPr>
              <a:t>The communication must be attempting to persuade</a:t>
            </a:r>
          </a:p>
          <a:p>
            <a:pPr>
              <a:buClr>
                <a:srgbClr val="CC3300"/>
              </a:buClr>
              <a:buFont typeface="Wingdings" pitchFamily="2" charset="2"/>
              <a:buNone/>
            </a:pPr>
            <a:endParaRPr lang="en-US" altLang="en-US" sz="2800" dirty="0">
              <a:solidFill>
                <a:srgbClr val="0066CC"/>
              </a:solidFill>
            </a:endParaRPr>
          </a:p>
        </p:txBody>
      </p:sp>
      <p:sp>
        <p:nvSpPr>
          <p:cNvPr id="9221" name="Rectangle 5"/>
          <p:cNvSpPr>
            <a:spLocks noGrp="1" noChangeArrowheads="1"/>
          </p:cNvSpPr>
          <p:nvPr>
            <p:ph type="title"/>
          </p:nvPr>
        </p:nvSpPr>
        <p:spPr>
          <a:xfrm>
            <a:off x="1066800" y="152400"/>
            <a:ext cx="6629400" cy="1462088"/>
          </a:xfrm>
          <a:noFill/>
          <a:ln/>
        </p:spPr>
        <p:txBody>
          <a:bodyPr/>
          <a:lstStyle/>
          <a:p>
            <a:r>
              <a:rPr lang="en-US" altLang="en-US" sz="3600" b="1" dirty="0" smtClean="0">
                <a:solidFill>
                  <a:srgbClr val="FF0000"/>
                </a:solidFill>
              </a:rPr>
              <a:t>Advertising</a:t>
            </a:r>
            <a:endParaRPr lang="en-US" altLang="en-US" sz="3600" b="1" dirty="0">
              <a:solidFill>
                <a:srgbClr val="FF0000"/>
              </a:solidFill>
            </a:endParaRPr>
          </a:p>
        </p:txBody>
      </p:sp>
    </p:spTree>
    <p:extLst>
      <p:ext uri="{BB962C8B-B14F-4D97-AF65-F5344CB8AC3E}">
        <p14:creationId xmlns:p14="http://schemas.microsoft.com/office/powerpoint/2010/main" val="345398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7" dur="500"/>
                                        <p:tgtEl>
                                          <p:spTgt spid="92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2" dur="500"/>
                                        <p:tgtEl>
                                          <p:spTgt spid="92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7" dur="500"/>
                                        <p:tgtEl>
                                          <p:spTgt spid="9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40650" cy="838200"/>
          </a:xfrm>
          <a:noFill/>
          <a:ln/>
          <a:effectLst>
            <a:outerShdw dist="35921" dir="2700000" algn="ctr" rotWithShape="0">
              <a:srgbClr val="000000"/>
            </a:outerShdw>
          </a:effectLst>
          <a:extLst/>
        </p:spPr>
        <p:txBody>
          <a:bodyPr lIns="90488" tIns="44450" rIns="90488" bIns="44450">
            <a:normAutofit/>
          </a:bodyPr>
          <a:lstStyle/>
          <a:p>
            <a:r>
              <a:rPr lang="en-US" altLang="en-US" sz="3600" b="1" dirty="0">
                <a:solidFill>
                  <a:srgbClr val="FF0000"/>
                </a:solidFill>
                <a:effectLst>
                  <a:outerShdw blurRad="38100" dist="38100" dir="2700000" algn="tl">
                    <a:srgbClr val="000000">
                      <a:alpha val="43137"/>
                    </a:srgbClr>
                  </a:outerShdw>
                </a:effectLst>
              </a:rPr>
              <a:t>Model of </a:t>
            </a:r>
            <a:r>
              <a:rPr lang="en-US" altLang="en-US" sz="3600" b="1" dirty="0" smtClean="0">
                <a:solidFill>
                  <a:srgbClr val="FF0000"/>
                </a:solidFill>
                <a:effectLst>
                  <a:outerShdw blurRad="38100" dist="38100" dir="2700000" algn="tl">
                    <a:srgbClr val="000000">
                      <a:alpha val="43137"/>
                    </a:srgbClr>
                  </a:outerShdw>
                </a:effectLst>
              </a:rPr>
              <a:t>the Communication Process</a:t>
            </a:r>
            <a:endParaRPr lang="en-US" altLang="en-US" sz="3600" b="1" dirty="0">
              <a:solidFill>
                <a:srgbClr val="FF0000"/>
              </a:solidFill>
              <a:effectLst>
                <a:outerShdw blurRad="38100" dist="38100" dir="2700000" algn="tl">
                  <a:srgbClr val="000000">
                    <a:alpha val="43137"/>
                  </a:srgbClr>
                </a:outerShdw>
              </a:effectLst>
            </a:endParaRPr>
          </a:p>
        </p:txBody>
      </p:sp>
      <p:grpSp>
        <p:nvGrpSpPr>
          <p:cNvPr id="31747" name="Group 3"/>
          <p:cNvGrpSpPr>
            <a:grpSpLocks/>
          </p:cNvGrpSpPr>
          <p:nvPr/>
        </p:nvGrpSpPr>
        <p:grpSpPr bwMode="auto">
          <a:xfrm>
            <a:off x="737666" y="2895600"/>
            <a:ext cx="8177734" cy="3514725"/>
            <a:chOff x="-22" y="1147"/>
            <a:chExt cx="5694" cy="2694"/>
          </a:xfrm>
        </p:grpSpPr>
        <p:sp>
          <p:nvSpPr>
            <p:cNvPr id="31748" name="Oval 4"/>
            <p:cNvSpPr>
              <a:spLocks noChangeArrowheads="1"/>
            </p:cNvSpPr>
            <p:nvPr/>
          </p:nvSpPr>
          <p:spPr bwMode="auto">
            <a:xfrm>
              <a:off x="868" y="1779"/>
              <a:ext cx="2382" cy="1480"/>
            </a:xfrm>
            <a:prstGeom prst="ellipse">
              <a:avLst/>
            </a:prstGeom>
            <a:solidFill>
              <a:srgbClr val="51DC00"/>
            </a:solidFill>
            <a:ln w="12700">
              <a:solidFill>
                <a:srgbClr val="1F4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AutoShape 5"/>
            <p:cNvSpPr>
              <a:spLocks noChangeArrowheads="1"/>
            </p:cNvSpPr>
            <p:nvPr/>
          </p:nvSpPr>
          <p:spPr bwMode="auto">
            <a:xfrm>
              <a:off x="1008" y="2304"/>
              <a:ext cx="1296" cy="384"/>
            </a:xfrm>
            <a:prstGeom prst="homePlate">
              <a:avLst>
                <a:gd name="adj" fmla="val 112500"/>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0"/>
                </a:spcBef>
              </a:pPr>
              <a:r>
                <a:rPr lang="en-US" altLang="en-US" sz="2400"/>
                <a:t>Encoding</a:t>
              </a:r>
            </a:p>
          </p:txBody>
        </p:sp>
        <p:grpSp>
          <p:nvGrpSpPr>
            <p:cNvPr id="31750" name="Group 6"/>
            <p:cNvGrpSpPr>
              <a:grpSpLocks/>
            </p:cNvGrpSpPr>
            <p:nvPr/>
          </p:nvGrpSpPr>
          <p:grpSpPr bwMode="auto">
            <a:xfrm>
              <a:off x="2022" y="1147"/>
              <a:ext cx="1716" cy="628"/>
              <a:chOff x="2022" y="1147"/>
              <a:chExt cx="1716" cy="628"/>
            </a:xfrm>
          </p:grpSpPr>
          <p:sp>
            <p:nvSpPr>
              <p:cNvPr id="31751" name="Line 7"/>
              <p:cNvSpPr>
                <a:spLocks noChangeShapeType="1"/>
              </p:cNvSpPr>
              <p:nvPr/>
            </p:nvSpPr>
            <p:spPr bwMode="auto">
              <a:xfrm flipH="1">
                <a:off x="2379" y="1439"/>
                <a:ext cx="223" cy="33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3158" y="1439"/>
                <a:ext cx="223" cy="33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AutoShape 9"/>
              <p:cNvSpPr>
                <a:spLocks noChangeArrowheads="1"/>
              </p:cNvSpPr>
              <p:nvPr/>
            </p:nvSpPr>
            <p:spPr bwMode="auto">
              <a:xfrm>
                <a:off x="2022" y="1147"/>
                <a:ext cx="1716" cy="295"/>
              </a:xfrm>
              <a:prstGeom prst="roundRect">
                <a:avLst>
                  <a:gd name="adj" fmla="val 12495"/>
                </a:avLst>
              </a:prstGeom>
              <a:no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hangingPunct="0">
                  <a:spcBef>
                    <a:spcPct val="0"/>
                  </a:spcBef>
                </a:pPr>
                <a:r>
                  <a:rPr lang="en-US" altLang="en-US" sz="2000"/>
                  <a:t>Fields of Experience</a:t>
                </a:r>
              </a:p>
            </p:txBody>
          </p:sp>
        </p:grpSp>
        <p:grpSp>
          <p:nvGrpSpPr>
            <p:cNvPr id="31754" name="Group 10"/>
            <p:cNvGrpSpPr>
              <a:grpSpLocks/>
            </p:cNvGrpSpPr>
            <p:nvPr/>
          </p:nvGrpSpPr>
          <p:grpSpPr bwMode="auto">
            <a:xfrm>
              <a:off x="528" y="2880"/>
              <a:ext cx="4752" cy="816"/>
              <a:chOff x="528" y="2880"/>
              <a:chExt cx="4752" cy="816"/>
            </a:xfrm>
          </p:grpSpPr>
          <p:sp>
            <p:nvSpPr>
              <p:cNvPr id="31755" name="Line 11"/>
              <p:cNvSpPr>
                <a:spLocks noChangeShapeType="1"/>
              </p:cNvSpPr>
              <p:nvPr/>
            </p:nvSpPr>
            <p:spPr bwMode="auto">
              <a:xfrm>
                <a:off x="5280" y="2880"/>
                <a:ext cx="0" cy="816"/>
              </a:xfrm>
              <a:prstGeom prst="line">
                <a:avLst/>
              </a:prstGeom>
              <a:noFill/>
              <a:ln w="762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2"/>
              <p:cNvSpPr>
                <a:spLocks noChangeShapeType="1"/>
              </p:cNvSpPr>
              <p:nvPr/>
            </p:nvSpPr>
            <p:spPr bwMode="auto">
              <a:xfrm>
                <a:off x="528" y="2880"/>
                <a:ext cx="0" cy="816"/>
              </a:xfrm>
              <a:prstGeom prst="line">
                <a:avLst/>
              </a:prstGeom>
              <a:noFill/>
              <a:ln w="76200">
                <a:solidFill>
                  <a:schemeClr val="accent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13"/>
              <p:cNvSpPr>
                <a:spLocks noChangeShapeType="1"/>
              </p:cNvSpPr>
              <p:nvPr/>
            </p:nvSpPr>
            <p:spPr bwMode="auto">
              <a:xfrm>
                <a:off x="528" y="3696"/>
                <a:ext cx="4752" cy="0"/>
              </a:xfrm>
              <a:prstGeom prst="line">
                <a:avLst/>
              </a:prstGeom>
              <a:noFill/>
              <a:ln w="76200">
                <a:solidFill>
                  <a:schemeClr val="accent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58" name="Rectangle 14"/>
            <p:cNvSpPr>
              <a:spLocks noChangeArrowheads="1"/>
            </p:cNvSpPr>
            <p:nvPr/>
          </p:nvSpPr>
          <p:spPr bwMode="auto">
            <a:xfrm>
              <a:off x="1630" y="3539"/>
              <a:ext cx="2508" cy="302"/>
            </a:xfrm>
            <a:prstGeom prst="rect">
              <a:avLst/>
            </a:prstGeom>
            <a:solidFill>
              <a:schemeClr val="bg2"/>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lang="en-US" altLang="en-US" sz="2400"/>
                <a:t>Response Feedback Loop</a:t>
              </a:r>
            </a:p>
          </p:txBody>
        </p:sp>
        <p:sp>
          <p:nvSpPr>
            <p:cNvPr id="31759" name="Oval 15"/>
            <p:cNvSpPr>
              <a:spLocks noChangeArrowheads="1"/>
            </p:cNvSpPr>
            <p:nvPr/>
          </p:nvSpPr>
          <p:spPr bwMode="auto">
            <a:xfrm>
              <a:off x="2522" y="1791"/>
              <a:ext cx="2246" cy="1456"/>
            </a:xfrm>
            <a:prstGeom prst="ellipse">
              <a:avLst/>
            </a:prstGeom>
            <a:solidFill>
              <a:srgbClr val="51DC00"/>
            </a:solidFill>
            <a:ln w="50800">
              <a:solidFill>
                <a:srgbClr val="1F4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AutoShape 16"/>
            <p:cNvSpPr>
              <a:spLocks noChangeArrowheads="1"/>
            </p:cNvSpPr>
            <p:nvPr/>
          </p:nvSpPr>
          <p:spPr bwMode="auto">
            <a:xfrm flipH="1">
              <a:off x="3456" y="2304"/>
              <a:ext cx="1296" cy="384"/>
            </a:xfrm>
            <a:prstGeom prst="homePlate">
              <a:avLst>
                <a:gd name="adj" fmla="val 112500"/>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0"/>
                </a:spcBef>
              </a:pPr>
              <a:r>
                <a:rPr lang="en-US" altLang="en-US" sz="2400" dirty="0"/>
                <a:t>Decoding</a:t>
              </a:r>
            </a:p>
          </p:txBody>
        </p:sp>
        <p:sp>
          <p:nvSpPr>
            <p:cNvPr id="31761" name="Oval 17"/>
            <p:cNvSpPr>
              <a:spLocks noChangeArrowheads="1"/>
            </p:cNvSpPr>
            <p:nvPr/>
          </p:nvSpPr>
          <p:spPr bwMode="auto">
            <a:xfrm>
              <a:off x="882" y="1782"/>
              <a:ext cx="2358" cy="1456"/>
            </a:xfrm>
            <a:prstGeom prst="ellipse">
              <a:avLst/>
            </a:prstGeom>
            <a:noFill/>
            <a:ln w="50800">
              <a:solidFill>
                <a:srgbClr val="1F4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62" name="Group 18"/>
            <p:cNvGrpSpPr>
              <a:grpSpLocks/>
            </p:cNvGrpSpPr>
            <p:nvPr/>
          </p:nvGrpSpPr>
          <p:grpSpPr bwMode="auto">
            <a:xfrm>
              <a:off x="2308" y="2164"/>
              <a:ext cx="1144" cy="664"/>
              <a:chOff x="2308" y="2164"/>
              <a:chExt cx="1144" cy="664"/>
            </a:xfrm>
          </p:grpSpPr>
          <p:sp useBgFill="1">
            <p:nvSpPr>
              <p:cNvPr id="31763" name="Rectangle 19"/>
              <p:cNvSpPr>
                <a:spLocks noChangeArrowheads="1"/>
              </p:cNvSpPr>
              <p:nvPr/>
            </p:nvSpPr>
            <p:spPr bwMode="auto">
              <a:xfrm>
                <a:off x="2308" y="2164"/>
                <a:ext cx="1144" cy="664"/>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spcBef>
                    <a:spcPct val="0"/>
                  </a:spcBef>
                </a:pPr>
                <a:r>
                  <a:rPr lang="en-US" altLang="en-US" sz="2400"/>
                  <a:t>Channel</a:t>
                </a:r>
              </a:p>
              <a:p>
                <a:pPr algn="ctr" hangingPunct="0">
                  <a:spcBef>
                    <a:spcPct val="0"/>
                  </a:spcBef>
                </a:pPr>
                <a:endParaRPr lang="en-US" altLang="en-US" sz="2400"/>
              </a:p>
            </p:txBody>
          </p:sp>
          <p:sp useBgFill="1">
            <p:nvSpPr>
              <p:cNvPr id="31764" name="Rectangle 20"/>
              <p:cNvSpPr>
                <a:spLocks noChangeArrowheads="1"/>
              </p:cNvSpPr>
              <p:nvPr/>
            </p:nvSpPr>
            <p:spPr bwMode="auto">
              <a:xfrm>
                <a:off x="2533" y="2501"/>
                <a:ext cx="694" cy="231"/>
              </a:xfrm>
              <a:prstGeom prst="rect">
                <a:avLst/>
              </a:prstGeom>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hangingPunct="0">
                  <a:spcBef>
                    <a:spcPct val="0"/>
                  </a:spcBef>
                </a:pPr>
                <a:r>
                  <a:rPr lang="en-US" altLang="en-US" sz="1800" b="1" i="1" dirty="0">
                    <a:solidFill>
                      <a:srgbClr val="FF0000"/>
                    </a:solidFill>
                  </a:rPr>
                  <a:t>MESSAGE</a:t>
                </a:r>
              </a:p>
            </p:txBody>
          </p:sp>
        </p:grpSp>
        <p:sp>
          <p:nvSpPr>
            <p:cNvPr id="31765" name="Rectangle 21"/>
            <p:cNvSpPr>
              <a:spLocks noChangeArrowheads="1"/>
            </p:cNvSpPr>
            <p:nvPr/>
          </p:nvSpPr>
          <p:spPr bwMode="auto">
            <a:xfrm>
              <a:off x="-22" y="2128"/>
              <a:ext cx="904" cy="736"/>
            </a:xfrm>
            <a:prstGeom prst="rect">
              <a:avLst/>
            </a:prstGeom>
            <a:no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eaLnBrk="0" hangingPunct="0">
                <a:spcBef>
                  <a:spcPct val="0"/>
                </a:spcBef>
              </a:pPr>
              <a:r>
                <a:rPr lang="en-US" altLang="en-US" sz="2000" dirty="0"/>
                <a:t>Source /</a:t>
              </a:r>
            </a:p>
            <a:p>
              <a:pPr algn="r" eaLnBrk="0" hangingPunct="0">
                <a:spcBef>
                  <a:spcPct val="0"/>
                </a:spcBef>
              </a:pPr>
              <a:r>
                <a:rPr lang="en-US" altLang="en-US" sz="2000" dirty="0"/>
                <a:t>Sender</a:t>
              </a:r>
            </a:p>
          </p:txBody>
        </p:sp>
        <p:sp>
          <p:nvSpPr>
            <p:cNvPr id="31766" name="Rectangle 22"/>
            <p:cNvSpPr>
              <a:spLocks noChangeArrowheads="1"/>
            </p:cNvSpPr>
            <p:nvPr/>
          </p:nvSpPr>
          <p:spPr bwMode="auto">
            <a:xfrm>
              <a:off x="4768" y="2128"/>
              <a:ext cx="904" cy="736"/>
            </a:xfrm>
            <a:prstGeom prst="rect">
              <a:avLst/>
            </a:prstGeom>
            <a:no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spcBef>
                  <a:spcPct val="0"/>
                </a:spcBef>
              </a:pPr>
              <a:r>
                <a:rPr lang="en-US" altLang="en-US" sz="2000"/>
                <a:t>Receiver /</a:t>
              </a:r>
            </a:p>
            <a:p>
              <a:pPr eaLnBrk="0" hangingPunct="0">
                <a:spcBef>
                  <a:spcPct val="0"/>
                </a:spcBef>
              </a:pPr>
              <a:r>
                <a:rPr lang="en-US" altLang="en-US" sz="2000"/>
                <a:t>Audience</a:t>
              </a:r>
            </a:p>
          </p:txBody>
        </p:sp>
      </p:grpSp>
      <p:sp>
        <p:nvSpPr>
          <p:cNvPr id="3" name="TextBox 2"/>
          <p:cNvSpPr txBox="1"/>
          <p:nvPr/>
        </p:nvSpPr>
        <p:spPr>
          <a:xfrm>
            <a:off x="228600" y="990600"/>
            <a:ext cx="8686800" cy="2308324"/>
          </a:xfrm>
          <a:prstGeom prst="rect">
            <a:avLst/>
          </a:prstGeom>
          <a:noFill/>
        </p:spPr>
        <p:txBody>
          <a:bodyPr wrap="square" rtlCol="0">
            <a:spAutoFit/>
          </a:bodyPr>
          <a:lstStyle/>
          <a:p>
            <a:r>
              <a:rPr lang="en-US" sz="2400" dirty="0"/>
              <a:t>Advertising cannot be effective unless some form of communication takes place </a:t>
            </a:r>
            <a:r>
              <a:rPr lang="en-US" sz="2400" dirty="0" smtClean="0"/>
              <a:t>between </a:t>
            </a:r>
            <a:r>
              <a:rPr lang="en-US" sz="2400" dirty="0"/>
              <a:t>the advertiser and the audience. However, advertising is </a:t>
            </a:r>
            <a:r>
              <a:rPr lang="en-US" sz="2400" dirty="0" smtClean="0"/>
              <a:t>about  </a:t>
            </a:r>
            <a:r>
              <a:rPr lang="en-US" sz="2400" dirty="0"/>
              <a:t>mass communication. </a:t>
            </a:r>
            <a:endParaRPr lang="en-US" sz="2400" dirty="0" smtClean="0"/>
          </a:p>
          <a:p>
            <a:pPr marL="342900" indent="-342900">
              <a:buFont typeface="Arial" panose="020B0604020202020204" pitchFamily="34" charset="0"/>
              <a:buChar char="•"/>
            </a:pPr>
            <a:r>
              <a:rPr lang="en-US" dirty="0" smtClean="0">
                <a:solidFill>
                  <a:srgbClr val="FF0000"/>
                </a:solidFill>
              </a:rPr>
              <a:t>Advertising </a:t>
            </a:r>
            <a:r>
              <a:rPr lang="en-US" dirty="0">
                <a:solidFill>
                  <a:srgbClr val="FF0000"/>
                </a:solidFill>
              </a:rPr>
              <a:t>communication process can be defined </a:t>
            </a:r>
            <a:r>
              <a:rPr lang="en-US" dirty="0" smtClean="0">
                <a:solidFill>
                  <a:srgbClr val="FF0000"/>
                </a:solidFill>
              </a:rPr>
              <a:t>as </a:t>
            </a:r>
            <a:r>
              <a:rPr lang="en-US" dirty="0">
                <a:solidFill>
                  <a:srgbClr val="FF0000"/>
                </a:solidFill>
              </a:rPr>
              <a:t>the message-production process versus the message-reception process, and </a:t>
            </a:r>
            <a:r>
              <a:rPr lang="en-US" dirty="0" smtClean="0">
                <a:solidFill>
                  <a:srgbClr val="FF0000"/>
                </a:solidFill>
              </a:rPr>
              <a:t>consumers </a:t>
            </a:r>
            <a:r>
              <a:rPr lang="en-US" dirty="0">
                <a:solidFill>
                  <a:srgbClr val="FF0000"/>
                </a:solidFill>
              </a:rPr>
              <a:t>create their own meanings when they interpret advertisements.</a:t>
            </a:r>
          </a:p>
          <a:p>
            <a:endParaRPr lang="en-US" dirty="0"/>
          </a:p>
        </p:txBody>
      </p:sp>
    </p:spTree>
    <p:extLst>
      <p:ext uri="{BB962C8B-B14F-4D97-AF65-F5344CB8AC3E}">
        <p14:creationId xmlns:p14="http://schemas.microsoft.com/office/powerpoint/2010/main" val="3925543647"/>
      </p:ext>
    </p:extLst>
  </p:cSld>
  <p:clrMapOvr>
    <a:masterClrMapping/>
  </p:clrMapOvr>
  <p:transition spd="slow">
    <p:wipe/>
  </p:transition>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381000" y="304800"/>
            <a:ext cx="80772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0"/>
              </a:spcBef>
            </a:pPr>
            <a:r>
              <a:rPr lang="en-US" altLang="en-US" sz="4400" b="0" dirty="0">
                <a:solidFill>
                  <a:srgbClr val="FF0000"/>
                </a:solidFill>
                <a:latin typeface="Arial Black" pitchFamily="34" charset="0"/>
              </a:rPr>
              <a:t>Advertising as a Communications Process</a:t>
            </a:r>
          </a:p>
        </p:txBody>
      </p:sp>
      <p:sp>
        <p:nvSpPr>
          <p:cNvPr id="12293" name="Rectangle 5"/>
          <p:cNvSpPr>
            <a:spLocks noGrp="1" noChangeArrowheads="1"/>
          </p:cNvSpPr>
          <p:nvPr>
            <p:ph type="body" idx="1"/>
          </p:nvPr>
        </p:nvSpPr>
        <p:spPr>
          <a:xfrm>
            <a:off x="228600" y="2438400"/>
            <a:ext cx="8915400" cy="3962400"/>
          </a:xfrm>
          <a:noFill/>
          <a:ln/>
        </p:spPr>
        <p:txBody>
          <a:bodyPr/>
          <a:lstStyle/>
          <a:p>
            <a:pPr>
              <a:lnSpc>
                <a:spcPct val="75000"/>
              </a:lnSpc>
            </a:pPr>
            <a:r>
              <a:rPr lang="en-US" altLang="en-US" sz="2800" i="1" dirty="0">
                <a:solidFill>
                  <a:srgbClr val="FF0000"/>
                </a:solidFill>
              </a:rPr>
              <a:t>Production</a:t>
            </a:r>
            <a:r>
              <a:rPr lang="en-US" altLang="en-US" sz="2800" dirty="0">
                <a:solidFill>
                  <a:schemeClr val="tx2"/>
                </a:solidFill>
              </a:rPr>
              <a:t>:</a:t>
            </a:r>
            <a:r>
              <a:rPr lang="en-US" altLang="en-US" sz="2800" dirty="0"/>
              <a:t> The advertiser and social context determine ad content.</a:t>
            </a:r>
          </a:p>
          <a:p>
            <a:pPr>
              <a:lnSpc>
                <a:spcPct val="75000"/>
              </a:lnSpc>
            </a:pPr>
            <a:endParaRPr lang="en-US" altLang="en-US" sz="2800" dirty="0"/>
          </a:p>
          <a:p>
            <a:pPr>
              <a:lnSpc>
                <a:spcPct val="75000"/>
              </a:lnSpc>
            </a:pPr>
            <a:r>
              <a:rPr lang="en-US" altLang="en-US" sz="2800" i="1" dirty="0">
                <a:solidFill>
                  <a:srgbClr val="FF0000"/>
                </a:solidFill>
              </a:rPr>
              <a:t>Reception</a:t>
            </a:r>
            <a:r>
              <a:rPr lang="en-US" altLang="en-US" sz="2800" dirty="0">
                <a:solidFill>
                  <a:srgbClr val="FF0000"/>
                </a:solidFill>
              </a:rPr>
              <a:t>:</a:t>
            </a:r>
            <a:r>
              <a:rPr lang="en-US" altLang="en-US" sz="2800" dirty="0"/>
              <a:t>  The context of ad reception and the audience’s understanding of an ad result in a meaningful interpretation of the ad. </a:t>
            </a:r>
          </a:p>
          <a:p>
            <a:pPr>
              <a:lnSpc>
                <a:spcPct val="75000"/>
              </a:lnSpc>
            </a:pPr>
            <a:endParaRPr lang="en-US" altLang="en-US" sz="2800" dirty="0"/>
          </a:p>
          <a:p>
            <a:pPr>
              <a:lnSpc>
                <a:spcPct val="75000"/>
              </a:lnSpc>
            </a:pPr>
            <a:r>
              <a:rPr lang="en-US" altLang="en-US" sz="2800" i="1" dirty="0">
                <a:solidFill>
                  <a:srgbClr val="FF0000"/>
                </a:solidFill>
              </a:rPr>
              <a:t>Accommodation and negotiation</a:t>
            </a:r>
            <a:r>
              <a:rPr lang="en-US" altLang="en-US" sz="2800" dirty="0">
                <a:solidFill>
                  <a:srgbClr val="FF0000"/>
                </a:solidFill>
              </a:rPr>
              <a:t>:</a:t>
            </a:r>
            <a:r>
              <a:rPr lang="en-US" altLang="en-US" sz="2800" dirty="0"/>
              <a:t> The ways in which consumers interpret ads</a:t>
            </a:r>
          </a:p>
          <a:p>
            <a:pPr>
              <a:lnSpc>
                <a:spcPct val="75000"/>
              </a:lnSpc>
              <a:buClr>
                <a:srgbClr val="CC3300"/>
              </a:buClr>
              <a:buFont typeface="Wingdings" pitchFamily="2" charset="2"/>
              <a:buNone/>
            </a:pPr>
            <a:endParaRPr lang="en-US" altLang="en-US" dirty="0">
              <a:solidFill>
                <a:srgbClr val="0066CC"/>
              </a:solidFill>
            </a:endParaRPr>
          </a:p>
        </p:txBody>
      </p:sp>
    </p:spTree>
    <p:extLst>
      <p:ext uri="{BB962C8B-B14F-4D97-AF65-F5344CB8AC3E}">
        <p14:creationId xmlns:p14="http://schemas.microsoft.com/office/powerpoint/2010/main" val="168829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381000" y="367145"/>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0"/>
              </a:spcBef>
            </a:pPr>
            <a:r>
              <a:rPr lang="en-US" altLang="en-US" sz="4000" b="0" dirty="0">
                <a:solidFill>
                  <a:srgbClr val="FF0000"/>
                </a:solidFill>
                <a:latin typeface="Arial Black" pitchFamily="34" charset="0"/>
              </a:rPr>
              <a:t>Audiences for </a:t>
            </a:r>
            <a:r>
              <a:rPr lang="en-US" altLang="en-US" sz="4000" b="0" dirty="0" smtClean="0">
                <a:solidFill>
                  <a:srgbClr val="FF0000"/>
                </a:solidFill>
                <a:latin typeface="Arial Black" pitchFamily="34" charset="0"/>
              </a:rPr>
              <a:t>Advertising</a:t>
            </a:r>
            <a:r>
              <a:rPr lang="en-US" altLang="en-US" sz="4000" b="0" dirty="0">
                <a:solidFill>
                  <a:srgbClr val="FF0000"/>
                </a:solidFill>
                <a:latin typeface="Arial Black" pitchFamily="34" charset="0"/>
              </a:rPr>
              <a:t>: </a:t>
            </a:r>
          </a:p>
        </p:txBody>
      </p:sp>
      <p:sp>
        <p:nvSpPr>
          <p:cNvPr id="13317" name="Rectangle 5"/>
          <p:cNvSpPr>
            <a:spLocks noGrp="1" noChangeArrowheads="1"/>
          </p:cNvSpPr>
          <p:nvPr>
            <p:ph type="body" idx="1"/>
          </p:nvPr>
        </p:nvSpPr>
        <p:spPr>
          <a:xfrm>
            <a:off x="152400" y="2895600"/>
            <a:ext cx="4953000" cy="2895600"/>
          </a:xfrm>
          <a:noFill/>
          <a:ln/>
        </p:spPr>
        <p:txBody>
          <a:bodyPr>
            <a:normAutofit/>
          </a:bodyPr>
          <a:lstStyle/>
          <a:p>
            <a:pPr marL="457200" lvl="1" indent="0">
              <a:buNone/>
            </a:pPr>
            <a:r>
              <a:rPr lang="en-US" altLang="en-US" sz="2400" dirty="0">
                <a:solidFill>
                  <a:srgbClr val="FF0000"/>
                </a:solidFill>
                <a:latin typeface="Arial Black" pitchFamily="34" charset="0"/>
              </a:rPr>
              <a:t>Audience Categories</a:t>
            </a:r>
          </a:p>
          <a:p>
            <a:pPr lvl="1"/>
            <a:r>
              <a:rPr lang="en-US" altLang="en-US" sz="2400" b="1" dirty="0" smtClean="0"/>
              <a:t>Household </a:t>
            </a:r>
            <a:r>
              <a:rPr lang="en-US" altLang="en-US" sz="2400" b="1" dirty="0"/>
              <a:t>Consumers</a:t>
            </a:r>
          </a:p>
          <a:p>
            <a:pPr lvl="1"/>
            <a:r>
              <a:rPr lang="en-US" altLang="en-US" sz="2400" b="1" dirty="0"/>
              <a:t>Business Organizations</a:t>
            </a:r>
          </a:p>
          <a:p>
            <a:pPr lvl="1"/>
            <a:r>
              <a:rPr lang="en-US" altLang="en-US" sz="2400" b="1" dirty="0"/>
              <a:t>The Trade Channel</a:t>
            </a:r>
          </a:p>
          <a:p>
            <a:pPr lvl="1"/>
            <a:r>
              <a:rPr lang="en-US" altLang="en-US" sz="2400" b="1" dirty="0"/>
              <a:t>Professionals</a:t>
            </a:r>
          </a:p>
          <a:p>
            <a:pPr lvl="1"/>
            <a:r>
              <a:rPr lang="en-US" altLang="en-US" sz="2400" b="1" dirty="0"/>
              <a:t>Government</a:t>
            </a:r>
          </a:p>
        </p:txBody>
      </p:sp>
      <p:sp>
        <p:nvSpPr>
          <p:cNvPr id="2" name="TextBox 1"/>
          <p:cNvSpPr txBox="1"/>
          <p:nvPr/>
        </p:nvSpPr>
        <p:spPr>
          <a:xfrm>
            <a:off x="152400" y="1840468"/>
            <a:ext cx="8873711" cy="923330"/>
          </a:xfrm>
          <a:prstGeom prst="rect">
            <a:avLst/>
          </a:prstGeom>
          <a:noFill/>
        </p:spPr>
        <p:txBody>
          <a:bodyPr wrap="none" rtlCol="0">
            <a:spAutoFit/>
          </a:bodyPr>
          <a:lstStyle/>
          <a:p>
            <a:r>
              <a:rPr lang="en-US" dirty="0" smtClean="0"/>
              <a:t>Advertising </a:t>
            </a:r>
            <a:r>
              <a:rPr lang="en-US" dirty="0"/>
              <a:t>takes many forms and serves different purposes from one application to another</a:t>
            </a:r>
            <a:r>
              <a:rPr lang="en-US" dirty="0" smtClean="0"/>
              <a:t>.</a:t>
            </a:r>
          </a:p>
          <a:p>
            <a:r>
              <a:rPr lang="en-US" dirty="0"/>
              <a:t>A</a:t>
            </a:r>
            <a:r>
              <a:rPr lang="en-US" dirty="0" smtClean="0"/>
              <a:t>dvertising  can be classified by </a:t>
            </a:r>
            <a:r>
              <a:rPr lang="en-US" dirty="0"/>
              <a:t>audience category or by geographic focus</a:t>
            </a:r>
            <a:r>
              <a:rPr lang="en-US" dirty="0" smtClean="0"/>
              <a:t>.</a:t>
            </a:r>
          </a:p>
          <a:p>
            <a:endParaRPr lang="en-US" dirty="0"/>
          </a:p>
        </p:txBody>
      </p:sp>
      <p:sp>
        <p:nvSpPr>
          <p:cNvPr id="3" name="Rectangle 2"/>
          <p:cNvSpPr/>
          <p:nvPr/>
        </p:nvSpPr>
        <p:spPr>
          <a:xfrm>
            <a:off x="5029200" y="2763798"/>
            <a:ext cx="3810000" cy="3103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029199" y="3401291"/>
            <a:ext cx="3850501" cy="2529923"/>
          </a:xfrm>
          <a:prstGeom prst="rect">
            <a:avLst/>
          </a:prstGeom>
          <a:noFill/>
        </p:spPr>
        <p:txBody>
          <a:bodyPr wrap="square" rtlCol="0">
            <a:spAutoFit/>
          </a:bodyPr>
          <a:lstStyle/>
          <a:p>
            <a:pPr lvl="1" eaLnBrk="0" hangingPunct="0">
              <a:lnSpc>
                <a:spcPct val="130000"/>
              </a:lnSpc>
              <a:spcBef>
                <a:spcPct val="0"/>
              </a:spcBef>
              <a:buClr>
                <a:schemeClr val="folHlink"/>
              </a:buClr>
              <a:buFontTx/>
              <a:buChar char="•"/>
            </a:pPr>
            <a:r>
              <a:rPr lang="en-US" altLang="en-US" dirty="0">
                <a:latin typeface="Arial Black" pitchFamily="34" charset="0"/>
              </a:rPr>
              <a:t>Global advertising</a:t>
            </a:r>
          </a:p>
          <a:p>
            <a:pPr lvl="1" eaLnBrk="0" hangingPunct="0">
              <a:lnSpc>
                <a:spcPct val="130000"/>
              </a:lnSpc>
              <a:spcBef>
                <a:spcPct val="0"/>
              </a:spcBef>
              <a:buClr>
                <a:schemeClr val="folHlink"/>
              </a:buClr>
              <a:buFontTx/>
              <a:buChar char="•"/>
            </a:pPr>
            <a:r>
              <a:rPr lang="en-US" altLang="en-US">
                <a:latin typeface="Arial Black" pitchFamily="34" charset="0"/>
              </a:rPr>
              <a:t>International </a:t>
            </a:r>
            <a:r>
              <a:rPr lang="en-US" altLang="en-US" smtClean="0">
                <a:latin typeface="Arial Black" pitchFamily="34" charset="0"/>
              </a:rPr>
              <a:t>   	advertising</a:t>
            </a:r>
            <a:endParaRPr lang="en-US" altLang="en-US" dirty="0">
              <a:latin typeface="Arial Black" pitchFamily="34" charset="0"/>
            </a:endParaRPr>
          </a:p>
          <a:p>
            <a:pPr lvl="1" eaLnBrk="0" hangingPunct="0">
              <a:lnSpc>
                <a:spcPct val="130000"/>
              </a:lnSpc>
              <a:spcBef>
                <a:spcPct val="0"/>
              </a:spcBef>
              <a:buClr>
                <a:schemeClr val="folHlink"/>
              </a:buClr>
              <a:buFontTx/>
              <a:buChar char="•"/>
            </a:pPr>
            <a:r>
              <a:rPr lang="en-US" altLang="en-US" dirty="0">
                <a:latin typeface="Arial Black" pitchFamily="34" charset="0"/>
              </a:rPr>
              <a:t>National advertising</a:t>
            </a:r>
          </a:p>
          <a:p>
            <a:pPr lvl="1" eaLnBrk="0" hangingPunct="0">
              <a:lnSpc>
                <a:spcPct val="130000"/>
              </a:lnSpc>
              <a:spcBef>
                <a:spcPct val="0"/>
              </a:spcBef>
              <a:buClr>
                <a:schemeClr val="folHlink"/>
              </a:buClr>
              <a:buFontTx/>
              <a:buChar char="•"/>
            </a:pPr>
            <a:r>
              <a:rPr lang="en-US" altLang="en-US" dirty="0">
                <a:latin typeface="Arial Black" pitchFamily="34" charset="0"/>
              </a:rPr>
              <a:t>Regional advertising</a:t>
            </a:r>
          </a:p>
          <a:p>
            <a:pPr lvl="1" eaLnBrk="0" hangingPunct="0">
              <a:lnSpc>
                <a:spcPct val="130000"/>
              </a:lnSpc>
              <a:spcBef>
                <a:spcPct val="0"/>
              </a:spcBef>
              <a:buClr>
                <a:schemeClr val="folHlink"/>
              </a:buClr>
              <a:buFontTx/>
              <a:buChar char="•"/>
            </a:pPr>
            <a:r>
              <a:rPr lang="en-US" altLang="en-US" dirty="0">
                <a:latin typeface="Arial Black" pitchFamily="34" charset="0"/>
              </a:rPr>
              <a:t>Local advertising</a:t>
            </a:r>
          </a:p>
          <a:p>
            <a:endParaRPr lang="en-US" dirty="0"/>
          </a:p>
        </p:txBody>
      </p:sp>
      <p:sp>
        <p:nvSpPr>
          <p:cNvPr id="5" name="TextBox 4"/>
          <p:cNvSpPr txBox="1"/>
          <p:nvPr/>
        </p:nvSpPr>
        <p:spPr>
          <a:xfrm>
            <a:off x="5067201" y="2789458"/>
            <a:ext cx="2423164" cy="461665"/>
          </a:xfrm>
          <a:prstGeom prst="rect">
            <a:avLst/>
          </a:prstGeom>
          <a:noFill/>
        </p:spPr>
        <p:txBody>
          <a:bodyPr wrap="none" rtlCol="0">
            <a:spAutoFit/>
          </a:bodyPr>
          <a:lstStyle/>
          <a:p>
            <a:r>
              <a:rPr lang="en-US" sz="2400" b="1" dirty="0" smtClean="0">
                <a:solidFill>
                  <a:srgbClr val="FF0000"/>
                </a:solidFill>
              </a:rPr>
              <a:t>Geographic Focus</a:t>
            </a:r>
            <a:endParaRPr lang="en-US" sz="2400" b="1" dirty="0">
              <a:solidFill>
                <a:srgbClr val="FF0000"/>
              </a:solidFill>
            </a:endParaRPr>
          </a:p>
        </p:txBody>
      </p:sp>
      <p:sp>
        <p:nvSpPr>
          <p:cNvPr id="6" name="Rectangle 5"/>
          <p:cNvSpPr/>
          <p:nvPr/>
        </p:nvSpPr>
        <p:spPr>
          <a:xfrm>
            <a:off x="533400" y="2763798"/>
            <a:ext cx="4267200" cy="3103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84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animEffect transition="in" filter="blinds(horizontal)">
                                      <p:cBhvr>
                                        <p:cTn id="7" dur="500"/>
                                        <p:tgtEl>
                                          <p:spTgt spid="133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xEl>
                                              <p:pRg st="0" end="0"/>
                                            </p:txEl>
                                          </p:spTgt>
                                        </p:tgtEl>
                                        <p:attrNameLst>
                                          <p:attrName>style.visibility</p:attrName>
                                        </p:attrNameLst>
                                      </p:cBhvr>
                                      <p:to>
                                        <p:strVal val="visible"/>
                                      </p:to>
                                    </p:set>
                                    <p:animEffect transition="in" filter="blinds(horizontal)">
                                      <p:cBhvr>
                                        <p:cTn id="12" dur="500"/>
                                        <p:tgtEl>
                                          <p:spTgt spid="1331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blinds(horizontal)">
                                      <p:cBhvr>
                                        <p:cTn id="15" dur="500"/>
                                        <p:tgtEl>
                                          <p:spTgt spid="1331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317">
                                            <p:txEl>
                                              <p:pRg st="3" end="3"/>
                                            </p:txEl>
                                          </p:spTgt>
                                        </p:tgtEl>
                                        <p:attrNameLst>
                                          <p:attrName>style.visibility</p:attrName>
                                        </p:attrNameLst>
                                      </p:cBhvr>
                                      <p:to>
                                        <p:strVal val="visible"/>
                                      </p:to>
                                    </p:set>
                                    <p:animEffect transition="in" filter="blinds(horizontal)">
                                      <p:cBhvr>
                                        <p:cTn id="18" dur="500"/>
                                        <p:tgtEl>
                                          <p:spTgt spid="1331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317">
                                            <p:txEl>
                                              <p:pRg st="4" end="4"/>
                                            </p:txEl>
                                          </p:spTgt>
                                        </p:tgtEl>
                                        <p:attrNameLst>
                                          <p:attrName>style.visibility</p:attrName>
                                        </p:attrNameLst>
                                      </p:cBhvr>
                                      <p:to>
                                        <p:strVal val="visible"/>
                                      </p:to>
                                    </p:set>
                                    <p:animEffect transition="in" filter="blinds(horizontal)">
                                      <p:cBhvr>
                                        <p:cTn id="21" dur="500"/>
                                        <p:tgtEl>
                                          <p:spTgt spid="1331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317">
                                            <p:txEl>
                                              <p:pRg st="5" end="5"/>
                                            </p:txEl>
                                          </p:spTgt>
                                        </p:tgtEl>
                                        <p:attrNameLst>
                                          <p:attrName>style.visibility</p:attrName>
                                        </p:attrNameLst>
                                      </p:cBhvr>
                                      <p:to>
                                        <p:strVal val="visible"/>
                                      </p:to>
                                    </p:set>
                                    <p:animEffect transition="in" filter="blinds(horizontal)">
                                      <p:cBhvr>
                                        <p:cTn id="24" dur="500"/>
                                        <p:tgtEl>
                                          <p:spTgt spid="133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52400"/>
            <a:ext cx="7772400" cy="1462088"/>
          </a:xfrm>
        </p:spPr>
        <p:txBody>
          <a:bodyPr>
            <a:normAutofit/>
          </a:bodyPr>
          <a:lstStyle/>
          <a:p>
            <a:r>
              <a:rPr lang="en-US" altLang="en-US" b="1" dirty="0">
                <a:solidFill>
                  <a:srgbClr val="FF0000"/>
                </a:solidFill>
              </a:rPr>
              <a:t>The Role of </a:t>
            </a:r>
            <a:r>
              <a:rPr lang="en-US" altLang="en-US" b="1" dirty="0" smtClean="0">
                <a:solidFill>
                  <a:srgbClr val="FF0000"/>
                </a:solidFill>
              </a:rPr>
              <a:t>Advertising in </a:t>
            </a:r>
            <a:r>
              <a:rPr lang="en-US" altLang="en-US" b="1" dirty="0">
                <a:solidFill>
                  <a:srgbClr val="FF0000"/>
                </a:solidFill>
              </a:rPr>
              <a:t>Brand Management</a:t>
            </a:r>
          </a:p>
        </p:txBody>
      </p:sp>
      <p:sp>
        <p:nvSpPr>
          <p:cNvPr id="20483" name="Rectangle 3"/>
          <p:cNvSpPr>
            <a:spLocks noGrp="1" noChangeArrowheads="1"/>
          </p:cNvSpPr>
          <p:nvPr>
            <p:ph type="body" idx="1"/>
          </p:nvPr>
        </p:nvSpPr>
        <p:spPr>
          <a:xfrm>
            <a:off x="381000" y="4294265"/>
            <a:ext cx="7772400" cy="2487535"/>
          </a:xfrm>
        </p:spPr>
        <p:txBody>
          <a:bodyPr>
            <a:normAutofit fontScale="92500" lnSpcReduction="10000"/>
          </a:bodyPr>
          <a:lstStyle/>
          <a:p>
            <a:pPr>
              <a:buClr>
                <a:srgbClr val="229FC6"/>
              </a:buClr>
              <a:buFont typeface="Wingdings" pitchFamily="2" charset="2"/>
              <a:buChar char="§"/>
            </a:pPr>
            <a:r>
              <a:rPr lang="en-US" altLang="en-US" sz="2800" b="1" dirty="0" smtClean="0">
                <a:solidFill>
                  <a:srgbClr val="FF0000"/>
                </a:solidFill>
              </a:rPr>
              <a:t>Roles played by advertising</a:t>
            </a:r>
          </a:p>
          <a:p>
            <a:pPr lvl="1">
              <a:buClr>
                <a:srgbClr val="229FC6"/>
              </a:buClr>
              <a:buFont typeface="Wingdings" pitchFamily="2" charset="2"/>
              <a:buChar char="§"/>
            </a:pPr>
            <a:r>
              <a:rPr lang="en-US" altLang="en-US" sz="2400" dirty="0" smtClean="0"/>
              <a:t>Information </a:t>
            </a:r>
            <a:r>
              <a:rPr lang="en-US" altLang="en-US" sz="2400" dirty="0"/>
              <a:t>and persuasion</a:t>
            </a:r>
          </a:p>
          <a:p>
            <a:pPr lvl="1">
              <a:buClr>
                <a:srgbClr val="229FC6"/>
              </a:buClr>
              <a:buFont typeface="Wingdings" pitchFamily="2" charset="2"/>
              <a:buChar char="§"/>
            </a:pPr>
            <a:r>
              <a:rPr lang="en-US" altLang="en-US" sz="2400" dirty="0"/>
              <a:t>Introduction of new brands and extensions</a:t>
            </a:r>
          </a:p>
          <a:p>
            <a:pPr lvl="1">
              <a:buClr>
                <a:srgbClr val="229FC6"/>
              </a:buClr>
              <a:buFont typeface="Wingdings" pitchFamily="2" charset="2"/>
              <a:buChar char="§"/>
            </a:pPr>
            <a:r>
              <a:rPr lang="en-US" altLang="en-US" sz="2400" dirty="0"/>
              <a:t>Building and maintaining brand loyalty/brand equity</a:t>
            </a:r>
          </a:p>
          <a:p>
            <a:pPr lvl="1">
              <a:buClr>
                <a:srgbClr val="229FC6"/>
              </a:buClr>
              <a:buFont typeface="Wingdings" pitchFamily="2" charset="2"/>
              <a:buChar char="§"/>
            </a:pPr>
            <a:r>
              <a:rPr lang="en-US" altLang="en-US" sz="2400" dirty="0"/>
              <a:t>Creating an image/meaning</a:t>
            </a:r>
          </a:p>
          <a:p>
            <a:pPr lvl="1">
              <a:buClr>
                <a:srgbClr val="229FC6"/>
              </a:buClr>
              <a:buFont typeface="Wingdings" pitchFamily="2" charset="2"/>
              <a:buChar char="§"/>
            </a:pPr>
            <a:r>
              <a:rPr lang="en-US" altLang="en-US" sz="2400" dirty="0"/>
              <a:t>Building brand loyalty in the trade channel</a:t>
            </a:r>
          </a:p>
          <a:p>
            <a:pPr>
              <a:lnSpc>
                <a:spcPct val="90000"/>
              </a:lnSpc>
            </a:pPr>
            <a:endParaRPr lang="en-US" altLang="en-US" sz="2800" dirty="0"/>
          </a:p>
        </p:txBody>
      </p:sp>
      <p:sp>
        <p:nvSpPr>
          <p:cNvPr id="2" name="TextBox 1"/>
          <p:cNvSpPr txBox="1"/>
          <p:nvPr/>
        </p:nvSpPr>
        <p:spPr>
          <a:xfrm>
            <a:off x="76200" y="1616609"/>
            <a:ext cx="9210983" cy="2677656"/>
          </a:xfrm>
          <a:prstGeom prst="rect">
            <a:avLst/>
          </a:prstGeom>
          <a:noFill/>
        </p:spPr>
        <p:txBody>
          <a:bodyPr wrap="none" rtlCol="0">
            <a:spAutoFit/>
          </a:bodyPr>
          <a:lstStyle/>
          <a:p>
            <a:r>
              <a:rPr lang="en-US" sz="2400" dirty="0"/>
              <a:t>Advertising is one element of the marketing mix; the other key </a:t>
            </a:r>
            <a:r>
              <a:rPr lang="en-US" sz="2400" dirty="0" smtClean="0"/>
              <a:t>elements</a:t>
            </a:r>
          </a:p>
          <a:p>
            <a:r>
              <a:rPr lang="en-US" sz="2400" dirty="0" smtClean="0"/>
              <a:t> </a:t>
            </a:r>
            <a:r>
              <a:rPr lang="en-US" sz="2400" dirty="0"/>
              <a:t>are the firm’s products</a:t>
            </a:r>
            <a:r>
              <a:rPr lang="en-US" sz="2400" dirty="0" smtClean="0"/>
              <a:t>,  </a:t>
            </a:r>
            <a:r>
              <a:rPr lang="en-US" sz="2400" dirty="0"/>
              <a:t>their prices, and the distribution network. </a:t>
            </a:r>
            <a:endParaRPr lang="en-US" sz="2400" dirty="0" smtClean="0"/>
          </a:p>
          <a:p>
            <a:r>
              <a:rPr lang="en-US" sz="2400" dirty="0" smtClean="0"/>
              <a:t>Advertising </a:t>
            </a:r>
            <a:r>
              <a:rPr lang="en-US" sz="2400" dirty="0"/>
              <a:t>must work in conjunction with these other marketing mix </a:t>
            </a:r>
            <a:endParaRPr lang="en-US" sz="2400" dirty="0" smtClean="0"/>
          </a:p>
          <a:p>
            <a:r>
              <a:rPr lang="en-US" sz="2400" dirty="0" smtClean="0"/>
              <a:t>elements </a:t>
            </a:r>
            <a:r>
              <a:rPr lang="en-US" sz="2400" dirty="0"/>
              <a:t>if the </a:t>
            </a:r>
            <a:r>
              <a:rPr lang="en-US" sz="2400" dirty="0" smtClean="0"/>
              <a:t>organization’s </a:t>
            </a:r>
            <a:r>
              <a:rPr lang="en-US" sz="2400" dirty="0"/>
              <a:t>marketing objectives are to be achieved. </a:t>
            </a:r>
            <a:endParaRPr lang="en-US" sz="2400" dirty="0" smtClean="0"/>
          </a:p>
          <a:p>
            <a:r>
              <a:rPr lang="en-US" sz="2400" dirty="0" smtClean="0"/>
              <a:t>It </a:t>
            </a:r>
            <a:r>
              <a:rPr lang="en-US" sz="2400" dirty="0"/>
              <a:t>is important to recognize that of </a:t>
            </a:r>
            <a:r>
              <a:rPr lang="en-US" sz="2400" dirty="0" smtClean="0"/>
              <a:t>all </a:t>
            </a:r>
            <a:r>
              <a:rPr lang="en-US" sz="2400" dirty="0"/>
              <a:t>the roles played by advertising </a:t>
            </a:r>
            <a:r>
              <a:rPr lang="en-US" sz="2400" dirty="0" smtClean="0"/>
              <a:t>in</a:t>
            </a:r>
          </a:p>
          <a:p>
            <a:r>
              <a:rPr lang="en-US" sz="2400" dirty="0" smtClean="0"/>
              <a:t> </a:t>
            </a:r>
            <a:r>
              <a:rPr lang="en-US" sz="2400" dirty="0"/>
              <a:t>the marketing process, none is more important </a:t>
            </a:r>
            <a:r>
              <a:rPr lang="en-US" sz="2400" dirty="0" smtClean="0"/>
              <a:t>than </a:t>
            </a:r>
            <a:r>
              <a:rPr lang="en-US" sz="2400" dirty="0"/>
              <a:t>contributing </a:t>
            </a:r>
            <a:r>
              <a:rPr lang="en-US" sz="2400" dirty="0" smtClean="0"/>
              <a:t>to</a:t>
            </a:r>
          </a:p>
          <a:p>
            <a:r>
              <a:rPr lang="en-US" sz="2400" dirty="0" smtClean="0"/>
              <a:t> </a:t>
            </a:r>
            <a:r>
              <a:rPr lang="en-US" sz="2400" dirty="0"/>
              <a:t>building brand awareness and brand equity. </a:t>
            </a:r>
          </a:p>
        </p:txBody>
      </p:sp>
    </p:spTree>
    <p:extLst>
      <p:ext uri="{BB962C8B-B14F-4D97-AF65-F5344CB8AC3E}">
        <p14:creationId xmlns:p14="http://schemas.microsoft.com/office/powerpoint/2010/main" val="907811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Managerial Skills</a:t>
            </a:r>
            <a:endParaRPr lang="en-US" b="1" dirty="0">
              <a:solidFill>
                <a:srgbClr val="FF0000"/>
              </a:solidFill>
            </a:endParaRPr>
          </a:p>
        </p:txBody>
      </p:sp>
      <p:sp>
        <p:nvSpPr>
          <p:cNvPr id="3" name="Content Placeholder 2"/>
          <p:cNvSpPr>
            <a:spLocks noGrp="1"/>
          </p:cNvSpPr>
          <p:nvPr>
            <p:ph idx="1"/>
          </p:nvPr>
        </p:nvSpPr>
        <p:spPr>
          <a:xfrm>
            <a:off x="457200" y="990600"/>
            <a:ext cx="8229600" cy="5562600"/>
          </a:xfrm>
        </p:spPr>
        <p:txBody>
          <a:bodyPr>
            <a:normAutofit/>
          </a:bodyPr>
          <a:lstStyle/>
          <a:p>
            <a:r>
              <a:rPr lang="en-US" sz="2400" b="1" dirty="0">
                <a:solidFill>
                  <a:srgbClr val="FF0000"/>
                </a:solidFill>
              </a:rPr>
              <a:t>TECHNICAL </a:t>
            </a:r>
            <a:r>
              <a:rPr lang="en-US" sz="2400" b="1" dirty="0" smtClean="0">
                <a:solidFill>
                  <a:srgbClr val="FF0000"/>
                </a:solidFill>
              </a:rPr>
              <a:t>SKILLS</a:t>
            </a:r>
          </a:p>
          <a:p>
            <a:pPr>
              <a:buNone/>
            </a:pPr>
            <a:r>
              <a:rPr lang="en-US" sz="2400" dirty="0" smtClean="0"/>
              <a:t>	A person’s </a:t>
            </a:r>
            <a:r>
              <a:rPr lang="en-US" sz="2400" dirty="0"/>
              <a:t>knowledge and ability to make effective use of any process or technique constitutes his technical skills.</a:t>
            </a:r>
          </a:p>
          <a:p>
            <a:pPr lvl="1"/>
            <a:r>
              <a:rPr lang="en-US" sz="2000" dirty="0" smtClean="0"/>
              <a:t> </a:t>
            </a:r>
            <a:r>
              <a:rPr lang="en-US" sz="2000" dirty="0" err="1"/>
              <a:t>eg</a:t>
            </a:r>
            <a:r>
              <a:rPr lang="en-US" sz="2000" dirty="0"/>
              <a:t>: Engineer, accountant</a:t>
            </a:r>
            <a:r>
              <a:rPr lang="en-US" sz="2000" dirty="0" smtClean="0"/>
              <a:t>, </a:t>
            </a:r>
            <a:r>
              <a:rPr lang="en-US" sz="2000" dirty="0"/>
              <a:t>lawyer, </a:t>
            </a:r>
            <a:r>
              <a:rPr lang="en-US" sz="2000" dirty="0" smtClean="0"/>
              <a:t>doctor, etc.</a:t>
            </a:r>
          </a:p>
          <a:p>
            <a:r>
              <a:rPr lang="en-US" sz="2400" b="1" dirty="0">
                <a:solidFill>
                  <a:srgbClr val="FF0000"/>
                </a:solidFill>
              </a:rPr>
              <a:t>HUMAN </a:t>
            </a:r>
            <a:r>
              <a:rPr lang="en-US" sz="2400" b="1" dirty="0" smtClean="0">
                <a:solidFill>
                  <a:srgbClr val="FF0000"/>
                </a:solidFill>
              </a:rPr>
              <a:t>SKILLS</a:t>
            </a:r>
          </a:p>
          <a:p>
            <a:pPr>
              <a:buNone/>
            </a:pPr>
            <a:r>
              <a:rPr lang="en-US" sz="2400" dirty="0" smtClean="0"/>
              <a:t>	An individual’s </a:t>
            </a:r>
            <a:r>
              <a:rPr lang="en-US" sz="2400" dirty="0"/>
              <a:t>ability to cooperate with other members of the organization </a:t>
            </a:r>
            <a:r>
              <a:rPr lang="en-US" sz="2400" dirty="0" smtClean="0"/>
              <a:t>work </a:t>
            </a:r>
            <a:r>
              <a:rPr lang="en-US" sz="2400" dirty="0"/>
              <a:t>effectively in </a:t>
            </a:r>
            <a:r>
              <a:rPr lang="en-US" sz="2400" dirty="0" smtClean="0"/>
              <a:t>teams, and motivate others.</a:t>
            </a:r>
            <a:endParaRPr lang="en-US" sz="2400" dirty="0"/>
          </a:p>
          <a:p>
            <a:pPr lvl="1"/>
            <a:r>
              <a:rPr lang="en-US" sz="2000" dirty="0" smtClean="0"/>
              <a:t> </a:t>
            </a:r>
            <a:r>
              <a:rPr lang="en-US" sz="2000" dirty="0" err="1"/>
              <a:t>eg</a:t>
            </a:r>
            <a:r>
              <a:rPr lang="en-US" sz="2000" dirty="0"/>
              <a:t>: Interpersonal relationships, </a:t>
            </a:r>
            <a:r>
              <a:rPr lang="en-US" sz="2000" dirty="0" smtClean="0"/>
              <a:t>helping others to solve problems </a:t>
            </a:r>
            <a:r>
              <a:rPr lang="en-US" sz="2000" dirty="0"/>
              <a:t>and </a:t>
            </a:r>
            <a:r>
              <a:rPr lang="en-US" sz="2000" dirty="0" smtClean="0"/>
              <a:t>welcome to be in the team and also the ability to lead.</a:t>
            </a:r>
          </a:p>
          <a:p>
            <a:r>
              <a:rPr lang="en-US" sz="2400" b="1" dirty="0">
                <a:solidFill>
                  <a:srgbClr val="FF0000"/>
                </a:solidFill>
              </a:rPr>
              <a:t>CONCEPTUAL SKILLS</a:t>
            </a:r>
          </a:p>
          <a:p>
            <a:pPr>
              <a:buNone/>
            </a:pPr>
            <a:r>
              <a:rPr lang="en-US" sz="2400" dirty="0" smtClean="0"/>
              <a:t>	Ability </a:t>
            </a:r>
            <a:r>
              <a:rPr lang="en-US" sz="2400" dirty="0"/>
              <a:t>of an individual to analyze complex situations and to rationally process and interpret available information.</a:t>
            </a:r>
          </a:p>
          <a:p>
            <a:pPr lvl="1"/>
            <a:r>
              <a:rPr lang="en-US" sz="2000" dirty="0" smtClean="0"/>
              <a:t> </a:t>
            </a:r>
            <a:r>
              <a:rPr lang="en-US" sz="2000" dirty="0" err="1"/>
              <a:t>eg</a:t>
            </a:r>
            <a:r>
              <a:rPr lang="en-US" sz="2000" dirty="0"/>
              <a:t>: Idea generation and analytical </a:t>
            </a:r>
            <a:r>
              <a:rPr lang="en-US" sz="2000" dirty="0" smtClean="0"/>
              <a:t>ability to process  information and take actions in a complex situation.</a:t>
            </a:r>
            <a:endParaRPr lang="en-US" sz="2000" dirty="0"/>
          </a:p>
          <a:p>
            <a:endParaRPr lang="en-US" sz="2400" b="1" dirty="0">
              <a:solidFill>
                <a:srgbClr val="FF0000"/>
              </a:solidFill>
            </a:endParaRPr>
          </a:p>
          <a:p>
            <a:endParaRPr lang="en-US" sz="2400" b="1" dirty="0">
              <a:solidFill>
                <a:srgbClr val="FF0000"/>
              </a:solidFill>
            </a:endParaRPr>
          </a:p>
        </p:txBody>
      </p:sp>
    </p:spTree>
    <p:extLst>
      <p:ext uri="{BB962C8B-B14F-4D97-AF65-F5344CB8AC3E}">
        <p14:creationId xmlns:p14="http://schemas.microsoft.com/office/powerpoint/2010/main" val="63622914"/>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304801"/>
            <a:ext cx="7772400" cy="762000"/>
          </a:xfrm>
        </p:spPr>
        <p:txBody>
          <a:bodyPr/>
          <a:lstStyle/>
          <a:p>
            <a:r>
              <a:rPr lang="en-US" altLang="en-US" b="1" dirty="0">
                <a:solidFill>
                  <a:srgbClr val="FF0000"/>
                </a:solidFill>
              </a:rPr>
              <a:t>What is a brand?</a:t>
            </a:r>
          </a:p>
        </p:txBody>
      </p:sp>
      <p:sp>
        <p:nvSpPr>
          <p:cNvPr id="3075" name="Rectangle 3"/>
          <p:cNvSpPr>
            <a:spLocks noGrp="1" noChangeArrowheads="1"/>
          </p:cNvSpPr>
          <p:nvPr>
            <p:ph type="subTitle" idx="1"/>
          </p:nvPr>
        </p:nvSpPr>
        <p:spPr>
          <a:xfrm>
            <a:off x="457200" y="1219200"/>
            <a:ext cx="8153400" cy="5105400"/>
          </a:xfrm>
        </p:spPr>
        <p:txBody>
          <a:bodyPr>
            <a:normAutofit fontScale="77500" lnSpcReduction="20000"/>
          </a:bodyPr>
          <a:lstStyle/>
          <a:p>
            <a:pPr algn="l"/>
            <a:r>
              <a:rPr lang="en-US" altLang="en-US" dirty="0">
                <a:solidFill>
                  <a:schemeClr val="tx1"/>
                </a:solidFill>
              </a:rPr>
              <a:t>A brand is a name, term, sign, symbol, design or a combination of the above </a:t>
            </a:r>
            <a:r>
              <a:rPr lang="en-US" altLang="en-US" dirty="0">
                <a:solidFill>
                  <a:srgbClr val="FF0000"/>
                </a:solidFill>
              </a:rPr>
              <a:t>to identify  the goods or service of a seller and differentiate it </a:t>
            </a:r>
            <a:r>
              <a:rPr lang="en-US" altLang="en-US" dirty="0">
                <a:solidFill>
                  <a:schemeClr val="tx1"/>
                </a:solidFill>
              </a:rPr>
              <a:t>from the rest of the </a:t>
            </a:r>
            <a:r>
              <a:rPr lang="en-US" altLang="en-US" dirty="0" smtClean="0">
                <a:solidFill>
                  <a:schemeClr val="tx1"/>
                </a:solidFill>
              </a:rPr>
              <a:t>competitors.</a:t>
            </a:r>
          </a:p>
          <a:p>
            <a:pPr algn="l"/>
            <a:endParaRPr lang="en-US" dirty="0" smtClean="0">
              <a:solidFill>
                <a:schemeClr val="tx1"/>
              </a:solidFill>
            </a:endParaRPr>
          </a:p>
          <a:p>
            <a:pPr algn="l"/>
            <a:r>
              <a:rPr lang="en-US" dirty="0" smtClean="0">
                <a:solidFill>
                  <a:srgbClr val="FF0000"/>
                </a:solidFill>
              </a:rPr>
              <a:t>Brand </a:t>
            </a:r>
            <a:r>
              <a:rPr lang="en-US" dirty="0">
                <a:solidFill>
                  <a:srgbClr val="FF0000"/>
                </a:solidFill>
              </a:rPr>
              <a:t>identity</a:t>
            </a:r>
            <a:r>
              <a:rPr lang="en-US" dirty="0">
                <a:solidFill>
                  <a:schemeClr val="tx1"/>
                </a:solidFill>
              </a:rPr>
              <a:t> </a:t>
            </a:r>
            <a:r>
              <a:rPr lang="en-US" dirty="0" smtClean="0">
                <a:solidFill>
                  <a:schemeClr val="tx1"/>
                </a:solidFill>
              </a:rPr>
              <a:t>is </a:t>
            </a:r>
            <a:r>
              <a:rPr lang="en-US" dirty="0">
                <a:solidFill>
                  <a:schemeClr val="tx1"/>
                </a:solidFill>
              </a:rPr>
              <a:t>‘a set of associations the </a:t>
            </a:r>
            <a:r>
              <a:rPr lang="en-US" dirty="0" smtClean="0">
                <a:solidFill>
                  <a:schemeClr val="tx1"/>
                </a:solidFill>
              </a:rPr>
              <a:t>brand </a:t>
            </a:r>
            <a:r>
              <a:rPr lang="en-US" dirty="0">
                <a:solidFill>
                  <a:schemeClr val="tx1"/>
                </a:solidFill>
              </a:rPr>
              <a:t>strategist seek to </a:t>
            </a:r>
            <a:r>
              <a:rPr lang="en-US" dirty="0" smtClean="0">
                <a:solidFill>
                  <a:schemeClr val="tx1"/>
                </a:solidFill>
              </a:rPr>
              <a:t>create or maintain.’ </a:t>
            </a:r>
          </a:p>
          <a:p>
            <a:pPr algn="l"/>
            <a:endParaRPr lang="en-US" dirty="0" smtClean="0">
              <a:solidFill>
                <a:schemeClr val="tx1"/>
              </a:solidFill>
            </a:endParaRPr>
          </a:p>
          <a:p>
            <a:pPr marL="457200" indent="-457200" algn="l">
              <a:buFont typeface="Arial" panose="020B0604020202020204" pitchFamily="34" charset="0"/>
              <a:buChar char="•"/>
            </a:pPr>
            <a:r>
              <a:rPr lang="en-US" dirty="0" smtClean="0">
                <a:solidFill>
                  <a:schemeClr val="tx1"/>
                </a:solidFill>
              </a:rPr>
              <a:t>The </a:t>
            </a:r>
            <a:r>
              <a:rPr lang="en-US" dirty="0">
                <a:solidFill>
                  <a:schemeClr val="tx1"/>
                </a:solidFill>
              </a:rPr>
              <a:t>brand identity must </a:t>
            </a:r>
            <a:r>
              <a:rPr lang="en-US" dirty="0">
                <a:solidFill>
                  <a:srgbClr val="FF0000"/>
                </a:solidFill>
              </a:rPr>
              <a:t>express the particular </a:t>
            </a:r>
            <a:r>
              <a:rPr lang="en-US" dirty="0" smtClean="0">
                <a:solidFill>
                  <a:srgbClr val="FF0000"/>
                </a:solidFill>
              </a:rPr>
              <a:t>vision and uniqueness </a:t>
            </a:r>
            <a:r>
              <a:rPr lang="en-US" dirty="0">
                <a:solidFill>
                  <a:srgbClr val="FF0000"/>
                </a:solidFill>
              </a:rPr>
              <a:t>of the brand</a:t>
            </a:r>
            <a:r>
              <a:rPr lang="en-US" dirty="0">
                <a:solidFill>
                  <a:schemeClr val="tx1"/>
                </a:solidFill>
              </a:rPr>
              <a:t> – what the </a:t>
            </a:r>
            <a:r>
              <a:rPr lang="en-US" dirty="0" smtClean="0">
                <a:solidFill>
                  <a:schemeClr val="tx1"/>
                </a:solidFill>
              </a:rPr>
              <a:t>brand </a:t>
            </a:r>
            <a:r>
              <a:rPr lang="en-US" dirty="0">
                <a:solidFill>
                  <a:schemeClr val="tx1"/>
                </a:solidFill>
              </a:rPr>
              <a:t>stands for basically</a:t>
            </a:r>
            <a:endParaRPr lang="en-US" altLang="en-US" dirty="0" smtClean="0">
              <a:solidFill>
                <a:schemeClr val="tx1"/>
              </a:solidFill>
            </a:endParaRPr>
          </a:p>
          <a:p>
            <a:pPr algn="l"/>
            <a:endParaRPr lang="en-US" altLang="en-US" dirty="0" smtClean="0">
              <a:solidFill>
                <a:schemeClr val="tx1"/>
              </a:solidFill>
            </a:endParaRPr>
          </a:p>
          <a:p>
            <a:pPr algn="l"/>
            <a:r>
              <a:rPr lang="en-US" altLang="en-US" dirty="0" smtClean="0">
                <a:solidFill>
                  <a:schemeClr val="tx1"/>
                </a:solidFill>
              </a:rPr>
              <a:t>Branding is </a:t>
            </a:r>
            <a:r>
              <a:rPr lang="en-US" altLang="en-US" dirty="0" smtClean="0">
                <a:solidFill>
                  <a:srgbClr val="FF0000"/>
                </a:solidFill>
              </a:rPr>
              <a:t>not possible</a:t>
            </a:r>
            <a:r>
              <a:rPr lang="en-US" altLang="en-US" dirty="0" smtClean="0">
                <a:solidFill>
                  <a:schemeClr val="tx1"/>
                </a:solidFill>
              </a:rPr>
              <a:t>, when </a:t>
            </a:r>
          </a:p>
          <a:p>
            <a:pPr algn="l"/>
            <a:r>
              <a:rPr lang="en-US" altLang="en-US" dirty="0" smtClean="0">
                <a:solidFill>
                  <a:srgbClr val="FF0000"/>
                </a:solidFill>
              </a:rPr>
              <a:t>	The </a:t>
            </a:r>
            <a:r>
              <a:rPr lang="en-US" altLang="en-US" dirty="0">
                <a:solidFill>
                  <a:srgbClr val="FF0000"/>
                </a:solidFill>
              </a:rPr>
              <a:t>product is a commodity</a:t>
            </a:r>
          </a:p>
          <a:p>
            <a:pPr algn="l"/>
            <a:endParaRPr lang="en-US" altLang="en-US" dirty="0" smtClean="0">
              <a:solidFill>
                <a:schemeClr val="tx1"/>
              </a:solidFill>
            </a:endParaRPr>
          </a:p>
          <a:p>
            <a:pPr algn="l"/>
            <a:endParaRPr lang="en-US" altLang="en-US" dirty="0">
              <a:solidFill>
                <a:schemeClr val="tx1"/>
              </a:solidFill>
            </a:endParaRPr>
          </a:p>
        </p:txBody>
      </p:sp>
    </p:spTree>
    <p:extLst>
      <p:ext uri="{BB962C8B-B14F-4D97-AF65-F5344CB8AC3E}">
        <p14:creationId xmlns:p14="http://schemas.microsoft.com/office/powerpoint/2010/main" val="1821207698"/>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62000" y="228601"/>
            <a:ext cx="7772400" cy="609600"/>
          </a:xfrm>
        </p:spPr>
        <p:txBody>
          <a:bodyPr>
            <a:normAutofit fontScale="90000"/>
          </a:bodyPr>
          <a:lstStyle/>
          <a:p>
            <a:r>
              <a:rPr lang="en-US" altLang="en-US" b="1" dirty="0">
                <a:solidFill>
                  <a:srgbClr val="FF0000"/>
                </a:solidFill>
              </a:rPr>
              <a:t>Brand Building</a:t>
            </a:r>
          </a:p>
        </p:txBody>
      </p:sp>
      <p:sp>
        <p:nvSpPr>
          <p:cNvPr id="9219" name="Rectangle 3"/>
          <p:cNvSpPr>
            <a:spLocks noGrp="1" noChangeArrowheads="1"/>
          </p:cNvSpPr>
          <p:nvPr>
            <p:ph type="subTitle" idx="1"/>
          </p:nvPr>
        </p:nvSpPr>
        <p:spPr>
          <a:xfrm>
            <a:off x="838200" y="1143000"/>
            <a:ext cx="7391400" cy="5257800"/>
          </a:xfrm>
        </p:spPr>
        <p:txBody>
          <a:bodyPr>
            <a:normAutofit/>
          </a:bodyPr>
          <a:lstStyle/>
          <a:p>
            <a:pPr algn="l"/>
            <a:r>
              <a:rPr lang="en-US" altLang="en-US" dirty="0"/>
              <a:t>Involves all the activities that are necessary to </a:t>
            </a:r>
            <a:r>
              <a:rPr lang="en-US" altLang="en-US" b="1" dirty="0"/>
              <a:t>nurture</a:t>
            </a:r>
            <a:r>
              <a:rPr lang="en-US" altLang="en-US" dirty="0"/>
              <a:t> a brand into a </a:t>
            </a:r>
            <a:r>
              <a:rPr lang="en-US" altLang="en-US" b="1" dirty="0"/>
              <a:t>healthy cash flow</a:t>
            </a:r>
            <a:r>
              <a:rPr lang="en-US" altLang="en-US" dirty="0"/>
              <a:t> stream </a:t>
            </a:r>
            <a:r>
              <a:rPr lang="en-US" altLang="en-US" b="1" dirty="0"/>
              <a:t>after </a:t>
            </a:r>
            <a:r>
              <a:rPr lang="en-US" altLang="en-US" b="1" dirty="0" smtClean="0"/>
              <a:t>launch</a:t>
            </a:r>
          </a:p>
          <a:p>
            <a:pPr algn="l"/>
            <a:r>
              <a:rPr lang="en-US" altLang="en-US" dirty="0" smtClean="0"/>
              <a:t>This is done through</a:t>
            </a:r>
          </a:p>
          <a:p>
            <a:r>
              <a:rPr lang="en-US" altLang="en-US" dirty="0" smtClean="0">
                <a:solidFill>
                  <a:srgbClr val="FF0000"/>
                </a:solidFill>
              </a:rPr>
              <a:t>Product </a:t>
            </a:r>
            <a:r>
              <a:rPr lang="en-US" altLang="en-US" dirty="0">
                <a:solidFill>
                  <a:srgbClr val="FF0000"/>
                </a:solidFill>
              </a:rPr>
              <a:t>development</a:t>
            </a:r>
          </a:p>
          <a:p>
            <a:r>
              <a:rPr lang="en-US" altLang="en-US" dirty="0">
                <a:solidFill>
                  <a:srgbClr val="FF0000"/>
                </a:solidFill>
              </a:rPr>
              <a:t>Packaging</a:t>
            </a:r>
          </a:p>
          <a:p>
            <a:r>
              <a:rPr lang="en-US" altLang="en-US" dirty="0">
                <a:solidFill>
                  <a:srgbClr val="FF0000"/>
                </a:solidFill>
              </a:rPr>
              <a:t>Advertising</a:t>
            </a:r>
          </a:p>
          <a:p>
            <a:r>
              <a:rPr lang="en-US" altLang="en-US" dirty="0">
                <a:solidFill>
                  <a:srgbClr val="FF0000"/>
                </a:solidFill>
              </a:rPr>
              <a:t>Promotion</a:t>
            </a:r>
          </a:p>
          <a:p>
            <a:r>
              <a:rPr lang="en-US" altLang="en-US" dirty="0">
                <a:solidFill>
                  <a:srgbClr val="FF0000"/>
                </a:solidFill>
              </a:rPr>
              <a:t>Sales and distribution</a:t>
            </a:r>
          </a:p>
          <a:p>
            <a:pPr algn="l"/>
            <a:endParaRPr lang="en-US" altLang="en-US" b="1" dirty="0" smtClean="0"/>
          </a:p>
          <a:p>
            <a:pPr algn="l"/>
            <a:endParaRPr lang="en-US" altLang="en-US" b="1" dirty="0"/>
          </a:p>
        </p:txBody>
      </p:sp>
    </p:spTree>
    <p:extLst>
      <p:ext uri="{BB962C8B-B14F-4D97-AF65-F5344CB8AC3E}">
        <p14:creationId xmlns:p14="http://schemas.microsoft.com/office/powerpoint/2010/main" val="257674707"/>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457200"/>
          </a:xfrm>
        </p:spPr>
        <p:txBody>
          <a:bodyPr>
            <a:normAutofit fontScale="90000"/>
          </a:bodyPr>
          <a:lstStyle/>
          <a:p>
            <a:r>
              <a:rPr lang="en-US" b="1" dirty="0" smtClean="0">
                <a:solidFill>
                  <a:srgbClr val="FF0000"/>
                </a:solidFill>
              </a:rPr>
              <a:t>Brand Equity – Brand Extension</a:t>
            </a:r>
            <a:endParaRPr lang="en-US" b="1" dirty="0">
              <a:solidFill>
                <a:srgbClr val="FF0000"/>
              </a:solidFill>
            </a:endParaRPr>
          </a:p>
        </p:txBody>
      </p:sp>
      <p:sp>
        <p:nvSpPr>
          <p:cNvPr id="3" name="Content Placeholder 2"/>
          <p:cNvSpPr>
            <a:spLocks noGrp="1"/>
          </p:cNvSpPr>
          <p:nvPr>
            <p:ph idx="1"/>
          </p:nvPr>
        </p:nvSpPr>
        <p:spPr>
          <a:xfrm>
            <a:off x="457200" y="1371600"/>
            <a:ext cx="8229600" cy="5364163"/>
          </a:xfrm>
        </p:spPr>
        <p:txBody>
          <a:bodyPr>
            <a:normAutofit fontScale="70000" lnSpcReduction="20000"/>
          </a:bodyPr>
          <a:lstStyle/>
          <a:p>
            <a:r>
              <a:rPr lang="en-US" b="1" dirty="0" smtClean="0">
                <a:solidFill>
                  <a:srgbClr val="FF0000"/>
                </a:solidFill>
              </a:rPr>
              <a:t>Brand Equity</a:t>
            </a:r>
          </a:p>
          <a:p>
            <a:r>
              <a:rPr lang="en-US" dirty="0" smtClean="0"/>
              <a:t>Brand equity </a:t>
            </a:r>
            <a:r>
              <a:rPr lang="en-US" dirty="0"/>
              <a:t>defines the value of the </a:t>
            </a:r>
            <a:r>
              <a:rPr lang="en-US" dirty="0" smtClean="0"/>
              <a:t>brand, </a:t>
            </a:r>
            <a:r>
              <a:rPr lang="en-US" dirty="0"/>
              <a:t>the concept is a way to </a:t>
            </a:r>
            <a:r>
              <a:rPr lang="en-US" dirty="0" smtClean="0"/>
              <a:t>account for </a:t>
            </a:r>
            <a:r>
              <a:rPr lang="en-US" dirty="0"/>
              <a:t>how much value a brand holds</a:t>
            </a:r>
            <a:r>
              <a:rPr lang="en-US" dirty="0">
                <a:solidFill>
                  <a:srgbClr val="FF0000"/>
                </a:solidFill>
              </a:rPr>
              <a:t>. Brand equity is one of the intangible entries </a:t>
            </a:r>
            <a:r>
              <a:rPr lang="en-US" dirty="0" smtClean="0">
                <a:solidFill>
                  <a:srgbClr val="FF0000"/>
                </a:solidFill>
              </a:rPr>
              <a:t>on the </a:t>
            </a:r>
            <a:r>
              <a:rPr lang="en-US" dirty="0">
                <a:solidFill>
                  <a:srgbClr val="FF0000"/>
                </a:solidFill>
              </a:rPr>
              <a:t>balance sheet (like </a:t>
            </a:r>
            <a:r>
              <a:rPr lang="en-US" i="1" dirty="0">
                <a:solidFill>
                  <a:srgbClr val="FF0000"/>
                </a:solidFill>
              </a:rPr>
              <a:t>goodwill </a:t>
            </a:r>
            <a:r>
              <a:rPr lang="en-US" dirty="0">
                <a:solidFill>
                  <a:srgbClr val="FF0000"/>
                </a:solidFill>
              </a:rPr>
              <a:t>and </a:t>
            </a:r>
            <a:r>
              <a:rPr lang="en-US" i="1" dirty="0">
                <a:solidFill>
                  <a:srgbClr val="FF0000"/>
                </a:solidFill>
              </a:rPr>
              <a:t>know-how</a:t>
            </a:r>
            <a:r>
              <a:rPr lang="en-US" dirty="0" smtClean="0">
                <a:solidFill>
                  <a:srgbClr val="FF0000"/>
                </a:solidFill>
              </a:rPr>
              <a:t>).</a:t>
            </a:r>
          </a:p>
          <a:p>
            <a:r>
              <a:rPr lang="en-US" dirty="0" smtClean="0"/>
              <a:t>This </a:t>
            </a:r>
            <a:r>
              <a:rPr lang="en-US" dirty="0"/>
              <a:t>refers to the consumers’ </a:t>
            </a:r>
            <a:r>
              <a:rPr lang="en-US" dirty="0" smtClean="0"/>
              <a:t>perception of </a:t>
            </a:r>
            <a:r>
              <a:rPr lang="en-US" dirty="0"/>
              <a:t>the brand and is strategically valuable for brand </a:t>
            </a:r>
            <a:r>
              <a:rPr lang="en-US" dirty="0" smtClean="0"/>
              <a:t>management.</a:t>
            </a:r>
          </a:p>
          <a:p>
            <a:endParaRPr lang="en-US" b="1" dirty="0" smtClean="0">
              <a:solidFill>
                <a:srgbClr val="FF0000"/>
              </a:solidFill>
            </a:endParaRPr>
          </a:p>
          <a:p>
            <a:r>
              <a:rPr lang="en-US" b="1" dirty="0" smtClean="0">
                <a:solidFill>
                  <a:srgbClr val="FF0000"/>
                </a:solidFill>
              </a:rPr>
              <a:t>Brand </a:t>
            </a:r>
            <a:r>
              <a:rPr lang="en-US" b="1" dirty="0">
                <a:solidFill>
                  <a:srgbClr val="FF0000"/>
                </a:solidFill>
              </a:rPr>
              <a:t>extensions</a:t>
            </a:r>
          </a:p>
          <a:p>
            <a:r>
              <a:rPr lang="en-US" dirty="0"/>
              <a:t>A brand can be extended into new product categories. Brand extensions are </a:t>
            </a:r>
            <a:r>
              <a:rPr lang="en-US" dirty="0" smtClean="0"/>
              <a:t>often necessary </a:t>
            </a:r>
            <a:r>
              <a:rPr lang="en-US" dirty="0"/>
              <a:t>when adapting to changes in the environment or in order to reap the </a:t>
            </a:r>
            <a:r>
              <a:rPr lang="en-US" dirty="0" smtClean="0"/>
              <a:t>full benefits </a:t>
            </a:r>
            <a:r>
              <a:rPr lang="en-US" dirty="0"/>
              <a:t>of a strong brand</a:t>
            </a:r>
            <a:r>
              <a:rPr lang="en-US" dirty="0" smtClean="0"/>
              <a:t>.</a:t>
            </a:r>
          </a:p>
          <a:p>
            <a:pPr lvl="1"/>
            <a:r>
              <a:rPr lang="en-US" dirty="0" smtClean="0"/>
              <a:t> </a:t>
            </a:r>
            <a:r>
              <a:rPr lang="en-US" dirty="0">
                <a:solidFill>
                  <a:srgbClr val="FF0000"/>
                </a:solidFill>
              </a:rPr>
              <a:t>Extensions have many benefits. In the beginning, </a:t>
            </a:r>
            <a:r>
              <a:rPr lang="en-US" dirty="0" smtClean="0">
                <a:solidFill>
                  <a:srgbClr val="FF0000"/>
                </a:solidFill>
              </a:rPr>
              <a:t>brand extensions </a:t>
            </a:r>
            <a:r>
              <a:rPr lang="en-US" dirty="0">
                <a:solidFill>
                  <a:srgbClr val="FF0000"/>
                </a:solidFill>
              </a:rPr>
              <a:t>were used as a strategic tool mainly to enter new </a:t>
            </a:r>
            <a:r>
              <a:rPr lang="en-US" dirty="0" smtClean="0">
                <a:solidFill>
                  <a:srgbClr val="FF0000"/>
                </a:solidFill>
              </a:rPr>
              <a:t>markets. </a:t>
            </a:r>
            <a:r>
              <a:rPr lang="en-US" dirty="0">
                <a:solidFill>
                  <a:srgbClr val="FF0000"/>
                </a:solidFill>
              </a:rPr>
              <a:t>Today, brand extensions are also used to underpin and develop </a:t>
            </a:r>
            <a:r>
              <a:rPr lang="en-US" dirty="0" smtClean="0">
                <a:solidFill>
                  <a:srgbClr val="FF0000"/>
                </a:solidFill>
              </a:rPr>
              <a:t>the brand </a:t>
            </a:r>
            <a:r>
              <a:rPr lang="en-US" dirty="0">
                <a:solidFill>
                  <a:srgbClr val="FF0000"/>
                </a:solidFill>
              </a:rPr>
              <a:t>to meet market changes</a:t>
            </a:r>
            <a:r>
              <a:rPr lang="en-US" dirty="0"/>
              <a:t>.</a:t>
            </a:r>
          </a:p>
        </p:txBody>
      </p:sp>
    </p:spTree>
    <p:extLst>
      <p:ext uri="{BB962C8B-B14F-4D97-AF65-F5344CB8AC3E}">
        <p14:creationId xmlns:p14="http://schemas.microsoft.com/office/powerpoint/2010/main" val="68464942"/>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23" y="46038"/>
            <a:ext cx="7793037" cy="853848"/>
          </a:xfrm>
        </p:spPr>
        <p:txBody>
          <a:bodyPr/>
          <a:lstStyle/>
          <a:p>
            <a:r>
              <a:rPr lang="en-US" b="1" dirty="0" smtClean="0">
                <a:solidFill>
                  <a:srgbClr val="FF0000"/>
                </a:solidFill>
              </a:rPr>
              <a:t>What is a Supply Chain?</a:t>
            </a:r>
            <a:endParaRPr lang="en-US" b="1" dirty="0">
              <a:solidFill>
                <a:srgbClr val="FF0000"/>
              </a:solidFill>
            </a:endParaRPr>
          </a:p>
        </p:txBody>
      </p:sp>
      <p:sp>
        <p:nvSpPr>
          <p:cNvPr id="3" name="Content Placeholder 2"/>
          <p:cNvSpPr>
            <a:spLocks noGrp="1"/>
          </p:cNvSpPr>
          <p:nvPr>
            <p:ph idx="1"/>
          </p:nvPr>
        </p:nvSpPr>
        <p:spPr>
          <a:xfrm>
            <a:off x="682171" y="914854"/>
            <a:ext cx="8000546" cy="5485946"/>
          </a:xfrm>
        </p:spPr>
        <p:txBody>
          <a:bodyPr/>
          <a:lstStyle/>
          <a:p>
            <a:r>
              <a:rPr lang="en-US" sz="2400" dirty="0"/>
              <a:t>The concept of Supply Chain Management is based on two core ideas. </a:t>
            </a:r>
            <a:endParaRPr lang="en-US" sz="2400" dirty="0" smtClean="0"/>
          </a:p>
          <a:p>
            <a:pPr lvl="1"/>
            <a:endParaRPr lang="en-US" sz="2400" dirty="0" smtClean="0"/>
          </a:p>
          <a:p>
            <a:pPr lvl="1"/>
            <a:r>
              <a:rPr lang="en-US" sz="2400" dirty="0" smtClean="0"/>
              <a:t>The</a:t>
            </a:r>
            <a:r>
              <a:rPr lang="en-US" sz="2400" dirty="0" smtClean="0">
                <a:solidFill>
                  <a:srgbClr val="FF0000"/>
                </a:solidFill>
              </a:rPr>
              <a:t> </a:t>
            </a:r>
            <a:r>
              <a:rPr lang="en-US" sz="2400" dirty="0">
                <a:solidFill>
                  <a:srgbClr val="FF0000"/>
                </a:solidFill>
              </a:rPr>
              <a:t>first</a:t>
            </a:r>
            <a:r>
              <a:rPr lang="en-US" sz="2400" dirty="0"/>
              <a:t> is that </a:t>
            </a:r>
            <a:endParaRPr lang="en-US" sz="2400" dirty="0" smtClean="0"/>
          </a:p>
          <a:p>
            <a:pPr lvl="2"/>
            <a:r>
              <a:rPr lang="en-US" sz="2000" dirty="0" smtClean="0"/>
              <a:t>practically </a:t>
            </a:r>
            <a:r>
              <a:rPr lang="en-US" sz="2000" dirty="0"/>
              <a:t>every product that reaches an end user represents </a:t>
            </a:r>
            <a:r>
              <a:rPr lang="en-US" sz="2000" dirty="0">
                <a:solidFill>
                  <a:srgbClr val="FF0000"/>
                </a:solidFill>
              </a:rPr>
              <a:t>the cumulative effort of multiple organizations</a:t>
            </a:r>
            <a:r>
              <a:rPr lang="en-US" sz="2000" dirty="0"/>
              <a:t>. These organizations are referred to </a:t>
            </a:r>
            <a:r>
              <a:rPr lang="en-US" sz="2000" dirty="0">
                <a:solidFill>
                  <a:srgbClr val="FF0000"/>
                </a:solidFill>
              </a:rPr>
              <a:t>collectively </a:t>
            </a:r>
            <a:r>
              <a:rPr lang="en-US" sz="2000" dirty="0"/>
              <a:t>as the supply chain.</a:t>
            </a:r>
          </a:p>
          <a:p>
            <a:pPr lvl="1"/>
            <a:r>
              <a:rPr lang="en-US" sz="2400" dirty="0"/>
              <a:t>The</a:t>
            </a:r>
            <a:r>
              <a:rPr lang="en-US" sz="2400" dirty="0">
                <a:solidFill>
                  <a:srgbClr val="FF0000"/>
                </a:solidFill>
              </a:rPr>
              <a:t> second</a:t>
            </a:r>
            <a:r>
              <a:rPr lang="en-US" sz="2400" dirty="0"/>
              <a:t> idea is that </a:t>
            </a:r>
            <a:endParaRPr lang="en-US" sz="2400" dirty="0" smtClean="0"/>
          </a:p>
          <a:p>
            <a:pPr lvl="2"/>
            <a:r>
              <a:rPr lang="en-US" sz="2000" dirty="0" smtClean="0"/>
              <a:t>while </a:t>
            </a:r>
            <a:r>
              <a:rPr lang="en-US" sz="2000" dirty="0"/>
              <a:t>supply chains have existed for a long time, most organizations have only paid attention to what was happening within their “four walls.” Few businesses understood, much less managed, </a:t>
            </a:r>
            <a:r>
              <a:rPr lang="en-US" sz="2000" dirty="0">
                <a:solidFill>
                  <a:srgbClr val="FF0000"/>
                </a:solidFill>
              </a:rPr>
              <a:t>the entire chain of activities that ultimately delivered products to the final customer</a:t>
            </a:r>
            <a:r>
              <a:rPr lang="en-US" sz="2000" dirty="0"/>
              <a:t>. The result was disjointed and often ineffective supply chains.</a:t>
            </a:r>
          </a:p>
          <a:p>
            <a:endParaRPr lang="en-US" sz="2400" dirty="0"/>
          </a:p>
        </p:txBody>
      </p:sp>
    </p:spTree>
    <p:extLst>
      <p:ext uri="{BB962C8B-B14F-4D97-AF65-F5344CB8AC3E}">
        <p14:creationId xmlns:p14="http://schemas.microsoft.com/office/powerpoint/2010/main" val="397435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733" y="0"/>
            <a:ext cx="7793037" cy="740229"/>
          </a:xfrm>
        </p:spPr>
        <p:txBody>
          <a:bodyPr/>
          <a:lstStyle/>
          <a:p>
            <a:r>
              <a:rPr lang="en-US" sz="3600" dirty="0" smtClean="0">
                <a:solidFill>
                  <a:srgbClr val="FF0000"/>
                </a:solidFill>
              </a:rPr>
              <a:t>What is Supply Chain Management?</a:t>
            </a:r>
            <a:endParaRPr lang="en-US" sz="3600" dirty="0">
              <a:solidFill>
                <a:srgbClr val="FF0000"/>
              </a:solidFill>
            </a:endParaRPr>
          </a:p>
        </p:txBody>
      </p:sp>
      <p:sp>
        <p:nvSpPr>
          <p:cNvPr id="3" name="Content Placeholder 2"/>
          <p:cNvSpPr>
            <a:spLocks noGrp="1"/>
          </p:cNvSpPr>
          <p:nvPr>
            <p:ph idx="1"/>
          </p:nvPr>
        </p:nvSpPr>
        <p:spPr>
          <a:xfrm>
            <a:off x="1023031" y="867455"/>
            <a:ext cx="7772400" cy="5780087"/>
          </a:xfrm>
        </p:spPr>
        <p:txBody>
          <a:bodyPr/>
          <a:lstStyle/>
          <a:p>
            <a:r>
              <a:rPr lang="en-US" sz="2000" dirty="0"/>
              <a:t>Supply chain </a:t>
            </a:r>
            <a:r>
              <a:rPr lang="en-US" sz="2000" dirty="0" smtClean="0"/>
              <a:t>management is </a:t>
            </a:r>
            <a:r>
              <a:rPr lang="en-US" sz="2000" dirty="0"/>
              <a:t>the active management of supply chain activities to maximize customer value and achieve a sustainable competitive advantage. </a:t>
            </a:r>
            <a:endParaRPr lang="en-US" sz="2000" dirty="0" smtClean="0"/>
          </a:p>
          <a:p>
            <a:pPr lvl="1"/>
            <a:endParaRPr lang="en-US" sz="1600" dirty="0" smtClean="0"/>
          </a:p>
          <a:p>
            <a:pPr lvl="1"/>
            <a:r>
              <a:rPr lang="en-US" sz="1600" dirty="0" smtClean="0"/>
              <a:t>It </a:t>
            </a:r>
            <a:r>
              <a:rPr lang="en-US" sz="1600" dirty="0"/>
              <a:t>represents a conscious effort by the supply chain firms to develop and run supply chains in the most effective &amp; efficient ways possible</a:t>
            </a:r>
            <a:r>
              <a:rPr lang="en-US" sz="1600" dirty="0" smtClean="0"/>
              <a:t>.</a:t>
            </a:r>
          </a:p>
          <a:p>
            <a:pPr lvl="1"/>
            <a:endParaRPr lang="en-US" sz="1600" dirty="0" smtClean="0">
              <a:solidFill>
                <a:srgbClr val="FF0000"/>
              </a:solidFill>
            </a:endParaRPr>
          </a:p>
          <a:p>
            <a:pPr lvl="1"/>
            <a:r>
              <a:rPr lang="en-US" sz="1600" dirty="0" smtClean="0">
                <a:solidFill>
                  <a:srgbClr val="FF0000"/>
                </a:solidFill>
              </a:rPr>
              <a:t> </a:t>
            </a:r>
            <a:r>
              <a:rPr lang="en-US" sz="1600" dirty="0">
                <a:solidFill>
                  <a:srgbClr val="FF0000"/>
                </a:solidFill>
              </a:rPr>
              <a:t>Supply chain activities cover everything from product development, sourcing, production, and logistics, as well as the information systems needed to coordinate these activities.</a:t>
            </a:r>
          </a:p>
          <a:p>
            <a:endParaRPr lang="en-US" sz="2000" dirty="0" smtClean="0"/>
          </a:p>
          <a:p>
            <a:r>
              <a:rPr lang="en-US" sz="2000" dirty="0" smtClean="0"/>
              <a:t>The </a:t>
            </a:r>
            <a:r>
              <a:rPr lang="en-US" sz="2000" dirty="0"/>
              <a:t>organizations that make </a:t>
            </a:r>
            <a:r>
              <a:rPr lang="en-US" sz="2000" dirty="0" smtClean="0"/>
              <a:t>the </a:t>
            </a:r>
            <a:r>
              <a:rPr lang="en-US" sz="2000" dirty="0"/>
              <a:t>supply chain are “linked” together through physical flows and information flows. </a:t>
            </a:r>
            <a:endParaRPr lang="en-US" sz="2000" dirty="0" smtClean="0"/>
          </a:p>
          <a:p>
            <a:pPr lvl="1"/>
            <a:r>
              <a:rPr lang="en-US" sz="1600" dirty="0" smtClean="0">
                <a:solidFill>
                  <a:srgbClr val="FF0000"/>
                </a:solidFill>
              </a:rPr>
              <a:t>Physical </a:t>
            </a:r>
            <a:r>
              <a:rPr lang="en-US" sz="1600" dirty="0">
                <a:solidFill>
                  <a:srgbClr val="FF0000"/>
                </a:solidFill>
              </a:rPr>
              <a:t>flows </a:t>
            </a:r>
            <a:r>
              <a:rPr lang="en-US" sz="1600" dirty="0"/>
              <a:t>involve the transformation, movement, and storage of goods and materials. They are the most visible piece of the supply chain. </a:t>
            </a:r>
            <a:endParaRPr lang="en-US" sz="1600" dirty="0" smtClean="0"/>
          </a:p>
          <a:p>
            <a:pPr lvl="1"/>
            <a:endParaRPr lang="en-US" sz="1600" dirty="0" smtClean="0"/>
          </a:p>
          <a:p>
            <a:pPr lvl="1"/>
            <a:r>
              <a:rPr lang="en-US" sz="1600" dirty="0" smtClean="0">
                <a:solidFill>
                  <a:srgbClr val="FF0000"/>
                </a:solidFill>
              </a:rPr>
              <a:t>But </a:t>
            </a:r>
            <a:r>
              <a:rPr lang="en-US" sz="1600" dirty="0">
                <a:solidFill>
                  <a:srgbClr val="FF0000"/>
                </a:solidFill>
              </a:rPr>
              <a:t>just as important are information flows.</a:t>
            </a:r>
            <a:r>
              <a:rPr lang="en-US" sz="1600" dirty="0"/>
              <a:t> Information flows allow the various supply chain partners to coordinate their long-term plans, and to control the day-to-day flow of goods and material up and down the supply chain.</a:t>
            </a:r>
          </a:p>
          <a:p>
            <a:endParaRPr lang="en-US" sz="2000" dirty="0"/>
          </a:p>
        </p:txBody>
      </p:sp>
    </p:spTree>
    <p:extLst>
      <p:ext uri="{BB962C8B-B14F-4D97-AF65-F5344CB8AC3E}">
        <p14:creationId xmlns:p14="http://schemas.microsoft.com/office/powerpoint/2010/main" val="3094307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3446D682-BF1F-4569-A6DC-8D4B73E770AE}" type="slidenum">
              <a:rPr lang="en-US"/>
              <a:pPr>
                <a:defRPr/>
              </a:pPr>
              <a:t>375</a:t>
            </a:fld>
            <a:endParaRPr lang="en-US" sz="1400">
              <a:latin typeface="Times New Roman" pitchFamily="18" charset="0"/>
            </a:endParaRPr>
          </a:p>
        </p:txBody>
      </p:sp>
      <p:sp>
        <p:nvSpPr>
          <p:cNvPr id="20483" name="Rectangle 2"/>
          <p:cNvSpPr>
            <a:spLocks noGrp="1" noChangeArrowheads="1"/>
          </p:cNvSpPr>
          <p:nvPr>
            <p:ph type="title"/>
          </p:nvPr>
        </p:nvSpPr>
        <p:spPr>
          <a:xfrm>
            <a:off x="1140733" y="46038"/>
            <a:ext cx="7793037" cy="737733"/>
          </a:xfrm>
        </p:spPr>
        <p:txBody>
          <a:bodyPr>
            <a:normAutofit fontScale="90000"/>
          </a:bodyPr>
          <a:lstStyle/>
          <a:p>
            <a:r>
              <a:rPr lang="en-US" altLang="en-US" sz="4400" dirty="0" smtClean="0">
                <a:solidFill>
                  <a:srgbClr val="FF0000"/>
                </a:solidFill>
              </a:rPr>
              <a:t>Components of Supply Chain</a:t>
            </a:r>
          </a:p>
        </p:txBody>
      </p:sp>
      <p:sp>
        <p:nvSpPr>
          <p:cNvPr id="20484" name="Rectangle 3"/>
          <p:cNvSpPr>
            <a:spLocks noGrp="1" noChangeArrowheads="1"/>
          </p:cNvSpPr>
          <p:nvPr>
            <p:ph type="body" idx="1"/>
          </p:nvPr>
        </p:nvSpPr>
        <p:spPr>
          <a:xfrm>
            <a:off x="1097417" y="1145723"/>
            <a:ext cx="7772400" cy="4114800"/>
          </a:xfrm>
        </p:spPr>
        <p:txBody>
          <a:bodyPr>
            <a:normAutofit fontScale="92500" lnSpcReduction="20000"/>
          </a:bodyPr>
          <a:lstStyle/>
          <a:p>
            <a:r>
              <a:rPr lang="en-US" altLang="en-US" sz="2000" b="1" dirty="0" smtClean="0"/>
              <a:t>All </a:t>
            </a:r>
            <a:r>
              <a:rPr lang="en-US" altLang="en-US" sz="2000" b="1" dirty="0" smtClean="0">
                <a:solidFill>
                  <a:srgbClr val="FF0000"/>
                </a:solidFill>
              </a:rPr>
              <a:t>stages involved,</a:t>
            </a:r>
            <a:r>
              <a:rPr lang="en-US" altLang="en-US" sz="2000" b="1" dirty="0" smtClean="0"/>
              <a:t> directly or indirectly, in fulfilling a customer request</a:t>
            </a:r>
          </a:p>
          <a:p>
            <a:r>
              <a:rPr lang="en-US" altLang="en-US" sz="2000" b="1" dirty="0" smtClean="0">
                <a:solidFill>
                  <a:srgbClr val="FF0000"/>
                </a:solidFill>
              </a:rPr>
              <a:t>Includes</a:t>
            </a:r>
            <a:r>
              <a:rPr lang="en-US" altLang="en-US" sz="2000" b="1" dirty="0" smtClean="0"/>
              <a:t> manufacturers, suppliers, transporters, warehouses, retailers, customers</a:t>
            </a:r>
          </a:p>
          <a:p>
            <a:r>
              <a:rPr lang="en-US" altLang="en-US" sz="1800" b="1" dirty="0" smtClean="0"/>
              <a:t>Supply Chain web  or Supply Network includes the following supply </a:t>
            </a:r>
            <a:r>
              <a:rPr lang="en-US" altLang="en-US" sz="1800" b="1" dirty="0"/>
              <a:t>chain stages: </a:t>
            </a:r>
            <a:endParaRPr lang="en-US" altLang="en-US" sz="1800" b="1" dirty="0" smtClean="0"/>
          </a:p>
          <a:p>
            <a:pPr lvl="2">
              <a:lnSpc>
                <a:spcPct val="90000"/>
              </a:lnSpc>
            </a:pPr>
            <a:r>
              <a:rPr lang="en-US" altLang="en-US" sz="1400" b="1" dirty="0" smtClean="0">
                <a:solidFill>
                  <a:srgbClr val="FF0000"/>
                </a:solidFill>
              </a:rPr>
              <a:t>customers</a:t>
            </a:r>
            <a:r>
              <a:rPr lang="en-US" altLang="en-US" sz="1400" b="1" dirty="0">
                <a:solidFill>
                  <a:srgbClr val="FF0000"/>
                </a:solidFill>
              </a:rPr>
              <a:t>, </a:t>
            </a:r>
          </a:p>
          <a:p>
            <a:pPr lvl="2">
              <a:lnSpc>
                <a:spcPct val="90000"/>
              </a:lnSpc>
            </a:pPr>
            <a:r>
              <a:rPr lang="en-US" altLang="en-US" sz="1400" b="1" dirty="0">
                <a:solidFill>
                  <a:srgbClr val="FF0000"/>
                </a:solidFill>
              </a:rPr>
              <a:t>retailers, </a:t>
            </a:r>
          </a:p>
          <a:p>
            <a:pPr lvl="2">
              <a:lnSpc>
                <a:spcPct val="90000"/>
              </a:lnSpc>
            </a:pPr>
            <a:r>
              <a:rPr lang="en-US" altLang="en-US" sz="1400" b="1" dirty="0">
                <a:solidFill>
                  <a:srgbClr val="FF0000"/>
                </a:solidFill>
              </a:rPr>
              <a:t>distributors, </a:t>
            </a:r>
          </a:p>
          <a:p>
            <a:pPr lvl="2">
              <a:lnSpc>
                <a:spcPct val="90000"/>
              </a:lnSpc>
            </a:pPr>
            <a:r>
              <a:rPr lang="en-US" altLang="en-US" sz="1400" b="1" dirty="0">
                <a:solidFill>
                  <a:srgbClr val="FF0000"/>
                </a:solidFill>
              </a:rPr>
              <a:t>manufacturers, </a:t>
            </a:r>
          </a:p>
          <a:p>
            <a:pPr lvl="2">
              <a:lnSpc>
                <a:spcPct val="90000"/>
              </a:lnSpc>
            </a:pPr>
            <a:r>
              <a:rPr lang="en-US" altLang="en-US" sz="1400" b="1" dirty="0">
                <a:solidFill>
                  <a:srgbClr val="FF0000"/>
                </a:solidFill>
              </a:rPr>
              <a:t>Suppliers</a:t>
            </a:r>
          </a:p>
          <a:p>
            <a:pPr lvl="1">
              <a:lnSpc>
                <a:spcPct val="90000"/>
              </a:lnSpc>
            </a:pPr>
            <a:r>
              <a:rPr lang="en-US" altLang="en-US" sz="1600" b="1" dirty="0" smtClean="0"/>
              <a:t>All </a:t>
            </a:r>
            <a:r>
              <a:rPr lang="en-US" altLang="en-US" sz="1600" b="1" dirty="0"/>
              <a:t>stages may not be present in all supply chains (e.g., no retailer or distributor for Dell</a:t>
            </a:r>
            <a:r>
              <a:rPr lang="en-US" altLang="en-US" sz="1600" b="1" dirty="0" smtClean="0"/>
              <a:t>)</a:t>
            </a:r>
          </a:p>
          <a:p>
            <a:r>
              <a:rPr lang="en-US" altLang="en-US" sz="1800" b="1" dirty="0" smtClean="0">
                <a:solidFill>
                  <a:srgbClr val="FF0000"/>
                </a:solidFill>
              </a:rPr>
              <a:t>Within each company</a:t>
            </a:r>
            <a:r>
              <a:rPr lang="en-US" altLang="en-US" sz="1800" b="1" dirty="0" smtClean="0"/>
              <a:t>, the supply chain includes all functions involved in fulfilling a customer request </a:t>
            </a:r>
          </a:p>
          <a:p>
            <a:pPr lvl="2"/>
            <a:r>
              <a:rPr lang="en-US" altLang="en-US" sz="1400" b="1" dirty="0" smtClean="0">
                <a:solidFill>
                  <a:srgbClr val="FF0000"/>
                </a:solidFill>
              </a:rPr>
              <a:t>product development, </a:t>
            </a:r>
          </a:p>
          <a:p>
            <a:pPr lvl="2"/>
            <a:r>
              <a:rPr lang="en-US" altLang="en-US" sz="1400" b="1" dirty="0" smtClean="0">
                <a:solidFill>
                  <a:srgbClr val="FF0000"/>
                </a:solidFill>
              </a:rPr>
              <a:t>marketing, </a:t>
            </a:r>
          </a:p>
          <a:p>
            <a:pPr lvl="2"/>
            <a:r>
              <a:rPr lang="en-US" altLang="en-US" sz="1400" b="1" dirty="0" smtClean="0">
                <a:solidFill>
                  <a:srgbClr val="FF0000"/>
                </a:solidFill>
              </a:rPr>
              <a:t>operations, </a:t>
            </a:r>
          </a:p>
          <a:p>
            <a:pPr lvl="2"/>
            <a:r>
              <a:rPr lang="en-US" altLang="en-US" sz="1400" b="1" dirty="0" smtClean="0">
                <a:solidFill>
                  <a:srgbClr val="FF0000"/>
                </a:solidFill>
              </a:rPr>
              <a:t>distribution, </a:t>
            </a:r>
          </a:p>
          <a:p>
            <a:pPr lvl="2"/>
            <a:r>
              <a:rPr lang="en-US" altLang="en-US" sz="1400" b="1" dirty="0" smtClean="0">
                <a:solidFill>
                  <a:srgbClr val="FF0000"/>
                </a:solidFill>
              </a:rPr>
              <a:t>finance, </a:t>
            </a:r>
          </a:p>
          <a:p>
            <a:pPr lvl="2"/>
            <a:r>
              <a:rPr lang="en-US" altLang="en-US" sz="1400" b="1" dirty="0" smtClean="0">
                <a:solidFill>
                  <a:srgbClr val="FF0000"/>
                </a:solidFill>
              </a:rPr>
              <a:t>customer service</a:t>
            </a:r>
          </a:p>
          <a:p>
            <a:pPr>
              <a:buFont typeface="Monotype Sorts" pitchFamily="2" charset="2"/>
              <a:buNone/>
            </a:pPr>
            <a:endParaRPr lang="en-US" altLang="en-US" b="1" dirty="0" smtClean="0"/>
          </a:p>
        </p:txBody>
      </p:sp>
    </p:spTree>
    <p:extLst>
      <p:ext uri="{BB962C8B-B14F-4D97-AF65-F5344CB8AC3E}">
        <p14:creationId xmlns:p14="http://schemas.microsoft.com/office/powerpoint/2010/main" val="39627284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8937" y="180216"/>
            <a:ext cx="6221412" cy="886584"/>
          </a:xfrm>
        </p:spPr>
        <p:txBody>
          <a:bodyPr/>
          <a:lstStyle/>
          <a:p>
            <a:pPr algn="ctr"/>
            <a:r>
              <a:rPr lang="en-US" altLang="en-US" sz="4000" b="1" dirty="0">
                <a:solidFill>
                  <a:srgbClr val="FF0000"/>
                </a:solidFill>
              </a:rPr>
              <a:t>Logistics</a:t>
            </a:r>
          </a:p>
        </p:txBody>
      </p:sp>
      <p:sp>
        <p:nvSpPr>
          <p:cNvPr id="54275" name="Rectangle 3"/>
          <p:cNvSpPr>
            <a:spLocks noGrp="1" noChangeArrowheads="1"/>
          </p:cNvSpPr>
          <p:nvPr>
            <p:ph type="body" idx="1"/>
          </p:nvPr>
        </p:nvSpPr>
        <p:spPr>
          <a:xfrm>
            <a:off x="609600" y="1143000"/>
            <a:ext cx="5661025" cy="5334000"/>
          </a:xfrm>
        </p:spPr>
        <p:txBody>
          <a:bodyPr>
            <a:normAutofit lnSpcReduction="10000"/>
          </a:bodyPr>
          <a:lstStyle/>
          <a:p>
            <a:pPr>
              <a:lnSpc>
                <a:spcPct val="90000"/>
              </a:lnSpc>
            </a:pPr>
            <a:r>
              <a:rPr lang="en-US" altLang="en-US" sz="2400" b="1" dirty="0">
                <a:solidFill>
                  <a:srgbClr val="FF0000"/>
                </a:solidFill>
              </a:rPr>
              <a:t>Logistics,</a:t>
            </a:r>
            <a:r>
              <a:rPr lang="en-US" altLang="en-US" sz="2400" dirty="0"/>
              <a:t> also known as</a:t>
            </a:r>
            <a:r>
              <a:rPr lang="en-US" altLang="en-US" sz="2400" dirty="0">
                <a:solidFill>
                  <a:srgbClr val="FF0000"/>
                </a:solidFill>
              </a:rPr>
              <a:t> </a:t>
            </a:r>
            <a:r>
              <a:rPr lang="en-US" altLang="en-US" sz="2400" b="1" dirty="0">
                <a:solidFill>
                  <a:srgbClr val="FF0000"/>
                </a:solidFill>
              </a:rPr>
              <a:t>physical distribution,</a:t>
            </a:r>
            <a:r>
              <a:rPr lang="en-US" altLang="en-US" sz="2400" dirty="0"/>
              <a:t> encompasses the broad range of activities concerned with efficiently delivering raw materials, parts, semi-finished items, and finished products to designated places</a:t>
            </a:r>
            <a:r>
              <a:rPr lang="en-US" altLang="en-US" sz="2400" dirty="0" smtClean="0"/>
              <a:t>.</a:t>
            </a:r>
          </a:p>
          <a:p>
            <a:pPr>
              <a:lnSpc>
                <a:spcPct val="90000"/>
              </a:lnSpc>
            </a:pPr>
            <a:endParaRPr lang="en-US" altLang="en-US" sz="2400" dirty="0"/>
          </a:p>
          <a:p>
            <a:pPr>
              <a:lnSpc>
                <a:spcPct val="90000"/>
              </a:lnSpc>
            </a:pPr>
            <a:r>
              <a:rPr lang="en-US" altLang="en-US" sz="2400" dirty="0"/>
              <a:t>Logistics includes </a:t>
            </a:r>
            <a:r>
              <a:rPr lang="en-US" altLang="en-US" sz="2400" b="1" dirty="0"/>
              <a:t>customer service, shipping, warehousing, inventory control, trucking operations, packaging, receiving, materials handling, and plant, warehouse, and store location planning</a:t>
            </a:r>
            <a:r>
              <a:rPr lang="en-US" altLang="en-US" sz="2400" b="1" dirty="0" smtClean="0"/>
              <a:t>.</a:t>
            </a:r>
          </a:p>
          <a:p>
            <a:pPr>
              <a:lnSpc>
                <a:spcPct val="90000"/>
              </a:lnSpc>
            </a:pPr>
            <a:endParaRPr lang="en-US" altLang="en-US" sz="2400" b="1" dirty="0"/>
          </a:p>
          <a:p>
            <a:pPr>
              <a:lnSpc>
                <a:spcPct val="90000"/>
              </a:lnSpc>
            </a:pPr>
            <a:r>
              <a:rPr lang="en-US" altLang="en-US" sz="2400" dirty="0">
                <a:solidFill>
                  <a:srgbClr val="FF0000"/>
                </a:solidFill>
              </a:rPr>
              <a:t>Logistics affects costs</a:t>
            </a:r>
            <a:r>
              <a:rPr lang="en-US" altLang="en-US" sz="2400" dirty="0"/>
              <a:t>, the value of customer service, and its relationship with other functional areas. </a:t>
            </a:r>
          </a:p>
        </p:txBody>
      </p:sp>
      <p:graphicFrame>
        <p:nvGraphicFramePr>
          <p:cNvPr id="54276" name="Object 4">
            <a:hlinkClick r:id="" action="ppaction://ole?verb=0"/>
          </p:cNvPr>
          <p:cNvGraphicFramePr>
            <a:graphicFrameLocks/>
          </p:cNvGraphicFramePr>
          <p:nvPr/>
        </p:nvGraphicFramePr>
        <p:xfrm>
          <a:off x="6305550" y="2747963"/>
          <a:ext cx="2409825" cy="2319337"/>
        </p:xfrm>
        <a:graphic>
          <a:graphicData uri="http://schemas.openxmlformats.org/presentationml/2006/ole">
            <mc:AlternateContent xmlns:mc="http://schemas.openxmlformats.org/markup-compatibility/2006">
              <mc:Choice xmlns:v="urn:schemas-microsoft-com:vml" Requires="v">
                <p:oleObj spid="_x0000_s15513" name="Clip" r:id="rId4" imgW="5217840" imgH="5035320" progId="MS_ClipArt_Gallery.2">
                  <p:embed/>
                </p:oleObj>
              </mc:Choice>
              <mc:Fallback>
                <p:oleObj name="Clip" r:id="rId4" imgW="5217840" imgH="503532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2747963"/>
                        <a:ext cx="2409825"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6309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Effect transition="in" filter="wipe(left)">
                                      <p:cBhvr>
                                        <p:cTn id="12" dur="500"/>
                                        <p:tgtEl>
                                          <p:spTgt spid="54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animEffect transition="in" filter="wipe(left)">
                                      <p:cBhvr>
                                        <p:cTn id="17" dur="500"/>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34636"/>
            <a:ext cx="8229600" cy="803564"/>
          </a:xfrm>
        </p:spPr>
        <p:txBody>
          <a:bodyPr>
            <a:normAutofit/>
          </a:bodyPr>
          <a:lstStyle/>
          <a:p>
            <a:pPr algn="ctr"/>
            <a:r>
              <a:rPr lang="en-US" altLang="en-US" sz="4000" b="1" dirty="0">
                <a:solidFill>
                  <a:srgbClr val="FF0000"/>
                </a:solidFill>
              </a:rPr>
              <a:t>Inventory Management</a:t>
            </a:r>
          </a:p>
        </p:txBody>
      </p:sp>
      <p:sp>
        <p:nvSpPr>
          <p:cNvPr id="57347" name="Rectangle 3"/>
          <p:cNvSpPr>
            <a:spLocks noGrp="1" noChangeArrowheads="1"/>
          </p:cNvSpPr>
          <p:nvPr>
            <p:ph type="body" idx="1"/>
          </p:nvPr>
        </p:nvSpPr>
        <p:spPr>
          <a:xfrm>
            <a:off x="304800" y="762000"/>
            <a:ext cx="8639175" cy="5791200"/>
          </a:xfrm>
        </p:spPr>
        <p:txBody>
          <a:bodyPr>
            <a:noAutofit/>
          </a:bodyPr>
          <a:lstStyle/>
          <a:p>
            <a:r>
              <a:rPr lang="en-US" altLang="en-US" sz="2400" dirty="0">
                <a:cs typeface="Times New Roman" pitchFamily="18" charset="0"/>
              </a:rPr>
              <a:t>Good </a:t>
            </a:r>
            <a:r>
              <a:rPr lang="en-US" altLang="en-US" sz="2400" b="1" dirty="0">
                <a:solidFill>
                  <a:srgbClr val="FF0000"/>
                </a:solidFill>
                <a:cs typeface="Times New Roman" pitchFamily="18" charset="0"/>
              </a:rPr>
              <a:t>inventory management</a:t>
            </a:r>
            <a:r>
              <a:rPr lang="en-US" altLang="en-US" sz="2400" dirty="0">
                <a:cs typeface="Times New Roman" pitchFamily="18" charset="0"/>
              </a:rPr>
              <a:t> provides a continuous flow of goods and matches the quantity of goods kept in inventory as closely as possible with customer demand.</a:t>
            </a:r>
          </a:p>
          <a:p>
            <a:pPr lvl="1"/>
            <a:r>
              <a:rPr lang="en-US" altLang="en-US" sz="2000" dirty="0">
                <a:cs typeface="Times New Roman" pitchFamily="18" charset="0"/>
              </a:rPr>
              <a:t>To improve their inventory management, many firms are  applying a </a:t>
            </a:r>
            <a:r>
              <a:rPr lang="en-US" altLang="en-US" sz="2000" b="1" dirty="0">
                <a:solidFill>
                  <a:srgbClr val="FF0000"/>
                </a:solidFill>
                <a:cs typeface="Times New Roman" pitchFamily="18" charset="0"/>
              </a:rPr>
              <a:t>just-in-time inventory system</a:t>
            </a:r>
            <a:r>
              <a:rPr lang="en-US" altLang="en-US" sz="2000" dirty="0">
                <a:solidFill>
                  <a:srgbClr val="FF0000"/>
                </a:solidFill>
                <a:cs typeface="Times New Roman" pitchFamily="18" charset="0"/>
              </a:rPr>
              <a:t> and </a:t>
            </a:r>
            <a:r>
              <a:rPr lang="en-US" altLang="en-US" sz="2000" b="1" dirty="0">
                <a:solidFill>
                  <a:srgbClr val="FF0000"/>
                </a:solidFill>
                <a:cs typeface="Times New Roman" pitchFamily="18" charset="0"/>
              </a:rPr>
              <a:t>electronic data interchange.</a:t>
            </a:r>
          </a:p>
          <a:p>
            <a:endParaRPr lang="en-US" altLang="en-US" sz="2400" dirty="0" smtClean="0">
              <a:cs typeface="Times New Roman" pitchFamily="18" charset="0"/>
            </a:endParaRPr>
          </a:p>
          <a:p>
            <a:r>
              <a:rPr lang="en-US" altLang="en-US" sz="2400" dirty="0" smtClean="0">
                <a:cs typeface="Times New Roman" pitchFamily="18" charset="0"/>
              </a:rPr>
              <a:t>Four </a:t>
            </a:r>
            <a:r>
              <a:rPr lang="en-US" altLang="en-US" sz="2400" dirty="0">
                <a:cs typeface="Times New Roman" pitchFamily="18" charset="0"/>
              </a:rPr>
              <a:t>specific aspects of inventory management are </a:t>
            </a:r>
            <a:r>
              <a:rPr lang="en-US" altLang="en-US" sz="2400" b="1" dirty="0">
                <a:solidFill>
                  <a:srgbClr val="FF0000"/>
                </a:solidFill>
                <a:cs typeface="Times New Roman" pitchFamily="18" charset="0"/>
              </a:rPr>
              <a:t>stock turnover,</a:t>
            </a:r>
            <a:r>
              <a:rPr lang="en-US" altLang="en-US" sz="2400" dirty="0">
                <a:solidFill>
                  <a:srgbClr val="FF0000"/>
                </a:solidFill>
                <a:cs typeface="Times New Roman" pitchFamily="18" charset="0"/>
              </a:rPr>
              <a:t> </a:t>
            </a:r>
            <a:r>
              <a:rPr lang="en-US" altLang="en-US" sz="2400" b="1" dirty="0">
                <a:solidFill>
                  <a:srgbClr val="FF0000"/>
                </a:solidFill>
                <a:cs typeface="Times New Roman" pitchFamily="18" charset="0"/>
              </a:rPr>
              <a:t>when to reorder,</a:t>
            </a:r>
            <a:r>
              <a:rPr lang="en-US" altLang="en-US" sz="2400" dirty="0">
                <a:solidFill>
                  <a:srgbClr val="FF0000"/>
                </a:solidFill>
                <a:cs typeface="Times New Roman" pitchFamily="18" charset="0"/>
              </a:rPr>
              <a:t> </a:t>
            </a:r>
            <a:r>
              <a:rPr lang="en-US" altLang="en-US" sz="2400" b="1" dirty="0">
                <a:solidFill>
                  <a:srgbClr val="FF0000"/>
                </a:solidFill>
                <a:cs typeface="Times New Roman" pitchFamily="18" charset="0"/>
              </a:rPr>
              <a:t>how much to reorder,</a:t>
            </a:r>
            <a:r>
              <a:rPr lang="en-US" altLang="en-US" sz="2400" dirty="0">
                <a:solidFill>
                  <a:srgbClr val="FF0000"/>
                </a:solidFill>
                <a:cs typeface="Times New Roman" pitchFamily="18" charset="0"/>
              </a:rPr>
              <a:t> </a:t>
            </a:r>
            <a:r>
              <a:rPr lang="en-US" altLang="en-US" sz="2400" dirty="0">
                <a:cs typeface="Times New Roman" pitchFamily="18" charset="0"/>
              </a:rPr>
              <a:t>and </a:t>
            </a:r>
            <a:r>
              <a:rPr lang="en-US" altLang="en-US" sz="2400" b="1" dirty="0">
                <a:solidFill>
                  <a:srgbClr val="FF0000"/>
                </a:solidFill>
                <a:cs typeface="Times New Roman" pitchFamily="18" charset="0"/>
              </a:rPr>
              <a:t>warehousing. </a:t>
            </a:r>
            <a:r>
              <a:rPr lang="en-US" altLang="en-US" sz="2400" dirty="0">
                <a:solidFill>
                  <a:srgbClr val="FF0000"/>
                </a:solidFill>
                <a:cs typeface="Times New Roman" pitchFamily="18" charset="0"/>
              </a:rPr>
              <a:t>  </a:t>
            </a:r>
            <a:r>
              <a:rPr lang="en-US" altLang="en-US" sz="2400" dirty="0">
                <a:solidFill>
                  <a:srgbClr val="FF0000"/>
                </a:solidFill>
              </a:rPr>
              <a:t> </a:t>
            </a:r>
          </a:p>
          <a:p>
            <a:pPr lvl="1"/>
            <a:r>
              <a:rPr lang="en-US" altLang="en-US" sz="2000" b="1" dirty="0">
                <a:solidFill>
                  <a:srgbClr val="FF0000"/>
                </a:solidFill>
                <a:cs typeface="Times New Roman" pitchFamily="18" charset="0"/>
              </a:rPr>
              <a:t>Stock turnover</a:t>
            </a:r>
            <a:r>
              <a:rPr lang="en-US" altLang="en-US" sz="2000" dirty="0">
                <a:cs typeface="Times New Roman" pitchFamily="18" charset="0"/>
              </a:rPr>
              <a:t> refers to the </a:t>
            </a:r>
            <a:r>
              <a:rPr lang="en-US" altLang="en-US" sz="2000" dirty="0">
                <a:solidFill>
                  <a:srgbClr val="FF0000"/>
                </a:solidFill>
                <a:cs typeface="Times New Roman" pitchFamily="18" charset="0"/>
              </a:rPr>
              <a:t>number of times</a:t>
            </a:r>
            <a:r>
              <a:rPr lang="en-US" altLang="en-US" sz="2000" dirty="0">
                <a:cs typeface="Times New Roman" pitchFamily="18" charset="0"/>
              </a:rPr>
              <a:t> during a stated period (usually one year) that average inventory on hand is sold. It shows the relationship between a firm’s sales and the inventory level it maintains.</a:t>
            </a:r>
          </a:p>
          <a:p>
            <a:pPr lvl="1"/>
            <a:r>
              <a:rPr lang="en-US" altLang="en-US" sz="2000" dirty="0">
                <a:cs typeface="Times New Roman" pitchFamily="18" charset="0"/>
              </a:rPr>
              <a:t>A </a:t>
            </a:r>
            <a:r>
              <a:rPr lang="en-US" altLang="en-US" sz="2000" b="1" dirty="0">
                <a:solidFill>
                  <a:srgbClr val="FF0000"/>
                </a:solidFill>
                <a:cs typeface="Times New Roman" pitchFamily="18" charset="0"/>
              </a:rPr>
              <a:t>reorder point</a:t>
            </a:r>
            <a:r>
              <a:rPr lang="en-US" altLang="en-US" sz="2000" dirty="0">
                <a:cs typeface="Times New Roman" pitchFamily="18" charset="0"/>
              </a:rPr>
              <a:t> depends on order lead time, the usage rate, and safety stock </a:t>
            </a:r>
          </a:p>
          <a:p>
            <a:pPr lvl="1"/>
            <a:r>
              <a:rPr lang="en-US" altLang="en-US" sz="2000" dirty="0">
                <a:cs typeface="Times New Roman" pitchFamily="18" charset="0"/>
              </a:rPr>
              <a:t>The </a:t>
            </a:r>
            <a:r>
              <a:rPr lang="en-US" altLang="en-US" sz="2000" b="1" dirty="0">
                <a:solidFill>
                  <a:srgbClr val="FF0000"/>
                </a:solidFill>
                <a:cs typeface="Times New Roman" pitchFamily="18" charset="0"/>
              </a:rPr>
              <a:t>economic order quantity (EOQ)</a:t>
            </a:r>
            <a:r>
              <a:rPr lang="en-US" altLang="en-US" sz="2000" dirty="0">
                <a:cs typeface="Times New Roman" pitchFamily="18" charset="0"/>
              </a:rPr>
              <a:t> is the order volume corresponding to the lowest sum of order-processing and inventory-holding costs. </a:t>
            </a:r>
          </a:p>
        </p:txBody>
      </p:sp>
    </p:spTree>
    <p:extLst>
      <p:ext uri="{BB962C8B-B14F-4D97-AF65-F5344CB8AC3E}">
        <p14:creationId xmlns:p14="http://schemas.microsoft.com/office/powerpoint/2010/main" val="3126570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wipe(left)">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animEffect transition="in" filter="wipe(left)">
                                      <p:cBhvr>
                                        <p:cTn id="15" dur="500"/>
                                        <p:tgtEl>
                                          <p:spTgt spid="57347">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347">
                                            <p:txEl>
                                              <p:pRg st="4" end="4"/>
                                            </p:txEl>
                                          </p:spTgt>
                                        </p:tgtEl>
                                        <p:attrNameLst>
                                          <p:attrName>style.visibility</p:attrName>
                                        </p:attrNameLst>
                                      </p:cBhvr>
                                      <p:to>
                                        <p:strVal val="visible"/>
                                      </p:to>
                                    </p:set>
                                    <p:animEffect transition="in" filter="wipe(left)">
                                      <p:cBhvr>
                                        <p:cTn id="18" dur="500"/>
                                        <p:tgtEl>
                                          <p:spTgt spid="5734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animEffect transition="in" filter="wipe(left)">
                                      <p:cBhvr>
                                        <p:cTn id="21" dur="500"/>
                                        <p:tgtEl>
                                          <p:spTgt spid="5734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7347">
                                            <p:txEl>
                                              <p:pRg st="6" end="6"/>
                                            </p:txEl>
                                          </p:spTgt>
                                        </p:tgtEl>
                                        <p:attrNameLst>
                                          <p:attrName>style.visibility</p:attrName>
                                        </p:attrNameLst>
                                      </p:cBhvr>
                                      <p:to>
                                        <p:strVal val="visible"/>
                                      </p:to>
                                    </p:set>
                                    <p:animEffect transition="in" filter="wipe(left)">
                                      <p:cBhvr>
                                        <p:cTn id="24"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3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50938" y="228600"/>
            <a:ext cx="7793037" cy="990600"/>
          </a:xfrm>
        </p:spPr>
        <p:txBody>
          <a:bodyPr/>
          <a:lstStyle/>
          <a:p>
            <a:pPr eaLnBrk="1" hangingPunct="1"/>
            <a:r>
              <a:rPr lang="en-US" b="1" smtClean="0">
                <a:solidFill>
                  <a:srgbClr val="FF0000"/>
                </a:solidFill>
              </a:rPr>
              <a:t>Reasons for Inventories</a:t>
            </a:r>
          </a:p>
        </p:txBody>
      </p:sp>
      <p:sp>
        <p:nvSpPr>
          <p:cNvPr id="7171" name="Rectangle 3"/>
          <p:cNvSpPr>
            <a:spLocks noGrp="1" noChangeArrowheads="1"/>
          </p:cNvSpPr>
          <p:nvPr>
            <p:ph type="body" idx="1"/>
          </p:nvPr>
        </p:nvSpPr>
        <p:spPr>
          <a:xfrm>
            <a:off x="1182688" y="1295400"/>
            <a:ext cx="7772400" cy="5410200"/>
          </a:xfrm>
        </p:spPr>
        <p:txBody>
          <a:bodyPr/>
          <a:lstStyle/>
          <a:p>
            <a:pPr eaLnBrk="1" hangingPunct="1"/>
            <a:r>
              <a:rPr lang="en-US" sz="2800" b="1" smtClean="0"/>
              <a:t>Improve customer service</a:t>
            </a:r>
          </a:p>
          <a:p>
            <a:pPr eaLnBrk="1" hangingPunct="1">
              <a:buFont typeface="Wingdings" pitchFamily="2" charset="2"/>
              <a:buNone/>
            </a:pPr>
            <a:r>
              <a:rPr lang="en-US" sz="2800" b="1" smtClean="0"/>
              <a:t>		</a:t>
            </a:r>
            <a:r>
              <a:rPr lang="en-US" sz="2000" b="1" i="1" smtClean="0">
                <a:solidFill>
                  <a:srgbClr val="FF0000"/>
                </a:solidFill>
              </a:rPr>
              <a:t>To meet the variation in Customer demand, when 	unpredictable</a:t>
            </a:r>
          </a:p>
          <a:p>
            <a:pPr eaLnBrk="1" hangingPunct="1"/>
            <a:r>
              <a:rPr lang="en-US" sz="2800" b="1" smtClean="0"/>
              <a:t>Economies of purchasing</a:t>
            </a:r>
          </a:p>
          <a:p>
            <a:pPr eaLnBrk="1" hangingPunct="1">
              <a:buFont typeface="Wingdings" pitchFamily="2" charset="2"/>
              <a:buNone/>
            </a:pPr>
            <a:r>
              <a:rPr lang="en-US" sz="2800" b="1" smtClean="0"/>
              <a:t>		</a:t>
            </a:r>
            <a:r>
              <a:rPr lang="en-US" sz="2000" b="1" i="1" smtClean="0">
                <a:solidFill>
                  <a:srgbClr val="FF0000"/>
                </a:solidFill>
              </a:rPr>
              <a:t>To reduce Purchasing cost and also get economy in freight 	inward costs</a:t>
            </a:r>
          </a:p>
          <a:p>
            <a:pPr eaLnBrk="1" hangingPunct="1"/>
            <a:r>
              <a:rPr lang="en-US" sz="2800" b="1" smtClean="0"/>
              <a:t>Economies of production</a:t>
            </a:r>
          </a:p>
          <a:p>
            <a:pPr eaLnBrk="1" hangingPunct="1">
              <a:buFont typeface="Wingdings" pitchFamily="2" charset="2"/>
              <a:buNone/>
            </a:pPr>
            <a:r>
              <a:rPr lang="en-US" sz="2800" b="1" smtClean="0"/>
              <a:t>		</a:t>
            </a:r>
            <a:r>
              <a:rPr lang="en-US" sz="2000" b="1" i="1" smtClean="0">
                <a:solidFill>
                  <a:srgbClr val="FF0000"/>
                </a:solidFill>
              </a:rPr>
              <a:t>To reduce Set up costs and to reduce the effect of imbalance in 	Assy. line</a:t>
            </a:r>
          </a:p>
          <a:p>
            <a:pPr eaLnBrk="1" hangingPunct="1"/>
            <a:r>
              <a:rPr lang="en-US" sz="2800" b="1" smtClean="0"/>
              <a:t>To maintain independence of supply chain</a:t>
            </a:r>
          </a:p>
          <a:p>
            <a:pPr eaLnBrk="1" hangingPunct="1">
              <a:buFont typeface="Wingdings" pitchFamily="2" charset="2"/>
              <a:buNone/>
            </a:pPr>
            <a:r>
              <a:rPr lang="en-US" sz="2800" b="1" smtClean="0"/>
              <a:t>		</a:t>
            </a:r>
            <a:r>
              <a:rPr lang="en-US" sz="2000" b="1" i="1" smtClean="0">
                <a:solidFill>
                  <a:srgbClr val="FF0000"/>
                </a:solidFill>
              </a:rPr>
              <a:t>To relieve pressure on production to get the goods out 	some how  and assures uninterrupted  service.</a:t>
            </a:r>
          </a:p>
        </p:txBody>
      </p:sp>
    </p:spTree>
    <p:extLst>
      <p:ext uri="{BB962C8B-B14F-4D97-AF65-F5344CB8AC3E}">
        <p14:creationId xmlns:p14="http://schemas.microsoft.com/office/powerpoint/2010/main" val="40722008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3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17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3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17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3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17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3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17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3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717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3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717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3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717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7171">
                                            <p:txEl>
                                              <p:pRg st="7" end="7"/>
                                            </p:txEl>
                                          </p:spTgt>
                                        </p:tgtEl>
                                        <p:attrNameLst>
                                          <p:attrName>style.visibility</p:attrName>
                                        </p:attrNameLst>
                                      </p:cBhvr>
                                      <p:to>
                                        <p:strVal val="visible"/>
                                      </p:to>
                                    </p:set>
                                    <p:anim calcmode="lin" valueType="num">
                                      <p:cBhvr additive="base">
                                        <p:cTn id="49" dur="3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7171">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150938" y="228600"/>
            <a:ext cx="7793037" cy="762000"/>
          </a:xfrm>
        </p:spPr>
        <p:txBody>
          <a:bodyPr/>
          <a:lstStyle/>
          <a:p>
            <a:pPr eaLnBrk="1" hangingPunct="1"/>
            <a:r>
              <a:rPr lang="en-US" b="1" smtClean="0">
                <a:solidFill>
                  <a:srgbClr val="FF0000"/>
                </a:solidFill>
              </a:rPr>
              <a:t>Reason For Inventory-</a:t>
            </a:r>
            <a:r>
              <a:rPr lang="en-US" sz="2800" b="1" smtClean="0">
                <a:solidFill>
                  <a:srgbClr val="FF0000"/>
                </a:solidFill>
              </a:rPr>
              <a:t>contd.</a:t>
            </a:r>
          </a:p>
        </p:txBody>
      </p:sp>
      <p:sp>
        <p:nvSpPr>
          <p:cNvPr id="93187" name="Content Placeholder 2"/>
          <p:cNvSpPr>
            <a:spLocks noGrp="1"/>
          </p:cNvSpPr>
          <p:nvPr>
            <p:ph idx="1"/>
          </p:nvPr>
        </p:nvSpPr>
        <p:spPr>
          <a:xfrm>
            <a:off x="1182688" y="1066800"/>
            <a:ext cx="7772400" cy="5410200"/>
          </a:xfrm>
        </p:spPr>
        <p:txBody>
          <a:bodyPr/>
          <a:lstStyle/>
          <a:p>
            <a:pPr eaLnBrk="1" hangingPunct="1"/>
            <a:r>
              <a:rPr lang="en-US" b="1" smtClean="0"/>
              <a:t>Transportation savings</a:t>
            </a:r>
            <a:endParaRPr lang="en-US" sz="2000" b="1" i="1" smtClean="0">
              <a:solidFill>
                <a:srgbClr val="FF0000"/>
              </a:solidFill>
            </a:endParaRPr>
          </a:p>
          <a:p>
            <a:pPr eaLnBrk="1" hangingPunct="1">
              <a:buFont typeface="Wingdings" pitchFamily="2" charset="2"/>
              <a:buNone/>
            </a:pPr>
            <a:r>
              <a:rPr lang="en-US" sz="2000" b="1" i="1" smtClean="0">
                <a:solidFill>
                  <a:srgbClr val="FF0000"/>
                </a:solidFill>
              </a:rPr>
              <a:t>		</a:t>
            </a:r>
          </a:p>
          <a:p>
            <a:pPr eaLnBrk="1" hangingPunct="1">
              <a:buFont typeface="Wingdings" pitchFamily="2" charset="2"/>
              <a:buNone/>
            </a:pPr>
            <a:r>
              <a:rPr lang="en-US" sz="2000" b="1" i="1" smtClean="0">
                <a:solidFill>
                  <a:srgbClr val="FF0000"/>
                </a:solidFill>
              </a:rPr>
              <a:t>		To bring economies in transportation and also to ensure 	reaching in time</a:t>
            </a:r>
          </a:p>
          <a:p>
            <a:pPr eaLnBrk="1" hangingPunct="1"/>
            <a:r>
              <a:rPr lang="en-US" b="1" smtClean="0"/>
              <a:t>Hedge against future</a:t>
            </a:r>
          </a:p>
          <a:p>
            <a:pPr eaLnBrk="1" hangingPunct="1">
              <a:buFont typeface="Wingdings" pitchFamily="2" charset="2"/>
              <a:buNone/>
            </a:pPr>
            <a:r>
              <a:rPr lang="en-US" b="1" smtClean="0"/>
              <a:t>		</a:t>
            </a:r>
            <a:r>
              <a:rPr lang="en-US" sz="2000" b="1" i="1" smtClean="0">
                <a:solidFill>
                  <a:srgbClr val="FF0000"/>
                </a:solidFill>
              </a:rPr>
              <a:t>To avoid unplanned shocks (labor strikes, natural disasters, 	surges in demand, etc.)</a:t>
            </a:r>
          </a:p>
          <a:p>
            <a:pPr eaLnBrk="1" hangingPunct="1"/>
            <a:r>
              <a:rPr lang="en-US" b="1" smtClean="0"/>
              <a:t>To provide a Safeguard for variation in raw material delivery time</a:t>
            </a:r>
          </a:p>
          <a:p>
            <a:pPr eaLnBrk="1" hangingPunct="1">
              <a:buFont typeface="Wingdings" pitchFamily="2" charset="2"/>
              <a:buNone/>
            </a:pPr>
            <a:r>
              <a:rPr lang="en-US" b="1" smtClean="0"/>
              <a:t>	</a:t>
            </a:r>
            <a:r>
              <a:rPr lang="en-US" sz="2000" b="1" i="1" smtClean="0">
                <a:solidFill>
                  <a:srgbClr val="FF0000"/>
                </a:solidFill>
              </a:rPr>
              <a:t>	To get priority focus in vendor’s  production plan and also 	to 	take care  of  adverse effect  coming from failures in the 	vendor’s supply  chain</a:t>
            </a:r>
          </a:p>
          <a:p>
            <a:pPr eaLnBrk="1" hangingPunct="1"/>
            <a:endParaRPr lang="en-US" b="1" smtClean="0"/>
          </a:p>
        </p:txBody>
      </p:sp>
    </p:spTree>
    <p:extLst>
      <p:ext uri="{BB962C8B-B14F-4D97-AF65-F5344CB8AC3E}">
        <p14:creationId xmlns:p14="http://schemas.microsoft.com/office/powerpoint/2010/main" val="113876509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p017 (200%)  f 1-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0" y="981075"/>
            <a:ext cx="9144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2099" name="Rectangle 3"/>
          <p:cNvSpPr>
            <a:spLocks noChangeArrowheads="1"/>
          </p:cNvSpPr>
          <p:nvPr/>
        </p:nvSpPr>
        <p:spPr bwMode="auto">
          <a:xfrm>
            <a:off x="0" y="0"/>
            <a:ext cx="914400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04788" lvl="1" indent="-3175" algn="ctr">
              <a:spcBef>
                <a:spcPct val="20000"/>
              </a:spcBef>
              <a:buClr>
                <a:schemeClr val="folHlink"/>
              </a:buClr>
              <a:buSzPct val="65000"/>
              <a:buFont typeface="Wingdings" pitchFamily="2" charset="2"/>
              <a:buNone/>
              <a:defRPr/>
            </a:pPr>
            <a:r>
              <a:rPr lang="en-US" altLang="ja-JP" sz="3600" b="1" dirty="0">
                <a:solidFill>
                  <a:srgbClr val="FF0000"/>
                </a:solidFill>
                <a:cs typeface="Tahoma" pitchFamily="34" charset="0"/>
              </a:rPr>
              <a:t>Management Level and Skills</a:t>
            </a:r>
          </a:p>
          <a:p>
            <a:pPr marL="384175" lvl="2" indent="11113">
              <a:spcBef>
                <a:spcPct val="10000"/>
              </a:spcBef>
              <a:buClr>
                <a:schemeClr val="hlink"/>
              </a:buClr>
              <a:buSzPct val="65000"/>
              <a:buFont typeface="Wingdings" pitchFamily="2" charset="2"/>
              <a:buNone/>
              <a:defRPr/>
            </a:pPr>
            <a:endParaRPr lang="en-US" altLang="ja-JP" sz="2800" dirty="0">
              <a:effectLst>
                <a:outerShdw blurRad="38100" dist="38100" dir="2700000" algn="tl">
                  <a:srgbClr val="000000"/>
                </a:outerShdw>
              </a:effectLst>
              <a:cs typeface="Tahoma" pitchFamily="34" charset="0"/>
            </a:endParaRPr>
          </a:p>
        </p:txBody>
      </p:sp>
      <p:sp>
        <p:nvSpPr>
          <p:cNvPr id="132100" name="Rectangle 4"/>
          <p:cNvSpPr>
            <a:spLocks noChangeArrowheads="1"/>
          </p:cNvSpPr>
          <p:nvPr/>
        </p:nvSpPr>
        <p:spPr bwMode="auto">
          <a:xfrm>
            <a:off x="0" y="4437063"/>
            <a:ext cx="9144000" cy="11525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12512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fade">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32098"/>
                                        </p:tgtEl>
                                        <p:attrNameLst>
                                          <p:attrName>style.visibility</p:attrName>
                                        </p:attrNameLst>
                                      </p:cBhvr>
                                      <p:to>
                                        <p:strVal val="visible"/>
                                      </p:to>
                                    </p:set>
                                    <p:anim calcmode="lin" valueType="num">
                                      <p:cBhvr>
                                        <p:cTn id="12" dur="1000" fill="hold"/>
                                        <p:tgtEl>
                                          <p:spTgt spid="132098"/>
                                        </p:tgtEl>
                                        <p:attrNameLst>
                                          <p:attrName>ppt_w</p:attrName>
                                        </p:attrNameLst>
                                      </p:cBhvr>
                                      <p:tavLst>
                                        <p:tav tm="0">
                                          <p:val>
                                            <p:strVal val="#ppt_w*0.70"/>
                                          </p:val>
                                        </p:tav>
                                        <p:tav tm="100000">
                                          <p:val>
                                            <p:strVal val="#ppt_w"/>
                                          </p:val>
                                        </p:tav>
                                      </p:tavLst>
                                    </p:anim>
                                    <p:anim calcmode="lin" valueType="num">
                                      <p:cBhvr>
                                        <p:cTn id="13" dur="1000" fill="hold"/>
                                        <p:tgtEl>
                                          <p:spTgt spid="132098"/>
                                        </p:tgtEl>
                                        <p:attrNameLst>
                                          <p:attrName>ppt_h</p:attrName>
                                        </p:attrNameLst>
                                      </p:cBhvr>
                                      <p:tavLst>
                                        <p:tav tm="0">
                                          <p:val>
                                            <p:strVal val="#ppt_h"/>
                                          </p:val>
                                        </p:tav>
                                        <p:tav tm="100000">
                                          <p:val>
                                            <p:strVal val="#ppt_h"/>
                                          </p:val>
                                        </p:tav>
                                      </p:tavLst>
                                    </p:anim>
                                    <p:animEffect transition="in" filter="fade">
                                      <p:cBhvr>
                                        <p:cTn id="14" dur="1000"/>
                                        <p:tgtEl>
                                          <p:spTgt spid="132098"/>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Lst>
  </p:timing>
</p:sld>
</file>

<file path=ppt/slides/slide3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p:txBody>
          <a:bodyPr/>
          <a:lstStyle/>
          <a:p>
            <a:pPr>
              <a:defRPr/>
            </a:pPr>
            <a:r>
              <a:rPr lang="en-US" dirty="0" smtClean="0"/>
              <a:t>12-</a:t>
            </a:r>
            <a:fld id="{0A99F28D-E4D1-4238-A948-47AE30291BC4}" type="slidenum">
              <a:rPr lang="en-US" smtClean="0"/>
              <a:pPr>
                <a:defRPr/>
              </a:pPr>
              <a:t>380</a:t>
            </a:fld>
            <a:endParaRPr lang="en-US" dirty="0" smtClean="0"/>
          </a:p>
        </p:txBody>
      </p:sp>
      <p:sp>
        <p:nvSpPr>
          <p:cNvPr id="387074" name="Rectangle 2"/>
          <p:cNvSpPr>
            <a:spLocks noGrp="1" noChangeArrowheads="1"/>
          </p:cNvSpPr>
          <p:nvPr>
            <p:ph type="body" idx="1"/>
          </p:nvPr>
        </p:nvSpPr>
        <p:spPr>
          <a:xfrm>
            <a:off x="685800" y="1778000"/>
            <a:ext cx="8316913" cy="4394200"/>
          </a:xfrm>
          <a:noFill/>
        </p:spPr>
        <p:txBody>
          <a:bodyPr lIns="90475" tIns="44444" rIns="90475" bIns="44444"/>
          <a:lstStyle/>
          <a:p>
            <a:pPr marL="374650" indent="-374650" defTabSz="998538"/>
            <a:r>
              <a:rPr lang="en-US" b="1" smtClean="0"/>
              <a:t>Known and constant </a:t>
            </a:r>
            <a:r>
              <a:rPr lang="en-US" b="1" smtClean="0">
                <a:solidFill>
                  <a:srgbClr val="CC0066"/>
                </a:solidFill>
              </a:rPr>
              <a:t>demand</a:t>
            </a:r>
            <a:endParaRPr lang="en-US" b="1" smtClean="0"/>
          </a:p>
          <a:p>
            <a:pPr marL="374650" indent="-374650" defTabSz="998538"/>
            <a:r>
              <a:rPr lang="en-US" b="1" smtClean="0"/>
              <a:t>Known and constant </a:t>
            </a:r>
            <a:r>
              <a:rPr lang="en-US" b="1" smtClean="0">
                <a:solidFill>
                  <a:srgbClr val="CC0066"/>
                </a:solidFill>
              </a:rPr>
              <a:t>lead time</a:t>
            </a:r>
            <a:endParaRPr lang="en-US" b="1" smtClean="0"/>
          </a:p>
          <a:p>
            <a:pPr marL="374650" indent="-374650" defTabSz="998538"/>
            <a:r>
              <a:rPr lang="en-US" b="1" smtClean="0">
                <a:solidFill>
                  <a:srgbClr val="CC0066"/>
                </a:solidFill>
              </a:rPr>
              <a:t>Instantaneous receipt</a:t>
            </a:r>
            <a:r>
              <a:rPr lang="en-US" b="1" smtClean="0"/>
              <a:t> of material</a:t>
            </a:r>
          </a:p>
          <a:p>
            <a:pPr marL="374650" indent="-374650" defTabSz="998538"/>
            <a:r>
              <a:rPr lang="en-US" b="1" smtClean="0">
                <a:solidFill>
                  <a:srgbClr val="CC0066"/>
                </a:solidFill>
              </a:rPr>
              <a:t>No</a:t>
            </a:r>
            <a:r>
              <a:rPr lang="en-US" b="1" smtClean="0"/>
              <a:t> quantity </a:t>
            </a:r>
            <a:r>
              <a:rPr lang="en-US" b="1" smtClean="0">
                <a:solidFill>
                  <a:srgbClr val="CC0066"/>
                </a:solidFill>
              </a:rPr>
              <a:t>discounts</a:t>
            </a:r>
          </a:p>
          <a:p>
            <a:pPr marL="374650" indent="-374650" defTabSz="998538"/>
            <a:r>
              <a:rPr lang="en-US" b="1" u="sng" smtClean="0"/>
              <a:t>Only order (setup) cost and holding cost</a:t>
            </a:r>
          </a:p>
          <a:p>
            <a:pPr marL="374650" indent="-374650" defTabSz="998538"/>
            <a:r>
              <a:rPr lang="en-US" b="1" smtClean="0"/>
              <a:t>No </a:t>
            </a:r>
            <a:r>
              <a:rPr lang="en-US" b="1" smtClean="0">
                <a:solidFill>
                  <a:srgbClr val="CC0066"/>
                </a:solidFill>
              </a:rPr>
              <a:t>stockouts</a:t>
            </a:r>
            <a:endParaRPr lang="en-US" b="1" smtClean="0"/>
          </a:p>
        </p:txBody>
      </p:sp>
      <p:sp>
        <p:nvSpPr>
          <p:cNvPr id="98308" name="Rectangle 3"/>
          <p:cNvSpPr>
            <a:spLocks noGrp="1" noChangeArrowheads="1"/>
          </p:cNvSpPr>
          <p:nvPr>
            <p:ph type="title"/>
          </p:nvPr>
        </p:nvSpPr>
        <p:spPr/>
        <p:txBody>
          <a:bodyPr/>
          <a:lstStyle/>
          <a:p>
            <a:r>
              <a:rPr lang="en-US" b="1" smtClean="0">
                <a:solidFill>
                  <a:srgbClr val="FF0000"/>
                </a:solidFill>
              </a:rPr>
              <a:t>EOQ Assumptions</a:t>
            </a:r>
          </a:p>
        </p:txBody>
      </p:sp>
    </p:spTree>
    <p:extLst>
      <p:ext uri="{BB962C8B-B14F-4D97-AF65-F5344CB8AC3E}">
        <p14:creationId xmlns:p14="http://schemas.microsoft.com/office/powerpoint/2010/main" val="25725361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4">
                                            <p:txEl>
                                              <p:pRg st="0" end="0"/>
                                            </p:txEl>
                                          </p:spTgt>
                                        </p:tgtEl>
                                        <p:attrNameLst>
                                          <p:attrName>style.visibility</p:attrName>
                                        </p:attrNameLst>
                                      </p:cBhvr>
                                      <p:to>
                                        <p:strVal val="visible"/>
                                      </p:to>
                                    </p:set>
                                    <p:animEffect transition="in" filter="wipe(left)">
                                      <p:cBhvr>
                                        <p:cTn id="7" dur="500"/>
                                        <p:tgtEl>
                                          <p:spTgt spid="387074">
                                            <p:txEl>
                                              <p:pRg st="0" end="0"/>
                                            </p:txEl>
                                          </p:spTgt>
                                        </p:tgtEl>
                                      </p:cBhvr>
                                    </p:animEffect>
                                  </p:childTnLst>
                                  <p:subTnLst>
                                    <p:animClr clrSpc="rgb" dir="cw">
                                      <p:cBhvr override="childStyle">
                                        <p:cTn dur="1" fill="hold" display="0" masterRel="nextClick" afterEffect="1"/>
                                        <p:tgtEl>
                                          <p:spTgt spid="387074">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74">
                                            <p:txEl>
                                              <p:pRg st="1" end="1"/>
                                            </p:txEl>
                                          </p:spTgt>
                                        </p:tgtEl>
                                        <p:attrNameLst>
                                          <p:attrName>style.visibility</p:attrName>
                                        </p:attrNameLst>
                                      </p:cBhvr>
                                      <p:to>
                                        <p:strVal val="visible"/>
                                      </p:to>
                                    </p:set>
                                    <p:animEffect transition="in" filter="wipe(left)">
                                      <p:cBhvr>
                                        <p:cTn id="12" dur="500"/>
                                        <p:tgtEl>
                                          <p:spTgt spid="387074">
                                            <p:txEl>
                                              <p:pRg st="1" end="1"/>
                                            </p:txEl>
                                          </p:spTgt>
                                        </p:tgtEl>
                                      </p:cBhvr>
                                    </p:animEffect>
                                  </p:childTnLst>
                                  <p:subTnLst>
                                    <p:animClr clrSpc="rgb" dir="cw">
                                      <p:cBhvr override="childStyle">
                                        <p:cTn dur="1" fill="hold" display="0" masterRel="nextClick" afterEffect="1"/>
                                        <p:tgtEl>
                                          <p:spTgt spid="387074">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7074">
                                            <p:txEl>
                                              <p:pRg st="2" end="2"/>
                                            </p:txEl>
                                          </p:spTgt>
                                        </p:tgtEl>
                                        <p:attrNameLst>
                                          <p:attrName>style.visibility</p:attrName>
                                        </p:attrNameLst>
                                      </p:cBhvr>
                                      <p:to>
                                        <p:strVal val="visible"/>
                                      </p:to>
                                    </p:set>
                                    <p:animEffect transition="in" filter="wipe(left)">
                                      <p:cBhvr>
                                        <p:cTn id="17" dur="500"/>
                                        <p:tgtEl>
                                          <p:spTgt spid="387074">
                                            <p:txEl>
                                              <p:pRg st="2" end="2"/>
                                            </p:txEl>
                                          </p:spTgt>
                                        </p:tgtEl>
                                      </p:cBhvr>
                                    </p:animEffect>
                                  </p:childTnLst>
                                  <p:subTnLst>
                                    <p:animClr clrSpc="rgb" dir="cw">
                                      <p:cBhvr override="childStyle">
                                        <p:cTn dur="1" fill="hold" display="0" masterRel="nextClick" afterEffect="1"/>
                                        <p:tgtEl>
                                          <p:spTgt spid="387074">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7074">
                                            <p:txEl>
                                              <p:pRg st="3" end="3"/>
                                            </p:txEl>
                                          </p:spTgt>
                                        </p:tgtEl>
                                        <p:attrNameLst>
                                          <p:attrName>style.visibility</p:attrName>
                                        </p:attrNameLst>
                                      </p:cBhvr>
                                      <p:to>
                                        <p:strVal val="visible"/>
                                      </p:to>
                                    </p:set>
                                    <p:animEffect transition="in" filter="wipe(left)">
                                      <p:cBhvr>
                                        <p:cTn id="22" dur="500"/>
                                        <p:tgtEl>
                                          <p:spTgt spid="387074">
                                            <p:txEl>
                                              <p:pRg st="3" end="3"/>
                                            </p:txEl>
                                          </p:spTgt>
                                        </p:tgtEl>
                                      </p:cBhvr>
                                    </p:animEffect>
                                  </p:childTnLst>
                                  <p:subTnLst>
                                    <p:animClr clrSpc="rgb" dir="cw">
                                      <p:cBhvr override="childStyle">
                                        <p:cTn dur="1" fill="hold" display="0" masterRel="nextClick" afterEffect="1"/>
                                        <p:tgtEl>
                                          <p:spTgt spid="387074">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7074">
                                            <p:txEl>
                                              <p:pRg st="4" end="4"/>
                                            </p:txEl>
                                          </p:spTgt>
                                        </p:tgtEl>
                                        <p:attrNameLst>
                                          <p:attrName>style.visibility</p:attrName>
                                        </p:attrNameLst>
                                      </p:cBhvr>
                                      <p:to>
                                        <p:strVal val="visible"/>
                                      </p:to>
                                    </p:set>
                                    <p:animEffect transition="in" filter="wipe(left)">
                                      <p:cBhvr>
                                        <p:cTn id="27" dur="500"/>
                                        <p:tgtEl>
                                          <p:spTgt spid="387074">
                                            <p:txEl>
                                              <p:pRg st="4" end="4"/>
                                            </p:txEl>
                                          </p:spTgt>
                                        </p:tgtEl>
                                      </p:cBhvr>
                                    </p:animEffect>
                                  </p:childTnLst>
                                  <p:subTnLst>
                                    <p:animClr clrSpc="rgb" dir="cw">
                                      <p:cBhvr override="childStyle">
                                        <p:cTn dur="1" fill="hold" display="0" masterRel="nextClick" afterEffect="1"/>
                                        <p:tgtEl>
                                          <p:spTgt spid="387074">
                                            <p:txEl>
                                              <p:pRg st="4" end="4"/>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7074">
                                            <p:txEl>
                                              <p:pRg st="5" end="5"/>
                                            </p:txEl>
                                          </p:spTgt>
                                        </p:tgtEl>
                                        <p:attrNameLst>
                                          <p:attrName>style.visibility</p:attrName>
                                        </p:attrNameLst>
                                      </p:cBhvr>
                                      <p:to>
                                        <p:strVal val="visible"/>
                                      </p:to>
                                    </p:set>
                                    <p:animEffect transition="in" filter="wipe(left)">
                                      <p:cBhvr>
                                        <p:cTn id="32" dur="500"/>
                                        <p:tgtEl>
                                          <p:spTgt spid="387074">
                                            <p:txEl>
                                              <p:pRg st="5" end="5"/>
                                            </p:txEl>
                                          </p:spTgt>
                                        </p:tgtEl>
                                      </p:cBhvr>
                                    </p:animEffect>
                                  </p:childTnLst>
                                  <p:subTnLst>
                                    <p:animClr clrSpc="rgb" dir="cw">
                                      <p:cBhvr override="childStyle">
                                        <p:cTn dur="1" fill="hold" display="0" masterRel="nextClick" afterEffect="1"/>
                                        <p:tgtEl>
                                          <p:spTgt spid="387074">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build="p" autoUpdateAnimBg="0"/>
    </p:bld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Definition of Inventory Carrying Costs</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Costs incurred for maintaining inventory of materials.</a:t>
            </a:r>
          </a:p>
          <a:p>
            <a:r>
              <a:rPr lang="en-US" b="1" dirty="0"/>
              <a:t>Holding(or Carrying ) costs</a:t>
            </a:r>
          </a:p>
          <a:p>
            <a:pPr>
              <a:buNone/>
            </a:pPr>
            <a:r>
              <a:rPr lang="en-US" b="1" dirty="0"/>
              <a:t>		Includes </a:t>
            </a:r>
          </a:p>
          <a:p>
            <a:pPr>
              <a:buNone/>
            </a:pPr>
            <a:r>
              <a:rPr lang="en-US" b="1" dirty="0"/>
              <a:t>			</a:t>
            </a:r>
            <a:r>
              <a:rPr lang="en-US" b="1" i="1" dirty="0">
                <a:solidFill>
                  <a:srgbClr val="FF0000"/>
                </a:solidFill>
              </a:rPr>
              <a:t>Costs of making Storage facilities</a:t>
            </a:r>
          </a:p>
          <a:p>
            <a:pPr>
              <a:buNone/>
            </a:pPr>
            <a:r>
              <a:rPr lang="en-US" b="1" i="1" dirty="0">
                <a:solidFill>
                  <a:srgbClr val="FF0000"/>
                </a:solidFill>
              </a:rPr>
              <a:t>			Handling</a:t>
            </a:r>
          </a:p>
          <a:p>
            <a:pPr>
              <a:buNone/>
            </a:pPr>
            <a:r>
              <a:rPr lang="en-US" b="1" i="1" dirty="0">
                <a:solidFill>
                  <a:srgbClr val="FF0000"/>
                </a:solidFill>
              </a:rPr>
              <a:t>			Insurance</a:t>
            </a:r>
          </a:p>
          <a:p>
            <a:pPr>
              <a:buNone/>
            </a:pPr>
            <a:r>
              <a:rPr lang="en-US" b="1" i="1" dirty="0">
                <a:solidFill>
                  <a:srgbClr val="FF0000"/>
                </a:solidFill>
              </a:rPr>
              <a:t>			Breakage</a:t>
            </a:r>
          </a:p>
          <a:p>
            <a:pPr>
              <a:buNone/>
            </a:pPr>
            <a:r>
              <a:rPr lang="en-US" b="1" i="1" dirty="0">
                <a:solidFill>
                  <a:srgbClr val="FF0000"/>
                </a:solidFill>
              </a:rPr>
              <a:t>			Obsolescence</a:t>
            </a:r>
          </a:p>
          <a:p>
            <a:pPr>
              <a:buNone/>
            </a:pPr>
            <a:r>
              <a:rPr lang="en-US" b="1" i="1" dirty="0">
                <a:solidFill>
                  <a:srgbClr val="FF0000"/>
                </a:solidFill>
              </a:rPr>
              <a:t>			Depreciation</a:t>
            </a:r>
          </a:p>
          <a:p>
            <a:pPr>
              <a:buNone/>
            </a:pPr>
            <a:r>
              <a:rPr lang="en-US" b="1" i="1" dirty="0">
                <a:solidFill>
                  <a:srgbClr val="FF0000"/>
                </a:solidFill>
              </a:rPr>
              <a:t>			Opportunity costs /Interest costs of Capital</a:t>
            </a:r>
          </a:p>
          <a:p>
            <a:endParaRPr lang="en-US" dirty="0"/>
          </a:p>
        </p:txBody>
      </p:sp>
    </p:spTree>
    <p:extLst>
      <p:ext uri="{BB962C8B-B14F-4D97-AF65-F5344CB8AC3E}">
        <p14:creationId xmlns:p14="http://schemas.microsoft.com/office/powerpoint/2010/main" val="957042872"/>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2"/>
          </p:nvPr>
        </p:nvSpPr>
        <p:spPr/>
        <p:txBody>
          <a:bodyPr/>
          <a:lstStyle/>
          <a:p>
            <a:pPr>
              <a:defRPr/>
            </a:pPr>
            <a:r>
              <a:rPr lang="en-US" smtClean="0"/>
              <a:t>12-</a:t>
            </a:r>
            <a:fld id="{FAE6621C-5A40-4549-B9FE-2AB6E76A679C}" type="slidenum">
              <a:rPr lang="en-US" smtClean="0"/>
              <a:pPr>
                <a:defRPr/>
              </a:pPr>
              <a:t>382</a:t>
            </a:fld>
            <a:endParaRPr lang="en-US" smtClean="0"/>
          </a:p>
        </p:txBody>
      </p:sp>
      <p:sp>
        <p:nvSpPr>
          <p:cNvPr id="152579" name="Rectangle 2"/>
          <p:cNvSpPr>
            <a:spLocks noGrp="1" noChangeArrowheads="1"/>
          </p:cNvSpPr>
          <p:nvPr>
            <p:ph type="title"/>
          </p:nvPr>
        </p:nvSpPr>
        <p:spPr>
          <a:xfrm>
            <a:off x="1150938" y="228600"/>
            <a:ext cx="7793037" cy="1143000"/>
          </a:xfrm>
        </p:spPr>
        <p:txBody>
          <a:bodyPr>
            <a:normAutofit fontScale="90000"/>
          </a:bodyPr>
          <a:lstStyle/>
          <a:p>
            <a:pPr>
              <a:lnSpc>
                <a:spcPct val="80000"/>
              </a:lnSpc>
            </a:pPr>
            <a:r>
              <a:rPr lang="en-US" b="1" smtClean="0">
                <a:solidFill>
                  <a:srgbClr val="FF0000"/>
                </a:solidFill>
              </a:rPr>
              <a:t>Inventory Holding Costs</a:t>
            </a:r>
            <a:br>
              <a:rPr lang="en-US" b="1" smtClean="0">
                <a:solidFill>
                  <a:srgbClr val="FF0000"/>
                </a:solidFill>
              </a:rPr>
            </a:br>
            <a:r>
              <a:rPr lang="en-US" b="1" smtClean="0">
                <a:solidFill>
                  <a:srgbClr val="FF0000"/>
                </a:solidFill>
              </a:rPr>
              <a:t>(Appx. Ranges)-   A</a:t>
            </a:r>
            <a:r>
              <a:rPr lang="en-US" sz="2400" b="1" smtClean="0">
                <a:solidFill>
                  <a:srgbClr val="FF0000"/>
                </a:solidFill>
              </a:rPr>
              <a:t>n example</a:t>
            </a:r>
          </a:p>
        </p:txBody>
      </p:sp>
      <p:sp>
        <p:nvSpPr>
          <p:cNvPr id="152580" name="Rectangle 3"/>
          <p:cNvSpPr>
            <a:spLocks noGrp="1" noChangeArrowheads="1"/>
          </p:cNvSpPr>
          <p:nvPr>
            <p:ph type="body" sz="half" idx="1"/>
          </p:nvPr>
        </p:nvSpPr>
        <p:spPr>
          <a:xfrm>
            <a:off x="423863" y="1447800"/>
            <a:ext cx="4572000" cy="5573713"/>
          </a:xfrm>
        </p:spPr>
        <p:txBody>
          <a:bodyPr/>
          <a:lstStyle/>
          <a:p>
            <a:pPr algn="ctr">
              <a:lnSpc>
                <a:spcPct val="80000"/>
              </a:lnSpc>
              <a:buFont typeface="Symbol" pitchFamily="18" charset="2"/>
              <a:buNone/>
            </a:pPr>
            <a:endParaRPr lang="en-US" sz="2000" u="sng" smtClean="0"/>
          </a:p>
          <a:p>
            <a:pPr algn="ctr">
              <a:lnSpc>
                <a:spcPct val="80000"/>
              </a:lnSpc>
              <a:buFont typeface="Symbol" pitchFamily="18" charset="2"/>
              <a:buNone/>
            </a:pPr>
            <a:r>
              <a:rPr lang="en-US" sz="2000" u="sng" smtClean="0"/>
              <a:t>Category</a:t>
            </a:r>
          </a:p>
          <a:p>
            <a:pPr>
              <a:lnSpc>
                <a:spcPct val="10000"/>
              </a:lnSpc>
              <a:buFont typeface="Symbol" pitchFamily="18" charset="2"/>
              <a:buNone/>
            </a:pPr>
            <a:endParaRPr lang="en-US" sz="2000" smtClean="0"/>
          </a:p>
          <a:p>
            <a:pPr>
              <a:lnSpc>
                <a:spcPct val="90000"/>
              </a:lnSpc>
              <a:buFont typeface="Symbol" pitchFamily="18" charset="2"/>
              <a:buNone/>
            </a:pPr>
            <a:endParaRPr lang="en-US" sz="2000" smtClean="0"/>
          </a:p>
          <a:p>
            <a:pPr>
              <a:lnSpc>
                <a:spcPct val="90000"/>
              </a:lnSpc>
              <a:buFont typeface="Symbol" pitchFamily="18" charset="2"/>
              <a:buNone/>
            </a:pPr>
            <a:r>
              <a:rPr lang="en-US" sz="2000" smtClean="0"/>
              <a:t>Housing costs (building rent, depreciation, operating cost, taxes, insurance)</a:t>
            </a:r>
          </a:p>
          <a:p>
            <a:pPr>
              <a:lnSpc>
                <a:spcPct val="20000"/>
              </a:lnSpc>
              <a:buFont typeface="Symbol" pitchFamily="18" charset="2"/>
              <a:buNone/>
            </a:pPr>
            <a:endParaRPr lang="en-US" sz="2000" smtClean="0">
              <a:solidFill>
                <a:srgbClr val="33CCFF"/>
              </a:solidFill>
            </a:endParaRPr>
          </a:p>
          <a:p>
            <a:pPr>
              <a:lnSpc>
                <a:spcPct val="90000"/>
              </a:lnSpc>
              <a:buFont typeface="Symbol" pitchFamily="18" charset="2"/>
              <a:buNone/>
            </a:pPr>
            <a:r>
              <a:rPr lang="en-US" sz="2000" smtClean="0">
                <a:solidFill>
                  <a:srgbClr val="CC0066"/>
                </a:solidFill>
              </a:rPr>
              <a:t>Material handling costs (equipment, lease or depreciation, power, operating cost)</a:t>
            </a:r>
          </a:p>
          <a:p>
            <a:pPr>
              <a:lnSpc>
                <a:spcPct val="10000"/>
              </a:lnSpc>
              <a:buFont typeface="Symbol" pitchFamily="18" charset="2"/>
              <a:buNone/>
            </a:pPr>
            <a:endParaRPr lang="en-US" sz="2000" smtClean="0"/>
          </a:p>
          <a:p>
            <a:pPr>
              <a:lnSpc>
                <a:spcPct val="90000"/>
              </a:lnSpc>
              <a:buFont typeface="Symbol" pitchFamily="18" charset="2"/>
              <a:buNone/>
            </a:pPr>
            <a:r>
              <a:rPr lang="en-US" sz="2000" smtClean="0"/>
              <a:t>Labor cost from extra handling</a:t>
            </a:r>
          </a:p>
          <a:p>
            <a:pPr>
              <a:lnSpc>
                <a:spcPct val="70000"/>
              </a:lnSpc>
              <a:buFont typeface="Symbol" pitchFamily="18" charset="2"/>
              <a:buNone/>
            </a:pPr>
            <a:endParaRPr lang="en-US" sz="2000" smtClean="0"/>
          </a:p>
          <a:p>
            <a:pPr>
              <a:lnSpc>
                <a:spcPct val="80000"/>
              </a:lnSpc>
              <a:buFont typeface="Symbol" pitchFamily="18" charset="2"/>
              <a:buNone/>
            </a:pPr>
            <a:r>
              <a:rPr lang="en-US" sz="2000" smtClean="0">
                <a:solidFill>
                  <a:srgbClr val="CC0066"/>
                </a:solidFill>
              </a:rPr>
              <a:t>Investment costs (borrowing costs, taxes, and insurance on inventory)</a:t>
            </a:r>
          </a:p>
          <a:p>
            <a:pPr>
              <a:lnSpc>
                <a:spcPct val="10000"/>
              </a:lnSpc>
              <a:buFont typeface="Symbol" pitchFamily="18" charset="2"/>
              <a:buNone/>
            </a:pPr>
            <a:endParaRPr lang="en-US" sz="2000" smtClean="0"/>
          </a:p>
          <a:p>
            <a:pPr>
              <a:buFont typeface="Symbol" pitchFamily="18" charset="2"/>
              <a:buNone/>
            </a:pPr>
            <a:r>
              <a:rPr lang="en-US" sz="2000" smtClean="0"/>
              <a:t>Pilferage, scrap, and obsolescence</a:t>
            </a:r>
          </a:p>
          <a:p>
            <a:pPr>
              <a:lnSpc>
                <a:spcPct val="0"/>
              </a:lnSpc>
              <a:buFont typeface="Symbol" pitchFamily="18" charset="2"/>
              <a:buNone/>
            </a:pPr>
            <a:endParaRPr lang="en-US" sz="2000" smtClean="0"/>
          </a:p>
          <a:p>
            <a:pPr>
              <a:lnSpc>
                <a:spcPct val="40000"/>
              </a:lnSpc>
              <a:buFont typeface="Symbol" pitchFamily="18" charset="2"/>
              <a:buNone/>
            </a:pPr>
            <a:endParaRPr lang="en-US" sz="2000" smtClean="0"/>
          </a:p>
          <a:p>
            <a:pPr>
              <a:lnSpc>
                <a:spcPct val="90000"/>
              </a:lnSpc>
              <a:buFont typeface="Symbol" pitchFamily="18" charset="2"/>
              <a:buNone/>
            </a:pPr>
            <a:endParaRPr lang="en-US" sz="2000" b="1" smtClean="0"/>
          </a:p>
          <a:p>
            <a:pPr>
              <a:lnSpc>
                <a:spcPct val="90000"/>
              </a:lnSpc>
              <a:buFont typeface="Symbol" pitchFamily="18" charset="2"/>
              <a:buNone/>
            </a:pPr>
            <a:r>
              <a:rPr lang="en-US" sz="2000" b="1" smtClean="0">
                <a:solidFill>
                  <a:srgbClr val="FF0000"/>
                </a:solidFill>
              </a:rPr>
              <a:t>Overall carrying cost</a:t>
            </a:r>
          </a:p>
        </p:txBody>
      </p:sp>
      <p:sp>
        <p:nvSpPr>
          <p:cNvPr id="152581" name="Rectangle 4"/>
          <p:cNvSpPr>
            <a:spLocks noGrp="1" noChangeArrowheads="1"/>
          </p:cNvSpPr>
          <p:nvPr>
            <p:ph type="body" sz="half" idx="2"/>
          </p:nvPr>
        </p:nvSpPr>
        <p:spPr>
          <a:xfrm>
            <a:off x="4656138" y="1519238"/>
            <a:ext cx="3895725" cy="4767262"/>
          </a:xfrm>
        </p:spPr>
        <p:txBody>
          <a:bodyPr>
            <a:normAutofit lnSpcReduction="10000"/>
          </a:bodyPr>
          <a:lstStyle/>
          <a:p>
            <a:pPr algn="ctr">
              <a:lnSpc>
                <a:spcPct val="70000"/>
              </a:lnSpc>
              <a:buFont typeface="Symbol" pitchFamily="18" charset="2"/>
              <a:buNone/>
            </a:pPr>
            <a:endParaRPr lang="en-US" sz="2000" smtClean="0"/>
          </a:p>
          <a:p>
            <a:pPr algn="ctr">
              <a:lnSpc>
                <a:spcPct val="70000"/>
              </a:lnSpc>
              <a:buFont typeface="Symbol" pitchFamily="18" charset="2"/>
              <a:buNone/>
            </a:pPr>
            <a:r>
              <a:rPr lang="en-US" sz="2000" smtClean="0"/>
              <a:t>Cost as a</a:t>
            </a:r>
            <a:endParaRPr lang="en-US" sz="2000" u="sng" smtClean="0"/>
          </a:p>
          <a:p>
            <a:pPr algn="ctr">
              <a:lnSpc>
                <a:spcPct val="50000"/>
              </a:lnSpc>
              <a:buFont typeface="Symbol" pitchFamily="18" charset="2"/>
              <a:buNone/>
            </a:pPr>
            <a:r>
              <a:rPr lang="en-US" sz="2000" u="sng" smtClean="0"/>
              <a:t> % of Inventory Value</a:t>
            </a:r>
          </a:p>
          <a:p>
            <a:pPr algn="ctr">
              <a:lnSpc>
                <a:spcPct val="130000"/>
              </a:lnSpc>
              <a:buFont typeface="Symbol" pitchFamily="18" charset="2"/>
              <a:buNone/>
            </a:pPr>
            <a:r>
              <a:rPr lang="en-US" sz="2000" smtClean="0"/>
              <a:t>6%</a:t>
            </a:r>
          </a:p>
          <a:p>
            <a:pPr algn="ctr">
              <a:lnSpc>
                <a:spcPct val="70000"/>
              </a:lnSpc>
              <a:buFont typeface="Symbol" pitchFamily="18" charset="2"/>
              <a:buNone/>
            </a:pPr>
            <a:r>
              <a:rPr lang="en-US" sz="2000" smtClean="0"/>
              <a:t>(3 - 10%)</a:t>
            </a:r>
          </a:p>
          <a:p>
            <a:pPr algn="ctr">
              <a:lnSpc>
                <a:spcPct val="160000"/>
              </a:lnSpc>
              <a:buFont typeface="Symbol" pitchFamily="18" charset="2"/>
              <a:buNone/>
            </a:pPr>
            <a:r>
              <a:rPr lang="en-US" sz="2000" smtClean="0">
                <a:solidFill>
                  <a:srgbClr val="CC0066"/>
                </a:solidFill>
              </a:rPr>
              <a:t>3%</a:t>
            </a:r>
          </a:p>
          <a:p>
            <a:pPr algn="ctr">
              <a:lnSpc>
                <a:spcPct val="70000"/>
              </a:lnSpc>
              <a:buFont typeface="Symbol" pitchFamily="18" charset="2"/>
              <a:buNone/>
            </a:pPr>
            <a:r>
              <a:rPr lang="en-US" sz="2000" smtClean="0">
                <a:solidFill>
                  <a:srgbClr val="CC0066"/>
                </a:solidFill>
              </a:rPr>
              <a:t>(1 - 3.5%)</a:t>
            </a:r>
          </a:p>
          <a:p>
            <a:pPr algn="ctr">
              <a:lnSpc>
                <a:spcPct val="50000"/>
              </a:lnSpc>
              <a:buFont typeface="Symbol" pitchFamily="18" charset="2"/>
              <a:buNone/>
            </a:pPr>
            <a:endParaRPr lang="en-US" sz="2000" smtClean="0">
              <a:solidFill>
                <a:srgbClr val="33CCFF"/>
              </a:solidFill>
            </a:endParaRPr>
          </a:p>
          <a:p>
            <a:pPr algn="ctr">
              <a:lnSpc>
                <a:spcPct val="50000"/>
              </a:lnSpc>
              <a:buFont typeface="Symbol" pitchFamily="18" charset="2"/>
              <a:buNone/>
            </a:pPr>
            <a:r>
              <a:rPr lang="en-US" sz="2000" smtClean="0">
                <a:solidFill>
                  <a:schemeClr val="tx2"/>
                </a:solidFill>
              </a:rPr>
              <a:t>3%</a:t>
            </a:r>
            <a:endParaRPr lang="en-US" sz="2000" smtClean="0"/>
          </a:p>
          <a:p>
            <a:pPr algn="ctr">
              <a:lnSpc>
                <a:spcPct val="50000"/>
              </a:lnSpc>
              <a:buFont typeface="Symbol" pitchFamily="18" charset="2"/>
              <a:buNone/>
            </a:pPr>
            <a:r>
              <a:rPr lang="en-US" sz="2000" smtClean="0"/>
              <a:t>(3 -</a:t>
            </a:r>
            <a:r>
              <a:rPr lang="en-US" sz="2200" smtClean="0"/>
              <a:t> </a:t>
            </a:r>
            <a:r>
              <a:rPr lang="en-US" sz="2000" smtClean="0"/>
              <a:t>5%)</a:t>
            </a:r>
          </a:p>
          <a:p>
            <a:pPr algn="ctr">
              <a:lnSpc>
                <a:spcPct val="70000"/>
              </a:lnSpc>
              <a:buFont typeface="Symbol" pitchFamily="18" charset="2"/>
              <a:buNone/>
            </a:pPr>
            <a:endParaRPr lang="en-US" sz="2000" smtClean="0"/>
          </a:p>
          <a:p>
            <a:pPr algn="ctr">
              <a:lnSpc>
                <a:spcPct val="40000"/>
              </a:lnSpc>
              <a:buFont typeface="Symbol" pitchFamily="18" charset="2"/>
              <a:buNone/>
            </a:pPr>
            <a:r>
              <a:rPr lang="en-US" sz="2000" smtClean="0">
                <a:solidFill>
                  <a:srgbClr val="CC0066"/>
                </a:solidFill>
              </a:rPr>
              <a:t>11%</a:t>
            </a:r>
          </a:p>
          <a:p>
            <a:pPr algn="ctr">
              <a:lnSpc>
                <a:spcPct val="70000"/>
              </a:lnSpc>
              <a:buFont typeface="Symbol" pitchFamily="18" charset="2"/>
              <a:buNone/>
            </a:pPr>
            <a:r>
              <a:rPr lang="en-US" sz="2000" smtClean="0">
                <a:solidFill>
                  <a:srgbClr val="CC0066"/>
                </a:solidFill>
              </a:rPr>
              <a:t>(6 - 24%)</a:t>
            </a:r>
            <a:endParaRPr lang="en-US" sz="2000" smtClean="0">
              <a:solidFill>
                <a:srgbClr val="33CCFF"/>
              </a:solidFill>
            </a:endParaRPr>
          </a:p>
          <a:p>
            <a:pPr algn="ctr">
              <a:lnSpc>
                <a:spcPct val="150000"/>
              </a:lnSpc>
              <a:buFont typeface="Symbol" pitchFamily="18" charset="2"/>
              <a:buNone/>
            </a:pPr>
            <a:r>
              <a:rPr lang="en-US" sz="2000" smtClean="0">
                <a:solidFill>
                  <a:schemeClr val="tx2"/>
                </a:solidFill>
              </a:rPr>
              <a:t>3%</a:t>
            </a:r>
            <a:endParaRPr lang="en-US" sz="2000" smtClean="0"/>
          </a:p>
          <a:p>
            <a:pPr algn="ctr">
              <a:lnSpc>
                <a:spcPct val="70000"/>
              </a:lnSpc>
              <a:buFont typeface="Symbol" pitchFamily="18" charset="2"/>
              <a:buNone/>
            </a:pPr>
            <a:r>
              <a:rPr lang="en-US" sz="2000" u="sng" smtClean="0"/>
              <a:t>  (2 - 5%)</a:t>
            </a:r>
          </a:p>
          <a:p>
            <a:pPr algn="ctr">
              <a:lnSpc>
                <a:spcPct val="90000"/>
              </a:lnSpc>
              <a:buFont typeface="Symbol" pitchFamily="18" charset="2"/>
              <a:buNone/>
            </a:pPr>
            <a:r>
              <a:rPr lang="en-US" sz="2000" b="1" smtClean="0">
                <a:solidFill>
                  <a:srgbClr val="FF0000"/>
                </a:solidFill>
              </a:rPr>
              <a:t>26%</a:t>
            </a:r>
            <a:r>
              <a:rPr lang="en-US" sz="2000" u="sng" smtClean="0">
                <a:solidFill>
                  <a:srgbClr val="FF0000"/>
                </a:solidFill>
              </a:rPr>
              <a:t>   </a:t>
            </a:r>
          </a:p>
        </p:txBody>
      </p:sp>
    </p:spTree>
    <p:extLst>
      <p:ext uri="{BB962C8B-B14F-4D97-AF65-F5344CB8AC3E}">
        <p14:creationId xmlns:p14="http://schemas.microsoft.com/office/powerpoint/2010/main" val="39658472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a:xfrm>
            <a:off x="1150938" y="304800"/>
            <a:ext cx="7793037" cy="1066800"/>
          </a:xfrm>
        </p:spPr>
        <p:txBody>
          <a:bodyPr/>
          <a:lstStyle/>
          <a:p>
            <a:pPr eaLnBrk="1" hangingPunct="1"/>
            <a:r>
              <a:rPr lang="en-US" b="1" smtClean="0">
                <a:solidFill>
                  <a:srgbClr val="FF0000"/>
                </a:solidFill>
              </a:rPr>
              <a:t>INVENTORY COSTS-</a:t>
            </a:r>
            <a:r>
              <a:rPr lang="en-US" sz="2800" b="1" smtClean="0">
                <a:solidFill>
                  <a:srgbClr val="FF0000"/>
                </a:solidFill>
              </a:rPr>
              <a:t> contd.</a:t>
            </a:r>
            <a:endParaRPr lang="en-US" b="1" smtClean="0">
              <a:solidFill>
                <a:srgbClr val="FF0000"/>
              </a:solidFill>
            </a:endParaRPr>
          </a:p>
        </p:txBody>
      </p:sp>
      <p:sp>
        <p:nvSpPr>
          <p:cNvPr id="154627" name="Content Placeholder 2"/>
          <p:cNvSpPr>
            <a:spLocks noGrp="1"/>
          </p:cNvSpPr>
          <p:nvPr>
            <p:ph idx="1"/>
          </p:nvPr>
        </p:nvSpPr>
        <p:spPr>
          <a:xfrm>
            <a:off x="1143000" y="1295400"/>
            <a:ext cx="7772400" cy="5562600"/>
          </a:xfrm>
        </p:spPr>
        <p:txBody>
          <a:bodyPr/>
          <a:lstStyle/>
          <a:p>
            <a:pPr eaLnBrk="1" hangingPunct="1">
              <a:buFont typeface="Wingdings" pitchFamily="2" charset="2"/>
              <a:buChar char="q"/>
            </a:pPr>
            <a:r>
              <a:rPr lang="en-US" b="1" smtClean="0"/>
              <a:t>Ordering Costs</a:t>
            </a:r>
          </a:p>
          <a:p>
            <a:pPr eaLnBrk="1" hangingPunct="1">
              <a:buFont typeface="Wingdings" pitchFamily="2" charset="2"/>
              <a:buNone/>
            </a:pPr>
            <a:r>
              <a:rPr lang="en-US" b="1" smtClean="0"/>
              <a:t>		</a:t>
            </a:r>
            <a:r>
              <a:rPr lang="en-US" sz="2000" b="1" smtClean="0"/>
              <a:t>Includes</a:t>
            </a:r>
          </a:p>
          <a:p>
            <a:pPr eaLnBrk="1" hangingPunct="1">
              <a:buFont typeface="Wingdings" pitchFamily="2" charset="2"/>
              <a:buNone/>
            </a:pPr>
            <a:r>
              <a:rPr lang="en-US" sz="2000" b="1" smtClean="0"/>
              <a:t>			</a:t>
            </a:r>
            <a:r>
              <a:rPr lang="en-US" sz="2000" b="1" i="1" smtClean="0">
                <a:solidFill>
                  <a:srgbClr val="FF0000"/>
                </a:solidFill>
              </a:rPr>
              <a:t>purchasing costs</a:t>
            </a:r>
          </a:p>
          <a:p>
            <a:pPr eaLnBrk="1" hangingPunct="1">
              <a:buFont typeface="Wingdings" pitchFamily="2" charset="2"/>
              <a:buNone/>
            </a:pPr>
            <a:r>
              <a:rPr lang="en-US" sz="2000" b="1" i="1" smtClean="0">
                <a:solidFill>
                  <a:srgbClr val="FF0000"/>
                </a:solidFill>
              </a:rPr>
              <a:t>			production ordering costs</a:t>
            </a:r>
          </a:p>
          <a:p>
            <a:pPr eaLnBrk="1" hangingPunct="1">
              <a:buFont typeface="Wingdings" pitchFamily="2" charset="2"/>
              <a:buNone/>
            </a:pPr>
            <a:r>
              <a:rPr lang="en-US" sz="2000" b="1" i="1" smtClean="0">
                <a:solidFill>
                  <a:srgbClr val="FF0000"/>
                </a:solidFill>
              </a:rPr>
              <a:t>	</a:t>
            </a:r>
          </a:p>
          <a:p>
            <a:pPr eaLnBrk="1" hangingPunct="1">
              <a:buFont typeface="Wingdings" pitchFamily="2" charset="2"/>
              <a:buNone/>
            </a:pPr>
            <a:r>
              <a:rPr lang="en-US" sz="2000" b="1" smtClean="0"/>
              <a:t>	The above costs include counting vis-à-vis order quantity, system costs for tracking the orders etc</a:t>
            </a:r>
          </a:p>
          <a:p>
            <a:pPr eaLnBrk="1" hangingPunct="1">
              <a:buFont typeface="Wingdings" pitchFamily="2" charset="2"/>
              <a:buChar char="q"/>
            </a:pPr>
            <a:r>
              <a:rPr lang="en-US" b="1" smtClean="0"/>
              <a:t>Shortage Costs</a:t>
            </a:r>
          </a:p>
          <a:p>
            <a:pPr eaLnBrk="1" hangingPunct="1">
              <a:buFont typeface="Wingdings" pitchFamily="2" charset="2"/>
              <a:buNone/>
            </a:pPr>
            <a:r>
              <a:rPr lang="en-US" b="1" smtClean="0"/>
              <a:t>		</a:t>
            </a:r>
            <a:r>
              <a:rPr lang="en-US" sz="2000" b="1" smtClean="0"/>
              <a:t>Includes</a:t>
            </a:r>
          </a:p>
          <a:p>
            <a:pPr eaLnBrk="1" hangingPunct="1">
              <a:buFont typeface="Wingdings" pitchFamily="2" charset="2"/>
              <a:buNone/>
            </a:pPr>
            <a:r>
              <a:rPr lang="en-US" sz="2000" b="1" smtClean="0"/>
              <a:t>			</a:t>
            </a:r>
            <a:r>
              <a:rPr lang="en-US" sz="2000" b="1" i="1" smtClean="0">
                <a:solidFill>
                  <a:srgbClr val="FF0000"/>
                </a:solidFill>
              </a:rPr>
              <a:t>costs for order waiting to be serviced</a:t>
            </a:r>
          </a:p>
          <a:p>
            <a:pPr eaLnBrk="1" hangingPunct="1">
              <a:buFont typeface="Wingdings" pitchFamily="2" charset="2"/>
              <a:buNone/>
            </a:pPr>
            <a:r>
              <a:rPr lang="en-US" sz="2000" b="1" i="1" smtClean="0">
                <a:solidFill>
                  <a:srgbClr val="FF0000"/>
                </a:solidFill>
              </a:rPr>
              <a:t>			costs of order getting cancelled</a:t>
            </a:r>
          </a:p>
          <a:p>
            <a:pPr eaLnBrk="1" hangingPunct="1">
              <a:buFont typeface="Wingdings" pitchFamily="2" charset="2"/>
              <a:buNone/>
            </a:pPr>
            <a:r>
              <a:rPr lang="en-US" sz="2000" b="1" smtClean="0">
                <a:solidFill>
                  <a:srgbClr val="FF0000"/>
                </a:solidFill>
              </a:rPr>
              <a:t>	</a:t>
            </a:r>
            <a:r>
              <a:rPr lang="en-US" sz="2000" b="1" smtClean="0"/>
              <a:t>It is difficult to obtain cost of lost customers, loss of profit, late delivery penalties, emergency service etc.</a:t>
            </a:r>
            <a:r>
              <a:rPr lang="en-US" sz="2000" b="1" i="1" smtClean="0"/>
              <a:t>	</a:t>
            </a:r>
          </a:p>
        </p:txBody>
      </p:sp>
    </p:spTree>
    <p:extLst>
      <p:ext uri="{BB962C8B-B14F-4D97-AF65-F5344CB8AC3E}">
        <p14:creationId xmlns:p14="http://schemas.microsoft.com/office/powerpoint/2010/main" val="59459737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p:txBody>
          <a:bodyPr/>
          <a:lstStyle/>
          <a:p>
            <a:pPr>
              <a:defRPr/>
            </a:pPr>
            <a:r>
              <a:rPr lang="en-US" smtClean="0"/>
              <a:t>12-</a:t>
            </a:r>
            <a:fld id="{83A1B389-BE2B-45D0-8D2C-7A318170049F}" type="slidenum">
              <a:rPr lang="en-US" smtClean="0"/>
              <a:pPr>
                <a:defRPr/>
              </a:pPr>
              <a:t>384</a:t>
            </a:fld>
            <a:endParaRPr lang="en-US" smtClean="0"/>
          </a:p>
        </p:txBody>
      </p:sp>
      <p:sp>
        <p:nvSpPr>
          <p:cNvPr id="99331" name="Rectangle 1026"/>
          <p:cNvSpPr>
            <a:spLocks noGrp="1" noChangeArrowheads="1"/>
          </p:cNvSpPr>
          <p:nvPr>
            <p:ph type="title"/>
          </p:nvPr>
        </p:nvSpPr>
        <p:spPr/>
        <p:txBody>
          <a:bodyPr>
            <a:normAutofit fontScale="90000"/>
          </a:bodyPr>
          <a:lstStyle/>
          <a:p>
            <a:r>
              <a:rPr lang="en-US" dirty="0" smtClean="0">
                <a:solidFill>
                  <a:srgbClr val="FF0000"/>
                </a:solidFill>
              </a:rPr>
              <a:t>EOQ Model</a:t>
            </a:r>
            <a:br>
              <a:rPr lang="en-US" dirty="0" smtClean="0">
                <a:solidFill>
                  <a:srgbClr val="FF0000"/>
                </a:solidFill>
              </a:rPr>
            </a:br>
            <a:r>
              <a:rPr lang="en-US" dirty="0" smtClean="0">
                <a:solidFill>
                  <a:srgbClr val="FF0000"/>
                </a:solidFill>
              </a:rPr>
              <a:t>When To Order</a:t>
            </a:r>
          </a:p>
        </p:txBody>
      </p:sp>
      <p:grpSp>
        <p:nvGrpSpPr>
          <p:cNvPr id="99332" name="Group 1049"/>
          <p:cNvGrpSpPr>
            <a:grpSpLocks/>
          </p:cNvGrpSpPr>
          <p:nvPr/>
        </p:nvGrpSpPr>
        <p:grpSpPr bwMode="auto">
          <a:xfrm>
            <a:off x="327025" y="1633538"/>
            <a:ext cx="8054975" cy="4572000"/>
            <a:chOff x="185" y="960"/>
            <a:chExt cx="4567" cy="2688"/>
          </a:xfrm>
        </p:grpSpPr>
        <p:sp>
          <p:nvSpPr>
            <p:cNvPr id="99333" name="Rectangle 1048"/>
            <p:cNvSpPr>
              <a:spLocks noChangeArrowheads="1"/>
            </p:cNvSpPr>
            <p:nvPr/>
          </p:nvSpPr>
          <p:spPr bwMode="auto">
            <a:xfrm>
              <a:off x="288" y="960"/>
              <a:ext cx="4464" cy="26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9334" name="Rectangle 1028"/>
            <p:cNvSpPr>
              <a:spLocks noChangeArrowheads="1"/>
            </p:cNvSpPr>
            <p:nvPr/>
          </p:nvSpPr>
          <p:spPr bwMode="auto">
            <a:xfrm>
              <a:off x="241" y="2352"/>
              <a:ext cx="76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724" tIns="40636" rIns="82724" bIns="40636">
              <a:spAutoFit/>
            </a:bodyPr>
            <a:lstStyle/>
            <a:p>
              <a:pPr algn="ctr"/>
              <a:r>
                <a:rPr lang="en-US" sz="2200">
                  <a:solidFill>
                    <a:srgbClr val="FF3399"/>
                  </a:solidFill>
                </a:rPr>
                <a:t>Reorder Point (ROP)</a:t>
              </a:r>
            </a:p>
          </p:txBody>
        </p:sp>
        <p:sp>
          <p:nvSpPr>
            <p:cNvPr id="99335" name="Rectangle 1029"/>
            <p:cNvSpPr>
              <a:spLocks noChangeArrowheads="1"/>
            </p:cNvSpPr>
            <p:nvPr/>
          </p:nvSpPr>
          <p:spPr bwMode="auto">
            <a:xfrm>
              <a:off x="4232" y="3078"/>
              <a:ext cx="47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FF9933"/>
                  </a:solidFill>
                </a:rPr>
                <a:t>Time</a:t>
              </a:r>
              <a:endParaRPr lang="en-US">
                <a:solidFill>
                  <a:srgbClr val="FFFF00"/>
                </a:solidFill>
              </a:endParaRPr>
            </a:p>
          </p:txBody>
        </p:sp>
        <p:sp>
          <p:nvSpPr>
            <p:cNvPr id="99336" name="Rectangle 1030"/>
            <p:cNvSpPr>
              <a:spLocks noChangeArrowheads="1"/>
            </p:cNvSpPr>
            <p:nvPr/>
          </p:nvSpPr>
          <p:spPr bwMode="auto">
            <a:xfrm>
              <a:off x="384" y="1062"/>
              <a:ext cx="12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FF9933"/>
                  </a:solidFill>
                </a:rPr>
                <a:t>Inventory Level</a:t>
              </a:r>
            </a:p>
          </p:txBody>
        </p:sp>
        <p:sp>
          <p:nvSpPr>
            <p:cNvPr id="99337" name="Line 1031"/>
            <p:cNvSpPr>
              <a:spLocks noChangeShapeType="1"/>
            </p:cNvSpPr>
            <p:nvPr/>
          </p:nvSpPr>
          <p:spPr bwMode="auto">
            <a:xfrm>
              <a:off x="986" y="2365"/>
              <a:ext cx="3671" cy="0"/>
            </a:xfrm>
            <a:prstGeom prst="line">
              <a:avLst/>
            </a:prstGeom>
            <a:noFill/>
            <a:ln w="19050">
              <a:solidFill>
                <a:srgbClr val="00FF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Freeform 1032"/>
            <p:cNvSpPr>
              <a:spLocks/>
            </p:cNvSpPr>
            <p:nvPr/>
          </p:nvSpPr>
          <p:spPr bwMode="auto">
            <a:xfrm>
              <a:off x="1006" y="1621"/>
              <a:ext cx="3133" cy="1485"/>
            </a:xfrm>
            <a:custGeom>
              <a:avLst/>
              <a:gdLst>
                <a:gd name="T0" fmla="*/ 0 w 3481"/>
                <a:gd name="T1" fmla="*/ 7 h 1591"/>
                <a:gd name="T2" fmla="*/ 27 w 3481"/>
                <a:gd name="T3" fmla="*/ 164 h 1591"/>
                <a:gd name="T4" fmla="*/ 27 w 3481"/>
                <a:gd name="T5" fmla="*/ 0 h 1591"/>
                <a:gd name="T6" fmla="*/ 55 w 3481"/>
                <a:gd name="T7" fmla="*/ 164 h 1591"/>
                <a:gd name="T8" fmla="*/ 55 w 3481"/>
                <a:gd name="T9" fmla="*/ 7 h 1591"/>
                <a:gd name="T10" fmla="*/ 80 w 3481"/>
                <a:gd name="T11" fmla="*/ 164 h 1591"/>
                <a:gd name="T12" fmla="*/ 80 w 3481"/>
                <a:gd name="T13" fmla="*/ 7 h 1591"/>
                <a:gd name="T14" fmla="*/ 109 w 3481"/>
                <a:gd name="T15" fmla="*/ 164 h 1591"/>
                <a:gd name="T16" fmla="*/ 0 60000 65536"/>
                <a:gd name="T17" fmla="*/ 0 60000 65536"/>
                <a:gd name="T18" fmla="*/ 0 60000 65536"/>
                <a:gd name="T19" fmla="*/ 0 60000 65536"/>
                <a:gd name="T20" fmla="*/ 0 60000 65536"/>
                <a:gd name="T21" fmla="*/ 0 60000 65536"/>
                <a:gd name="T22" fmla="*/ 0 60000 65536"/>
                <a:gd name="T23" fmla="*/ 0 60000 65536"/>
                <a:gd name="T24" fmla="*/ 0 w 3481"/>
                <a:gd name="T25" fmla="*/ 0 h 1591"/>
                <a:gd name="T26" fmla="*/ 3481 w 3481"/>
                <a:gd name="T27" fmla="*/ 1591 h 15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81" h="1591">
                  <a:moveTo>
                    <a:pt x="0" y="10"/>
                  </a:moveTo>
                  <a:lnTo>
                    <a:pt x="840" y="1590"/>
                  </a:lnTo>
                  <a:lnTo>
                    <a:pt x="840" y="0"/>
                  </a:lnTo>
                  <a:lnTo>
                    <a:pt x="1740" y="1590"/>
                  </a:lnTo>
                  <a:lnTo>
                    <a:pt x="1740" y="20"/>
                  </a:lnTo>
                  <a:lnTo>
                    <a:pt x="2610" y="1590"/>
                  </a:lnTo>
                  <a:lnTo>
                    <a:pt x="2610" y="20"/>
                  </a:lnTo>
                  <a:lnTo>
                    <a:pt x="3480" y="1590"/>
                  </a:lnTo>
                </a:path>
              </a:pathLst>
            </a:custGeom>
            <a:noFill/>
            <a:ln w="31750" cap="rnd">
              <a:solidFill>
                <a:srgbClr val="CC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339" name="Rectangle 1033"/>
            <p:cNvSpPr>
              <a:spLocks noChangeArrowheads="1"/>
            </p:cNvSpPr>
            <p:nvPr/>
          </p:nvSpPr>
          <p:spPr bwMode="auto">
            <a:xfrm>
              <a:off x="3792" y="1296"/>
              <a:ext cx="87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724" tIns="40636" rIns="82724" bIns="40636">
              <a:spAutoFit/>
            </a:bodyPr>
            <a:lstStyle/>
            <a:p>
              <a:pPr algn="ctr"/>
              <a:r>
                <a:rPr lang="en-US" sz="2200">
                  <a:solidFill>
                    <a:srgbClr val="00FF00"/>
                  </a:solidFill>
                </a:rPr>
                <a:t>Average</a:t>
              </a:r>
              <a:br>
                <a:rPr lang="en-US" sz="2200">
                  <a:solidFill>
                    <a:srgbClr val="00FF00"/>
                  </a:solidFill>
                </a:rPr>
              </a:br>
              <a:r>
                <a:rPr lang="en-US" sz="2200">
                  <a:solidFill>
                    <a:srgbClr val="00FF00"/>
                  </a:solidFill>
                </a:rPr>
                <a:t>Inventory (Q*/2)</a:t>
              </a:r>
            </a:p>
          </p:txBody>
        </p:sp>
        <p:sp>
          <p:nvSpPr>
            <p:cNvPr id="99340" name="Freeform 1034"/>
            <p:cNvSpPr>
              <a:spLocks/>
            </p:cNvSpPr>
            <p:nvPr/>
          </p:nvSpPr>
          <p:spPr bwMode="auto">
            <a:xfrm>
              <a:off x="981" y="1341"/>
              <a:ext cx="3727" cy="1765"/>
            </a:xfrm>
            <a:custGeom>
              <a:avLst/>
              <a:gdLst>
                <a:gd name="T0" fmla="*/ 0 w 4141"/>
                <a:gd name="T1" fmla="*/ 0 h 1891"/>
                <a:gd name="T2" fmla="*/ 0 w 4141"/>
                <a:gd name="T3" fmla="*/ 193 h 1891"/>
                <a:gd name="T4" fmla="*/ 128 w 4141"/>
                <a:gd name="T5" fmla="*/ 193 h 1891"/>
                <a:gd name="T6" fmla="*/ 0 60000 65536"/>
                <a:gd name="T7" fmla="*/ 0 60000 65536"/>
                <a:gd name="T8" fmla="*/ 0 60000 65536"/>
                <a:gd name="T9" fmla="*/ 0 w 4141"/>
                <a:gd name="T10" fmla="*/ 0 h 1891"/>
                <a:gd name="T11" fmla="*/ 4141 w 4141"/>
                <a:gd name="T12" fmla="*/ 1891 h 1891"/>
              </a:gdLst>
              <a:ahLst/>
              <a:cxnLst>
                <a:cxn ang="T6">
                  <a:pos x="T0" y="T1"/>
                </a:cxn>
                <a:cxn ang="T7">
                  <a:pos x="T2" y="T3"/>
                </a:cxn>
                <a:cxn ang="T8">
                  <a:pos x="T4" y="T5"/>
                </a:cxn>
              </a:cxnLst>
              <a:rect l="T9" t="T10" r="T11" b="T12"/>
              <a:pathLst>
                <a:path w="4141" h="1891">
                  <a:moveTo>
                    <a:pt x="0" y="0"/>
                  </a:moveTo>
                  <a:lnTo>
                    <a:pt x="0" y="1890"/>
                  </a:lnTo>
                  <a:lnTo>
                    <a:pt x="4140" y="1890"/>
                  </a:lnTo>
                </a:path>
              </a:pathLst>
            </a:custGeom>
            <a:noFill/>
            <a:ln w="381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341" name="Line 1035"/>
            <p:cNvSpPr>
              <a:spLocks noChangeShapeType="1"/>
            </p:cNvSpPr>
            <p:nvPr/>
          </p:nvSpPr>
          <p:spPr bwMode="auto">
            <a:xfrm>
              <a:off x="887" y="1580"/>
              <a:ext cx="159"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2" name="Rectangle 1036"/>
            <p:cNvSpPr>
              <a:spLocks noChangeArrowheads="1"/>
            </p:cNvSpPr>
            <p:nvPr/>
          </p:nvSpPr>
          <p:spPr bwMode="auto">
            <a:xfrm>
              <a:off x="1276" y="3236"/>
              <a:ext cx="83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chemeClr val="accent2"/>
                  </a:solidFill>
                </a:rPr>
                <a:t>Lead Time</a:t>
              </a:r>
            </a:p>
          </p:txBody>
        </p:sp>
        <p:sp>
          <p:nvSpPr>
            <p:cNvPr id="99343" name="Line 1037"/>
            <p:cNvSpPr>
              <a:spLocks noChangeShapeType="1"/>
            </p:cNvSpPr>
            <p:nvPr/>
          </p:nvSpPr>
          <p:spPr bwMode="auto">
            <a:xfrm>
              <a:off x="1525" y="2700"/>
              <a:ext cx="0" cy="60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1038"/>
            <p:cNvSpPr>
              <a:spLocks noChangeShapeType="1"/>
            </p:cNvSpPr>
            <p:nvPr/>
          </p:nvSpPr>
          <p:spPr bwMode="auto">
            <a:xfrm flipH="1">
              <a:off x="857" y="2677"/>
              <a:ext cx="68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1039"/>
            <p:cNvSpPr>
              <a:spLocks noChangeShapeType="1"/>
            </p:cNvSpPr>
            <p:nvPr/>
          </p:nvSpPr>
          <p:spPr bwMode="auto">
            <a:xfrm>
              <a:off x="1766" y="2717"/>
              <a:ext cx="0" cy="58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1040"/>
            <p:cNvSpPr>
              <a:spLocks noChangeShapeType="1"/>
            </p:cNvSpPr>
            <p:nvPr/>
          </p:nvSpPr>
          <p:spPr bwMode="auto">
            <a:xfrm>
              <a:off x="1212" y="3170"/>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7" name="Line 1041"/>
            <p:cNvSpPr>
              <a:spLocks noChangeShapeType="1"/>
            </p:cNvSpPr>
            <p:nvPr/>
          </p:nvSpPr>
          <p:spPr bwMode="auto">
            <a:xfrm>
              <a:off x="1802" y="3170"/>
              <a:ext cx="273"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8" name="Rectangle 1042"/>
            <p:cNvSpPr>
              <a:spLocks noChangeArrowheads="1"/>
            </p:cNvSpPr>
            <p:nvPr/>
          </p:nvSpPr>
          <p:spPr bwMode="auto">
            <a:xfrm>
              <a:off x="185" y="1360"/>
              <a:ext cx="775"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724" tIns="40636" rIns="82724" bIns="40636">
              <a:spAutoFit/>
            </a:bodyPr>
            <a:lstStyle/>
            <a:p>
              <a:pPr algn="ctr"/>
              <a:r>
                <a:rPr lang="en-US" sz="2200">
                  <a:solidFill>
                    <a:srgbClr val="FFFFFF"/>
                  </a:solidFill>
                </a:rPr>
                <a:t>Optimal Order Quantity</a:t>
              </a:r>
              <a:br>
                <a:rPr lang="en-US" sz="2200">
                  <a:solidFill>
                    <a:srgbClr val="FFFFFF"/>
                  </a:solidFill>
                </a:rPr>
              </a:br>
              <a:r>
                <a:rPr lang="en-US" sz="2200">
                  <a:solidFill>
                    <a:srgbClr val="FFFFFF"/>
                  </a:solidFill>
                </a:rPr>
                <a:t>(Q*)</a:t>
              </a:r>
            </a:p>
          </p:txBody>
        </p:sp>
        <p:sp>
          <p:nvSpPr>
            <p:cNvPr id="99349" name="AutoShape 1043"/>
            <p:cNvSpPr>
              <a:spLocks noChangeArrowheads="1"/>
            </p:cNvSpPr>
            <p:nvPr/>
          </p:nvSpPr>
          <p:spPr bwMode="auto">
            <a:xfrm>
              <a:off x="804" y="1564"/>
              <a:ext cx="144" cy="48"/>
            </a:xfrm>
            <a:prstGeom prst="rightArrow">
              <a:avLst>
                <a:gd name="adj1" fmla="val 50000"/>
                <a:gd name="adj2" fmla="val 75000"/>
              </a:avLst>
            </a:prstGeom>
            <a:solidFill>
              <a:srgbClr val="FFFFFF"/>
            </a:solidFill>
            <a:ln w="12700" cap="rnd">
              <a:solidFill>
                <a:srgbClr val="FF9933"/>
              </a:solidFill>
              <a:miter lim="800000"/>
              <a:headEnd/>
              <a:tailEnd/>
            </a:ln>
          </p:spPr>
          <p:txBody>
            <a:bodyPr wrap="none" anchor="ctr"/>
            <a:lstStyle/>
            <a:p>
              <a:endParaRPr lang="en-US"/>
            </a:p>
          </p:txBody>
        </p:sp>
        <p:sp>
          <p:nvSpPr>
            <p:cNvPr id="99350" name="AutoShape 1044"/>
            <p:cNvSpPr>
              <a:spLocks noChangeArrowheads="1"/>
            </p:cNvSpPr>
            <p:nvPr/>
          </p:nvSpPr>
          <p:spPr bwMode="auto">
            <a:xfrm>
              <a:off x="852" y="2652"/>
              <a:ext cx="96" cy="48"/>
            </a:xfrm>
            <a:prstGeom prst="rightArrow">
              <a:avLst>
                <a:gd name="adj1" fmla="val 50000"/>
                <a:gd name="adj2" fmla="val 50000"/>
              </a:avLst>
            </a:prstGeom>
            <a:solidFill>
              <a:srgbClr val="FFFFFF"/>
            </a:solidFill>
            <a:ln w="19050" cap="rnd">
              <a:solidFill>
                <a:srgbClr val="FF3399"/>
              </a:solidFill>
              <a:miter lim="800000"/>
              <a:headEnd/>
              <a:tailEnd/>
            </a:ln>
          </p:spPr>
          <p:txBody>
            <a:bodyPr wrap="none" anchor="ctr"/>
            <a:lstStyle/>
            <a:p>
              <a:endParaRPr lang="en-US"/>
            </a:p>
          </p:txBody>
        </p:sp>
        <p:sp>
          <p:nvSpPr>
            <p:cNvPr id="99351" name="Freeform 1046"/>
            <p:cNvSpPr>
              <a:spLocks/>
            </p:cNvSpPr>
            <p:nvPr/>
          </p:nvSpPr>
          <p:spPr bwMode="auto">
            <a:xfrm>
              <a:off x="4112" y="1920"/>
              <a:ext cx="112" cy="448"/>
            </a:xfrm>
            <a:custGeom>
              <a:avLst/>
              <a:gdLst>
                <a:gd name="T0" fmla="*/ 64 w 112"/>
                <a:gd name="T1" fmla="*/ 0 h 448"/>
                <a:gd name="T2" fmla="*/ 16 w 112"/>
                <a:gd name="T3" fmla="*/ 144 h 448"/>
                <a:gd name="T4" fmla="*/ 112 w 112"/>
                <a:gd name="T5" fmla="*/ 48 h 448"/>
                <a:gd name="T6" fmla="*/ 16 w 112"/>
                <a:gd name="T7" fmla="*/ 384 h 448"/>
                <a:gd name="T8" fmla="*/ 16 w 112"/>
                <a:gd name="T9" fmla="*/ 432 h 448"/>
                <a:gd name="T10" fmla="*/ 0 60000 65536"/>
                <a:gd name="T11" fmla="*/ 0 60000 65536"/>
                <a:gd name="T12" fmla="*/ 0 60000 65536"/>
                <a:gd name="T13" fmla="*/ 0 60000 65536"/>
                <a:gd name="T14" fmla="*/ 0 60000 65536"/>
                <a:gd name="T15" fmla="*/ 0 w 112"/>
                <a:gd name="T16" fmla="*/ 0 h 448"/>
                <a:gd name="T17" fmla="*/ 112 w 112"/>
                <a:gd name="T18" fmla="*/ 448 h 448"/>
              </a:gdLst>
              <a:ahLst/>
              <a:cxnLst>
                <a:cxn ang="T10">
                  <a:pos x="T0" y="T1"/>
                </a:cxn>
                <a:cxn ang="T11">
                  <a:pos x="T2" y="T3"/>
                </a:cxn>
                <a:cxn ang="T12">
                  <a:pos x="T4" y="T5"/>
                </a:cxn>
                <a:cxn ang="T13">
                  <a:pos x="T6" y="T7"/>
                </a:cxn>
                <a:cxn ang="T14">
                  <a:pos x="T8" y="T9"/>
                </a:cxn>
              </a:cxnLst>
              <a:rect l="T15" t="T16" r="T17" b="T18"/>
              <a:pathLst>
                <a:path w="112" h="448">
                  <a:moveTo>
                    <a:pt x="64" y="0"/>
                  </a:moveTo>
                  <a:cubicBezTo>
                    <a:pt x="36" y="68"/>
                    <a:pt x="8" y="136"/>
                    <a:pt x="16" y="144"/>
                  </a:cubicBezTo>
                  <a:cubicBezTo>
                    <a:pt x="24" y="152"/>
                    <a:pt x="112" y="8"/>
                    <a:pt x="112" y="48"/>
                  </a:cubicBezTo>
                  <a:cubicBezTo>
                    <a:pt x="112" y="88"/>
                    <a:pt x="32" y="320"/>
                    <a:pt x="16" y="384"/>
                  </a:cubicBezTo>
                  <a:cubicBezTo>
                    <a:pt x="0" y="448"/>
                    <a:pt x="8" y="440"/>
                    <a:pt x="16" y="432"/>
                  </a:cubicBezTo>
                </a:path>
              </a:pathLst>
            </a:custGeom>
            <a:noFill/>
            <a:ln w="28575">
              <a:solidFill>
                <a:srgbClr val="00FF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24341578"/>
      </p:ext>
    </p:extLst>
  </p:cSld>
  <p:clrMapOvr>
    <a:masterClrMapping/>
  </p:clrMapOvr>
  <p:transition>
    <p:wipe dir="r"/>
  </p:transition>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p:txBody>
          <a:bodyPr/>
          <a:lstStyle/>
          <a:p>
            <a:pPr>
              <a:defRPr/>
            </a:pPr>
            <a:r>
              <a:rPr lang="en-US" smtClean="0"/>
              <a:t>12-</a:t>
            </a:r>
            <a:fld id="{9CAC4883-39C7-4782-893A-5F3263FDA1A5}" type="slidenum">
              <a:rPr lang="en-US" smtClean="0"/>
              <a:pPr>
                <a:defRPr/>
              </a:pPr>
              <a:t>385</a:t>
            </a:fld>
            <a:endParaRPr lang="en-US" smtClean="0"/>
          </a:p>
        </p:txBody>
      </p:sp>
      <p:sp>
        <p:nvSpPr>
          <p:cNvPr id="100355" name="Rectangle 11"/>
          <p:cNvSpPr>
            <a:spLocks noGrp="1" noChangeArrowheads="1"/>
          </p:cNvSpPr>
          <p:nvPr>
            <p:ph type="title"/>
          </p:nvPr>
        </p:nvSpPr>
        <p:spPr/>
        <p:txBody>
          <a:bodyPr>
            <a:normAutofit fontScale="90000"/>
          </a:bodyPr>
          <a:lstStyle/>
          <a:p>
            <a:pPr>
              <a:lnSpc>
                <a:spcPct val="80000"/>
              </a:lnSpc>
            </a:pPr>
            <a:r>
              <a:rPr lang="en-US" smtClean="0"/>
              <a:t>EOQ Model</a:t>
            </a:r>
            <a:br>
              <a:rPr lang="en-US" smtClean="0"/>
            </a:br>
            <a:r>
              <a:rPr lang="en-US" smtClean="0"/>
              <a:t>How Much to Order?</a:t>
            </a:r>
          </a:p>
        </p:txBody>
      </p:sp>
      <p:grpSp>
        <p:nvGrpSpPr>
          <p:cNvPr id="100356" name="Group 21"/>
          <p:cNvGrpSpPr>
            <a:grpSpLocks/>
          </p:cNvGrpSpPr>
          <p:nvPr/>
        </p:nvGrpSpPr>
        <p:grpSpPr bwMode="auto">
          <a:xfrm>
            <a:off x="533400" y="1633538"/>
            <a:ext cx="8018463" cy="4233862"/>
            <a:chOff x="303" y="960"/>
            <a:chExt cx="4545" cy="2490"/>
          </a:xfrm>
        </p:grpSpPr>
        <p:sp>
          <p:nvSpPr>
            <p:cNvPr id="100357" name="Rectangle 15"/>
            <p:cNvSpPr>
              <a:spLocks noChangeArrowheads="1"/>
            </p:cNvSpPr>
            <p:nvPr/>
          </p:nvSpPr>
          <p:spPr bwMode="auto">
            <a:xfrm>
              <a:off x="336" y="1002"/>
              <a:ext cx="4512" cy="2448"/>
            </a:xfrm>
            <a:prstGeom prst="rect">
              <a:avLst/>
            </a:prstGeom>
            <a:solidFill>
              <a:srgbClr val="66FF33"/>
            </a:solidFill>
            <a:ln w="9525">
              <a:solidFill>
                <a:schemeClr val="tx1"/>
              </a:solidFill>
              <a:miter lim="800000"/>
              <a:headEnd/>
              <a:tailEnd/>
            </a:ln>
          </p:spPr>
          <p:txBody>
            <a:bodyPr wrap="none" anchor="ctr"/>
            <a:lstStyle/>
            <a:p>
              <a:endParaRPr lang="en-US"/>
            </a:p>
          </p:txBody>
        </p:sp>
        <p:sp>
          <p:nvSpPr>
            <p:cNvPr id="100358" name="Rectangle 2"/>
            <p:cNvSpPr>
              <a:spLocks noChangeArrowheads="1"/>
            </p:cNvSpPr>
            <p:nvPr/>
          </p:nvSpPr>
          <p:spPr bwMode="auto">
            <a:xfrm>
              <a:off x="3423" y="2938"/>
              <a:ext cx="121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CC0066"/>
                  </a:solidFill>
                </a:rPr>
                <a:t>Order quantity</a:t>
              </a:r>
            </a:p>
          </p:txBody>
        </p:sp>
        <p:sp>
          <p:nvSpPr>
            <p:cNvPr id="100359" name="Rectangle 3"/>
            <p:cNvSpPr>
              <a:spLocks noChangeArrowheads="1"/>
            </p:cNvSpPr>
            <p:nvPr/>
          </p:nvSpPr>
          <p:spPr bwMode="auto">
            <a:xfrm>
              <a:off x="527" y="960"/>
              <a:ext cx="10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CC0066"/>
                  </a:solidFill>
                </a:rPr>
                <a:t>Annual Cost</a:t>
              </a:r>
            </a:p>
          </p:txBody>
        </p:sp>
        <p:sp>
          <p:nvSpPr>
            <p:cNvPr id="100360" name="Line 4"/>
            <p:cNvSpPr>
              <a:spLocks noChangeShapeType="1"/>
            </p:cNvSpPr>
            <p:nvPr/>
          </p:nvSpPr>
          <p:spPr bwMode="auto">
            <a:xfrm flipV="1">
              <a:off x="1005" y="1624"/>
              <a:ext cx="3267" cy="129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361" name="Rectangle 5"/>
            <p:cNvSpPr>
              <a:spLocks noChangeArrowheads="1"/>
            </p:cNvSpPr>
            <p:nvPr/>
          </p:nvSpPr>
          <p:spPr bwMode="auto">
            <a:xfrm rot="-1321827">
              <a:off x="2518" y="1818"/>
              <a:ext cx="144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chemeClr val="accent2"/>
                  </a:solidFill>
                </a:rPr>
                <a:t>Holding Cost Curve</a:t>
              </a:r>
            </a:p>
          </p:txBody>
        </p:sp>
        <p:sp>
          <p:nvSpPr>
            <p:cNvPr id="100362" name="Rectangle 6"/>
            <p:cNvSpPr>
              <a:spLocks noChangeArrowheads="1"/>
            </p:cNvSpPr>
            <p:nvPr/>
          </p:nvSpPr>
          <p:spPr bwMode="auto">
            <a:xfrm rot="-1113959">
              <a:off x="2325" y="1554"/>
              <a:ext cx="124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rgbClr val="FF0101"/>
                  </a:solidFill>
                </a:rPr>
                <a:t>Total Cost Curve</a:t>
              </a:r>
            </a:p>
          </p:txBody>
        </p:sp>
        <p:sp>
          <p:nvSpPr>
            <p:cNvPr id="100363" name="Rectangle 7"/>
            <p:cNvSpPr>
              <a:spLocks noChangeArrowheads="1"/>
            </p:cNvSpPr>
            <p:nvPr/>
          </p:nvSpPr>
          <p:spPr bwMode="auto">
            <a:xfrm>
              <a:off x="2679" y="2468"/>
              <a:ext cx="18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rgbClr val="FF9933"/>
                  </a:solidFill>
                </a:rPr>
                <a:t>Order (Setup) Cost Curve</a:t>
              </a:r>
            </a:p>
          </p:txBody>
        </p:sp>
        <p:sp>
          <p:nvSpPr>
            <p:cNvPr id="100364" name="Freeform 8"/>
            <p:cNvSpPr>
              <a:spLocks/>
            </p:cNvSpPr>
            <p:nvPr/>
          </p:nvSpPr>
          <p:spPr bwMode="auto">
            <a:xfrm>
              <a:off x="970" y="1197"/>
              <a:ext cx="3304" cy="1774"/>
            </a:xfrm>
            <a:custGeom>
              <a:avLst/>
              <a:gdLst>
                <a:gd name="T0" fmla="*/ 0 w 3671"/>
                <a:gd name="T1" fmla="*/ 0 h 1901"/>
                <a:gd name="T2" fmla="*/ 0 w 3671"/>
                <a:gd name="T3" fmla="*/ 548 h 1901"/>
                <a:gd name="T4" fmla="*/ 551 w 3671"/>
                <a:gd name="T5" fmla="*/ 548 h 1901"/>
                <a:gd name="T6" fmla="*/ 0 60000 65536"/>
                <a:gd name="T7" fmla="*/ 0 60000 65536"/>
                <a:gd name="T8" fmla="*/ 0 60000 65536"/>
                <a:gd name="T9" fmla="*/ 0 w 3671"/>
                <a:gd name="T10" fmla="*/ 0 h 1901"/>
                <a:gd name="T11" fmla="*/ 3671 w 3671"/>
                <a:gd name="T12" fmla="*/ 1901 h 1901"/>
              </a:gdLst>
              <a:ahLst/>
              <a:cxnLst>
                <a:cxn ang="T6">
                  <a:pos x="T0" y="T1"/>
                </a:cxn>
                <a:cxn ang="T7">
                  <a:pos x="T2" y="T3"/>
                </a:cxn>
                <a:cxn ang="T8">
                  <a:pos x="T4" y="T5"/>
                </a:cxn>
              </a:cxnLst>
              <a:rect l="T9" t="T10" r="T11" b="T12"/>
              <a:pathLst>
                <a:path w="3671" h="1901">
                  <a:moveTo>
                    <a:pt x="0" y="0"/>
                  </a:moveTo>
                  <a:lnTo>
                    <a:pt x="0" y="1900"/>
                  </a:lnTo>
                  <a:lnTo>
                    <a:pt x="3670" y="1900"/>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65" name="Rectangle 9"/>
            <p:cNvSpPr>
              <a:spLocks noChangeArrowheads="1"/>
            </p:cNvSpPr>
            <p:nvPr/>
          </p:nvSpPr>
          <p:spPr bwMode="auto">
            <a:xfrm>
              <a:off x="1421" y="2953"/>
              <a:ext cx="151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t>Optimal </a:t>
              </a:r>
              <a:br>
                <a:rPr lang="en-US" sz="2200"/>
              </a:br>
              <a:r>
                <a:rPr lang="en-US" sz="2200"/>
                <a:t>Order Quantity (Q*)</a:t>
              </a:r>
            </a:p>
          </p:txBody>
        </p:sp>
        <p:sp>
          <p:nvSpPr>
            <p:cNvPr id="100366" name="Freeform 12"/>
            <p:cNvSpPr>
              <a:spLocks/>
            </p:cNvSpPr>
            <p:nvPr/>
          </p:nvSpPr>
          <p:spPr bwMode="auto">
            <a:xfrm>
              <a:off x="1056" y="1296"/>
              <a:ext cx="3216" cy="731"/>
            </a:xfrm>
            <a:custGeom>
              <a:avLst/>
              <a:gdLst>
                <a:gd name="T0" fmla="*/ 0 w 3216"/>
                <a:gd name="T1" fmla="*/ 0 h 731"/>
                <a:gd name="T2" fmla="*/ 144 w 3216"/>
                <a:gd name="T3" fmla="*/ 288 h 731"/>
                <a:gd name="T4" fmla="*/ 336 w 3216"/>
                <a:gd name="T5" fmla="*/ 480 h 731"/>
                <a:gd name="T6" fmla="*/ 480 w 3216"/>
                <a:gd name="T7" fmla="*/ 576 h 731"/>
                <a:gd name="T8" fmla="*/ 672 w 3216"/>
                <a:gd name="T9" fmla="*/ 672 h 731"/>
                <a:gd name="T10" fmla="*/ 960 w 3216"/>
                <a:gd name="T11" fmla="*/ 720 h 731"/>
                <a:gd name="T12" fmla="*/ 1046 w 3216"/>
                <a:gd name="T13" fmla="*/ 724 h 731"/>
                <a:gd name="T14" fmla="*/ 1256 w 3216"/>
                <a:gd name="T15" fmla="*/ 679 h 731"/>
                <a:gd name="T16" fmla="*/ 1728 w 3216"/>
                <a:gd name="T17" fmla="*/ 528 h 731"/>
                <a:gd name="T18" fmla="*/ 2448 w 3216"/>
                <a:gd name="T19" fmla="*/ 288 h 731"/>
                <a:gd name="T20" fmla="*/ 3216 w 3216"/>
                <a:gd name="T21" fmla="*/ 0 h 7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6"/>
                <a:gd name="T34" fmla="*/ 0 h 731"/>
                <a:gd name="T35" fmla="*/ 3216 w 3216"/>
                <a:gd name="T36" fmla="*/ 731 h 7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6" h="731">
                  <a:moveTo>
                    <a:pt x="0" y="0"/>
                  </a:moveTo>
                  <a:cubicBezTo>
                    <a:pt x="44" y="104"/>
                    <a:pt x="88" y="208"/>
                    <a:pt x="144" y="288"/>
                  </a:cubicBezTo>
                  <a:cubicBezTo>
                    <a:pt x="200" y="368"/>
                    <a:pt x="280" y="432"/>
                    <a:pt x="336" y="480"/>
                  </a:cubicBezTo>
                  <a:cubicBezTo>
                    <a:pt x="392" y="528"/>
                    <a:pt x="424" y="544"/>
                    <a:pt x="480" y="576"/>
                  </a:cubicBezTo>
                  <a:cubicBezTo>
                    <a:pt x="536" y="608"/>
                    <a:pt x="592" y="648"/>
                    <a:pt x="672" y="672"/>
                  </a:cubicBezTo>
                  <a:cubicBezTo>
                    <a:pt x="752" y="696"/>
                    <a:pt x="898" y="711"/>
                    <a:pt x="960" y="720"/>
                  </a:cubicBezTo>
                  <a:cubicBezTo>
                    <a:pt x="1022" y="729"/>
                    <a:pt x="997" y="731"/>
                    <a:pt x="1046" y="724"/>
                  </a:cubicBezTo>
                  <a:cubicBezTo>
                    <a:pt x="1095" y="717"/>
                    <a:pt x="1142" y="712"/>
                    <a:pt x="1256" y="679"/>
                  </a:cubicBezTo>
                  <a:cubicBezTo>
                    <a:pt x="1370" y="646"/>
                    <a:pt x="1529" y="593"/>
                    <a:pt x="1728" y="528"/>
                  </a:cubicBezTo>
                  <a:cubicBezTo>
                    <a:pt x="1927" y="463"/>
                    <a:pt x="2200" y="376"/>
                    <a:pt x="2448" y="288"/>
                  </a:cubicBezTo>
                  <a:cubicBezTo>
                    <a:pt x="2696" y="200"/>
                    <a:pt x="3088" y="48"/>
                    <a:pt x="3216" y="0"/>
                  </a:cubicBezTo>
                </a:path>
              </a:pathLst>
            </a:custGeom>
            <a:noFill/>
            <a:ln w="28575">
              <a:solidFill>
                <a:srgbClr val="FF010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0367" name="Freeform 13"/>
            <p:cNvSpPr>
              <a:spLocks/>
            </p:cNvSpPr>
            <p:nvPr/>
          </p:nvSpPr>
          <p:spPr bwMode="auto">
            <a:xfrm>
              <a:off x="1056" y="1440"/>
              <a:ext cx="3168" cy="1256"/>
            </a:xfrm>
            <a:custGeom>
              <a:avLst/>
              <a:gdLst>
                <a:gd name="T0" fmla="*/ 0 w 3168"/>
                <a:gd name="T1" fmla="*/ 0 h 1256"/>
                <a:gd name="T2" fmla="*/ 48 w 3168"/>
                <a:gd name="T3" fmla="*/ 336 h 1256"/>
                <a:gd name="T4" fmla="*/ 288 w 3168"/>
                <a:gd name="T5" fmla="*/ 672 h 1256"/>
                <a:gd name="T6" fmla="*/ 624 w 3168"/>
                <a:gd name="T7" fmla="*/ 912 h 1256"/>
                <a:gd name="T8" fmla="*/ 1104 w 3168"/>
                <a:gd name="T9" fmla="*/ 1104 h 1256"/>
                <a:gd name="T10" fmla="*/ 1536 w 3168"/>
                <a:gd name="T11" fmla="*/ 1200 h 1256"/>
                <a:gd name="T12" fmla="*/ 2064 w 3168"/>
                <a:gd name="T13" fmla="*/ 1248 h 1256"/>
                <a:gd name="T14" fmla="*/ 3168 w 3168"/>
                <a:gd name="T15" fmla="*/ 1248 h 1256"/>
                <a:gd name="T16" fmla="*/ 0 60000 65536"/>
                <a:gd name="T17" fmla="*/ 0 60000 65536"/>
                <a:gd name="T18" fmla="*/ 0 60000 65536"/>
                <a:gd name="T19" fmla="*/ 0 60000 65536"/>
                <a:gd name="T20" fmla="*/ 0 60000 65536"/>
                <a:gd name="T21" fmla="*/ 0 60000 65536"/>
                <a:gd name="T22" fmla="*/ 0 60000 65536"/>
                <a:gd name="T23" fmla="*/ 0 60000 65536"/>
                <a:gd name="T24" fmla="*/ 0 w 3168"/>
                <a:gd name="T25" fmla="*/ 0 h 1256"/>
                <a:gd name="T26" fmla="*/ 3168 w 3168"/>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68" h="1256">
                  <a:moveTo>
                    <a:pt x="0" y="0"/>
                  </a:moveTo>
                  <a:cubicBezTo>
                    <a:pt x="0" y="112"/>
                    <a:pt x="0" y="224"/>
                    <a:pt x="48" y="336"/>
                  </a:cubicBezTo>
                  <a:cubicBezTo>
                    <a:pt x="96" y="448"/>
                    <a:pt x="192" y="576"/>
                    <a:pt x="288" y="672"/>
                  </a:cubicBezTo>
                  <a:cubicBezTo>
                    <a:pt x="384" y="768"/>
                    <a:pt x="488" y="840"/>
                    <a:pt x="624" y="912"/>
                  </a:cubicBezTo>
                  <a:cubicBezTo>
                    <a:pt x="760" y="984"/>
                    <a:pt x="952" y="1056"/>
                    <a:pt x="1104" y="1104"/>
                  </a:cubicBezTo>
                  <a:cubicBezTo>
                    <a:pt x="1256" y="1152"/>
                    <a:pt x="1376" y="1176"/>
                    <a:pt x="1536" y="1200"/>
                  </a:cubicBezTo>
                  <a:cubicBezTo>
                    <a:pt x="1696" y="1224"/>
                    <a:pt x="1792" y="1240"/>
                    <a:pt x="2064" y="1248"/>
                  </a:cubicBezTo>
                  <a:cubicBezTo>
                    <a:pt x="2336" y="1256"/>
                    <a:pt x="2752" y="1252"/>
                    <a:pt x="3168" y="1248"/>
                  </a:cubicBezTo>
                </a:path>
              </a:pathLst>
            </a:cu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0368" name="Line 16"/>
            <p:cNvSpPr>
              <a:spLocks noChangeShapeType="1"/>
            </p:cNvSpPr>
            <p:nvPr/>
          </p:nvSpPr>
          <p:spPr bwMode="auto">
            <a:xfrm>
              <a:off x="2040" y="2016"/>
              <a:ext cx="0" cy="96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0369" name="Line 17"/>
            <p:cNvSpPr>
              <a:spLocks noChangeShapeType="1"/>
            </p:cNvSpPr>
            <p:nvPr/>
          </p:nvSpPr>
          <p:spPr bwMode="auto">
            <a:xfrm flipH="1">
              <a:off x="984" y="2016"/>
              <a:ext cx="105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Text Box 18"/>
            <p:cNvSpPr txBox="1">
              <a:spLocks noChangeArrowheads="1"/>
            </p:cNvSpPr>
            <p:nvPr/>
          </p:nvSpPr>
          <p:spPr bwMode="auto">
            <a:xfrm>
              <a:off x="303" y="1824"/>
              <a:ext cx="75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000"/>
                <a:t>Minimum total cost</a:t>
              </a:r>
            </a:p>
          </p:txBody>
        </p:sp>
      </p:grpSp>
    </p:spTree>
    <p:extLst>
      <p:ext uri="{BB962C8B-B14F-4D97-AF65-F5344CB8AC3E}">
        <p14:creationId xmlns:p14="http://schemas.microsoft.com/office/powerpoint/2010/main" val="2903824806"/>
      </p:ext>
    </p:extLst>
  </p:cSld>
  <p:clrMapOvr>
    <a:masterClrMapping/>
  </p:clrMapOvr>
  <p:transition>
    <p:wipe dir="d"/>
  </p:transition>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b="1" smtClean="0">
                <a:solidFill>
                  <a:srgbClr val="FF0000"/>
                </a:solidFill>
              </a:rPr>
              <a:t>Cost Relationships</a:t>
            </a:r>
          </a:p>
        </p:txBody>
      </p:sp>
      <p:sp>
        <p:nvSpPr>
          <p:cNvPr id="101379" name="Content Placeholder 2"/>
          <p:cNvSpPr>
            <a:spLocks noGrp="1"/>
          </p:cNvSpPr>
          <p:nvPr>
            <p:ph idx="1"/>
          </p:nvPr>
        </p:nvSpPr>
        <p:spPr>
          <a:xfrm>
            <a:off x="1182688" y="2017713"/>
            <a:ext cx="7772400" cy="4687887"/>
          </a:xfrm>
        </p:spPr>
        <p:txBody>
          <a:bodyPr/>
          <a:lstStyle/>
          <a:p>
            <a:r>
              <a:rPr lang="en-US" b="1" dirty="0" smtClean="0"/>
              <a:t>Total Inventory Cost =</a:t>
            </a:r>
          </a:p>
          <a:p>
            <a:pPr>
              <a:buFont typeface="Wingdings" pitchFamily="2" charset="2"/>
              <a:buNone/>
            </a:pPr>
            <a:r>
              <a:rPr lang="en-US" b="1" dirty="0" smtClean="0"/>
              <a:t> 		Annual Material Cost  +</a:t>
            </a:r>
          </a:p>
          <a:p>
            <a:pPr>
              <a:buFont typeface="Wingdings" pitchFamily="2" charset="2"/>
              <a:buNone/>
            </a:pPr>
            <a:endParaRPr lang="en-US" b="1" dirty="0" smtClean="0"/>
          </a:p>
          <a:p>
            <a:pPr>
              <a:buFont typeface="Wingdings" pitchFamily="2" charset="2"/>
              <a:buNone/>
            </a:pPr>
            <a:r>
              <a:rPr lang="en-US" b="1" dirty="0" smtClean="0"/>
              <a:t>		Annual ordering Cost +</a:t>
            </a:r>
          </a:p>
          <a:p>
            <a:pPr>
              <a:buFont typeface="Wingdings" pitchFamily="2" charset="2"/>
              <a:buNone/>
            </a:pPr>
            <a:endParaRPr lang="en-US" b="1" dirty="0" smtClean="0"/>
          </a:p>
          <a:p>
            <a:pPr>
              <a:buFont typeface="Wingdings" pitchFamily="2" charset="2"/>
              <a:buNone/>
            </a:pPr>
            <a:r>
              <a:rPr lang="en-US" b="1" dirty="0" smtClean="0"/>
              <a:t>		Annual Inventory holding costs</a:t>
            </a:r>
          </a:p>
          <a:p>
            <a:pPr>
              <a:buFont typeface="Wingdings" pitchFamily="2" charset="2"/>
              <a:buNone/>
            </a:pPr>
            <a:endParaRPr lang="en-US" dirty="0" smtClean="0"/>
          </a:p>
          <a:p>
            <a:pPr>
              <a:buFont typeface="Wingdings" pitchFamily="2" charset="2"/>
              <a:buNone/>
            </a:pPr>
            <a:r>
              <a:rPr lang="en-US" dirty="0" smtClean="0"/>
              <a:t>	</a:t>
            </a:r>
            <a:r>
              <a:rPr lang="en-US" b="1" dirty="0" smtClean="0">
                <a:solidFill>
                  <a:srgbClr val="FF0000"/>
                </a:solidFill>
              </a:rPr>
              <a:t>TIC= DC + D/Q X S + Q/2 X H</a:t>
            </a:r>
          </a:p>
        </p:txBody>
      </p:sp>
    </p:spTree>
    <p:extLst>
      <p:ext uri="{BB962C8B-B14F-4D97-AF65-F5344CB8AC3E}">
        <p14:creationId xmlns:p14="http://schemas.microsoft.com/office/powerpoint/2010/main" val="302207099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b="1" smtClean="0">
                <a:solidFill>
                  <a:srgbClr val="FF0000"/>
                </a:solidFill>
              </a:rPr>
              <a:t>Derivations</a:t>
            </a:r>
          </a:p>
        </p:txBody>
      </p:sp>
      <p:sp>
        <p:nvSpPr>
          <p:cNvPr id="102403" name="Content Placeholder 2"/>
          <p:cNvSpPr>
            <a:spLocks noGrp="1"/>
          </p:cNvSpPr>
          <p:nvPr>
            <p:ph idx="1"/>
          </p:nvPr>
        </p:nvSpPr>
        <p:spPr/>
        <p:txBody>
          <a:bodyPr/>
          <a:lstStyle/>
          <a:p>
            <a:r>
              <a:rPr lang="en-US" b="1" dirty="0" smtClean="0"/>
              <a:t>TIC -</a:t>
            </a:r>
            <a:r>
              <a:rPr lang="en-US" sz="2400" b="1" dirty="0" smtClean="0"/>
              <a:t> Total Inventory Cost</a:t>
            </a:r>
          </a:p>
          <a:p>
            <a:r>
              <a:rPr lang="en-US" sz="2400" b="1" dirty="0" smtClean="0"/>
              <a:t>D – Annual Demand </a:t>
            </a:r>
          </a:p>
          <a:p>
            <a:r>
              <a:rPr lang="en-US" sz="2400" b="1" dirty="0" smtClean="0"/>
              <a:t>C  -- Cost per Unit</a:t>
            </a:r>
          </a:p>
          <a:p>
            <a:r>
              <a:rPr lang="en-US" sz="2400" b="1" dirty="0" smtClean="0"/>
              <a:t>Q – Quantity to be ordered (EOQ)</a:t>
            </a:r>
          </a:p>
          <a:p>
            <a:r>
              <a:rPr lang="en-US" sz="2400" b="1" dirty="0" smtClean="0"/>
              <a:t>S  --Setup cost or Cost of Placing an Order</a:t>
            </a:r>
          </a:p>
          <a:p>
            <a:r>
              <a:rPr lang="en-US" sz="2400" b="1" dirty="0" smtClean="0"/>
              <a:t>R  --Reorder Point</a:t>
            </a:r>
          </a:p>
          <a:p>
            <a:r>
              <a:rPr lang="en-US" sz="2400" b="1" dirty="0" smtClean="0"/>
              <a:t>L  --Lead Time</a:t>
            </a:r>
          </a:p>
          <a:p>
            <a:r>
              <a:rPr lang="en-US" sz="2400" b="1" dirty="0" smtClean="0"/>
              <a:t>H  -- Annual Holding and storage cost per Unit of 	 	 Average Inventory</a:t>
            </a:r>
          </a:p>
          <a:p>
            <a:endParaRPr lang="en-US" b="1" dirty="0" smtClean="0"/>
          </a:p>
        </p:txBody>
      </p:sp>
    </p:spTree>
    <p:extLst>
      <p:ext uri="{BB962C8B-B14F-4D97-AF65-F5344CB8AC3E}">
        <p14:creationId xmlns:p14="http://schemas.microsoft.com/office/powerpoint/2010/main" val="3434429140"/>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b="1" smtClean="0">
                <a:solidFill>
                  <a:srgbClr val="FF0000"/>
                </a:solidFill>
              </a:rPr>
              <a:t>Derivation of EOQ</a:t>
            </a:r>
          </a:p>
        </p:txBody>
      </p:sp>
      <p:sp>
        <p:nvSpPr>
          <p:cNvPr id="103427" name="Content Placeholder 2"/>
          <p:cNvSpPr>
            <a:spLocks noGrp="1"/>
          </p:cNvSpPr>
          <p:nvPr>
            <p:ph idx="1"/>
          </p:nvPr>
        </p:nvSpPr>
        <p:spPr/>
        <p:txBody>
          <a:bodyPr/>
          <a:lstStyle/>
          <a:p>
            <a:r>
              <a:rPr lang="en-US" b="1" dirty="0" smtClean="0"/>
              <a:t>To find Order Quantity when Total Cost is minimum.  :--</a:t>
            </a:r>
          </a:p>
          <a:p>
            <a:r>
              <a:rPr lang="en-US" b="1" dirty="0" smtClean="0"/>
              <a:t>TIC=DC+(D/Q)*S+(Q/2)*H</a:t>
            </a:r>
          </a:p>
          <a:p>
            <a:pPr>
              <a:buFont typeface="Wingdings" pitchFamily="2" charset="2"/>
              <a:buNone/>
            </a:pPr>
            <a:r>
              <a:rPr lang="en-US" b="1" dirty="0" smtClean="0"/>
              <a:t>	d(TIC)/</a:t>
            </a:r>
            <a:r>
              <a:rPr lang="en-US" b="1" dirty="0" err="1" smtClean="0"/>
              <a:t>dQ</a:t>
            </a:r>
            <a:r>
              <a:rPr lang="en-US" b="1" dirty="0" smtClean="0"/>
              <a:t>=0+(-DS/Q</a:t>
            </a:r>
            <a:r>
              <a:rPr lang="en-US" b="1" dirty="0" smtClean="0">
                <a:latin typeface="Arial" pitchFamily="34" charset="0"/>
                <a:cs typeface="Arial" pitchFamily="34" charset="0"/>
              </a:rPr>
              <a:t>²</a:t>
            </a:r>
            <a:r>
              <a:rPr lang="en-US" b="1" dirty="0" smtClean="0"/>
              <a:t>) +H/2 =0 </a:t>
            </a:r>
          </a:p>
          <a:p>
            <a:pPr>
              <a:buFont typeface="Wingdings" pitchFamily="2" charset="2"/>
              <a:buNone/>
            </a:pPr>
            <a:r>
              <a:rPr lang="en-US" b="1" dirty="0" smtClean="0"/>
              <a:t>			  to be minimum</a:t>
            </a:r>
          </a:p>
          <a:p>
            <a:pPr>
              <a:buFont typeface="Wingdings" pitchFamily="2" charset="2"/>
              <a:buNone/>
            </a:pPr>
            <a:r>
              <a:rPr lang="en-US" b="1" dirty="0" smtClean="0"/>
              <a:t>or, Q</a:t>
            </a:r>
            <a:r>
              <a:rPr lang="en-US" b="1" dirty="0" smtClean="0">
                <a:latin typeface="Arial" pitchFamily="34" charset="0"/>
                <a:cs typeface="Arial" pitchFamily="34" charset="0"/>
              </a:rPr>
              <a:t>²</a:t>
            </a:r>
            <a:r>
              <a:rPr lang="en-US" b="1" dirty="0" smtClean="0"/>
              <a:t> =2DS/H</a:t>
            </a:r>
          </a:p>
          <a:p>
            <a:pPr>
              <a:buFont typeface="Wingdings" pitchFamily="2" charset="2"/>
              <a:buNone/>
            </a:pPr>
            <a:r>
              <a:rPr lang="en-US" b="1" dirty="0" smtClean="0"/>
              <a:t>or, Q =  2DS/H</a:t>
            </a:r>
          </a:p>
        </p:txBody>
      </p:sp>
      <p:cxnSp>
        <p:nvCxnSpPr>
          <p:cNvPr id="103428" name="Straight Connector 4"/>
          <p:cNvCxnSpPr>
            <a:cxnSpLocks noChangeShapeType="1"/>
          </p:cNvCxnSpPr>
          <p:nvPr/>
        </p:nvCxnSpPr>
        <p:spPr bwMode="auto">
          <a:xfrm rot="5400000" flipH="1" flipV="1">
            <a:off x="1638300" y="5143500"/>
            <a:ext cx="381000" cy="15240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3429" name="Straight Connector 8"/>
          <p:cNvCxnSpPr>
            <a:cxnSpLocks noChangeShapeType="1"/>
          </p:cNvCxnSpPr>
          <p:nvPr/>
        </p:nvCxnSpPr>
        <p:spPr bwMode="auto">
          <a:xfrm rot="16200000" flipH="1">
            <a:off x="1600200" y="5257800"/>
            <a:ext cx="228600" cy="7620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 name="Straight Connector 2"/>
          <p:cNvCxnSpPr/>
          <p:nvPr/>
        </p:nvCxnSpPr>
        <p:spPr>
          <a:xfrm>
            <a:off x="1905000" y="5029200"/>
            <a:ext cx="914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42533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Inventory problem</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 A company has got a demand for particular part at </a:t>
            </a:r>
            <a:r>
              <a:rPr lang="en-US" dirty="0" smtClean="0"/>
              <a:t>1000 </a:t>
            </a:r>
            <a:r>
              <a:rPr lang="en-US" dirty="0"/>
              <a:t>units per </a:t>
            </a:r>
            <a:r>
              <a:rPr lang="en-US" dirty="0" smtClean="0"/>
              <a:t>month. </a:t>
            </a:r>
            <a:r>
              <a:rPr lang="en-US" dirty="0"/>
              <a:t>The cost per unit is </a:t>
            </a:r>
            <a:r>
              <a:rPr lang="en-US" dirty="0" err="1"/>
              <a:t>Rs</a:t>
            </a:r>
            <a:r>
              <a:rPr lang="en-US" dirty="0"/>
              <a:t> </a:t>
            </a:r>
            <a:r>
              <a:rPr lang="en-US" dirty="0" smtClean="0"/>
              <a:t>50 </a:t>
            </a:r>
            <a:r>
              <a:rPr lang="en-US" dirty="0"/>
              <a:t>and it costs </a:t>
            </a:r>
            <a:r>
              <a:rPr lang="en-US" dirty="0" err="1"/>
              <a:t>Rs</a:t>
            </a:r>
            <a:r>
              <a:rPr lang="en-US" dirty="0"/>
              <a:t> </a:t>
            </a:r>
            <a:r>
              <a:rPr lang="en-US" dirty="0" smtClean="0"/>
              <a:t>500 </a:t>
            </a:r>
            <a:r>
              <a:rPr lang="en-US" dirty="0"/>
              <a:t>to place an order and to process the delivery. The inventory carrying costs at </a:t>
            </a:r>
            <a:r>
              <a:rPr lang="en-US" dirty="0" smtClean="0"/>
              <a:t>20 </a:t>
            </a:r>
            <a:r>
              <a:rPr lang="en-US" dirty="0"/>
              <a:t>% of average inventory </a:t>
            </a:r>
            <a:r>
              <a:rPr lang="en-US" dirty="0" smtClean="0"/>
              <a:t>investment cost. </a:t>
            </a:r>
            <a:endParaRPr lang="en-US" dirty="0"/>
          </a:p>
          <a:p>
            <a:pPr marL="0" indent="0">
              <a:buNone/>
            </a:pPr>
            <a:r>
              <a:rPr lang="en-US" dirty="0"/>
              <a:t> </a:t>
            </a:r>
          </a:p>
          <a:p>
            <a:r>
              <a:rPr lang="en-US" dirty="0"/>
              <a:t>Determine</a:t>
            </a:r>
          </a:p>
          <a:p>
            <a:pPr lvl="1"/>
            <a:r>
              <a:rPr lang="en-US" dirty="0"/>
              <a:t>Economic Order Quantity</a:t>
            </a:r>
          </a:p>
          <a:p>
            <a:pPr lvl="1"/>
            <a:r>
              <a:rPr lang="en-US" dirty="0"/>
              <a:t>Optimum no. of orders placed per annum</a:t>
            </a:r>
          </a:p>
          <a:p>
            <a:pPr lvl="1"/>
            <a:r>
              <a:rPr lang="en-US" dirty="0"/>
              <a:t>Minimum Total cost of inventory per annum </a:t>
            </a:r>
          </a:p>
          <a:p>
            <a:pPr marL="0" indent="0">
              <a:buNone/>
            </a:pPr>
            <a:r>
              <a:rPr lang="en-US" dirty="0"/>
              <a:t> </a:t>
            </a:r>
          </a:p>
        </p:txBody>
      </p:sp>
    </p:spTree>
    <p:extLst>
      <p:ext uri="{BB962C8B-B14F-4D97-AF65-F5344CB8AC3E}">
        <p14:creationId xmlns:p14="http://schemas.microsoft.com/office/powerpoint/2010/main" val="36847443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smtClean="0">
                <a:solidFill>
                  <a:srgbClr val="FF0000"/>
                </a:solidFill>
              </a:rPr>
              <a:t>POSDCORB-CEO’s Responsibility</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dirty="0" smtClean="0"/>
              <a:t>In his "</a:t>
            </a:r>
            <a:r>
              <a:rPr lang="en-US" dirty="0" smtClean="0">
                <a:solidFill>
                  <a:srgbClr val="FF0000"/>
                </a:solidFill>
              </a:rPr>
              <a:t>Notes </a:t>
            </a:r>
            <a:r>
              <a:rPr lang="en-US" dirty="0">
                <a:solidFill>
                  <a:srgbClr val="FF0000"/>
                </a:solidFill>
              </a:rPr>
              <a:t>on the Theory of </a:t>
            </a:r>
            <a:r>
              <a:rPr lang="en-US" dirty="0" smtClean="0">
                <a:solidFill>
                  <a:srgbClr val="FF0000"/>
                </a:solidFill>
              </a:rPr>
              <a:t>Organization</a:t>
            </a:r>
            <a:r>
              <a:rPr lang="en-US" dirty="0" smtClean="0"/>
              <a:t>“ Luther </a:t>
            </a:r>
            <a:r>
              <a:rPr lang="en-US" dirty="0" err="1" smtClean="0"/>
              <a:t>Gullick</a:t>
            </a:r>
            <a:r>
              <a:rPr lang="en-US" dirty="0" smtClean="0"/>
              <a:t> talked about the work of CEO.</a:t>
            </a:r>
          </a:p>
          <a:p>
            <a:pPr lvl="1" eaLnBrk="1" fontAlgn="auto" hangingPunct="1">
              <a:spcAft>
                <a:spcPts val="0"/>
              </a:spcAft>
              <a:buFont typeface="Arial" pitchFamily="34" charset="0"/>
              <a:buChar char="–"/>
              <a:defRPr/>
            </a:pPr>
            <a:r>
              <a:rPr lang="en-US" dirty="0">
                <a:solidFill>
                  <a:srgbClr val="FF0000"/>
                </a:solidFill>
              </a:rPr>
              <a:t>Planning</a:t>
            </a:r>
          </a:p>
          <a:p>
            <a:pPr lvl="1" eaLnBrk="1" fontAlgn="auto" hangingPunct="1">
              <a:spcAft>
                <a:spcPts val="0"/>
              </a:spcAft>
              <a:buFont typeface="Arial" pitchFamily="34" charset="0"/>
              <a:buChar char="–"/>
              <a:defRPr/>
            </a:pPr>
            <a:r>
              <a:rPr lang="en-US" dirty="0">
                <a:solidFill>
                  <a:srgbClr val="FF0000"/>
                </a:solidFill>
              </a:rPr>
              <a:t>Organizing</a:t>
            </a:r>
          </a:p>
          <a:p>
            <a:pPr lvl="1" eaLnBrk="1" fontAlgn="auto" hangingPunct="1">
              <a:spcAft>
                <a:spcPts val="0"/>
              </a:spcAft>
              <a:buFont typeface="Arial" pitchFamily="34" charset="0"/>
              <a:buChar char="–"/>
              <a:defRPr/>
            </a:pPr>
            <a:r>
              <a:rPr lang="en-US" dirty="0">
                <a:solidFill>
                  <a:srgbClr val="FF0000"/>
                </a:solidFill>
              </a:rPr>
              <a:t>Staffing</a:t>
            </a:r>
          </a:p>
          <a:p>
            <a:pPr lvl="1" eaLnBrk="1" fontAlgn="auto" hangingPunct="1">
              <a:spcAft>
                <a:spcPts val="0"/>
              </a:spcAft>
              <a:buFont typeface="Arial" pitchFamily="34" charset="0"/>
              <a:buChar char="–"/>
              <a:defRPr/>
            </a:pPr>
            <a:r>
              <a:rPr lang="en-US" dirty="0">
                <a:solidFill>
                  <a:srgbClr val="FF0000"/>
                </a:solidFill>
              </a:rPr>
              <a:t>Directing</a:t>
            </a:r>
          </a:p>
          <a:p>
            <a:pPr lvl="1" eaLnBrk="1" fontAlgn="auto" hangingPunct="1">
              <a:spcAft>
                <a:spcPts val="0"/>
              </a:spcAft>
              <a:buFont typeface="Arial" pitchFamily="34" charset="0"/>
              <a:buChar char="–"/>
              <a:defRPr/>
            </a:pPr>
            <a:r>
              <a:rPr lang="en-US" dirty="0">
                <a:solidFill>
                  <a:srgbClr val="FF0000"/>
                </a:solidFill>
              </a:rPr>
              <a:t>Coordinating</a:t>
            </a:r>
          </a:p>
          <a:p>
            <a:pPr lvl="1" eaLnBrk="1" fontAlgn="auto" hangingPunct="1">
              <a:spcAft>
                <a:spcPts val="0"/>
              </a:spcAft>
              <a:buFont typeface="Arial" pitchFamily="34" charset="0"/>
              <a:buChar char="–"/>
              <a:defRPr/>
            </a:pPr>
            <a:r>
              <a:rPr lang="en-US" dirty="0">
                <a:solidFill>
                  <a:srgbClr val="FF0000"/>
                </a:solidFill>
              </a:rPr>
              <a:t>Reporting</a:t>
            </a:r>
          </a:p>
          <a:p>
            <a:pPr lvl="1" eaLnBrk="1" fontAlgn="auto" hangingPunct="1">
              <a:spcAft>
                <a:spcPts val="0"/>
              </a:spcAft>
              <a:buFont typeface="Arial" pitchFamily="34" charset="0"/>
              <a:buChar char="–"/>
              <a:defRPr/>
            </a:pPr>
            <a:r>
              <a:rPr lang="en-US" dirty="0" smtClean="0">
                <a:solidFill>
                  <a:srgbClr val="FF0000"/>
                </a:solidFill>
              </a:rPr>
              <a:t>Budgeting</a:t>
            </a:r>
          </a:p>
          <a:p>
            <a:pPr eaLnBrk="1" fontAlgn="auto" hangingPunct="1">
              <a:spcAft>
                <a:spcPts val="0"/>
              </a:spcAft>
              <a:buFont typeface="Arial" pitchFamily="34" charset="0"/>
              <a:buChar char="•"/>
              <a:defRPr/>
            </a:pPr>
            <a:r>
              <a:rPr lang="en-US" dirty="0" smtClean="0"/>
              <a:t>He mentioned that </a:t>
            </a:r>
            <a:r>
              <a:rPr lang="en-US" dirty="0"/>
              <a:t>if an executive's workload becomes too overwhelming, some of the elements of POSDCORB can be organized as subdivisions of the executive, depending on the size and complexity of the enterprise</a:t>
            </a:r>
            <a:r>
              <a:rPr lang="en-US" dirty="0" smtClean="0"/>
              <a:t>.</a:t>
            </a:r>
          </a:p>
        </p:txBody>
      </p:sp>
    </p:spTree>
    <p:extLst>
      <p:ext uri="{BB962C8B-B14F-4D97-AF65-F5344CB8AC3E}">
        <p14:creationId xmlns:p14="http://schemas.microsoft.com/office/powerpoint/2010/main" val="1756703781"/>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normAutofit fontScale="90000"/>
          </a:bodyPr>
          <a:lstStyle/>
          <a:p>
            <a:r>
              <a:rPr lang="en-US" b="1" smtClean="0">
                <a:solidFill>
                  <a:srgbClr val="FF0000"/>
                </a:solidFill>
              </a:rPr>
              <a:t>Economic Lot Size Determination with Quantity Discount </a:t>
            </a:r>
          </a:p>
        </p:txBody>
      </p:sp>
      <p:sp>
        <p:nvSpPr>
          <p:cNvPr id="150531" name="Content Placeholder 2"/>
          <p:cNvSpPr>
            <a:spLocks noGrp="1"/>
          </p:cNvSpPr>
          <p:nvPr>
            <p:ph idx="1"/>
          </p:nvPr>
        </p:nvSpPr>
        <p:spPr/>
        <p:txBody>
          <a:bodyPr/>
          <a:lstStyle/>
          <a:p>
            <a:r>
              <a:rPr lang="en-US" sz="2400" b="1" smtClean="0"/>
              <a:t>Basic economic order quantity formula is based on the assumption that price per unit is fixed irrespective of volume. But that is generally not true.</a:t>
            </a:r>
          </a:p>
          <a:p>
            <a:r>
              <a:rPr lang="en-US" sz="2400" b="1" smtClean="0"/>
              <a:t>Often suppliers offer discount if higher quantities are purchased.</a:t>
            </a:r>
          </a:p>
          <a:p>
            <a:r>
              <a:rPr lang="en-US" sz="2400" b="1" smtClean="0"/>
              <a:t>Quantity Discount reduces annual material cost and ordering cost but increases inventory carrying cost.</a:t>
            </a:r>
          </a:p>
          <a:p>
            <a:r>
              <a:rPr lang="en-US" sz="2400" b="1" smtClean="0"/>
              <a:t>Hence the Total Cost function is no longer uniformly continuous but becomes a step wise continuous.</a:t>
            </a:r>
          </a:p>
          <a:p>
            <a:r>
              <a:rPr lang="en-US" sz="2400" b="1" smtClean="0"/>
              <a:t>Comparison should be made with the total annual costs at each step to get the optimum.</a:t>
            </a:r>
          </a:p>
        </p:txBody>
      </p:sp>
    </p:spTree>
    <p:extLst>
      <p:ext uri="{BB962C8B-B14F-4D97-AF65-F5344CB8AC3E}">
        <p14:creationId xmlns:p14="http://schemas.microsoft.com/office/powerpoint/2010/main" val="239607782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p:txBody>
          <a:bodyPr/>
          <a:lstStyle/>
          <a:p>
            <a:r>
              <a:rPr lang="en-US" b="1" smtClean="0">
                <a:solidFill>
                  <a:srgbClr val="FF0000"/>
                </a:solidFill>
              </a:rPr>
              <a:t>Quantity Discount mode </a:t>
            </a:r>
          </a:p>
        </p:txBody>
      </p:sp>
      <p:sp>
        <p:nvSpPr>
          <p:cNvPr id="151555" name="Content Placeholder 2"/>
          <p:cNvSpPr>
            <a:spLocks noGrp="1"/>
          </p:cNvSpPr>
          <p:nvPr>
            <p:ph idx="1"/>
          </p:nvPr>
        </p:nvSpPr>
        <p:spPr/>
        <p:txBody>
          <a:bodyPr>
            <a:normAutofit lnSpcReduction="10000"/>
          </a:bodyPr>
          <a:lstStyle/>
          <a:p>
            <a:r>
              <a:rPr lang="en-US" b="1" dirty="0" smtClean="0">
                <a:solidFill>
                  <a:srgbClr val="FF0000"/>
                </a:solidFill>
              </a:rPr>
              <a:t>Steps</a:t>
            </a:r>
          </a:p>
          <a:p>
            <a:pPr lvl="2"/>
            <a:r>
              <a:rPr lang="en-US" b="1" dirty="0" smtClean="0"/>
              <a:t>Calculate </a:t>
            </a:r>
            <a:r>
              <a:rPr lang="en-US" b="1" dirty="0" smtClean="0">
                <a:solidFill>
                  <a:srgbClr val="FF0000"/>
                </a:solidFill>
              </a:rPr>
              <a:t>EOQ at different price level</a:t>
            </a:r>
          </a:p>
          <a:p>
            <a:pPr lvl="2"/>
            <a:r>
              <a:rPr lang="en-US" b="1" dirty="0" smtClean="0"/>
              <a:t>Decide the quantity to be purchased at each price level. </a:t>
            </a:r>
          </a:p>
          <a:p>
            <a:pPr lvl="3"/>
            <a:r>
              <a:rPr lang="en-US" b="1" dirty="0" smtClean="0"/>
              <a:t>Consider EOQ or Minimum Quantity to be ordered to avail discount and take which ever is higher.</a:t>
            </a:r>
          </a:p>
          <a:p>
            <a:pPr lvl="2"/>
            <a:r>
              <a:rPr lang="en-US" b="1" dirty="0" smtClean="0"/>
              <a:t> </a:t>
            </a:r>
            <a:r>
              <a:rPr lang="en-US" b="1" dirty="0" smtClean="0">
                <a:solidFill>
                  <a:srgbClr val="FF0000"/>
                </a:solidFill>
              </a:rPr>
              <a:t>Calculate the Total Annual Cost at </a:t>
            </a:r>
            <a:r>
              <a:rPr lang="en-US" b="1" smtClean="0">
                <a:solidFill>
                  <a:srgbClr val="FF0000"/>
                </a:solidFill>
              </a:rPr>
              <a:t>different Price </a:t>
            </a:r>
            <a:r>
              <a:rPr lang="en-US" b="1" dirty="0" smtClean="0">
                <a:solidFill>
                  <a:srgbClr val="FF0000"/>
                </a:solidFill>
              </a:rPr>
              <a:t>level </a:t>
            </a:r>
            <a:r>
              <a:rPr lang="en-US" b="1" smtClean="0">
                <a:solidFill>
                  <a:srgbClr val="FF0000"/>
                </a:solidFill>
              </a:rPr>
              <a:t>and EOQs</a:t>
            </a:r>
            <a:endParaRPr lang="en-US" b="1" dirty="0" smtClean="0">
              <a:solidFill>
                <a:srgbClr val="FF0000"/>
              </a:solidFill>
            </a:endParaRPr>
          </a:p>
          <a:p>
            <a:pPr lvl="2"/>
            <a:r>
              <a:rPr lang="en-US" b="1" dirty="0" smtClean="0"/>
              <a:t>Select the optimal purchase quantity when Annual Total Cost is minimum.</a:t>
            </a:r>
          </a:p>
          <a:p>
            <a:pPr lvl="2">
              <a:buFont typeface="Arial" pitchFamily="34" charset="0"/>
              <a:buNone/>
            </a:pPr>
            <a:r>
              <a:rPr lang="en-US" b="1" dirty="0" smtClean="0"/>
              <a:t> </a:t>
            </a:r>
          </a:p>
          <a:p>
            <a:pPr lvl="2">
              <a:buFont typeface="Arial" pitchFamily="34" charset="0"/>
              <a:buNone/>
            </a:pPr>
            <a:endParaRPr lang="en-US" b="1" dirty="0" smtClean="0"/>
          </a:p>
        </p:txBody>
      </p:sp>
    </p:spTree>
    <p:extLst>
      <p:ext uri="{BB962C8B-B14F-4D97-AF65-F5344CB8AC3E}">
        <p14:creationId xmlns:p14="http://schemas.microsoft.com/office/powerpoint/2010/main" val="412167768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803564"/>
          </a:xfrm>
        </p:spPr>
        <p:txBody>
          <a:bodyPr/>
          <a:lstStyle/>
          <a:p>
            <a:r>
              <a:rPr lang="en-US" b="1" dirty="0" smtClean="0">
                <a:solidFill>
                  <a:srgbClr val="FF0000"/>
                </a:solidFill>
              </a:rPr>
              <a:t>Problem with Quantity Discount</a:t>
            </a:r>
            <a:endParaRPr lang="en-US" b="1"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a:t> A company has got a demand for particular part at 1000 units per month. The cost per unit is </a:t>
            </a:r>
            <a:r>
              <a:rPr lang="en-US" dirty="0" err="1"/>
              <a:t>Rs</a:t>
            </a:r>
            <a:r>
              <a:rPr lang="en-US" dirty="0"/>
              <a:t> 50 and it costs </a:t>
            </a:r>
            <a:r>
              <a:rPr lang="en-US" dirty="0" err="1"/>
              <a:t>Rs</a:t>
            </a:r>
            <a:r>
              <a:rPr lang="en-US" dirty="0"/>
              <a:t> 500 to place an order and to process the delivery. The inventory carrying costs at 20 % of average inventory investment cost. </a:t>
            </a:r>
          </a:p>
          <a:p>
            <a:r>
              <a:rPr lang="en-US" dirty="0" smtClean="0"/>
              <a:t>Supplier offered a discount proposal which says that</a:t>
            </a:r>
          </a:p>
          <a:p>
            <a:pPr lvl="1"/>
            <a:r>
              <a:rPr lang="en-US" dirty="0"/>
              <a:t>If the quantity ordered per occasion is 2000, he will give </a:t>
            </a:r>
            <a:r>
              <a:rPr lang="en-US" dirty="0" err="1"/>
              <a:t>Rs</a:t>
            </a:r>
            <a:r>
              <a:rPr lang="en-US" dirty="0"/>
              <a:t> 10 discount per </a:t>
            </a:r>
            <a:r>
              <a:rPr lang="en-US" dirty="0" err="1"/>
              <a:t>pce</a:t>
            </a:r>
            <a:r>
              <a:rPr lang="en-US" dirty="0"/>
              <a:t>, and </a:t>
            </a:r>
          </a:p>
          <a:p>
            <a:pPr lvl="1"/>
            <a:r>
              <a:rPr lang="en-US" dirty="0"/>
              <a:t>If the quantity ordered per occasion </a:t>
            </a:r>
            <a:r>
              <a:rPr lang="en-US" dirty="0" smtClean="0"/>
              <a:t>is </a:t>
            </a:r>
            <a:r>
              <a:rPr lang="en-US" dirty="0"/>
              <a:t>5000 per occasion he will give </a:t>
            </a:r>
            <a:r>
              <a:rPr lang="en-US" dirty="0" err="1"/>
              <a:t>Rs</a:t>
            </a:r>
            <a:r>
              <a:rPr lang="en-US" dirty="0"/>
              <a:t> 20 per </a:t>
            </a:r>
            <a:r>
              <a:rPr lang="en-US" dirty="0" err="1"/>
              <a:t>pce</a:t>
            </a:r>
            <a:r>
              <a:rPr lang="en-US" dirty="0"/>
              <a:t>. as discount  </a:t>
            </a:r>
          </a:p>
          <a:p>
            <a:r>
              <a:rPr lang="en-US" dirty="0" smtClean="0"/>
              <a:t>Advise the optimum ordering quantity</a:t>
            </a:r>
          </a:p>
        </p:txBody>
      </p:sp>
    </p:spTree>
    <p:extLst>
      <p:ext uri="{BB962C8B-B14F-4D97-AF65-F5344CB8AC3E}">
        <p14:creationId xmlns:p14="http://schemas.microsoft.com/office/powerpoint/2010/main" val="7753736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Solution</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91200"/>
              </a:xfrm>
            </p:spPr>
            <p:txBody>
              <a:bodyPr>
                <a:normAutofit fontScale="77500" lnSpcReduction="20000"/>
              </a:bodyPr>
              <a:lstStyle/>
              <a:p>
                <a:r>
                  <a:rPr lang="en-US" dirty="0" smtClean="0"/>
                  <a:t>EOQ (1), </a:t>
                </a:r>
                <a14:m>
                  <m:oMath xmlns:m="http://schemas.openxmlformats.org/officeDocument/2006/math">
                    <m:r>
                      <a:rPr lang="en-US">
                        <a:latin typeface="Cambria Math"/>
                        <a:ea typeface="Cambria Math"/>
                      </a:rPr>
                      <m:t>=</m:t>
                    </m:r>
                    <m:r>
                      <m:rPr>
                        <m:nor/>
                      </m:rPr>
                      <a:rPr lang="en-US" dirty="0"/>
                      <m:t>Q</m:t>
                    </m:r>
                    <m:r>
                      <m:rPr>
                        <m:nor/>
                      </m:rPr>
                      <a:rPr lang="en-US" dirty="0"/>
                      <m:t>1 </m:t>
                    </m:r>
                    <m:r>
                      <m:rPr>
                        <m:nor/>
                      </m:rPr>
                      <a:rPr lang="en-US" dirty="0"/>
                      <m:t>= </m:t>
                    </m:r>
                    <m:f>
                      <m:fPr>
                        <m:ctrlPr>
                          <a:rPr lang="en-US" i="1">
                            <a:latin typeface="Cambria Math"/>
                            <a:ea typeface="Cambria Math"/>
                          </a:rPr>
                        </m:ctrlPr>
                      </m:fPr>
                      <m:num>
                        <m:rad>
                          <m:radPr>
                            <m:degHide m:val="on"/>
                            <m:ctrlPr>
                              <a:rPr lang="en-US" i="1">
                                <a:latin typeface="Cambria Math"/>
                                <a:ea typeface="Cambria Math"/>
                              </a:rPr>
                            </m:ctrlPr>
                          </m:radPr>
                          <m:deg/>
                          <m:e>
                            <m:r>
                              <a:rPr lang="en-US" i="1">
                                <a:latin typeface="Cambria Math"/>
                                <a:ea typeface="Cambria Math"/>
                              </a:rPr>
                              <m:t>2</m:t>
                            </m:r>
                            <m:r>
                              <a:rPr lang="en-US" i="1">
                                <a:latin typeface="Cambria Math"/>
                                <a:ea typeface="Cambria Math"/>
                              </a:rPr>
                              <m:t>𝑥</m:t>
                            </m:r>
                            <m:r>
                              <a:rPr lang="en-US" i="1">
                                <a:latin typeface="Cambria Math"/>
                                <a:ea typeface="Cambria Math"/>
                              </a:rPr>
                              <m:t>12000</m:t>
                            </m:r>
                            <m:r>
                              <a:rPr lang="en-US" i="1">
                                <a:latin typeface="Cambria Math"/>
                                <a:ea typeface="Cambria Math"/>
                              </a:rPr>
                              <m:t>𝑥</m:t>
                            </m:r>
                            <m:r>
                              <a:rPr lang="en-US" i="1">
                                <a:latin typeface="Cambria Math"/>
                                <a:ea typeface="Cambria Math"/>
                              </a:rPr>
                              <m:t>500</m:t>
                            </m:r>
                          </m:e>
                        </m:rad>
                      </m:num>
                      <m:den>
                        <m:rad>
                          <m:radPr>
                            <m:degHide m:val="on"/>
                            <m:ctrlPr>
                              <a:rPr lang="en-US" i="1">
                                <a:latin typeface="Cambria Math"/>
                                <a:ea typeface="Cambria Math"/>
                              </a:rPr>
                            </m:ctrlPr>
                          </m:radPr>
                          <m:deg/>
                          <m:e>
                            <m:r>
                              <a:rPr lang="en-US" i="1">
                                <a:latin typeface="Cambria Math"/>
                                <a:ea typeface="Cambria Math"/>
                              </a:rPr>
                              <m:t>10</m:t>
                            </m:r>
                          </m:e>
                        </m:rad>
                      </m:den>
                    </m:f>
                    <m:r>
                      <m:rPr>
                        <m:nor/>
                      </m:rPr>
                      <a:rPr lang="en-US" i="1" dirty="0">
                        <a:latin typeface="Cambria Math"/>
                        <a:ea typeface="Cambria Math"/>
                      </a:rPr>
                      <m:t> = </m:t>
                    </m:r>
                    <m:r>
                      <m:rPr>
                        <m:nor/>
                      </m:rPr>
                      <a:rPr lang="en-US" i="1" dirty="0">
                        <a:latin typeface="Cambria Math"/>
                        <a:ea typeface="Cambria Math"/>
                      </a:rPr>
                      <m:t>1095 </m:t>
                    </m:r>
                  </m:oMath>
                </a14:m>
                <a:r>
                  <a:rPr lang="en-US" dirty="0"/>
                  <a:t>units ; Accepted</a:t>
                </a:r>
                <a:endParaRPr lang="en-US" i="1" dirty="0">
                  <a:latin typeface="Cambria Math"/>
                  <a:ea typeface="Cambria Math"/>
                </a:endParaRPr>
              </a:p>
              <a:p>
                <a:r>
                  <a:rPr lang="en-US" dirty="0" smtClean="0"/>
                  <a:t>EOQ (2) = Q2 </a:t>
                </a:r>
                <a14:m>
                  <m:oMath xmlns:m="http://schemas.openxmlformats.org/officeDocument/2006/math">
                    <m:r>
                      <m:rPr>
                        <m:nor/>
                      </m:rPr>
                      <a:rPr lang="en-US" dirty="0"/>
                      <m:t>= </m:t>
                    </m:r>
                    <m:f>
                      <m:fPr>
                        <m:ctrlPr>
                          <a:rPr lang="en-US" i="1">
                            <a:latin typeface="Cambria Math"/>
                            <a:ea typeface="Cambria Math"/>
                          </a:rPr>
                        </m:ctrlPr>
                      </m:fPr>
                      <m:num>
                        <m:rad>
                          <m:radPr>
                            <m:degHide m:val="on"/>
                            <m:ctrlPr>
                              <a:rPr lang="en-US" i="1">
                                <a:latin typeface="Cambria Math"/>
                                <a:ea typeface="Cambria Math"/>
                              </a:rPr>
                            </m:ctrlPr>
                          </m:radPr>
                          <m:deg/>
                          <m:e>
                            <m:r>
                              <a:rPr lang="en-US" i="1">
                                <a:latin typeface="Cambria Math"/>
                                <a:ea typeface="Cambria Math"/>
                              </a:rPr>
                              <m:t>2</m:t>
                            </m:r>
                            <m:r>
                              <a:rPr lang="en-US" i="1">
                                <a:latin typeface="Cambria Math"/>
                                <a:ea typeface="Cambria Math"/>
                              </a:rPr>
                              <m:t>𝑥</m:t>
                            </m:r>
                            <m:r>
                              <a:rPr lang="en-US" i="1">
                                <a:latin typeface="Cambria Math"/>
                                <a:ea typeface="Cambria Math"/>
                              </a:rPr>
                              <m:t>12000</m:t>
                            </m:r>
                            <m:r>
                              <a:rPr lang="en-US" i="1">
                                <a:latin typeface="Cambria Math"/>
                                <a:ea typeface="Cambria Math"/>
                              </a:rPr>
                              <m:t>𝑥</m:t>
                            </m:r>
                            <m:r>
                              <a:rPr lang="en-US" i="1">
                                <a:latin typeface="Cambria Math"/>
                                <a:ea typeface="Cambria Math"/>
                              </a:rPr>
                              <m:t>500</m:t>
                            </m:r>
                          </m:e>
                        </m:rad>
                      </m:num>
                      <m:den>
                        <m:rad>
                          <m:radPr>
                            <m:degHide m:val="on"/>
                            <m:ctrlPr>
                              <a:rPr lang="en-US" i="1">
                                <a:latin typeface="Cambria Math"/>
                                <a:ea typeface="Cambria Math"/>
                              </a:rPr>
                            </m:ctrlPr>
                          </m:radPr>
                          <m:deg/>
                          <m:e>
                            <m:r>
                              <a:rPr lang="en-US" b="0" i="1" smtClean="0">
                                <a:latin typeface="Cambria Math"/>
                                <a:ea typeface="Cambria Math"/>
                              </a:rPr>
                              <m:t>8</m:t>
                            </m:r>
                          </m:e>
                        </m:rad>
                      </m:den>
                    </m:f>
                    <m:r>
                      <m:rPr>
                        <m:nor/>
                      </m:rPr>
                      <a:rPr lang="en-US" i="1" dirty="0">
                        <a:latin typeface="Cambria Math"/>
                        <a:ea typeface="Cambria Math"/>
                      </a:rPr>
                      <m:t> = </m:t>
                    </m:r>
                    <m:r>
                      <m:rPr>
                        <m:nor/>
                      </m:rPr>
                      <a:rPr lang="en-US" i="1" dirty="0">
                        <a:latin typeface="Cambria Math"/>
                        <a:ea typeface="Cambria Math"/>
                      </a:rPr>
                      <m:t>1225 </m:t>
                    </m:r>
                  </m:oMath>
                </a14:m>
                <a:r>
                  <a:rPr lang="en-US" dirty="0"/>
                  <a:t>units ; </a:t>
                </a:r>
                <a:r>
                  <a:rPr lang="en-US" dirty="0" smtClean="0"/>
                  <a:t>Less than minimum requirement of 2000, hence higher value of 2000 is accepted</a:t>
                </a:r>
              </a:p>
              <a:p>
                <a:r>
                  <a:rPr lang="en-US" dirty="0"/>
                  <a:t>EOQ </a:t>
                </a:r>
                <a:r>
                  <a:rPr lang="en-US" dirty="0" smtClean="0"/>
                  <a:t>(3) </a:t>
                </a:r>
                <a:r>
                  <a:rPr lang="en-US" dirty="0"/>
                  <a:t>= </a:t>
                </a:r>
                <a:r>
                  <a:rPr lang="en-US" dirty="0" smtClean="0"/>
                  <a:t>Q3 </a:t>
                </a:r>
                <a14:m>
                  <m:oMath xmlns:m="http://schemas.openxmlformats.org/officeDocument/2006/math">
                    <m:r>
                      <m:rPr>
                        <m:nor/>
                      </m:rPr>
                      <a:rPr lang="en-US" dirty="0"/>
                      <m:t>= </m:t>
                    </m:r>
                    <m:f>
                      <m:fPr>
                        <m:ctrlPr>
                          <a:rPr lang="en-US" i="1">
                            <a:latin typeface="Cambria Math"/>
                            <a:ea typeface="Cambria Math"/>
                          </a:rPr>
                        </m:ctrlPr>
                      </m:fPr>
                      <m:num>
                        <m:rad>
                          <m:radPr>
                            <m:degHide m:val="on"/>
                            <m:ctrlPr>
                              <a:rPr lang="en-US" i="1">
                                <a:latin typeface="Cambria Math"/>
                                <a:ea typeface="Cambria Math"/>
                              </a:rPr>
                            </m:ctrlPr>
                          </m:radPr>
                          <m:deg/>
                          <m:e>
                            <m:r>
                              <a:rPr lang="en-US" i="1">
                                <a:latin typeface="Cambria Math"/>
                                <a:ea typeface="Cambria Math"/>
                              </a:rPr>
                              <m:t>2</m:t>
                            </m:r>
                            <m:r>
                              <a:rPr lang="en-US" i="1">
                                <a:latin typeface="Cambria Math"/>
                                <a:ea typeface="Cambria Math"/>
                              </a:rPr>
                              <m:t>𝑥</m:t>
                            </m:r>
                            <m:r>
                              <a:rPr lang="en-US" i="1">
                                <a:latin typeface="Cambria Math"/>
                                <a:ea typeface="Cambria Math"/>
                              </a:rPr>
                              <m:t>12000</m:t>
                            </m:r>
                            <m:r>
                              <a:rPr lang="en-US" i="1">
                                <a:latin typeface="Cambria Math"/>
                                <a:ea typeface="Cambria Math"/>
                              </a:rPr>
                              <m:t>𝑥</m:t>
                            </m:r>
                            <m:r>
                              <a:rPr lang="en-US" i="1">
                                <a:latin typeface="Cambria Math"/>
                                <a:ea typeface="Cambria Math"/>
                              </a:rPr>
                              <m:t>500</m:t>
                            </m:r>
                          </m:e>
                        </m:rad>
                      </m:num>
                      <m:den>
                        <m:rad>
                          <m:radPr>
                            <m:degHide m:val="on"/>
                            <m:ctrlPr>
                              <a:rPr lang="en-US" i="1">
                                <a:latin typeface="Cambria Math"/>
                                <a:ea typeface="Cambria Math"/>
                              </a:rPr>
                            </m:ctrlPr>
                          </m:radPr>
                          <m:deg/>
                          <m:e>
                            <m:r>
                              <a:rPr lang="en-US" b="0" i="1" smtClean="0">
                                <a:latin typeface="Cambria Math"/>
                                <a:ea typeface="Cambria Math"/>
                              </a:rPr>
                              <m:t>6</m:t>
                            </m:r>
                          </m:e>
                        </m:rad>
                      </m:den>
                    </m:f>
                    <m:r>
                      <m:rPr>
                        <m:nor/>
                      </m:rPr>
                      <a:rPr lang="en-US" i="1" dirty="0">
                        <a:latin typeface="Cambria Math"/>
                        <a:ea typeface="Cambria Math"/>
                      </a:rPr>
                      <m:t> = </m:t>
                    </m:r>
                    <m:r>
                      <m:rPr>
                        <m:nor/>
                      </m:rPr>
                      <a:rPr lang="en-US" i="1" dirty="0">
                        <a:latin typeface="Cambria Math"/>
                        <a:ea typeface="Cambria Math"/>
                      </a:rPr>
                      <m:t>1414 </m:t>
                    </m:r>
                  </m:oMath>
                </a14:m>
                <a:r>
                  <a:rPr lang="en-US" dirty="0"/>
                  <a:t>units ; Less than minimum requirement of </a:t>
                </a:r>
                <a:r>
                  <a:rPr lang="en-US" dirty="0" smtClean="0"/>
                  <a:t>5000</a:t>
                </a:r>
                <a:r>
                  <a:rPr lang="en-US" dirty="0"/>
                  <a:t>, hence higher value of </a:t>
                </a:r>
                <a:r>
                  <a:rPr lang="en-US" dirty="0" smtClean="0"/>
                  <a:t>5000 </a:t>
                </a:r>
                <a:r>
                  <a:rPr lang="en-US" dirty="0"/>
                  <a:t>is </a:t>
                </a:r>
                <a:r>
                  <a:rPr lang="en-US" dirty="0" smtClean="0"/>
                  <a:t>accepted</a:t>
                </a:r>
              </a:p>
              <a:p>
                <a:r>
                  <a:rPr lang="en-US" dirty="0" smtClean="0"/>
                  <a:t>Then Calculate </a:t>
                </a:r>
              </a:p>
              <a:p>
                <a:r>
                  <a:rPr lang="en-US" dirty="0" smtClean="0"/>
                  <a:t>Annual Total Cost (1) = DC (1) + </a:t>
                </a:r>
                <a14:m>
                  <m:oMath xmlns:m="http://schemas.openxmlformats.org/officeDocument/2006/math">
                    <m:f>
                      <m:fPr>
                        <m:ctrlPr>
                          <a:rPr lang="en-US" i="1" smtClean="0">
                            <a:latin typeface="Cambria Math"/>
                          </a:rPr>
                        </m:ctrlPr>
                      </m:fPr>
                      <m:num>
                        <m:r>
                          <a:rPr lang="en-US" b="0" i="1" smtClean="0">
                            <a:latin typeface="Cambria Math"/>
                          </a:rPr>
                          <m:t>𝐷</m:t>
                        </m:r>
                      </m:num>
                      <m:den>
                        <m:r>
                          <a:rPr lang="en-US" b="0" i="1" smtClean="0">
                            <a:latin typeface="Cambria Math"/>
                          </a:rPr>
                          <m:t>𝑄</m:t>
                        </m:r>
                        <m:r>
                          <a:rPr lang="en-US" b="0" i="1" smtClean="0">
                            <a:latin typeface="Cambria Math"/>
                          </a:rPr>
                          <m:t>1</m:t>
                        </m:r>
                      </m:den>
                    </m:f>
                  </m:oMath>
                </a14:m>
                <a:r>
                  <a:rPr lang="en-US" dirty="0" smtClean="0"/>
                  <a:t> x S + (</a:t>
                </a:r>
                <a14:m>
                  <m:oMath xmlns:m="http://schemas.openxmlformats.org/officeDocument/2006/math">
                    <m:f>
                      <m:fPr>
                        <m:ctrlPr>
                          <a:rPr lang="en-US" i="1" smtClean="0">
                            <a:latin typeface="Cambria Math"/>
                          </a:rPr>
                        </m:ctrlPr>
                      </m:fPr>
                      <m:num>
                        <m:r>
                          <a:rPr lang="en-US" b="0" i="1" smtClean="0">
                            <a:latin typeface="Cambria Math"/>
                          </a:rPr>
                          <m:t>𝑄</m:t>
                        </m:r>
                        <m:r>
                          <a:rPr lang="en-US" b="0" i="1" smtClean="0">
                            <a:latin typeface="Cambria Math"/>
                          </a:rPr>
                          <m:t>1</m:t>
                        </m:r>
                      </m:num>
                      <m:den>
                        <m:r>
                          <a:rPr lang="en-US" b="0" i="1" smtClean="0">
                            <a:latin typeface="Cambria Math"/>
                          </a:rPr>
                          <m:t>2</m:t>
                        </m:r>
                      </m:den>
                    </m:f>
                  </m:oMath>
                </a14:m>
                <a:r>
                  <a:rPr lang="en-US" dirty="0" smtClean="0"/>
                  <a:t>) H1</a:t>
                </a:r>
              </a:p>
              <a:p>
                <a:r>
                  <a:rPr lang="en-US" dirty="0" smtClean="0"/>
                  <a:t>Annual Total Cost (2) = DC(2)  + </a:t>
                </a:r>
                <a14:m>
                  <m:oMath xmlns:m="http://schemas.openxmlformats.org/officeDocument/2006/math">
                    <m:f>
                      <m:fPr>
                        <m:ctrlPr>
                          <a:rPr lang="en-US" i="1">
                            <a:latin typeface="Cambria Math"/>
                          </a:rPr>
                        </m:ctrlPr>
                      </m:fPr>
                      <m:num>
                        <m:r>
                          <a:rPr lang="en-US" i="1">
                            <a:latin typeface="Cambria Math"/>
                          </a:rPr>
                          <m:t>𝐷</m:t>
                        </m:r>
                      </m:num>
                      <m:den>
                        <m:r>
                          <a:rPr lang="en-US" i="1">
                            <a:latin typeface="Cambria Math"/>
                          </a:rPr>
                          <m:t>𝑄</m:t>
                        </m:r>
                        <m:r>
                          <a:rPr lang="en-US" b="0" i="1" smtClean="0">
                            <a:latin typeface="Cambria Math"/>
                          </a:rPr>
                          <m:t>2</m:t>
                        </m:r>
                      </m:den>
                    </m:f>
                    <m:r>
                      <a:rPr lang="en-US" i="1">
                        <a:latin typeface="Cambria Math"/>
                      </a:rPr>
                      <m:t> </m:t>
                    </m:r>
                  </m:oMath>
                </a14:m>
                <a:r>
                  <a:rPr lang="en-US" dirty="0" smtClean="0"/>
                  <a:t> x S + </a:t>
                </a:r>
                <a:r>
                  <a:rPr lang="en-US" dirty="0"/>
                  <a:t>(</a:t>
                </a:r>
                <a14:m>
                  <m:oMath xmlns:m="http://schemas.openxmlformats.org/officeDocument/2006/math">
                    <m:f>
                      <m:fPr>
                        <m:ctrlPr>
                          <a:rPr lang="en-US" i="1">
                            <a:latin typeface="Cambria Math"/>
                          </a:rPr>
                        </m:ctrlPr>
                      </m:fPr>
                      <m:num>
                        <m:r>
                          <a:rPr lang="en-US" i="1">
                            <a:latin typeface="Cambria Math"/>
                          </a:rPr>
                          <m:t>𝑄</m:t>
                        </m:r>
                        <m:r>
                          <a:rPr lang="en-US" b="0" i="1" smtClean="0">
                            <a:latin typeface="Cambria Math"/>
                          </a:rPr>
                          <m:t>2</m:t>
                        </m:r>
                      </m:num>
                      <m:den>
                        <m:r>
                          <a:rPr lang="en-US" i="1">
                            <a:latin typeface="Cambria Math"/>
                          </a:rPr>
                          <m:t>2</m:t>
                        </m:r>
                      </m:den>
                    </m:f>
                  </m:oMath>
                </a14:m>
                <a:r>
                  <a:rPr lang="en-US" dirty="0"/>
                  <a:t>) </a:t>
                </a:r>
                <a:r>
                  <a:rPr lang="en-US" dirty="0" smtClean="0"/>
                  <a:t>H2</a:t>
                </a:r>
              </a:p>
              <a:p>
                <a:r>
                  <a:rPr lang="en-US" dirty="0"/>
                  <a:t>Annual Total Cost </a:t>
                </a:r>
                <a:r>
                  <a:rPr lang="en-US" dirty="0" smtClean="0"/>
                  <a:t>(3) </a:t>
                </a:r>
                <a:r>
                  <a:rPr lang="en-US" dirty="0"/>
                  <a:t>= </a:t>
                </a:r>
                <a:r>
                  <a:rPr lang="en-US" dirty="0" smtClean="0"/>
                  <a:t>DC(3)  </a:t>
                </a:r>
                <a:r>
                  <a:rPr lang="en-US" dirty="0"/>
                  <a:t>+ </a:t>
                </a:r>
                <a14:m>
                  <m:oMath xmlns:m="http://schemas.openxmlformats.org/officeDocument/2006/math">
                    <m:f>
                      <m:fPr>
                        <m:ctrlPr>
                          <a:rPr lang="en-US" i="1">
                            <a:latin typeface="Cambria Math"/>
                          </a:rPr>
                        </m:ctrlPr>
                      </m:fPr>
                      <m:num>
                        <m:r>
                          <a:rPr lang="en-US" i="1">
                            <a:latin typeface="Cambria Math"/>
                          </a:rPr>
                          <m:t>𝐷</m:t>
                        </m:r>
                      </m:num>
                      <m:den>
                        <m:r>
                          <a:rPr lang="en-US" i="1">
                            <a:latin typeface="Cambria Math"/>
                          </a:rPr>
                          <m:t>𝑄</m:t>
                        </m:r>
                        <m:r>
                          <a:rPr lang="en-US" b="0" i="1" smtClean="0">
                            <a:latin typeface="Cambria Math"/>
                          </a:rPr>
                          <m:t>3</m:t>
                        </m:r>
                      </m:den>
                    </m:f>
                    <m:r>
                      <a:rPr lang="en-US" i="1">
                        <a:latin typeface="Cambria Math"/>
                      </a:rPr>
                      <m:t> </m:t>
                    </m:r>
                  </m:oMath>
                </a14:m>
                <a:r>
                  <a:rPr lang="en-US" dirty="0"/>
                  <a:t> x S + (</a:t>
                </a:r>
                <a14:m>
                  <m:oMath xmlns:m="http://schemas.openxmlformats.org/officeDocument/2006/math">
                    <m:f>
                      <m:fPr>
                        <m:ctrlPr>
                          <a:rPr lang="en-US" i="1">
                            <a:latin typeface="Cambria Math"/>
                          </a:rPr>
                        </m:ctrlPr>
                      </m:fPr>
                      <m:num>
                        <m:r>
                          <a:rPr lang="en-US" i="1">
                            <a:latin typeface="Cambria Math"/>
                          </a:rPr>
                          <m:t>𝑄</m:t>
                        </m:r>
                        <m:r>
                          <a:rPr lang="en-US" b="0" i="1" smtClean="0">
                            <a:latin typeface="Cambria Math"/>
                          </a:rPr>
                          <m:t>3</m:t>
                        </m:r>
                      </m:num>
                      <m:den>
                        <m:r>
                          <a:rPr lang="en-US" i="1">
                            <a:latin typeface="Cambria Math"/>
                          </a:rPr>
                          <m:t>2</m:t>
                        </m:r>
                      </m:den>
                    </m:f>
                  </m:oMath>
                </a14:m>
                <a:r>
                  <a:rPr lang="en-US" dirty="0"/>
                  <a:t>) </a:t>
                </a:r>
                <a:r>
                  <a:rPr lang="en-US" dirty="0" smtClean="0"/>
                  <a:t>H3</a:t>
                </a:r>
              </a:p>
              <a:p>
                <a:r>
                  <a:rPr lang="en-US" dirty="0" smtClean="0"/>
                  <a:t>Take the lowest, when C1 =</a:t>
                </a:r>
                <a:r>
                  <a:rPr lang="en-US" dirty="0" err="1" smtClean="0"/>
                  <a:t>Rs</a:t>
                </a:r>
                <a:r>
                  <a:rPr lang="en-US" dirty="0" smtClean="0"/>
                  <a:t>. 50, C2= </a:t>
                </a:r>
                <a:r>
                  <a:rPr lang="en-US" dirty="0" err="1" smtClean="0"/>
                  <a:t>Rs</a:t>
                </a:r>
                <a:r>
                  <a:rPr lang="en-US" dirty="0" smtClean="0"/>
                  <a:t>. 40, C3= </a:t>
                </a:r>
                <a:r>
                  <a:rPr lang="en-US" dirty="0" err="1" smtClean="0"/>
                  <a:t>Rs</a:t>
                </a:r>
                <a:r>
                  <a:rPr lang="en-US" dirty="0" smtClean="0"/>
                  <a:t>. 30</a:t>
                </a:r>
                <a:endParaRPr lang="en-US" dirty="0"/>
              </a:p>
              <a:p>
                <a:endParaRPr lang="en-US" dirty="0" smtClean="0"/>
              </a:p>
              <a:p>
                <a:endParaRPr lang="en-US" dirty="0"/>
              </a:p>
              <a:p>
                <a:endParaRPr lang="en-US" i="1" dirty="0">
                  <a:latin typeface="Cambria Math"/>
                  <a:ea typeface="Cambria Math"/>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91200"/>
              </a:xfrm>
              <a:blipFill rotWithShape="1">
                <a:blip r:embed="rId2"/>
                <a:stretch>
                  <a:fillRect l="-1037" r="-1037"/>
                </a:stretch>
              </a:blipFill>
            </p:spPr>
            <p:txBody>
              <a:bodyPr/>
              <a:lstStyle/>
              <a:p>
                <a:r>
                  <a:rPr lang="en-US">
                    <a:noFill/>
                  </a:rPr>
                  <a:t> </a:t>
                </a:r>
              </a:p>
            </p:txBody>
          </p:sp>
        </mc:Fallback>
      </mc:AlternateContent>
    </p:spTree>
    <p:extLst>
      <p:ext uri="{BB962C8B-B14F-4D97-AF65-F5344CB8AC3E}">
        <p14:creationId xmlns:p14="http://schemas.microsoft.com/office/powerpoint/2010/main" val="153066170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normAutofit fontScale="90000"/>
          </a:bodyPr>
          <a:lstStyle/>
          <a:p>
            <a:r>
              <a:rPr lang="en-US" b="1" dirty="0" smtClean="0">
                <a:solidFill>
                  <a:srgbClr val="FF0000"/>
                </a:solidFill>
              </a:rPr>
              <a:t>Economic Production Quantity Model</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lnSpcReduction="10000"/>
          </a:bodyPr>
          <a:lstStyle/>
          <a:p>
            <a:r>
              <a:rPr lang="en-US" sz="2400" dirty="0" smtClean="0"/>
              <a:t>This is an Inventory Model similar to EOQ model except that it is for </a:t>
            </a:r>
            <a:r>
              <a:rPr lang="en-US" sz="2400" b="1" dirty="0" smtClean="0">
                <a:solidFill>
                  <a:srgbClr val="FF0000"/>
                </a:solidFill>
              </a:rPr>
              <a:t>Non-Instantaneous Replenishment</a:t>
            </a:r>
            <a:r>
              <a:rPr lang="en-US" sz="2400" dirty="0" smtClean="0"/>
              <a:t>.</a:t>
            </a:r>
          </a:p>
          <a:p>
            <a:endParaRPr lang="en-US" sz="2400" dirty="0"/>
          </a:p>
          <a:p>
            <a:r>
              <a:rPr lang="en-US" sz="2400" dirty="0" smtClean="0"/>
              <a:t>In many situations the amount ordered is not delivered all at once, but the ordered quantity is sent or received gradually over a length of time at a finite rate per unit of time and the sale or consumption continues during the intervening period.</a:t>
            </a:r>
          </a:p>
          <a:p>
            <a:endParaRPr lang="en-US" sz="2400" dirty="0"/>
          </a:p>
          <a:p>
            <a:r>
              <a:rPr lang="en-US" sz="2400" dirty="0" smtClean="0">
                <a:solidFill>
                  <a:srgbClr val="FF0000"/>
                </a:solidFill>
              </a:rPr>
              <a:t>At this the inventory is being used while the new inventory is still being received at a faster rate to build up the stock to its highest level, when the incoming stops.</a:t>
            </a:r>
          </a:p>
          <a:p>
            <a:endParaRPr lang="en-US" sz="2400" dirty="0" smtClean="0"/>
          </a:p>
          <a:p>
            <a:r>
              <a:rPr lang="en-US" sz="2400" dirty="0" smtClean="0"/>
              <a:t>The quantity in </a:t>
            </a:r>
            <a:r>
              <a:rPr lang="en-US" sz="2400" dirty="0" smtClean="0">
                <a:solidFill>
                  <a:srgbClr val="FF0000"/>
                </a:solidFill>
              </a:rPr>
              <a:t>stock is consumed till such time a reorder point is reached</a:t>
            </a:r>
            <a:r>
              <a:rPr lang="en-US" sz="2400" dirty="0" smtClean="0"/>
              <a:t> when one more batch is ordered and the cycle starts again. </a:t>
            </a:r>
            <a:endParaRPr lang="en-US" sz="2400" dirty="0"/>
          </a:p>
        </p:txBody>
      </p:sp>
    </p:spTree>
    <p:extLst>
      <p:ext uri="{BB962C8B-B14F-4D97-AF65-F5344CB8AC3E}">
        <p14:creationId xmlns:p14="http://schemas.microsoft.com/office/powerpoint/2010/main" val="1276023760"/>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0" y="0"/>
            <a:ext cx="9144000" cy="1143000"/>
          </a:xfrm>
        </p:spPr>
        <p:txBody>
          <a:bodyPr/>
          <a:lstStyle/>
          <a:p>
            <a:r>
              <a:rPr lang="en-US" b="1" dirty="0">
                <a:solidFill>
                  <a:srgbClr val="FF0000"/>
                </a:solidFill>
              </a:rPr>
              <a:t>PRODUCTION LOT SIZE MODELS</a:t>
            </a:r>
          </a:p>
        </p:txBody>
      </p:sp>
      <p:sp>
        <p:nvSpPr>
          <p:cNvPr id="232451" name="Rectangle 3"/>
          <p:cNvSpPr>
            <a:spLocks noGrp="1" noChangeArrowheads="1"/>
          </p:cNvSpPr>
          <p:nvPr>
            <p:ph type="body" idx="1"/>
          </p:nvPr>
        </p:nvSpPr>
        <p:spPr>
          <a:xfrm>
            <a:off x="0" y="1143000"/>
            <a:ext cx="9144000" cy="5395913"/>
          </a:xfrm>
        </p:spPr>
        <p:txBody>
          <a:bodyPr/>
          <a:lstStyle/>
          <a:p>
            <a:pPr>
              <a:lnSpc>
                <a:spcPct val="80000"/>
              </a:lnSpc>
            </a:pPr>
            <a:r>
              <a:rPr lang="en-US" sz="2800" dirty="0" smtClean="0"/>
              <a:t>In </a:t>
            </a:r>
            <a:r>
              <a:rPr lang="en-US" sz="2800" dirty="0"/>
              <a:t>a production lot size model, </a:t>
            </a:r>
            <a:r>
              <a:rPr lang="en-US" sz="2800" dirty="0" smtClean="0"/>
              <a:t>manufacturer</a:t>
            </a:r>
            <a:r>
              <a:rPr lang="en-US" sz="2800" dirty="0"/>
              <a:t>, </a:t>
            </a:r>
            <a:r>
              <a:rPr lang="en-US" sz="2800" dirty="0" smtClean="0"/>
              <a:t>tries </a:t>
            </a:r>
            <a:r>
              <a:rPr lang="en-US" sz="2800" dirty="0"/>
              <a:t>to determine how much to produce (the production lot size) during each production run.</a:t>
            </a:r>
          </a:p>
          <a:p>
            <a:pPr>
              <a:lnSpc>
                <a:spcPct val="80000"/>
              </a:lnSpc>
            </a:pPr>
            <a:endParaRPr lang="en-US" sz="2800" dirty="0"/>
          </a:p>
          <a:p>
            <a:pPr>
              <a:lnSpc>
                <a:spcPct val="80000"/>
              </a:lnSpc>
            </a:pPr>
            <a:r>
              <a:rPr lang="en-US" sz="2800" dirty="0">
                <a:solidFill>
                  <a:srgbClr val="FF0000"/>
                </a:solidFill>
              </a:rPr>
              <a:t>Like the EOQ </a:t>
            </a:r>
            <a:r>
              <a:rPr lang="en-US" sz="2800" dirty="0" smtClean="0">
                <a:solidFill>
                  <a:srgbClr val="FF0000"/>
                </a:solidFill>
              </a:rPr>
              <a:t>model, </a:t>
            </a:r>
            <a:r>
              <a:rPr lang="en-US" sz="2800" dirty="0">
                <a:solidFill>
                  <a:srgbClr val="FF0000"/>
                </a:solidFill>
              </a:rPr>
              <a:t>Q </a:t>
            </a:r>
            <a:r>
              <a:rPr lang="en-US" sz="2800" dirty="0" smtClean="0">
                <a:solidFill>
                  <a:srgbClr val="FF0000"/>
                </a:solidFill>
              </a:rPr>
              <a:t> is the </a:t>
            </a:r>
            <a:r>
              <a:rPr lang="en-US" sz="2800" dirty="0">
                <a:solidFill>
                  <a:srgbClr val="FF0000"/>
                </a:solidFill>
              </a:rPr>
              <a:t>production lot size </a:t>
            </a:r>
            <a:endParaRPr lang="en-US" sz="2800" dirty="0" smtClean="0">
              <a:solidFill>
                <a:srgbClr val="FF0000"/>
              </a:solidFill>
            </a:endParaRPr>
          </a:p>
          <a:p>
            <a:pPr marL="0" indent="0">
              <a:lnSpc>
                <a:spcPct val="80000"/>
              </a:lnSpc>
              <a:buNone/>
            </a:pPr>
            <a:r>
              <a:rPr lang="en-US" sz="2800" dirty="0">
                <a:solidFill>
                  <a:srgbClr val="FF0000"/>
                </a:solidFill>
              </a:rPr>
              <a:t> </a:t>
            </a:r>
            <a:r>
              <a:rPr lang="en-US" sz="2800" dirty="0" smtClean="0">
                <a:solidFill>
                  <a:srgbClr val="FF0000"/>
                </a:solidFill>
              </a:rPr>
              <a:t>    except</a:t>
            </a:r>
            <a:r>
              <a:rPr lang="en-US" sz="2800" dirty="0">
                <a:solidFill>
                  <a:srgbClr val="FF0000"/>
                </a:solidFill>
              </a:rPr>
              <a:t>:</a:t>
            </a:r>
          </a:p>
          <a:p>
            <a:pPr lvl="1">
              <a:lnSpc>
                <a:spcPct val="80000"/>
              </a:lnSpc>
            </a:pPr>
            <a:r>
              <a:rPr lang="en-US" sz="2400" dirty="0" smtClean="0">
                <a:solidFill>
                  <a:srgbClr val="FF0000"/>
                </a:solidFill>
              </a:rPr>
              <a:t>Annual Production rate :- </a:t>
            </a:r>
            <a:r>
              <a:rPr lang="en-US" sz="2400" dirty="0">
                <a:solidFill>
                  <a:srgbClr val="FF0000"/>
                </a:solidFill>
              </a:rPr>
              <a:t>P/yr. </a:t>
            </a:r>
            <a:r>
              <a:rPr lang="en-US" sz="2400" dirty="0" smtClean="0">
                <a:solidFill>
                  <a:srgbClr val="FF0000"/>
                </a:solidFill>
              </a:rPr>
              <a:t> </a:t>
            </a:r>
          </a:p>
          <a:p>
            <a:pPr marL="457200" lvl="1" indent="0">
              <a:lnSpc>
                <a:spcPct val="80000"/>
              </a:lnSpc>
              <a:buNone/>
            </a:pPr>
            <a:r>
              <a:rPr lang="en-US" sz="2400" dirty="0">
                <a:solidFill>
                  <a:srgbClr val="FF0000"/>
                </a:solidFill>
              </a:rPr>
              <a:t>	</a:t>
            </a:r>
            <a:r>
              <a:rPr lang="en-US" sz="2400" dirty="0" smtClean="0">
                <a:solidFill>
                  <a:srgbClr val="FF0000"/>
                </a:solidFill>
              </a:rPr>
              <a:t>which is </a:t>
            </a:r>
            <a:r>
              <a:rPr lang="en-US" sz="2400" dirty="0">
                <a:solidFill>
                  <a:srgbClr val="FF0000"/>
                </a:solidFill>
              </a:rPr>
              <a:t>greater than </a:t>
            </a:r>
            <a:endParaRPr lang="en-US" sz="2400" dirty="0" smtClean="0">
              <a:solidFill>
                <a:srgbClr val="FF0000"/>
              </a:solidFill>
            </a:endParaRPr>
          </a:p>
          <a:p>
            <a:pPr lvl="1">
              <a:lnSpc>
                <a:spcPct val="80000"/>
              </a:lnSpc>
            </a:pPr>
            <a:r>
              <a:rPr lang="en-US" sz="2400" dirty="0" smtClean="0">
                <a:solidFill>
                  <a:srgbClr val="FF0000"/>
                </a:solidFill>
              </a:rPr>
              <a:t>Annual Demand rate:- </a:t>
            </a:r>
            <a:r>
              <a:rPr lang="en-US" sz="2400" dirty="0">
                <a:solidFill>
                  <a:srgbClr val="FF0000"/>
                </a:solidFill>
              </a:rPr>
              <a:t>D/yr.</a:t>
            </a:r>
          </a:p>
          <a:p>
            <a:pPr lvl="2">
              <a:lnSpc>
                <a:spcPct val="80000"/>
              </a:lnSpc>
            </a:pPr>
            <a:endParaRPr lang="en-US" sz="2000" dirty="0" smtClean="0"/>
          </a:p>
          <a:p>
            <a:pPr lvl="2">
              <a:lnSpc>
                <a:spcPct val="80000"/>
              </a:lnSpc>
            </a:pPr>
            <a:r>
              <a:rPr lang="en-US" sz="2000" dirty="0" smtClean="0"/>
              <a:t>Otherwise </a:t>
            </a:r>
            <a:r>
              <a:rPr lang="en-US" sz="2000" dirty="0"/>
              <a:t>run process continuously and sell items as fast as they are produced</a:t>
            </a:r>
          </a:p>
          <a:p>
            <a:pPr lvl="1">
              <a:lnSpc>
                <a:spcPct val="80000"/>
              </a:lnSpc>
            </a:pPr>
            <a:endParaRPr lang="en-US" sz="2400" dirty="0" smtClean="0"/>
          </a:p>
          <a:p>
            <a:pPr lvl="1">
              <a:lnSpc>
                <a:spcPct val="80000"/>
              </a:lnSpc>
            </a:pPr>
            <a:r>
              <a:rPr lang="en-US" sz="2400" dirty="0" smtClean="0">
                <a:solidFill>
                  <a:srgbClr val="FF0000"/>
                </a:solidFill>
              </a:rPr>
              <a:t>Inventory </a:t>
            </a:r>
            <a:r>
              <a:rPr lang="en-US" sz="2400" dirty="0">
                <a:solidFill>
                  <a:srgbClr val="FF0000"/>
                </a:solidFill>
              </a:rPr>
              <a:t>does not “jump” to Q but builds up to a </a:t>
            </a:r>
            <a:r>
              <a:rPr lang="en-US" sz="2400" dirty="0" smtClean="0">
                <a:solidFill>
                  <a:srgbClr val="FF0000"/>
                </a:solidFill>
              </a:rPr>
              <a:t>value  </a:t>
            </a:r>
            <a:r>
              <a:rPr lang="en-US" sz="2400" dirty="0">
                <a:solidFill>
                  <a:srgbClr val="FF0000"/>
                </a:solidFill>
              </a:rPr>
              <a:t>I</a:t>
            </a:r>
            <a:r>
              <a:rPr lang="en-US" sz="2400" baseline="-25000" dirty="0">
                <a:solidFill>
                  <a:srgbClr val="FF0000"/>
                </a:solidFill>
              </a:rPr>
              <a:t>MAX</a:t>
            </a:r>
            <a:r>
              <a:rPr lang="en-US" sz="2400" dirty="0">
                <a:solidFill>
                  <a:srgbClr val="FF0000"/>
                </a:solidFill>
              </a:rPr>
              <a:t> that is reached when production is ceased</a:t>
            </a:r>
          </a:p>
          <a:p>
            <a:pPr>
              <a:lnSpc>
                <a:spcPct val="80000"/>
              </a:lnSpc>
            </a:pPr>
            <a:endParaRPr lang="en-US" sz="2800" dirty="0"/>
          </a:p>
        </p:txBody>
      </p:sp>
    </p:spTree>
    <p:extLst>
      <p:ext uri="{BB962C8B-B14F-4D97-AF65-F5344CB8AC3E}">
        <p14:creationId xmlns:p14="http://schemas.microsoft.com/office/powerpoint/2010/main" val="30771308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FF0000"/>
                </a:solidFill>
              </a:rPr>
              <a:t>Additional Assumptions in EPL</a:t>
            </a:r>
            <a:endParaRPr lang="en-US" b="1"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t>Assumptions in Economic Production  Lot Size Model are </a:t>
            </a:r>
          </a:p>
          <a:p>
            <a:pPr lvl="1"/>
            <a:endParaRPr lang="en-US" sz="2000" dirty="0" smtClean="0"/>
          </a:p>
          <a:p>
            <a:pPr lvl="1"/>
            <a:r>
              <a:rPr lang="en-US" sz="2000" dirty="0" err="1" smtClean="0">
                <a:solidFill>
                  <a:srgbClr val="FF0000"/>
                </a:solidFill>
              </a:rPr>
              <a:t>i</a:t>
            </a:r>
            <a:r>
              <a:rPr lang="en-US" sz="2000" dirty="0" smtClean="0">
                <a:solidFill>
                  <a:srgbClr val="FF0000"/>
                </a:solidFill>
              </a:rPr>
              <a:t>) Demand is continuous and at constant rate</a:t>
            </a:r>
          </a:p>
          <a:p>
            <a:pPr marL="457200" lvl="1" indent="0">
              <a:buNone/>
            </a:pPr>
            <a:endParaRPr lang="en-US" sz="2000" dirty="0" smtClean="0">
              <a:solidFill>
                <a:srgbClr val="FF0000"/>
              </a:solidFill>
            </a:endParaRPr>
          </a:p>
          <a:p>
            <a:pPr lvl="1"/>
            <a:r>
              <a:rPr lang="en-US" sz="2000" dirty="0">
                <a:solidFill>
                  <a:srgbClr val="FF0000"/>
                </a:solidFill>
              </a:rPr>
              <a:t>i</a:t>
            </a:r>
            <a:r>
              <a:rPr lang="en-US" sz="2000" dirty="0" smtClean="0">
                <a:solidFill>
                  <a:srgbClr val="FF0000"/>
                </a:solidFill>
              </a:rPr>
              <a:t>i) During the Production run, the production of the item is continuous and at a constant rate until the production of quantity (Q) is complete.</a:t>
            </a:r>
          </a:p>
          <a:p>
            <a:pPr marL="457200" lvl="1" indent="0">
              <a:buNone/>
            </a:pPr>
            <a:endParaRPr lang="en-US" sz="2000" dirty="0" smtClean="0">
              <a:solidFill>
                <a:srgbClr val="FF0000"/>
              </a:solidFill>
            </a:endParaRPr>
          </a:p>
          <a:p>
            <a:pPr lvl="1"/>
            <a:r>
              <a:rPr lang="en-US" sz="2000" dirty="0">
                <a:solidFill>
                  <a:srgbClr val="FF0000"/>
                </a:solidFill>
              </a:rPr>
              <a:t>i</a:t>
            </a:r>
            <a:r>
              <a:rPr lang="en-US" sz="2000" dirty="0" smtClean="0">
                <a:solidFill>
                  <a:srgbClr val="FF0000"/>
                </a:solidFill>
              </a:rPr>
              <a:t>ii) </a:t>
            </a:r>
            <a:r>
              <a:rPr lang="en-US" sz="2000" dirty="0">
                <a:solidFill>
                  <a:srgbClr val="FF0000"/>
                </a:solidFill>
              </a:rPr>
              <a:t>T</a:t>
            </a:r>
            <a:r>
              <a:rPr lang="en-US" sz="2000" dirty="0" smtClean="0">
                <a:solidFill>
                  <a:srgbClr val="FF0000"/>
                </a:solidFill>
              </a:rPr>
              <a:t>he rate of receipt (P) is greater than the usage rate (D).</a:t>
            </a:r>
          </a:p>
          <a:p>
            <a:pPr marL="457200" lvl="1" indent="0">
              <a:buNone/>
            </a:pPr>
            <a:endParaRPr lang="en-US" sz="2000" dirty="0" smtClean="0">
              <a:solidFill>
                <a:srgbClr val="FF0000"/>
              </a:solidFill>
            </a:endParaRPr>
          </a:p>
          <a:p>
            <a:pPr lvl="1"/>
            <a:r>
              <a:rPr lang="en-US" sz="2000" dirty="0">
                <a:solidFill>
                  <a:srgbClr val="FF0000"/>
                </a:solidFill>
              </a:rPr>
              <a:t>i</a:t>
            </a:r>
            <a:r>
              <a:rPr lang="en-US" sz="2000" dirty="0" smtClean="0">
                <a:solidFill>
                  <a:srgbClr val="FF0000"/>
                </a:solidFill>
              </a:rPr>
              <a:t>v) Production runs in order to replenish inventory are made at regular interval. </a:t>
            </a:r>
          </a:p>
          <a:p>
            <a:pPr marL="457200" lvl="1" indent="0">
              <a:buNone/>
            </a:pPr>
            <a:r>
              <a:rPr lang="en-US" sz="2000" dirty="0" smtClean="0">
                <a:solidFill>
                  <a:srgbClr val="FF0000"/>
                </a:solidFill>
              </a:rPr>
              <a:t> </a:t>
            </a:r>
          </a:p>
          <a:p>
            <a:pPr lvl="1"/>
            <a:r>
              <a:rPr lang="en-US" sz="2000" dirty="0">
                <a:solidFill>
                  <a:srgbClr val="FF0000"/>
                </a:solidFill>
              </a:rPr>
              <a:t>v</a:t>
            </a:r>
            <a:r>
              <a:rPr lang="en-US" sz="2000" dirty="0" smtClean="0">
                <a:solidFill>
                  <a:srgbClr val="FF0000"/>
                </a:solidFill>
              </a:rPr>
              <a:t>) Production set up cost is fixed, i.e. independent of quantity produced  </a:t>
            </a:r>
          </a:p>
          <a:p>
            <a:pPr marL="0" indent="0">
              <a:buNone/>
            </a:pPr>
            <a:endParaRPr lang="en-US" sz="2400" dirty="0"/>
          </a:p>
        </p:txBody>
      </p:sp>
    </p:spTree>
    <p:extLst>
      <p:ext uri="{BB962C8B-B14F-4D97-AF65-F5344CB8AC3E}">
        <p14:creationId xmlns:p14="http://schemas.microsoft.com/office/powerpoint/2010/main" val="1755319653"/>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b="1" dirty="0">
                <a:solidFill>
                  <a:srgbClr val="FF0000"/>
                </a:solidFill>
              </a:rPr>
              <a:t>EPL</a:t>
            </a:r>
          </a:p>
        </p:txBody>
      </p:sp>
      <p:sp>
        <p:nvSpPr>
          <p:cNvPr id="119811" name="Line 3"/>
          <p:cNvSpPr>
            <a:spLocks noChangeShapeType="1"/>
          </p:cNvSpPr>
          <p:nvPr/>
        </p:nvSpPr>
        <p:spPr bwMode="auto">
          <a:xfrm>
            <a:off x="1828800" y="1752600"/>
            <a:ext cx="0" cy="34290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2" name="Line 4"/>
          <p:cNvSpPr>
            <a:spLocks noChangeShapeType="1"/>
          </p:cNvSpPr>
          <p:nvPr/>
        </p:nvSpPr>
        <p:spPr bwMode="auto">
          <a:xfrm>
            <a:off x="1828800" y="5181600"/>
            <a:ext cx="56388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3" name="Line 5"/>
          <p:cNvSpPr>
            <a:spLocks noChangeShapeType="1"/>
          </p:cNvSpPr>
          <p:nvPr/>
        </p:nvSpPr>
        <p:spPr bwMode="auto">
          <a:xfrm flipV="1">
            <a:off x="1828800" y="3581400"/>
            <a:ext cx="990600" cy="16002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4" name="Line 6"/>
          <p:cNvSpPr>
            <a:spLocks noChangeShapeType="1"/>
          </p:cNvSpPr>
          <p:nvPr/>
        </p:nvSpPr>
        <p:spPr bwMode="auto">
          <a:xfrm>
            <a:off x="2819400" y="3581400"/>
            <a:ext cx="1447800" cy="16002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5" name="Line 7"/>
          <p:cNvSpPr>
            <a:spLocks noChangeShapeType="1"/>
          </p:cNvSpPr>
          <p:nvPr/>
        </p:nvSpPr>
        <p:spPr bwMode="auto">
          <a:xfrm flipV="1">
            <a:off x="4267200" y="3581400"/>
            <a:ext cx="990600" cy="16002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6" name="Line 8"/>
          <p:cNvSpPr>
            <a:spLocks noChangeShapeType="1"/>
          </p:cNvSpPr>
          <p:nvPr/>
        </p:nvSpPr>
        <p:spPr bwMode="auto">
          <a:xfrm>
            <a:off x="5257800" y="3581400"/>
            <a:ext cx="1447800" cy="16002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7" name="Line 9"/>
          <p:cNvSpPr>
            <a:spLocks noChangeShapeType="1"/>
          </p:cNvSpPr>
          <p:nvPr/>
        </p:nvSpPr>
        <p:spPr bwMode="auto">
          <a:xfrm>
            <a:off x="2819400" y="2700338"/>
            <a:ext cx="0" cy="2481262"/>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18" name="AutoShape 10"/>
          <p:cNvSpPr>
            <a:spLocks/>
          </p:cNvSpPr>
          <p:nvPr/>
        </p:nvSpPr>
        <p:spPr bwMode="auto">
          <a:xfrm rot="16200000">
            <a:off x="2286000" y="5029200"/>
            <a:ext cx="152400" cy="914400"/>
          </a:xfrm>
          <a:prstGeom prst="leftBrace">
            <a:avLst>
              <a:gd name="adj1" fmla="val 50000"/>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sz="2400">
              <a:latin typeface="Tahoma" pitchFamily="34" charset="0"/>
              <a:cs typeface="Arial" charset="0"/>
            </a:endParaRPr>
          </a:p>
        </p:txBody>
      </p:sp>
      <p:sp>
        <p:nvSpPr>
          <p:cNvPr id="119819" name="Text Box 11"/>
          <p:cNvSpPr txBox="1">
            <a:spLocks noChangeArrowheads="1"/>
          </p:cNvSpPr>
          <p:nvPr/>
        </p:nvSpPr>
        <p:spPr bwMode="auto">
          <a:xfrm>
            <a:off x="2133600" y="5611813"/>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err="1" smtClean="0">
                <a:latin typeface="Tahoma" pitchFamily="34" charset="0"/>
                <a:cs typeface="Arial" charset="0"/>
              </a:rPr>
              <a:t>t</a:t>
            </a:r>
            <a:r>
              <a:rPr lang="en-US" sz="1200" dirty="0" err="1" smtClean="0">
                <a:latin typeface="Tahoma" pitchFamily="34" charset="0"/>
                <a:cs typeface="Arial" charset="0"/>
              </a:rPr>
              <a:t>p</a:t>
            </a:r>
            <a:endParaRPr lang="en-US" sz="1200" dirty="0">
              <a:latin typeface="Tahoma" pitchFamily="34" charset="0"/>
              <a:cs typeface="Arial" charset="0"/>
            </a:endParaRPr>
          </a:p>
        </p:txBody>
      </p:sp>
      <p:sp>
        <p:nvSpPr>
          <p:cNvPr id="119820" name="AutoShape 12"/>
          <p:cNvSpPr>
            <a:spLocks/>
          </p:cNvSpPr>
          <p:nvPr/>
        </p:nvSpPr>
        <p:spPr bwMode="auto">
          <a:xfrm rot="16200000">
            <a:off x="3467100" y="4762500"/>
            <a:ext cx="152400" cy="1447800"/>
          </a:xfrm>
          <a:prstGeom prst="leftBrace">
            <a:avLst>
              <a:gd name="adj1" fmla="val 79167"/>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sz="2000">
              <a:latin typeface="Tahoma" pitchFamily="34" charset="0"/>
              <a:cs typeface="Arial" charset="0"/>
            </a:endParaRPr>
          </a:p>
        </p:txBody>
      </p:sp>
      <p:sp>
        <p:nvSpPr>
          <p:cNvPr id="119821" name="Text Box 13"/>
          <p:cNvSpPr txBox="1">
            <a:spLocks noChangeArrowheads="1"/>
          </p:cNvSpPr>
          <p:nvPr/>
        </p:nvSpPr>
        <p:spPr bwMode="auto">
          <a:xfrm>
            <a:off x="2991968" y="5486400"/>
            <a:ext cx="17153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smtClean="0">
                <a:latin typeface="Tahoma" pitchFamily="34" charset="0"/>
                <a:cs typeface="Arial" charset="0"/>
              </a:rPr>
              <a:t>Inventory</a:t>
            </a:r>
          </a:p>
          <a:p>
            <a:r>
              <a:rPr lang="en-US" sz="1600" dirty="0" smtClean="0">
                <a:latin typeface="Tahoma" pitchFamily="34" charset="0"/>
                <a:cs typeface="Arial" charset="0"/>
              </a:rPr>
              <a:t>Depletion time</a:t>
            </a:r>
            <a:endParaRPr lang="en-US" sz="1600" dirty="0">
              <a:latin typeface="Tahoma" pitchFamily="34" charset="0"/>
              <a:cs typeface="Arial" charset="0"/>
            </a:endParaRPr>
          </a:p>
        </p:txBody>
      </p:sp>
      <p:sp>
        <p:nvSpPr>
          <p:cNvPr id="119822" name="Line 14"/>
          <p:cNvSpPr>
            <a:spLocks noChangeShapeType="1"/>
          </p:cNvSpPr>
          <p:nvPr/>
        </p:nvSpPr>
        <p:spPr bwMode="auto">
          <a:xfrm flipH="1">
            <a:off x="1600200" y="5257800"/>
            <a:ext cx="228600" cy="3810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23" name="Text Box 15"/>
          <p:cNvSpPr txBox="1">
            <a:spLocks noChangeArrowheads="1"/>
          </p:cNvSpPr>
          <p:nvPr/>
        </p:nvSpPr>
        <p:spPr bwMode="auto">
          <a:xfrm>
            <a:off x="1066800" y="5688013"/>
            <a:ext cx="6815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solidFill>
                  <a:schemeClr val="hlink"/>
                </a:solidFill>
                <a:latin typeface="Tahoma" pitchFamily="34" charset="0"/>
                <a:cs typeface="Arial" charset="0"/>
              </a:rPr>
              <a:t>Start </a:t>
            </a:r>
          </a:p>
          <a:p>
            <a:r>
              <a:rPr lang="en-US" sz="1600" dirty="0">
                <a:solidFill>
                  <a:schemeClr val="hlink"/>
                </a:solidFill>
                <a:latin typeface="Tahoma" pitchFamily="34" charset="0"/>
                <a:cs typeface="Arial" charset="0"/>
              </a:rPr>
              <a:t>Prod.</a:t>
            </a:r>
          </a:p>
        </p:txBody>
      </p:sp>
      <p:sp>
        <p:nvSpPr>
          <p:cNvPr id="119824" name="Text Box 16"/>
          <p:cNvSpPr txBox="1">
            <a:spLocks noChangeArrowheads="1"/>
          </p:cNvSpPr>
          <p:nvPr/>
        </p:nvSpPr>
        <p:spPr bwMode="auto">
          <a:xfrm>
            <a:off x="914148" y="1531203"/>
            <a:ext cx="8843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smtClean="0">
                <a:latin typeface="Tahoma" pitchFamily="34" charset="0"/>
                <a:cs typeface="Arial" charset="0"/>
              </a:rPr>
              <a:t>Inv.</a:t>
            </a:r>
          </a:p>
          <a:p>
            <a:r>
              <a:rPr lang="en-US" sz="2400" dirty="0" smtClean="0">
                <a:latin typeface="Tahoma" pitchFamily="34" charset="0"/>
                <a:cs typeface="Arial" charset="0"/>
              </a:rPr>
              <a:t>Level</a:t>
            </a:r>
            <a:endParaRPr lang="en-US" sz="2400" dirty="0">
              <a:latin typeface="Tahoma" pitchFamily="34" charset="0"/>
              <a:cs typeface="Arial" charset="0"/>
            </a:endParaRPr>
          </a:p>
        </p:txBody>
      </p:sp>
      <p:sp>
        <p:nvSpPr>
          <p:cNvPr id="119825" name="Text Box 17"/>
          <p:cNvSpPr txBox="1">
            <a:spLocks noChangeArrowheads="1"/>
          </p:cNvSpPr>
          <p:nvPr/>
        </p:nvSpPr>
        <p:spPr bwMode="auto">
          <a:xfrm>
            <a:off x="7010400" y="5334000"/>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ahoma" pitchFamily="34" charset="0"/>
                <a:cs typeface="Arial" charset="0"/>
              </a:rPr>
              <a:t>Time</a:t>
            </a:r>
          </a:p>
        </p:txBody>
      </p:sp>
      <p:sp>
        <p:nvSpPr>
          <p:cNvPr id="119826" name="AutoShape 18"/>
          <p:cNvSpPr>
            <a:spLocks/>
          </p:cNvSpPr>
          <p:nvPr/>
        </p:nvSpPr>
        <p:spPr bwMode="auto">
          <a:xfrm>
            <a:off x="3917845" y="1981200"/>
            <a:ext cx="1905000" cy="457200"/>
          </a:xfrm>
          <a:prstGeom prst="borderCallout2">
            <a:avLst>
              <a:gd name="adj1" fmla="val 88636"/>
              <a:gd name="adj2" fmla="val 17272"/>
              <a:gd name="adj3" fmla="val 88636"/>
              <a:gd name="adj4" fmla="val 17999"/>
              <a:gd name="adj5" fmla="val 428662"/>
              <a:gd name="adj6" fmla="val -69025"/>
            </a:avLst>
          </a:prstGeom>
          <a:noFill/>
          <a:ln w="9525">
            <a:solidFill>
              <a:schemeClr val="tx1"/>
            </a:solidFill>
            <a:miter lim="800000"/>
            <a:headEnd/>
            <a:tailEnd/>
          </a:ln>
          <a:effectLst/>
          <a:extLst/>
        </p:spPr>
        <p:txBody>
          <a:bodyPr/>
          <a:lstStyle/>
          <a:p>
            <a:pPr algn="ctr"/>
            <a:r>
              <a:rPr lang="en-US" sz="2400" b="1" dirty="0">
                <a:solidFill>
                  <a:srgbClr val="FF0000"/>
                </a:solidFill>
                <a:latin typeface="Tahoma" pitchFamily="34" charset="0"/>
                <a:cs typeface="Arial" charset="0"/>
              </a:rPr>
              <a:t>Slope=P-D</a:t>
            </a:r>
          </a:p>
        </p:txBody>
      </p:sp>
      <p:sp>
        <p:nvSpPr>
          <p:cNvPr id="119827" name="AutoShape 19"/>
          <p:cNvSpPr>
            <a:spLocks/>
          </p:cNvSpPr>
          <p:nvPr/>
        </p:nvSpPr>
        <p:spPr bwMode="auto">
          <a:xfrm>
            <a:off x="4724400" y="2667000"/>
            <a:ext cx="1676400" cy="457200"/>
          </a:xfrm>
          <a:prstGeom prst="borderCallout2">
            <a:avLst>
              <a:gd name="adj1" fmla="val 25000"/>
              <a:gd name="adj2" fmla="val -4546"/>
              <a:gd name="adj3" fmla="val 25000"/>
              <a:gd name="adj4" fmla="val -4546"/>
              <a:gd name="adj5" fmla="val 451736"/>
              <a:gd name="adj6" fmla="val -49810"/>
            </a:avLst>
          </a:prstGeom>
          <a:noFill/>
          <a:ln w="9525">
            <a:solidFill>
              <a:schemeClr val="tx1"/>
            </a:solidFill>
            <a:miter lim="800000"/>
            <a:headEnd/>
            <a:tailEnd/>
          </a:ln>
          <a:effectLst/>
          <a:extLst/>
        </p:spPr>
        <p:txBody>
          <a:bodyPr/>
          <a:lstStyle/>
          <a:p>
            <a:pPr algn="ctr"/>
            <a:r>
              <a:rPr lang="en-US" sz="2400" b="1" dirty="0">
                <a:solidFill>
                  <a:srgbClr val="FF0000"/>
                </a:solidFill>
                <a:latin typeface="Tahoma" pitchFamily="34" charset="0"/>
                <a:cs typeface="Arial" charset="0"/>
              </a:rPr>
              <a:t>Slope=-D</a:t>
            </a:r>
          </a:p>
        </p:txBody>
      </p:sp>
      <p:sp>
        <p:nvSpPr>
          <p:cNvPr id="119828" name="Text Box 20"/>
          <p:cNvSpPr txBox="1">
            <a:spLocks noChangeArrowheads="1"/>
          </p:cNvSpPr>
          <p:nvPr/>
        </p:nvSpPr>
        <p:spPr bwMode="auto">
          <a:xfrm>
            <a:off x="3306594" y="3181290"/>
            <a:ext cx="1120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latin typeface="Tahoma" pitchFamily="34" charset="0"/>
                <a:cs typeface="Arial" charset="0"/>
              </a:rPr>
              <a:t>I</a:t>
            </a:r>
            <a:r>
              <a:rPr lang="en-US" sz="1200" dirty="0" smtClean="0">
                <a:latin typeface="Tahoma" pitchFamily="34" charset="0"/>
                <a:cs typeface="Arial" charset="0"/>
              </a:rPr>
              <a:t>max</a:t>
            </a:r>
          </a:p>
          <a:p>
            <a:r>
              <a:rPr lang="en-US" sz="1200" dirty="0" smtClean="0">
                <a:latin typeface="Tahoma" pitchFamily="34" charset="0"/>
                <a:cs typeface="Arial" charset="0"/>
              </a:rPr>
              <a:t>= </a:t>
            </a:r>
            <a:r>
              <a:rPr lang="en-US" sz="2000" dirty="0" err="1" smtClean="0">
                <a:latin typeface="Tahoma" pitchFamily="34" charset="0"/>
                <a:cs typeface="Arial" charset="0"/>
              </a:rPr>
              <a:t>t</a:t>
            </a:r>
            <a:r>
              <a:rPr lang="en-US" sz="1200" dirty="0" err="1" smtClean="0">
                <a:latin typeface="Tahoma" pitchFamily="34" charset="0"/>
                <a:cs typeface="Arial" charset="0"/>
              </a:rPr>
              <a:t>p</a:t>
            </a:r>
            <a:r>
              <a:rPr lang="en-US" sz="2000" dirty="0" smtClean="0">
                <a:latin typeface="Tahoma" pitchFamily="34" charset="0"/>
                <a:cs typeface="Arial" charset="0"/>
              </a:rPr>
              <a:t>(P-D)</a:t>
            </a:r>
            <a:endParaRPr lang="en-US" sz="2000" dirty="0">
              <a:latin typeface="Tahoma" pitchFamily="34" charset="0"/>
              <a:cs typeface="Arial" charset="0"/>
            </a:endParaRPr>
          </a:p>
        </p:txBody>
      </p:sp>
      <p:sp>
        <p:nvSpPr>
          <p:cNvPr id="119829" name="Line 21"/>
          <p:cNvSpPr>
            <a:spLocks noChangeShapeType="1"/>
          </p:cNvSpPr>
          <p:nvPr/>
        </p:nvSpPr>
        <p:spPr bwMode="auto">
          <a:xfrm flipH="1">
            <a:off x="2819400" y="3581399"/>
            <a:ext cx="465138"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30" name="Text Box 22"/>
          <p:cNvSpPr txBox="1">
            <a:spLocks noChangeArrowheads="1"/>
          </p:cNvSpPr>
          <p:nvPr/>
        </p:nvSpPr>
        <p:spPr bwMode="auto">
          <a:xfrm>
            <a:off x="2514600" y="5715000"/>
            <a:ext cx="6597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solidFill>
                  <a:schemeClr val="hlink"/>
                </a:solidFill>
                <a:latin typeface="Tahoma" pitchFamily="34" charset="0"/>
                <a:cs typeface="Arial" charset="0"/>
              </a:rPr>
              <a:t>Stop </a:t>
            </a:r>
          </a:p>
          <a:p>
            <a:r>
              <a:rPr lang="en-US" sz="1600" dirty="0">
                <a:solidFill>
                  <a:schemeClr val="hlink"/>
                </a:solidFill>
                <a:latin typeface="Tahoma" pitchFamily="34" charset="0"/>
                <a:cs typeface="Arial" charset="0"/>
              </a:rPr>
              <a:t>Prod.</a:t>
            </a:r>
          </a:p>
        </p:txBody>
      </p:sp>
      <p:sp>
        <p:nvSpPr>
          <p:cNvPr id="119831" name="Line 23"/>
          <p:cNvSpPr>
            <a:spLocks noChangeShapeType="1"/>
          </p:cNvSpPr>
          <p:nvPr/>
        </p:nvSpPr>
        <p:spPr bwMode="auto">
          <a:xfrm flipH="1">
            <a:off x="2819400" y="5257800"/>
            <a:ext cx="0" cy="6096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32" name="Line 24"/>
          <p:cNvSpPr>
            <a:spLocks noChangeShapeType="1"/>
          </p:cNvSpPr>
          <p:nvPr/>
        </p:nvSpPr>
        <p:spPr bwMode="auto">
          <a:xfrm>
            <a:off x="4267200" y="5257800"/>
            <a:ext cx="304800" cy="4572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833" name="Text Box 25"/>
          <p:cNvSpPr txBox="1">
            <a:spLocks noChangeArrowheads="1"/>
          </p:cNvSpPr>
          <p:nvPr/>
        </p:nvSpPr>
        <p:spPr bwMode="auto">
          <a:xfrm>
            <a:off x="4419600" y="5763377"/>
            <a:ext cx="6815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solidFill>
                  <a:schemeClr val="hlink"/>
                </a:solidFill>
                <a:latin typeface="Tahoma" pitchFamily="34" charset="0"/>
                <a:cs typeface="Arial" charset="0"/>
              </a:rPr>
              <a:t>Start </a:t>
            </a:r>
          </a:p>
          <a:p>
            <a:r>
              <a:rPr lang="en-US" sz="1600" dirty="0">
                <a:solidFill>
                  <a:schemeClr val="hlink"/>
                </a:solidFill>
                <a:latin typeface="Tahoma" pitchFamily="34" charset="0"/>
                <a:cs typeface="Arial" charset="0"/>
              </a:rPr>
              <a:t>Prod.</a:t>
            </a:r>
          </a:p>
        </p:txBody>
      </p:sp>
      <p:sp>
        <p:nvSpPr>
          <p:cNvPr id="26" name="Line 21"/>
          <p:cNvSpPr>
            <a:spLocks noChangeShapeType="1"/>
          </p:cNvSpPr>
          <p:nvPr/>
        </p:nvSpPr>
        <p:spPr bwMode="auto">
          <a:xfrm flipH="1" flipV="1">
            <a:off x="1828800" y="2507672"/>
            <a:ext cx="990600" cy="1073727"/>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5"/>
          <p:cNvSpPr>
            <a:spLocks noChangeShapeType="1"/>
          </p:cNvSpPr>
          <p:nvPr/>
        </p:nvSpPr>
        <p:spPr bwMode="auto">
          <a:xfrm flipV="1">
            <a:off x="1866900" y="2667000"/>
            <a:ext cx="952500" cy="2434936"/>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Line 21"/>
          <p:cNvSpPr>
            <a:spLocks noChangeShapeType="1"/>
          </p:cNvSpPr>
          <p:nvPr/>
        </p:nvSpPr>
        <p:spPr bwMode="auto">
          <a:xfrm flipH="1">
            <a:off x="3276600" y="4572000"/>
            <a:ext cx="83820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 name="Line 5"/>
          <p:cNvSpPr>
            <a:spLocks noChangeShapeType="1"/>
          </p:cNvSpPr>
          <p:nvPr/>
        </p:nvSpPr>
        <p:spPr bwMode="auto">
          <a:xfrm flipV="1">
            <a:off x="3746500" y="4572000"/>
            <a:ext cx="0" cy="6096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5"/>
          <p:cNvSpPr>
            <a:spLocks noChangeShapeType="1"/>
          </p:cNvSpPr>
          <p:nvPr/>
        </p:nvSpPr>
        <p:spPr bwMode="auto">
          <a:xfrm rot="16200000" flipH="1" flipV="1">
            <a:off x="1592559" y="2271432"/>
            <a:ext cx="1" cy="47248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3" name="Straight Arrow Connector 2"/>
          <p:cNvCxnSpPr/>
          <p:nvPr/>
        </p:nvCxnSpPr>
        <p:spPr>
          <a:xfrm>
            <a:off x="1592559" y="3940969"/>
            <a:ext cx="0" cy="1199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2788" y="3212068"/>
            <a:ext cx="1216487" cy="646331"/>
          </a:xfrm>
          <a:prstGeom prst="rect">
            <a:avLst/>
          </a:prstGeom>
          <a:noFill/>
        </p:spPr>
        <p:txBody>
          <a:bodyPr wrap="none" rtlCol="0">
            <a:spAutoFit/>
          </a:bodyPr>
          <a:lstStyle/>
          <a:p>
            <a:r>
              <a:rPr lang="en-US" dirty="0" smtClean="0"/>
              <a:t>Production</a:t>
            </a:r>
          </a:p>
          <a:p>
            <a:r>
              <a:rPr lang="en-US" dirty="0" smtClean="0"/>
              <a:t>Lot Size, Q </a:t>
            </a:r>
            <a:endParaRPr lang="en-US" dirty="0"/>
          </a:p>
        </p:txBody>
      </p:sp>
      <p:cxnSp>
        <p:nvCxnSpPr>
          <p:cNvPr id="8" name="Straight Arrow Connector 7"/>
          <p:cNvCxnSpPr/>
          <p:nvPr/>
        </p:nvCxnSpPr>
        <p:spPr>
          <a:xfrm>
            <a:off x="2514600" y="1752600"/>
            <a:ext cx="311945"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7880" y="1344717"/>
            <a:ext cx="1920590" cy="369332"/>
          </a:xfrm>
          <a:prstGeom prst="rect">
            <a:avLst/>
          </a:prstGeom>
          <a:noFill/>
        </p:spPr>
        <p:txBody>
          <a:bodyPr wrap="none" rtlCol="0">
            <a:spAutoFit/>
          </a:bodyPr>
          <a:lstStyle/>
          <a:p>
            <a:r>
              <a:rPr lang="en-US" b="1" dirty="0" smtClean="0">
                <a:solidFill>
                  <a:srgbClr val="FF0000"/>
                </a:solidFill>
              </a:rPr>
              <a:t>Amount Produced</a:t>
            </a:r>
            <a:endParaRPr lang="en-US" b="1" dirty="0">
              <a:solidFill>
                <a:srgbClr val="FF0000"/>
              </a:solidFill>
            </a:endParaRPr>
          </a:p>
        </p:txBody>
      </p:sp>
      <p:sp>
        <p:nvSpPr>
          <p:cNvPr id="12" name="Rectangle 11"/>
          <p:cNvSpPr/>
          <p:nvPr/>
        </p:nvSpPr>
        <p:spPr>
          <a:xfrm>
            <a:off x="2514600" y="1295400"/>
            <a:ext cx="2057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89581" y="4010891"/>
            <a:ext cx="1532553"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19599" y="4082534"/>
            <a:ext cx="1472519" cy="369332"/>
          </a:xfrm>
          <a:prstGeom prst="rect">
            <a:avLst/>
          </a:prstGeom>
          <a:noFill/>
        </p:spPr>
        <p:txBody>
          <a:bodyPr wrap="none" rtlCol="0">
            <a:spAutoFit/>
          </a:bodyPr>
          <a:lstStyle/>
          <a:p>
            <a:r>
              <a:rPr lang="en-US" dirty="0" smtClean="0"/>
              <a:t>Reorder Level</a:t>
            </a:r>
            <a:endParaRPr lang="en-US" dirty="0"/>
          </a:p>
        </p:txBody>
      </p:sp>
      <p:cxnSp>
        <p:nvCxnSpPr>
          <p:cNvPr id="16" name="Straight Arrow Connector 15"/>
          <p:cNvCxnSpPr/>
          <p:nvPr/>
        </p:nvCxnSpPr>
        <p:spPr>
          <a:xfrm flipH="1">
            <a:off x="3746500" y="4381500"/>
            <a:ext cx="643081"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52367" y="1106269"/>
            <a:ext cx="2363789" cy="646331"/>
          </a:xfrm>
          <a:prstGeom prst="rect">
            <a:avLst/>
          </a:prstGeom>
          <a:noFill/>
        </p:spPr>
        <p:txBody>
          <a:bodyPr wrap="none" rtlCol="0">
            <a:spAutoFit/>
          </a:bodyPr>
          <a:lstStyle/>
          <a:p>
            <a:r>
              <a:rPr lang="en-US" b="1" dirty="0" smtClean="0">
                <a:solidFill>
                  <a:srgbClr val="FF0000"/>
                </a:solidFill>
              </a:rPr>
              <a:t>Production Cycle Time </a:t>
            </a:r>
          </a:p>
          <a:p>
            <a:r>
              <a:rPr lang="en-US" b="1" dirty="0" smtClean="0">
                <a:solidFill>
                  <a:srgbClr val="FF0000"/>
                </a:solidFill>
              </a:rPr>
              <a:t>             </a:t>
            </a:r>
            <a:r>
              <a:rPr lang="en-US" b="1" dirty="0" err="1" smtClean="0">
                <a:solidFill>
                  <a:srgbClr val="FF0000"/>
                </a:solidFill>
              </a:rPr>
              <a:t>t</a:t>
            </a:r>
            <a:r>
              <a:rPr lang="en-US" sz="1400" b="1" dirty="0" err="1" smtClean="0">
                <a:solidFill>
                  <a:srgbClr val="FF0000"/>
                </a:solidFill>
              </a:rPr>
              <a:t>p</a:t>
            </a:r>
            <a:r>
              <a:rPr lang="en-US" b="1" dirty="0" smtClean="0">
                <a:solidFill>
                  <a:srgbClr val="FF0000"/>
                </a:solidFill>
              </a:rPr>
              <a:t>= Q/P</a:t>
            </a:r>
            <a:endParaRPr lang="en-US" b="1" dirty="0">
              <a:solidFill>
                <a:srgbClr val="FF0000"/>
              </a:solidFill>
            </a:endParaRPr>
          </a:p>
        </p:txBody>
      </p:sp>
      <p:cxnSp>
        <p:nvCxnSpPr>
          <p:cNvPr id="21" name="Straight Connector 20"/>
          <p:cNvCxnSpPr/>
          <p:nvPr/>
        </p:nvCxnSpPr>
        <p:spPr>
          <a:xfrm flipH="1">
            <a:off x="1783340" y="5410200"/>
            <a:ext cx="15153" cy="1058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67200" y="5562600"/>
            <a:ext cx="0" cy="982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1592559" y="2507673"/>
            <a:ext cx="0" cy="616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259624" y="887517"/>
            <a:ext cx="2356532"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98772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0" y="0"/>
            <a:ext cx="8915400" cy="1143000"/>
          </a:xfrm>
        </p:spPr>
        <p:txBody>
          <a:bodyPr>
            <a:normAutofit fontScale="90000"/>
          </a:bodyPr>
          <a:lstStyle/>
          <a:p>
            <a:r>
              <a:rPr lang="en-US" sz="4000" b="1" dirty="0" smtClean="0">
                <a:solidFill>
                  <a:srgbClr val="FF0000"/>
                </a:solidFill>
              </a:rPr>
              <a:t>Maximum </a:t>
            </a:r>
            <a:r>
              <a:rPr lang="en-US" sz="4000" b="1" dirty="0">
                <a:solidFill>
                  <a:srgbClr val="FF0000"/>
                </a:solidFill>
              </a:rPr>
              <a:t>inventory and the </a:t>
            </a:r>
            <a:r>
              <a:rPr lang="en-US" sz="4000" b="1" dirty="0" smtClean="0">
                <a:solidFill>
                  <a:srgbClr val="FF0000"/>
                </a:solidFill>
              </a:rPr>
              <a:t>Average </a:t>
            </a:r>
            <a:r>
              <a:rPr lang="en-US" sz="4000" b="1" dirty="0">
                <a:solidFill>
                  <a:srgbClr val="FF0000"/>
                </a:solidFill>
              </a:rPr>
              <a:t>inventory per </a:t>
            </a:r>
            <a:r>
              <a:rPr lang="en-US" sz="4000" b="1" dirty="0" smtClean="0">
                <a:solidFill>
                  <a:srgbClr val="FF0000"/>
                </a:solidFill>
              </a:rPr>
              <a:t>cycle</a:t>
            </a:r>
            <a:endParaRPr lang="en-US" sz="4000" b="1" dirty="0">
              <a:solidFill>
                <a:srgbClr val="FF0000"/>
              </a:solidFill>
            </a:endParaRPr>
          </a:p>
        </p:txBody>
      </p:sp>
      <p:sp>
        <p:nvSpPr>
          <p:cNvPr id="233475" name="Rectangle 3"/>
          <p:cNvSpPr>
            <a:spLocks noGrp="1" noChangeArrowheads="1"/>
          </p:cNvSpPr>
          <p:nvPr>
            <p:ph type="body" idx="1"/>
          </p:nvPr>
        </p:nvSpPr>
        <p:spPr>
          <a:xfrm>
            <a:off x="341313" y="1371600"/>
            <a:ext cx="8421687" cy="5257800"/>
          </a:xfrm>
        </p:spPr>
        <p:txBody>
          <a:bodyPr>
            <a:normAutofit fontScale="92500" lnSpcReduction="10000"/>
          </a:bodyPr>
          <a:lstStyle/>
          <a:p>
            <a:r>
              <a:rPr lang="en-US" sz="2400" dirty="0" smtClean="0"/>
              <a:t>During the production run time </a:t>
            </a:r>
            <a:r>
              <a:rPr lang="en-US" sz="2400" dirty="0" err="1" smtClean="0"/>
              <a:t>t</a:t>
            </a:r>
            <a:r>
              <a:rPr lang="en-US" sz="1600" dirty="0" err="1" smtClean="0"/>
              <a:t>p</a:t>
            </a:r>
            <a:r>
              <a:rPr lang="en-US" sz="2400" dirty="0" smtClean="0"/>
              <a:t>, the inventory increases at the rate of P and simultaneously decreases at the rate of D. Thus the</a:t>
            </a:r>
            <a:r>
              <a:rPr lang="en-US" sz="2400" dirty="0" smtClean="0">
                <a:solidFill>
                  <a:srgbClr val="FF0000"/>
                </a:solidFill>
              </a:rPr>
              <a:t> inventory gradually builds up at the rate of (P-D) units during a production run </a:t>
            </a:r>
            <a:r>
              <a:rPr lang="en-US" sz="2400" dirty="0" smtClean="0"/>
              <a:t>and decreases at the rate of D between production runs.</a:t>
            </a:r>
          </a:p>
          <a:p>
            <a:endParaRPr lang="en-US" sz="2400" dirty="0" smtClean="0"/>
          </a:p>
          <a:p>
            <a:r>
              <a:rPr lang="en-US" sz="2400" dirty="0" smtClean="0"/>
              <a:t>Therefore, the</a:t>
            </a:r>
            <a:r>
              <a:rPr lang="en-US" sz="2400" dirty="0" smtClean="0">
                <a:solidFill>
                  <a:srgbClr val="FF0000"/>
                </a:solidFill>
              </a:rPr>
              <a:t> maximum inventory</a:t>
            </a:r>
            <a:r>
              <a:rPr lang="en-US" sz="2400" dirty="0" smtClean="0"/>
              <a:t> level reached at the end of </a:t>
            </a:r>
            <a:r>
              <a:rPr lang="en-US" sz="2400" dirty="0" err="1" smtClean="0"/>
              <a:t>t</a:t>
            </a:r>
            <a:r>
              <a:rPr lang="en-US" sz="1600" dirty="0" err="1" smtClean="0"/>
              <a:t>p</a:t>
            </a:r>
            <a:r>
              <a:rPr lang="en-US" sz="2400" dirty="0" smtClean="0"/>
              <a:t> will be </a:t>
            </a:r>
          </a:p>
          <a:p>
            <a:pPr marL="457200" lvl="1" indent="0">
              <a:buNone/>
            </a:pPr>
            <a:r>
              <a:rPr lang="en-US" sz="2000" b="1" dirty="0" smtClean="0">
                <a:solidFill>
                  <a:srgbClr val="FF0000"/>
                </a:solidFill>
              </a:rPr>
              <a:t>	        I</a:t>
            </a:r>
            <a:r>
              <a:rPr lang="en-US" sz="1200" b="1" dirty="0" smtClean="0">
                <a:solidFill>
                  <a:srgbClr val="FF0000"/>
                </a:solidFill>
              </a:rPr>
              <a:t>max</a:t>
            </a:r>
            <a:r>
              <a:rPr lang="en-US" sz="2000" b="1" dirty="0" smtClean="0">
                <a:solidFill>
                  <a:srgbClr val="FF0000"/>
                </a:solidFill>
              </a:rPr>
              <a:t> = Inventory accumulation rate X Production time</a:t>
            </a:r>
          </a:p>
          <a:p>
            <a:pPr marL="0" indent="0">
              <a:buNone/>
            </a:pPr>
            <a:r>
              <a:rPr lang="en-US" sz="2400" b="1" dirty="0">
                <a:solidFill>
                  <a:srgbClr val="FF0000"/>
                </a:solidFill>
              </a:rPr>
              <a:t> </a:t>
            </a:r>
            <a:r>
              <a:rPr lang="en-US" sz="2400" b="1" dirty="0" smtClean="0">
                <a:solidFill>
                  <a:srgbClr val="FF0000"/>
                </a:solidFill>
              </a:rPr>
              <a:t>	</a:t>
            </a:r>
            <a:r>
              <a:rPr lang="en-US" sz="2400" dirty="0" smtClean="0"/>
              <a:t>       	 </a:t>
            </a:r>
          </a:p>
          <a:p>
            <a:pPr marL="0" indent="0">
              <a:buNone/>
            </a:pPr>
            <a:r>
              <a:rPr lang="en-US" sz="2400" dirty="0"/>
              <a:t>	</a:t>
            </a:r>
            <a:r>
              <a:rPr lang="en-US" sz="2400" dirty="0" smtClean="0"/>
              <a:t>	 = (P-D) </a:t>
            </a:r>
            <a:r>
              <a:rPr lang="en-US" sz="2400" dirty="0" err="1" smtClean="0"/>
              <a:t>t</a:t>
            </a:r>
            <a:r>
              <a:rPr lang="en-US" sz="1600" dirty="0" err="1" smtClean="0"/>
              <a:t>p</a:t>
            </a:r>
            <a:r>
              <a:rPr lang="en-US" sz="2400" dirty="0" smtClean="0"/>
              <a:t> = (P-D) Q/P = (1-D/P) </a:t>
            </a:r>
            <a:r>
              <a:rPr lang="en-US" sz="2400" dirty="0" err="1" smtClean="0"/>
              <a:t>xQ</a:t>
            </a:r>
            <a:r>
              <a:rPr lang="en-US" sz="2400" dirty="0" smtClean="0"/>
              <a:t>   </a:t>
            </a:r>
          </a:p>
          <a:p>
            <a:endParaRPr lang="en-US" sz="2400" dirty="0"/>
          </a:p>
          <a:p>
            <a:r>
              <a:rPr lang="en-US" sz="2400" dirty="0" smtClean="0"/>
              <a:t>Since the </a:t>
            </a:r>
            <a:r>
              <a:rPr lang="en-US" sz="2400" dirty="0" smtClean="0">
                <a:solidFill>
                  <a:srgbClr val="FF0000"/>
                </a:solidFill>
              </a:rPr>
              <a:t>minimum inventory</a:t>
            </a:r>
            <a:r>
              <a:rPr lang="en-US" sz="2400" dirty="0" smtClean="0"/>
              <a:t> level </a:t>
            </a:r>
            <a:r>
              <a:rPr lang="en-US" sz="2400" dirty="0" err="1" smtClean="0"/>
              <a:t>I</a:t>
            </a:r>
            <a:r>
              <a:rPr lang="en-US" sz="1600" dirty="0" err="1" smtClean="0"/>
              <a:t>min</a:t>
            </a:r>
            <a:r>
              <a:rPr lang="en-US" sz="2400" dirty="0" smtClean="0"/>
              <a:t> = 0, </a:t>
            </a:r>
          </a:p>
          <a:p>
            <a:pPr lvl="1"/>
            <a:endParaRPr lang="en-US" sz="2000" dirty="0" smtClean="0"/>
          </a:p>
          <a:p>
            <a:pPr marL="457200" lvl="1" indent="0">
              <a:buNone/>
            </a:pPr>
            <a:r>
              <a:rPr lang="en-US" sz="2000" b="1" dirty="0" smtClean="0">
                <a:solidFill>
                  <a:srgbClr val="FF0000"/>
                </a:solidFill>
              </a:rPr>
              <a:t>		 Average Inventory level will be Q/2 ( 1- D/P) </a:t>
            </a:r>
            <a:endParaRPr lang="en-US" sz="2000" b="1" dirty="0">
              <a:solidFill>
                <a:srgbClr val="FF0000"/>
              </a:solidFill>
            </a:endParaRPr>
          </a:p>
        </p:txBody>
      </p:sp>
    </p:spTree>
    <p:extLst>
      <p:ext uri="{BB962C8B-B14F-4D97-AF65-F5344CB8AC3E}">
        <p14:creationId xmlns:p14="http://schemas.microsoft.com/office/powerpoint/2010/main" val="21670370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smtClean="0">
                <a:solidFill>
                  <a:srgbClr val="FF0000"/>
                </a:solidFill>
              </a:rPr>
              <a:t>Economic Batch Quantity </a:t>
            </a:r>
            <a:r>
              <a:rPr lang="en-US" b="1" dirty="0" smtClean="0"/>
              <a:t>(EBQ)</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US" sz="2400" dirty="0" smtClean="0"/>
                  <a:t>Total Annual Carrying Cost </a:t>
                </a:r>
              </a:p>
              <a:p>
                <a:pPr lvl="1"/>
                <a:r>
                  <a:rPr lang="en-US" sz="2000" dirty="0" smtClean="0"/>
                  <a:t>= Q/2 (1-D/P)x H,</a:t>
                </a:r>
              </a:p>
              <a:p>
                <a:pPr lvl="1"/>
                <a:r>
                  <a:rPr lang="en-US" sz="2000" dirty="0" smtClean="0"/>
                  <a:t> where H is the Inventory carrying cost per unit </a:t>
                </a:r>
              </a:p>
              <a:p>
                <a:r>
                  <a:rPr lang="en-US" sz="2400" dirty="0" smtClean="0"/>
                  <a:t>Total Production Set Up cost  (or, Ordering Cost) per year</a:t>
                </a:r>
              </a:p>
              <a:p>
                <a:pPr lvl="1"/>
                <a:r>
                  <a:rPr lang="en-US" sz="2000" dirty="0" smtClean="0"/>
                  <a:t>= D/Q x S, </a:t>
                </a:r>
              </a:p>
              <a:p>
                <a:pPr lvl="1"/>
                <a:r>
                  <a:rPr lang="en-US" sz="2000" dirty="0" smtClean="0"/>
                  <a:t>where S is the Set up cost per occasion</a:t>
                </a:r>
              </a:p>
              <a:p>
                <a:endParaRPr lang="en-US" sz="2400" dirty="0" smtClean="0"/>
              </a:p>
              <a:p>
                <a:r>
                  <a:rPr lang="en-US" sz="2400" b="1" dirty="0" smtClean="0">
                    <a:solidFill>
                      <a:srgbClr val="FF0000"/>
                    </a:solidFill>
                  </a:rPr>
                  <a:t>Total Inventory Cost per year is given by </a:t>
                </a:r>
              </a:p>
              <a:p>
                <a:pPr lvl="1"/>
                <a:r>
                  <a:rPr lang="en-US" sz="2000" b="1" dirty="0" smtClean="0">
                    <a:solidFill>
                      <a:srgbClr val="FF0000"/>
                    </a:solidFill>
                  </a:rPr>
                  <a:t>TVC = Q/2 (1-D/P)x H+ (D/Q)x S</a:t>
                </a:r>
              </a:p>
              <a:p>
                <a:endParaRPr lang="en-US" sz="2400" dirty="0" smtClean="0"/>
              </a:p>
              <a:p>
                <a:r>
                  <a:rPr lang="en-US" sz="2400" dirty="0" smtClean="0"/>
                  <a:t>Since set up costs decrease and the carrying costs increase when the Production Quantity (Q) increase, therefore, a minimum total inventory variable cost occurs when these two costs are equal.</a:t>
                </a:r>
              </a:p>
              <a:p>
                <a:endParaRPr lang="en-US" sz="2400" dirty="0" smtClean="0"/>
              </a:p>
              <a:p>
                <a:r>
                  <a:rPr lang="en-US" sz="2400" dirty="0" smtClean="0"/>
                  <a:t>That is Set up costs= Inventory Carrying Costs</a:t>
                </a:r>
              </a:p>
              <a:p>
                <a:pPr lvl="1"/>
                <a:r>
                  <a:rPr lang="en-US" sz="2000" b="1" dirty="0" smtClean="0">
                    <a:solidFill>
                      <a:srgbClr val="FF0000"/>
                    </a:solidFill>
                  </a:rPr>
                  <a:t>(D/Q)x S = Q/2(1-D/P)x H</a:t>
                </a:r>
              </a:p>
              <a:p>
                <a:endParaRPr lang="en-US" sz="2400" dirty="0" smtClean="0"/>
              </a:p>
              <a:p>
                <a:r>
                  <a:rPr lang="en-US" sz="2400" dirty="0" smtClean="0"/>
                  <a:t>This gives, </a:t>
                </a:r>
                <a:r>
                  <a:rPr lang="en-US" sz="2400" b="1" dirty="0" smtClean="0"/>
                  <a:t>EBQ</a:t>
                </a:r>
                <a:r>
                  <a:rPr lang="en-US" sz="2400" dirty="0" smtClean="0"/>
                  <a:t>, </a:t>
                </a:r>
                <a:r>
                  <a:rPr lang="en-US" sz="2400" b="1" dirty="0" smtClean="0">
                    <a:solidFill>
                      <a:srgbClr val="FF0000"/>
                    </a:solidFill>
                  </a:rPr>
                  <a:t>Q =</a:t>
                </a:r>
                <a14:m>
                  <m:oMath xmlns:m="http://schemas.openxmlformats.org/officeDocument/2006/math">
                    <m:r>
                      <a:rPr lang="en-US" sz="2400" b="1" i="1" smtClean="0">
                        <a:solidFill>
                          <a:srgbClr val="FF0000"/>
                        </a:solidFill>
                        <a:latin typeface="Cambria Math"/>
                        <a:ea typeface="Cambria Math"/>
                      </a:rPr>
                      <m:t>√</m:t>
                    </m:r>
                  </m:oMath>
                </a14:m>
                <a:r>
                  <a:rPr lang="en-US" sz="2400" b="1" dirty="0" smtClean="0">
                    <a:solidFill>
                      <a:srgbClr val="FF0000"/>
                    </a:solidFill>
                  </a:rPr>
                  <a:t>2DS</a:t>
                </a:r>
                <a14:m>
                  <m:oMath xmlns:m="http://schemas.openxmlformats.org/officeDocument/2006/math">
                    <m:r>
                      <a:rPr lang="en-US" sz="2400" b="1" i="1">
                        <a:solidFill>
                          <a:srgbClr val="FF0000"/>
                        </a:solidFill>
                        <a:latin typeface="Cambria Math"/>
                        <a:ea typeface="Cambria Math"/>
                      </a:rPr>
                      <m:t>/</m:t>
                    </m:r>
                    <m:d>
                      <m:dPr>
                        <m:ctrlPr>
                          <a:rPr lang="en-US" sz="2400" b="1" i="1" smtClean="0">
                            <a:solidFill>
                              <a:srgbClr val="FF0000"/>
                            </a:solidFill>
                            <a:latin typeface="Cambria Math"/>
                            <a:ea typeface="Cambria Math"/>
                          </a:rPr>
                        </m:ctrlPr>
                      </m:dPr>
                      <m:e>
                        <m:r>
                          <a:rPr lang="en-US" sz="2400" b="1" i="1" smtClean="0">
                            <a:solidFill>
                              <a:srgbClr val="FF0000"/>
                            </a:solidFill>
                            <a:latin typeface="Cambria Math"/>
                            <a:ea typeface="Cambria Math"/>
                          </a:rPr>
                          <m:t>𝟏</m:t>
                        </m:r>
                        <m:r>
                          <a:rPr lang="en-US" sz="2400" b="1" i="1" smtClean="0">
                            <a:solidFill>
                              <a:srgbClr val="FF0000"/>
                            </a:solidFill>
                            <a:latin typeface="Cambria Math"/>
                            <a:ea typeface="Cambria Math"/>
                          </a:rPr>
                          <m:t>−</m:t>
                        </m:r>
                        <m:f>
                          <m:fPr>
                            <m:ctrlPr>
                              <a:rPr lang="en-US" sz="2400" b="1" i="1" smtClean="0">
                                <a:solidFill>
                                  <a:srgbClr val="FF0000"/>
                                </a:solidFill>
                                <a:latin typeface="Cambria Math"/>
                                <a:ea typeface="Cambria Math"/>
                              </a:rPr>
                            </m:ctrlPr>
                          </m:fPr>
                          <m:num>
                            <m:r>
                              <a:rPr lang="en-US" sz="2400" b="1" i="1" smtClean="0">
                                <a:solidFill>
                                  <a:srgbClr val="FF0000"/>
                                </a:solidFill>
                                <a:latin typeface="Cambria Math"/>
                                <a:ea typeface="Cambria Math"/>
                              </a:rPr>
                              <m:t>𝑫</m:t>
                            </m:r>
                          </m:num>
                          <m:den>
                            <m:r>
                              <a:rPr lang="en-US" sz="2400" b="1" i="1" smtClean="0">
                                <a:solidFill>
                                  <a:srgbClr val="FF0000"/>
                                </a:solidFill>
                                <a:latin typeface="Cambria Math"/>
                                <a:ea typeface="Cambria Math"/>
                              </a:rPr>
                              <m:t>𝑷</m:t>
                            </m:r>
                          </m:den>
                        </m:f>
                      </m:e>
                    </m:d>
                    <m:r>
                      <a:rPr lang="en-US" sz="2400" b="1" i="1" smtClean="0">
                        <a:solidFill>
                          <a:srgbClr val="FF0000"/>
                        </a:solidFill>
                        <a:latin typeface="Cambria Math"/>
                        <a:ea typeface="Cambria Math"/>
                      </a:rPr>
                      <m:t>𝑯</m:t>
                    </m:r>
                  </m:oMath>
                </a14:m>
                <a:r>
                  <a:rPr lang="en-US" sz="2400" b="1" i="1" dirty="0" smtClean="0">
                    <a:solidFill>
                      <a:srgbClr val="FF0000"/>
                    </a:solidFill>
                    <a:latin typeface="Cambria Math"/>
                    <a:ea typeface="Cambria Math"/>
                  </a:rPr>
                  <a:t>   , </a:t>
                </a:r>
                <a:r>
                  <a:rPr lang="en-US" sz="2400" b="1" i="1" dirty="0" smtClean="0">
                    <a:latin typeface="Cambria Math"/>
                    <a:ea typeface="Cambria Math"/>
                  </a:rPr>
                  <a:t>(Economic Batch Quantity)</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715000"/>
              </a:xfrm>
              <a:blipFill rotWithShape="1">
                <a:blip r:embed="rId2"/>
                <a:stretch>
                  <a:fillRect l="-593" t="-1493"/>
                </a:stretch>
              </a:blipFill>
            </p:spPr>
            <p:txBody>
              <a:bodyPr/>
              <a:lstStyle/>
              <a:p>
                <a:r>
                  <a:rPr lang="en-US">
                    <a:noFill/>
                  </a:rPr>
                  <a:t> </a:t>
                </a:r>
              </a:p>
            </p:txBody>
          </p:sp>
        </mc:Fallback>
      </mc:AlternateContent>
      <p:cxnSp>
        <p:nvCxnSpPr>
          <p:cNvPr id="5" name="Straight Connector 4"/>
          <p:cNvCxnSpPr/>
          <p:nvPr/>
        </p:nvCxnSpPr>
        <p:spPr>
          <a:xfrm>
            <a:off x="3124200" y="5715000"/>
            <a:ext cx="182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222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Definition of Management</a:t>
            </a:r>
            <a:br>
              <a:rPr lang="en-US" b="1" dirty="0" smtClean="0">
                <a:solidFill>
                  <a:srgbClr val="FF0000"/>
                </a:solidFill>
              </a:rPr>
            </a:br>
            <a:r>
              <a:rPr lang="en-US" b="1" dirty="0" smtClean="0"/>
              <a:t> Gurus speak</a:t>
            </a:r>
            <a:endParaRPr lang="en-US" b="1" dirty="0"/>
          </a:p>
        </p:txBody>
      </p:sp>
      <p:sp>
        <p:nvSpPr>
          <p:cNvPr id="3" name="Content Placeholder 2"/>
          <p:cNvSpPr>
            <a:spLocks noGrp="1"/>
          </p:cNvSpPr>
          <p:nvPr>
            <p:ph idx="1"/>
          </p:nvPr>
        </p:nvSpPr>
        <p:spPr/>
        <p:txBody>
          <a:bodyPr/>
          <a:lstStyle/>
          <a:p>
            <a:r>
              <a:rPr lang="en-US" dirty="0" smtClean="0">
                <a:solidFill>
                  <a:srgbClr val="FF0000"/>
                </a:solidFill>
              </a:rPr>
              <a:t>The </a:t>
            </a:r>
            <a:r>
              <a:rPr lang="en-US" dirty="0">
                <a:solidFill>
                  <a:srgbClr val="FF0000"/>
                </a:solidFill>
              </a:rPr>
              <a:t>use of people and other resources to accomplish </a:t>
            </a:r>
            <a:r>
              <a:rPr lang="en-US" dirty="0" smtClean="0">
                <a:solidFill>
                  <a:srgbClr val="FF0000"/>
                </a:solidFill>
              </a:rPr>
              <a:t>objectives</a:t>
            </a:r>
            <a:r>
              <a:rPr lang="en-US" dirty="0" smtClean="0"/>
              <a:t> -</a:t>
            </a:r>
            <a:r>
              <a:rPr lang="en-US" dirty="0"/>
              <a:t> Louis E Boone &amp; David L Kurtz-</a:t>
            </a:r>
            <a:r>
              <a:rPr lang="en-US" dirty="0" smtClean="0"/>
              <a:t>.</a:t>
            </a:r>
            <a:endParaRPr lang="en-US" dirty="0"/>
          </a:p>
          <a:p>
            <a:r>
              <a:rPr lang="en-US" dirty="0" smtClean="0">
                <a:solidFill>
                  <a:srgbClr val="FF0000"/>
                </a:solidFill>
              </a:rPr>
              <a:t>The </a:t>
            </a:r>
            <a:r>
              <a:rPr lang="en-US" dirty="0">
                <a:solidFill>
                  <a:srgbClr val="FF0000"/>
                </a:solidFill>
              </a:rPr>
              <a:t>act of getting things done through </a:t>
            </a:r>
            <a:r>
              <a:rPr lang="en-US" dirty="0" smtClean="0">
                <a:solidFill>
                  <a:srgbClr val="FF0000"/>
                </a:solidFill>
              </a:rPr>
              <a:t>people </a:t>
            </a:r>
            <a:r>
              <a:rPr lang="en-US" dirty="0" smtClean="0"/>
              <a:t>-</a:t>
            </a:r>
            <a:r>
              <a:rPr lang="en-US" dirty="0"/>
              <a:t> Mary Parker </a:t>
            </a:r>
            <a:r>
              <a:rPr lang="en-US" dirty="0" err="1" smtClean="0"/>
              <a:t>Follet</a:t>
            </a:r>
            <a:r>
              <a:rPr lang="en-US" dirty="0" smtClean="0"/>
              <a:t>.</a:t>
            </a:r>
            <a:endParaRPr lang="en-US" dirty="0"/>
          </a:p>
          <a:p>
            <a:r>
              <a:rPr lang="en-US" dirty="0" smtClean="0">
                <a:solidFill>
                  <a:srgbClr val="FF0000"/>
                </a:solidFill>
              </a:rPr>
              <a:t>Management </a:t>
            </a:r>
            <a:r>
              <a:rPr lang="en-US" dirty="0">
                <a:solidFill>
                  <a:srgbClr val="FF0000"/>
                </a:solidFill>
              </a:rPr>
              <a:t>as the art of knowing what you want to do in the best and cheapest </a:t>
            </a:r>
            <a:r>
              <a:rPr lang="en-US" dirty="0" smtClean="0">
                <a:solidFill>
                  <a:srgbClr val="FF0000"/>
                </a:solidFill>
              </a:rPr>
              <a:t>way - </a:t>
            </a:r>
            <a:r>
              <a:rPr lang="en-US" dirty="0"/>
              <a:t>Frederick  Taylor</a:t>
            </a:r>
            <a:r>
              <a:rPr lang="en-US" dirty="0" smtClean="0"/>
              <a:t>. </a:t>
            </a:r>
            <a:endParaRPr lang="en-US" dirty="0"/>
          </a:p>
          <a:p>
            <a:endParaRPr lang="en-US" dirty="0"/>
          </a:p>
        </p:txBody>
      </p:sp>
    </p:spTree>
    <p:extLst>
      <p:ext uri="{BB962C8B-B14F-4D97-AF65-F5344CB8AC3E}">
        <p14:creationId xmlns:p14="http://schemas.microsoft.com/office/powerpoint/2010/main" val="2004840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err="1" smtClean="0">
                <a:solidFill>
                  <a:srgbClr val="FF0000"/>
                </a:solidFill>
              </a:rPr>
              <a:t>Mintzberg’s</a:t>
            </a:r>
            <a:r>
              <a:rPr lang="en-US" b="1" dirty="0" smtClean="0">
                <a:solidFill>
                  <a:srgbClr val="FF0000"/>
                </a:solidFill>
              </a:rPr>
              <a:t> Managerial Roles</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a:bodyPr>
          <a:lstStyle/>
          <a:p>
            <a:r>
              <a:rPr lang="en-US" sz="2400" dirty="0" smtClean="0"/>
              <a:t>Henry </a:t>
            </a:r>
            <a:r>
              <a:rPr lang="en-US" sz="2400" dirty="0" err="1" smtClean="0"/>
              <a:t>Mintzberg</a:t>
            </a:r>
            <a:r>
              <a:rPr lang="en-US" sz="2400" dirty="0" smtClean="0"/>
              <a:t> undertook a study </a:t>
            </a:r>
            <a:r>
              <a:rPr lang="en-US" sz="2400" dirty="0"/>
              <a:t> </a:t>
            </a:r>
            <a:r>
              <a:rPr lang="en-US" sz="2400" dirty="0" smtClean="0"/>
              <a:t>on the CEO’S job at work and found that they are engaged in a large number of varied, un-patterned and short duration activities, most of such activities lasted less than nine minutes.</a:t>
            </a:r>
          </a:p>
          <a:p>
            <a:endParaRPr lang="en-US" sz="2400" dirty="0"/>
          </a:p>
          <a:p>
            <a:r>
              <a:rPr lang="en-US" sz="2400" dirty="0" err="1" smtClean="0"/>
              <a:t>Mintzberg</a:t>
            </a:r>
            <a:r>
              <a:rPr lang="en-US" sz="2400" dirty="0" smtClean="0"/>
              <a:t> concluded that managers perform 10 different  but highly interrelated roles, known as </a:t>
            </a:r>
            <a:r>
              <a:rPr lang="en-US" sz="2400" dirty="0" err="1" smtClean="0"/>
              <a:t>Mintzberg’s</a:t>
            </a:r>
            <a:r>
              <a:rPr lang="en-US" sz="2400" dirty="0" smtClean="0"/>
              <a:t> Managerial roles.</a:t>
            </a:r>
          </a:p>
          <a:p>
            <a:r>
              <a:rPr lang="en-US" sz="2400" dirty="0" smtClean="0"/>
              <a:t>The term Managerial roles refer to specific categories of managerial behavior.</a:t>
            </a:r>
          </a:p>
          <a:p>
            <a:r>
              <a:rPr lang="en-US" sz="2400" dirty="0" smtClean="0"/>
              <a:t>These </a:t>
            </a:r>
            <a:r>
              <a:rPr lang="en-US" sz="2400" dirty="0" smtClean="0">
                <a:solidFill>
                  <a:srgbClr val="FF0000"/>
                </a:solidFill>
              </a:rPr>
              <a:t>10 roles can be grouped</a:t>
            </a:r>
            <a:r>
              <a:rPr lang="en-US" sz="2400" dirty="0" smtClean="0"/>
              <a:t> under three primary headings:</a:t>
            </a:r>
          </a:p>
          <a:p>
            <a:pPr lvl="1"/>
            <a:r>
              <a:rPr lang="en-US" sz="2000" b="1" dirty="0" smtClean="0">
                <a:solidFill>
                  <a:srgbClr val="0070C0"/>
                </a:solidFill>
              </a:rPr>
              <a:t>Interpersonal Relationship</a:t>
            </a:r>
          </a:p>
          <a:p>
            <a:pPr lvl="1"/>
            <a:r>
              <a:rPr lang="en-US" sz="2000" b="1" dirty="0" smtClean="0">
                <a:solidFill>
                  <a:srgbClr val="0070C0"/>
                </a:solidFill>
              </a:rPr>
              <a:t>The Transfer of Information</a:t>
            </a:r>
          </a:p>
          <a:p>
            <a:pPr lvl="1"/>
            <a:r>
              <a:rPr lang="en-US" sz="2000" b="1" dirty="0" smtClean="0">
                <a:solidFill>
                  <a:srgbClr val="0070C0"/>
                </a:solidFill>
              </a:rPr>
              <a:t>Decision Making</a:t>
            </a:r>
          </a:p>
          <a:p>
            <a:endParaRPr lang="en-US" sz="2400" dirty="0"/>
          </a:p>
          <a:p>
            <a:endParaRPr lang="en-US" sz="2400" dirty="0"/>
          </a:p>
        </p:txBody>
      </p:sp>
    </p:spTree>
    <p:extLst>
      <p:ext uri="{BB962C8B-B14F-4D97-AF65-F5344CB8AC3E}">
        <p14:creationId xmlns:p14="http://schemas.microsoft.com/office/powerpoint/2010/main" val="3660210182"/>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normAutofit fontScale="90000"/>
          </a:bodyPr>
          <a:lstStyle/>
          <a:p>
            <a:r>
              <a:rPr lang="en-US" b="1" dirty="0">
                <a:solidFill>
                  <a:srgbClr val="FF0000"/>
                </a:solidFill>
              </a:rPr>
              <a:t>EBQ (Q</a:t>
            </a:r>
            <a:r>
              <a:rPr lang="en-US" b="1" dirty="0" smtClean="0">
                <a:solidFill>
                  <a:srgbClr val="FF0000"/>
                </a:solidFill>
              </a:rPr>
              <a:t>*) Derivation </a:t>
            </a:r>
            <a:br>
              <a:rPr lang="en-US" b="1" dirty="0" smtClean="0">
                <a:solidFill>
                  <a:srgbClr val="FF0000"/>
                </a:solidFill>
              </a:rPr>
            </a:br>
            <a:r>
              <a:rPr lang="en-US" sz="3100" b="1" dirty="0" smtClean="0"/>
              <a:t>(Alternative method) </a:t>
            </a:r>
            <a:endParaRPr lang="en-US" sz="3100" b="1" dirty="0"/>
          </a:p>
        </p:txBody>
      </p:sp>
      <p:sp>
        <p:nvSpPr>
          <p:cNvPr id="235523" name="Rectangle 3"/>
          <p:cNvSpPr>
            <a:spLocks noGrp="1" noChangeArrowheads="1"/>
          </p:cNvSpPr>
          <p:nvPr>
            <p:ph type="body" idx="1"/>
          </p:nvPr>
        </p:nvSpPr>
        <p:spPr/>
        <p:txBody>
          <a:bodyPr/>
          <a:lstStyle/>
          <a:p>
            <a:pPr>
              <a:buFontTx/>
              <a:buNone/>
            </a:pPr>
            <a:r>
              <a:rPr lang="en-US" dirty="0"/>
              <a:t>  </a:t>
            </a:r>
          </a:p>
        </p:txBody>
      </p:sp>
      <p:graphicFrame>
        <p:nvGraphicFramePr>
          <p:cNvPr id="235524" name="Object 4"/>
          <p:cNvGraphicFramePr>
            <a:graphicFrameLocks noChangeAspect="1"/>
          </p:cNvGraphicFramePr>
          <p:nvPr>
            <p:extLst>
              <p:ext uri="{D42A27DB-BD31-4B8C-83A1-F6EECF244321}">
                <p14:modId xmlns:p14="http://schemas.microsoft.com/office/powerpoint/2010/main" val="3335186858"/>
              </p:ext>
            </p:extLst>
          </p:nvPr>
        </p:nvGraphicFramePr>
        <p:xfrm>
          <a:off x="1600200" y="2743200"/>
          <a:ext cx="5451475" cy="3463925"/>
        </p:xfrm>
        <a:graphic>
          <a:graphicData uri="http://schemas.openxmlformats.org/presentationml/2006/ole">
            <mc:AlternateContent xmlns:mc="http://schemas.openxmlformats.org/markup-compatibility/2006">
              <mc:Choice xmlns:v="urn:schemas-microsoft-com:vml" Requires="v">
                <p:oleObj spid="_x0000_s19566" name="Equation" r:id="rId3" imgW="2209680" imgH="1574640" progId="Equation.3">
                  <p:embed/>
                </p:oleObj>
              </mc:Choice>
              <mc:Fallback>
                <p:oleObj name="Equation" r:id="rId3" imgW="2209680" imgH="1574640" progId="Equation.3">
                  <p:embed/>
                  <p:pic>
                    <p:nvPicPr>
                      <p:cNvPr id="0" name=""/>
                      <p:cNvPicPr>
                        <a:picLocks noChangeAspect="1" noChangeArrowheads="1"/>
                      </p:cNvPicPr>
                      <p:nvPr/>
                    </p:nvPicPr>
                    <p:blipFill>
                      <a:blip r:embed="rId4"/>
                      <a:srcRect/>
                      <a:stretch>
                        <a:fillRect/>
                      </a:stretch>
                    </p:blipFill>
                    <p:spPr bwMode="auto">
                      <a:xfrm>
                        <a:off x="1600200" y="2743200"/>
                        <a:ext cx="5451475" cy="346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5" name="Rectangle 5"/>
          <p:cNvSpPr>
            <a:spLocks noChangeArrowheads="1"/>
          </p:cNvSpPr>
          <p:nvPr/>
        </p:nvSpPr>
        <p:spPr bwMode="auto">
          <a:xfrm>
            <a:off x="1023938" y="1447800"/>
            <a:ext cx="7162800" cy="990600"/>
          </a:xfrm>
          <a:prstGeom prst="rect">
            <a:avLst/>
          </a:prstGeom>
          <a:solidFill>
            <a:srgbClr val="FFFFCC"/>
          </a:solidFill>
          <a:ln w="38100">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sz="3200" dirty="0">
                <a:latin typeface="Times New Roman" pitchFamily="18" charset="0"/>
              </a:rPr>
              <a:t>TC(Q) = </a:t>
            </a:r>
            <a:r>
              <a:rPr lang="en-US" sz="3200" dirty="0" smtClean="0">
                <a:latin typeface="Times New Roman" pitchFamily="18" charset="0"/>
              </a:rPr>
              <a:t>(D/Q)S </a:t>
            </a:r>
            <a:r>
              <a:rPr lang="en-US" sz="3200" dirty="0">
                <a:latin typeface="Times New Roman" pitchFamily="18" charset="0"/>
              </a:rPr>
              <a:t>+ </a:t>
            </a:r>
            <a:r>
              <a:rPr lang="en-US" sz="3200" dirty="0" smtClean="0">
                <a:latin typeface="Times New Roman" pitchFamily="18" charset="0"/>
              </a:rPr>
              <a:t>H(1-D/P)Q/2 </a:t>
            </a:r>
            <a:r>
              <a:rPr lang="en-US" sz="3200" dirty="0">
                <a:latin typeface="Times New Roman" pitchFamily="18" charset="0"/>
              </a:rPr>
              <a:t>+ </a:t>
            </a:r>
            <a:r>
              <a:rPr lang="en-US" sz="3200" dirty="0" smtClean="0">
                <a:latin typeface="Times New Roman" pitchFamily="18" charset="0"/>
              </a:rPr>
              <a:t>DC, </a:t>
            </a:r>
          </a:p>
          <a:p>
            <a:pPr eaLnBrk="0" hangingPunct="0">
              <a:spcBef>
                <a:spcPct val="20000"/>
              </a:spcBef>
            </a:pPr>
            <a:r>
              <a:rPr lang="en-US" sz="2000" dirty="0" smtClean="0">
                <a:latin typeface="Times New Roman" pitchFamily="18" charset="0"/>
              </a:rPr>
              <a:t>	          </a:t>
            </a:r>
            <a:r>
              <a:rPr lang="en-US" sz="2400" dirty="0" smtClean="0">
                <a:latin typeface="Times New Roman" pitchFamily="18" charset="0"/>
              </a:rPr>
              <a:t>where C is the cost per unit</a:t>
            </a:r>
            <a:endParaRPr lang="en-US" sz="2400" dirty="0">
              <a:latin typeface="Times New Roman" pitchFamily="18" charset="0"/>
            </a:endParaRPr>
          </a:p>
        </p:txBody>
      </p:sp>
      <p:sp>
        <p:nvSpPr>
          <p:cNvPr id="2" name="TextBox 1"/>
          <p:cNvSpPr txBox="1"/>
          <p:nvPr/>
        </p:nvSpPr>
        <p:spPr>
          <a:xfrm>
            <a:off x="685800" y="5425681"/>
            <a:ext cx="960635" cy="523220"/>
          </a:xfrm>
          <a:prstGeom prst="rect">
            <a:avLst/>
          </a:prstGeom>
          <a:noFill/>
        </p:spPr>
        <p:txBody>
          <a:bodyPr wrap="square" rtlCol="0">
            <a:spAutoFit/>
          </a:bodyPr>
          <a:lstStyle/>
          <a:p>
            <a:r>
              <a:rPr lang="en-US" sz="2800" b="1" dirty="0" smtClean="0">
                <a:solidFill>
                  <a:srgbClr val="FF0000"/>
                </a:solidFill>
              </a:rPr>
              <a:t>EBQ,</a:t>
            </a:r>
            <a:endParaRPr lang="en-US" sz="2800" b="1" dirty="0">
              <a:solidFill>
                <a:srgbClr val="FF0000"/>
              </a:solidFill>
            </a:endParaRPr>
          </a:p>
        </p:txBody>
      </p:sp>
    </p:spTree>
    <p:extLst>
      <p:ext uri="{BB962C8B-B14F-4D97-AF65-F5344CB8AC3E}">
        <p14:creationId xmlns:p14="http://schemas.microsoft.com/office/powerpoint/2010/main" val="73340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blinds(vertical)">
                                      <p:cBhvr>
                                        <p:cTn id="7" dur="500"/>
                                        <p:tgtEl>
                                          <p:spTgt spid="235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25"/>
                                        </p:tgtEl>
                                        <p:attrNameLst>
                                          <p:attrName>style.visibility</p:attrName>
                                        </p:attrNameLst>
                                      </p:cBhvr>
                                      <p:to>
                                        <p:strVal val="visible"/>
                                      </p:to>
                                    </p:set>
                                    <p:animEffect transition="in" filter="dissolve">
                                      <p:cBhvr>
                                        <p:cTn id="12" dur="500"/>
                                        <p:tgtEl>
                                          <p:spTgt spid="235525"/>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235524"/>
                                        </p:tgtEl>
                                        <p:attrNameLst>
                                          <p:attrName>style.visibility</p:attrName>
                                        </p:attrNameLst>
                                      </p:cBhvr>
                                      <p:to>
                                        <p:strVal val="visible"/>
                                      </p:to>
                                    </p:set>
                                    <p:animEffect transition="in" filter="strips(downRight)">
                                      <p:cBhvr>
                                        <p:cTn id="16"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utoUpdateAnimBg="0"/>
      <p:bldP spid="235525" grpId="0" animBg="1" autoUpdateAnimBg="0"/>
    </p:bld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Problem Sums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rmAutofit lnSpcReduction="10000"/>
          </a:bodyPr>
          <a:lstStyle/>
          <a:p>
            <a:r>
              <a:rPr lang="en-US" sz="2400" dirty="0" smtClean="0"/>
              <a:t>A contractor has to supply 10,000 bearings per day to an automobile company. He finds that when he starts production run, he can produce 25000 bearings per day. The cost of holding a bearing in stock per year is </a:t>
            </a:r>
            <a:r>
              <a:rPr lang="en-US" sz="2400" dirty="0" err="1" smtClean="0"/>
              <a:t>Rs</a:t>
            </a:r>
            <a:r>
              <a:rPr lang="en-US" sz="2400" dirty="0" smtClean="0"/>
              <a:t> 2 and the set up cost of a production run is </a:t>
            </a:r>
            <a:r>
              <a:rPr lang="en-US" sz="2400" dirty="0" err="1" smtClean="0"/>
              <a:t>Rs</a:t>
            </a:r>
            <a:r>
              <a:rPr lang="en-US" sz="2400" dirty="0" smtClean="0"/>
              <a:t> 1800. How frequently should he produce?</a:t>
            </a:r>
          </a:p>
          <a:p>
            <a:r>
              <a:rPr lang="en-US" sz="2400" dirty="0" smtClean="0"/>
              <a:t>Assume 300 working days per year.</a:t>
            </a:r>
          </a:p>
          <a:p>
            <a:pPr lvl="2"/>
            <a:endParaRPr lang="en-US" sz="1600" dirty="0" smtClean="0"/>
          </a:p>
          <a:p>
            <a:pPr lvl="2"/>
            <a:r>
              <a:rPr lang="en-US" sz="1600" dirty="0" smtClean="0"/>
              <a:t>D= 10,000 x 300 = 30,00,000 per year (assuming 300 working days in a year.)</a:t>
            </a:r>
          </a:p>
          <a:p>
            <a:pPr lvl="2"/>
            <a:r>
              <a:rPr lang="en-US" sz="1600" dirty="0" smtClean="0"/>
              <a:t>P = 25,000 x 300= 75,00,000</a:t>
            </a:r>
          </a:p>
          <a:p>
            <a:pPr lvl="2"/>
            <a:r>
              <a:rPr lang="en-US" sz="1600" dirty="0" smtClean="0"/>
              <a:t>H= </a:t>
            </a:r>
            <a:r>
              <a:rPr lang="en-US" sz="1600" dirty="0" err="1" smtClean="0"/>
              <a:t>Rs</a:t>
            </a:r>
            <a:r>
              <a:rPr lang="en-US" sz="1600" dirty="0" smtClean="0"/>
              <a:t> 2 per bearing per year</a:t>
            </a:r>
          </a:p>
          <a:p>
            <a:pPr lvl="2"/>
            <a:r>
              <a:rPr lang="en-US" sz="1600" dirty="0" smtClean="0"/>
              <a:t>S= </a:t>
            </a:r>
            <a:r>
              <a:rPr lang="en-US" sz="1600" dirty="0" err="1" smtClean="0"/>
              <a:t>Rs</a:t>
            </a:r>
            <a:r>
              <a:rPr lang="en-US" sz="1600" dirty="0" smtClean="0"/>
              <a:t>. 1800 per set up time</a:t>
            </a:r>
          </a:p>
          <a:p>
            <a:r>
              <a:rPr lang="en-US" sz="2400" dirty="0" smtClean="0"/>
              <a:t> </a:t>
            </a:r>
          </a:p>
          <a:p>
            <a:endParaRPr lang="en-US" sz="2400" dirty="0" smtClean="0"/>
          </a:p>
          <a:p>
            <a:endParaRPr lang="en-US" sz="2400" dirty="0" smtClean="0"/>
          </a:p>
          <a:p>
            <a:r>
              <a:rPr lang="en-US" sz="2400" dirty="0" smtClean="0"/>
              <a:t>Frequency of Production =     /D = 94868/10,000= 9.5 days  </a:t>
            </a:r>
            <a:endParaRPr lang="en-US" sz="2400" dirty="0"/>
          </a:p>
          <a:p>
            <a:endParaRPr lang="en-US" sz="2400" dirty="0"/>
          </a:p>
          <a:p>
            <a:endParaRPr lang="en-US" sz="2400" dirty="0"/>
          </a:p>
          <a:p>
            <a:pPr marL="0" indent="0">
              <a:buNone/>
            </a:pP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880329545"/>
              </p:ext>
            </p:extLst>
          </p:nvPr>
        </p:nvGraphicFramePr>
        <p:xfrm>
          <a:off x="838200" y="4876800"/>
          <a:ext cx="5600700" cy="990600"/>
        </p:xfrm>
        <a:graphic>
          <a:graphicData uri="http://schemas.openxmlformats.org/presentationml/2006/ole">
            <mc:AlternateContent xmlns:mc="http://schemas.openxmlformats.org/markup-compatibility/2006">
              <mc:Choice xmlns:v="urn:schemas-microsoft-com:vml" Requires="v">
                <p:oleObj spid="_x0000_s20698" name="Equation" r:id="rId4" imgW="3733560" imgH="660240" progId="Equation.3">
                  <p:embed/>
                </p:oleObj>
              </mc:Choice>
              <mc:Fallback>
                <p:oleObj name="Equation" r:id="rId4" imgW="3733560" imgH="660240" progId="Equation.3">
                  <p:embed/>
                  <p:pic>
                    <p:nvPicPr>
                      <p:cNvPr id="0" name=""/>
                      <p:cNvPicPr/>
                      <p:nvPr/>
                    </p:nvPicPr>
                    <p:blipFill>
                      <a:blip r:embed="rId5"/>
                      <a:stretch>
                        <a:fillRect/>
                      </a:stretch>
                    </p:blipFill>
                    <p:spPr>
                      <a:xfrm>
                        <a:off x="838200" y="4876800"/>
                        <a:ext cx="5600700" cy="990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08904572"/>
              </p:ext>
            </p:extLst>
          </p:nvPr>
        </p:nvGraphicFramePr>
        <p:xfrm>
          <a:off x="4191000" y="6019800"/>
          <a:ext cx="292100" cy="355600"/>
        </p:xfrm>
        <a:graphic>
          <a:graphicData uri="http://schemas.openxmlformats.org/presentationml/2006/ole">
            <mc:AlternateContent xmlns:mc="http://schemas.openxmlformats.org/markup-compatibility/2006">
              <mc:Choice xmlns:v="urn:schemas-microsoft-com:vml" Requires="v">
                <p:oleObj spid="_x0000_s20699" name="Equation" r:id="rId6" imgW="215640" imgH="203040" progId="Equation.3">
                  <p:embed/>
                </p:oleObj>
              </mc:Choice>
              <mc:Fallback>
                <p:oleObj name="Equation" r:id="rId6" imgW="215640" imgH="203040" progId="Equation.3">
                  <p:embed/>
                  <p:pic>
                    <p:nvPicPr>
                      <p:cNvPr id="0" name=""/>
                      <p:cNvPicPr/>
                      <p:nvPr/>
                    </p:nvPicPr>
                    <p:blipFill>
                      <a:blip r:embed="rId7"/>
                      <a:stretch>
                        <a:fillRect/>
                      </a:stretch>
                    </p:blipFill>
                    <p:spPr>
                      <a:xfrm>
                        <a:off x="4191000" y="6019800"/>
                        <a:ext cx="292100" cy="355600"/>
                      </a:xfrm>
                      <a:prstGeom prst="rect">
                        <a:avLst/>
                      </a:prstGeom>
                    </p:spPr>
                  </p:pic>
                </p:oleObj>
              </mc:Fallback>
            </mc:AlternateContent>
          </a:graphicData>
        </a:graphic>
      </p:graphicFrame>
    </p:spTree>
    <p:extLst>
      <p:ext uri="{BB962C8B-B14F-4D97-AF65-F5344CB8AC3E}">
        <p14:creationId xmlns:p14="http://schemas.microsoft.com/office/powerpoint/2010/main" val="519012458"/>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34636"/>
            <a:ext cx="8229600" cy="1143000"/>
          </a:xfrm>
        </p:spPr>
        <p:txBody>
          <a:bodyPr/>
          <a:lstStyle/>
          <a:p>
            <a:r>
              <a:rPr lang="en-US" b="1" dirty="0">
                <a:solidFill>
                  <a:srgbClr val="FF0000"/>
                </a:solidFill>
              </a:rPr>
              <a:t>EXAMPLE-- Farah Cosmetics</a:t>
            </a:r>
          </a:p>
        </p:txBody>
      </p:sp>
      <p:sp>
        <p:nvSpPr>
          <p:cNvPr id="236547" name="Rectangle 3"/>
          <p:cNvSpPr>
            <a:spLocks noGrp="1" noChangeArrowheads="1"/>
          </p:cNvSpPr>
          <p:nvPr>
            <p:ph type="body" idx="1"/>
          </p:nvPr>
        </p:nvSpPr>
        <p:spPr>
          <a:xfrm>
            <a:off x="0" y="1211262"/>
            <a:ext cx="9144000" cy="5265737"/>
          </a:xfrm>
        </p:spPr>
        <p:txBody>
          <a:bodyPr>
            <a:normAutofit fontScale="92500" lnSpcReduction="20000"/>
          </a:bodyPr>
          <a:lstStyle/>
          <a:p>
            <a:r>
              <a:rPr lang="en-US" dirty="0"/>
              <a:t>Production Capacity 1000 tubes/hr.</a:t>
            </a:r>
          </a:p>
          <a:p>
            <a:r>
              <a:rPr lang="en-US" dirty="0"/>
              <a:t>Daily Demand 1680 tubes</a:t>
            </a:r>
          </a:p>
          <a:p>
            <a:r>
              <a:rPr lang="en-US" dirty="0"/>
              <a:t>Production cost $0.50/tube   (C = 0.50)</a:t>
            </a:r>
          </a:p>
          <a:p>
            <a:r>
              <a:rPr lang="en-US" dirty="0"/>
              <a:t>Set-up cost $150 per set-up   </a:t>
            </a:r>
            <a:r>
              <a:rPr lang="en-US" dirty="0" smtClean="0"/>
              <a:t>(S </a:t>
            </a:r>
            <a:r>
              <a:rPr lang="en-US" dirty="0"/>
              <a:t>= 150)</a:t>
            </a:r>
          </a:p>
          <a:p>
            <a:r>
              <a:rPr lang="en-US" dirty="0"/>
              <a:t>Holding Cost rate:  40% </a:t>
            </a:r>
            <a:r>
              <a:rPr lang="en-US" dirty="0" smtClean="0"/>
              <a:t>of unit cost, </a:t>
            </a:r>
          </a:p>
          <a:p>
            <a:pPr marL="0" indent="0">
              <a:buNone/>
            </a:pPr>
            <a:r>
              <a:rPr lang="en-US" dirty="0" smtClean="0"/>
              <a:t>				        i.e., H </a:t>
            </a:r>
            <a:r>
              <a:rPr lang="en-US" dirty="0"/>
              <a:t>= .4(.50) = .</a:t>
            </a:r>
            <a:r>
              <a:rPr lang="en-US" dirty="0" smtClean="0"/>
              <a:t>20</a:t>
            </a:r>
            <a:endParaRPr lang="en-US" dirty="0"/>
          </a:p>
          <a:p>
            <a:endParaRPr lang="en-US" dirty="0"/>
          </a:p>
          <a:p>
            <a:r>
              <a:rPr lang="en-US" dirty="0"/>
              <a:t>Since demand is 1680 per day and the production rate is 1000 per hour:</a:t>
            </a:r>
          </a:p>
          <a:p>
            <a:pPr lvl="1"/>
            <a:r>
              <a:rPr lang="en-US" dirty="0"/>
              <a:t>D = 1680(365) = 613,200  </a:t>
            </a:r>
            <a:r>
              <a:rPr lang="en-US" dirty="0" smtClean="0"/>
              <a:t>(Annual Demand rate)</a:t>
            </a:r>
            <a:endParaRPr lang="en-US" dirty="0"/>
          </a:p>
          <a:p>
            <a:pPr lvl="1"/>
            <a:r>
              <a:rPr lang="en-US" dirty="0"/>
              <a:t>P = 1000(24)(365) = </a:t>
            </a:r>
            <a:r>
              <a:rPr lang="en-US" dirty="0" smtClean="0"/>
              <a:t>8,760,000 (Annual Production rate)</a:t>
            </a:r>
            <a:endParaRPr lang="en-US" dirty="0"/>
          </a:p>
        </p:txBody>
      </p:sp>
    </p:spTree>
    <p:extLst>
      <p:ext uri="{BB962C8B-B14F-4D97-AF65-F5344CB8AC3E}">
        <p14:creationId xmlns:p14="http://schemas.microsoft.com/office/powerpoint/2010/main" val="28640679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b="1" dirty="0">
                <a:solidFill>
                  <a:srgbClr val="FF0000"/>
                </a:solidFill>
              </a:rPr>
              <a:t>OPTIMAL PRODUCTION LOT SIZE</a:t>
            </a:r>
          </a:p>
        </p:txBody>
      </p:sp>
      <p:sp>
        <p:nvSpPr>
          <p:cNvPr id="237571" name="Rectangle 3"/>
          <p:cNvSpPr>
            <a:spLocks noGrp="1" noChangeArrowheads="1"/>
          </p:cNvSpPr>
          <p:nvPr>
            <p:ph type="body" idx="1"/>
          </p:nvPr>
        </p:nvSpPr>
        <p:spPr/>
        <p:txBody>
          <a:bodyPr/>
          <a:lstStyle/>
          <a:p>
            <a:pPr>
              <a:buFontTx/>
              <a:buNone/>
            </a:pPr>
            <a:r>
              <a:rPr lang="en-US"/>
              <a:t>    </a:t>
            </a:r>
          </a:p>
        </p:txBody>
      </p:sp>
      <p:graphicFrame>
        <p:nvGraphicFramePr>
          <p:cNvPr id="237572" name="Object 4"/>
          <p:cNvGraphicFramePr>
            <a:graphicFrameLocks noChangeAspect="1"/>
          </p:cNvGraphicFramePr>
          <p:nvPr>
            <p:extLst>
              <p:ext uri="{D42A27DB-BD31-4B8C-83A1-F6EECF244321}">
                <p14:modId xmlns:p14="http://schemas.microsoft.com/office/powerpoint/2010/main" val="3489257859"/>
              </p:ext>
            </p:extLst>
          </p:nvPr>
        </p:nvGraphicFramePr>
        <p:xfrm>
          <a:off x="-61913" y="2651125"/>
          <a:ext cx="8842376" cy="1592263"/>
        </p:xfrm>
        <a:graphic>
          <a:graphicData uri="http://schemas.openxmlformats.org/presentationml/2006/ole">
            <mc:AlternateContent xmlns:mc="http://schemas.openxmlformats.org/markup-compatibility/2006">
              <mc:Choice xmlns:v="urn:schemas-microsoft-com:vml" Requires="v">
                <p:oleObj spid="_x0000_s21614" name="Equation" r:id="rId3" imgW="3670200" imgH="660240" progId="Equation.3">
                  <p:embed/>
                </p:oleObj>
              </mc:Choice>
              <mc:Fallback>
                <p:oleObj name="Equation" r:id="rId3" imgW="3670200" imgH="660240" progId="Equation.3">
                  <p:embed/>
                  <p:pic>
                    <p:nvPicPr>
                      <p:cNvPr id="0" name=""/>
                      <p:cNvPicPr>
                        <a:picLocks noChangeAspect="1" noChangeArrowheads="1"/>
                      </p:cNvPicPr>
                      <p:nvPr/>
                    </p:nvPicPr>
                    <p:blipFill>
                      <a:blip r:embed="rId4"/>
                      <a:srcRect/>
                      <a:stretch>
                        <a:fillRect/>
                      </a:stretch>
                    </p:blipFill>
                    <p:spPr bwMode="auto">
                      <a:xfrm>
                        <a:off x="-61913" y="2651125"/>
                        <a:ext cx="8842376" cy="1592263"/>
                      </a:xfrm>
                      <a:prstGeom prst="rect">
                        <a:avLst/>
                      </a:prstGeom>
                      <a:solidFill>
                        <a:schemeClr val="bg1"/>
                      </a:solidFill>
                      <a:ln w="38100">
                        <a:solidFill>
                          <a:srgbClr val="99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034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237572"/>
                                        </p:tgtEl>
                                        <p:attrNameLst>
                                          <p:attrName>style.visibility</p:attrName>
                                        </p:attrNameLst>
                                      </p:cBhvr>
                                      <p:to>
                                        <p:strVal val="visible"/>
                                      </p:to>
                                    </p:set>
                                    <p:anim calcmode="lin" valueType="num">
                                      <p:cBhvr>
                                        <p:cTn id="7" dur="500" fill="hold"/>
                                        <p:tgtEl>
                                          <p:spTgt spid="237572"/>
                                        </p:tgtEl>
                                        <p:attrNameLst>
                                          <p:attrName>ppt_w</p:attrName>
                                        </p:attrNameLst>
                                      </p:cBhvr>
                                      <p:tavLst>
                                        <p:tav tm="0">
                                          <p:val>
                                            <p:fltVal val="0"/>
                                          </p:val>
                                        </p:tav>
                                        <p:tav tm="100000">
                                          <p:val>
                                            <p:strVal val="#ppt_w"/>
                                          </p:val>
                                        </p:tav>
                                      </p:tavLst>
                                    </p:anim>
                                    <p:anim calcmode="lin" valueType="num">
                                      <p:cBhvr>
                                        <p:cTn id="8" dur="500" fill="hold"/>
                                        <p:tgtEl>
                                          <p:spTgt spid="237572"/>
                                        </p:tgtEl>
                                        <p:attrNameLst>
                                          <p:attrName>ppt_h</p:attrName>
                                        </p:attrNameLst>
                                      </p:cBhvr>
                                      <p:tavLst>
                                        <p:tav tm="0">
                                          <p:val>
                                            <p:fltVal val="0"/>
                                          </p:val>
                                        </p:tav>
                                        <p:tav tm="100000">
                                          <p:val>
                                            <p:strVal val="#ppt_h"/>
                                          </p:val>
                                        </p:tav>
                                      </p:tavLst>
                                    </p:anim>
                                    <p:anim calcmode="lin" valueType="num">
                                      <p:cBhvr>
                                        <p:cTn id="9" dur="500" fill="hold"/>
                                        <p:tgtEl>
                                          <p:spTgt spid="23757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3757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b="1" dirty="0">
                <a:solidFill>
                  <a:srgbClr val="FF0000"/>
                </a:solidFill>
              </a:rPr>
              <a:t>TOTAL ANNUAL COST</a:t>
            </a:r>
          </a:p>
        </p:txBody>
      </p:sp>
      <p:sp>
        <p:nvSpPr>
          <p:cNvPr id="238595" name="Rectangle 3"/>
          <p:cNvSpPr>
            <a:spLocks noGrp="1" noChangeArrowheads="1"/>
          </p:cNvSpPr>
          <p:nvPr>
            <p:ph type="body" idx="1"/>
          </p:nvPr>
        </p:nvSpPr>
        <p:spPr>
          <a:xfrm>
            <a:off x="0" y="1560513"/>
            <a:ext cx="9144000" cy="4114800"/>
          </a:xfrm>
        </p:spPr>
        <p:txBody>
          <a:bodyPr>
            <a:normAutofit fontScale="92500" lnSpcReduction="10000"/>
          </a:bodyPr>
          <a:lstStyle/>
          <a:p>
            <a:pPr>
              <a:buFontTx/>
              <a:buNone/>
            </a:pPr>
            <a:r>
              <a:rPr lang="en-US" dirty="0">
                <a:solidFill>
                  <a:srgbClr val="990000"/>
                </a:solidFill>
                <a:effectLst>
                  <a:outerShdw blurRad="38100" dist="38100" dir="2700000" algn="tl">
                    <a:srgbClr val="000000"/>
                  </a:outerShdw>
                </a:effectLst>
              </a:rPr>
              <a:t>TOTAL ANNUAL COST = TC(Q) = </a:t>
            </a:r>
            <a:r>
              <a:rPr lang="en-US" dirty="0" smtClean="0">
                <a:solidFill>
                  <a:srgbClr val="990000"/>
                </a:solidFill>
                <a:effectLst>
                  <a:outerShdw blurRad="38100" dist="38100" dir="2700000" algn="tl">
                    <a:srgbClr val="000000"/>
                  </a:outerShdw>
                </a:effectLst>
              </a:rPr>
              <a:t>TVC(Q</a:t>
            </a:r>
            <a:r>
              <a:rPr lang="en-US" dirty="0">
                <a:solidFill>
                  <a:srgbClr val="990000"/>
                </a:solidFill>
                <a:effectLst>
                  <a:outerShdw blurRad="38100" dist="38100" dir="2700000" algn="tl">
                    <a:srgbClr val="000000"/>
                  </a:outerShdw>
                </a:effectLst>
              </a:rPr>
              <a:t>) + </a:t>
            </a:r>
            <a:r>
              <a:rPr lang="en-US" dirty="0" smtClean="0">
                <a:solidFill>
                  <a:srgbClr val="990000"/>
                </a:solidFill>
                <a:effectLst>
                  <a:outerShdw blurRad="38100" dist="38100" dir="2700000" algn="tl">
                    <a:srgbClr val="000000"/>
                  </a:outerShdw>
                </a:effectLst>
              </a:rPr>
              <a:t>D x C</a:t>
            </a:r>
            <a:endParaRPr lang="en-US" dirty="0">
              <a:solidFill>
                <a:srgbClr val="990000"/>
              </a:solidFill>
              <a:effectLst>
                <a:outerShdw blurRad="38100" dist="38100" dir="2700000" algn="tl">
                  <a:srgbClr val="000000"/>
                </a:outerShdw>
              </a:effectLst>
            </a:endParaRPr>
          </a:p>
          <a:p>
            <a:pPr>
              <a:buFontTx/>
              <a:buNone/>
            </a:pPr>
            <a:endParaRPr lang="en-US" dirty="0">
              <a:solidFill>
                <a:srgbClr val="990000"/>
              </a:solidFill>
              <a:effectLst>
                <a:outerShdw blurRad="38100" dist="38100" dir="2700000" algn="tl">
                  <a:srgbClr val="000000"/>
                </a:outerShdw>
              </a:effectLst>
            </a:endParaRPr>
          </a:p>
          <a:p>
            <a:pPr>
              <a:buFontTx/>
              <a:buNone/>
            </a:pPr>
            <a:r>
              <a:rPr lang="en-US" dirty="0" smtClean="0">
                <a:solidFill>
                  <a:srgbClr val="990000"/>
                </a:solidFill>
                <a:effectLst>
                  <a:outerShdw blurRad="38100" dist="38100" dir="2700000" algn="tl">
                    <a:srgbClr val="000000"/>
                  </a:outerShdw>
                </a:effectLst>
              </a:rPr>
              <a:t>TVC(Q</a:t>
            </a:r>
            <a:r>
              <a:rPr lang="en-US" dirty="0">
                <a:solidFill>
                  <a:srgbClr val="990000"/>
                </a:solidFill>
                <a:effectLst>
                  <a:outerShdw blurRad="38100" dist="38100" dir="2700000" algn="tl">
                    <a:srgbClr val="000000"/>
                  </a:outerShdw>
                </a:effectLst>
              </a:rPr>
              <a:t>)</a:t>
            </a:r>
            <a:r>
              <a:rPr lang="en-US" sz="2800" dirty="0"/>
              <a:t> = </a:t>
            </a:r>
            <a:r>
              <a:rPr lang="en-US" sz="2800" dirty="0" smtClean="0"/>
              <a:t>(D/Q)S </a:t>
            </a:r>
            <a:r>
              <a:rPr lang="en-US" sz="2800" dirty="0"/>
              <a:t>+ </a:t>
            </a:r>
            <a:r>
              <a:rPr lang="en-US" sz="2800" dirty="0" smtClean="0"/>
              <a:t>((1-D/P)Q/2)H  </a:t>
            </a:r>
            <a:r>
              <a:rPr lang="en-US" sz="2800" dirty="0"/>
              <a:t>=</a:t>
            </a:r>
          </a:p>
          <a:p>
            <a:pPr>
              <a:buFontTx/>
              <a:buNone/>
            </a:pPr>
            <a:r>
              <a:rPr lang="en-US" sz="2800" dirty="0"/>
              <a:t> </a:t>
            </a:r>
            <a:r>
              <a:rPr lang="en-US" sz="2400" dirty="0"/>
              <a:t>(150)(613,200/31,449) + .2((1-(613,200/8,760,000))(31,449)/2)</a:t>
            </a:r>
          </a:p>
          <a:p>
            <a:pPr algn="ctr">
              <a:buFontTx/>
              <a:buNone/>
            </a:pPr>
            <a:r>
              <a:rPr lang="en-US" dirty="0">
                <a:solidFill>
                  <a:srgbClr val="990000"/>
                </a:solidFill>
                <a:effectLst>
                  <a:outerShdw blurRad="38100" dist="38100" dir="2700000" algn="tl">
                    <a:srgbClr val="000000"/>
                  </a:outerShdw>
                </a:effectLst>
              </a:rPr>
              <a:t>= $5,850</a:t>
            </a:r>
          </a:p>
          <a:p>
            <a:pPr>
              <a:buFontTx/>
              <a:buNone/>
            </a:pPr>
            <a:endParaRPr lang="en-US" dirty="0">
              <a:solidFill>
                <a:srgbClr val="990000"/>
              </a:solidFill>
              <a:effectLst>
                <a:outerShdw blurRad="38100" dist="38100" dir="2700000" algn="tl">
                  <a:srgbClr val="000000"/>
                </a:outerShdw>
              </a:effectLst>
            </a:endParaRPr>
          </a:p>
          <a:p>
            <a:pPr>
              <a:buFontTx/>
              <a:buNone/>
            </a:pPr>
            <a:r>
              <a:rPr lang="en-US" dirty="0">
                <a:solidFill>
                  <a:srgbClr val="990000"/>
                </a:solidFill>
                <a:effectLst>
                  <a:outerShdw blurRad="38100" dist="38100" dir="2700000" algn="tl">
                    <a:srgbClr val="000000"/>
                  </a:outerShdw>
                </a:effectLst>
              </a:rPr>
              <a:t>TC(Q)</a:t>
            </a:r>
            <a:r>
              <a:rPr lang="en-US" sz="2800" dirty="0"/>
              <a:t> = </a:t>
            </a:r>
            <a:r>
              <a:rPr lang="en-US" sz="2800" dirty="0" smtClean="0"/>
              <a:t>TVC(Q</a:t>
            </a:r>
            <a:r>
              <a:rPr lang="en-US" sz="2800" dirty="0"/>
              <a:t>) + </a:t>
            </a:r>
            <a:r>
              <a:rPr lang="en-US" sz="2800" dirty="0" smtClean="0"/>
              <a:t>D x C </a:t>
            </a:r>
            <a:r>
              <a:rPr lang="en-US" sz="2800" dirty="0"/>
              <a:t>=</a:t>
            </a:r>
          </a:p>
          <a:p>
            <a:pPr>
              <a:buFontTx/>
              <a:buNone/>
            </a:pPr>
            <a:r>
              <a:rPr lang="en-US" sz="2800" dirty="0"/>
              <a:t>		5,850 + .50(613,200) =  </a:t>
            </a:r>
            <a:r>
              <a:rPr lang="en-US" dirty="0">
                <a:solidFill>
                  <a:srgbClr val="990000"/>
                </a:solidFill>
                <a:effectLst>
                  <a:outerShdw blurRad="38100" dist="38100" dir="2700000" algn="tl">
                    <a:srgbClr val="000000"/>
                  </a:outerShdw>
                </a:effectLst>
              </a:rPr>
              <a:t>$312,450</a:t>
            </a:r>
            <a:endParaRPr lang="en-US" sz="2800" dirty="0"/>
          </a:p>
        </p:txBody>
      </p:sp>
    </p:spTree>
    <p:extLst>
      <p:ext uri="{BB962C8B-B14F-4D97-AF65-F5344CB8AC3E}">
        <p14:creationId xmlns:p14="http://schemas.microsoft.com/office/powerpoint/2010/main" val="434456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b="1" dirty="0">
                <a:solidFill>
                  <a:srgbClr val="FF0000"/>
                </a:solidFill>
              </a:rPr>
              <a:t>OTHER QUANTITES</a:t>
            </a:r>
          </a:p>
        </p:txBody>
      </p:sp>
      <p:sp>
        <p:nvSpPr>
          <p:cNvPr id="239619" name="Rectangle 3"/>
          <p:cNvSpPr>
            <a:spLocks noGrp="1" noChangeArrowheads="1"/>
          </p:cNvSpPr>
          <p:nvPr>
            <p:ph type="body" idx="1"/>
          </p:nvPr>
        </p:nvSpPr>
        <p:spPr>
          <a:xfrm>
            <a:off x="0" y="1196974"/>
            <a:ext cx="9144000" cy="5203825"/>
          </a:xfrm>
        </p:spPr>
        <p:txBody>
          <a:bodyPr>
            <a:normAutofit fontScale="92500" lnSpcReduction="10000"/>
          </a:bodyPr>
          <a:lstStyle/>
          <a:p>
            <a:endParaRPr lang="en-US" dirty="0" smtClean="0">
              <a:solidFill>
                <a:srgbClr val="990000"/>
              </a:solidFill>
              <a:effectLst>
                <a:outerShdw blurRad="38100" dist="38100" dir="2700000" algn="tl">
                  <a:srgbClr val="000000"/>
                </a:outerShdw>
              </a:effectLst>
            </a:endParaRPr>
          </a:p>
          <a:p>
            <a:r>
              <a:rPr lang="en-US" dirty="0" smtClean="0">
                <a:solidFill>
                  <a:srgbClr val="990000"/>
                </a:solidFill>
                <a:effectLst>
                  <a:outerShdw blurRad="38100" dist="38100" dir="2700000" algn="tl">
                    <a:srgbClr val="000000"/>
                  </a:outerShdw>
                </a:effectLst>
              </a:rPr>
              <a:t>Length </a:t>
            </a:r>
            <a:r>
              <a:rPr lang="en-US" dirty="0">
                <a:solidFill>
                  <a:srgbClr val="990000"/>
                </a:solidFill>
                <a:effectLst>
                  <a:outerShdw blurRad="38100" dist="38100" dir="2700000" algn="tl">
                    <a:srgbClr val="000000"/>
                  </a:outerShdw>
                </a:effectLst>
              </a:rPr>
              <a:t>of a Production run</a:t>
            </a:r>
            <a:r>
              <a:rPr lang="en-US" dirty="0"/>
              <a:t> = Q*/P =</a:t>
            </a:r>
          </a:p>
          <a:p>
            <a:pPr>
              <a:buFontTx/>
              <a:buNone/>
            </a:pPr>
            <a:r>
              <a:rPr lang="en-US" dirty="0"/>
              <a:t>	31,449/8,760,000 = .00359yrs. = .00359(365) </a:t>
            </a:r>
          </a:p>
          <a:p>
            <a:pPr>
              <a:buFontTx/>
              <a:buNone/>
            </a:pPr>
            <a:r>
              <a:rPr lang="en-US" dirty="0"/>
              <a:t>						         = </a:t>
            </a:r>
            <a:r>
              <a:rPr lang="en-US" dirty="0">
                <a:solidFill>
                  <a:srgbClr val="990000"/>
                </a:solidFill>
                <a:effectLst>
                  <a:outerShdw blurRad="38100" dist="38100" dir="2700000" algn="tl">
                    <a:srgbClr val="000000"/>
                  </a:outerShdw>
                </a:effectLst>
              </a:rPr>
              <a:t>1.31 days</a:t>
            </a:r>
          </a:p>
          <a:p>
            <a:pPr>
              <a:buFontTx/>
              <a:buNone/>
            </a:pPr>
            <a:endParaRPr lang="en-US" sz="900" dirty="0">
              <a:solidFill>
                <a:srgbClr val="990000"/>
              </a:solidFill>
              <a:effectLst>
                <a:outerShdw blurRad="38100" dist="38100" dir="2700000" algn="tl">
                  <a:srgbClr val="000000"/>
                </a:outerShdw>
              </a:effectLst>
            </a:endParaRPr>
          </a:p>
          <a:p>
            <a:r>
              <a:rPr lang="en-US" dirty="0">
                <a:solidFill>
                  <a:srgbClr val="990000"/>
                </a:solidFill>
                <a:effectLst>
                  <a:outerShdw blurRad="38100" dist="38100" dir="2700000" algn="tl">
                    <a:srgbClr val="000000"/>
                  </a:outerShdw>
                </a:effectLst>
              </a:rPr>
              <a:t>Length of a Production cycle</a:t>
            </a:r>
            <a:r>
              <a:rPr lang="en-US" dirty="0"/>
              <a:t> = Q*/D =</a:t>
            </a:r>
          </a:p>
          <a:p>
            <a:pPr>
              <a:buFontTx/>
              <a:buNone/>
            </a:pPr>
            <a:r>
              <a:rPr lang="en-US" dirty="0"/>
              <a:t>	</a:t>
            </a:r>
            <a:r>
              <a:rPr lang="en-US" sz="2800" dirty="0"/>
              <a:t>31,449/613,200 = .0512866yrs. = .00512866(365)</a:t>
            </a:r>
            <a:r>
              <a:rPr lang="en-US" dirty="0"/>
              <a:t> 		         = </a:t>
            </a:r>
            <a:r>
              <a:rPr lang="en-US" dirty="0">
                <a:solidFill>
                  <a:srgbClr val="990000"/>
                </a:solidFill>
                <a:effectLst>
                  <a:outerShdw blurRad="38100" dist="38100" dir="2700000" algn="tl">
                    <a:srgbClr val="000000"/>
                  </a:outerShdw>
                </a:effectLst>
              </a:rPr>
              <a:t>18.72 days</a:t>
            </a:r>
          </a:p>
          <a:p>
            <a:pPr>
              <a:buFontTx/>
              <a:buNone/>
            </a:pPr>
            <a:endParaRPr lang="en-US" sz="900" dirty="0">
              <a:solidFill>
                <a:srgbClr val="990000"/>
              </a:solidFill>
              <a:effectLst>
                <a:outerShdw blurRad="38100" dist="38100" dir="2700000" algn="tl">
                  <a:srgbClr val="000000"/>
                </a:outerShdw>
              </a:effectLst>
            </a:endParaRPr>
          </a:p>
          <a:p>
            <a:r>
              <a:rPr lang="en-US" dirty="0">
                <a:solidFill>
                  <a:srgbClr val="990000"/>
                </a:solidFill>
                <a:effectLst>
                  <a:outerShdw blurRad="38100" dist="38100" dir="2700000" algn="tl">
                    <a:srgbClr val="000000"/>
                  </a:outerShdw>
                </a:effectLst>
              </a:rPr>
              <a:t># of Production runs/yr.</a:t>
            </a:r>
            <a:r>
              <a:rPr lang="en-US" dirty="0"/>
              <a:t> = D/Q* = </a:t>
            </a:r>
            <a:r>
              <a:rPr lang="en-US" dirty="0">
                <a:solidFill>
                  <a:srgbClr val="990000"/>
                </a:solidFill>
                <a:effectLst>
                  <a:outerShdw blurRad="38100" dist="38100" dir="2700000" algn="tl">
                    <a:srgbClr val="000000"/>
                  </a:outerShdw>
                </a:effectLst>
              </a:rPr>
              <a:t>19.5</a:t>
            </a:r>
          </a:p>
          <a:p>
            <a:pPr>
              <a:buFontTx/>
              <a:buNone/>
            </a:pPr>
            <a:endParaRPr lang="en-US" sz="900" dirty="0">
              <a:solidFill>
                <a:srgbClr val="990000"/>
              </a:solidFill>
              <a:effectLst>
                <a:outerShdw blurRad="38100" dist="38100" dir="2700000" algn="tl">
                  <a:srgbClr val="000000"/>
                </a:outerShdw>
              </a:effectLst>
            </a:endParaRPr>
          </a:p>
          <a:p>
            <a:r>
              <a:rPr lang="en-US" dirty="0">
                <a:solidFill>
                  <a:srgbClr val="990000"/>
                </a:solidFill>
                <a:effectLst>
                  <a:outerShdw blurRad="38100" dist="38100" dir="2700000" algn="tl">
                    <a:srgbClr val="000000"/>
                  </a:outerShdw>
                </a:effectLst>
              </a:rPr>
              <a:t>I</a:t>
            </a:r>
            <a:r>
              <a:rPr lang="en-US" sz="2400" baseline="-25000" dirty="0">
                <a:solidFill>
                  <a:srgbClr val="990000"/>
                </a:solidFill>
                <a:effectLst>
                  <a:outerShdw blurRad="38100" dist="38100" dir="2700000" algn="tl">
                    <a:srgbClr val="000000"/>
                  </a:outerShdw>
                </a:effectLst>
              </a:rPr>
              <a:t>MAX</a:t>
            </a:r>
            <a:r>
              <a:rPr lang="en-US" dirty="0"/>
              <a:t> = (1-(613,200/8,760,000))(31,449) = </a:t>
            </a:r>
            <a:r>
              <a:rPr lang="en-US" dirty="0">
                <a:solidFill>
                  <a:srgbClr val="990000"/>
                </a:solidFill>
                <a:effectLst>
                  <a:outerShdw blurRad="38100" dist="38100" dir="2700000" algn="tl">
                    <a:srgbClr val="000000"/>
                  </a:outerShdw>
                </a:effectLst>
              </a:rPr>
              <a:t>29,248</a:t>
            </a:r>
          </a:p>
        </p:txBody>
      </p:sp>
    </p:spTree>
    <p:extLst>
      <p:ext uri="{BB962C8B-B14F-4D97-AF65-F5344CB8AC3E}">
        <p14:creationId xmlns:p14="http://schemas.microsoft.com/office/powerpoint/2010/main" val="412006088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678873"/>
          </a:xfrm>
        </p:spPr>
        <p:txBody>
          <a:bodyPr>
            <a:normAutofit fontScale="90000"/>
          </a:bodyPr>
          <a:lstStyle/>
          <a:p>
            <a:r>
              <a:rPr lang="en-US" b="1" dirty="0" smtClean="0">
                <a:solidFill>
                  <a:srgbClr val="FF0000"/>
                </a:solidFill>
              </a:rPr>
              <a:t>MIS</a:t>
            </a:r>
            <a:endParaRPr lang="en-US" b="1" dirty="0">
              <a:solidFill>
                <a:srgbClr val="FF0000"/>
              </a:solidFill>
            </a:endParaRPr>
          </a:p>
        </p:txBody>
      </p:sp>
      <p:sp>
        <p:nvSpPr>
          <p:cNvPr id="3" name="Content Placeholder 2"/>
          <p:cNvSpPr>
            <a:spLocks noGrp="1"/>
          </p:cNvSpPr>
          <p:nvPr>
            <p:ph idx="1"/>
          </p:nvPr>
        </p:nvSpPr>
        <p:spPr>
          <a:xfrm>
            <a:off x="457200" y="762000"/>
            <a:ext cx="8229600" cy="5867400"/>
          </a:xfrm>
        </p:spPr>
        <p:txBody>
          <a:bodyPr>
            <a:normAutofit fontScale="85000" lnSpcReduction="10000"/>
          </a:bodyPr>
          <a:lstStyle/>
          <a:p>
            <a:r>
              <a:rPr lang="en-US" dirty="0"/>
              <a:t>A </a:t>
            </a:r>
            <a:r>
              <a:rPr lang="en-US" b="1" dirty="0"/>
              <a:t>management information system</a:t>
            </a:r>
            <a:r>
              <a:rPr lang="en-US" dirty="0"/>
              <a:t> (</a:t>
            </a:r>
            <a:r>
              <a:rPr lang="en-US" b="1" dirty="0"/>
              <a:t>MIS</a:t>
            </a:r>
            <a:r>
              <a:rPr lang="en-US" dirty="0"/>
              <a:t>) provides information that organizations require </a:t>
            </a:r>
            <a:r>
              <a:rPr lang="en-US" dirty="0">
                <a:solidFill>
                  <a:srgbClr val="FF0000"/>
                </a:solidFill>
              </a:rPr>
              <a:t>to manage themselves efficiently and </a:t>
            </a:r>
            <a:r>
              <a:rPr lang="en-US" dirty="0" smtClean="0">
                <a:solidFill>
                  <a:srgbClr val="FF0000"/>
                </a:solidFill>
              </a:rPr>
              <a:t>effectively.</a:t>
            </a:r>
          </a:p>
          <a:p>
            <a:endParaRPr lang="en-US" dirty="0" smtClean="0"/>
          </a:p>
          <a:p>
            <a:r>
              <a:rPr lang="en-US" dirty="0" smtClean="0"/>
              <a:t>It provides business </a:t>
            </a:r>
            <a:r>
              <a:rPr lang="en-US" dirty="0"/>
              <a:t>managers the </a:t>
            </a:r>
            <a:r>
              <a:rPr lang="en-US" dirty="0">
                <a:solidFill>
                  <a:srgbClr val="FF0000"/>
                </a:solidFill>
              </a:rPr>
              <a:t>information they need to make decisions and solve problems</a:t>
            </a:r>
            <a:r>
              <a:rPr lang="en-US" dirty="0"/>
              <a:t>, while facilitating data from different aspects of </a:t>
            </a:r>
            <a:r>
              <a:rPr lang="en-US" dirty="0" smtClean="0"/>
              <a:t>the business.</a:t>
            </a:r>
          </a:p>
          <a:p>
            <a:endParaRPr lang="en-US" dirty="0" smtClean="0"/>
          </a:p>
          <a:p>
            <a:r>
              <a:rPr lang="en-US" dirty="0" smtClean="0"/>
              <a:t>An </a:t>
            </a:r>
            <a:r>
              <a:rPr lang="en-US" dirty="0"/>
              <a:t>MIS provides three types of information to managers</a:t>
            </a:r>
            <a:r>
              <a:rPr lang="en-US" dirty="0" smtClean="0"/>
              <a:t>:</a:t>
            </a:r>
            <a:endParaRPr lang="en-US" dirty="0"/>
          </a:p>
          <a:p>
            <a:pPr lvl="1"/>
            <a:r>
              <a:rPr lang="en-US" dirty="0">
                <a:solidFill>
                  <a:srgbClr val="FF0000"/>
                </a:solidFill>
              </a:rPr>
              <a:t>Detailed,</a:t>
            </a:r>
            <a:r>
              <a:rPr lang="en-US" dirty="0"/>
              <a:t> which confirms activities</a:t>
            </a:r>
          </a:p>
          <a:p>
            <a:pPr lvl="1"/>
            <a:r>
              <a:rPr lang="en-US" dirty="0">
                <a:solidFill>
                  <a:srgbClr val="FF0000"/>
                </a:solidFill>
              </a:rPr>
              <a:t>Summary</a:t>
            </a:r>
            <a:r>
              <a:rPr lang="en-US" dirty="0"/>
              <a:t>, which puts information in an easy-to-read form</a:t>
            </a:r>
          </a:p>
          <a:p>
            <a:pPr lvl="1"/>
            <a:r>
              <a:rPr lang="en-US" dirty="0">
                <a:solidFill>
                  <a:srgbClr val="FF0000"/>
                </a:solidFill>
              </a:rPr>
              <a:t>Exception</a:t>
            </a:r>
            <a:r>
              <a:rPr lang="en-US" dirty="0"/>
              <a:t>, which deals with all information outside the normal scope of </a:t>
            </a:r>
            <a:r>
              <a:rPr lang="en-US" dirty="0" smtClean="0"/>
              <a:t>activities.</a:t>
            </a:r>
            <a:endParaRPr lang="en-US" dirty="0"/>
          </a:p>
          <a:p>
            <a:endParaRPr lang="en-US" dirty="0"/>
          </a:p>
        </p:txBody>
      </p:sp>
    </p:spTree>
    <p:extLst>
      <p:ext uri="{BB962C8B-B14F-4D97-AF65-F5344CB8AC3E}">
        <p14:creationId xmlns:p14="http://schemas.microsoft.com/office/powerpoint/2010/main" val="1720662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b="1" dirty="0" err="1" smtClean="0">
                <a:solidFill>
                  <a:srgbClr val="FF0000"/>
                </a:solidFill>
              </a:rPr>
              <a:t>Mintzberg’s</a:t>
            </a:r>
            <a:r>
              <a:rPr lang="en-US" b="1" dirty="0" smtClean="0">
                <a:solidFill>
                  <a:srgbClr val="FF0000"/>
                </a:solidFill>
              </a:rPr>
              <a:t> Managerial Roles</a:t>
            </a: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7432034"/>
              </p:ext>
            </p:extLst>
          </p:nvPr>
        </p:nvGraphicFramePr>
        <p:xfrm>
          <a:off x="457200" y="609599"/>
          <a:ext cx="8229600" cy="6252759"/>
        </p:xfrm>
        <a:graphic>
          <a:graphicData uri="http://schemas.openxmlformats.org/drawingml/2006/table">
            <a:tbl>
              <a:tblPr firstRow="1" bandRow="1">
                <a:tableStyleId>{5C22544A-7EE6-4342-B048-85BDC9FD1C3A}</a:tableStyleId>
              </a:tblPr>
              <a:tblGrid>
                <a:gridCol w="2133600"/>
                <a:gridCol w="3276600"/>
                <a:gridCol w="2819400"/>
              </a:tblGrid>
              <a:tr h="374155">
                <a:tc>
                  <a:txBody>
                    <a:bodyPr/>
                    <a:lstStyle/>
                    <a:p>
                      <a:pPr algn="ctr"/>
                      <a:r>
                        <a:rPr lang="en-US" sz="1600" dirty="0" smtClean="0"/>
                        <a:t>ROLE</a:t>
                      </a:r>
                      <a:endParaRPr lang="en-US" sz="1600" dirty="0"/>
                    </a:p>
                  </a:txBody>
                  <a:tcPr/>
                </a:tc>
                <a:tc>
                  <a:txBody>
                    <a:bodyPr/>
                    <a:lstStyle/>
                    <a:p>
                      <a:pPr algn="ctr"/>
                      <a:r>
                        <a:rPr lang="en-US" sz="1600" dirty="0" smtClean="0"/>
                        <a:t>DESCRIPTION</a:t>
                      </a:r>
                      <a:endParaRPr lang="en-US" sz="1600" dirty="0"/>
                    </a:p>
                  </a:txBody>
                  <a:tcPr/>
                </a:tc>
                <a:tc>
                  <a:txBody>
                    <a:bodyPr/>
                    <a:lstStyle/>
                    <a:p>
                      <a:pPr algn="ctr"/>
                      <a:r>
                        <a:rPr lang="en-US" sz="1600" dirty="0" smtClean="0"/>
                        <a:t>IDENTIFIABLE ACTIVITIES</a:t>
                      </a:r>
                      <a:endParaRPr lang="en-US" sz="1600" dirty="0"/>
                    </a:p>
                  </a:txBody>
                  <a:tcPr/>
                </a:tc>
              </a:tr>
              <a:tr h="374155">
                <a:tc>
                  <a:txBody>
                    <a:bodyPr/>
                    <a:lstStyle/>
                    <a:p>
                      <a:r>
                        <a:rPr lang="en-US" sz="1600" b="1" dirty="0" smtClean="0">
                          <a:solidFill>
                            <a:srgbClr val="FF0000"/>
                          </a:solidFill>
                        </a:rPr>
                        <a:t>Interpersonal</a:t>
                      </a:r>
                      <a:endParaRPr lang="en-US" sz="1600" b="1" dirty="0">
                        <a:solidFill>
                          <a:srgbClr val="FF0000"/>
                        </a:solidFill>
                      </a:endParaRPr>
                    </a:p>
                  </a:txBody>
                  <a:tcPr/>
                </a:tc>
                <a:tc>
                  <a:txBody>
                    <a:bodyPr/>
                    <a:lstStyle/>
                    <a:p>
                      <a:endParaRPr lang="en-US" sz="1600" dirty="0"/>
                    </a:p>
                  </a:txBody>
                  <a:tcPr/>
                </a:tc>
                <a:tc>
                  <a:txBody>
                    <a:bodyPr/>
                    <a:lstStyle/>
                    <a:p>
                      <a:endParaRPr lang="en-US" sz="1600" dirty="0"/>
                    </a:p>
                  </a:txBody>
                  <a:tcPr/>
                </a:tc>
              </a:tr>
              <a:tr h="374155">
                <a:tc>
                  <a:txBody>
                    <a:bodyPr/>
                    <a:lstStyle/>
                    <a:p>
                      <a:r>
                        <a:rPr lang="en-US" sz="1600" b="1" dirty="0" smtClean="0"/>
                        <a:t>Figurehead</a:t>
                      </a:r>
                      <a:endParaRPr lang="en-US" sz="1600" b="1" dirty="0"/>
                    </a:p>
                  </a:txBody>
                  <a:tcPr/>
                </a:tc>
                <a:tc>
                  <a:txBody>
                    <a:bodyPr/>
                    <a:lstStyle/>
                    <a:p>
                      <a:r>
                        <a:rPr lang="en-US" sz="1600" dirty="0" smtClean="0"/>
                        <a:t>Symbolic head, sets ethical standard</a:t>
                      </a:r>
                      <a:endParaRPr lang="en-US" sz="1600" dirty="0"/>
                    </a:p>
                  </a:txBody>
                  <a:tcPr/>
                </a:tc>
                <a:tc>
                  <a:txBody>
                    <a:bodyPr/>
                    <a:lstStyle/>
                    <a:p>
                      <a:r>
                        <a:rPr lang="en-US" sz="1600" dirty="0" smtClean="0"/>
                        <a:t>Legal &amp; Social interactions</a:t>
                      </a:r>
                      <a:endParaRPr lang="en-US" sz="1600" dirty="0"/>
                    </a:p>
                  </a:txBody>
                  <a:tcPr/>
                </a:tc>
              </a:tr>
              <a:tr h="572096">
                <a:tc>
                  <a:txBody>
                    <a:bodyPr/>
                    <a:lstStyle/>
                    <a:p>
                      <a:r>
                        <a:rPr lang="en-US" sz="1600" b="1" dirty="0" smtClean="0"/>
                        <a:t>Leader</a:t>
                      </a:r>
                      <a:endParaRPr lang="en-US" sz="1600" b="1" dirty="0"/>
                    </a:p>
                  </a:txBody>
                  <a:tcPr/>
                </a:tc>
                <a:tc>
                  <a:txBody>
                    <a:bodyPr/>
                    <a:lstStyle/>
                    <a:p>
                      <a:r>
                        <a:rPr lang="en-US" sz="1600" dirty="0" smtClean="0"/>
                        <a:t>Staffing, Training and Motivating employees</a:t>
                      </a:r>
                      <a:endParaRPr lang="en-US" sz="1600" dirty="0"/>
                    </a:p>
                  </a:txBody>
                  <a:tcPr/>
                </a:tc>
                <a:tc>
                  <a:txBody>
                    <a:bodyPr/>
                    <a:lstStyle/>
                    <a:p>
                      <a:r>
                        <a:rPr lang="en-US" sz="1600" dirty="0" smtClean="0"/>
                        <a:t>Activity</a:t>
                      </a:r>
                      <a:r>
                        <a:rPr lang="en-US" sz="1600" baseline="0" dirty="0" smtClean="0"/>
                        <a:t> related to all employees</a:t>
                      </a:r>
                      <a:endParaRPr lang="en-US" sz="1600" dirty="0"/>
                    </a:p>
                  </a:txBody>
                  <a:tcPr/>
                </a:tc>
              </a:tr>
              <a:tr h="572096">
                <a:tc>
                  <a:txBody>
                    <a:bodyPr/>
                    <a:lstStyle/>
                    <a:p>
                      <a:r>
                        <a:rPr lang="en-US" sz="1600" b="1" dirty="0" smtClean="0"/>
                        <a:t>Liaison</a:t>
                      </a:r>
                      <a:endParaRPr lang="en-US" sz="1600" b="1" dirty="0"/>
                    </a:p>
                  </a:txBody>
                  <a:tcPr/>
                </a:tc>
                <a:tc>
                  <a:txBody>
                    <a:bodyPr/>
                    <a:lstStyle/>
                    <a:p>
                      <a:r>
                        <a:rPr lang="en-US" sz="1600" dirty="0" smtClean="0"/>
                        <a:t>Maintaining outside contacts  for favors </a:t>
                      </a:r>
                      <a:r>
                        <a:rPr lang="en-US" sz="1600" baseline="0" dirty="0" smtClean="0"/>
                        <a:t> &amp;</a:t>
                      </a:r>
                      <a:r>
                        <a:rPr lang="en-US" sz="1600" dirty="0" smtClean="0"/>
                        <a:t> coordinate</a:t>
                      </a:r>
                      <a:r>
                        <a:rPr lang="en-US" sz="1600" baseline="0" dirty="0" smtClean="0"/>
                        <a:t> between </a:t>
                      </a:r>
                      <a:r>
                        <a:rPr lang="en-US" sz="1600" baseline="0" dirty="0" err="1" smtClean="0"/>
                        <a:t>dept.s</a:t>
                      </a:r>
                      <a:endParaRPr lang="en-US" sz="1600" dirty="0"/>
                    </a:p>
                  </a:txBody>
                  <a:tcPr/>
                </a:tc>
                <a:tc>
                  <a:txBody>
                    <a:bodyPr/>
                    <a:lstStyle/>
                    <a:p>
                      <a:r>
                        <a:rPr lang="en-US" sz="1600" dirty="0" smtClean="0"/>
                        <a:t>Developing and nurturing outside contacts&amp; coordinate</a:t>
                      </a:r>
                      <a:endParaRPr lang="en-US" sz="1600" dirty="0"/>
                    </a:p>
                  </a:txBody>
                  <a:tcPr/>
                </a:tc>
              </a:tr>
              <a:tr h="374155">
                <a:tc>
                  <a:txBody>
                    <a:bodyPr/>
                    <a:lstStyle/>
                    <a:p>
                      <a:r>
                        <a:rPr lang="en-US" sz="1600" b="1" dirty="0" smtClean="0">
                          <a:solidFill>
                            <a:srgbClr val="FF0000"/>
                          </a:solidFill>
                        </a:rPr>
                        <a:t>Informational</a:t>
                      </a:r>
                      <a:endParaRPr lang="en-US" sz="1600" b="1" dirty="0">
                        <a:solidFill>
                          <a:srgbClr val="FF0000"/>
                        </a:solidFill>
                      </a:endParaRPr>
                    </a:p>
                  </a:txBody>
                  <a:tcPr/>
                </a:tc>
                <a:tc>
                  <a:txBody>
                    <a:bodyPr/>
                    <a:lstStyle/>
                    <a:p>
                      <a:endParaRPr lang="en-US" sz="1600"/>
                    </a:p>
                  </a:txBody>
                  <a:tcPr/>
                </a:tc>
                <a:tc>
                  <a:txBody>
                    <a:bodyPr/>
                    <a:lstStyle/>
                    <a:p>
                      <a:endParaRPr lang="en-US" sz="1600" dirty="0"/>
                    </a:p>
                  </a:txBody>
                  <a:tcPr/>
                </a:tc>
              </a:tr>
              <a:tr h="572096">
                <a:tc>
                  <a:txBody>
                    <a:bodyPr/>
                    <a:lstStyle/>
                    <a:p>
                      <a:r>
                        <a:rPr lang="en-US" sz="1600" b="1" dirty="0" smtClean="0"/>
                        <a:t>Monitor</a:t>
                      </a:r>
                      <a:endParaRPr lang="en-US" sz="1600" b="1" dirty="0"/>
                    </a:p>
                  </a:txBody>
                  <a:tcPr/>
                </a:tc>
                <a:tc>
                  <a:txBody>
                    <a:bodyPr/>
                    <a:lstStyle/>
                    <a:p>
                      <a:r>
                        <a:rPr lang="en-US" sz="1600" dirty="0" smtClean="0"/>
                        <a:t>Seeks</a:t>
                      </a:r>
                      <a:r>
                        <a:rPr lang="en-US" sz="1600" baseline="0" dirty="0" smtClean="0"/>
                        <a:t> and </a:t>
                      </a:r>
                      <a:r>
                        <a:rPr lang="en-US" sz="1600" dirty="0" smtClean="0"/>
                        <a:t>receives information about organization for control</a:t>
                      </a:r>
                      <a:endParaRPr lang="en-US" sz="1600" dirty="0"/>
                    </a:p>
                  </a:txBody>
                  <a:tcPr/>
                </a:tc>
                <a:tc>
                  <a:txBody>
                    <a:bodyPr/>
                    <a:lstStyle/>
                    <a:p>
                      <a:r>
                        <a:rPr lang="en-US" sz="1600" dirty="0" smtClean="0"/>
                        <a:t>Evaluate performance of managers in different</a:t>
                      </a:r>
                      <a:r>
                        <a:rPr lang="en-US" sz="1600" baseline="0" dirty="0" smtClean="0"/>
                        <a:t> functions</a:t>
                      </a:r>
                      <a:endParaRPr lang="en-US" sz="1600" dirty="0"/>
                    </a:p>
                  </a:txBody>
                  <a:tcPr/>
                </a:tc>
              </a:tr>
              <a:tr h="572096">
                <a:tc>
                  <a:txBody>
                    <a:bodyPr/>
                    <a:lstStyle/>
                    <a:p>
                      <a:r>
                        <a:rPr lang="en-US" sz="1600" b="1" dirty="0" smtClean="0"/>
                        <a:t>Disseminator</a:t>
                      </a:r>
                      <a:endParaRPr lang="en-US" sz="1600" b="1" dirty="0"/>
                    </a:p>
                  </a:txBody>
                  <a:tcPr/>
                </a:tc>
                <a:tc>
                  <a:txBody>
                    <a:bodyPr/>
                    <a:lstStyle/>
                    <a:p>
                      <a:r>
                        <a:rPr lang="en-US" sz="1600" dirty="0" smtClean="0"/>
                        <a:t>Shares information  received from others for</a:t>
                      </a:r>
                      <a:r>
                        <a:rPr lang="en-US" sz="1600" baseline="0" dirty="0" smtClean="0"/>
                        <a:t> cohesion and progress.</a:t>
                      </a:r>
                      <a:endParaRPr lang="en-US" sz="1600" dirty="0"/>
                    </a:p>
                  </a:txBody>
                  <a:tcPr/>
                </a:tc>
                <a:tc>
                  <a:txBody>
                    <a:bodyPr/>
                    <a:lstStyle/>
                    <a:p>
                      <a:r>
                        <a:rPr lang="en-US" sz="1600" dirty="0" smtClean="0"/>
                        <a:t>Holding formal &amp; informal internal meetings, shares vision</a:t>
                      </a:r>
                      <a:endParaRPr lang="en-US" sz="1600" dirty="0"/>
                    </a:p>
                  </a:txBody>
                  <a:tcPr/>
                </a:tc>
              </a:tr>
              <a:tr h="374155">
                <a:tc>
                  <a:txBody>
                    <a:bodyPr/>
                    <a:lstStyle/>
                    <a:p>
                      <a:r>
                        <a:rPr lang="en-US" sz="1600" b="1" dirty="0" smtClean="0"/>
                        <a:t>Spokesperson</a:t>
                      </a:r>
                      <a:endParaRPr lang="en-US" sz="1600" b="1" dirty="0"/>
                    </a:p>
                  </a:txBody>
                  <a:tcPr/>
                </a:tc>
                <a:tc>
                  <a:txBody>
                    <a:bodyPr/>
                    <a:lstStyle/>
                    <a:p>
                      <a:r>
                        <a:rPr lang="en-US" sz="1600" dirty="0" smtClean="0"/>
                        <a:t>Communicate to external world</a:t>
                      </a:r>
                      <a:endParaRPr lang="en-US" sz="1600" dirty="0"/>
                    </a:p>
                  </a:txBody>
                  <a:tcPr/>
                </a:tc>
                <a:tc>
                  <a:txBody>
                    <a:bodyPr/>
                    <a:lstStyle/>
                    <a:p>
                      <a:r>
                        <a:rPr lang="en-US" sz="1600" dirty="0" smtClean="0"/>
                        <a:t>Holding Board meetings</a:t>
                      </a:r>
                      <a:endParaRPr lang="en-US" sz="1600" dirty="0"/>
                    </a:p>
                  </a:txBody>
                  <a:tcPr/>
                </a:tc>
              </a:tr>
              <a:tr h="374155">
                <a:tc>
                  <a:txBody>
                    <a:bodyPr/>
                    <a:lstStyle/>
                    <a:p>
                      <a:r>
                        <a:rPr lang="en-US" sz="1600" b="1" dirty="0" smtClean="0">
                          <a:solidFill>
                            <a:srgbClr val="FF0000"/>
                          </a:solidFill>
                        </a:rPr>
                        <a:t>Decisional</a:t>
                      </a:r>
                      <a:endParaRPr lang="en-US" sz="1600" b="1" dirty="0">
                        <a:solidFill>
                          <a:srgbClr val="FF0000"/>
                        </a:solidFill>
                      </a:endParaRPr>
                    </a:p>
                  </a:txBody>
                  <a:tcPr/>
                </a:tc>
                <a:tc>
                  <a:txBody>
                    <a:bodyPr/>
                    <a:lstStyle/>
                    <a:p>
                      <a:endParaRPr lang="en-US" sz="1600"/>
                    </a:p>
                  </a:txBody>
                  <a:tcPr/>
                </a:tc>
                <a:tc>
                  <a:txBody>
                    <a:bodyPr/>
                    <a:lstStyle/>
                    <a:p>
                      <a:endParaRPr lang="en-US" sz="1600" dirty="0"/>
                    </a:p>
                  </a:txBody>
                  <a:tcPr/>
                </a:tc>
              </a:tr>
              <a:tr h="391591">
                <a:tc>
                  <a:txBody>
                    <a:bodyPr/>
                    <a:lstStyle/>
                    <a:p>
                      <a:r>
                        <a:rPr lang="en-US" sz="1600" b="1" dirty="0" smtClean="0"/>
                        <a:t>Entrepreneur</a:t>
                      </a:r>
                      <a:endParaRPr lang="en-US" sz="1600" b="1" dirty="0"/>
                    </a:p>
                  </a:txBody>
                  <a:tcPr/>
                </a:tc>
                <a:tc>
                  <a:txBody>
                    <a:bodyPr/>
                    <a:lstStyle/>
                    <a:p>
                      <a:r>
                        <a:rPr lang="en-US" sz="1600" dirty="0" smtClean="0"/>
                        <a:t>Work as Change agent for better </a:t>
                      </a:r>
                      <a:endParaRPr lang="en-US" sz="1600" dirty="0"/>
                    </a:p>
                  </a:txBody>
                  <a:tcPr/>
                </a:tc>
                <a:tc>
                  <a:txBody>
                    <a:bodyPr/>
                    <a:lstStyle/>
                    <a:p>
                      <a:r>
                        <a:rPr lang="en-US" sz="1600" dirty="0" smtClean="0"/>
                        <a:t>Organize &amp; review program</a:t>
                      </a:r>
                      <a:endParaRPr lang="en-US" sz="1600" dirty="0"/>
                    </a:p>
                  </a:txBody>
                  <a:tcPr/>
                </a:tc>
              </a:tr>
              <a:tr h="374155">
                <a:tc>
                  <a:txBody>
                    <a:bodyPr/>
                    <a:lstStyle/>
                    <a:p>
                      <a:r>
                        <a:rPr lang="en-US" sz="1600" b="1" dirty="0" smtClean="0"/>
                        <a:t>Disturbance Handler</a:t>
                      </a:r>
                      <a:endParaRPr lang="en-US" sz="1600" b="1" dirty="0"/>
                    </a:p>
                  </a:txBody>
                  <a:tcPr/>
                </a:tc>
                <a:tc>
                  <a:txBody>
                    <a:bodyPr/>
                    <a:lstStyle/>
                    <a:p>
                      <a:r>
                        <a:rPr lang="en-US" sz="1600" dirty="0" smtClean="0"/>
                        <a:t>Responsible for corrective action</a:t>
                      </a:r>
                      <a:endParaRPr lang="en-US" sz="1600" dirty="0"/>
                    </a:p>
                  </a:txBody>
                  <a:tcPr/>
                </a:tc>
                <a:tc>
                  <a:txBody>
                    <a:bodyPr/>
                    <a:lstStyle/>
                    <a:p>
                      <a:r>
                        <a:rPr lang="en-US" sz="1600" dirty="0" smtClean="0"/>
                        <a:t>Crisis management works</a:t>
                      </a:r>
                      <a:endParaRPr lang="en-US" sz="1600" dirty="0"/>
                    </a:p>
                  </a:txBody>
                  <a:tcPr/>
                </a:tc>
              </a:tr>
              <a:tr h="346483">
                <a:tc>
                  <a:txBody>
                    <a:bodyPr/>
                    <a:lstStyle/>
                    <a:p>
                      <a:r>
                        <a:rPr lang="en-US" sz="1600" b="1" dirty="0" smtClean="0"/>
                        <a:t>Resource Allocator</a:t>
                      </a:r>
                      <a:endParaRPr lang="en-US" sz="1600" b="1" dirty="0"/>
                    </a:p>
                  </a:txBody>
                  <a:tcPr/>
                </a:tc>
                <a:tc>
                  <a:txBody>
                    <a:bodyPr/>
                    <a:lstStyle/>
                    <a:p>
                      <a:r>
                        <a:rPr lang="en-US" sz="1600" dirty="0" smtClean="0"/>
                        <a:t>Approving all kind of resources</a:t>
                      </a:r>
                      <a:endParaRPr lang="en-US" sz="1600" dirty="0"/>
                    </a:p>
                  </a:txBody>
                  <a:tcPr/>
                </a:tc>
                <a:tc>
                  <a:txBody>
                    <a:bodyPr/>
                    <a:lstStyle/>
                    <a:p>
                      <a:r>
                        <a:rPr lang="en-US" sz="1600" dirty="0" smtClean="0"/>
                        <a:t>Budgeting &amp; programming</a:t>
                      </a:r>
                      <a:endParaRPr lang="en-US" sz="1600" dirty="0"/>
                    </a:p>
                  </a:txBody>
                  <a:tcPr/>
                </a:tc>
              </a:tr>
              <a:tr h="432953">
                <a:tc>
                  <a:txBody>
                    <a:bodyPr/>
                    <a:lstStyle/>
                    <a:p>
                      <a:r>
                        <a:rPr lang="en-US" sz="1600" b="1" dirty="0" smtClean="0"/>
                        <a:t>Negotiator</a:t>
                      </a:r>
                      <a:endParaRPr lang="en-US" sz="1600" b="1" dirty="0"/>
                    </a:p>
                  </a:txBody>
                  <a:tcPr/>
                </a:tc>
                <a:tc>
                  <a:txBody>
                    <a:bodyPr/>
                    <a:lstStyle/>
                    <a:p>
                      <a:r>
                        <a:rPr lang="en-US" sz="1600" dirty="0" smtClean="0"/>
                        <a:t>Involve in all major negotiations</a:t>
                      </a:r>
                      <a:endParaRPr lang="en-US" sz="1600" dirty="0"/>
                    </a:p>
                  </a:txBody>
                  <a:tcPr/>
                </a:tc>
                <a:tc>
                  <a:txBody>
                    <a:bodyPr/>
                    <a:lstStyle/>
                    <a:p>
                      <a:r>
                        <a:rPr lang="en-US" sz="1600" dirty="0" smtClean="0"/>
                        <a:t>Labor union, Supplier, Customer interactions</a:t>
                      </a:r>
                      <a:endParaRPr lang="en-US" sz="1600" dirty="0"/>
                    </a:p>
                  </a:txBody>
                  <a:tcPr/>
                </a:tc>
              </a:tr>
            </a:tbl>
          </a:graphicData>
        </a:graphic>
      </p:graphicFrame>
    </p:spTree>
    <p:extLst>
      <p:ext uri="{BB962C8B-B14F-4D97-AF65-F5344CB8AC3E}">
        <p14:creationId xmlns:p14="http://schemas.microsoft.com/office/powerpoint/2010/main" val="3633356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pPr>
              <a:defRPr/>
            </a:pPr>
            <a:r>
              <a:rPr lang="en-US"/>
              <a:t>vikramthadeshvar@hotmail.com</a:t>
            </a:r>
          </a:p>
        </p:txBody>
      </p:sp>
      <p:sp>
        <p:nvSpPr>
          <p:cNvPr id="29698" name="Rectangle 2"/>
          <p:cNvSpPr>
            <a:spLocks noGrp="1" noChangeArrowheads="1"/>
          </p:cNvSpPr>
          <p:nvPr>
            <p:ph type="title"/>
          </p:nvPr>
        </p:nvSpPr>
        <p:spPr>
          <a:xfrm>
            <a:off x="0" y="152400"/>
            <a:ext cx="9144000" cy="990600"/>
          </a:xfrm>
        </p:spPr>
        <p:txBody>
          <a:bodyPr/>
          <a:lstStyle/>
          <a:p>
            <a:pPr eaLnBrk="1" hangingPunct="1">
              <a:defRPr/>
            </a:pPr>
            <a:r>
              <a:rPr lang="en-US" sz="4000" b="1" dirty="0" smtClean="0">
                <a:solidFill>
                  <a:srgbClr val="FF0000"/>
                </a:solidFill>
              </a:rPr>
              <a:t>Hierarchy of Objectives  &amp; Org. Levels</a:t>
            </a:r>
          </a:p>
        </p:txBody>
      </p:sp>
      <p:grpSp>
        <p:nvGrpSpPr>
          <p:cNvPr id="29748" name="Group 52"/>
          <p:cNvGrpSpPr>
            <a:grpSpLocks/>
          </p:cNvGrpSpPr>
          <p:nvPr/>
        </p:nvGrpSpPr>
        <p:grpSpPr bwMode="auto">
          <a:xfrm>
            <a:off x="1677987" y="915653"/>
            <a:ext cx="4706938" cy="4049325"/>
            <a:chOff x="6" y="892"/>
            <a:chExt cx="2965" cy="2133"/>
          </a:xfrm>
        </p:grpSpPr>
        <p:grpSp>
          <p:nvGrpSpPr>
            <p:cNvPr id="1049" name="Group 15"/>
            <p:cNvGrpSpPr>
              <a:grpSpLocks/>
            </p:cNvGrpSpPr>
            <p:nvPr/>
          </p:nvGrpSpPr>
          <p:grpSpPr bwMode="auto">
            <a:xfrm>
              <a:off x="6" y="892"/>
              <a:ext cx="2965" cy="2133"/>
              <a:chOff x="582" y="937"/>
              <a:chExt cx="2965" cy="2524"/>
            </a:xfrm>
          </p:grpSpPr>
          <p:grpSp>
            <p:nvGrpSpPr>
              <p:cNvPr id="1051" name="Group 4"/>
              <p:cNvGrpSpPr>
                <a:grpSpLocks noChangeAspect="1"/>
              </p:cNvGrpSpPr>
              <p:nvPr/>
            </p:nvGrpSpPr>
            <p:grpSpPr bwMode="auto">
              <a:xfrm>
                <a:off x="582" y="937"/>
                <a:ext cx="2965" cy="2524"/>
                <a:chOff x="1256" y="208"/>
                <a:chExt cx="4176" cy="3555"/>
              </a:xfrm>
            </p:grpSpPr>
            <p:sp>
              <p:nvSpPr>
                <p:cNvPr id="1057" name="Pyr1"/>
                <p:cNvSpPr>
                  <a:spLocks noChangeAspect="1" noEditPoints="1" noChangeArrowheads="1"/>
                </p:cNvSpPr>
                <p:nvPr/>
              </p:nvSpPr>
              <p:spPr bwMode="auto">
                <a:xfrm>
                  <a:off x="2868" y="208"/>
                  <a:ext cx="936" cy="798"/>
                </a:xfrm>
                <a:custGeom>
                  <a:avLst/>
                  <a:gdLst>
                    <a:gd name="T0" fmla="*/ 20 w 21600"/>
                    <a:gd name="T1" fmla="*/ 0 h 21600"/>
                    <a:gd name="T2" fmla="*/ 41 w 21600"/>
                    <a:gd name="T3" fmla="*/ 29 h 21600"/>
                    <a:gd name="T4" fmla="*/ 0 w 21600"/>
                    <a:gd name="T5" fmla="*/ 29 h 21600"/>
                    <a:gd name="T6" fmla="*/ 0 60000 65536"/>
                    <a:gd name="T7" fmla="*/ 0 60000 65536"/>
                    <a:gd name="T8" fmla="*/ 0 60000 65536"/>
                    <a:gd name="T9" fmla="*/ 5400 w 21600"/>
                    <a:gd name="T10" fmla="*/ 11802 h 21600"/>
                    <a:gd name="T11" fmla="*/ 16200 w 21600"/>
                    <a:gd name="T12" fmla="*/ 20598 h 21600"/>
                  </a:gdLst>
                  <a:ahLst/>
                  <a:cxnLst>
                    <a:cxn ang="T6">
                      <a:pos x="T0" y="T1"/>
                    </a:cxn>
                    <a:cxn ang="T7">
                      <a:pos x="T2" y="T3"/>
                    </a:cxn>
                    <a:cxn ang="T8">
                      <a:pos x="T4" y="T5"/>
                    </a:cxn>
                  </a:cxnLst>
                  <a:rect l="T9" t="T10" r="T11" b="T12"/>
                  <a:pathLst>
                    <a:path w="21600" h="21600">
                      <a:moveTo>
                        <a:pt x="10800" y="0"/>
                      </a:moveTo>
                      <a:lnTo>
                        <a:pt x="21600" y="21600"/>
                      </a:lnTo>
                      <a:lnTo>
                        <a:pt x="0" y="21600"/>
                      </a:lnTo>
                      <a:lnTo>
                        <a:pt x="10800" y="0"/>
                      </a:lnTo>
                      <a:close/>
                    </a:path>
                  </a:pathLst>
                </a:custGeom>
                <a:solidFill>
                  <a:srgbClr val="D8EBB3"/>
                </a:solidFill>
                <a:ln w="9525">
                  <a:solidFill>
                    <a:srgbClr val="000000"/>
                  </a:solidFill>
                  <a:miter lim="800000"/>
                  <a:headEnd/>
                  <a:tailEnd/>
                </a:ln>
              </p:spPr>
              <p:txBody>
                <a:bodyPr/>
                <a:lstStyle/>
                <a:p>
                  <a:endParaRPr lang="en-US"/>
                </a:p>
              </p:txBody>
            </p:sp>
            <p:sp>
              <p:nvSpPr>
                <p:cNvPr id="1058" name="Pyr2"/>
                <p:cNvSpPr>
                  <a:spLocks noChangeAspect="1" noEditPoints="1" noChangeArrowheads="1"/>
                </p:cNvSpPr>
                <p:nvPr/>
              </p:nvSpPr>
              <p:spPr bwMode="auto">
                <a:xfrm>
                  <a:off x="2328" y="956"/>
                  <a:ext cx="2015" cy="936"/>
                </a:xfrm>
                <a:custGeom>
                  <a:avLst/>
                  <a:gdLst>
                    <a:gd name="T0" fmla="*/ 50 w 21600"/>
                    <a:gd name="T1" fmla="*/ 0 h 21600"/>
                    <a:gd name="T2" fmla="*/ 138 w 21600"/>
                    <a:gd name="T3" fmla="*/ 0 h 21600"/>
                    <a:gd name="T4" fmla="*/ 188 w 21600"/>
                    <a:gd name="T5" fmla="*/ 41 h 21600"/>
                    <a:gd name="T6" fmla="*/ 0 w 21600"/>
                    <a:gd name="T7" fmla="*/ 41 h 21600"/>
                    <a:gd name="T8" fmla="*/ 0 60000 65536"/>
                    <a:gd name="T9" fmla="*/ 0 60000 65536"/>
                    <a:gd name="T10" fmla="*/ 0 60000 65536"/>
                    <a:gd name="T11" fmla="*/ 0 60000 65536"/>
                    <a:gd name="T12" fmla="*/ 5789 w 21600"/>
                    <a:gd name="T13" fmla="*/ 508 h 21600"/>
                    <a:gd name="T14" fmla="*/ 15811 w 21600"/>
                    <a:gd name="T15" fmla="*/ 21092 h 21600"/>
                  </a:gdLst>
                  <a:ahLst/>
                  <a:cxnLst>
                    <a:cxn ang="T8">
                      <a:pos x="T0" y="T1"/>
                    </a:cxn>
                    <a:cxn ang="T9">
                      <a:pos x="T2" y="T3"/>
                    </a:cxn>
                    <a:cxn ang="T10">
                      <a:pos x="T4" y="T5"/>
                    </a:cxn>
                    <a:cxn ang="T11">
                      <a:pos x="T6" y="T7"/>
                    </a:cxn>
                  </a:cxnLst>
                  <a:rect l="T12" t="T13" r="T14" b="T15"/>
                  <a:pathLst>
                    <a:path w="21600" h="21600">
                      <a:moveTo>
                        <a:pt x="5787" y="0"/>
                      </a:moveTo>
                      <a:lnTo>
                        <a:pt x="15812" y="0"/>
                      </a:lnTo>
                      <a:lnTo>
                        <a:pt x="21600" y="21600"/>
                      </a:lnTo>
                      <a:lnTo>
                        <a:pt x="0" y="21600"/>
                      </a:lnTo>
                      <a:lnTo>
                        <a:pt x="5787" y="0"/>
                      </a:lnTo>
                      <a:close/>
                    </a:path>
                  </a:pathLst>
                </a:custGeom>
                <a:solidFill>
                  <a:srgbClr val="CCCCFF"/>
                </a:solidFill>
                <a:ln w="9525">
                  <a:solidFill>
                    <a:srgbClr val="000000"/>
                  </a:solidFill>
                  <a:miter lim="800000"/>
                  <a:headEnd/>
                  <a:tailEnd/>
                </a:ln>
              </p:spPr>
              <p:txBody>
                <a:bodyPr/>
                <a:lstStyle/>
                <a:p>
                  <a:endParaRPr lang="en-US"/>
                </a:p>
              </p:txBody>
            </p:sp>
            <p:sp>
              <p:nvSpPr>
                <p:cNvPr id="1059" name="Pyr3"/>
                <p:cNvSpPr>
                  <a:spLocks noChangeAspect="1" noEditPoints="1" noChangeArrowheads="1"/>
                </p:cNvSpPr>
                <p:nvPr/>
              </p:nvSpPr>
              <p:spPr bwMode="auto">
                <a:xfrm>
                  <a:off x="1800" y="1892"/>
                  <a:ext cx="3087" cy="935"/>
                </a:xfrm>
                <a:custGeom>
                  <a:avLst/>
                  <a:gdLst>
                    <a:gd name="T0" fmla="*/ 77 w 21600"/>
                    <a:gd name="T1" fmla="*/ 0 h 21600"/>
                    <a:gd name="T2" fmla="*/ 364 w 21600"/>
                    <a:gd name="T3" fmla="*/ 0 h 21600"/>
                    <a:gd name="T4" fmla="*/ 441 w 21600"/>
                    <a:gd name="T5" fmla="*/ 40 h 21600"/>
                    <a:gd name="T6" fmla="*/ 0 w 21600"/>
                    <a:gd name="T7" fmla="*/ 40 h 21600"/>
                    <a:gd name="T8" fmla="*/ 0 60000 65536"/>
                    <a:gd name="T9" fmla="*/ 0 60000 65536"/>
                    <a:gd name="T10" fmla="*/ 0 60000 65536"/>
                    <a:gd name="T11" fmla="*/ 0 60000 65536"/>
                    <a:gd name="T12" fmla="*/ 5290 w 21600"/>
                    <a:gd name="T13" fmla="*/ 508 h 21600"/>
                    <a:gd name="T14" fmla="*/ 16310 w 21600"/>
                    <a:gd name="T15" fmla="*/ 21092 h 21600"/>
                  </a:gdLst>
                  <a:ahLst/>
                  <a:cxnLst>
                    <a:cxn ang="T8">
                      <a:pos x="T0" y="T1"/>
                    </a:cxn>
                    <a:cxn ang="T9">
                      <a:pos x="T2" y="T3"/>
                    </a:cxn>
                    <a:cxn ang="T10">
                      <a:pos x="T4" y="T5"/>
                    </a:cxn>
                    <a:cxn ang="T11">
                      <a:pos x="T6" y="T7"/>
                    </a:cxn>
                  </a:cxnLst>
                  <a:rect l="T12" t="T13" r="T14" b="T15"/>
                  <a:pathLst>
                    <a:path w="21600" h="21600">
                      <a:moveTo>
                        <a:pt x="3768" y="0"/>
                      </a:moveTo>
                      <a:lnTo>
                        <a:pt x="17831" y="0"/>
                      </a:lnTo>
                      <a:lnTo>
                        <a:pt x="21600" y="21600"/>
                      </a:lnTo>
                      <a:lnTo>
                        <a:pt x="0" y="21600"/>
                      </a:lnTo>
                      <a:lnTo>
                        <a:pt x="3768" y="0"/>
                      </a:lnTo>
                      <a:close/>
                    </a:path>
                  </a:pathLst>
                </a:custGeom>
                <a:solidFill>
                  <a:srgbClr val="FFBE7D"/>
                </a:solidFill>
                <a:ln w="9525">
                  <a:solidFill>
                    <a:srgbClr val="000000"/>
                  </a:solidFill>
                  <a:miter lim="800000"/>
                  <a:headEnd/>
                  <a:tailEnd/>
                </a:ln>
              </p:spPr>
              <p:txBody>
                <a:bodyPr/>
                <a:lstStyle/>
                <a:p>
                  <a:endParaRPr lang="en-US"/>
                </a:p>
              </p:txBody>
            </p:sp>
            <p:sp>
              <p:nvSpPr>
                <p:cNvPr id="1060" name="Pyr4"/>
                <p:cNvSpPr>
                  <a:spLocks noChangeAspect="1" noEditPoints="1" noChangeArrowheads="1"/>
                </p:cNvSpPr>
                <p:nvPr/>
              </p:nvSpPr>
              <p:spPr bwMode="auto">
                <a:xfrm>
                  <a:off x="1256" y="2827"/>
                  <a:ext cx="4176" cy="936"/>
                </a:xfrm>
                <a:custGeom>
                  <a:avLst/>
                  <a:gdLst>
                    <a:gd name="T0" fmla="*/ 104 w 21600"/>
                    <a:gd name="T1" fmla="*/ 0 h 21600"/>
                    <a:gd name="T2" fmla="*/ 703 w 21600"/>
                    <a:gd name="T3" fmla="*/ 0 h 21600"/>
                    <a:gd name="T4" fmla="*/ 807 w 21600"/>
                    <a:gd name="T5" fmla="*/ 41 h 21600"/>
                    <a:gd name="T6" fmla="*/ 0 w 21600"/>
                    <a:gd name="T7" fmla="*/ 41 h 21600"/>
                    <a:gd name="T8" fmla="*/ 0 60000 65536"/>
                    <a:gd name="T9" fmla="*/ 0 60000 65536"/>
                    <a:gd name="T10" fmla="*/ 0 60000 65536"/>
                    <a:gd name="T11" fmla="*/ 0 60000 65536"/>
                    <a:gd name="T12" fmla="*/ 3284 w 21600"/>
                    <a:gd name="T13" fmla="*/ 508 h 21600"/>
                    <a:gd name="T14" fmla="*/ 17312 w 21600"/>
                    <a:gd name="T15" fmla="*/ 21092 h 21600"/>
                  </a:gdLst>
                  <a:ahLst/>
                  <a:cxnLst>
                    <a:cxn ang="T8">
                      <a:pos x="T0" y="T1"/>
                    </a:cxn>
                    <a:cxn ang="T9">
                      <a:pos x="T2" y="T3"/>
                    </a:cxn>
                    <a:cxn ang="T10">
                      <a:pos x="T4" y="T5"/>
                    </a:cxn>
                    <a:cxn ang="T11">
                      <a:pos x="T6" y="T7"/>
                    </a:cxn>
                  </a:cxnLst>
                  <a:rect l="T12" t="T13" r="T14" b="T15"/>
                  <a:pathLst>
                    <a:path w="21600" h="21600">
                      <a:moveTo>
                        <a:pt x="2793" y="0"/>
                      </a:moveTo>
                      <a:lnTo>
                        <a:pt x="18806" y="0"/>
                      </a:lnTo>
                      <a:lnTo>
                        <a:pt x="21600" y="21600"/>
                      </a:lnTo>
                      <a:lnTo>
                        <a:pt x="0" y="21600"/>
                      </a:lnTo>
                      <a:lnTo>
                        <a:pt x="2793" y="0"/>
                      </a:lnTo>
                      <a:close/>
                    </a:path>
                  </a:pathLst>
                </a:custGeom>
                <a:solidFill>
                  <a:srgbClr val="FFFFCC"/>
                </a:solidFill>
                <a:ln w="9525">
                  <a:solidFill>
                    <a:srgbClr val="000000"/>
                  </a:solidFill>
                  <a:miter lim="800000"/>
                  <a:headEnd/>
                  <a:tailEnd/>
                </a:ln>
              </p:spPr>
              <p:txBody>
                <a:bodyPr/>
                <a:lstStyle/>
                <a:p>
                  <a:endParaRPr lang="en-US"/>
                </a:p>
              </p:txBody>
            </p:sp>
          </p:grpSp>
          <p:sp>
            <p:nvSpPr>
              <p:cNvPr id="1052" name="Text Box 9"/>
              <p:cNvSpPr txBox="1">
                <a:spLocks noChangeArrowheads="1"/>
              </p:cNvSpPr>
              <p:nvPr/>
            </p:nvSpPr>
            <p:spPr bwMode="auto">
              <a:xfrm>
                <a:off x="1818" y="1068"/>
                <a:ext cx="630"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dirty="0" smtClean="0">
                    <a:solidFill>
                      <a:srgbClr val="000000"/>
                    </a:solidFill>
                    <a:latin typeface="Tahoma" pitchFamily="34" charset="0"/>
                  </a:rPr>
                  <a:t>Vision &amp; Mission</a:t>
                </a:r>
                <a:endParaRPr lang="en-US" sz="1600" dirty="0">
                  <a:solidFill>
                    <a:srgbClr val="000000"/>
                  </a:solidFill>
                  <a:latin typeface="Tahoma" pitchFamily="34" charset="0"/>
                </a:endParaRPr>
              </a:p>
            </p:txBody>
          </p:sp>
          <p:sp>
            <p:nvSpPr>
              <p:cNvPr id="1053" name="Text Box 10"/>
              <p:cNvSpPr txBox="1">
                <a:spLocks noChangeArrowheads="1"/>
              </p:cNvSpPr>
              <p:nvPr/>
            </p:nvSpPr>
            <p:spPr bwMode="auto">
              <a:xfrm>
                <a:off x="1622" y="1618"/>
                <a:ext cx="1058"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dirty="0">
                    <a:solidFill>
                      <a:srgbClr val="000000"/>
                    </a:solidFill>
                    <a:latin typeface="Tahoma" pitchFamily="34" charset="0"/>
                  </a:rPr>
                  <a:t>Overall </a:t>
                </a:r>
              </a:p>
              <a:p>
                <a:pPr algn="l"/>
                <a:r>
                  <a:rPr lang="en-US" sz="1600" dirty="0">
                    <a:solidFill>
                      <a:srgbClr val="000000"/>
                    </a:solidFill>
                    <a:latin typeface="Tahoma" pitchFamily="34" charset="0"/>
                  </a:rPr>
                  <a:t>Objectives &amp;</a:t>
                </a:r>
              </a:p>
              <a:p>
                <a:pPr algn="l"/>
                <a:r>
                  <a:rPr lang="en-US" sz="1600" dirty="0">
                    <a:solidFill>
                      <a:srgbClr val="000000"/>
                    </a:solidFill>
                    <a:latin typeface="Tahoma" pitchFamily="34" charset="0"/>
                  </a:rPr>
                  <a:t>Key result areas.</a:t>
                </a:r>
              </a:p>
              <a:p>
                <a:pPr algn="l"/>
                <a:endParaRPr lang="en-US" sz="1600" dirty="0">
                  <a:solidFill>
                    <a:srgbClr val="000000"/>
                  </a:solidFill>
                  <a:latin typeface="Tahoma" pitchFamily="34" charset="0"/>
                </a:endParaRPr>
              </a:p>
            </p:txBody>
          </p:sp>
          <p:sp>
            <p:nvSpPr>
              <p:cNvPr id="1054" name="Text Box 11"/>
              <p:cNvSpPr txBox="1">
                <a:spLocks noChangeArrowheads="1"/>
              </p:cNvSpPr>
              <p:nvPr/>
            </p:nvSpPr>
            <p:spPr bwMode="auto">
              <a:xfrm>
                <a:off x="1382" y="2387"/>
                <a:ext cx="125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dirty="0">
                    <a:solidFill>
                      <a:srgbClr val="000000"/>
                    </a:solidFill>
                    <a:latin typeface="Tahoma" pitchFamily="34" charset="0"/>
                  </a:rPr>
                  <a:t>Divisional objectives</a:t>
                </a:r>
              </a:p>
            </p:txBody>
          </p:sp>
          <p:sp>
            <p:nvSpPr>
              <p:cNvPr id="1055" name="Text Box 12"/>
              <p:cNvSpPr txBox="1">
                <a:spLocks noChangeArrowheads="1"/>
              </p:cNvSpPr>
              <p:nvPr/>
            </p:nvSpPr>
            <p:spPr bwMode="auto">
              <a:xfrm>
                <a:off x="1382" y="2915"/>
                <a:ext cx="152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a:solidFill>
                      <a:srgbClr val="000000"/>
                    </a:solidFill>
                    <a:latin typeface="Tahoma" pitchFamily="34" charset="0"/>
                  </a:rPr>
                  <a:t>Departmental  objectives</a:t>
                </a:r>
              </a:p>
            </p:txBody>
          </p:sp>
          <p:sp>
            <p:nvSpPr>
              <p:cNvPr id="1056" name="Text Box 14"/>
              <p:cNvSpPr txBox="1">
                <a:spLocks noChangeArrowheads="1"/>
              </p:cNvSpPr>
              <p:nvPr/>
            </p:nvSpPr>
            <p:spPr bwMode="auto">
              <a:xfrm>
                <a:off x="1286" y="3202"/>
                <a:ext cx="12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a:solidFill>
                      <a:srgbClr val="000000"/>
                    </a:solidFill>
                    <a:latin typeface="Tahoma" pitchFamily="34" charset="0"/>
                  </a:rPr>
                  <a:t>Individual objectives</a:t>
                </a:r>
              </a:p>
            </p:txBody>
          </p:sp>
        </p:grpSp>
        <p:sp>
          <p:nvSpPr>
            <p:cNvPr id="1050" name="Line 30"/>
            <p:cNvSpPr>
              <a:spLocks noChangeShapeType="1"/>
            </p:cNvSpPr>
            <p:nvPr/>
          </p:nvSpPr>
          <p:spPr bwMode="auto">
            <a:xfrm>
              <a:off x="192" y="2776"/>
              <a:ext cx="259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44" name="Text Box 48"/>
          <p:cNvSpPr txBox="1">
            <a:spLocks noChangeArrowheads="1"/>
          </p:cNvSpPr>
          <p:nvPr/>
        </p:nvSpPr>
        <p:spPr bwMode="auto">
          <a:xfrm>
            <a:off x="304800" y="5410200"/>
            <a:ext cx="8610600" cy="12001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2400">
                <a:latin typeface="Tahoma" pitchFamily="34" charset="0"/>
              </a:rPr>
              <a:t>Objectives set end results – they need to be supported by a hierarchy of sub-objectives, duly networked through the organization to avoid discord and wasted effort.</a:t>
            </a:r>
          </a:p>
        </p:txBody>
      </p:sp>
      <p:cxnSp>
        <p:nvCxnSpPr>
          <p:cNvPr id="3" name="Straight Connector 2"/>
          <p:cNvCxnSpPr/>
          <p:nvPr/>
        </p:nvCxnSpPr>
        <p:spPr>
          <a:xfrm>
            <a:off x="5638800" y="915653"/>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75362" y="2833814"/>
            <a:ext cx="1946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69062" y="4431902"/>
            <a:ext cx="1552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4952143"/>
            <a:ext cx="1468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69062" y="915653"/>
            <a:ext cx="84138" cy="19181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5600" y="1676400"/>
            <a:ext cx="1832040" cy="369332"/>
          </a:xfrm>
          <a:prstGeom prst="rect">
            <a:avLst/>
          </a:prstGeom>
          <a:noFill/>
        </p:spPr>
        <p:txBody>
          <a:bodyPr wrap="none" rtlCol="0">
            <a:spAutoFit/>
          </a:bodyPr>
          <a:lstStyle/>
          <a:p>
            <a:r>
              <a:rPr lang="en-US" dirty="0" smtClean="0">
                <a:solidFill>
                  <a:srgbClr val="FF0000"/>
                </a:solidFill>
              </a:rPr>
              <a:t>Top Management</a:t>
            </a:r>
            <a:endParaRPr lang="en-US" dirty="0">
              <a:solidFill>
                <a:srgbClr val="FF0000"/>
              </a:solidFill>
            </a:endParaRPr>
          </a:p>
        </p:txBody>
      </p:sp>
      <p:cxnSp>
        <p:nvCxnSpPr>
          <p:cNvPr id="25" name="Straight Arrow Connector 24"/>
          <p:cNvCxnSpPr/>
          <p:nvPr/>
        </p:nvCxnSpPr>
        <p:spPr>
          <a:xfrm>
            <a:off x="6553200" y="2971800"/>
            <a:ext cx="76200" cy="14601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28959" y="3554560"/>
            <a:ext cx="2158732" cy="369332"/>
          </a:xfrm>
          <a:prstGeom prst="rect">
            <a:avLst/>
          </a:prstGeom>
          <a:noFill/>
        </p:spPr>
        <p:txBody>
          <a:bodyPr wrap="none" rtlCol="0">
            <a:spAutoFit/>
          </a:bodyPr>
          <a:lstStyle/>
          <a:p>
            <a:r>
              <a:rPr lang="en-US" dirty="0" smtClean="0">
                <a:solidFill>
                  <a:srgbClr val="FF0000"/>
                </a:solidFill>
              </a:rPr>
              <a:t>Middle Management</a:t>
            </a:r>
            <a:endParaRPr lang="en-US" dirty="0">
              <a:solidFill>
                <a:srgbClr val="FF0000"/>
              </a:solidFill>
            </a:endParaRPr>
          </a:p>
        </p:txBody>
      </p:sp>
      <p:cxnSp>
        <p:nvCxnSpPr>
          <p:cNvPr id="29696" name="Straight Arrow Connector 29695"/>
          <p:cNvCxnSpPr/>
          <p:nvPr/>
        </p:nvCxnSpPr>
        <p:spPr>
          <a:xfrm>
            <a:off x="6629400" y="4431902"/>
            <a:ext cx="38100" cy="52024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701" name="TextBox 29700"/>
          <p:cNvSpPr txBox="1"/>
          <p:nvPr/>
        </p:nvSpPr>
        <p:spPr>
          <a:xfrm>
            <a:off x="6765634" y="4507356"/>
            <a:ext cx="2006062" cy="369332"/>
          </a:xfrm>
          <a:prstGeom prst="rect">
            <a:avLst/>
          </a:prstGeom>
          <a:noFill/>
        </p:spPr>
        <p:txBody>
          <a:bodyPr wrap="none" rtlCol="0">
            <a:spAutoFit/>
          </a:bodyPr>
          <a:lstStyle/>
          <a:p>
            <a:r>
              <a:rPr lang="en-US" dirty="0" smtClean="0">
                <a:solidFill>
                  <a:srgbClr val="FF0000"/>
                </a:solidFill>
              </a:rPr>
              <a:t>First Line Managers</a:t>
            </a:r>
            <a:endParaRPr lang="en-US" dirty="0">
              <a:solidFill>
                <a:srgbClr val="FF0000"/>
              </a:solidFill>
            </a:endParaRPr>
          </a:p>
        </p:txBody>
      </p:sp>
      <p:cxnSp>
        <p:nvCxnSpPr>
          <p:cNvPr id="29703" name="Straight Arrow Connector 29702"/>
          <p:cNvCxnSpPr/>
          <p:nvPr/>
        </p:nvCxnSpPr>
        <p:spPr>
          <a:xfrm>
            <a:off x="7245349" y="2300738"/>
            <a:ext cx="42069" cy="12538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705" name="TextBox 29704"/>
          <p:cNvSpPr txBox="1"/>
          <p:nvPr/>
        </p:nvSpPr>
        <p:spPr>
          <a:xfrm>
            <a:off x="7287418" y="2444286"/>
            <a:ext cx="1850186" cy="1200329"/>
          </a:xfrm>
          <a:prstGeom prst="rect">
            <a:avLst/>
          </a:prstGeom>
          <a:noFill/>
        </p:spPr>
        <p:txBody>
          <a:bodyPr wrap="none" rtlCol="0">
            <a:spAutoFit/>
          </a:bodyPr>
          <a:lstStyle/>
          <a:p>
            <a:r>
              <a:rPr lang="en-US" dirty="0" smtClean="0">
                <a:solidFill>
                  <a:srgbClr val="0070C0"/>
                </a:solidFill>
              </a:rPr>
              <a:t>Overlaps, </a:t>
            </a:r>
          </a:p>
          <a:p>
            <a:r>
              <a:rPr lang="en-US" dirty="0" smtClean="0">
                <a:solidFill>
                  <a:srgbClr val="0070C0"/>
                </a:solidFill>
              </a:rPr>
              <a:t>depending on the</a:t>
            </a:r>
          </a:p>
          <a:p>
            <a:r>
              <a:rPr lang="en-US" dirty="0" smtClean="0">
                <a:solidFill>
                  <a:srgbClr val="0070C0"/>
                </a:solidFill>
              </a:rPr>
              <a:t> organization </a:t>
            </a:r>
          </a:p>
          <a:p>
            <a:r>
              <a:rPr lang="en-US" dirty="0" smtClean="0">
                <a:solidFill>
                  <a:srgbClr val="0070C0"/>
                </a:solidFill>
              </a:rPr>
              <a:t>structure</a:t>
            </a:r>
            <a:endParaRPr lang="en-US" dirty="0">
              <a:solidFill>
                <a:srgbClr val="0070C0"/>
              </a:solidFill>
            </a:endParaRPr>
          </a:p>
        </p:txBody>
      </p:sp>
    </p:spTree>
    <p:extLst>
      <p:ext uri="{BB962C8B-B14F-4D97-AF65-F5344CB8AC3E}">
        <p14:creationId xmlns:p14="http://schemas.microsoft.com/office/powerpoint/2010/main" val="3601971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748"/>
                                        </p:tgtEl>
                                        <p:attrNameLst>
                                          <p:attrName>style.visibility</p:attrName>
                                        </p:attrNameLst>
                                      </p:cBhvr>
                                      <p:to>
                                        <p:strVal val="visible"/>
                                      </p:to>
                                    </p:set>
                                    <p:anim calcmode="lin" valueType="num">
                                      <p:cBhvr additive="base">
                                        <p:cTn id="7" dur="500" fill="hold"/>
                                        <p:tgtEl>
                                          <p:spTgt spid="29748"/>
                                        </p:tgtEl>
                                        <p:attrNameLst>
                                          <p:attrName>ppt_x</p:attrName>
                                        </p:attrNameLst>
                                      </p:cBhvr>
                                      <p:tavLst>
                                        <p:tav tm="0">
                                          <p:val>
                                            <p:strVal val="0-#ppt_w/2"/>
                                          </p:val>
                                        </p:tav>
                                        <p:tav tm="100000">
                                          <p:val>
                                            <p:strVal val="#ppt_x"/>
                                          </p:val>
                                        </p:tav>
                                      </p:tavLst>
                                    </p:anim>
                                    <p:anim calcmode="lin" valueType="num">
                                      <p:cBhvr additive="base">
                                        <p:cTn id="8" dur="500" fill="hold"/>
                                        <p:tgtEl>
                                          <p:spTgt spid="29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9744"/>
                                        </p:tgtEl>
                                        <p:attrNameLst>
                                          <p:attrName>style.visibility</p:attrName>
                                        </p:attrNameLst>
                                      </p:cBhvr>
                                      <p:to>
                                        <p:strVal val="visible"/>
                                      </p:to>
                                    </p:set>
                                    <p:animEffect transition="in" filter="checkerboard(across)">
                                      <p:cBhvr>
                                        <p:cTn id="13" dur="500"/>
                                        <p:tgtEl>
                                          <p:spTgt spid="29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dirty="0" smtClean="0">
                <a:solidFill>
                  <a:srgbClr val="FF0000"/>
                </a:solidFill>
              </a:rPr>
              <a:t>FUNCTIONS OF MANAGEMENT</a:t>
            </a:r>
          </a:p>
        </p:txBody>
      </p:sp>
      <p:sp>
        <p:nvSpPr>
          <p:cNvPr id="3" name="Content Placeholder 2"/>
          <p:cNvSpPr>
            <a:spLocks noGrp="1"/>
          </p:cNvSpPr>
          <p:nvPr>
            <p:ph idx="1"/>
          </p:nvPr>
        </p:nvSpPr>
        <p:spPr/>
        <p:txBody>
          <a:bodyPr/>
          <a:lstStyle/>
          <a:p>
            <a:pPr eaLnBrk="1" hangingPunct="1"/>
            <a:endParaRPr lang="en-US" sz="2400" dirty="0" smtClean="0"/>
          </a:p>
          <a:p>
            <a:pPr eaLnBrk="1" hangingPunct="1"/>
            <a:r>
              <a:rPr lang="en-US" sz="2400" dirty="0" smtClean="0"/>
              <a:t>The process of achieving the goals are the </a:t>
            </a:r>
            <a:r>
              <a:rPr lang="en-US" sz="2400" dirty="0" smtClean="0">
                <a:solidFill>
                  <a:srgbClr val="FF0000"/>
                </a:solidFill>
              </a:rPr>
              <a:t>basic functions of Management , </a:t>
            </a:r>
            <a:r>
              <a:rPr lang="en-US" sz="2400" dirty="0" smtClean="0"/>
              <a:t>which are </a:t>
            </a:r>
            <a:endParaRPr lang="en-US" sz="2400" dirty="0"/>
          </a:p>
          <a:p>
            <a:pPr eaLnBrk="1" hangingPunct="1"/>
            <a:endParaRPr lang="en-US" sz="2400" dirty="0" smtClean="0"/>
          </a:p>
          <a:p>
            <a:pPr lvl="1"/>
            <a:r>
              <a:rPr lang="en-US" sz="2000" b="1" dirty="0" smtClean="0">
                <a:solidFill>
                  <a:srgbClr val="FF0000"/>
                </a:solidFill>
              </a:rPr>
              <a:t>PLANNING</a:t>
            </a:r>
          </a:p>
          <a:p>
            <a:pPr lvl="1"/>
            <a:r>
              <a:rPr lang="en-US" sz="2000" b="1" dirty="0" smtClean="0">
                <a:solidFill>
                  <a:srgbClr val="FF0000"/>
                </a:solidFill>
              </a:rPr>
              <a:t>ORGANIZING</a:t>
            </a:r>
          </a:p>
          <a:p>
            <a:pPr lvl="1"/>
            <a:r>
              <a:rPr lang="en-US" sz="2000" b="1" dirty="0" smtClean="0">
                <a:solidFill>
                  <a:srgbClr val="FF0000"/>
                </a:solidFill>
              </a:rPr>
              <a:t>STAFFING</a:t>
            </a:r>
          </a:p>
          <a:p>
            <a:pPr lvl="1"/>
            <a:r>
              <a:rPr lang="en-US" sz="2000" b="1" dirty="0" smtClean="0">
                <a:solidFill>
                  <a:srgbClr val="FF0000"/>
                </a:solidFill>
              </a:rPr>
              <a:t>DIRECTING</a:t>
            </a:r>
          </a:p>
          <a:p>
            <a:pPr lvl="1"/>
            <a:r>
              <a:rPr lang="en-US" sz="2000" b="1" dirty="0" smtClean="0">
                <a:solidFill>
                  <a:srgbClr val="FF0000"/>
                </a:solidFill>
              </a:rPr>
              <a:t>CONTROLLING</a:t>
            </a:r>
          </a:p>
        </p:txBody>
      </p:sp>
    </p:spTree>
    <p:extLst>
      <p:ext uri="{BB962C8B-B14F-4D97-AF65-F5344CB8AC3E}">
        <p14:creationId xmlns:p14="http://schemas.microsoft.com/office/powerpoint/2010/main" val="1603181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Top)">
                                      <p:cBhvr>
                                        <p:cTn id="12" dur="500"/>
                                        <p:tgtEl>
                                          <p:spTgt spid="3">
                                            <p:txEl>
                                              <p:pRg st="1" end="1"/>
                                            </p:tx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Top)">
                                      <p:cBhvr>
                                        <p:cTn id="15" dur="500"/>
                                        <p:tgtEl>
                                          <p:spTgt spid="3">
                                            <p:txEl>
                                              <p:pRg st="3" end="3"/>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lide(fromTop)">
                                      <p:cBhvr>
                                        <p:cTn id="18" dur="500"/>
                                        <p:tgtEl>
                                          <p:spTgt spid="3">
                                            <p:txEl>
                                              <p:pRg st="4" end="4"/>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lide(fromTop)">
                                      <p:cBhvr>
                                        <p:cTn id="21" dur="500"/>
                                        <p:tgtEl>
                                          <p:spTgt spid="3">
                                            <p:txEl>
                                              <p:pRg st="5" end="5"/>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lide(fromTop)">
                                      <p:cBhvr>
                                        <p:cTn id="24" dur="500"/>
                                        <p:tgtEl>
                                          <p:spTgt spid="3">
                                            <p:txEl>
                                              <p:pRg st="6" end="6"/>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Top)">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rtlCol="0">
            <a:normAutofit fontScale="62500" lnSpcReduction="20000"/>
          </a:bodyPr>
          <a:lstStyle/>
          <a:p>
            <a:pPr marL="365760" indent="-256032" eaLnBrk="1" fontAlgn="auto" hangingPunct="1">
              <a:spcAft>
                <a:spcPts val="0"/>
              </a:spcAft>
              <a:buFont typeface="Arial" pitchFamily="34" charset="0"/>
              <a:buChar char="•"/>
              <a:defRPr/>
            </a:pPr>
            <a:r>
              <a:rPr lang="en-US" dirty="0" smtClean="0"/>
              <a:t>Planning is determining the objectives and formulating the methods to achieve them. </a:t>
            </a:r>
          </a:p>
          <a:p>
            <a:pPr marL="365760" lvl="1" indent="-256032">
              <a:buFont typeface="Arial" pitchFamily="34" charset="0"/>
              <a:buChar char="•"/>
              <a:defRPr/>
            </a:pPr>
            <a:endParaRPr lang="en-US" altLang="ja-JP" sz="3200" b="1" dirty="0" smtClean="0">
              <a:latin typeface="Times New Roman" pitchFamily="18" charset="0"/>
              <a:cs typeface="Times New Roman" pitchFamily="18" charset="0"/>
            </a:endParaRPr>
          </a:p>
          <a:p>
            <a:pPr marL="365760" lvl="1" indent="-256032">
              <a:buFont typeface="Arial" pitchFamily="34" charset="0"/>
              <a:buChar char="•"/>
              <a:defRPr/>
            </a:pPr>
            <a:r>
              <a:rPr lang="en-US" altLang="ja-JP" sz="3200" b="1" dirty="0" smtClean="0">
                <a:latin typeface="Times New Roman" pitchFamily="18" charset="0"/>
                <a:cs typeface="Times New Roman" pitchFamily="18" charset="0"/>
              </a:rPr>
              <a:t>Planning  </a:t>
            </a:r>
            <a:r>
              <a:rPr lang="en-US" altLang="ja-JP" sz="3200" dirty="0" smtClean="0">
                <a:latin typeface="Times New Roman" pitchFamily="18" charset="0"/>
                <a:cs typeface="Times New Roman" pitchFamily="18" charset="0"/>
              </a:rPr>
              <a:t>involves</a:t>
            </a:r>
          </a:p>
          <a:p>
            <a:pPr marL="765810" lvl="2" indent="-256032">
              <a:defRPr/>
            </a:pPr>
            <a:r>
              <a:rPr lang="en-US" altLang="ja-JP" dirty="0" smtClean="0">
                <a:solidFill>
                  <a:srgbClr val="FF0000"/>
                </a:solidFill>
                <a:latin typeface="Times New Roman" pitchFamily="18" charset="0"/>
                <a:cs typeface="Times New Roman" pitchFamily="18" charset="0"/>
              </a:rPr>
              <a:t>identifying</a:t>
            </a:r>
            <a:r>
              <a:rPr lang="en-US" altLang="ja-JP" dirty="0" smtClean="0">
                <a:solidFill>
                  <a:srgbClr val="0070C0"/>
                </a:solidFill>
                <a:latin typeface="Times New Roman" pitchFamily="18" charset="0"/>
                <a:cs typeface="Times New Roman" pitchFamily="18" charset="0"/>
              </a:rPr>
              <a:t> what</a:t>
            </a:r>
            <a:r>
              <a:rPr lang="en-US" altLang="ja-JP" dirty="0" smtClean="0">
                <a:solidFill>
                  <a:srgbClr val="FF0000"/>
                </a:solidFill>
                <a:latin typeface="Times New Roman" pitchFamily="18" charset="0"/>
                <a:cs typeface="Times New Roman" pitchFamily="18" charset="0"/>
              </a:rPr>
              <a:t> tasks </a:t>
            </a:r>
            <a:r>
              <a:rPr lang="en-US" altLang="ja-JP" dirty="0">
                <a:solidFill>
                  <a:srgbClr val="FF0000"/>
                </a:solidFill>
                <a:latin typeface="Times New Roman" pitchFamily="18" charset="0"/>
                <a:cs typeface="Times New Roman" pitchFamily="18" charset="0"/>
              </a:rPr>
              <a:t>must be performed </a:t>
            </a:r>
            <a:endParaRPr lang="en-US" altLang="ja-JP" dirty="0" smtClean="0">
              <a:solidFill>
                <a:srgbClr val="FF0000"/>
              </a:solidFill>
              <a:latin typeface="Times New Roman" pitchFamily="18" charset="0"/>
              <a:cs typeface="Times New Roman" pitchFamily="18" charset="0"/>
            </a:endParaRPr>
          </a:p>
          <a:p>
            <a:pPr marL="765810" lvl="2" indent="-256032">
              <a:defRPr/>
            </a:pPr>
            <a:r>
              <a:rPr lang="en-US" altLang="ja-JP" dirty="0" smtClean="0">
                <a:solidFill>
                  <a:srgbClr val="FF0000"/>
                </a:solidFill>
                <a:latin typeface="Times New Roman" pitchFamily="18" charset="0"/>
                <a:cs typeface="Times New Roman" pitchFamily="18" charset="0"/>
              </a:rPr>
              <a:t>outlining</a:t>
            </a:r>
            <a:r>
              <a:rPr lang="en-US" altLang="ja-JP" dirty="0" smtClean="0">
                <a:solidFill>
                  <a:srgbClr val="0070C0"/>
                </a:solidFill>
                <a:latin typeface="Times New Roman" pitchFamily="18" charset="0"/>
                <a:cs typeface="Times New Roman" pitchFamily="18" charset="0"/>
              </a:rPr>
              <a:t> </a:t>
            </a:r>
            <a:r>
              <a:rPr lang="en-US" altLang="ja-JP" dirty="0">
                <a:solidFill>
                  <a:srgbClr val="0070C0"/>
                </a:solidFill>
                <a:latin typeface="Times New Roman" pitchFamily="18" charset="0"/>
                <a:cs typeface="Times New Roman" pitchFamily="18" charset="0"/>
              </a:rPr>
              <a:t>how </a:t>
            </a:r>
            <a:r>
              <a:rPr lang="en-US" altLang="ja-JP" dirty="0">
                <a:solidFill>
                  <a:srgbClr val="FF0000"/>
                </a:solidFill>
                <a:latin typeface="Times New Roman" pitchFamily="18" charset="0"/>
                <a:cs typeface="Times New Roman" pitchFamily="18" charset="0"/>
              </a:rPr>
              <a:t>the tasks must be performed, and </a:t>
            </a:r>
            <a:endParaRPr lang="en-US" altLang="ja-JP" dirty="0" smtClean="0">
              <a:solidFill>
                <a:srgbClr val="FF0000"/>
              </a:solidFill>
              <a:latin typeface="Times New Roman" pitchFamily="18" charset="0"/>
              <a:cs typeface="Times New Roman" pitchFamily="18" charset="0"/>
            </a:endParaRPr>
          </a:p>
          <a:p>
            <a:pPr marL="765810" lvl="2" indent="-256032">
              <a:defRPr/>
            </a:pPr>
            <a:r>
              <a:rPr lang="en-US" altLang="ja-JP" dirty="0" smtClean="0">
                <a:solidFill>
                  <a:srgbClr val="FF0000"/>
                </a:solidFill>
                <a:latin typeface="Times New Roman" pitchFamily="18" charset="0"/>
                <a:cs typeface="Times New Roman" pitchFamily="18" charset="0"/>
              </a:rPr>
              <a:t>indicating</a:t>
            </a:r>
            <a:r>
              <a:rPr lang="en-US" altLang="ja-JP" dirty="0" smtClean="0">
                <a:solidFill>
                  <a:srgbClr val="0070C0"/>
                </a:solidFill>
                <a:latin typeface="Times New Roman" pitchFamily="18" charset="0"/>
                <a:cs typeface="Times New Roman" pitchFamily="18" charset="0"/>
              </a:rPr>
              <a:t> </a:t>
            </a:r>
            <a:r>
              <a:rPr lang="en-US" altLang="ja-JP" dirty="0">
                <a:solidFill>
                  <a:srgbClr val="0070C0"/>
                </a:solidFill>
                <a:latin typeface="Times New Roman" pitchFamily="18" charset="0"/>
                <a:cs typeface="Times New Roman" pitchFamily="18" charset="0"/>
              </a:rPr>
              <a:t>when </a:t>
            </a:r>
            <a:r>
              <a:rPr lang="en-US" altLang="ja-JP" dirty="0">
                <a:solidFill>
                  <a:srgbClr val="FF0000"/>
                </a:solidFill>
                <a:latin typeface="Times New Roman" pitchFamily="18" charset="0"/>
                <a:cs typeface="Times New Roman" pitchFamily="18" charset="0"/>
              </a:rPr>
              <a:t>they should be </a:t>
            </a:r>
            <a:r>
              <a:rPr lang="en-US" altLang="ja-JP" dirty="0" smtClean="0">
                <a:solidFill>
                  <a:srgbClr val="FF0000"/>
                </a:solidFill>
                <a:latin typeface="Times New Roman" pitchFamily="18" charset="0"/>
                <a:cs typeface="Times New Roman" pitchFamily="18" charset="0"/>
              </a:rPr>
              <a:t>performed </a:t>
            </a:r>
          </a:p>
          <a:p>
            <a:pPr marL="109728" lvl="1" indent="0">
              <a:buNone/>
              <a:defRPr/>
            </a:pPr>
            <a:r>
              <a:rPr lang="en-US" altLang="ja-JP" sz="3200" dirty="0" smtClean="0">
                <a:latin typeface="Times New Roman" pitchFamily="18" charset="0"/>
                <a:cs typeface="Times New Roman" pitchFamily="18" charset="0"/>
              </a:rPr>
              <a:t>    to </a:t>
            </a:r>
            <a:r>
              <a:rPr lang="en-US" altLang="ja-JP" sz="3200" dirty="0">
                <a:latin typeface="Times New Roman" pitchFamily="18" charset="0"/>
                <a:cs typeface="Times New Roman" pitchFamily="18" charset="0"/>
              </a:rPr>
              <a:t>attain organizational goals,</a:t>
            </a:r>
            <a:r>
              <a:rPr lang="en-US" altLang="ja-JP" sz="3200" dirty="0" smtClean="0">
                <a:latin typeface="Times New Roman" pitchFamily="18" charset="0"/>
                <a:cs typeface="Times New Roman" pitchFamily="18" charset="0"/>
              </a:rPr>
              <a:t>.</a:t>
            </a:r>
            <a:endParaRPr lang="en-US" altLang="ja-JP" sz="2000" dirty="0">
              <a:latin typeface="Times New Roman" pitchFamily="18" charset="0"/>
              <a:cs typeface="Times New Roman" pitchFamily="18" charset="0"/>
            </a:endParaRPr>
          </a:p>
          <a:p>
            <a:pPr marL="365760" indent="-256032" eaLnBrk="1" fontAlgn="auto" hangingPunct="1">
              <a:spcAft>
                <a:spcPts val="0"/>
              </a:spcAft>
              <a:buFont typeface="Arial" pitchFamily="34" charset="0"/>
              <a:buChar char="•"/>
              <a:defRPr/>
            </a:pPr>
            <a:endParaRPr lang="en-US" dirty="0">
              <a:solidFill>
                <a:srgbClr val="FF0000"/>
              </a:solidFill>
            </a:endParaRPr>
          </a:p>
          <a:p>
            <a:pPr marL="365760" indent="-256032" eaLnBrk="1" fontAlgn="auto" hangingPunct="1">
              <a:spcAft>
                <a:spcPts val="0"/>
              </a:spcAft>
              <a:buFont typeface="Arial" pitchFamily="34" charset="0"/>
              <a:buChar char="•"/>
              <a:defRPr/>
            </a:pPr>
            <a:r>
              <a:rPr lang="en-US" b="1" dirty="0" smtClean="0">
                <a:solidFill>
                  <a:srgbClr val="FF0000"/>
                </a:solidFill>
              </a:rPr>
              <a:t>A job well planned is half done. </a:t>
            </a:r>
          </a:p>
          <a:p>
            <a:pPr marL="365760" indent="-256032" eaLnBrk="1" fontAlgn="auto" hangingPunct="1">
              <a:spcAft>
                <a:spcPts val="0"/>
              </a:spcAft>
              <a:buFont typeface="Arial" pitchFamily="34" charset="0"/>
              <a:buChar char="•"/>
              <a:defRPr/>
            </a:pPr>
            <a:endParaRPr lang="en-US" dirty="0"/>
          </a:p>
          <a:p>
            <a:pPr marL="365760" indent="-256032" eaLnBrk="1" fontAlgn="auto" hangingPunct="1">
              <a:spcAft>
                <a:spcPts val="0"/>
              </a:spcAft>
              <a:buFont typeface="Arial" pitchFamily="34" charset="0"/>
              <a:buChar char="•"/>
              <a:defRPr/>
            </a:pPr>
            <a:r>
              <a:rPr lang="en-US" b="1" dirty="0" smtClean="0"/>
              <a:t>During planning the following  basic questions need to be answered:</a:t>
            </a:r>
          </a:p>
          <a:p>
            <a:pPr marL="109728" indent="0" eaLnBrk="1" fontAlgn="auto" hangingPunct="1">
              <a:spcAft>
                <a:spcPts val="0"/>
              </a:spcAft>
              <a:buNone/>
              <a:defRPr/>
            </a:pPr>
            <a:endParaRPr lang="en-US" dirty="0" smtClean="0"/>
          </a:p>
          <a:p>
            <a:pPr marL="765810" lvl="1" indent="-256032">
              <a:buFont typeface="Arial" pitchFamily="34" charset="0"/>
              <a:buChar char="•"/>
              <a:defRPr/>
            </a:pPr>
            <a:r>
              <a:rPr lang="en-US" dirty="0" smtClean="0">
                <a:solidFill>
                  <a:srgbClr val="FF0000"/>
                </a:solidFill>
              </a:rPr>
              <a:t>What am I trying to accomplish i.e. what is my objective?</a:t>
            </a:r>
          </a:p>
          <a:p>
            <a:pPr marL="765810" lvl="1" indent="-256032">
              <a:buFont typeface="Arial" pitchFamily="34" charset="0"/>
              <a:buChar char="•"/>
              <a:defRPr/>
            </a:pPr>
            <a:r>
              <a:rPr lang="en-US" dirty="0" smtClean="0">
                <a:solidFill>
                  <a:srgbClr val="FF0000"/>
                </a:solidFill>
              </a:rPr>
              <a:t>What resources do I have and do I need to accomplish the same?</a:t>
            </a:r>
          </a:p>
          <a:p>
            <a:pPr marL="765810" lvl="1" indent="-256032">
              <a:buFont typeface="Arial" pitchFamily="34" charset="0"/>
              <a:buChar char="•"/>
              <a:defRPr/>
            </a:pPr>
            <a:r>
              <a:rPr lang="en-US" dirty="0" smtClean="0">
                <a:solidFill>
                  <a:srgbClr val="FF0000"/>
                </a:solidFill>
              </a:rPr>
              <a:t>What are the methods and means to achieve the objectives?</a:t>
            </a:r>
          </a:p>
          <a:p>
            <a:pPr marL="765810" lvl="1" indent="-256032">
              <a:buFont typeface="Arial" pitchFamily="34" charset="0"/>
              <a:buChar char="•"/>
              <a:defRPr/>
            </a:pPr>
            <a:r>
              <a:rPr lang="en-US" dirty="0" smtClean="0">
                <a:solidFill>
                  <a:srgbClr val="FF0000"/>
                </a:solidFill>
              </a:rPr>
              <a:t>When the job should be accomplished to meet the organizational objectives?</a:t>
            </a:r>
          </a:p>
          <a:p>
            <a:pPr marL="765810" lvl="1" indent="-256032">
              <a:buFont typeface="Arial" pitchFamily="34" charset="0"/>
              <a:buChar char="•"/>
              <a:defRPr/>
            </a:pPr>
            <a:r>
              <a:rPr lang="en-US" dirty="0" smtClean="0">
                <a:solidFill>
                  <a:srgbClr val="FF0000"/>
                </a:solidFill>
              </a:rPr>
              <a:t>Is this the optimal path to best serve the organizational objective (Efficiency and Effectiveness)?</a:t>
            </a:r>
          </a:p>
          <a:p>
            <a:pPr marL="365760" indent="-256032" eaLnBrk="1" fontAlgn="auto" hangingPunct="1">
              <a:spcAft>
                <a:spcPts val="0"/>
              </a:spcAft>
              <a:buFont typeface="Arial" pitchFamily="34" charset="0"/>
              <a:buChar char="•"/>
              <a:defRPr/>
            </a:pPr>
            <a:endParaRPr lang="en-US" dirty="0"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rgbClr val="FF0000"/>
                </a:solidFill>
              </a:rPr>
              <a:t>PLANNING</a:t>
            </a:r>
            <a:br>
              <a:rPr lang="en-US" b="1" dirty="0" smtClean="0">
                <a:solidFill>
                  <a:srgbClr val="FF0000"/>
                </a:solidFill>
              </a:rPr>
            </a:br>
            <a:endParaRPr lang="en-US" b="1" dirty="0" smtClean="0">
              <a:solidFill>
                <a:srgbClr val="FF0000"/>
              </a:solidFill>
            </a:endParaRPr>
          </a:p>
        </p:txBody>
      </p:sp>
    </p:spTree>
    <p:extLst>
      <p:ext uri="{BB962C8B-B14F-4D97-AF65-F5344CB8AC3E}">
        <p14:creationId xmlns:p14="http://schemas.microsoft.com/office/powerpoint/2010/main" val="3431834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Benefits of Planning</a:t>
            </a:r>
            <a:endParaRPr lang="en-US" b="1"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lnSpcReduction="10000"/>
          </a:bodyPr>
          <a:lstStyle/>
          <a:p>
            <a:r>
              <a:rPr lang="en-US" sz="2800" dirty="0" smtClean="0">
                <a:solidFill>
                  <a:srgbClr val="FF0000"/>
                </a:solidFill>
              </a:rPr>
              <a:t>Planning establishes coordinated effort</a:t>
            </a:r>
            <a:r>
              <a:rPr lang="en-US" sz="2800" dirty="0" smtClean="0"/>
              <a:t>. </a:t>
            </a:r>
          </a:p>
          <a:p>
            <a:pPr lvl="2"/>
            <a:r>
              <a:rPr lang="en-US" sz="2000" dirty="0" smtClean="0"/>
              <a:t>It gives direction to managers and non-managers alike the direction the organization is going and what they must contribute </a:t>
            </a:r>
            <a:r>
              <a:rPr lang="en-US" sz="2000" dirty="0" smtClean="0">
                <a:solidFill>
                  <a:srgbClr val="FF0000"/>
                </a:solidFill>
              </a:rPr>
              <a:t>to reach the objective</a:t>
            </a:r>
            <a:r>
              <a:rPr lang="en-US" sz="2000" dirty="0" smtClean="0"/>
              <a:t>.</a:t>
            </a:r>
          </a:p>
          <a:p>
            <a:r>
              <a:rPr lang="en-US" sz="2800" dirty="0" smtClean="0">
                <a:solidFill>
                  <a:srgbClr val="FF0000"/>
                </a:solidFill>
              </a:rPr>
              <a:t>By forcing managers to look ahead,</a:t>
            </a:r>
          </a:p>
          <a:p>
            <a:pPr lvl="2"/>
            <a:r>
              <a:rPr lang="en-US" sz="2000" dirty="0" smtClean="0"/>
              <a:t> anticipate change, consider the impact of change and develop appropriate responses, </a:t>
            </a:r>
            <a:r>
              <a:rPr lang="en-US" sz="2000" dirty="0" smtClean="0">
                <a:solidFill>
                  <a:srgbClr val="FF0000"/>
                </a:solidFill>
              </a:rPr>
              <a:t>planning reduces uncertainty</a:t>
            </a:r>
            <a:r>
              <a:rPr lang="en-US" sz="2000" dirty="0" smtClean="0"/>
              <a:t>.</a:t>
            </a:r>
          </a:p>
          <a:p>
            <a:r>
              <a:rPr lang="en-US" sz="2800" dirty="0" smtClean="0">
                <a:solidFill>
                  <a:srgbClr val="FF0000"/>
                </a:solidFill>
              </a:rPr>
              <a:t>Planning also reduces overlapping and wasteful activities.</a:t>
            </a:r>
          </a:p>
          <a:p>
            <a:pPr lvl="2"/>
            <a:r>
              <a:rPr lang="en-US" sz="2000" dirty="0" smtClean="0"/>
              <a:t> Coordination before that activities take place, helps to uncover wastes and redundancies.</a:t>
            </a:r>
          </a:p>
          <a:p>
            <a:r>
              <a:rPr lang="en-US" sz="2800" dirty="0" smtClean="0">
                <a:solidFill>
                  <a:srgbClr val="FF0000"/>
                </a:solidFill>
              </a:rPr>
              <a:t>Planning establishes objectives or standards that facilitate control. </a:t>
            </a:r>
          </a:p>
          <a:p>
            <a:pPr lvl="2"/>
            <a:r>
              <a:rPr lang="en-US" sz="2000" dirty="0" smtClean="0"/>
              <a:t>In planning, objectives are developed.   In the controlling function, performance is compared against the established objectives to </a:t>
            </a:r>
            <a:r>
              <a:rPr lang="en-US" sz="2000" dirty="0" smtClean="0">
                <a:solidFill>
                  <a:srgbClr val="FF0000"/>
                </a:solidFill>
              </a:rPr>
              <a:t>facilitate taking corrective actions in case of deviation.</a:t>
            </a:r>
            <a:endParaRPr lang="en-US" sz="2000" dirty="0">
              <a:solidFill>
                <a:srgbClr val="FF0000"/>
              </a:solidFill>
            </a:endParaRPr>
          </a:p>
        </p:txBody>
      </p:sp>
    </p:spTree>
    <p:extLst>
      <p:ext uri="{BB962C8B-B14F-4D97-AF65-F5344CB8AC3E}">
        <p14:creationId xmlns:p14="http://schemas.microsoft.com/office/powerpoint/2010/main" val="1450787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dirty="0" smtClean="0">
                <a:solidFill>
                  <a:srgbClr val="FF0000"/>
                </a:solidFill>
              </a:rPr>
              <a:t>Types of Plans</a:t>
            </a:r>
            <a:endParaRPr lang="en-US" b="1" dirty="0">
              <a:solidFill>
                <a:srgbClr val="FF0000"/>
              </a:solidFill>
            </a:endParaRPr>
          </a:p>
        </p:txBody>
      </p:sp>
      <p:sp>
        <p:nvSpPr>
          <p:cNvPr id="3" name="Content Placeholder 2"/>
          <p:cNvSpPr>
            <a:spLocks noGrp="1"/>
          </p:cNvSpPr>
          <p:nvPr>
            <p:ph idx="1"/>
          </p:nvPr>
        </p:nvSpPr>
        <p:spPr>
          <a:xfrm>
            <a:off x="457200" y="762000"/>
            <a:ext cx="8229600" cy="6019800"/>
          </a:xfrm>
        </p:spPr>
        <p:txBody>
          <a:bodyPr>
            <a:normAutofit fontScale="77500" lnSpcReduction="20000"/>
          </a:bodyPr>
          <a:lstStyle/>
          <a:p>
            <a:r>
              <a:rPr lang="en-US" sz="2800" dirty="0" smtClean="0"/>
              <a:t>The most popular ways to describe plans are in terms of their</a:t>
            </a:r>
          </a:p>
          <a:p>
            <a:r>
              <a:rPr lang="en-US" sz="2800" b="1" dirty="0" smtClean="0"/>
              <a:t>Breadth</a:t>
            </a:r>
          </a:p>
          <a:p>
            <a:pPr lvl="1"/>
            <a:r>
              <a:rPr lang="en-US" sz="2400" dirty="0" smtClean="0">
                <a:solidFill>
                  <a:srgbClr val="FF0000"/>
                </a:solidFill>
              </a:rPr>
              <a:t>Strategic vs. Tactical</a:t>
            </a:r>
          </a:p>
          <a:p>
            <a:pPr lvl="1"/>
            <a:r>
              <a:rPr lang="en-US" sz="2400" b="1" dirty="0" smtClean="0">
                <a:solidFill>
                  <a:srgbClr val="0070C0"/>
                </a:solidFill>
              </a:rPr>
              <a:t>Strategic plans include the formulation of objectives, where as Tactical plans describe how these objectives will be attained.</a:t>
            </a:r>
          </a:p>
          <a:p>
            <a:r>
              <a:rPr lang="en-US" sz="2800" b="1" dirty="0" smtClean="0"/>
              <a:t>Time frame</a:t>
            </a:r>
          </a:p>
          <a:p>
            <a:pPr lvl="1"/>
            <a:r>
              <a:rPr lang="en-US" sz="2400" dirty="0" smtClean="0">
                <a:solidFill>
                  <a:srgbClr val="FF0000"/>
                </a:solidFill>
              </a:rPr>
              <a:t>Long term vs. Short term</a:t>
            </a:r>
          </a:p>
          <a:p>
            <a:pPr lvl="1"/>
            <a:r>
              <a:rPr lang="en-US" sz="2400" b="1" dirty="0" smtClean="0">
                <a:solidFill>
                  <a:srgbClr val="0070C0"/>
                </a:solidFill>
              </a:rPr>
              <a:t>Plans should extend for a time frame which is enough to carry through those commitments that are made today. Short term plans are normally less than one year and the long terms are more than 3 years.</a:t>
            </a:r>
          </a:p>
          <a:p>
            <a:r>
              <a:rPr lang="en-US" sz="2800" b="1" dirty="0" smtClean="0"/>
              <a:t>Specificity</a:t>
            </a:r>
          </a:p>
          <a:p>
            <a:pPr lvl="1"/>
            <a:r>
              <a:rPr lang="en-US" sz="2400" dirty="0" smtClean="0">
                <a:solidFill>
                  <a:srgbClr val="FF0000"/>
                </a:solidFill>
              </a:rPr>
              <a:t>Directional vs. specific</a:t>
            </a:r>
          </a:p>
          <a:p>
            <a:pPr lvl="1"/>
            <a:r>
              <a:rPr lang="en-US" sz="2400" b="1" dirty="0" smtClean="0">
                <a:solidFill>
                  <a:srgbClr val="0070C0"/>
                </a:solidFill>
              </a:rPr>
              <a:t>Directional plans are flexible which set out general guideline in order to respond to unexpected changes in a highly uncertain environment. Specific plans have clearly defined objectives and reduce problems due to ambiguity.</a:t>
            </a:r>
          </a:p>
          <a:p>
            <a:r>
              <a:rPr lang="en-US" sz="2800" b="1" dirty="0" smtClean="0"/>
              <a:t>And Frequency of use</a:t>
            </a:r>
          </a:p>
          <a:p>
            <a:pPr lvl="1"/>
            <a:r>
              <a:rPr lang="en-US" sz="2400" dirty="0" smtClean="0">
                <a:solidFill>
                  <a:srgbClr val="FF0000"/>
                </a:solidFill>
              </a:rPr>
              <a:t>Single use vs. Standing</a:t>
            </a:r>
          </a:p>
          <a:p>
            <a:pPr lvl="1"/>
            <a:r>
              <a:rPr lang="en-US" sz="2400" b="1" dirty="0" smtClean="0">
                <a:solidFill>
                  <a:srgbClr val="0070C0"/>
                </a:solidFill>
              </a:rPr>
              <a:t>Single use plan is used to meet the needs of a particular or unique situation. Standing plans provide guidance for repeatedly performed actions in an organization.  </a:t>
            </a:r>
            <a:endParaRPr lang="en-US" sz="2400" b="1" dirty="0">
              <a:solidFill>
                <a:srgbClr val="0070C0"/>
              </a:solidFill>
            </a:endParaRPr>
          </a:p>
        </p:txBody>
      </p:sp>
    </p:spTree>
    <p:extLst>
      <p:ext uri="{BB962C8B-B14F-4D97-AF65-F5344CB8AC3E}">
        <p14:creationId xmlns:p14="http://schemas.microsoft.com/office/powerpoint/2010/main" val="40550373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
            </a:r>
            <a:br>
              <a:rPr lang="en-US" b="1" dirty="0" smtClean="0"/>
            </a:br>
            <a:r>
              <a:rPr lang="en-US" b="1" dirty="0" smtClean="0">
                <a:solidFill>
                  <a:srgbClr val="FF0000"/>
                </a:solidFill>
              </a:rPr>
              <a:t>Strategic </a:t>
            </a:r>
            <a:r>
              <a:rPr lang="en-US" b="1" dirty="0">
                <a:solidFill>
                  <a:srgbClr val="FF0000"/>
                </a:solidFill>
              </a:rPr>
              <a:t>vs. Tactical Planning</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r>
              <a:rPr lang="en-US" b="1" dirty="0">
                <a:solidFill>
                  <a:srgbClr val="FF0000"/>
                </a:solidFill>
              </a:rPr>
              <a:t>Strategic plans </a:t>
            </a:r>
            <a:endParaRPr lang="en-US" b="1" dirty="0" smtClean="0">
              <a:solidFill>
                <a:srgbClr val="FF0000"/>
              </a:solidFill>
            </a:endParaRPr>
          </a:p>
          <a:p>
            <a:pPr lvl="1"/>
            <a:r>
              <a:rPr lang="en-US" b="1" dirty="0" smtClean="0"/>
              <a:t>drive </a:t>
            </a:r>
            <a:r>
              <a:rPr lang="en-US" b="1" dirty="0"/>
              <a:t>the organization’s efforts to achieve its goals. As these plans filter down the organization, they serve as a basis for the tactical plans. </a:t>
            </a:r>
            <a:endParaRPr lang="en-US" b="1" dirty="0" smtClean="0"/>
          </a:p>
          <a:p>
            <a:r>
              <a:rPr lang="en-US" b="1" dirty="0" smtClean="0">
                <a:solidFill>
                  <a:srgbClr val="FF0000"/>
                </a:solidFill>
              </a:rPr>
              <a:t>Tactical </a:t>
            </a:r>
            <a:r>
              <a:rPr lang="en-US" b="1" dirty="0">
                <a:solidFill>
                  <a:srgbClr val="FF0000"/>
                </a:solidFill>
              </a:rPr>
              <a:t>plans </a:t>
            </a:r>
            <a:endParaRPr lang="en-US" b="1" dirty="0" smtClean="0">
              <a:solidFill>
                <a:srgbClr val="FF0000"/>
              </a:solidFill>
            </a:endParaRPr>
          </a:p>
          <a:p>
            <a:pPr lvl="1"/>
            <a:r>
              <a:rPr lang="en-US" b="1" dirty="0" smtClean="0"/>
              <a:t>are </a:t>
            </a:r>
            <a:r>
              <a:rPr lang="en-US" b="1" dirty="0"/>
              <a:t>sometimes referred to as Operational plans. </a:t>
            </a:r>
            <a:endParaRPr lang="en-US" dirty="0"/>
          </a:p>
          <a:p>
            <a:endParaRPr lang="en-US" b="1" dirty="0" smtClean="0">
              <a:solidFill>
                <a:srgbClr val="FF0000"/>
              </a:solidFill>
            </a:endParaRPr>
          </a:p>
          <a:p>
            <a:r>
              <a:rPr lang="en-US" b="1" dirty="0" smtClean="0">
                <a:solidFill>
                  <a:srgbClr val="FF0000"/>
                </a:solidFill>
              </a:rPr>
              <a:t>Strategic </a:t>
            </a:r>
            <a:r>
              <a:rPr lang="en-US" b="1" dirty="0">
                <a:solidFill>
                  <a:srgbClr val="FF0000"/>
                </a:solidFill>
              </a:rPr>
              <a:t>and Tactical plans differ in three primary ways ;-  </a:t>
            </a:r>
            <a:endParaRPr lang="en-US" dirty="0">
              <a:solidFill>
                <a:srgbClr val="FF0000"/>
              </a:solidFill>
            </a:endParaRPr>
          </a:p>
          <a:p>
            <a:pPr lvl="1"/>
            <a:r>
              <a:rPr lang="en-US" b="1" dirty="0">
                <a:solidFill>
                  <a:srgbClr val="0070C0"/>
                </a:solidFill>
              </a:rPr>
              <a:t>Time frame</a:t>
            </a:r>
            <a:endParaRPr lang="en-US" dirty="0">
              <a:solidFill>
                <a:srgbClr val="0070C0"/>
              </a:solidFill>
            </a:endParaRPr>
          </a:p>
          <a:p>
            <a:pPr lvl="1"/>
            <a:r>
              <a:rPr lang="en-US" b="1" dirty="0">
                <a:solidFill>
                  <a:srgbClr val="0070C0"/>
                </a:solidFill>
              </a:rPr>
              <a:t>Scope,</a:t>
            </a:r>
            <a:r>
              <a:rPr lang="en-US" b="1" dirty="0"/>
              <a:t> and </a:t>
            </a:r>
            <a:endParaRPr lang="en-US" dirty="0"/>
          </a:p>
          <a:p>
            <a:pPr marL="457200" lvl="1" indent="0">
              <a:buNone/>
            </a:pPr>
            <a:r>
              <a:rPr lang="en-US" b="1" dirty="0" smtClean="0"/>
              <a:t>--  </a:t>
            </a:r>
            <a:r>
              <a:rPr lang="en-US" b="1" dirty="0" smtClean="0">
                <a:solidFill>
                  <a:srgbClr val="0070C0"/>
                </a:solidFill>
              </a:rPr>
              <a:t>known </a:t>
            </a:r>
            <a:r>
              <a:rPr lang="en-US" b="1" dirty="0">
                <a:solidFill>
                  <a:srgbClr val="0070C0"/>
                </a:solidFill>
              </a:rPr>
              <a:t>set of</a:t>
            </a:r>
            <a:r>
              <a:rPr lang="en-US" b="1" dirty="0"/>
              <a:t> </a:t>
            </a:r>
            <a:r>
              <a:rPr lang="en-US" b="1" dirty="0">
                <a:solidFill>
                  <a:srgbClr val="0070C0"/>
                </a:solidFill>
              </a:rPr>
              <a:t>organizational objectives</a:t>
            </a:r>
            <a:r>
              <a:rPr lang="en-US" b="1" dirty="0"/>
              <a:t>.</a:t>
            </a:r>
            <a:endParaRPr lang="en-US" dirty="0"/>
          </a:p>
          <a:p>
            <a:endParaRPr lang="en-US" b="1" dirty="0" smtClean="0"/>
          </a:p>
          <a:p>
            <a:pPr lvl="1"/>
            <a:r>
              <a:rPr lang="en-US" b="1" dirty="0" smtClean="0">
                <a:solidFill>
                  <a:srgbClr val="0070C0"/>
                </a:solidFill>
              </a:rPr>
              <a:t>Time frame &amp; Scope</a:t>
            </a:r>
          </a:p>
          <a:p>
            <a:pPr lvl="2"/>
            <a:r>
              <a:rPr lang="en-US" b="1" dirty="0" smtClean="0"/>
              <a:t>Tactical </a:t>
            </a:r>
            <a:r>
              <a:rPr lang="en-US" b="1" dirty="0"/>
              <a:t>plans tend to cover shorter period of time. For instance, an organization’s monthly, weekly and day-to-day plans are almost all Tactical. Strategic plans tend to cover longer period of time and deal less with the specifics.</a:t>
            </a:r>
            <a:endParaRPr lang="en-US" dirty="0"/>
          </a:p>
          <a:p>
            <a:endParaRPr lang="en-US" b="1" dirty="0" smtClean="0"/>
          </a:p>
          <a:p>
            <a:pPr lvl="1"/>
            <a:r>
              <a:rPr lang="en-US" b="1" dirty="0" smtClean="0">
                <a:solidFill>
                  <a:srgbClr val="0070C0"/>
                </a:solidFill>
              </a:rPr>
              <a:t>Objectives</a:t>
            </a:r>
          </a:p>
          <a:p>
            <a:pPr lvl="2"/>
            <a:r>
              <a:rPr lang="en-US" b="1" dirty="0" smtClean="0"/>
              <a:t>Strategic </a:t>
            </a:r>
            <a:r>
              <a:rPr lang="en-US" b="1" dirty="0"/>
              <a:t>plans include the formulation of objectives, whereas Tactical plans assume the existence of objectives.   </a:t>
            </a:r>
            <a:endParaRPr lang="en-US" dirty="0"/>
          </a:p>
          <a:p>
            <a:endParaRPr lang="en-US" dirty="0"/>
          </a:p>
        </p:txBody>
      </p:sp>
    </p:spTree>
    <p:extLst>
      <p:ext uri="{BB962C8B-B14F-4D97-AF65-F5344CB8AC3E}">
        <p14:creationId xmlns:p14="http://schemas.microsoft.com/office/powerpoint/2010/main" val="1175436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b="1" dirty="0" smtClean="0">
                <a:solidFill>
                  <a:srgbClr val="FF0000"/>
                </a:solidFill>
              </a:rPr>
              <a:t>Tactical Plans to Functional Plans</a:t>
            </a:r>
            <a:endParaRPr lang="en-US" b="1"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r>
              <a:rPr lang="en-US" sz="2800" b="1" dirty="0">
                <a:solidFill>
                  <a:srgbClr val="FF0000"/>
                </a:solidFill>
              </a:rPr>
              <a:t>Functional </a:t>
            </a:r>
            <a:r>
              <a:rPr lang="en-US" sz="2800" b="1" dirty="0" smtClean="0">
                <a:solidFill>
                  <a:srgbClr val="FF0000"/>
                </a:solidFill>
              </a:rPr>
              <a:t>plans</a:t>
            </a:r>
            <a:r>
              <a:rPr lang="en-US" sz="2800" dirty="0" smtClean="0"/>
              <a:t> </a:t>
            </a:r>
            <a:r>
              <a:rPr lang="en-US" sz="2800" dirty="0"/>
              <a:t>indicate how different operations within the organization will help accomplish the overall strategy</a:t>
            </a:r>
            <a:endParaRPr lang="en-US" dirty="0"/>
          </a:p>
          <a:p>
            <a:pPr lvl="2"/>
            <a:endParaRPr lang="en-US" sz="2200" dirty="0" smtClean="0"/>
          </a:p>
          <a:p>
            <a:pPr lvl="2"/>
            <a:r>
              <a:rPr lang="en-US" sz="2200" dirty="0" smtClean="0">
                <a:solidFill>
                  <a:srgbClr val="FF0000"/>
                </a:solidFill>
              </a:rPr>
              <a:t>Production </a:t>
            </a:r>
            <a:r>
              <a:rPr lang="en-US" sz="2200" dirty="0">
                <a:solidFill>
                  <a:srgbClr val="FF0000"/>
                </a:solidFill>
              </a:rPr>
              <a:t>plans</a:t>
            </a:r>
          </a:p>
          <a:p>
            <a:pPr lvl="2"/>
            <a:r>
              <a:rPr lang="en-US" sz="2200" dirty="0">
                <a:solidFill>
                  <a:srgbClr val="FF0000"/>
                </a:solidFill>
              </a:rPr>
              <a:t>Financial plans</a:t>
            </a:r>
          </a:p>
          <a:p>
            <a:pPr lvl="2"/>
            <a:r>
              <a:rPr lang="en-US" sz="2200" dirty="0">
                <a:solidFill>
                  <a:srgbClr val="FF0000"/>
                </a:solidFill>
              </a:rPr>
              <a:t>Facilities plans</a:t>
            </a:r>
          </a:p>
          <a:p>
            <a:pPr lvl="2"/>
            <a:r>
              <a:rPr lang="en-US" sz="2200" dirty="0">
                <a:solidFill>
                  <a:srgbClr val="FF0000"/>
                </a:solidFill>
              </a:rPr>
              <a:t>Marketing plans</a:t>
            </a:r>
          </a:p>
          <a:p>
            <a:pPr lvl="2"/>
            <a:r>
              <a:rPr lang="en-US" sz="2200" dirty="0">
                <a:solidFill>
                  <a:srgbClr val="FF0000"/>
                </a:solidFill>
              </a:rPr>
              <a:t>Human resource plans</a:t>
            </a:r>
          </a:p>
          <a:p>
            <a:pPr lvl="2"/>
            <a:r>
              <a:rPr lang="en-US" sz="2200" dirty="0">
                <a:solidFill>
                  <a:srgbClr val="FF0000"/>
                </a:solidFill>
              </a:rPr>
              <a:t>Logistics plans</a:t>
            </a:r>
          </a:p>
          <a:p>
            <a:endParaRPr lang="en-US" dirty="0"/>
          </a:p>
        </p:txBody>
      </p:sp>
    </p:spTree>
    <p:extLst>
      <p:ext uri="{BB962C8B-B14F-4D97-AF65-F5344CB8AC3E}">
        <p14:creationId xmlns:p14="http://schemas.microsoft.com/office/powerpoint/2010/main" val="1122307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Operational Plans </a:t>
            </a:r>
            <a:endParaRPr lang="en-US" b="1" dirty="0">
              <a:solidFill>
                <a:srgbClr val="FF0000"/>
              </a:solidFill>
            </a:endParaRPr>
          </a:p>
        </p:txBody>
      </p:sp>
      <p:sp>
        <p:nvSpPr>
          <p:cNvPr id="3" name="Content Placeholder 2"/>
          <p:cNvSpPr>
            <a:spLocks noGrp="1"/>
          </p:cNvSpPr>
          <p:nvPr>
            <p:ph idx="1"/>
          </p:nvPr>
        </p:nvSpPr>
        <p:spPr/>
        <p:txBody>
          <a:bodyPr/>
          <a:lstStyle/>
          <a:p>
            <a:r>
              <a:rPr lang="en-US" sz="2800" dirty="0"/>
              <a:t>Operational plans </a:t>
            </a:r>
            <a:r>
              <a:rPr lang="en-US" sz="2800" dirty="0" smtClean="0"/>
              <a:t>identify </a:t>
            </a:r>
            <a:r>
              <a:rPr lang="en-US" sz="2800" dirty="0"/>
              <a:t>short-term activities to implement strategic plans</a:t>
            </a:r>
          </a:p>
          <a:p>
            <a:pPr lvl="1"/>
            <a:r>
              <a:rPr lang="en-US" sz="2400" b="1" dirty="0">
                <a:solidFill>
                  <a:srgbClr val="FF0000"/>
                </a:solidFill>
              </a:rPr>
              <a:t>Policies </a:t>
            </a:r>
            <a:r>
              <a:rPr lang="en-US" sz="2400" dirty="0"/>
              <a:t>are standing plans </a:t>
            </a:r>
            <a:r>
              <a:rPr lang="en-US" sz="2400" dirty="0" smtClean="0"/>
              <a:t>that </a:t>
            </a:r>
            <a:r>
              <a:rPr lang="en-US" sz="2400" dirty="0"/>
              <a:t>communicate guidelines for decisions</a:t>
            </a:r>
          </a:p>
          <a:p>
            <a:pPr lvl="1"/>
            <a:r>
              <a:rPr lang="en-US" sz="2400" b="1" dirty="0">
                <a:solidFill>
                  <a:srgbClr val="FF0000"/>
                </a:solidFill>
              </a:rPr>
              <a:t>Procedures </a:t>
            </a:r>
            <a:r>
              <a:rPr lang="en-US" sz="2400" dirty="0"/>
              <a:t>are rules that describe actions to be taken in specific situations</a:t>
            </a:r>
          </a:p>
          <a:p>
            <a:pPr lvl="1"/>
            <a:r>
              <a:rPr lang="en-US" sz="2400" b="1" dirty="0">
                <a:solidFill>
                  <a:srgbClr val="FF0000"/>
                </a:solidFill>
              </a:rPr>
              <a:t>Budgets</a:t>
            </a:r>
            <a:r>
              <a:rPr lang="en-US" sz="2400" dirty="0"/>
              <a:t> are plans </a:t>
            </a:r>
            <a:r>
              <a:rPr lang="en-US" sz="2400" dirty="0" smtClean="0"/>
              <a:t>that </a:t>
            </a:r>
            <a:r>
              <a:rPr lang="en-US" sz="2400" dirty="0"/>
              <a:t>commit resources to projects or activities</a:t>
            </a:r>
          </a:p>
          <a:p>
            <a:pPr lvl="2"/>
            <a:r>
              <a:rPr lang="en-US" dirty="0">
                <a:solidFill>
                  <a:srgbClr val="FF0000"/>
                </a:solidFill>
              </a:rPr>
              <a:t>Zero based budgets allocate resources as if each budget were brand new</a:t>
            </a:r>
          </a:p>
          <a:p>
            <a:endParaRPr lang="en-US" dirty="0"/>
          </a:p>
        </p:txBody>
      </p:sp>
    </p:spTree>
    <p:extLst>
      <p:ext uri="{BB962C8B-B14F-4D97-AF65-F5344CB8AC3E}">
        <p14:creationId xmlns:p14="http://schemas.microsoft.com/office/powerpoint/2010/main" val="2971221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FF0000"/>
                </a:solidFill>
              </a:rPr>
              <a:t>History of Management </a:t>
            </a:r>
            <a:r>
              <a:rPr lang="en-US" dirty="0" smtClean="0">
                <a:solidFill>
                  <a:srgbClr val="FF0000"/>
                </a:solidFill>
              </a:rPr>
              <a:t>Development</a:t>
            </a:r>
            <a:endParaRPr lang="en-US" dirty="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Developed gradually through centuries to its present formidable state.</a:t>
            </a:r>
          </a:p>
          <a:p>
            <a:pPr marL="0"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dirty="0" smtClean="0"/>
              <a:t>Theories </a:t>
            </a:r>
            <a:r>
              <a:rPr lang="en-US" dirty="0"/>
              <a:t>&amp; approaches</a:t>
            </a:r>
          </a:p>
          <a:p>
            <a:pPr lvl="1" eaLnBrk="1" fontAlgn="auto" hangingPunct="1">
              <a:spcAft>
                <a:spcPts val="0"/>
              </a:spcAft>
              <a:buFont typeface="Arial" pitchFamily="34" charset="0"/>
              <a:buChar char="–"/>
              <a:defRPr/>
            </a:pPr>
            <a:r>
              <a:rPr lang="en-US" dirty="0" smtClean="0">
                <a:solidFill>
                  <a:srgbClr val="FF0000"/>
                </a:solidFill>
              </a:rPr>
              <a:t>The Classical approach</a:t>
            </a:r>
          </a:p>
          <a:p>
            <a:pPr eaLnBrk="1" fontAlgn="auto" hangingPunct="1">
              <a:spcAft>
                <a:spcPts val="0"/>
              </a:spcAft>
              <a:buFont typeface="Arial" pitchFamily="34" charset="0"/>
              <a:buChar char="•"/>
              <a:defRPr/>
            </a:pPr>
            <a:endParaRPr lang="en-US" dirty="0">
              <a:solidFill>
                <a:srgbClr val="FF0000"/>
              </a:solidFill>
            </a:endParaRPr>
          </a:p>
          <a:p>
            <a:pPr lvl="1" eaLnBrk="1" fontAlgn="auto" hangingPunct="1">
              <a:spcAft>
                <a:spcPts val="0"/>
              </a:spcAft>
              <a:buFont typeface="Arial" pitchFamily="34" charset="0"/>
              <a:buChar char="–"/>
              <a:defRPr/>
            </a:pPr>
            <a:r>
              <a:rPr lang="en-US" dirty="0" smtClean="0">
                <a:solidFill>
                  <a:srgbClr val="FF0000"/>
                </a:solidFill>
              </a:rPr>
              <a:t>Human Resource Approach</a:t>
            </a:r>
          </a:p>
          <a:p>
            <a:pPr eaLnBrk="1" fontAlgn="auto" hangingPunct="1">
              <a:spcAft>
                <a:spcPts val="0"/>
              </a:spcAft>
              <a:buFont typeface="Arial" pitchFamily="34" charset="0"/>
              <a:buChar char="•"/>
              <a:defRPr/>
            </a:pPr>
            <a:endParaRPr lang="en-US" dirty="0">
              <a:solidFill>
                <a:srgbClr val="FF0000"/>
              </a:solidFill>
            </a:endParaRPr>
          </a:p>
          <a:p>
            <a:pPr lvl="1" eaLnBrk="1" fontAlgn="auto" hangingPunct="1">
              <a:spcAft>
                <a:spcPts val="0"/>
              </a:spcAft>
              <a:buFont typeface="Arial" pitchFamily="34" charset="0"/>
              <a:buChar char="–"/>
              <a:defRPr/>
            </a:pPr>
            <a:r>
              <a:rPr lang="en-US" dirty="0" smtClean="0">
                <a:solidFill>
                  <a:srgbClr val="FF0000"/>
                </a:solidFill>
              </a:rPr>
              <a:t>The Modern approach</a:t>
            </a:r>
            <a:endParaRPr lang="en-US" dirty="0">
              <a:solidFill>
                <a:srgbClr val="FF0000"/>
              </a:solidFill>
            </a:endParaRPr>
          </a:p>
        </p:txBody>
      </p:sp>
    </p:spTree>
    <p:extLst>
      <p:ext uri="{BB962C8B-B14F-4D97-AF65-F5344CB8AC3E}">
        <p14:creationId xmlns:p14="http://schemas.microsoft.com/office/powerpoint/2010/main" val="34403070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2"/>
          </p:nvPr>
        </p:nvSpPr>
        <p:spPr>
          <a:noFill/>
        </p:spPr>
        <p:txBody>
          <a:bodyPr/>
          <a:lstStyle>
            <a:lvl1pPr eaLnBrk="0" hangingPunct="0">
              <a:defRPr sz="2400" b="1">
                <a:solidFill>
                  <a:schemeClr val="tx1"/>
                </a:solidFill>
                <a:latin typeface="Arial" charset="0"/>
                <a:cs typeface="Arial" charset="0"/>
              </a:defRPr>
            </a:lvl1pPr>
            <a:lvl2pPr marL="742950" indent="-285750" eaLnBrk="0" hangingPunct="0">
              <a:defRPr sz="2400" b="1">
                <a:solidFill>
                  <a:schemeClr val="tx1"/>
                </a:solidFill>
                <a:latin typeface="Arial" charset="0"/>
                <a:cs typeface="Arial" charset="0"/>
              </a:defRPr>
            </a:lvl2pPr>
            <a:lvl3pPr marL="1143000" indent="-228600" eaLnBrk="0" hangingPunct="0">
              <a:defRPr sz="2400" b="1">
                <a:solidFill>
                  <a:schemeClr val="tx1"/>
                </a:solidFill>
                <a:latin typeface="Arial" charset="0"/>
                <a:cs typeface="Arial" charset="0"/>
              </a:defRPr>
            </a:lvl3pPr>
            <a:lvl4pPr marL="1600200" indent="-228600" eaLnBrk="0" hangingPunct="0">
              <a:defRPr sz="2400" b="1">
                <a:solidFill>
                  <a:schemeClr val="tx1"/>
                </a:solidFill>
                <a:latin typeface="Arial" charset="0"/>
                <a:cs typeface="Arial" charset="0"/>
              </a:defRPr>
            </a:lvl4pPr>
            <a:lvl5pPr marL="2057400" indent="-228600" eaLnBrk="0" hangingPunct="0">
              <a:defRPr sz="2400" b="1">
                <a:solidFill>
                  <a:schemeClr val="tx1"/>
                </a:solidFill>
                <a:latin typeface="Arial" charset="0"/>
                <a:cs typeface="Arial" charset="0"/>
              </a:defRPr>
            </a:lvl5pPr>
            <a:lvl6pPr marL="2514600" indent="-228600" algn="ctr" eaLnBrk="0" fontAlgn="base" hangingPunct="0">
              <a:spcBef>
                <a:spcPct val="0"/>
              </a:spcBef>
              <a:spcAft>
                <a:spcPct val="0"/>
              </a:spcAft>
              <a:defRPr sz="2400" b="1">
                <a:solidFill>
                  <a:schemeClr val="tx1"/>
                </a:solidFill>
                <a:latin typeface="Arial" charset="0"/>
                <a:cs typeface="Arial" charset="0"/>
              </a:defRPr>
            </a:lvl6pPr>
            <a:lvl7pPr marL="2971800" indent="-228600" algn="ctr" eaLnBrk="0" fontAlgn="base" hangingPunct="0">
              <a:spcBef>
                <a:spcPct val="0"/>
              </a:spcBef>
              <a:spcAft>
                <a:spcPct val="0"/>
              </a:spcAft>
              <a:defRPr sz="2400" b="1">
                <a:solidFill>
                  <a:schemeClr val="tx1"/>
                </a:solidFill>
                <a:latin typeface="Arial" charset="0"/>
                <a:cs typeface="Arial" charset="0"/>
              </a:defRPr>
            </a:lvl7pPr>
            <a:lvl8pPr marL="3429000" indent="-228600" algn="ctr" eaLnBrk="0" fontAlgn="base" hangingPunct="0">
              <a:spcBef>
                <a:spcPct val="0"/>
              </a:spcBef>
              <a:spcAft>
                <a:spcPct val="0"/>
              </a:spcAft>
              <a:defRPr sz="2400" b="1">
                <a:solidFill>
                  <a:schemeClr val="tx1"/>
                </a:solidFill>
                <a:latin typeface="Arial" charset="0"/>
                <a:cs typeface="Arial" charset="0"/>
              </a:defRPr>
            </a:lvl8pPr>
            <a:lvl9pPr marL="3886200" indent="-228600" algn="ctr" eaLnBrk="0" fontAlgn="base" hangingPunct="0">
              <a:spcBef>
                <a:spcPct val="0"/>
              </a:spcBef>
              <a:spcAft>
                <a:spcPct val="0"/>
              </a:spcAft>
              <a:defRPr sz="2400" b="1">
                <a:solidFill>
                  <a:schemeClr val="tx1"/>
                </a:solidFill>
                <a:latin typeface="Arial" charset="0"/>
                <a:cs typeface="Arial" charset="0"/>
              </a:defRPr>
            </a:lvl9pPr>
          </a:lstStyle>
          <a:p>
            <a:pPr eaLnBrk="1" hangingPunct="1"/>
            <a:fld id="{C0846C3B-739A-475D-878B-6B38CE30B122}" type="slidenum">
              <a:rPr lang="en-US" sz="1000" b="0" smtClean="0"/>
              <a:pPr eaLnBrk="1" hangingPunct="1"/>
              <a:t>50</a:t>
            </a:fld>
            <a:endParaRPr lang="en-US" sz="1000" b="0" smtClean="0"/>
          </a:p>
        </p:txBody>
      </p:sp>
      <p:sp>
        <p:nvSpPr>
          <p:cNvPr id="25605" name="Rectangle 2"/>
          <p:cNvSpPr>
            <a:spLocks noGrp="1" noChangeArrowheads="1"/>
          </p:cNvSpPr>
          <p:nvPr>
            <p:ph type="title"/>
          </p:nvPr>
        </p:nvSpPr>
        <p:spPr>
          <a:xfrm>
            <a:off x="769938" y="0"/>
            <a:ext cx="7848600" cy="868362"/>
          </a:xfrm>
        </p:spPr>
        <p:txBody>
          <a:bodyPr/>
          <a:lstStyle/>
          <a:p>
            <a:pPr eaLnBrk="1" hangingPunct="1"/>
            <a:r>
              <a:rPr lang="en-US" b="1" dirty="0" smtClean="0">
                <a:solidFill>
                  <a:srgbClr val="FF0000"/>
                </a:solidFill>
              </a:rPr>
              <a:t>Types of Plans</a:t>
            </a:r>
          </a:p>
        </p:txBody>
      </p:sp>
      <p:graphicFrame>
        <p:nvGraphicFramePr>
          <p:cNvPr id="203831" name="Group 55"/>
          <p:cNvGraphicFramePr>
            <a:graphicFrameLocks noGrp="1"/>
          </p:cNvGraphicFramePr>
          <p:nvPr>
            <p:ph idx="1"/>
            <p:extLst>
              <p:ext uri="{D42A27DB-BD31-4B8C-83A1-F6EECF244321}">
                <p14:modId xmlns:p14="http://schemas.microsoft.com/office/powerpoint/2010/main" val="1846110062"/>
              </p:ext>
            </p:extLst>
          </p:nvPr>
        </p:nvGraphicFramePr>
        <p:xfrm>
          <a:off x="1081665" y="914400"/>
          <a:ext cx="7543800" cy="5272652"/>
        </p:xfrm>
        <a:graphic>
          <a:graphicData uri="http://schemas.openxmlformats.org/drawingml/2006/table">
            <a:tbl>
              <a:tblPr/>
              <a:tblGrid>
                <a:gridCol w="1943100"/>
                <a:gridCol w="1866900"/>
                <a:gridCol w="1866900"/>
                <a:gridCol w="1866900"/>
              </a:tblGrid>
              <a:tr h="9303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Arial" pitchFamily="34" charset="0"/>
                          <a:cs typeface="Arial" pitchFamily="34" charset="0"/>
                        </a:rPr>
                        <a:t>Type of Plan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Arial" pitchFamily="34" charset="0"/>
                          <a:cs typeface="Arial" pitchFamily="34" charset="0"/>
                        </a:rPr>
                        <a:t>Time Frame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Arial" pitchFamily="34" charset="0"/>
                          <a:cs typeface="Arial" pitchFamily="34" charset="0"/>
                        </a:rPr>
                        <a:t>Specificity</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Arial" pitchFamily="34" charset="0"/>
                          <a:cs typeface="Arial" pitchFamily="34" charset="0"/>
                        </a:rPr>
                        <a:t>Frequency of Use</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9287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Strategic</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Long Term</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Directional</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Single Use</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03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Tactical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Short Term</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Specific</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Standing</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87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Functional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Ongoing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Very detailed</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Day-to-day</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Operational</a:t>
                      </a:r>
                      <a:r>
                        <a:rPr kumimoji="0" lang="en-US" sz="2400" b="0" i="0" u="none" strike="noStrike" cap="none" normalizeH="0" baseline="0" dirty="0" smtClean="0">
                          <a:ln>
                            <a:noFill/>
                          </a:ln>
                          <a:solidFill>
                            <a:schemeClr val="tx1"/>
                          </a:solidFill>
                          <a:effectLst/>
                          <a:latin typeface="Arial" pitchFamily="34" charset="0"/>
                          <a:cs typeface="Arial" pitchFamily="34" charset="0"/>
                        </a:rPr>
                        <a:t>-(Policies, procedures, and rules)</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Varies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Varies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Varies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396094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Objective Setting</a:t>
            </a:r>
            <a:endParaRPr lang="en-US" b="1" dirty="0">
              <a:solidFill>
                <a:srgbClr val="FF0000"/>
              </a:solidFill>
            </a:endParaRPr>
          </a:p>
        </p:txBody>
      </p:sp>
      <p:sp>
        <p:nvSpPr>
          <p:cNvPr id="3" name="Content Placeholder 2"/>
          <p:cNvSpPr>
            <a:spLocks noGrp="1"/>
          </p:cNvSpPr>
          <p:nvPr>
            <p:ph idx="1"/>
          </p:nvPr>
        </p:nvSpPr>
        <p:spPr>
          <a:xfrm>
            <a:off x="457200" y="685800"/>
            <a:ext cx="8229600" cy="6172200"/>
          </a:xfrm>
        </p:spPr>
        <p:txBody>
          <a:bodyPr>
            <a:normAutofit fontScale="70000" lnSpcReduction="20000"/>
          </a:bodyPr>
          <a:lstStyle/>
          <a:p>
            <a:r>
              <a:rPr lang="en-US" dirty="0" smtClean="0"/>
              <a:t>Of </a:t>
            </a:r>
            <a:r>
              <a:rPr lang="en-US" dirty="0"/>
              <a:t>all the functions involved in management, planning is the most important.  As the old saying goes, </a:t>
            </a:r>
            <a:r>
              <a:rPr lang="en-US" dirty="0">
                <a:solidFill>
                  <a:srgbClr val="FF0000"/>
                </a:solidFill>
              </a:rPr>
              <a:t>“Failing to plan is planning to fail”.  </a:t>
            </a:r>
            <a:endParaRPr lang="en-US" dirty="0" smtClean="0">
              <a:solidFill>
                <a:srgbClr val="FF0000"/>
              </a:solidFill>
            </a:endParaRPr>
          </a:p>
          <a:p>
            <a:endParaRPr lang="en-US" b="1" dirty="0" smtClean="0"/>
          </a:p>
          <a:p>
            <a:r>
              <a:rPr lang="en-US" b="1" dirty="0" smtClean="0">
                <a:solidFill>
                  <a:srgbClr val="0070C0"/>
                </a:solidFill>
              </a:rPr>
              <a:t>Setting </a:t>
            </a:r>
            <a:r>
              <a:rPr lang="en-US" b="1" dirty="0">
                <a:solidFill>
                  <a:srgbClr val="0070C0"/>
                </a:solidFill>
              </a:rPr>
              <a:t>goals and objectives is the first and most critical step in the planning process</a:t>
            </a:r>
            <a:r>
              <a:rPr lang="en-US" b="1" dirty="0" smtClean="0">
                <a:solidFill>
                  <a:srgbClr val="0070C0"/>
                </a:solidFill>
              </a:rPr>
              <a:t>.</a:t>
            </a:r>
          </a:p>
          <a:p>
            <a:endParaRPr lang="en-US" dirty="0" smtClean="0">
              <a:solidFill>
                <a:srgbClr val="283B6E"/>
              </a:solidFill>
            </a:endParaRPr>
          </a:p>
          <a:p>
            <a:r>
              <a:rPr lang="en-US" dirty="0" smtClean="0">
                <a:solidFill>
                  <a:srgbClr val="283B6E"/>
                </a:solidFill>
              </a:rPr>
              <a:t>Although </a:t>
            </a:r>
            <a:r>
              <a:rPr lang="en-US" dirty="0">
                <a:solidFill>
                  <a:srgbClr val="283B6E"/>
                </a:solidFill>
              </a:rPr>
              <a:t>the terms “goals” and “objectives” are often used interchangeably, there is a difference between them:</a:t>
            </a:r>
          </a:p>
          <a:p>
            <a:endParaRPr lang="en-US" b="1" dirty="0"/>
          </a:p>
          <a:p>
            <a:r>
              <a:rPr lang="en-US" b="1" dirty="0" smtClean="0">
                <a:solidFill>
                  <a:srgbClr val="FF0000"/>
                </a:solidFill>
              </a:rPr>
              <a:t>Goals</a:t>
            </a:r>
            <a:r>
              <a:rPr lang="en-US" b="1" dirty="0" smtClean="0"/>
              <a:t>				</a:t>
            </a:r>
            <a:r>
              <a:rPr lang="en-US" b="1" dirty="0">
                <a:solidFill>
                  <a:srgbClr val="FF0000"/>
                </a:solidFill>
              </a:rPr>
              <a:t>Objectives</a:t>
            </a:r>
          </a:p>
          <a:p>
            <a:pPr>
              <a:buNone/>
            </a:pPr>
            <a:endParaRPr lang="en-US" b="1" dirty="0"/>
          </a:p>
          <a:p>
            <a:pPr lvl="2"/>
            <a:r>
              <a:rPr lang="en-US" b="1" dirty="0" smtClean="0"/>
              <a:t>General			    </a:t>
            </a:r>
            <a:r>
              <a:rPr lang="en-US" b="1" dirty="0" smtClean="0">
                <a:solidFill>
                  <a:srgbClr val="283B6E"/>
                </a:solidFill>
              </a:rPr>
              <a:t>Specific</a:t>
            </a:r>
            <a:endParaRPr lang="en-US" b="1" dirty="0">
              <a:solidFill>
                <a:srgbClr val="283B6E"/>
              </a:solidFill>
            </a:endParaRPr>
          </a:p>
          <a:p>
            <a:pPr lvl="2"/>
            <a:r>
              <a:rPr lang="en-US" b="1" dirty="0" smtClean="0"/>
              <a:t>Intangible			     </a:t>
            </a:r>
            <a:r>
              <a:rPr lang="en-US" b="1" dirty="0" smtClean="0">
                <a:solidFill>
                  <a:srgbClr val="283B6E"/>
                </a:solidFill>
              </a:rPr>
              <a:t>Measurable</a:t>
            </a:r>
            <a:endParaRPr lang="en-US" b="1" dirty="0">
              <a:solidFill>
                <a:srgbClr val="283B6E"/>
              </a:solidFill>
            </a:endParaRPr>
          </a:p>
          <a:p>
            <a:pPr lvl="2"/>
            <a:r>
              <a:rPr lang="en-US" b="1" dirty="0" smtClean="0"/>
              <a:t>Broad				     </a:t>
            </a:r>
            <a:r>
              <a:rPr lang="en-US" b="1" dirty="0" smtClean="0">
                <a:solidFill>
                  <a:srgbClr val="283B6E"/>
                </a:solidFill>
              </a:rPr>
              <a:t>Narrow</a:t>
            </a:r>
            <a:endParaRPr lang="en-US" b="1" dirty="0">
              <a:solidFill>
                <a:srgbClr val="283B6E"/>
              </a:solidFill>
            </a:endParaRPr>
          </a:p>
          <a:p>
            <a:pPr lvl="2"/>
            <a:r>
              <a:rPr lang="en-US" b="1" dirty="0" smtClean="0"/>
              <a:t>Abstract			     </a:t>
            </a:r>
            <a:r>
              <a:rPr lang="en-US" b="1" dirty="0" smtClean="0">
                <a:solidFill>
                  <a:srgbClr val="283B6E"/>
                </a:solidFill>
              </a:rPr>
              <a:t>Concrete</a:t>
            </a:r>
            <a:endParaRPr lang="en-US" b="1" dirty="0">
              <a:solidFill>
                <a:srgbClr val="283B6E"/>
              </a:solidFill>
            </a:endParaRPr>
          </a:p>
          <a:p>
            <a:pPr lvl="2"/>
            <a:r>
              <a:rPr lang="en-US" b="1" dirty="0" smtClean="0"/>
              <a:t>Strategic </a:t>
            </a:r>
            <a:r>
              <a:rPr lang="en-US" b="1" dirty="0"/>
              <a:t>– long-range direction</a:t>
            </a:r>
            <a:r>
              <a:rPr lang="en-US" b="1" dirty="0" smtClean="0"/>
              <a:t>, set	    </a:t>
            </a:r>
            <a:r>
              <a:rPr lang="en-US" b="1" dirty="0" smtClean="0">
                <a:solidFill>
                  <a:srgbClr val="283B6E"/>
                </a:solidFill>
              </a:rPr>
              <a:t>Tactical </a:t>
            </a:r>
            <a:r>
              <a:rPr lang="en-US" b="1" dirty="0">
                <a:solidFill>
                  <a:srgbClr val="283B6E"/>
                </a:solidFill>
              </a:rPr>
              <a:t>– short-range, set </a:t>
            </a:r>
            <a:r>
              <a:rPr lang="en-US" b="1" dirty="0" smtClean="0">
                <a:solidFill>
                  <a:srgbClr val="283B6E"/>
                </a:solidFill>
              </a:rPr>
              <a:t>	    	</a:t>
            </a:r>
            <a:r>
              <a:rPr lang="en-US" b="1" dirty="0" smtClean="0"/>
              <a:t> by top executives</a:t>
            </a:r>
            <a:r>
              <a:rPr lang="en-US" b="1" dirty="0" smtClean="0">
                <a:solidFill>
                  <a:srgbClr val="283B6E"/>
                </a:solidFill>
              </a:rPr>
              <a:t>	                                        by managers to 					                      accomplish goals				</a:t>
            </a:r>
            <a:r>
              <a:rPr lang="en-US" dirty="0" smtClean="0">
                <a:solidFill>
                  <a:srgbClr val="283B6E"/>
                </a:solidFill>
              </a:rPr>
              <a:t>				</a:t>
            </a:r>
            <a:endParaRPr lang="en-US" dirty="0" smtClean="0"/>
          </a:p>
          <a:p>
            <a:pPr marL="914400" lvl="2" indent="0">
              <a:buNone/>
            </a:pPr>
            <a:r>
              <a:rPr lang="en-US" dirty="0"/>
              <a:t>	</a:t>
            </a:r>
          </a:p>
        </p:txBody>
      </p:sp>
    </p:spTree>
    <p:extLst>
      <p:ext uri="{BB962C8B-B14F-4D97-AF65-F5344CB8AC3E}">
        <p14:creationId xmlns:p14="http://schemas.microsoft.com/office/powerpoint/2010/main" val="31712208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533400" y="0"/>
            <a:ext cx="8229600" cy="1143000"/>
          </a:xfrm>
        </p:spPr>
        <p:txBody>
          <a:bodyPr/>
          <a:lstStyle/>
          <a:p>
            <a:r>
              <a:rPr lang="en-US" b="1" dirty="0">
                <a:solidFill>
                  <a:srgbClr val="FF0000"/>
                </a:solidFill>
              </a:rPr>
              <a:t>Management By Objective </a:t>
            </a:r>
            <a:r>
              <a:rPr lang="en-US" b="1" dirty="0" smtClean="0">
                <a:solidFill>
                  <a:srgbClr val="FF0000"/>
                </a:solidFill>
              </a:rPr>
              <a:t>(MBO)</a:t>
            </a:r>
          </a:p>
        </p:txBody>
      </p:sp>
      <p:sp>
        <p:nvSpPr>
          <p:cNvPr id="149507" name="Content Placeholder 2"/>
          <p:cNvSpPr>
            <a:spLocks noGrp="1"/>
          </p:cNvSpPr>
          <p:nvPr>
            <p:ph idx="1"/>
          </p:nvPr>
        </p:nvSpPr>
        <p:spPr>
          <a:xfrm>
            <a:off x="457200" y="1143000"/>
            <a:ext cx="8229600" cy="5486400"/>
          </a:xfrm>
        </p:spPr>
        <p:txBody>
          <a:bodyPr>
            <a:normAutofit fontScale="70000" lnSpcReduction="20000"/>
          </a:bodyPr>
          <a:lstStyle/>
          <a:p>
            <a:pPr eaLnBrk="1" hangingPunct="1">
              <a:buFont typeface="Arial" charset="0"/>
              <a:buNone/>
            </a:pPr>
            <a:r>
              <a:rPr lang="en-US" b="1" dirty="0" smtClean="0"/>
              <a:t>	</a:t>
            </a:r>
            <a:r>
              <a:rPr lang="en-US" b="1" dirty="0" smtClean="0">
                <a:solidFill>
                  <a:srgbClr val="FF0000"/>
                </a:solidFill>
              </a:rPr>
              <a:t>MBO  was developed by Peter Drucker .</a:t>
            </a:r>
          </a:p>
          <a:p>
            <a:pPr>
              <a:buNone/>
            </a:pPr>
            <a:r>
              <a:rPr lang="en-US" dirty="0" smtClean="0"/>
              <a:t>	The </a:t>
            </a:r>
            <a:r>
              <a:rPr lang="en-US" dirty="0"/>
              <a:t>concept of MBO is closely connected with the concept of planning. The process of planning implies the existence of objectives and is used as a tool/technique for achieving the objectives.</a:t>
            </a:r>
            <a:endParaRPr lang="en-US" b="1" dirty="0" smtClean="0">
              <a:solidFill>
                <a:srgbClr val="FF0000"/>
              </a:solidFill>
            </a:endParaRPr>
          </a:p>
          <a:p>
            <a:pPr eaLnBrk="1" hangingPunct="1">
              <a:buFont typeface="Arial" charset="0"/>
              <a:buNone/>
            </a:pPr>
            <a:r>
              <a:rPr lang="en-US" b="1" dirty="0">
                <a:solidFill>
                  <a:srgbClr val="FF0000"/>
                </a:solidFill>
              </a:rPr>
              <a:t>	</a:t>
            </a:r>
            <a:r>
              <a:rPr lang="en-US" b="1" dirty="0" smtClean="0"/>
              <a:t>It is a process through which </a:t>
            </a:r>
          </a:p>
          <a:p>
            <a:pPr lvl="1"/>
            <a:r>
              <a:rPr lang="en-US" b="1" dirty="0"/>
              <a:t>	</a:t>
            </a:r>
            <a:r>
              <a:rPr lang="en-US" dirty="0" smtClean="0">
                <a:solidFill>
                  <a:srgbClr val="FF0000"/>
                </a:solidFill>
              </a:rPr>
              <a:t>specific goals are set collaboratively </a:t>
            </a:r>
          </a:p>
          <a:p>
            <a:pPr eaLnBrk="1" hangingPunct="1">
              <a:buFont typeface="Arial" charset="0"/>
              <a:buNone/>
            </a:pPr>
            <a:r>
              <a:rPr lang="en-US" b="1" dirty="0">
                <a:solidFill>
                  <a:srgbClr val="FF0000"/>
                </a:solidFill>
              </a:rPr>
              <a:t>	</a:t>
            </a:r>
            <a:r>
              <a:rPr lang="en-US" b="1" dirty="0" smtClean="0"/>
              <a:t>for </a:t>
            </a:r>
          </a:p>
          <a:p>
            <a:pPr lvl="1"/>
            <a:r>
              <a:rPr lang="en-US" dirty="0">
                <a:solidFill>
                  <a:srgbClr val="FF0000"/>
                </a:solidFill>
              </a:rPr>
              <a:t>	</a:t>
            </a:r>
            <a:r>
              <a:rPr lang="en-US" dirty="0" smtClean="0">
                <a:solidFill>
                  <a:srgbClr val="FF0000"/>
                </a:solidFill>
              </a:rPr>
              <a:t>the organization as a whole and</a:t>
            </a:r>
          </a:p>
          <a:p>
            <a:pPr lvl="1"/>
            <a:r>
              <a:rPr lang="en-US" dirty="0">
                <a:solidFill>
                  <a:srgbClr val="FF0000"/>
                </a:solidFill>
              </a:rPr>
              <a:t>	</a:t>
            </a:r>
            <a:r>
              <a:rPr lang="en-US" dirty="0" smtClean="0">
                <a:solidFill>
                  <a:srgbClr val="FF0000"/>
                </a:solidFill>
              </a:rPr>
              <a:t>every unit and</a:t>
            </a:r>
          </a:p>
          <a:p>
            <a:pPr lvl="1"/>
            <a:r>
              <a:rPr lang="en-US" dirty="0">
                <a:solidFill>
                  <a:srgbClr val="FF0000"/>
                </a:solidFill>
              </a:rPr>
              <a:t>	</a:t>
            </a:r>
            <a:r>
              <a:rPr lang="en-US" dirty="0" smtClean="0">
                <a:solidFill>
                  <a:srgbClr val="FF0000"/>
                </a:solidFill>
              </a:rPr>
              <a:t> individual within; </a:t>
            </a:r>
          </a:p>
          <a:p>
            <a:pPr eaLnBrk="1" hangingPunct="1">
              <a:buFont typeface="Arial" charset="0"/>
              <a:buNone/>
            </a:pPr>
            <a:r>
              <a:rPr lang="en-US" b="1" dirty="0"/>
              <a:t>	</a:t>
            </a:r>
            <a:r>
              <a:rPr lang="en-US" b="1" dirty="0" smtClean="0"/>
              <a:t>the goals are then used as a basis </a:t>
            </a:r>
          </a:p>
          <a:p>
            <a:pPr eaLnBrk="1" hangingPunct="1">
              <a:buFont typeface="Arial" charset="0"/>
              <a:buNone/>
            </a:pPr>
            <a:r>
              <a:rPr lang="en-US" b="1" dirty="0"/>
              <a:t>	</a:t>
            </a:r>
            <a:r>
              <a:rPr lang="en-US" b="1" dirty="0" smtClean="0"/>
              <a:t>for </a:t>
            </a:r>
          </a:p>
          <a:p>
            <a:pPr lvl="1"/>
            <a:r>
              <a:rPr lang="en-US" b="1" dirty="0"/>
              <a:t>	</a:t>
            </a:r>
            <a:r>
              <a:rPr lang="en-US" dirty="0" smtClean="0">
                <a:solidFill>
                  <a:srgbClr val="FF0000"/>
                </a:solidFill>
              </a:rPr>
              <a:t>planning,</a:t>
            </a:r>
          </a:p>
          <a:p>
            <a:pPr lvl="1"/>
            <a:r>
              <a:rPr lang="en-US" dirty="0" smtClean="0">
                <a:solidFill>
                  <a:srgbClr val="FF0000"/>
                </a:solidFill>
              </a:rPr>
              <a:t> managing organizational activities and </a:t>
            </a:r>
          </a:p>
          <a:p>
            <a:pPr lvl="1"/>
            <a:r>
              <a:rPr lang="en-US" dirty="0">
                <a:solidFill>
                  <a:srgbClr val="FF0000"/>
                </a:solidFill>
              </a:rPr>
              <a:t>	</a:t>
            </a:r>
            <a:r>
              <a:rPr lang="en-US" dirty="0" smtClean="0">
                <a:solidFill>
                  <a:srgbClr val="FF0000"/>
                </a:solidFill>
              </a:rPr>
              <a:t>assessing and rewarding contributions.</a:t>
            </a:r>
          </a:p>
        </p:txBody>
      </p:sp>
    </p:spTree>
    <p:extLst>
      <p:ext uri="{BB962C8B-B14F-4D97-AF65-F5344CB8AC3E}">
        <p14:creationId xmlns:p14="http://schemas.microsoft.com/office/powerpoint/2010/main" val="2950013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xfrm>
            <a:off x="2667000" y="6096000"/>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smtClean="0">
                <a:solidFill>
                  <a:schemeClr val="bg2"/>
                </a:solidFill>
              </a:rPr>
              <a:t>Management - Chapter 8</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339D41-72AE-4569-82F0-C021C171FE12}" type="slidenum">
              <a:rPr lang="en-US" sz="1400" smtClean="0">
                <a:solidFill>
                  <a:schemeClr val="bg2"/>
                </a:solidFill>
              </a:rPr>
              <a:pPr/>
              <a:t>53</a:t>
            </a:fld>
            <a:endParaRPr lang="en-US" sz="1400" smtClean="0">
              <a:solidFill>
                <a:schemeClr val="bg2"/>
              </a:solidFill>
            </a:endParaRPr>
          </a:p>
        </p:txBody>
      </p:sp>
      <p:sp>
        <p:nvSpPr>
          <p:cNvPr id="34820" name="Rectangle 2"/>
          <p:cNvSpPr>
            <a:spLocks noGrp="1" noChangeArrowheads="1"/>
          </p:cNvSpPr>
          <p:nvPr>
            <p:ph type="title"/>
          </p:nvPr>
        </p:nvSpPr>
        <p:spPr>
          <a:xfrm>
            <a:off x="228600" y="0"/>
            <a:ext cx="8610600" cy="990600"/>
          </a:xfrm>
        </p:spPr>
        <p:txBody>
          <a:bodyPr>
            <a:normAutofit fontScale="90000"/>
          </a:bodyPr>
          <a:lstStyle/>
          <a:p>
            <a:r>
              <a:rPr lang="en-US" b="1" dirty="0" smtClean="0">
                <a:solidFill>
                  <a:srgbClr val="FF0000"/>
                </a:solidFill>
              </a:rPr>
              <a:t> </a:t>
            </a:r>
            <a:r>
              <a:rPr lang="en-US" sz="3200" b="1" dirty="0" smtClean="0">
                <a:solidFill>
                  <a:srgbClr val="FF0000"/>
                </a:solidFill>
              </a:rPr>
              <a:t>MBO- an integrated planning and control framework.</a:t>
            </a:r>
          </a:p>
        </p:txBody>
      </p:sp>
      <p:sp>
        <p:nvSpPr>
          <p:cNvPr id="2" name="Rectangle 1"/>
          <p:cNvSpPr/>
          <p:nvPr/>
        </p:nvSpPr>
        <p:spPr>
          <a:xfrm>
            <a:off x="762000" y="838200"/>
            <a:ext cx="7543800" cy="6494085"/>
          </a:xfrm>
          <a:prstGeom prst="rect">
            <a:avLst/>
          </a:prstGeom>
        </p:spPr>
        <p:txBody>
          <a:bodyPr wrap="square">
            <a:spAutoFit/>
          </a:bodyPr>
          <a:lstStyle/>
          <a:p>
            <a:r>
              <a:rPr lang="en-US" sz="2400" dirty="0" smtClean="0"/>
              <a:t>MBO </a:t>
            </a:r>
            <a:r>
              <a:rPr lang="en-US" sz="2400" dirty="0"/>
              <a:t>is based on the assumption </a:t>
            </a:r>
            <a:r>
              <a:rPr lang="en-US" sz="2400" dirty="0" smtClean="0"/>
              <a:t>that</a:t>
            </a:r>
          </a:p>
          <a:p>
            <a:r>
              <a:rPr lang="en-US" sz="2400" dirty="0" smtClean="0"/>
              <a:t> </a:t>
            </a:r>
            <a:r>
              <a:rPr lang="en-US" sz="2400" dirty="0">
                <a:solidFill>
                  <a:srgbClr val="FF0000"/>
                </a:solidFill>
              </a:rPr>
              <a:t>people perform better when they know what is expected of them and can relate their personal goals to organizational objectives</a:t>
            </a:r>
            <a:r>
              <a:rPr lang="en-US" sz="2400" dirty="0" smtClean="0">
                <a:solidFill>
                  <a:srgbClr val="FF0000"/>
                </a:solidFill>
              </a:rPr>
              <a:t>.</a:t>
            </a:r>
          </a:p>
          <a:p>
            <a:endParaRPr lang="en-US" sz="2000" dirty="0" smtClean="0"/>
          </a:p>
          <a:p>
            <a:r>
              <a:rPr lang="en-US" sz="2000" dirty="0" smtClean="0"/>
              <a:t>	According </a:t>
            </a:r>
            <a:r>
              <a:rPr lang="en-US" sz="2000" dirty="0"/>
              <a:t>to the classical theory of management, top </a:t>
            </a:r>
            <a:r>
              <a:rPr lang="en-US" sz="2000" dirty="0" smtClean="0"/>
              <a:t>		management </a:t>
            </a:r>
            <a:r>
              <a:rPr lang="en-US" sz="2000" dirty="0"/>
              <a:t>is concerned with objectives setting, directing </a:t>
            </a:r>
            <a:r>
              <a:rPr lang="en-US" sz="2000" dirty="0" smtClean="0"/>
              <a:t>	and </a:t>
            </a:r>
            <a:r>
              <a:rPr lang="en-US" sz="2000" dirty="0"/>
              <a:t>coordinating the efforts of middle level managers and </a:t>
            </a:r>
            <a:r>
              <a:rPr lang="en-US" sz="2000" dirty="0" smtClean="0"/>
              <a:t>	lower </a:t>
            </a:r>
            <a:r>
              <a:rPr lang="en-US" sz="2000" dirty="0"/>
              <a:t>level staff. However, achievement of organizational </a:t>
            </a:r>
            <a:r>
              <a:rPr lang="en-US" sz="2000" dirty="0" smtClean="0"/>
              <a:t>	objectives </a:t>
            </a:r>
            <a:r>
              <a:rPr lang="en-US" sz="2000" dirty="0"/>
              <a:t>is </a:t>
            </a:r>
            <a:r>
              <a:rPr lang="en-US" sz="2000" dirty="0" smtClean="0"/>
              <a:t>not possible without the cooperation </a:t>
            </a:r>
            <a:r>
              <a:rPr lang="en-US" sz="2000" dirty="0"/>
              <a:t>and </a:t>
            </a:r>
            <a:r>
              <a:rPr lang="en-US" sz="2000" dirty="0" smtClean="0"/>
              <a:t>	participation </a:t>
            </a:r>
            <a:r>
              <a:rPr lang="en-US" sz="2000" dirty="0"/>
              <a:t>of all persons</a:t>
            </a:r>
            <a:r>
              <a:rPr lang="en-US" sz="2000" dirty="0" smtClean="0"/>
              <a:t>. </a:t>
            </a:r>
          </a:p>
          <a:p>
            <a:endParaRPr lang="en-US" sz="2400" dirty="0"/>
          </a:p>
          <a:p>
            <a:r>
              <a:rPr lang="en-US" sz="2400" dirty="0" smtClean="0"/>
              <a:t>When objectives are set through collective participation, ownership for accomplishment passes downward making the </a:t>
            </a:r>
            <a:r>
              <a:rPr lang="en-US" sz="2400" dirty="0"/>
              <a:t>achievement of such objectives </a:t>
            </a:r>
            <a:r>
              <a:rPr lang="en-US" sz="2400" dirty="0" smtClean="0"/>
              <a:t>easy </a:t>
            </a:r>
            <a:r>
              <a:rPr lang="en-US" sz="2400" dirty="0"/>
              <a:t>and quick</a:t>
            </a:r>
            <a:r>
              <a:rPr lang="en-US" sz="2400" dirty="0" smtClean="0"/>
              <a:t>.</a:t>
            </a:r>
          </a:p>
          <a:p>
            <a:r>
              <a:rPr lang="en-US" sz="2000" dirty="0" smtClean="0"/>
              <a:t>	</a:t>
            </a:r>
          </a:p>
          <a:p>
            <a:r>
              <a:rPr lang="en-US" sz="2000" dirty="0"/>
              <a:t>	</a:t>
            </a:r>
            <a:r>
              <a:rPr lang="en-US" sz="2000" dirty="0" smtClean="0"/>
              <a:t>However, </a:t>
            </a:r>
            <a:r>
              <a:rPr lang="en-US" sz="2000" dirty="0" smtClean="0">
                <a:solidFill>
                  <a:srgbClr val="FF0000"/>
                </a:solidFill>
              </a:rPr>
              <a:t>MBO not only sets goals but also assigns 	responsibilities for achieving the same along with authority.</a:t>
            </a:r>
          </a:p>
          <a:p>
            <a:endParaRPr lang="en-US" sz="2400" dirty="0"/>
          </a:p>
        </p:txBody>
      </p:sp>
    </p:spTree>
    <p:extLst>
      <p:ext uri="{BB962C8B-B14F-4D97-AF65-F5344CB8AC3E}">
        <p14:creationId xmlns:p14="http://schemas.microsoft.com/office/powerpoint/2010/main" val="46579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563562"/>
          </a:xfrm>
        </p:spPr>
        <p:txBody>
          <a:bodyPr>
            <a:normAutofit fontScale="90000"/>
          </a:bodyPr>
          <a:lstStyle/>
          <a:p>
            <a:r>
              <a:rPr lang="en-US" b="1" smtClean="0">
                <a:solidFill>
                  <a:srgbClr val="FF0000"/>
                </a:solidFill>
              </a:rPr>
              <a:t>MBO Principles</a:t>
            </a:r>
          </a:p>
        </p:txBody>
      </p:sp>
      <p:sp>
        <p:nvSpPr>
          <p:cNvPr id="23555" name="Rectangle 3"/>
          <p:cNvSpPr>
            <a:spLocks noGrp="1" noChangeArrowheads="1"/>
          </p:cNvSpPr>
          <p:nvPr>
            <p:ph type="body" idx="1"/>
          </p:nvPr>
        </p:nvSpPr>
        <p:spPr>
          <a:xfrm>
            <a:off x="228600" y="1143000"/>
            <a:ext cx="8686800" cy="5105400"/>
          </a:xfrm>
        </p:spPr>
        <p:txBody>
          <a:bodyPr/>
          <a:lstStyle/>
          <a:p>
            <a:pPr>
              <a:defRPr/>
            </a:pPr>
            <a:r>
              <a:rPr lang="en-US" dirty="0"/>
              <a:t>Cascading of </a:t>
            </a:r>
            <a:r>
              <a:rPr lang="en-US" u="sng" dirty="0">
                <a:solidFill>
                  <a:srgbClr val="FF0000"/>
                </a:solidFill>
                <a:hlinkClick r:id="rId3"/>
              </a:rPr>
              <a:t>organizational goals and objectives</a:t>
            </a:r>
            <a:r>
              <a:rPr lang="en-US" dirty="0">
                <a:solidFill>
                  <a:srgbClr val="FF0000"/>
                </a:solidFill>
              </a:rPr>
              <a:t> </a:t>
            </a:r>
          </a:p>
          <a:p>
            <a:pPr marL="590550" indent="-590550">
              <a:defRPr/>
            </a:pPr>
            <a:r>
              <a:rPr lang="en-US" dirty="0" smtClean="0">
                <a:solidFill>
                  <a:srgbClr val="FF0000"/>
                </a:solidFill>
              </a:rPr>
              <a:t>Align individual targets</a:t>
            </a:r>
            <a:r>
              <a:rPr lang="en-US" dirty="0" smtClean="0"/>
              <a:t> with corporate objectives </a:t>
            </a:r>
          </a:p>
          <a:p>
            <a:pPr marL="590550" indent="-590550">
              <a:defRPr/>
            </a:pPr>
            <a:r>
              <a:rPr lang="en-US" dirty="0" smtClean="0">
                <a:solidFill>
                  <a:srgbClr val="FF0000"/>
                </a:solidFill>
              </a:rPr>
              <a:t>Set performance standards</a:t>
            </a:r>
          </a:p>
          <a:p>
            <a:pPr marL="590550" indent="-590550">
              <a:defRPr/>
            </a:pPr>
            <a:r>
              <a:rPr lang="en-US" dirty="0" smtClean="0"/>
              <a:t> </a:t>
            </a:r>
            <a:r>
              <a:rPr lang="en-US" dirty="0" smtClean="0">
                <a:solidFill>
                  <a:srgbClr val="FF0000"/>
                </a:solidFill>
              </a:rPr>
              <a:t>Participative decision making</a:t>
            </a:r>
            <a:r>
              <a:rPr lang="en-US" dirty="0" smtClean="0"/>
              <a:t> to agree to the set objectives for each member</a:t>
            </a:r>
          </a:p>
          <a:p>
            <a:pPr marL="590550" indent="-590550">
              <a:defRPr/>
            </a:pPr>
            <a:r>
              <a:rPr lang="en-US" dirty="0" smtClean="0"/>
              <a:t>Establish a </a:t>
            </a:r>
            <a:r>
              <a:rPr lang="en-US" dirty="0" smtClean="0">
                <a:solidFill>
                  <a:srgbClr val="FF0000"/>
                </a:solidFill>
              </a:rPr>
              <a:t>management information system to monitor </a:t>
            </a:r>
            <a:r>
              <a:rPr lang="en-US" dirty="0" smtClean="0"/>
              <a:t>achievements against objectives </a:t>
            </a:r>
          </a:p>
          <a:p>
            <a:pPr>
              <a:defRPr/>
            </a:pPr>
            <a:r>
              <a:rPr lang="en-US" dirty="0" smtClean="0">
                <a:hlinkClick r:id="rId4"/>
              </a:rPr>
              <a:t>Performance </a:t>
            </a:r>
            <a:r>
              <a:rPr lang="en-US" dirty="0">
                <a:hlinkClick r:id="rId4"/>
              </a:rPr>
              <a:t>evaluation</a:t>
            </a:r>
            <a:r>
              <a:rPr lang="en-US" dirty="0"/>
              <a:t> and </a:t>
            </a:r>
            <a:r>
              <a:rPr lang="en-US" dirty="0">
                <a:hlinkClick r:id="rId5"/>
              </a:rPr>
              <a:t>feedback</a:t>
            </a:r>
            <a:r>
              <a:rPr lang="en-US" dirty="0"/>
              <a:t> </a:t>
            </a:r>
          </a:p>
          <a:p>
            <a:pPr>
              <a:buFont typeface="Wingdings" pitchFamily="2" charset="2"/>
              <a:buNone/>
              <a:defRPr/>
            </a:pPr>
            <a:endParaRPr lang="en-US" dirty="0"/>
          </a:p>
        </p:txBody>
      </p:sp>
    </p:spTree>
    <p:extLst>
      <p:ext uri="{BB962C8B-B14F-4D97-AF65-F5344CB8AC3E}">
        <p14:creationId xmlns:p14="http://schemas.microsoft.com/office/powerpoint/2010/main" val="2784453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fade">
                                      <p:cBhvr>
                                        <p:cTn id="12" dur="20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fade">
                                      <p:cBhvr>
                                        <p:cTn id="17" dur="2000"/>
                                        <p:tgtEl>
                                          <p:spTgt spid="2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2" end="2"/>
                                            </p:txEl>
                                          </p:spTgt>
                                        </p:tgtEl>
                                        <p:attrNameLst>
                                          <p:attrName>style.visibility</p:attrName>
                                        </p:attrNameLst>
                                      </p:cBhvr>
                                      <p:to>
                                        <p:strVal val="visible"/>
                                      </p:to>
                                    </p:set>
                                    <p:animEffect transition="in" filter="fade">
                                      <p:cBhvr>
                                        <p:cTn id="22" dur="2000"/>
                                        <p:tgtEl>
                                          <p:spTgt spid="235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5">
                                            <p:txEl>
                                              <p:pRg st="3" end="3"/>
                                            </p:txEl>
                                          </p:spTgt>
                                        </p:tgtEl>
                                        <p:attrNameLst>
                                          <p:attrName>style.visibility</p:attrName>
                                        </p:attrNameLst>
                                      </p:cBhvr>
                                      <p:to>
                                        <p:strVal val="visible"/>
                                      </p:to>
                                    </p:set>
                                    <p:animEffect transition="in" filter="fade">
                                      <p:cBhvr>
                                        <p:cTn id="27" dur="2000"/>
                                        <p:tgtEl>
                                          <p:spTgt spid="235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5">
                                            <p:txEl>
                                              <p:pRg st="4" end="4"/>
                                            </p:txEl>
                                          </p:spTgt>
                                        </p:tgtEl>
                                        <p:attrNameLst>
                                          <p:attrName>style.visibility</p:attrName>
                                        </p:attrNameLst>
                                      </p:cBhvr>
                                      <p:to>
                                        <p:strVal val="visible"/>
                                      </p:to>
                                    </p:set>
                                    <p:animEffect transition="in" filter="fade">
                                      <p:cBhvr>
                                        <p:cTn id="32" dur="2000"/>
                                        <p:tgtEl>
                                          <p:spTgt spid="2355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555">
                                            <p:txEl>
                                              <p:pRg st="5" end="5"/>
                                            </p:txEl>
                                          </p:spTgt>
                                        </p:tgtEl>
                                        <p:attrNameLst>
                                          <p:attrName>style.visibility</p:attrName>
                                        </p:attrNameLst>
                                      </p:cBhvr>
                                      <p:to>
                                        <p:strVal val="visible"/>
                                      </p:to>
                                    </p:set>
                                    <p:animEffect transition="in" filter="fade">
                                      <p:cBhvr>
                                        <p:cTn id="37" dur="20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457200" y="0"/>
            <a:ext cx="8229600" cy="914400"/>
          </a:xfrm>
        </p:spPr>
        <p:txBody>
          <a:bodyPr/>
          <a:lstStyle/>
          <a:p>
            <a:r>
              <a:rPr lang="en-US" b="1" dirty="0" smtClean="0">
                <a:solidFill>
                  <a:srgbClr val="FF0000"/>
                </a:solidFill>
              </a:rPr>
              <a:t>MBO aims at</a:t>
            </a:r>
          </a:p>
        </p:txBody>
      </p:sp>
      <p:sp>
        <p:nvSpPr>
          <p:cNvPr id="3" name="Content Placeholder 2"/>
          <p:cNvSpPr>
            <a:spLocks noGrp="1"/>
          </p:cNvSpPr>
          <p:nvPr>
            <p:ph idx="1"/>
          </p:nvPr>
        </p:nvSpPr>
        <p:spPr>
          <a:xfrm>
            <a:off x="457200" y="762000"/>
            <a:ext cx="8229600" cy="5943600"/>
          </a:xfrm>
        </p:spPr>
        <p:txBody>
          <a:bodyPr>
            <a:normAutofit fontScale="47500" lnSpcReduction="20000"/>
          </a:bodyPr>
          <a:lstStyle/>
          <a:p>
            <a:pPr>
              <a:defRPr/>
            </a:pPr>
            <a:endParaRPr lang="en-US" dirty="0" smtClean="0"/>
          </a:p>
          <a:p>
            <a:pPr>
              <a:defRPr/>
            </a:pPr>
            <a:r>
              <a:rPr lang="en-US" sz="3400" dirty="0" smtClean="0"/>
              <a:t>MBO</a:t>
            </a:r>
            <a:r>
              <a:rPr lang="en-US" sz="3400" dirty="0"/>
              <a:t> </a:t>
            </a:r>
            <a:r>
              <a:rPr lang="en-US" sz="3400" dirty="0" smtClean="0"/>
              <a:t> aims </a:t>
            </a:r>
            <a:r>
              <a:rPr lang="en-US" sz="3400" dirty="0"/>
              <a:t> </a:t>
            </a:r>
            <a:r>
              <a:rPr lang="en-US" sz="3400" dirty="0">
                <a:solidFill>
                  <a:srgbClr val="FF0000"/>
                </a:solidFill>
              </a:rPr>
              <a:t>to serve as a </a:t>
            </a:r>
            <a:r>
              <a:rPr lang="en-US" sz="3400" dirty="0" smtClean="0">
                <a:solidFill>
                  <a:srgbClr val="FF0000"/>
                </a:solidFill>
              </a:rPr>
              <a:t>basis for </a:t>
            </a:r>
          </a:p>
          <a:p>
            <a:pPr marL="0" indent="0">
              <a:buFont typeface="Arial" charset="0"/>
              <a:buNone/>
              <a:defRPr/>
            </a:pPr>
            <a:r>
              <a:rPr lang="en-US" sz="3400" dirty="0" smtClean="0">
                <a:solidFill>
                  <a:srgbClr val="FF0000"/>
                </a:solidFill>
              </a:rPr>
              <a:t>	</a:t>
            </a:r>
          </a:p>
          <a:p>
            <a:pPr marL="0" indent="0">
              <a:buFont typeface="Arial" charset="0"/>
              <a:buNone/>
              <a:defRPr/>
            </a:pPr>
            <a:r>
              <a:rPr lang="en-US" sz="3400" dirty="0">
                <a:solidFill>
                  <a:srgbClr val="FF0000"/>
                </a:solidFill>
              </a:rPr>
              <a:t>	</a:t>
            </a:r>
            <a:r>
              <a:rPr lang="en-US" sz="3400" b="1" dirty="0" smtClean="0">
                <a:solidFill>
                  <a:srgbClr val="FF0000"/>
                </a:solidFill>
              </a:rPr>
              <a:t>greater efficiency</a:t>
            </a:r>
            <a:r>
              <a:rPr lang="en-US" sz="3400" dirty="0" smtClean="0">
                <a:solidFill>
                  <a:srgbClr val="FF0000"/>
                </a:solidFill>
              </a:rPr>
              <a:t> </a:t>
            </a:r>
            <a:r>
              <a:rPr lang="en-US" sz="3400" dirty="0" smtClean="0"/>
              <a:t> through systematic procedures,</a:t>
            </a:r>
          </a:p>
          <a:p>
            <a:pPr marL="0" indent="0">
              <a:buFont typeface="Arial" charset="0"/>
              <a:buNone/>
              <a:defRPr/>
            </a:pPr>
            <a:endParaRPr lang="en-US" sz="3400" dirty="0" smtClean="0"/>
          </a:p>
          <a:p>
            <a:pPr marL="457200" lvl="1" indent="0">
              <a:buFont typeface="Arial" charset="0"/>
              <a:buNone/>
              <a:defRPr/>
            </a:pPr>
            <a:r>
              <a:rPr lang="en-US" sz="3400" dirty="0" smtClean="0"/>
              <a:t>         </a:t>
            </a:r>
            <a:r>
              <a:rPr lang="en-US" sz="3400" b="1" dirty="0" smtClean="0">
                <a:solidFill>
                  <a:srgbClr val="FF0000"/>
                </a:solidFill>
              </a:rPr>
              <a:t>greater employee motivation and</a:t>
            </a:r>
            <a:r>
              <a:rPr lang="en-US" sz="3400" b="1" dirty="0">
                <a:solidFill>
                  <a:srgbClr val="FF0000"/>
                </a:solidFill>
              </a:rPr>
              <a:t> </a:t>
            </a:r>
            <a:r>
              <a:rPr lang="en-US" sz="3400" b="1" dirty="0" smtClean="0">
                <a:solidFill>
                  <a:srgbClr val="FF0000"/>
                </a:solidFill>
              </a:rPr>
              <a:t> commitment </a:t>
            </a:r>
          </a:p>
          <a:p>
            <a:pPr marL="457200" lvl="1" indent="0">
              <a:buFont typeface="Arial" charset="0"/>
              <a:buNone/>
              <a:defRPr/>
            </a:pPr>
            <a:endParaRPr lang="en-US" sz="3400" dirty="0"/>
          </a:p>
          <a:p>
            <a:pPr marL="457200" lvl="1" indent="0">
              <a:buFont typeface="Arial" charset="0"/>
              <a:buNone/>
              <a:defRPr/>
            </a:pPr>
            <a:r>
              <a:rPr lang="en-US" sz="3400" dirty="0" smtClean="0"/>
              <a:t>         through participation  in the</a:t>
            </a:r>
            <a:r>
              <a:rPr lang="en-US" sz="3400" dirty="0"/>
              <a:t> </a:t>
            </a:r>
            <a:r>
              <a:rPr lang="en-US" sz="3400" dirty="0" smtClean="0"/>
              <a:t>planning process.  </a:t>
            </a:r>
          </a:p>
          <a:p>
            <a:pPr marL="457200" lvl="1" indent="0">
              <a:buFont typeface="Arial" charset="0"/>
              <a:buNone/>
              <a:defRPr/>
            </a:pPr>
            <a:endParaRPr lang="en-US" sz="3400" dirty="0"/>
          </a:p>
          <a:p>
            <a:pPr marL="457200" lvl="1" indent="0">
              <a:buFont typeface="Arial" charset="0"/>
              <a:buNone/>
              <a:defRPr/>
            </a:pPr>
            <a:endParaRPr lang="en-US" sz="5800" b="1" dirty="0" smtClean="0">
              <a:solidFill>
                <a:srgbClr val="00B0F0"/>
              </a:solidFill>
            </a:endParaRPr>
          </a:p>
          <a:p>
            <a:pPr marL="457200" lvl="1" indent="0">
              <a:buFont typeface="Arial" charset="0"/>
              <a:buNone/>
              <a:defRPr/>
            </a:pPr>
            <a:r>
              <a:rPr lang="en-US" sz="5800" b="1" dirty="0" smtClean="0">
                <a:solidFill>
                  <a:srgbClr val="00B0F0"/>
                </a:solidFill>
              </a:rPr>
              <a:t>MBO plans for results instead of planning just for work for a specified period.</a:t>
            </a:r>
          </a:p>
          <a:p>
            <a:pPr marL="457200" lvl="1" indent="0">
              <a:buFont typeface="Arial" charset="0"/>
              <a:buNone/>
              <a:defRPr/>
            </a:pPr>
            <a:endParaRPr lang="en-US" sz="3400" dirty="0" smtClean="0">
              <a:solidFill>
                <a:srgbClr val="FF0000"/>
              </a:solidFill>
            </a:endParaRPr>
          </a:p>
          <a:p>
            <a:pPr marL="457200" lvl="1" indent="0">
              <a:buFont typeface="Arial" charset="0"/>
              <a:buNone/>
              <a:defRPr/>
            </a:pPr>
            <a:endParaRPr lang="en-US" sz="3400" dirty="0">
              <a:solidFill>
                <a:srgbClr val="FF0000"/>
              </a:solidFill>
            </a:endParaRPr>
          </a:p>
          <a:p>
            <a:pPr marL="457200" lvl="1" indent="0">
              <a:buFont typeface="Arial" charset="0"/>
              <a:buNone/>
              <a:defRPr/>
            </a:pPr>
            <a:endParaRPr lang="en-US" sz="3400" dirty="0" smtClean="0">
              <a:solidFill>
                <a:srgbClr val="FF0000"/>
              </a:solidFill>
            </a:endParaRPr>
          </a:p>
          <a:p>
            <a:pPr marL="0" indent="0">
              <a:buFont typeface="Arial" charset="0"/>
              <a:buNone/>
              <a:defRPr/>
            </a:pPr>
            <a:endParaRPr lang="en-US" sz="3400" dirty="0" smtClean="0">
              <a:hlinkClick r:id="rId2"/>
            </a:endParaRPr>
          </a:p>
          <a:p>
            <a:pPr marL="457200" lvl="1" indent="0">
              <a:buFont typeface="Arial" charset="0"/>
              <a:buNone/>
              <a:defRPr/>
            </a:pPr>
            <a:r>
              <a:rPr lang="en-US" sz="3400" dirty="0">
                <a:solidFill>
                  <a:srgbClr val="FF0000"/>
                </a:solidFill>
              </a:rPr>
              <a:t>MBO provides for </a:t>
            </a:r>
          </a:p>
          <a:p>
            <a:pPr lvl="1">
              <a:lnSpc>
                <a:spcPct val="120000"/>
              </a:lnSpc>
            </a:pPr>
            <a:r>
              <a:rPr lang="en-US" sz="3600" dirty="0"/>
              <a:t>Standards for measuring accomplishment of performance objectives .</a:t>
            </a:r>
          </a:p>
          <a:p>
            <a:pPr lvl="1">
              <a:lnSpc>
                <a:spcPct val="120000"/>
              </a:lnSpc>
            </a:pPr>
            <a:r>
              <a:rPr lang="en-US" sz="3600" dirty="0"/>
              <a:t>Procedures for reviewing performance results.</a:t>
            </a:r>
          </a:p>
          <a:p>
            <a:pPr marL="0" indent="0">
              <a:buFont typeface="Arial" charset="0"/>
              <a:buNone/>
              <a:defRPr/>
            </a:pPr>
            <a:endParaRPr lang="en-US" sz="3400" dirty="0">
              <a:hlinkClick r:id="rId2"/>
            </a:endParaRPr>
          </a:p>
          <a:p>
            <a:pPr marL="0" indent="0">
              <a:buFont typeface="Arial" charset="0"/>
              <a:buNone/>
              <a:defRPr/>
            </a:pPr>
            <a:r>
              <a:rPr lang="en-US" sz="3400" b="1" dirty="0" smtClean="0">
                <a:solidFill>
                  <a:srgbClr val="FF0000"/>
                </a:solidFill>
              </a:rPr>
              <a:t> </a:t>
            </a:r>
          </a:p>
          <a:p>
            <a:pPr marL="0" indent="0">
              <a:buFont typeface="Arial" charset="0"/>
              <a:buNone/>
              <a:defRPr/>
            </a:pPr>
            <a:endParaRPr lang="en-US" sz="2400" b="1" dirty="0" smtClean="0">
              <a:solidFill>
                <a:srgbClr val="FF0000"/>
              </a:solidFill>
            </a:endParaRPr>
          </a:p>
        </p:txBody>
      </p:sp>
    </p:spTree>
    <p:extLst>
      <p:ext uri="{BB962C8B-B14F-4D97-AF65-F5344CB8AC3E}">
        <p14:creationId xmlns:p14="http://schemas.microsoft.com/office/powerpoint/2010/main" val="908118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381000" y="0"/>
            <a:ext cx="8229600" cy="762000"/>
          </a:xfrm>
        </p:spPr>
        <p:txBody>
          <a:bodyPr/>
          <a:lstStyle/>
          <a:p>
            <a:pPr eaLnBrk="1" hangingPunct="1"/>
            <a:r>
              <a:rPr lang="en-US" b="1" dirty="0" smtClean="0">
                <a:solidFill>
                  <a:srgbClr val="FF0000"/>
                </a:solidFill>
              </a:rPr>
              <a:t>MBO</a:t>
            </a:r>
          </a:p>
        </p:txBody>
      </p:sp>
      <p:sp>
        <p:nvSpPr>
          <p:cNvPr id="30723" name="Content Placeholder 2"/>
          <p:cNvSpPr>
            <a:spLocks noGrp="1"/>
          </p:cNvSpPr>
          <p:nvPr>
            <p:ph idx="1"/>
          </p:nvPr>
        </p:nvSpPr>
        <p:spPr>
          <a:xfrm>
            <a:off x="457200" y="1143000"/>
            <a:ext cx="8229600" cy="5410200"/>
          </a:xfrm>
        </p:spPr>
        <p:txBody>
          <a:bodyPr rtlCol="0">
            <a:normAutofit fontScale="85000" lnSpcReduction="20000"/>
          </a:bodyPr>
          <a:lstStyle/>
          <a:p>
            <a:pPr eaLnBrk="1" fontAlgn="auto" hangingPunct="1">
              <a:spcAft>
                <a:spcPts val="0"/>
              </a:spcAft>
              <a:buFont typeface="Arial" charset="0"/>
              <a:buNone/>
              <a:defRPr/>
            </a:pPr>
            <a:r>
              <a:rPr lang="en-US" b="1" dirty="0" smtClean="0"/>
              <a:t>	</a:t>
            </a:r>
            <a:r>
              <a:rPr lang="en-US" b="1" dirty="0" smtClean="0">
                <a:solidFill>
                  <a:srgbClr val="FF0000"/>
                </a:solidFill>
              </a:rPr>
              <a:t>Advantages</a:t>
            </a:r>
          </a:p>
          <a:p>
            <a:pPr lvl="1"/>
            <a:r>
              <a:rPr lang="en-US" b="1" dirty="0"/>
              <a:t>Focuses </a:t>
            </a:r>
            <a:r>
              <a:rPr lang="en-US" b="1" dirty="0" smtClean="0"/>
              <a:t>employees </a:t>
            </a:r>
            <a:r>
              <a:rPr lang="en-US" b="1" dirty="0"/>
              <a:t>on most important tasks and objectives.</a:t>
            </a:r>
          </a:p>
          <a:p>
            <a:pPr lvl="1"/>
            <a:r>
              <a:rPr lang="en-US" b="1" dirty="0"/>
              <a:t>Focuses supervisor’s efforts on important areas of support.</a:t>
            </a:r>
          </a:p>
          <a:p>
            <a:pPr lvl="1"/>
            <a:r>
              <a:rPr lang="en-US" b="1" dirty="0"/>
              <a:t>Contributes to relationship building.</a:t>
            </a:r>
          </a:p>
          <a:p>
            <a:pPr lvl="1"/>
            <a:r>
              <a:rPr lang="en-US" b="1" dirty="0"/>
              <a:t>Gives </a:t>
            </a:r>
            <a:r>
              <a:rPr lang="en-US" b="1" dirty="0" smtClean="0"/>
              <a:t>employees </a:t>
            </a:r>
            <a:r>
              <a:rPr lang="en-US" b="1" dirty="0"/>
              <a:t>a structured opportunity to participate in decision making.</a:t>
            </a:r>
          </a:p>
          <a:p>
            <a:pPr lvl="1">
              <a:buFont typeface="Arial" pitchFamily="34" charset="0"/>
              <a:buChar char="•"/>
              <a:defRPr/>
            </a:pPr>
            <a:r>
              <a:rPr lang="en-US" b="1" dirty="0" smtClean="0"/>
              <a:t>It fosters motivation</a:t>
            </a:r>
          </a:p>
          <a:p>
            <a:pPr lvl="1">
              <a:buFont typeface="Arial" pitchFamily="34" charset="0"/>
              <a:buChar char="•"/>
              <a:defRPr/>
            </a:pPr>
            <a:r>
              <a:rPr lang="en-US" b="1" dirty="0" smtClean="0"/>
              <a:t>It forces managers to plan ahead </a:t>
            </a:r>
          </a:p>
          <a:p>
            <a:pPr eaLnBrk="1" fontAlgn="auto" hangingPunct="1">
              <a:spcAft>
                <a:spcPts val="0"/>
              </a:spcAft>
              <a:buFont typeface="Arial" charset="0"/>
              <a:buNone/>
              <a:defRPr/>
            </a:pPr>
            <a:r>
              <a:rPr lang="en-US" b="1" dirty="0" smtClean="0"/>
              <a:t>	</a:t>
            </a:r>
            <a:r>
              <a:rPr lang="en-US" b="1" dirty="0" smtClean="0">
                <a:solidFill>
                  <a:srgbClr val="FF0000"/>
                </a:solidFill>
              </a:rPr>
              <a:t>Disadvantages</a:t>
            </a:r>
          </a:p>
          <a:p>
            <a:pPr lvl="1">
              <a:buFont typeface="Arial" pitchFamily="34" charset="0"/>
              <a:buChar char="•"/>
              <a:defRPr/>
            </a:pPr>
            <a:r>
              <a:rPr lang="en-US" b="1" dirty="0" smtClean="0"/>
              <a:t>Its time consuming and expensive</a:t>
            </a:r>
          </a:p>
          <a:p>
            <a:pPr lvl="1">
              <a:buFont typeface="Arial" pitchFamily="34" charset="0"/>
              <a:buChar char="•"/>
              <a:defRPr/>
            </a:pPr>
            <a:r>
              <a:rPr lang="en-US" b="1" dirty="0" smtClean="0"/>
              <a:t>It can be misused as a punitive device</a:t>
            </a:r>
          </a:p>
          <a:p>
            <a:pPr marL="742950" lvl="2" indent="-342900">
              <a:defRPr/>
            </a:pPr>
            <a:r>
              <a:rPr lang="en-US" b="1" dirty="0">
                <a:solidFill>
                  <a:srgbClr val="FF0000"/>
                </a:solidFill>
              </a:rPr>
              <a:t>Focusing too much attention on easily quantifiable objectives</a:t>
            </a:r>
            <a:r>
              <a:rPr lang="en-US" b="1" dirty="0" smtClean="0">
                <a:solidFill>
                  <a:srgbClr val="FF0000"/>
                </a:solidFill>
              </a:rPr>
              <a:t>.</a:t>
            </a:r>
          </a:p>
          <a:p>
            <a:pPr marL="742950" lvl="2" indent="-342900">
              <a:defRPr/>
            </a:pPr>
            <a:r>
              <a:rPr lang="en-US" b="1" dirty="0">
                <a:solidFill>
                  <a:srgbClr val="FF0000"/>
                </a:solidFill>
              </a:rPr>
              <a:t>Having managers </a:t>
            </a:r>
            <a:r>
              <a:rPr lang="en-US" b="1" dirty="0" smtClean="0">
                <a:solidFill>
                  <a:srgbClr val="FF0000"/>
                </a:solidFill>
              </a:rPr>
              <a:t>to </a:t>
            </a:r>
            <a:r>
              <a:rPr lang="en-US" b="1" u="sng" dirty="0" smtClean="0">
                <a:solidFill>
                  <a:srgbClr val="FF0000"/>
                </a:solidFill>
              </a:rPr>
              <a:t>inform</a:t>
            </a:r>
            <a:r>
              <a:rPr lang="en-US" b="1" dirty="0" smtClean="0">
                <a:solidFill>
                  <a:srgbClr val="FF0000"/>
                </a:solidFill>
              </a:rPr>
              <a:t> subordinates </a:t>
            </a:r>
            <a:r>
              <a:rPr lang="en-US" b="1" dirty="0">
                <a:solidFill>
                  <a:srgbClr val="FF0000"/>
                </a:solidFill>
              </a:rPr>
              <a:t>their objectives.</a:t>
            </a:r>
          </a:p>
          <a:p>
            <a:pPr marL="342900" lvl="1" indent="-342900">
              <a:buFont typeface="Arial" pitchFamily="34" charset="0"/>
              <a:buChar char="•"/>
              <a:defRPr/>
            </a:pPr>
            <a:endParaRPr lang="en-US" b="1" dirty="0">
              <a:solidFill>
                <a:srgbClr val="FF0000"/>
              </a:solidFill>
            </a:endParaRPr>
          </a:p>
          <a:p>
            <a:pPr eaLnBrk="1" fontAlgn="auto" hangingPunct="1">
              <a:spcAft>
                <a:spcPts val="0"/>
              </a:spcAft>
              <a:buFont typeface="Arial" pitchFamily="34" charset="0"/>
              <a:buChar char="•"/>
              <a:defRPr/>
            </a:pPr>
            <a:endParaRPr lang="en-US" b="1" dirty="0" smtClean="0"/>
          </a:p>
        </p:txBody>
      </p:sp>
    </p:spTree>
    <p:extLst>
      <p:ext uri="{BB962C8B-B14F-4D97-AF65-F5344CB8AC3E}">
        <p14:creationId xmlns:p14="http://schemas.microsoft.com/office/powerpoint/2010/main" val="11965266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MBO is not an all pervasive solution</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altLang="en-US" dirty="0"/>
              <a:t>Management by Objectives (MBO) was first outlined by Peter Drucker in 1954 in his book 'The Practice of Management</a:t>
            </a:r>
            <a:r>
              <a:rPr lang="en-US" altLang="en-US" dirty="0" smtClean="0"/>
              <a:t>'.</a:t>
            </a:r>
          </a:p>
          <a:p>
            <a:r>
              <a:rPr lang="en-US" altLang="en-US" dirty="0" smtClean="0"/>
              <a:t> </a:t>
            </a:r>
            <a:r>
              <a:rPr lang="en-US" altLang="en-US" dirty="0"/>
              <a:t>In the 90s, Peter Drucker himself decreased the significance of this organization management method, when he said: "It's just another tool. It is not the great cure for management inefficiency... Management by Objectives works if you </a:t>
            </a:r>
            <a:r>
              <a:rPr lang="en-US" altLang="en-US" dirty="0" smtClean="0"/>
              <a:t>know the objectives, </a:t>
            </a:r>
            <a:r>
              <a:rPr lang="en-US" altLang="en-US" dirty="0"/>
              <a:t>90% of the time you don't." </a:t>
            </a:r>
          </a:p>
          <a:p>
            <a:endParaRPr lang="en-US" dirty="0"/>
          </a:p>
        </p:txBody>
      </p:sp>
    </p:spTree>
    <p:extLst>
      <p:ext uri="{BB962C8B-B14F-4D97-AF65-F5344CB8AC3E}">
        <p14:creationId xmlns:p14="http://schemas.microsoft.com/office/powerpoint/2010/main" val="21586064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682466" y="63500"/>
            <a:ext cx="6450013"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r>
              <a:rPr kumimoji="0" lang="en-US" sz="3400" b="1" dirty="0">
                <a:solidFill>
                  <a:srgbClr val="FF0000"/>
                </a:solidFill>
                <a:latin typeface="Times New Roman" pitchFamily="18" charset="0"/>
              </a:rPr>
              <a:t>Organizing</a:t>
            </a:r>
          </a:p>
        </p:txBody>
      </p:sp>
      <p:sp>
        <p:nvSpPr>
          <p:cNvPr id="160771" name="Text Box 3"/>
          <p:cNvSpPr txBox="1">
            <a:spLocks noChangeArrowheads="1"/>
          </p:cNvSpPr>
          <p:nvPr/>
        </p:nvSpPr>
        <p:spPr bwMode="auto">
          <a:xfrm>
            <a:off x="919885" y="2819400"/>
            <a:ext cx="7458075" cy="3453253"/>
          </a:xfrm>
          <a:prstGeom prst="rect">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spcAft>
                <a:spcPct val="35000"/>
              </a:spcAft>
              <a:buFont typeface="Wingdings" pitchFamily="2" charset="2"/>
              <a:buChar char="§"/>
            </a:pPr>
            <a:r>
              <a:rPr kumimoji="0" lang="en-US" sz="2400" b="1" dirty="0" smtClean="0">
                <a:latin typeface="Times New Roman" pitchFamily="18" charset="0"/>
              </a:rPr>
              <a:t>Includes creating </a:t>
            </a: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departments</a:t>
            </a:r>
            <a:r>
              <a:rPr kumimoji="0" lang="en-US" sz="2400" b="1" dirty="0" smtClean="0">
                <a:latin typeface="Times New Roman" pitchFamily="18" charset="0"/>
              </a:rPr>
              <a:t> and</a:t>
            </a: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 job descriptions</a:t>
            </a:r>
          </a:p>
          <a:p>
            <a:pPr eaLnBrk="1" hangingPunct="1">
              <a:spcAft>
                <a:spcPct val="35000"/>
              </a:spcAft>
              <a:buFont typeface="Wingdings" pitchFamily="2" charset="2"/>
              <a:buChar char="§"/>
            </a:pPr>
            <a:r>
              <a:rPr kumimoji="0" lang="en-US" sz="2400" b="1" dirty="0" smtClean="0">
                <a:latin typeface="Times New Roman" pitchFamily="18" charset="0"/>
              </a:rPr>
              <a:t>It helps in the process </a:t>
            </a:r>
            <a:r>
              <a:rPr kumimoji="0" lang="en-US" sz="2400" b="1" dirty="0">
                <a:latin typeface="Times New Roman" pitchFamily="18" charset="0"/>
              </a:rPr>
              <a:t>of deciding </a:t>
            </a:r>
            <a:endParaRPr kumimoji="0" lang="en-US" sz="2400" b="1" dirty="0" smtClean="0">
              <a:latin typeface="Times New Roman" pitchFamily="18" charset="0"/>
            </a:endParaRP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where </a:t>
            </a:r>
            <a:r>
              <a:rPr kumimoji="0" lang="en-US" sz="2400" b="1" dirty="0">
                <a:solidFill>
                  <a:srgbClr val="FF0000"/>
                </a:solidFill>
                <a:latin typeface="Times New Roman" pitchFamily="18" charset="0"/>
              </a:rPr>
              <a:t>decisions</a:t>
            </a:r>
            <a:r>
              <a:rPr kumimoji="0" lang="en-US" sz="2400" b="1" dirty="0">
                <a:latin typeface="Times New Roman" pitchFamily="18" charset="0"/>
              </a:rPr>
              <a:t> </a:t>
            </a:r>
            <a:r>
              <a:rPr kumimoji="0" lang="en-US" sz="2400" b="1" dirty="0">
                <a:solidFill>
                  <a:srgbClr val="FF0000"/>
                </a:solidFill>
                <a:latin typeface="Times New Roman" pitchFamily="18" charset="0"/>
              </a:rPr>
              <a:t>will be made</a:t>
            </a:r>
            <a:r>
              <a:rPr kumimoji="0" lang="en-US" sz="2400" b="1" dirty="0">
                <a:latin typeface="Times New Roman" pitchFamily="18" charset="0"/>
              </a:rPr>
              <a:t>, </a:t>
            </a:r>
            <a:endParaRPr kumimoji="0" lang="en-US" sz="2400" b="1" dirty="0" smtClean="0">
              <a:latin typeface="Times New Roman" pitchFamily="18" charset="0"/>
            </a:endParaRP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who </a:t>
            </a:r>
            <a:r>
              <a:rPr kumimoji="0" lang="en-US" sz="2400" b="1" dirty="0">
                <a:solidFill>
                  <a:srgbClr val="FF0000"/>
                </a:solidFill>
                <a:latin typeface="Times New Roman" pitchFamily="18" charset="0"/>
              </a:rPr>
              <a:t>will perform</a:t>
            </a:r>
            <a:r>
              <a:rPr kumimoji="0" lang="en-US" sz="2400" b="1" dirty="0">
                <a:latin typeface="Times New Roman" pitchFamily="18" charset="0"/>
              </a:rPr>
              <a:t> what jobs and tasks, </a:t>
            </a:r>
            <a:r>
              <a:rPr kumimoji="0" lang="en-US" sz="2400" b="1" dirty="0" smtClean="0">
                <a:latin typeface="Times New Roman" pitchFamily="18" charset="0"/>
              </a:rPr>
              <a:t>and</a:t>
            </a:r>
          </a:p>
          <a:p>
            <a:pPr lvl="1" eaLnBrk="1" hangingPunct="1">
              <a:spcAft>
                <a:spcPct val="35000"/>
              </a:spcAft>
              <a:buFont typeface="Wingdings" pitchFamily="2" charset="2"/>
              <a:buChar char="§"/>
            </a:pPr>
            <a:r>
              <a:rPr kumimoji="0" lang="en-US" sz="2400" b="1" dirty="0" smtClean="0">
                <a:latin typeface="Times New Roman" pitchFamily="18" charset="0"/>
              </a:rPr>
              <a:t> </a:t>
            </a:r>
            <a:r>
              <a:rPr kumimoji="0" lang="en-US" sz="2400" b="1" dirty="0">
                <a:solidFill>
                  <a:srgbClr val="FF0000"/>
                </a:solidFill>
                <a:latin typeface="Times New Roman" pitchFamily="18" charset="0"/>
              </a:rPr>
              <a:t>who will report</a:t>
            </a:r>
            <a:r>
              <a:rPr kumimoji="0" lang="en-US" sz="2400" b="1" dirty="0">
                <a:latin typeface="Times New Roman" pitchFamily="18" charset="0"/>
              </a:rPr>
              <a:t> to whom in the </a:t>
            </a:r>
            <a:r>
              <a:rPr kumimoji="0" lang="en-US" sz="2400" b="1" dirty="0" smtClean="0">
                <a:latin typeface="Times New Roman" pitchFamily="18" charset="0"/>
              </a:rPr>
              <a:t>company</a:t>
            </a:r>
            <a:endParaRPr kumimoji="0" lang="en-US" sz="2400" b="1" dirty="0">
              <a:latin typeface="Times New Roman" pitchFamily="18" charset="0"/>
            </a:endParaRPr>
          </a:p>
        </p:txBody>
      </p:sp>
      <p:pic>
        <p:nvPicPr>
          <p:cNvPr id="160780" name="Picture 12" descr="MMj0283693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34238" y="942975"/>
            <a:ext cx="1203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4622" y="906391"/>
            <a:ext cx="7848600" cy="1643527"/>
          </a:xfrm>
          <a:prstGeom prst="rect">
            <a:avLst/>
          </a:prstGeom>
          <a:noFill/>
        </p:spPr>
        <p:txBody>
          <a:bodyPr wrap="square" rtlCol="0">
            <a:spAutoFit/>
          </a:bodyPr>
          <a:lstStyle/>
          <a:p>
            <a:pPr marL="193675" lvl="1" indent="6350">
              <a:spcBef>
                <a:spcPct val="10000"/>
              </a:spcBef>
              <a:buClr>
                <a:schemeClr val="folHlink"/>
              </a:buClr>
              <a:buSzPct val="65000"/>
              <a:buFont typeface="Wingdings" pitchFamily="2" charset="2"/>
              <a:buNone/>
              <a:defRPr/>
            </a:pPr>
            <a:endParaRPr lang="en-US" altLang="ja-JP" sz="2400" dirty="0" smtClean="0">
              <a:latin typeface="Times New Roman" pitchFamily="18" charset="0"/>
              <a:cs typeface="Times New Roman" pitchFamily="18" charset="0"/>
            </a:endParaRPr>
          </a:p>
          <a:p>
            <a:pPr marL="193675" lvl="1" indent="6350">
              <a:spcBef>
                <a:spcPct val="10000"/>
              </a:spcBef>
              <a:buClr>
                <a:schemeClr val="folHlink"/>
              </a:buClr>
              <a:buSzPct val="65000"/>
              <a:buFont typeface="Wingdings" pitchFamily="2" charset="2"/>
              <a:buNone/>
              <a:defRPr/>
            </a:pPr>
            <a:r>
              <a:rPr lang="en-US" altLang="ja-JP" sz="2400" dirty="0" smtClean="0">
                <a:solidFill>
                  <a:srgbClr val="0070C0"/>
                </a:solidFill>
                <a:latin typeface="Times New Roman" pitchFamily="18" charset="0"/>
                <a:cs typeface="Times New Roman" pitchFamily="18" charset="0"/>
              </a:rPr>
              <a:t>Organizing </a:t>
            </a:r>
            <a:r>
              <a:rPr lang="en-US" altLang="ja-JP" sz="2400" dirty="0">
                <a:solidFill>
                  <a:srgbClr val="0070C0"/>
                </a:solidFill>
                <a:latin typeface="Times New Roman" pitchFamily="18" charset="0"/>
                <a:cs typeface="Times New Roman" pitchFamily="18" charset="0"/>
              </a:rPr>
              <a:t>means </a:t>
            </a:r>
            <a:r>
              <a:rPr lang="en-US" altLang="ja-JP" sz="2400" dirty="0">
                <a:solidFill>
                  <a:srgbClr val="FF0000"/>
                </a:solidFill>
                <a:latin typeface="Times New Roman" pitchFamily="18" charset="0"/>
                <a:cs typeface="Times New Roman" pitchFamily="18" charset="0"/>
              </a:rPr>
              <a:t>assigning the </a:t>
            </a:r>
            <a:r>
              <a:rPr lang="en-US" altLang="ja-JP" sz="2400" dirty="0" smtClean="0">
                <a:solidFill>
                  <a:srgbClr val="FF0000"/>
                </a:solidFill>
                <a:latin typeface="Times New Roman" pitchFamily="18" charset="0"/>
                <a:cs typeface="Times New Roman" pitchFamily="18" charset="0"/>
              </a:rPr>
              <a:t>planned  </a:t>
            </a:r>
            <a:r>
              <a:rPr lang="en-US" altLang="ja-JP" sz="2400" dirty="0">
                <a:solidFill>
                  <a:srgbClr val="FF0000"/>
                </a:solidFill>
                <a:latin typeface="Times New Roman" pitchFamily="18" charset="0"/>
                <a:cs typeface="Times New Roman" pitchFamily="18" charset="0"/>
              </a:rPr>
              <a:t>tasks to </a:t>
            </a:r>
            <a:endParaRPr lang="en-US" altLang="ja-JP" sz="2400" dirty="0" smtClean="0">
              <a:solidFill>
                <a:srgbClr val="FF0000"/>
              </a:solidFill>
              <a:latin typeface="Times New Roman" pitchFamily="18" charset="0"/>
              <a:cs typeface="Times New Roman" pitchFamily="18" charset="0"/>
            </a:endParaRPr>
          </a:p>
          <a:p>
            <a:pPr marL="193675" lvl="1" indent="6350">
              <a:spcBef>
                <a:spcPct val="10000"/>
              </a:spcBef>
              <a:buClr>
                <a:schemeClr val="folHlink"/>
              </a:buClr>
              <a:buSzPct val="65000"/>
              <a:buFont typeface="Wingdings" pitchFamily="2" charset="2"/>
              <a:buNone/>
              <a:defRPr/>
            </a:pPr>
            <a:r>
              <a:rPr lang="en-US" altLang="ja-JP" sz="2400" dirty="0" smtClean="0">
                <a:solidFill>
                  <a:srgbClr val="FF0000"/>
                </a:solidFill>
                <a:latin typeface="Times New Roman" pitchFamily="18" charset="0"/>
                <a:cs typeface="Times New Roman" pitchFamily="18" charset="0"/>
              </a:rPr>
              <a:t>various individuals</a:t>
            </a:r>
            <a:r>
              <a:rPr lang="en-US" altLang="ja-JP" sz="2400" dirty="0" smtClean="0">
                <a:solidFill>
                  <a:srgbClr val="0070C0"/>
                </a:solidFill>
                <a:latin typeface="Times New Roman" pitchFamily="18" charset="0"/>
                <a:cs typeface="Times New Roman" pitchFamily="18" charset="0"/>
              </a:rPr>
              <a:t>  </a:t>
            </a:r>
            <a:r>
              <a:rPr lang="en-US" altLang="ja-JP" sz="2400" dirty="0">
                <a:solidFill>
                  <a:srgbClr val="0070C0"/>
                </a:solidFill>
                <a:latin typeface="Times New Roman" pitchFamily="18" charset="0"/>
                <a:cs typeface="Times New Roman" pitchFamily="18" charset="0"/>
              </a:rPr>
              <a:t>or groups within the organization and </a:t>
            </a:r>
            <a:r>
              <a:rPr lang="en-US" altLang="ja-JP" sz="2400" dirty="0" smtClean="0">
                <a:solidFill>
                  <a:srgbClr val="0070C0"/>
                </a:solidFill>
                <a:latin typeface="Times New Roman" pitchFamily="18" charset="0"/>
                <a:cs typeface="Times New Roman" pitchFamily="18" charset="0"/>
              </a:rPr>
              <a:t>creating </a:t>
            </a:r>
            <a:r>
              <a:rPr lang="en-US" altLang="ja-JP" sz="2400" dirty="0">
                <a:solidFill>
                  <a:srgbClr val="0070C0"/>
                </a:solidFill>
                <a:latin typeface="Times New Roman" pitchFamily="18" charset="0"/>
                <a:cs typeface="Times New Roman" pitchFamily="18" charset="0"/>
              </a:rPr>
              <a:t>a mechanism to put plans into action. </a:t>
            </a:r>
          </a:p>
        </p:txBody>
      </p:sp>
    </p:spTree>
    <p:extLst>
      <p:ext uri="{BB962C8B-B14F-4D97-AF65-F5344CB8AC3E}">
        <p14:creationId xmlns:p14="http://schemas.microsoft.com/office/powerpoint/2010/main" val="148555562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p:cTn id="7" dur="500" decel="50000" fill="hold">
                                          <p:stCondLst>
                                            <p:cond delay="0"/>
                                          </p:stCondLst>
                                        </p:cTn>
                                        <p:tgtEl>
                                          <p:spTgt spid="16077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6077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60770"/>
                                        </p:tgtEl>
                                        <p:attrNameLst>
                                          <p:attrName>ppt_w</p:attrName>
                                        </p:attrNameLst>
                                      </p:cBhvr>
                                      <p:tavLst>
                                        <p:tav tm="0">
                                          <p:val>
                                            <p:strVal val="#ppt_w*.05"/>
                                          </p:val>
                                        </p:tav>
                                        <p:tav tm="100000">
                                          <p:val>
                                            <p:strVal val="#ppt_w"/>
                                          </p:val>
                                        </p:tav>
                                      </p:tavLst>
                                    </p:anim>
                                    <p:anim calcmode="lin" valueType="num">
                                      <p:cBhvr>
                                        <p:cTn id="10" dur="1000" fill="hold"/>
                                        <p:tgtEl>
                                          <p:spTgt spid="16077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6077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6077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6077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60770"/>
                                        </p:tgtEl>
                                      </p:cBhvr>
                                    </p:animEffect>
                                  </p:childTnLst>
                                </p:cTn>
                              </p:par>
                              <p:par>
                                <p:cTn id="15" presetID="51" presetClass="entr" presetSubtype="0" fill="hold" nodeType="withEffect">
                                  <p:stCondLst>
                                    <p:cond delay="0"/>
                                  </p:stCondLst>
                                  <p:childTnLst>
                                    <p:set>
                                      <p:cBhvr>
                                        <p:cTn id="16" dur="1" fill="hold">
                                          <p:stCondLst>
                                            <p:cond delay="0"/>
                                          </p:stCondLst>
                                        </p:cTn>
                                        <p:tgtEl>
                                          <p:spTgt spid="160780"/>
                                        </p:tgtEl>
                                        <p:attrNameLst>
                                          <p:attrName>style.visibility</p:attrName>
                                        </p:attrNameLst>
                                      </p:cBhvr>
                                      <p:to>
                                        <p:strVal val="visible"/>
                                      </p:to>
                                    </p:set>
                                    <p:animEffect transition="in" filter="fade">
                                      <p:cBhvr>
                                        <p:cTn id="17" dur="770" decel="100000"/>
                                        <p:tgtEl>
                                          <p:spTgt spid="160780"/>
                                        </p:tgtEl>
                                      </p:cBhvr>
                                    </p:animEffect>
                                    <p:animScale>
                                      <p:cBhvr>
                                        <p:cTn id="18" dur="770" decel="100000"/>
                                        <p:tgtEl>
                                          <p:spTgt spid="160780"/>
                                        </p:tgtEl>
                                      </p:cBhvr>
                                      <p:from x="10000" y="10000"/>
                                      <p:to x="200000" y="450000"/>
                                    </p:animScale>
                                    <p:animScale>
                                      <p:cBhvr>
                                        <p:cTn id="19" dur="1230" accel="100000" fill="hold">
                                          <p:stCondLst>
                                            <p:cond delay="770"/>
                                          </p:stCondLst>
                                        </p:cTn>
                                        <p:tgtEl>
                                          <p:spTgt spid="160780"/>
                                        </p:tgtEl>
                                      </p:cBhvr>
                                      <p:from x="200000" y="450000"/>
                                      <p:to x="100000" y="100000"/>
                                    </p:animScale>
                                    <p:set>
                                      <p:cBhvr>
                                        <p:cTn id="20" dur="770" fill="hold"/>
                                        <p:tgtEl>
                                          <p:spTgt spid="160780"/>
                                        </p:tgtEl>
                                        <p:attrNameLst>
                                          <p:attrName>ppt_x</p:attrName>
                                        </p:attrNameLst>
                                      </p:cBhvr>
                                      <p:to>
                                        <p:strVal val="(0.5)"/>
                                      </p:to>
                                    </p:set>
                                    <p:anim from="(0.5)" to="(#ppt_x)" calcmode="lin" valueType="num">
                                      <p:cBhvr>
                                        <p:cTn id="21" dur="1230" accel="100000" fill="hold">
                                          <p:stCondLst>
                                            <p:cond delay="770"/>
                                          </p:stCondLst>
                                        </p:cTn>
                                        <p:tgtEl>
                                          <p:spTgt spid="160780"/>
                                        </p:tgtEl>
                                        <p:attrNameLst>
                                          <p:attrName>ppt_x</p:attrName>
                                        </p:attrNameLst>
                                      </p:cBhvr>
                                    </p:anim>
                                    <p:set>
                                      <p:cBhvr>
                                        <p:cTn id="22" dur="770" fill="hold"/>
                                        <p:tgtEl>
                                          <p:spTgt spid="160780"/>
                                        </p:tgtEl>
                                        <p:attrNameLst>
                                          <p:attrName>ppt_y</p:attrName>
                                        </p:attrNameLst>
                                      </p:cBhvr>
                                      <p:to>
                                        <p:strVal val="(#ppt_y+0.4)"/>
                                      </p:to>
                                    </p:set>
                                    <p:anim from="(#ppt_y+0.4)" to="(#ppt_y)" calcmode="lin" valueType="num">
                                      <p:cBhvr>
                                        <p:cTn id="23" dur="1230" accel="100000" fill="hold">
                                          <p:stCondLst>
                                            <p:cond delay="770"/>
                                          </p:stCondLst>
                                        </p:cTn>
                                        <p:tgtEl>
                                          <p:spTgt spid="160780"/>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60771"/>
                                        </p:tgtEl>
                                        <p:attrNameLst>
                                          <p:attrName>style.visibility</p:attrName>
                                        </p:attrNameLst>
                                      </p:cBhvr>
                                      <p:to>
                                        <p:strVal val="visible"/>
                                      </p:to>
                                    </p:set>
                                    <p:anim calcmode="discrete" valueType="clr">
                                      <p:cBhvr override="childStyle">
                                        <p:cTn id="28" dur="80"/>
                                        <p:tgtEl>
                                          <p:spTgt spid="16077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60771"/>
                                        </p:tgtEl>
                                        <p:attrNameLst>
                                          <p:attrName>fillcolor</p:attrName>
                                        </p:attrNameLst>
                                      </p:cBhvr>
                                      <p:tavLst>
                                        <p:tav tm="0">
                                          <p:val>
                                            <p:clrVal>
                                              <a:schemeClr val="accent2"/>
                                            </p:clrVal>
                                          </p:val>
                                        </p:tav>
                                        <p:tav tm="50000">
                                          <p:val>
                                            <p:clrVal>
                                              <a:schemeClr val="hlink"/>
                                            </p:clrVal>
                                          </p:val>
                                        </p:tav>
                                      </p:tavLst>
                                    </p:anim>
                                    <p:set>
                                      <p:cBhvr>
                                        <p:cTn id="30" dur="80"/>
                                        <p:tgtEl>
                                          <p:spTgt spid="16077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84969" y="0"/>
            <a:ext cx="8229600" cy="1371600"/>
          </a:xfrm>
        </p:spPr>
        <p:txBody>
          <a:bodyPr/>
          <a:lstStyle/>
          <a:p>
            <a:pPr eaLnBrk="1" hangingPunct="1">
              <a:defRPr/>
            </a:pPr>
            <a:r>
              <a:rPr lang="en-US" b="1" dirty="0" smtClean="0">
                <a:solidFill>
                  <a:srgbClr val="FF0000"/>
                </a:solidFill>
              </a:rPr>
              <a:t>Characteristics of an Organization</a:t>
            </a:r>
          </a:p>
        </p:txBody>
      </p:sp>
      <p:sp>
        <p:nvSpPr>
          <p:cNvPr id="88067" name="Rectangle 3"/>
          <p:cNvSpPr>
            <a:spLocks noGrp="1" noChangeArrowheads="1"/>
          </p:cNvSpPr>
          <p:nvPr>
            <p:ph type="body" sz="half" idx="1"/>
          </p:nvPr>
        </p:nvSpPr>
        <p:spPr>
          <a:xfrm>
            <a:off x="457200" y="1447800"/>
            <a:ext cx="7423150" cy="5181600"/>
          </a:xfrm>
        </p:spPr>
        <p:txBody>
          <a:bodyPr>
            <a:normAutofit fontScale="92500" lnSpcReduction="10000"/>
          </a:bodyPr>
          <a:lstStyle/>
          <a:p>
            <a:pPr eaLnBrk="1" hangingPunct="1">
              <a:defRPr/>
            </a:pPr>
            <a:r>
              <a:rPr lang="en-US" sz="2800" dirty="0" smtClean="0"/>
              <a:t>An organization has a structure.</a:t>
            </a:r>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solidFill>
                <a:srgbClr val="FF0000"/>
              </a:solidFill>
            </a:endParaRPr>
          </a:p>
          <a:p>
            <a:pPr eaLnBrk="1" hangingPunct="1">
              <a:defRPr/>
            </a:pPr>
            <a:r>
              <a:rPr lang="en-US" sz="2800" dirty="0" smtClean="0">
                <a:solidFill>
                  <a:srgbClr val="FF0000"/>
                </a:solidFill>
              </a:rPr>
              <a:t>An organization consists of a group of people striving to reach goals that individuals acting alone could not achieve.</a:t>
            </a:r>
          </a:p>
          <a:p>
            <a:pPr>
              <a:buClr>
                <a:schemeClr val="hlink"/>
              </a:buClr>
              <a:buSzPct val="65000"/>
              <a:buNone/>
              <a:defRPr/>
            </a:pPr>
            <a:endParaRPr lang="en-US" sz="2800" dirty="0" smtClean="0"/>
          </a:p>
          <a:p>
            <a:pPr>
              <a:buClr>
                <a:schemeClr val="hlink"/>
              </a:buClr>
              <a:buSzPct val="65000"/>
              <a:buNone/>
              <a:defRPr/>
            </a:pPr>
            <a:r>
              <a:rPr lang="en-US" sz="2800" dirty="0" smtClean="0"/>
              <a:t>Goals are the purpose </a:t>
            </a:r>
            <a:r>
              <a:rPr lang="en-US" altLang="ja-JP" sz="2800" dirty="0" smtClean="0">
                <a:latin typeface="Times New Roman" pitchFamily="18" charset="0"/>
                <a:cs typeface="Times New Roman" pitchFamily="18" charset="0"/>
              </a:rPr>
              <a:t> </a:t>
            </a:r>
            <a:r>
              <a:rPr lang="en-US" altLang="ja-JP" sz="2800" dirty="0">
                <a:latin typeface="Times New Roman" pitchFamily="18" charset="0"/>
                <a:cs typeface="Times New Roman" pitchFamily="18" charset="0"/>
              </a:rPr>
              <a:t>that an organization strives to achieve; </a:t>
            </a:r>
            <a:endParaRPr lang="en-US" sz="2800" dirty="0" smtClean="0"/>
          </a:p>
          <a:p>
            <a:pPr eaLnBrk="1" hangingPunct="1">
              <a:defRPr/>
            </a:pPr>
            <a:endParaRPr lang="en-US" sz="2800" dirty="0" smtClean="0"/>
          </a:p>
        </p:txBody>
      </p:sp>
      <p:grpSp>
        <p:nvGrpSpPr>
          <p:cNvPr id="2" name="Content Placeholder 88067"/>
          <p:cNvGrpSpPr>
            <a:grpSpLocks/>
          </p:cNvGrpSpPr>
          <p:nvPr/>
        </p:nvGrpSpPr>
        <p:grpSpPr bwMode="auto">
          <a:xfrm>
            <a:off x="1763713" y="2133600"/>
            <a:ext cx="5472112" cy="1963738"/>
            <a:chOff x="1440" y="605"/>
            <a:chExt cx="2938" cy="1094"/>
          </a:xfrm>
        </p:grpSpPr>
        <p:cxnSp>
          <p:nvCxnSpPr>
            <p:cNvPr id="1028" name="_s1028"/>
            <p:cNvCxnSpPr>
              <a:cxnSpLocks noChangeShapeType="1"/>
              <a:stCxn id="6" idx="0"/>
              <a:endCxn id="3" idx="2"/>
            </p:cNvCxnSpPr>
            <p:nvPr/>
          </p:nvCxnSpPr>
          <p:spPr bwMode="auto">
            <a:xfrm rot="5400000" flipH="1">
              <a:off x="3341" y="661"/>
              <a:ext cx="173" cy="103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p:cNvCxnSpPr>
              <a:cxnSpLocks noChangeShapeType="1"/>
              <a:stCxn id="5" idx="0"/>
              <a:endCxn id="3" idx="2"/>
            </p:cNvCxnSpPr>
            <p:nvPr/>
          </p:nvCxnSpPr>
          <p:spPr bwMode="auto">
            <a:xfrm rot="16200000">
              <a:off x="2823" y="1179"/>
              <a:ext cx="173"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30" name="_s1030"/>
            <p:cNvCxnSpPr>
              <a:cxnSpLocks noChangeShapeType="1"/>
              <a:stCxn id="4" idx="0"/>
              <a:endCxn id="3" idx="2"/>
            </p:cNvCxnSpPr>
            <p:nvPr/>
          </p:nvCxnSpPr>
          <p:spPr bwMode="auto">
            <a:xfrm rot="16200000">
              <a:off x="2304" y="661"/>
              <a:ext cx="173" cy="103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1031"/>
            <p:cNvSpPr>
              <a:spLocks noChangeArrowheads="1"/>
            </p:cNvSpPr>
            <p:nvPr/>
          </p:nvSpPr>
          <p:spPr bwMode="auto">
            <a:xfrm>
              <a:off x="2477" y="787"/>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4" name="_s1032"/>
            <p:cNvSpPr>
              <a:spLocks noChangeArrowheads="1"/>
            </p:cNvSpPr>
            <p:nvPr/>
          </p:nvSpPr>
          <p:spPr bwMode="auto">
            <a:xfrm>
              <a:off x="1440" y="1266"/>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5" name="_s1033"/>
            <p:cNvSpPr>
              <a:spLocks noChangeArrowheads="1"/>
            </p:cNvSpPr>
            <p:nvPr/>
          </p:nvSpPr>
          <p:spPr bwMode="auto">
            <a:xfrm>
              <a:off x="2477" y="1266"/>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6" name="_s1034"/>
            <p:cNvSpPr>
              <a:spLocks noChangeArrowheads="1"/>
            </p:cNvSpPr>
            <p:nvPr/>
          </p:nvSpPr>
          <p:spPr bwMode="auto">
            <a:xfrm>
              <a:off x="3514" y="1266"/>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grpSp>
    </p:spTree>
    <p:extLst>
      <p:ext uri="{BB962C8B-B14F-4D97-AF65-F5344CB8AC3E}">
        <p14:creationId xmlns:p14="http://schemas.microsoft.com/office/powerpoint/2010/main" val="44351135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6" end="6"/>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solidFill>
                  <a:srgbClr val="FF0000"/>
                </a:solidFill>
              </a:rPr>
              <a:t>Classical Approach</a:t>
            </a:r>
          </a:p>
        </p:txBody>
      </p:sp>
      <p:sp>
        <p:nvSpPr>
          <p:cNvPr id="16387" name="Content Placeholder 2"/>
          <p:cNvSpPr>
            <a:spLocks noGrp="1"/>
          </p:cNvSpPr>
          <p:nvPr>
            <p:ph idx="1"/>
          </p:nvPr>
        </p:nvSpPr>
        <p:spPr/>
        <p:txBody>
          <a:bodyPr/>
          <a:lstStyle/>
          <a:p>
            <a:pPr eaLnBrk="1" hangingPunct="1"/>
            <a:r>
              <a:rPr lang="en-US" altLang="en-US" smtClean="0"/>
              <a:t>The Classical Perspective to management emerged during the nineteenth century and continued  till the twentieth century.</a:t>
            </a:r>
          </a:p>
          <a:p>
            <a:pPr eaLnBrk="1" hangingPunct="1"/>
            <a:endParaRPr lang="en-US" altLang="en-US" smtClean="0"/>
          </a:p>
          <a:p>
            <a:pPr eaLnBrk="1" hangingPunct="1"/>
            <a:r>
              <a:rPr lang="en-US" altLang="en-US" smtClean="0"/>
              <a:t>Due to new challenges the organizations faced </a:t>
            </a:r>
            <a:r>
              <a:rPr lang="en-US" altLang="en-US" smtClean="0">
                <a:solidFill>
                  <a:srgbClr val="FF0000"/>
                </a:solidFill>
              </a:rPr>
              <a:t>management sought methods of efficiency </a:t>
            </a:r>
            <a:r>
              <a:rPr lang="en-US" altLang="en-US" smtClean="0"/>
              <a:t>which included a rational and scientific approach  </a:t>
            </a:r>
          </a:p>
        </p:txBody>
      </p:sp>
    </p:spTree>
    <p:extLst>
      <p:ext uri="{BB962C8B-B14F-4D97-AF65-F5344CB8AC3E}">
        <p14:creationId xmlns:p14="http://schemas.microsoft.com/office/powerpoint/2010/main" val="7444446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6"/>
          <p:cNvSpPr>
            <a:spLocks noGrp="1"/>
          </p:cNvSpPr>
          <p:nvPr>
            <p:ph type="sldNum" sz="quarter" idx="12"/>
          </p:nvPr>
        </p:nvSpPr>
        <p:spPr>
          <a:noFill/>
        </p:spPr>
        <p:txBody>
          <a:bodyPr/>
          <a:lstStyle>
            <a:lvl1pPr eaLnBrk="0" hangingPunct="0">
              <a:defRPr sz="2400" b="1">
                <a:solidFill>
                  <a:schemeClr val="tx1"/>
                </a:solidFill>
                <a:latin typeface="Arial" charset="0"/>
                <a:cs typeface="Arial" charset="0"/>
              </a:defRPr>
            </a:lvl1pPr>
            <a:lvl2pPr marL="742950" indent="-285750" eaLnBrk="0" hangingPunct="0">
              <a:defRPr sz="2400" b="1">
                <a:solidFill>
                  <a:schemeClr val="tx1"/>
                </a:solidFill>
                <a:latin typeface="Arial" charset="0"/>
                <a:cs typeface="Arial" charset="0"/>
              </a:defRPr>
            </a:lvl2pPr>
            <a:lvl3pPr marL="1143000" indent="-228600" eaLnBrk="0" hangingPunct="0">
              <a:defRPr sz="2400" b="1">
                <a:solidFill>
                  <a:schemeClr val="tx1"/>
                </a:solidFill>
                <a:latin typeface="Arial" charset="0"/>
                <a:cs typeface="Arial" charset="0"/>
              </a:defRPr>
            </a:lvl3pPr>
            <a:lvl4pPr marL="1600200" indent="-228600" eaLnBrk="0" hangingPunct="0">
              <a:defRPr sz="2400" b="1">
                <a:solidFill>
                  <a:schemeClr val="tx1"/>
                </a:solidFill>
                <a:latin typeface="Arial" charset="0"/>
                <a:cs typeface="Arial" charset="0"/>
              </a:defRPr>
            </a:lvl4pPr>
            <a:lvl5pPr marL="2057400" indent="-228600" eaLnBrk="0" hangingPunct="0">
              <a:defRPr sz="2400" b="1">
                <a:solidFill>
                  <a:schemeClr val="tx1"/>
                </a:solidFill>
                <a:latin typeface="Arial" charset="0"/>
                <a:cs typeface="Arial" charset="0"/>
              </a:defRPr>
            </a:lvl5pPr>
            <a:lvl6pPr marL="2514600" indent="-228600" algn="ctr" eaLnBrk="0" fontAlgn="base" hangingPunct="0">
              <a:spcBef>
                <a:spcPct val="0"/>
              </a:spcBef>
              <a:spcAft>
                <a:spcPct val="0"/>
              </a:spcAft>
              <a:defRPr sz="2400" b="1">
                <a:solidFill>
                  <a:schemeClr val="tx1"/>
                </a:solidFill>
                <a:latin typeface="Arial" charset="0"/>
                <a:cs typeface="Arial" charset="0"/>
              </a:defRPr>
            </a:lvl6pPr>
            <a:lvl7pPr marL="2971800" indent="-228600" algn="ctr" eaLnBrk="0" fontAlgn="base" hangingPunct="0">
              <a:spcBef>
                <a:spcPct val="0"/>
              </a:spcBef>
              <a:spcAft>
                <a:spcPct val="0"/>
              </a:spcAft>
              <a:defRPr sz="2400" b="1">
                <a:solidFill>
                  <a:schemeClr val="tx1"/>
                </a:solidFill>
                <a:latin typeface="Arial" charset="0"/>
                <a:cs typeface="Arial" charset="0"/>
              </a:defRPr>
            </a:lvl7pPr>
            <a:lvl8pPr marL="3429000" indent="-228600" algn="ctr" eaLnBrk="0" fontAlgn="base" hangingPunct="0">
              <a:spcBef>
                <a:spcPct val="0"/>
              </a:spcBef>
              <a:spcAft>
                <a:spcPct val="0"/>
              </a:spcAft>
              <a:defRPr sz="2400" b="1">
                <a:solidFill>
                  <a:schemeClr val="tx1"/>
                </a:solidFill>
                <a:latin typeface="Arial" charset="0"/>
                <a:cs typeface="Arial" charset="0"/>
              </a:defRPr>
            </a:lvl8pPr>
            <a:lvl9pPr marL="3886200" indent="-228600" algn="ctr" eaLnBrk="0" fontAlgn="base" hangingPunct="0">
              <a:spcBef>
                <a:spcPct val="0"/>
              </a:spcBef>
              <a:spcAft>
                <a:spcPct val="0"/>
              </a:spcAft>
              <a:defRPr sz="2400" b="1">
                <a:solidFill>
                  <a:schemeClr val="tx1"/>
                </a:solidFill>
                <a:latin typeface="Arial" charset="0"/>
                <a:cs typeface="Arial" charset="0"/>
              </a:defRPr>
            </a:lvl9pPr>
          </a:lstStyle>
          <a:p>
            <a:pPr eaLnBrk="1" hangingPunct="1"/>
            <a:fld id="{9891FC44-41A3-47D0-92F8-082632E471EA}" type="slidenum">
              <a:rPr lang="en-US" altLang="en-US" sz="1000" b="0"/>
              <a:pPr eaLnBrk="1" hangingPunct="1"/>
              <a:t>60</a:t>
            </a:fld>
            <a:endParaRPr lang="en-US" altLang="en-US" sz="1000" b="0"/>
          </a:p>
        </p:txBody>
      </p:sp>
      <p:sp>
        <p:nvSpPr>
          <p:cNvPr id="13317" name="Rectangle 4"/>
          <p:cNvSpPr>
            <a:spLocks noGrp="1" noChangeArrowheads="1"/>
          </p:cNvSpPr>
          <p:nvPr>
            <p:ph type="title"/>
          </p:nvPr>
        </p:nvSpPr>
        <p:spPr/>
        <p:txBody>
          <a:bodyPr/>
          <a:lstStyle/>
          <a:p>
            <a:pPr eaLnBrk="1" hangingPunct="1"/>
            <a:r>
              <a:rPr lang="en-US" altLang="en-US" b="1" dirty="0" smtClean="0">
                <a:solidFill>
                  <a:srgbClr val="FF0000"/>
                </a:solidFill>
              </a:rPr>
              <a:t>Structure Variables</a:t>
            </a:r>
          </a:p>
        </p:txBody>
      </p:sp>
      <p:sp>
        <p:nvSpPr>
          <p:cNvPr id="13318" name="Rectangle 3"/>
          <p:cNvSpPr>
            <a:spLocks noGrp="1" noChangeArrowheads="1"/>
          </p:cNvSpPr>
          <p:nvPr>
            <p:ph type="body" sz="half" idx="1"/>
          </p:nvPr>
        </p:nvSpPr>
        <p:spPr/>
        <p:txBody>
          <a:bodyPr/>
          <a:lstStyle/>
          <a:p>
            <a:pPr eaLnBrk="1" hangingPunct="1"/>
            <a:r>
              <a:rPr lang="en-US" altLang="en-US" dirty="0" smtClean="0">
                <a:solidFill>
                  <a:srgbClr val="FF0000"/>
                </a:solidFill>
              </a:rPr>
              <a:t>Principles</a:t>
            </a:r>
          </a:p>
          <a:p>
            <a:pPr lvl="1" eaLnBrk="1" hangingPunct="1"/>
            <a:r>
              <a:rPr lang="en-US" altLang="en-US" dirty="0" smtClean="0"/>
              <a:t>Chain of command</a:t>
            </a:r>
          </a:p>
          <a:p>
            <a:pPr lvl="1" eaLnBrk="1" hangingPunct="1"/>
            <a:r>
              <a:rPr lang="en-US" altLang="en-US" dirty="0" smtClean="0"/>
              <a:t>Span of control</a:t>
            </a:r>
          </a:p>
          <a:p>
            <a:pPr lvl="1" eaLnBrk="1" hangingPunct="1"/>
            <a:r>
              <a:rPr lang="en-US" altLang="en-US" dirty="0" smtClean="0"/>
              <a:t>Authority</a:t>
            </a:r>
          </a:p>
          <a:p>
            <a:pPr lvl="1" eaLnBrk="1" hangingPunct="1"/>
            <a:r>
              <a:rPr lang="en-US" altLang="en-US" dirty="0" smtClean="0"/>
              <a:t>Power</a:t>
            </a:r>
          </a:p>
          <a:p>
            <a:pPr lvl="1" eaLnBrk="1" hangingPunct="1"/>
            <a:r>
              <a:rPr lang="en-US" altLang="en-US" dirty="0" smtClean="0"/>
              <a:t>Responsibility</a:t>
            </a:r>
          </a:p>
          <a:p>
            <a:pPr eaLnBrk="1" hangingPunct="1"/>
            <a:endParaRPr lang="en-US" altLang="en-US" dirty="0" smtClean="0"/>
          </a:p>
        </p:txBody>
      </p:sp>
      <p:sp>
        <p:nvSpPr>
          <p:cNvPr id="13319" name="Rectangle 5"/>
          <p:cNvSpPr>
            <a:spLocks noGrp="1" noChangeArrowheads="1"/>
          </p:cNvSpPr>
          <p:nvPr>
            <p:ph type="body" sz="half" idx="2"/>
          </p:nvPr>
        </p:nvSpPr>
        <p:spPr/>
        <p:txBody>
          <a:bodyPr/>
          <a:lstStyle/>
          <a:p>
            <a:pPr eaLnBrk="1" hangingPunct="1"/>
            <a:r>
              <a:rPr lang="en-US" altLang="en-US" dirty="0" smtClean="0">
                <a:solidFill>
                  <a:srgbClr val="FF0000"/>
                </a:solidFill>
              </a:rPr>
              <a:t>Departmentalization</a:t>
            </a:r>
          </a:p>
          <a:p>
            <a:pPr lvl="1" eaLnBrk="1" hangingPunct="1"/>
            <a:r>
              <a:rPr lang="en-US" altLang="en-US" dirty="0" smtClean="0"/>
              <a:t>Functional</a:t>
            </a:r>
          </a:p>
          <a:p>
            <a:pPr lvl="1" eaLnBrk="1" hangingPunct="1"/>
            <a:r>
              <a:rPr lang="en-US" altLang="en-US" dirty="0" smtClean="0"/>
              <a:t>Divisional</a:t>
            </a:r>
          </a:p>
          <a:p>
            <a:pPr lvl="2" eaLnBrk="1" hangingPunct="1"/>
            <a:r>
              <a:rPr lang="en-US" altLang="en-US" dirty="0" smtClean="0"/>
              <a:t>Product</a:t>
            </a:r>
          </a:p>
          <a:p>
            <a:pPr lvl="2" eaLnBrk="1" hangingPunct="1"/>
            <a:r>
              <a:rPr lang="en-US" altLang="en-US" dirty="0" smtClean="0"/>
              <a:t>Customer</a:t>
            </a:r>
          </a:p>
          <a:p>
            <a:pPr lvl="2" eaLnBrk="1" hangingPunct="1"/>
            <a:r>
              <a:rPr lang="en-US" altLang="en-US" dirty="0" smtClean="0"/>
              <a:t>Geographic</a:t>
            </a:r>
          </a:p>
          <a:p>
            <a:pPr lvl="2" eaLnBrk="1" hangingPunct="1"/>
            <a:r>
              <a:rPr lang="en-US" altLang="en-US" dirty="0" smtClean="0"/>
              <a:t>Process</a:t>
            </a:r>
          </a:p>
          <a:p>
            <a:pPr eaLnBrk="1" hangingPunct="1"/>
            <a:endParaRPr lang="en-US" altLang="en-US" dirty="0" smtClean="0"/>
          </a:p>
        </p:txBody>
      </p:sp>
    </p:spTree>
    <p:extLst>
      <p:ext uri="{BB962C8B-B14F-4D97-AF65-F5344CB8AC3E}">
        <p14:creationId xmlns:p14="http://schemas.microsoft.com/office/powerpoint/2010/main" val="2348657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smtClean="0">
                <a:solidFill>
                  <a:srgbClr val="FF0000"/>
                </a:solidFill>
              </a:rPr>
              <a:t>Organization Design</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fontScale="92500" lnSpcReduction="20000"/>
          </a:bodyPr>
          <a:lstStyle/>
          <a:p>
            <a:r>
              <a:rPr lang="en-US" sz="2400" dirty="0" smtClean="0"/>
              <a:t>Organization Design is a process in which managers develop or change their organization’s structure.</a:t>
            </a:r>
          </a:p>
          <a:p>
            <a:endParaRPr lang="en-GB" sz="2400" dirty="0" smtClean="0">
              <a:solidFill>
                <a:srgbClr val="FF0000"/>
              </a:solidFill>
            </a:endParaRPr>
          </a:p>
          <a:p>
            <a:r>
              <a:rPr lang="en-GB" sz="2400" dirty="0" smtClean="0">
                <a:solidFill>
                  <a:srgbClr val="FF0000"/>
                </a:solidFill>
              </a:rPr>
              <a:t>An </a:t>
            </a:r>
            <a:r>
              <a:rPr lang="en-GB" sz="2400" dirty="0">
                <a:solidFill>
                  <a:srgbClr val="FF0000"/>
                </a:solidFill>
              </a:rPr>
              <a:t>organization structure defines how job tasks are formally divided, grouped and coordinated. </a:t>
            </a:r>
            <a:endParaRPr lang="en-US" sz="2400" dirty="0" smtClean="0">
              <a:solidFill>
                <a:srgbClr val="FF0000"/>
              </a:solidFill>
            </a:endParaRPr>
          </a:p>
          <a:p>
            <a:endParaRPr lang="en-US" sz="2400" dirty="0" smtClean="0"/>
          </a:p>
          <a:p>
            <a:r>
              <a:rPr lang="en-US" sz="2400" dirty="0" smtClean="0"/>
              <a:t>This  process involves making decisions about how specialized jobs should be allocated, the rules to guide employees’ behaviors, and at what levels decisions are to be made.</a:t>
            </a:r>
          </a:p>
          <a:p>
            <a:endParaRPr lang="en-US" sz="2400" dirty="0" smtClean="0"/>
          </a:p>
          <a:p>
            <a:r>
              <a:rPr lang="en-US" sz="2400" b="1" dirty="0" smtClean="0"/>
              <a:t>Six basic elements of organization structure:</a:t>
            </a:r>
          </a:p>
          <a:p>
            <a:pPr lvl="1"/>
            <a:r>
              <a:rPr lang="en-US" sz="2000" b="1" dirty="0" smtClean="0">
                <a:solidFill>
                  <a:srgbClr val="FF0000"/>
                </a:solidFill>
              </a:rPr>
              <a:t>Work specialization</a:t>
            </a:r>
          </a:p>
          <a:p>
            <a:pPr lvl="1"/>
            <a:r>
              <a:rPr lang="en-GB" sz="2000" b="1" dirty="0" smtClean="0">
                <a:solidFill>
                  <a:srgbClr val="FF0000"/>
                </a:solidFill>
              </a:rPr>
              <a:t>Departmentalisation</a:t>
            </a:r>
          </a:p>
          <a:p>
            <a:pPr lvl="1"/>
            <a:r>
              <a:rPr lang="en-US" sz="2000" b="1" dirty="0" smtClean="0">
                <a:solidFill>
                  <a:srgbClr val="FF0000"/>
                </a:solidFill>
              </a:rPr>
              <a:t>Unity of command/ Scalar Chain</a:t>
            </a:r>
          </a:p>
          <a:p>
            <a:pPr lvl="1"/>
            <a:r>
              <a:rPr lang="en-US" sz="2000" b="1" dirty="0" smtClean="0">
                <a:solidFill>
                  <a:srgbClr val="FF0000"/>
                </a:solidFill>
              </a:rPr>
              <a:t>Span of control</a:t>
            </a:r>
          </a:p>
          <a:p>
            <a:pPr lvl="1"/>
            <a:r>
              <a:rPr lang="en-US" sz="2000" b="1" dirty="0" smtClean="0">
                <a:solidFill>
                  <a:srgbClr val="FF0000"/>
                </a:solidFill>
              </a:rPr>
              <a:t>Centralization vs. decentralization, and</a:t>
            </a:r>
          </a:p>
          <a:p>
            <a:pPr lvl="1"/>
            <a:r>
              <a:rPr lang="en-US" sz="2000" b="1" dirty="0" smtClean="0">
                <a:solidFill>
                  <a:srgbClr val="FF0000"/>
                </a:solidFill>
              </a:rPr>
              <a:t>Formalization</a:t>
            </a:r>
          </a:p>
        </p:txBody>
      </p:sp>
    </p:spTree>
    <p:extLst>
      <p:ext uri="{BB962C8B-B14F-4D97-AF65-F5344CB8AC3E}">
        <p14:creationId xmlns:p14="http://schemas.microsoft.com/office/powerpoint/2010/main" val="2475911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b="1" dirty="0" smtClean="0">
                <a:solidFill>
                  <a:srgbClr val="FF0000"/>
                </a:solidFill>
              </a:rPr>
              <a:t>Elements of Organization Structure</a:t>
            </a:r>
            <a:endParaRPr lang="en-US" b="1" dirty="0">
              <a:solidFill>
                <a:srgbClr val="FF0000"/>
              </a:solidFill>
            </a:endParaRPr>
          </a:p>
        </p:txBody>
      </p:sp>
      <p:sp>
        <p:nvSpPr>
          <p:cNvPr id="3" name="Content Placeholder 2"/>
          <p:cNvSpPr>
            <a:spLocks noGrp="1"/>
          </p:cNvSpPr>
          <p:nvPr>
            <p:ph idx="1"/>
          </p:nvPr>
        </p:nvSpPr>
        <p:spPr>
          <a:xfrm>
            <a:off x="457200" y="1066800"/>
            <a:ext cx="8229600" cy="5638800"/>
          </a:xfrm>
        </p:spPr>
        <p:txBody>
          <a:bodyPr>
            <a:normAutofit/>
          </a:bodyPr>
          <a:lstStyle/>
          <a:p>
            <a:r>
              <a:rPr lang="en-US" sz="2400" b="1" dirty="0" smtClean="0">
                <a:solidFill>
                  <a:srgbClr val="FF0000"/>
                </a:solidFill>
              </a:rPr>
              <a:t>Work Specialization-</a:t>
            </a:r>
          </a:p>
          <a:p>
            <a:pPr lvl="1"/>
            <a:r>
              <a:rPr lang="en-US" sz="2000" dirty="0" smtClean="0"/>
              <a:t>In Work Specialization , a </a:t>
            </a:r>
            <a:r>
              <a:rPr lang="en-US" sz="2000" dirty="0" smtClean="0">
                <a:solidFill>
                  <a:srgbClr val="FF0000"/>
                </a:solidFill>
              </a:rPr>
              <a:t>job is broken down into a number of steps and each step is completed by an individual</a:t>
            </a:r>
            <a:r>
              <a:rPr lang="en-US" sz="2000" dirty="0" smtClean="0"/>
              <a:t> or group of individuals, rather than having one individual do the whole job . </a:t>
            </a:r>
          </a:p>
          <a:p>
            <a:pPr lvl="1"/>
            <a:r>
              <a:rPr lang="en-US" sz="2000" dirty="0" smtClean="0"/>
              <a:t>Work specialization makes efficient use of diversity of skills that workers hold (</a:t>
            </a:r>
            <a:r>
              <a:rPr lang="en-US" sz="2000" dirty="0" smtClean="0">
                <a:solidFill>
                  <a:srgbClr val="FF0000"/>
                </a:solidFill>
              </a:rPr>
              <a:t>Forging, Machining, Welding, Assembly, Painting, etc. before the final product is dispatched).</a:t>
            </a:r>
          </a:p>
          <a:p>
            <a:endParaRPr lang="en-US" sz="2400" dirty="0" smtClean="0"/>
          </a:p>
          <a:p>
            <a:r>
              <a:rPr lang="en-US" sz="2400" b="1" dirty="0" smtClean="0">
                <a:solidFill>
                  <a:srgbClr val="FF0000"/>
                </a:solidFill>
              </a:rPr>
              <a:t>Departmentalization</a:t>
            </a:r>
          </a:p>
          <a:p>
            <a:pPr lvl="1"/>
            <a:r>
              <a:rPr lang="en-GB" sz="2000" dirty="0"/>
              <a:t> </a:t>
            </a:r>
            <a:r>
              <a:rPr lang="en-GB" sz="2000" dirty="0" smtClean="0"/>
              <a:t>Once </a:t>
            </a:r>
            <a:r>
              <a:rPr lang="en-GB" sz="2000" dirty="0"/>
              <a:t>the jobs have been divided through work specialization, these </a:t>
            </a:r>
            <a:r>
              <a:rPr lang="en-GB" sz="2000" dirty="0">
                <a:solidFill>
                  <a:srgbClr val="FF0000"/>
                </a:solidFill>
              </a:rPr>
              <a:t>jobs have to be grouped together so that common tasks can be coordinated.</a:t>
            </a:r>
            <a:r>
              <a:rPr lang="en-GB" sz="2000" dirty="0"/>
              <a:t> The basis by which jobs are grouped together is called departmentalization</a:t>
            </a:r>
            <a:r>
              <a:rPr lang="en-GB" sz="2000" dirty="0" smtClean="0"/>
              <a:t>.</a:t>
            </a:r>
          </a:p>
          <a:p>
            <a:pPr lvl="1"/>
            <a:r>
              <a:rPr lang="en-GB" sz="2000" dirty="0" smtClean="0">
                <a:solidFill>
                  <a:srgbClr val="FF0000"/>
                </a:solidFill>
              </a:rPr>
              <a:t> There are commonly used five departmental structures, discussed in next two slides:</a:t>
            </a:r>
            <a:r>
              <a:rPr lang="en-GB" sz="2000" dirty="0" smtClean="0"/>
              <a:t> </a:t>
            </a:r>
            <a:endParaRPr lang="en-US" sz="2000" dirty="0"/>
          </a:p>
        </p:txBody>
      </p:sp>
    </p:spTree>
    <p:extLst>
      <p:ext uri="{BB962C8B-B14F-4D97-AF65-F5344CB8AC3E}">
        <p14:creationId xmlns:p14="http://schemas.microsoft.com/office/powerpoint/2010/main" val="38984756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18" y="76200"/>
            <a:ext cx="8153400" cy="969818"/>
          </a:xfrm>
        </p:spPr>
        <p:txBody>
          <a:bodyPr>
            <a:normAutofit fontScale="90000"/>
          </a:bodyPr>
          <a:lstStyle/>
          <a:p>
            <a:r>
              <a:rPr lang="en-US" b="1" dirty="0" smtClean="0">
                <a:solidFill>
                  <a:srgbClr val="FF0000"/>
                </a:solidFill>
              </a:rPr>
              <a:t>Departmentalization</a:t>
            </a:r>
            <a:br>
              <a:rPr lang="en-US" b="1" dirty="0" smtClean="0">
                <a:solidFill>
                  <a:srgbClr val="FF0000"/>
                </a:solidFill>
              </a:rPr>
            </a:br>
            <a:r>
              <a:rPr lang="en-US" b="1" dirty="0" smtClean="0">
                <a:solidFill>
                  <a:srgbClr val="FF0000"/>
                </a:solidFill>
              </a:rPr>
              <a:t>              </a:t>
            </a:r>
            <a:r>
              <a:rPr lang="en-US" sz="3600" b="1" dirty="0" smtClean="0"/>
              <a:t>Classifications…</a:t>
            </a:r>
            <a:endParaRPr lang="en-US" sz="3600" b="1" dirty="0"/>
          </a:p>
        </p:txBody>
      </p:sp>
      <p:sp>
        <p:nvSpPr>
          <p:cNvPr id="3" name="Content Placeholder 2"/>
          <p:cNvSpPr>
            <a:spLocks noGrp="1"/>
          </p:cNvSpPr>
          <p:nvPr>
            <p:ph idx="1"/>
          </p:nvPr>
        </p:nvSpPr>
        <p:spPr>
          <a:xfrm>
            <a:off x="245917" y="975518"/>
            <a:ext cx="8229600" cy="5276563"/>
          </a:xfrm>
        </p:spPr>
        <p:txBody>
          <a:bodyPr/>
          <a:lstStyle/>
          <a:p>
            <a:pPr lvl="1"/>
            <a:r>
              <a:rPr lang="en-GB" sz="2400" b="1" dirty="0" smtClean="0">
                <a:solidFill>
                  <a:srgbClr val="FF0000"/>
                </a:solidFill>
              </a:rPr>
              <a:t>Functional Departmentalization</a:t>
            </a:r>
          </a:p>
          <a:p>
            <a:pPr lvl="2"/>
            <a:r>
              <a:rPr lang="en-GB" sz="1600" dirty="0"/>
              <a:t>The activities can be grouped by functions performed. Functional departmentalization seeks to achieve economics of scale by placing people with common skills and orientations into common units.</a:t>
            </a:r>
            <a:endParaRPr lang="en-US" sz="1600" dirty="0"/>
          </a:p>
          <a:p>
            <a:pPr lvl="1"/>
            <a:endParaRPr lang="en-GB" sz="2000" dirty="0" smtClean="0"/>
          </a:p>
          <a:p>
            <a:pPr lvl="1"/>
            <a:endParaRPr lang="en-US" sz="2000" b="1" dirty="0" smtClean="0"/>
          </a:p>
          <a:p>
            <a:pPr lvl="1"/>
            <a:endParaRPr lang="en-US" sz="2000" b="1" dirty="0" smtClean="0"/>
          </a:p>
          <a:p>
            <a:pPr lvl="1"/>
            <a:endParaRPr lang="en-US" sz="2400" b="1" dirty="0" smtClean="0">
              <a:solidFill>
                <a:srgbClr val="FF0000"/>
              </a:solidFill>
            </a:endParaRPr>
          </a:p>
          <a:p>
            <a:pPr lvl="1"/>
            <a:r>
              <a:rPr lang="en-US" sz="2400" b="1" dirty="0" smtClean="0">
                <a:solidFill>
                  <a:srgbClr val="FF0000"/>
                </a:solidFill>
              </a:rPr>
              <a:t>Product </a:t>
            </a:r>
            <a:r>
              <a:rPr lang="en-US" sz="2400" b="1" dirty="0">
                <a:solidFill>
                  <a:srgbClr val="FF0000"/>
                </a:solidFill>
              </a:rPr>
              <a:t>Departmentalization</a:t>
            </a:r>
            <a:r>
              <a:rPr lang="en-US" sz="2400" dirty="0">
                <a:solidFill>
                  <a:srgbClr val="FF0000"/>
                </a:solidFill>
              </a:rPr>
              <a:t>.</a:t>
            </a:r>
            <a:r>
              <a:rPr lang="en-US" sz="2000" dirty="0"/>
              <a:t> </a:t>
            </a:r>
            <a:endParaRPr lang="en-US" sz="2000" dirty="0" smtClean="0"/>
          </a:p>
          <a:p>
            <a:pPr lvl="1"/>
            <a:r>
              <a:rPr lang="en-US" sz="2000" dirty="0" smtClean="0"/>
              <a:t>It </a:t>
            </a:r>
            <a:r>
              <a:rPr lang="en-US" sz="2000" dirty="0"/>
              <a:t>groups jobs by product line. Each manager is responsible of an area within the organization depending of his/her specialization</a:t>
            </a:r>
            <a:endParaRPr lang="en-GB" sz="2000" dirty="0"/>
          </a:p>
          <a:p>
            <a:endParaRPr lang="en-US" dirty="0"/>
          </a:p>
        </p:txBody>
      </p:sp>
      <p:pic>
        <p:nvPicPr>
          <p:cNvPr id="5" name="Picture 4" descr="http://www.emaytrix.com/mgmt307/images/section2/chart1.gif"/>
          <p:cNvPicPr/>
          <p:nvPr/>
        </p:nvPicPr>
        <p:blipFill>
          <a:blip r:embed="rId3">
            <a:extLst>
              <a:ext uri="{28A0092B-C50C-407E-A947-70E740481C1C}">
                <a14:useLocalDpi xmlns:a14="http://schemas.microsoft.com/office/drawing/2010/main" val="0"/>
              </a:ext>
            </a:extLst>
          </a:blip>
          <a:srcRect/>
          <a:stretch>
            <a:fillRect/>
          </a:stretch>
        </p:blipFill>
        <p:spPr bwMode="auto">
          <a:xfrm>
            <a:off x="2389908" y="2384714"/>
            <a:ext cx="4381500" cy="1428750"/>
          </a:xfrm>
          <a:prstGeom prst="rect">
            <a:avLst/>
          </a:prstGeom>
          <a:noFill/>
          <a:ln>
            <a:noFill/>
          </a:ln>
        </p:spPr>
      </p:pic>
      <p:sp>
        <p:nvSpPr>
          <p:cNvPr id="7" name="Rectangle 6"/>
          <p:cNvSpPr/>
          <p:nvPr/>
        </p:nvSpPr>
        <p:spPr>
          <a:xfrm>
            <a:off x="4381499" y="5034107"/>
            <a:ext cx="2133601" cy="42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XYZ Automotive Ltd</a:t>
            </a:r>
            <a:endParaRPr lang="en-US" dirty="0"/>
          </a:p>
        </p:txBody>
      </p:sp>
      <p:cxnSp>
        <p:nvCxnSpPr>
          <p:cNvPr id="9" name="Straight Connector 8"/>
          <p:cNvCxnSpPr/>
          <p:nvPr/>
        </p:nvCxnSpPr>
        <p:spPr>
          <a:xfrm>
            <a:off x="5448300" y="5054672"/>
            <a:ext cx="0" cy="68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2"/>
            <a:endCxn id="3" idx="2"/>
          </p:cNvCxnSpPr>
          <p:nvPr/>
        </p:nvCxnSpPr>
        <p:spPr>
          <a:xfrm>
            <a:off x="4360717" y="625208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14800" y="5742926"/>
            <a:ext cx="24912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48000" y="5950744"/>
            <a:ext cx="150321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a:t>
            </a:r>
            <a:endParaRPr lang="en-US" dirty="0"/>
          </a:p>
        </p:txBody>
      </p:sp>
      <p:sp>
        <p:nvSpPr>
          <p:cNvPr id="21" name="Rectangle 20"/>
          <p:cNvSpPr/>
          <p:nvPr/>
        </p:nvSpPr>
        <p:spPr>
          <a:xfrm>
            <a:off x="4800600" y="5960810"/>
            <a:ext cx="1295400" cy="464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Commercial Vehicles</a:t>
            </a:r>
            <a:endParaRPr lang="en-US" dirty="0"/>
          </a:p>
        </p:txBody>
      </p:sp>
      <p:sp>
        <p:nvSpPr>
          <p:cNvPr id="24" name="Rectangle 23"/>
          <p:cNvSpPr/>
          <p:nvPr/>
        </p:nvSpPr>
        <p:spPr>
          <a:xfrm>
            <a:off x="6324600" y="5943600"/>
            <a:ext cx="1219200" cy="464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Heavy Vehicles</a:t>
            </a:r>
            <a:endParaRPr lang="en-US" dirty="0"/>
          </a:p>
        </p:txBody>
      </p:sp>
      <p:cxnSp>
        <p:nvCxnSpPr>
          <p:cNvPr id="26" name="Straight Connector 25"/>
          <p:cNvCxnSpPr/>
          <p:nvPr/>
        </p:nvCxnSpPr>
        <p:spPr>
          <a:xfrm>
            <a:off x="4114800" y="5742926"/>
            <a:ext cx="0" cy="325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2"/>
          </p:cNvCxnSpPr>
          <p:nvPr/>
        </p:nvCxnSpPr>
        <p:spPr>
          <a:xfrm flipH="1">
            <a:off x="4339935" y="6252081"/>
            <a:ext cx="20782" cy="274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06020" y="5760136"/>
            <a:ext cx="0" cy="27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443105" y="5659799"/>
            <a:ext cx="5195" cy="2006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3747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7" descr="'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172200" cy="45620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0" y="228600"/>
            <a:ext cx="4142801" cy="646331"/>
          </a:xfrm>
          <a:prstGeom prst="rect">
            <a:avLst/>
          </a:prstGeom>
          <a:noFill/>
        </p:spPr>
        <p:txBody>
          <a:bodyPr wrap="none" rtlCol="0">
            <a:spAutoFit/>
          </a:bodyPr>
          <a:lstStyle/>
          <a:p>
            <a:r>
              <a:rPr lang="en-US" sz="3600" b="1" dirty="0" smtClean="0">
                <a:solidFill>
                  <a:srgbClr val="FF0000"/>
                </a:solidFill>
              </a:rPr>
              <a:t>Departmentalization</a:t>
            </a:r>
            <a:endParaRPr lang="en-US" sz="3600" b="1" dirty="0">
              <a:solidFill>
                <a:srgbClr val="FF0000"/>
              </a:solidFill>
            </a:endParaRPr>
          </a:p>
        </p:txBody>
      </p:sp>
      <p:sp>
        <p:nvSpPr>
          <p:cNvPr id="4" name="Rectangle 3"/>
          <p:cNvSpPr/>
          <p:nvPr/>
        </p:nvSpPr>
        <p:spPr>
          <a:xfrm>
            <a:off x="381000" y="5781261"/>
            <a:ext cx="8229600" cy="1077218"/>
          </a:xfrm>
          <a:prstGeom prst="rect">
            <a:avLst/>
          </a:prstGeom>
        </p:spPr>
        <p:txBody>
          <a:bodyPr wrap="square">
            <a:spAutoFit/>
          </a:bodyPr>
          <a:lstStyle/>
          <a:p>
            <a:pPr>
              <a:buFont typeface="Wingdings" pitchFamily="2" charset="2"/>
              <a:buChar char="§"/>
            </a:pPr>
            <a:r>
              <a:rPr lang="en-US" sz="1600" b="1" dirty="0">
                <a:solidFill>
                  <a:srgbClr val="FF0000"/>
                </a:solidFill>
              </a:rPr>
              <a:t>Process Departmentalization</a:t>
            </a:r>
            <a:r>
              <a:rPr lang="en-US" sz="1600" dirty="0">
                <a:solidFill>
                  <a:srgbClr val="FF0000"/>
                </a:solidFill>
              </a:rPr>
              <a:t>.</a:t>
            </a:r>
            <a:r>
              <a:rPr lang="en-US" sz="1600" dirty="0"/>
              <a:t> It groups on the basis of process, for organization where special skills are required to manage the processes.</a:t>
            </a:r>
          </a:p>
          <a:p>
            <a:pPr lvl="1">
              <a:buFont typeface="Wingdings" pitchFamily="2" charset="2"/>
              <a:buChar char="§"/>
            </a:pPr>
            <a:r>
              <a:rPr lang="en-US" sz="1600" dirty="0"/>
              <a:t> E.g.</a:t>
            </a:r>
            <a:r>
              <a:rPr lang="en-US" sz="1600" dirty="0">
                <a:solidFill>
                  <a:srgbClr val="FF0000"/>
                </a:solidFill>
              </a:rPr>
              <a:t> Inspection and Shipping department may be one for all the products and customers.</a:t>
            </a:r>
            <a:br>
              <a:rPr lang="en-US" sz="1600" dirty="0">
                <a:solidFill>
                  <a:srgbClr val="FF0000"/>
                </a:solidFill>
              </a:rPr>
            </a:br>
            <a:endParaRPr lang="en-US" sz="1600" dirty="0">
              <a:solidFill>
                <a:srgbClr val="FF0000"/>
              </a:solidFill>
            </a:endParaRPr>
          </a:p>
        </p:txBody>
      </p:sp>
      <p:sp>
        <p:nvSpPr>
          <p:cNvPr id="5" name="TextBox 4"/>
          <p:cNvSpPr txBox="1"/>
          <p:nvPr/>
        </p:nvSpPr>
        <p:spPr>
          <a:xfrm>
            <a:off x="6834907" y="1149927"/>
            <a:ext cx="2344937" cy="646331"/>
          </a:xfrm>
          <a:prstGeom prst="rect">
            <a:avLst/>
          </a:prstGeom>
          <a:noFill/>
        </p:spPr>
        <p:txBody>
          <a:bodyPr wrap="none" rtlCol="0">
            <a:spAutoFit/>
          </a:bodyPr>
          <a:lstStyle/>
          <a:p>
            <a:r>
              <a:rPr lang="en-US" dirty="0" smtClean="0">
                <a:solidFill>
                  <a:srgbClr val="FF0000"/>
                </a:solidFill>
              </a:rPr>
              <a:t>Based on geographical </a:t>
            </a:r>
          </a:p>
          <a:p>
            <a:r>
              <a:rPr lang="en-US" dirty="0" smtClean="0">
                <a:solidFill>
                  <a:srgbClr val="FF0000"/>
                </a:solidFill>
              </a:rPr>
              <a:t>territory</a:t>
            </a:r>
            <a:endParaRPr lang="en-US" dirty="0">
              <a:solidFill>
                <a:srgbClr val="FF0000"/>
              </a:solidFill>
            </a:endParaRPr>
          </a:p>
        </p:txBody>
      </p:sp>
      <p:sp>
        <p:nvSpPr>
          <p:cNvPr id="6" name="TextBox 5"/>
          <p:cNvSpPr txBox="1"/>
          <p:nvPr/>
        </p:nvSpPr>
        <p:spPr>
          <a:xfrm>
            <a:off x="6897251" y="3132946"/>
            <a:ext cx="1980029" cy="646331"/>
          </a:xfrm>
          <a:prstGeom prst="rect">
            <a:avLst/>
          </a:prstGeom>
          <a:noFill/>
        </p:spPr>
        <p:txBody>
          <a:bodyPr wrap="none" rtlCol="0">
            <a:spAutoFit/>
          </a:bodyPr>
          <a:lstStyle/>
          <a:p>
            <a:r>
              <a:rPr lang="en-US" dirty="0" smtClean="0">
                <a:solidFill>
                  <a:srgbClr val="FF0000"/>
                </a:solidFill>
              </a:rPr>
              <a:t>Based on customer</a:t>
            </a:r>
          </a:p>
          <a:p>
            <a:r>
              <a:rPr lang="en-US" dirty="0" smtClean="0">
                <a:solidFill>
                  <a:srgbClr val="FF0000"/>
                </a:solidFill>
              </a:rPr>
              <a:t> segmentation</a:t>
            </a:r>
            <a:endParaRPr lang="en-US" dirty="0">
              <a:solidFill>
                <a:srgbClr val="FF0000"/>
              </a:solidFill>
            </a:endParaRPr>
          </a:p>
        </p:txBody>
      </p:sp>
    </p:spTree>
    <p:extLst>
      <p:ext uri="{BB962C8B-B14F-4D97-AF65-F5344CB8AC3E}">
        <p14:creationId xmlns:p14="http://schemas.microsoft.com/office/powerpoint/2010/main" val="3679109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28600"/>
            <a:ext cx="9144000" cy="914400"/>
          </a:xfrm>
        </p:spPr>
        <p:txBody>
          <a:bodyPr/>
          <a:lstStyle/>
          <a:p>
            <a:pPr eaLnBrk="1" hangingPunct="1"/>
            <a:r>
              <a:rPr lang="en-US" altLang="en-US" b="1" dirty="0" smtClean="0">
                <a:solidFill>
                  <a:srgbClr val="FF0000"/>
                </a:solidFill>
              </a:rPr>
              <a:t>Matrix Organizational Structure</a:t>
            </a:r>
          </a:p>
        </p:txBody>
      </p:sp>
      <p:sp>
        <p:nvSpPr>
          <p:cNvPr id="15363" name="Rectangle 3" descr="Parchment"/>
          <p:cNvSpPr>
            <a:spLocks noGrp="1" noChangeArrowheads="1"/>
          </p:cNvSpPr>
          <p:nvPr>
            <p:ph type="body" idx="1"/>
          </p:nvPr>
        </p:nvSpPr>
        <p:spPr>
          <a:xfrm>
            <a:off x="0" y="1371600"/>
            <a:ext cx="8839200" cy="5486400"/>
          </a:xfrm>
        </p:spPr>
        <p:txBody>
          <a:bodyPr/>
          <a:lstStyle/>
          <a:p>
            <a:pPr marL="609600" indent="-609600"/>
            <a:r>
              <a:rPr lang="en-US" altLang="en-US" dirty="0" smtClean="0">
                <a:cs typeface="Times New Roman" pitchFamily="18" charset="0"/>
              </a:rPr>
              <a:t>The </a:t>
            </a:r>
            <a:r>
              <a:rPr lang="en-US" altLang="en-US" b="1" dirty="0" smtClean="0">
                <a:cs typeface="Times New Roman" pitchFamily="18" charset="0"/>
              </a:rPr>
              <a:t>matrix organizational structure</a:t>
            </a:r>
            <a:r>
              <a:rPr lang="en-US" altLang="en-US" dirty="0" smtClean="0">
                <a:cs typeface="Times New Roman" pitchFamily="18" charset="0"/>
              </a:rPr>
              <a:t> is one in which specialties of both functional and product are combined  to provide the </a:t>
            </a:r>
            <a:r>
              <a:rPr lang="en-US" altLang="en-US" dirty="0" smtClean="0"/>
              <a:t> advantage of the functional specialization along with focus </a:t>
            </a:r>
            <a:r>
              <a:rPr lang="en-US" altLang="en-US" dirty="0" smtClean="0">
                <a:cs typeface="Times New Roman" pitchFamily="18" charset="0"/>
              </a:rPr>
              <a:t>to </a:t>
            </a:r>
            <a:r>
              <a:rPr lang="en-US" altLang="en-US" dirty="0">
                <a:cs typeface="Times New Roman" pitchFamily="18" charset="0"/>
              </a:rPr>
              <a:t>simplify and amplify the focus of resources on a narrow but strategically </a:t>
            </a:r>
            <a:r>
              <a:rPr lang="en-US" altLang="en-US" dirty="0" smtClean="0">
                <a:cs typeface="Times New Roman" pitchFamily="18" charset="0"/>
              </a:rPr>
              <a:t>important</a:t>
            </a:r>
          </a:p>
          <a:p>
            <a:pPr marL="0" indent="0">
              <a:buNone/>
            </a:pPr>
            <a:r>
              <a:rPr lang="en-US" altLang="en-US" dirty="0" smtClean="0">
                <a:cs typeface="Times New Roman" pitchFamily="18" charset="0"/>
              </a:rPr>
              <a:t>      </a:t>
            </a:r>
            <a:r>
              <a:rPr lang="en-US" altLang="en-US" dirty="0">
                <a:cs typeface="Times New Roman" pitchFamily="18" charset="0"/>
              </a:rPr>
              <a:t>product, project, market, customer</a:t>
            </a:r>
            <a:r>
              <a:rPr lang="en-US" altLang="en-US" dirty="0" smtClean="0">
                <a:cs typeface="Times New Roman" pitchFamily="18" charset="0"/>
              </a:rPr>
              <a:t>,</a:t>
            </a:r>
          </a:p>
          <a:p>
            <a:pPr marL="0" indent="0">
              <a:buNone/>
            </a:pPr>
            <a:r>
              <a:rPr lang="en-US" altLang="en-US" dirty="0">
                <a:cs typeface="Times New Roman" pitchFamily="18" charset="0"/>
              </a:rPr>
              <a:t> </a:t>
            </a:r>
            <a:r>
              <a:rPr lang="en-US" altLang="en-US" dirty="0" smtClean="0">
                <a:cs typeface="Times New Roman" pitchFamily="18" charset="0"/>
              </a:rPr>
              <a:t>     </a:t>
            </a:r>
            <a:r>
              <a:rPr lang="en-US" altLang="en-US" dirty="0">
                <a:cs typeface="Times New Roman" pitchFamily="18" charset="0"/>
              </a:rPr>
              <a:t>or innovation </a:t>
            </a:r>
            <a:r>
              <a:rPr lang="en-US" altLang="en-US" dirty="0" smtClean="0"/>
              <a:t>.</a:t>
            </a:r>
          </a:p>
        </p:txBody>
      </p:sp>
      <p:pic>
        <p:nvPicPr>
          <p:cNvPr id="15364" name="Picture 7" descr="bd0554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3713163"/>
            <a:ext cx="2286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821546"/>
      </p:ext>
    </p:extLst>
  </p:cSld>
  <p:clrMapOvr>
    <a:masterClrMapping/>
  </p:clrMapOvr>
  <p:transition spd="med">
    <p:zoom dir="in"/>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b="1" dirty="0" smtClean="0">
                <a:solidFill>
                  <a:srgbClr val="FF0000"/>
                </a:solidFill>
              </a:rPr>
              <a:t>Matrix Organizational Structure</a:t>
            </a:r>
          </a:p>
        </p:txBody>
      </p:sp>
      <p:sp>
        <p:nvSpPr>
          <p:cNvPr id="2" name="Rectangle 1"/>
          <p:cNvSpPr/>
          <p:nvPr/>
        </p:nvSpPr>
        <p:spPr>
          <a:xfrm>
            <a:off x="457200" y="1166633"/>
            <a:ext cx="8458200" cy="1200329"/>
          </a:xfrm>
          <a:prstGeom prst="rect">
            <a:avLst/>
          </a:prstGeom>
        </p:spPr>
        <p:txBody>
          <a:bodyPr wrap="square">
            <a:spAutoFit/>
          </a:bodyPr>
          <a:lstStyle/>
          <a:p>
            <a:r>
              <a:rPr lang="en-US" sz="2400" dirty="0"/>
              <a:t>Strictly speaking </a:t>
            </a:r>
            <a:r>
              <a:rPr lang="en-US" sz="2400" b="1" dirty="0"/>
              <a:t>matrix management</a:t>
            </a:r>
            <a:r>
              <a:rPr lang="en-US" sz="2400" dirty="0"/>
              <a:t> is the practice </a:t>
            </a:r>
            <a:r>
              <a:rPr lang="en-US" sz="2400" dirty="0" smtClean="0"/>
              <a:t>of</a:t>
            </a:r>
            <a:r>
              <a:rPr lang="en-US" sz="2400" dirty="0"/>
              <a:t> pooling people with similar </a:t>
            </a:r>
            <a:r>
              <a:rPr lang="en-US" sz="2400" dirty="0" smtClean="0"/>
              <a:t>skills for </a:t>
            </a:r>
            <a:r>
              <a:rPr lang="en-US" sz="2400" dirty="0"/>
              <a:t>work </a:t>
            </a:r>
            <a:r>
              <a:rPr lang="en-US" sz="2400" dirty="0" smtClean="0"/>
              <a:t>assignments and are  managed  with </a:t>
            </a:r>
            <a:r>
              <a:rPr lang="en-US" sz="2400" dirty="0"/>
              <a:t>more than one reporting line </a:t>
            </a:r>
          </a:p>
        </p:txBody>
      </p:sp>
      <p:pic>
        <p:nvPicPr>
          <p:cNvPr id="5" name="Picture 4" descr="http://upload.wikimedia.org/wikipedia/commons/thumb/8/8b/Matrix_organisation_scheme.svg/350px-Matrix_organisation_scheme.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6962"/>
            <a:ext cx="5715000" cy="3881438"/>
          </a:xfrm>
          <a:prstGeom prst="rect">
            <a:avLst/>
          </a:prstGeom>
          <a:noFill/>
          <a:ln>
            <a:noFill/>
          </a:ln>
        </p:spPr>
      </p:pic>
    </p:spTree>
    <p:extLst>
      <p:ext uri="{BB962C8B-B14F-4D97-AF65-F5344CB8AC3E}">
        <p14:creationId xmlns:p14="http://schemas.microsoft.com/office/powerpoint/2010/main" val="2032884507"/>
      </p:ext>
    </p:extLst>
  </p:cSld>
  <p:clrMapOvr>
    <a:masterClrMapping/>
  </p:clrMapOvr>
  <p:transition spd="med">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r>
              <a:rPr lang="en-US" b="1" dirty="0" smtClean="0">
                <a:solidFill>
                  <a:srgbClr val="FF0000"/>
                </a:solidFill>
              </a:rPr>
              <a:t>Elements of Organization Structure</a:t>
            </a:r>
            <a:endParaRPr lang="en-US" b="1" dirty="0">
              <a:solidFill>
                <a:srgbClr val="FF0000"/>
              </a:solidFill>
            </a:endParaRPr>
          </a:p>
        </p:txBody>
      </p:sp>
      <p:sp>
        <p:nvSpPr>
          <p:cNvPr id="3" name="Content Placeholder 2"/>
          <p:cNvSpPr>
            <a:spLocks noGrp="1"/>
          </p:cNvSpPr>
          <p:nvPr>
            <p:ph idx="1"/>
          </p:nvPr>
        </p:nvSpPr>
        <p:spPr>
          <a:xfrm>
            <a:off x="457200" y="1066800"/>
            <a:ext cx="8229600" cy="5638800"/>
          </a:xfrm>
        </p:spPr>
        <p:txBody>
          <a:bodyPr>
            <a:normAutofit lnSpcReduction="10000"/>
          </a:bodyPr>
          <a:lstStyle/>
          <a:p>
            <a:r>
              <a:rPr lang="en-US" sz="2400" b="1" dirty="0" smtClean="0">
                <a:solidFill>
                  <a:srgbClr val="FF0000"/>
                </a:solidFill>
              </a:rPr>
              <a:t>Scalar Chain &amp; Unity of Command: </a:t>
            </a:r>
          </a:p>
          <a:p>
            <a:pPr marL="0" indent="0">
              <a:buNone/>
            </a:pPr>
            <a:r>
              <a:rPr lang="en-US" sz="2400" b="1" dirty="0">
                <a:solidFill>
                  <a:srgbClr val="FF0000"/>
                </a:solidFill>
              </a:rPr>
              <a:t>	</a:t>
            </a:r>
            <a:r>
              <a:rPr lang="en-GB" sz="2400" dirty="0" smtClean="0"/>
              <a:t>The </a:t>
            </a:r>
            <a:r>
              <a:rPr lang="en-GB" sz="2400" dirty="0">
                <a:solidFill>
                  <a:srgbClr val="FF0000"/>
                </a:solidFill>
              </a:rPr>
              <a:t>unity of command</a:t>
            </a:r>
            <a:r>
              <a:rPr lang="en-GB" sz="2400" dirty="0"/>
              <a:t> principle helps preserve the concept of </a:t>
            </a:r>
            <a:r>
              <a:rPr lang="en-GB" sz="2400" dirty="0" smtClean="0"/>
              <a:t>an </a:t>
            </a:r>
            <a:r>
              <a:rPr lang="en-GB" sz="2400" dirty="0"/>
              <a:t>unbroken line of authority. It states that a person should </a:t>
            </a:r>
            <a:r>
              <a:rPr lang="en-GB" sz="2400" dirty="0" smtClean="0"/>
              <a:t>	have </a:t>
            </a:r>
            <a:r>
              <a:rPr lang="en-GB" sz="2400" dirty="0">
                <a:solidFill>
                  <a:srgbClr val="FF0000"/>
                </a:solidFill>
              </a:rPr>
              <a:t>one and only one superior</a:t>
            </a:r>
            <a:r>
              <a:rPr lang="en-GB" sz="2400" dirty="0"/>
              <a:t> to whom he or she is directly </a:t>
            </a:r>
            <a:r>
              <a:rPr lang="en-GB" sz="2400" dirty="0" smtClean="0"/>
              <a:t>responsible and </a:t>
            </a:r>
            <a:r>
              <a:rPr lang="en-US" sz="2400" dirty="0">
                <a:solidFill>
                  <a:srgbClr val="FF0000"/>
                </a:solidFill>
              </a:rPr>
              <a:t>straight chain of command</a:t>
            </a:r>
            <a:r>
              <a:rPr lang="en-US" sz="2400" dirty="0"/>
              <a:t> </a:t>
            </a:r>
            <a:r>
              <a:rPr lang="en-US" sz="2400" dirty="0" smtClean="0"/>
              <a:t> (</a:t>
            </a:r>
            <a:r>
              <a:rPr lang="en-US" sz="2400" dirty="0" smtClean="0">
                <a:solidFill>
                  <a:srgbClr val="FF0000"/>
                </a:solidFill>
              </a:rPr>
              <a:t>Scalar Chain</a:t>
            </a:r>
            <a:r>
              <a:rPr lang="en-US" sz="2400" dirty="0" smtClean="0"/>
              <a:t>) that </a:t>
            </a:r>
            <a:r>
              <a:rPr lang="en-US" sz="2400" dirty="0"/>
              <a:t>extends unbroken from </a:t>
            </a:r>
            <a:r>
              <a:rPr lang="en-US" sz="2400" dirty="0" smtClean="0"/>
              <a:t>the top to the bottom.</a:t>
            </a:r>
            <a:r>
              <a:rPr lang="en-GB" sz="2400" dirty="0" smtClean="0"/>
              <a:t> </a:t>
            </a:r>
          </a:p>
          <a:p>
            <a:pPr>
              <a:buClr>
                <a:schemeClr val="hlink"/>
              </a:buClr>
              <a:buSzPct val="65000"/>
              <a:buFont typeface="Wingdings" pitchFamily="2" charset="2"/>
              <a:buChar char="n"/>
              <a:defRPr/>
            </a:pPr>
            <a:endParaRPr lang="en-US" sz="2400" b="1" dirty="0" smtClean="0">
              <a:solidFill>
                <a:srgbClr val="FF0000"/>
              </a:solidFill>
            </a:endParaRPr>
          </a:p>
          <a:p>
            <a:pPr>
              <a:buClr>
                <a:schemeClr val="hlink"/>
              </a:buClr>
              <a:buSzPct val="65000"/>
              <a:buFont typeface="Wingdings" pitchFamily="2" charset="2"/>
              <a:buChar char="n"/>
              <a:defRPr/>
            </a:pPr>
            <a:r>
              <a:rPr lang="en-US" sz="2400" b="1" dirty="0" smtClean="0">
                <a:solidFill>
                  <a:srgbClr val="FF0000"/>
                </a:solidFill>
              </a:rPr>
              <a:t>Span-of-Control</a:t>
            </a:r>
            <a:endParaRPr lang="en-US" sz="2400" b="1" dirty="0">
              <a:solidFill>
                <a:srgbClr val="FF0000"/>
              </a:solidFill>
            </a:endParaRPr>
          </a:p>
          <a:p>
            <a:pPr marL="1200150" lvl="2" indent="-285750">
              <a:lnSpc>
                <a:spcPct val="90000"/>
              </a:lnSpc>
              <a:buClr>
                <a:schemeClr val="hlink"/>
              </a:buClr>
              <a:buSzPct val="65000"/>
              <a:buFont typeface="Wingdings" pitchFamily="2" charset="2"/>
              <a:buChar char="n"/>
              <a:defRPr/>
            </a:pPr>
            <a:r>
              <a:rPr lang="en-US" sz="2400" dirty="0"/>
              <a:t>The purpose of organizing is to </a:t>
            </a:r>
            <a:r>
              <a:rPr lang="en-US" sz="2400" dirty="0">
                <a:solidFill>
                  <a:srgbClr val="FF0000"/>
                </a:solidFill>
              </a:rPr>
              <a:t>make human cooperation effective</a:t>
            </a:r>
            <a:r>
              <a:rPr lang="en-US" sz="2400" dirty="0"/>
              <a:t> and is limited </a:t>
            </a:r>
            <a:r>
              <a:rPr lang="en-US" sz="2400" dirty="0" smtClean="0"/>
              <a:t>by the </a:t>
            </a:r>
            <a:r>
              <a:rPr lang="en-US" sz="2400" dirty="0">
                <a:solidFill>
                  <a:srgbClr val="FF0000"/>
                </a:solidFill>
              </a:rPr>
              <a:t>number of persons a manager can ‘supervise’</a:t>
            </a:r>
            <a:r>
              <a:rPr lang="en-US" sz="2400" dirty="0"/>
              <a:t> effectively and </a:t>
            </a:r>
            <a:r>
              <a:rPr lang="en-US" sz="2400" dirty="0" smtClean="0"/>
              <a:t>efficiently.</a:t>
            </a:r>
          </a:p>
          <a:p>
            <a:pPr marL="1200150" lvl="2" indent="-285750">
              <a:lnSpc>
                <a:spcPct val="90000"/>
              </a:lnSpc>
              <a:buClr>
                <a:schemeClr val="hlink"/>
              </a:buClr>
              <a:buSzPct val="65000"/>
              <a:buFont typeface="Wingdings" pitchFamily="2" charset="2"/>
              <a:buChar char="n"/>
              <a:defRPr/>
            </a:pPr>
            <a:r>
              <a:rPr lang="en-US" sz="2400" dirty="0" smtClean="0"/>
              <a:t> </a:t>
            </a:r>
            <a:r>
              <a:rPr lang="en-US" sz="2200" dirty="0">
                <a:solidFill>
                  <a:srgbClr val="FF0000"/>
                </a:solidFill>
                <a:latin typeface="Tahoma" pitchFamily="34" charset="0"/>
              </a:rPr>
              <a:t>“Effective span” is influenced </a:t>
            </a:r>
            <a:r>
              <a:rPr lang="en-US" sz="2200" dirty="0" smtClean="0">
                <a:solidFill>
                  <a:srgbClr val="FF0000"/>
                </a:solidFill>
                <a:latin typeface="Tahoma" pitchFamily="34" charset="0"/>
              </a:rPr>
              <a:t>by </a:t>
            </a:r>
            <a:r>
              <a:rPr lang="en-US" sz="2200" dirty="0" smtClean="0">
                <a:latin typeface="Tahoma" pitchFamily="34" charset="0"/>
              </a:rPr>
              <a:t>maturity of managers to skill of the subordinates; from clarity of plan to clarity of delegation. </a:t>
            </a:r>
            <a:r>
              <a:rPr lang="en-US" dirty="0" smtClean="0">
                <a:latin typeface="Tahoma" pitchFamily="34" charset="0"/>
              </a:rPr>
              <a:t> </a:t>
            </a:r>
            <a:endParaRPr lang="en-US" dirty="0">
              <a:latin typeface="Tahoma" pitchFamily="34" charset="0"/>
            </a:endParaRPr>
          </a:p>
          <a:p>
            <a:pPr>
              <a:buClr>
                <a:schemeClr val="hlink"/>
              </a:buClr>
              <a:buSzPct val="65000"/>
              <a:buFont typeface="Wingdings" pitchFamily="2" charset="2"/>
              <a:buChar char="n"/>
              <a:defRPr/>
            </a:pPr>
            <a:endParaRPr lang="en-US" sz="2400" dirty="0"/>
          </a:p>
          <a:p>
            <a:endParaRPr lang="en-GB" sz="2400" dirty="0" smtClean="0"/>
          </a:p>
          <a:p>
            <a:endParaRPr lang="en-US" sz="2400" b="1" dirty="0">
              <a:solidFill>
                <a:srgbClr val="FF0000"/>
              </a:solidFill>
            </a:endParaRPr>
          </a:p>
        </p:txBody>
      </p:sp>
    </p:spTree>
    <p:extLst>
      <p:ext uri="{BB962C8B-B14F-4D97-AF65-F5344CB8AC3E}">
        <p14:creationId xmlns:p14="http://schemas.microsoft.com/office/powerpoint/2010/main" val="29024157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Factors affecting Span of Control</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r>
              <a:rPr lang="en-US" dirty="0"/>
              <a:t> </a:t>
            </a:r>
            <a:r>
              <a:rPr lang="en-US" dirty="0" smtClean="0"/>
              <a:t>Key </a:t>
            </a:r>
            <a:r>
              <a:rPr lang="en-US" dirty="0"/>
              <a:t>factors to review when determining the appropriate span of control within an organization include the following</a:t>
            </a:r>
            <a:r>
              <a:rPr lang="en-US" dirty="0" smtClean="0"/>
              <a:t>:</a:t>
            </a:r>
          </a:p>
          <a:p>
            <a:pPr marL="0" indent="0">
              <a:buNone/>
            </a:pPr>
            <a:endParaRPr lang="en-US" dirty="0" smtClean="0"/>
          </a:p>
          <a:p>
            <a:pPr lvl="1"/>
            <a:r>
              <a:rPr lang="en-US" b="1" dirty="0">
                <a:solidFill>
                  <a:srgbClr val="FF0000"/>
                </a:solidFill>
              </a:rPr>
              <a:t>Geographical Location</a:t>
            </a:r>
            <a:r>
              <a:rPr lang="en-US" dirty="0"/>
              <a:t>, if the branches of a</a:t>
            </a:r>
            <a:r>
              <a:rPr lang="en-US" dirty="0">
                <a:solidFill>
                  <a:srgbClr val="FF0000"/>
                </a:solidFill>
              </a:rPr>
              <a:t> business are widely dispersed,</a:t>
            </a:r>
            <a:r>
              <a:rPr lang="en-US" dirty="0"/>
              <a:t> then the manager will find it difficult to supervise each of them, as such the span on control will be smaller.</a:t>
            </a:r>
          </a:p>
          <a:p>
            <a:pPr lvl="1"/>
            <a:r>
              <a:rPr lang="en-US" b="1" dirty="0">
                <a:solidFill>
                  <a:srgbClr val="FF0000"/>
                </a:solidFill>
              </a:rPr>
              <a:t>Organizational size</a:t>
            </a:r>
            <a:r>
              <a:rPr lang="en-US" b="1" dirty="0"/>
              <a:t>. </a:t>
            </a:r>
            <a:r>
              <a:rPr lang="en-US" dirty="0"/>
              <a:t>Large organizations tend have a narrow span of control, whereas </a:t>
            </a:r>
            <a:r>
              <a:rPr lang="en-US" dirty="0">
                <a:solidFill>
                  <a:srgbClr val="FF0000"/>
                </a:solidFill>
              </a:rPr>
              <a:t>smaller organizations often have a wider span of control</a:t>
            </a:r>
            <a:r>
              <a:rPr lang="en-US" dirty="0" smtClean="0">
                <a:solidFill>
                  <a:srgbClr val="FF0000"/>
                </a:solidFill>
              </a:rPr>
              <a:t>.</a:t>
            </a:r>
          </a:p>
          <a:p>
            <a:pPr lvl="1"/>
            <a:r>
              <a:rPr lang="en-US" b="1" dirty="0">
                <a:solidFill>
                  <a:srgbClr val="FF0000"/>
                </a:solidFill>
              </a:rPr>
              <a:t>Workforce skill level.</a:t>
            </a:r>
            <a:r>
              <a:rPr lang="en-US" b="1" dirty="0"/>
              <a:t> </a:t>
            </a:r>
            <a:r>
              <a:rPr lang="en-US" dirty="0" smtClean="0"/>
              <a:t> Skill level required and competency of the work force  </a:t>
            </a:r>
            <a:r>
              <a:rPr lang="en-US" dirty="0" smtClean="0">
                <a:solidFill>
                  <a:srgbClr val="FF0000"/>
                </a:solidFill>
              </a:rPr>
              <a:t>(professionally qualified workforce)</a:t>
            </a:r>
            <a:r>
              <a:rPr lang="en-US" dirty="0" smtClean="0"/>
              <a:t> affects the span of control. Further, Theory </a:t>
            </a:r>
            <a:r>
              <a:rPr lang="en-US" dirty="0"/>
              <a:t>Y type of people, need not be supervised much as they are motivated and take initiative to work</a:t>
            </a:r>
            <a:r>
              <a:rPr lang="en-US" dirty="0" smtClean="0"/>
              <a:t>, as </a:t>
            </a:r>
            <a:r>
              <a:rPr lang="en-US" dirty="0"/>
              <a:t>such the span of control will be smaller</a:t>
            </a:r>
            <a:r>
              <a:rPr lang="en-US" dirty="0" smtClean="0"/>
              <a:t>. </a:t>
            </a:r>
          </a:p>
          <a:p>
            <a:pPr lvl="1"/>
            <a:r>
              <a:rPr lang="en-US" b="1" dirty="0" smtClean="0">
                <a:solidFill>
                  <a:srgbClr val="FF0000"/>
                </a:solidFill>
              </a:rPr>
              <a:t>Nature of Job</a:t>
            </a:r>
            <a:r>
              <a:rPr lang="en-US" b="1" dirty="0" smtClean="0"/>
              <a:t>. </a:t>
            </a:r>
            <a:r>
              <a:rPr lang="en-US" dirty="0" smtClean="0"/>
              <a:t>The</a:t>
            </a:r>
            <a:r>
              <a:rPr lang="en-US" dirty="0" smtClean="0">
                <a:solidFill>
                  <a:srgbClr val="FF0000"/>
                </a:solidFill>
              </a:rPr>
              <a:t> </a:t>
            </a:r>
            <a:r>
              <a:rPr lang="en-US" dirty="0">
                <a:solidFill>
                  <a:srgbClr val="FF0000"/>
                </a:solidFill>
              </a:rPr>
              <a:t>complexity or simplicity of the tasks </a:t>
            </a:r>
            <a:r>
              <a:rPr lang="en-US" dirty="0"/>
              <a:t>performed by the employees will affect the number of desirable direct reports</a:t>
            </a:r>
            <a:r>
              <a:rPr lang="en-US" dirty="0" smtClean="0"/>
              <a:t>. If </a:t>
            </a:r>
            <a:r>
              <a:rPr lang="en-US" dirty="0"/>
              <a:t>the task that the subordinates are performing are similar, then the span of control can be wider, as the manager can supervise them all at the same time</a:t>
            </a:r>
            <a:r>
              <a:rPr lang="en-US" dirty="0" smtClean="0"/>
              <a:t>. </a:t>
            </a:r>
          </a:p>
          <a:p>
            <a:pPr lvl="1"/>
            <a:r>
              <a:rPr lang="en-US" b="1" dirty="0">
                <a:solidFill>
                  <a:srgbClr val="FF0000"/>
                </a:solidFill>
              </a:rPr>
              <a:t>Organizational culture</a:t>
            </a:r>
            <a:r>
              <a:rPr lang="en-US" b="1" dirty="0" smtClean="0">
                <a:solidFill>
                  <a:srgbClr val="FF0000"/>
                </a:solidFill>
              </a:rPr>
              <a:t>.</a:t>
            </a:r>
            <a:r>
              <a:rPr lang="en-US" b="1" dirty="0" smtClean="0"/>
              <a:t> </a:t>
            </a:r>
            <a:r>
              <a:rPr lang="en-US" dirty="0"/>
              <a:t>Flexible workplaces usually have a wider span of control because </a:t>
            </a:r>
            <a:r>
              <a:rPr lang="en-US" dirty="0">
                <a:solidFill>
                  <a:srgbClr val="FF0000"/>
                </a:solidFill>
              </a:rPr>
              <a:t>employees are given more autonomy and flexibility </a:t>
            </a:r>
            <a:r>
              <a:rPr lang="en-US" dirty="0" smtClean="0">
                <a:solidFill>
                  <a:srgbClr val="FF0000"/>
                </a:solidFill>
              </a:rPr>
              <a:t>in </a:t>
            </a:r>
            <a:r>
              <a:rPr lang="en-US" dirty="0">
                <a:solidFill>
                  <a:srgbClr val="FF0000"/>
                </a:solidFill>
              </a:rPr>
              <a:t>their work</a:t>
            </a:r>
            <a:r>
              <a:rPr lang="en-US" dirty="0" smtClean="0"/>
              <a:t>.</a:t>
            </a:r>
          </a:p>
          <a:p>
            <a:endParaRPr lang="en-US" dirty="0"/>
          </a:p>
          <a:p>
            <a:endParaRPr lang="en-US" dirty="0"/>
          </a:p>
        </p:txBody>
      </p:sp>
    </p:spTree>
    <p:extLst>
      <p:ext uri="{BB962C8B-B14F-4D97-AF65-F5344CB8AC3E}">
        <p14:creationId xmlns:p14="http://schemas.microsoft.com/office/powerpoint/2010/main" val="3200512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solidFill>
                  <a:srgbClr val="FF0000"/>
                </a:solidFill>
              </a:rPr>
              <a:t> </a:t>
            </a:r>
            <a:r>
              <a:rPr lang="en-US" b="1" dirty="0" err="1">
                <a:solidFill>
                  <a:srgbClr val="FF0000"/>
                </a:solidFill>
              </a:rPr>
              <a:t>Fayol’s</a:t>
            </a:r>
            <a:r>
              <a:rPr lang="en-US" b="1" dirty="0">
                <a:solidFill>
                  <a:srgbClr val="FF0000"/>
                </a:solidFill>
              </a:rPr>
              <a:t> bridge </a:t>
            </a:r>
          </a:p>
        </p:txBody>
      </p:sp>
      <p:sp>
        <p:nvSpPr>
          <p:cNvPr id="3" name="Content Placeholder 2"/>
          <p:cNvSpPr>
            <a:spLocks noGrp="1"/>
          </p:cNvSpPr>
          <p:nvPr>
            <p:ph idx="1"/>
          </p:nvPr>
        </p:nvSpPr>
        <p:spPr>
          <a:xfrm>
            <a:off x="457200" y="990600"/>
            <a:ext cx="8229600" cy="5867400"/>
          </a:xfrm>
        </p:spPr>
        <p:txBody>
          <a:bodyPr>
            <a:normAutofit fontScale="85000" lnSpcReduction="10000"/>
          </a:bodyPr>
          <a:lstStyle/>
          <a:p>
            <a:r>
              <a:rPr lang="en-US" b="1" dirty="0">
                <a:solidFill>
                  <a:srgbClr val="FF0000"/>
                </a:solidFill>
              </a:rPr>
              <a:t>Scalar </a:t>
            </a:r>
            <a:r>
              <a:rPr lang="en-US" b="1" dirty="0" smtClean="0">
                <a:solidFill>
                  <a:srgbClr val="FF0000"/>
                </a:solidFill>
              </a:rPr>
              <a:t>chain</a:t>
            </a:r>
            <a:r>
              <a:rPr lang="en-US" dirty="0" smtClean="0"/>
              <a:t> in the organization structure provides for straight </a:t>
            </a:r>
            <a:r>
              <a:rPr lang="en-US" dirty="0"/>
              <a:t>chain of command that </a:t>
            </a:r>
            <a:r>
              <a:rPr lang="en-US" dirty="0" smtClean="0"/>
              <a:t>extends </a:t>
            </a:r>
            <a:r>
              <a:rPr lang="en-US" dirty="0"/>
              <a:t>unbroken from the ultimate officer to the lowest ranks. The principle suggests that there should be a clear line of authority from top to bottom linking all managers at all levels. It is considered a chain of command.</a:t>
            </a:r>
            <a:endParaRPr lang="en-US" dirty="0" smtClean="0"/>
          </a:p>
          <a:p>
            <a:pPr lvl="1"/>
            <a:r>
              <a:rPr lang="en-US" dirty="0" smtClean="0">
                <a:solidFill>
                  <a:srgbClr val="FF0000"/>
                </a:solidFill>
              </a:rPr>
              <a:t>To avoid information overload </a:t>
            </a:r>
            <a:r>
              <a:rPr lang="en-US" dirty="0" smtClean="0"/>
              <a:t>in a large  organization having scalar chain and unity of command, </a:t>
            </a:r>
          </a:p>
          <a:p>
            <a:pPr lvl="2"/>
            <a:r>
              <a:rPr lang="en-US" b="1" dirty="0" smtClean="0"/>
              <a:t>Henry </a:t>
            </a:r>
            <a:r>
              <a:rPr lang="en-US" b="1" dirty="0" err="1" smtClean="0"/>
              <a:t>Fayol</a:t>
            </a:r>
            <a:r>
              <a:rPr lang="en-US" b="1" dirty="0" smtClean="0"/>
              <a:t> has proposed </a:t>
            </a:r>
            <a:r>
              <a:rPr lang="en-US" b="1" dirty="0"/>
              <a:t>that</a:t>
            </a:r>
            <a:r>
              <a:rPr lang="en-US" b="1" dirty="0">
                <a:solidFill>
                  <a:srgbClr val="FF0000"/>
                </a:solidFill>
              </a:rPr>
              <a:t> subordinate employees should be allowed to communicate directly with each other</a:t>
            </a:r>
            <a:r>
              <a:rPr lang="en-US" b="1" dirty="0" smtClean="0"/>
              <a:t>. </a:t>
            </a:r>
          </a:p>
          <a:p>
            <a:r>
              <a:rPr lang="en-US" dirty="0">
                <a:solidFill>
                  <a:srgbClr val="FF0000"/>
                </a:solidFill>
              </a:rPr>
              <a:t>This principle became known under the name of </a:t>
            </a:r>
            <a:r>
              <a:rPr lang="en-US" dirty="0" err="1">
                <a:solidFill>
                  <a:srgbClr val="FF0000"/>
                </a:solidFill>
              </a:rPr>
              <a:t>Fayol's</a:t>
            </a:r>
            <a:r>
              <a:rPr lang="en-US" dirty="0">
                <a:solidFill>
                  <a:srgbClr val="FF0000"/>
                </a:solidFill>
              </a:rPr>
              <a:t> bridge.</a:t>
            </a:r>
          </a:p>
          <a:p>
            <a:pPr lvl="1"/>
            <a:r>
              <a:rPr lang="en-US" dirty="0"/>
              <a:t> </a:t>
            </a:r>
            <a:r>
              <a:rPr lang="en-US" dirty="0" smtClean="0"/>
              <a:t>Decision </a:t>
            </a:r>
            <a:r>
              <a:rPr lang="en-US" dirty="0"/>
              <a:t>power is distributed to individuals on lower levels in the organization, and only decisions that exceed the pre-defined decision scope of an employee are referred upwards. </a:t>
            </a:r>
          </a:p>
        </p:txBody>
      </p:sp>
    </p:spTree>
    <p:extLst>
      <p:ext uri="{BB962C8B-B14F-4D97-AF65-F5344CB8AC3E}">
        <p14:creationId xmlns:p14="http://schemas.microsoft.com/office/powerpoint/2010/main" val="3729801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solidFill>
                  <a:srgbClr val="FF0000"/>
                </a:solidFill>
              </a:rPr>
              <a:t>The Classical Approaches</a:t>
            </a:r>
          </a:p>
        </p:txBody>
      </p:sp>
      <p:sp>
        <p:nvSpPr>
          <p:cNvPr id="17411" name="Content Placeholder 2"/>
          <p:cNvSpPr>
            <a:spLocks noGrp="1"/>
          </p:cNvSpPr>
          <p:nvPr>
            <p:ph idx="1"/>
          </p:nvPr>
        </p:nvSpPr>
        <p:spPr/>
        <p:txBody>
          <a:bodyPr/>
          <a:lstStyle/>
          <a:p>
            <a:pPr eaLnBrk="1" hangingPunct="1"/>
            <a:r>
              <a:rPr lang="en-US" altLang="en-US" dirty="0" smtClean="0"/>
              <a:t>The classical approach includes the following three theories and their contributors:-</a:t>
            </a:r>
          </a:p>
          <a:p>
            <a:pPr eaLnBrk="1" hangingPunct="1"/>
            <a:endParaRPr lang="en-US" altLang="en-US" dirty="0" smtClean="0"/>
          </a:p>
          <a:p>
            <a:pPr lvl="1" eaLnBrk="1" hangingPunct="1"/>
            <a:r>
              <a:rPr lang="en-US" altLang="en-US" dirty="0" smtClean="0">
                <a:solidFill>
                  <a:srgbClr val="FF0000"/>
                </a:solidFill>
              </a:rPr>
              <a:t>Scientific Management by Frederick Taylor</a:t>
            </a:r>
          </a:p>
          <a:p>
            <a:pPr lvl="1" eaLnBrk="1" hangingPunct="1"/>
            <a:r>
              <a:rPr lang="en-US" altLang="en-US" dirty="0" smtClean="0">
                <a:solidFill>
                  <a:srgbClr val="FF0000"/>
                </a:solidFill>
              </a:rPr>
              <a:t>Administrative Principle by Henry Fayol</a:t>
            </a:r>
          </a:p>
          <a:p>
            <a:pPr lvl="1" eaLnBrk="1" hangingPunct="1"/>
            <a:r>
              <a:rPr lang="en-US" altLang="en-US" dirty="0" smtClean="0">
                <a:solidFill>
                  <a:srgbClr val="FF0000"/>
                </a:solidFill>
              </a:rPr>
              <a:t>Bureaucratic Organization by Max Weber </a:t>
            </a:r>
          </a:p>
          <a:p>
            <a:pPr eaLnBrk="1" hangingPunct="1"/>
            <a:endParaRPr lang="en-US" altLang="en-US" dirty="0" smtClean="0"/>
          </a:p>
        </p:txBody>
      </p:sp>
    </p:spTree>
    <p:extLst>
      <p:ext uri="{BB962C8B-B14F-4D97-AF65-F5344CB8AC3E}">
        <p14:creationId xmlns:p14="http://schemas.microsoft.com/office/powerpoint/2010/main" val="27826659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
            <a:ext cx="8229600" cy="673290"/>
          </a:xfrm>
        </p:spPr>
        <p:txBody>
          <a:bodyPr>
            <a:normAutofit fontScale="90000"/>
          </a:bodyPr>
          <a:lstStyle/>
          <a:p>
            <a:r>
              <a:rPr lang="en-US" b="1" dirty="0" smtClean="0">
                <a:solidFill>
                  <a:srgbClr val="FF0000"/>
                </a:solidFill>
              </a:rPr>
              <a:t>Tall vs. Flat Structure</a:t>
            </a:r>
            <a:endParaRPr lang="en-US" b="1" dirty="0">
              <a:solidFill>
                <a:srgbClr val="FF0000"/>
              </a:solidFill>
            </a:endParaRPr>
          </a:p>
        </p:txBody>
      </p:sp>
      <p:pic>
        <p:nvPicPr>
          <p:cNvPr id="4" name="Content Placeholder 3" descr="http://www.bbc.co.uk/schools/gcsebitesize/business/images/people2.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533400"/>
            <a:ext cx="5210175" cy="2457450"/>
          </a:xfrm>
          <a:prstGeom prst="rect">
            <a:avLst/>
          </a:prstGeom>
          <a:noFill/>
          <a:ln>
            <a:noFill/>
          </a:ln>
        </p:spPr>
      </p:pic>
      <p:sp>
        <p:nvSpPr>
          <p:cNvPr id="5" name="TextBox 4"/>
          <p:cNvSpPr txBox="1"/>
          <p:nvPr/>
        </p:nvSpPr>
        <p:spPr>
          <a:xfrm>
            <a:off x="381000" y="3124200"/>
            <a:ext cx="8441706" cy="4093428"/>
          </a:xfrm>
          <a:prstGeom prst="rect">
            <a:avLst/>
          </a:prstGeom>
          <a:noFill/>
        </p:spPr>
        <p:txBody>
          <a:bodyPr wrap="square" rtlCol="0">
            <a:spAutoFit/>
          </a:bodyPr>
          <a:lstStyle/>
          <a:p>
            <a:r>
              <a:rPr lang="en-US" sz="2000" dirty="0" smtClean="0"/>
              <a:t>Organization Structure are classified into </a:t>
            </a:r>
            <a:r>
              <a:rPr lang="en-US" sz="2000" dirty="0"/>
              <a:t> </a:t>
            </a:r>
            <a:r>
              <a:rPr lang="en-US" sz="2000" dirty="0" smtClean="0"/>
              <a:t>in to </a:t>
            </a:r>
            <a:r>
              <a:rPr lang="en-US" sz="2000" dirty="0"/>
              <a:t>a tall (vertical</a:t>
            </a:r>
            <a:r>
              <a:rPr lang="en-US" sz="2000" dirty="0" smtClean="0"/>
              <a:t>) </a:t>
            </a:r>
            <a:r>
              <a:rPr lang="en-US" sz="2000" dirty="0" smtClean="0">
                <a:solidFill>
                  <a:srgbClr val="FF0000"/>
                </a:solidFill>
              </a:rPr>
              <a:t>(Organization A)</a:t>
            </a:r>
            <a:r>
              <a:rPr lang="en-US" sz="2000" dirty="0" smtClean="0"/>
              <a:t> </a:t>
            </a:r>
            <a:r>
              <a:rPr lang="en-US" sz="2000" dirty="0"/>
              <a:t>structure or </a:t>
            </a:r>
            <a:endParaRPr lang="en-US" sz="2000" dirty="0" smtClean="0"/>
          </a:p>
          <a:p>
            <a:r>
              <a:rPr lang="en-US" sz="2000" dirty="0" smtClean="0"/>
              <a:t>a </a:t>
            </a:r>
            <a:r>
              <a:rPr lang="en-US" sz="2000" dirty="0"/>
              <a:t>flat (horizontal)</a:t>
            </a:r>
            <a:r>
              <a:rPr lang="en-US" sz="2000" dirty="0">
                <a:solidFill>
                  <a:srgbClr val="FF0000"/>
                </a:solidFill>
              </a:rPr>
              <a:t> </a:t>
            </a:r>
            <a:r>
              <a:rPr lang="en-US" sz="2000" dirty="0" smtClean="0">
                <a:solidFill>
                  <a:srgbClr val="FF0000"/>
                </a:solidFill>
              </a:rPr>
              <a:t> (Organization B) </a:t>
            </a:r>
            <a:r>
              <a:rPr lang="en-US" sz="2000" dirty="0" smtClean="0"/>
              <a:t>structures.</a:t>
            </a:r>
          </a:p>
          <a:p>
            <a:endParaRPr lang="en-US" sz="2000" dirty="0" smtClean="0">
              <a:solidFill>
                <a:srgbClr val="FF0000"/>
              </a:solidFill>
            </a:endParaRPr>
          </a:p>
          <a:p>
            <a:r>
              <a:rPr lang="en-US" sz="2000" dirty="0" smtClean="0">
                <a:solidFill>
                  <a:srgbClr val="FF0000"/>
                </a:solidFill>
              </a:rPr>
              <a:t>Large</a:t>
            </a:r>
            <a:r>
              <a:rPr lang="en-US" sz="2000" dirty="0">
                <a:solidFill>
                  <a:srgbClr val="FF0000"/>
                </a:solidFill>
              </a:rPr>
              <a:t>, complex organizations often require a taller hierarchy</a:t>
            </a:r>
            <a:r>
              <a:rPr lang="en-US" sz="2000" dirty="0"/>
              <a:t>. In its simplest form</a:t>
            </a:r>
            <a:r>
              <a:rPr lang="en-US" sz="2000" dirty="0" smtClean="0"/>
              <a:t>,  </a:t>
            </a:r>
            <a:r>
              <a:rPr lang="en-US" sz="2000" dirty="0"/>
              <a:t>a tall structure results in one long chain of command similar to the military. </a:t>
            </a:r>
            <a:endParaRPr lang="en-US" sz="2000" dirty="0" smtClean="0"/>
          </a:p>
          <a:p>
            <a:r>
              <a:rPr lang="en-US" sz="2000" dirty="0">
                <a:solidFill>
                  <a:srgbClr val="FF0000"/>
                </a:solidFill>
              </a:rPr>
              <a:t>Flat structures have fewer management levels, with each level controlling </a:t>
            </a:r>
            <a:endParaRPr lang="en-US" sz="2000" dirty="0" smtClean="0">
              <a:solidFill>
                <a:srgbClr val="FF0000"/>
              </a:solidFill>
            </a:endParaRPr>
          </a:p>
          <a:p>
            <a:r>
              <a:rPr lang="en-US" sz="2000" dirty="0" smtClean="0">
                <a:solidFill>
                  <a:srgbClr val="FF0000"/>
                </a:solidFill>
              </a:rPr>
              <a:t>a </a:t>
            </a:r>
            <a:r>
              <a:rPr lang="en-US" sz="2000" dirty="0">
                <a:solidFill>
                  <a:srgbClr val="FF0000"/>
                </a:solidFill>
              </a:rPr>
              <a:t>broad area or group</a:t>
            </a:r>
            <a:r>
              <a:rPr lang="en-US" sz="2000" dirty="0" smtClean="0">
                <a:solidFill>
                  <a:srgbClr val="FF0000"/>
                </a:solidFill>
              </a:rPr>
              <a:t>.</a:t>
            </a:r>
          </a:p>
          <a:p>
            <a:r>
              <a:rPr lang="en-US" sz="2000" dirty="0" smtClean="0"/>
              <a:t> </a:t>
            </a:r>
          </a:p>
          <a:p>
            <a:r>
              <a:rPr lang="en-US" sz="2000" dirty="0" smtClean="0"/>
              <a:t>Flat </a:t>
            </a:r>
            <a:r>
              <a:rPr lang="en-US" sz="2000" dirty="0"/>
              <a:t>organizations focus on empowering employees rather than adhering to </a:t>
            </a:r>
            <a:endParaRPr lang="en-US" sz="2000" dirty="0" smtClean="0"/>
          </a:p>
          <a:p>
            <a:r>
              <a:rPr lang="en-US" sz="2000" dirty="0" smtClean="0"/>
              <a:t>the </a:t>
            </a:r>
            <a:r>
              <a:rPr lang="en-US" sz="2000" dirty="0"/>
              <a:t>chain of command. </a:t>
            </a:r>
            <a:r>
              <a:rPr lang="en-US" sz="2000" dirty="0" smtClean="0"/>
              <a:t>Small organizations generally have flat structures.</a:t>
            </a:r>
          </a:p>
          <a:p>
            <a:endParaRPr lang="en-US" sz="2000" dirty="0"/>
          </a:p>
        </p:txBody>
      </p:sp>
    </p:spTree>
    <p:extLst>
      <p:ext uri="{BB962C8B-B14F-4D97-AF65-F5344CB8AC3E}">
        <p14:creationId xmlns:p14="http://schemas.microsoft.com/office/powerpoint/2010/main" val="25709723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41218"/>
          </a:xfrm>
        </p:spPr>
        <p:txBody>
          <a:bodyPr>
            <a:normAutofit fontScale="90000"/>
          </a:bodyPr>
          <a:lstStyle/>
          <a:p>
            <a:r>
              <a:rPr lang="en-US" b="1" dirty="0" smtClean="0">
                <a:solidFill>
                  <a:srgbClr val="FF0000"/>
                </a:solidFill>
              </a:rPr>
              <a:t>Centralized vs Decentralized Structure</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a:bodyPr>
          <a:lstStyle/>
          <a:p>
            <a:r>
              <a:rPr lang="en-US" sz="2000" dirty="0"/>
              <a:t>The degree to which the authority is </a:t>
            </a:r>
            <a:r>
              <a:rPr lang="en-US" sz="2000" dirty="0" smtClean="0"/>
              <a:t>delegated </a:t>
            </a:r>
            <a:r>
              <a:rPr lang="en-US" sz="2000" dirty="0"/>
              <a:t>within an </a:t>
            </a:r>
            <a:r>
              <a:rPr lang="en-US" sz="2000" dirty="0" smtClean="0"/>
              <a:t>organization is indicated by Centralization and Decentralization.</a:t>
            </a:r>
            <a:endParaRPr lang="en-US" sz="2000" dirty="0"/>
          </a:p>
          <a:p>
            <a:r>
              <a:rPr lang="en-US" sz="2000" dirty="0" smtClean="0"/>
              <a:t> </a:t>
            </a:r>
            <a:r>
              <a:rPr lang="en-US" sz="2000" dirty="0"/>
              <a:t>A </a:t>
            </a:r>
            <a:r>
              <a:rPr lang="en-US" sz="2000" dirty="0" smtClean="0"/>
              <a:t>centralized </a:t>
            </a:r>
            <a:r>
              <a:rPr lang="en-US" sz="2000" dirty="0"/>
              <a:t>structure has a greater degree of control, while a </a:t>
            </a:r>
            <a:r>
              <a:rPr lang="en-US" sz="2000" dirty="0" smtClean="0"/>
              <a:t>decentralized </a:t>
            </a:r>
            <a:r>
              <a:rPr lang="en-US" sz="2000" dirty="0"/>
              <a:t>structure involves a greater degree of </a:t>
            </a:r>
            <a:r>
              <a:rPr lang="en-US" sz="2000" dirty="0" smtClean="0"/>
              <a:t>delegated </a:t>
            </a:r>
            <a:r>
              <a:rPr lang="en-US" sz="2000" dirty="0"/>
              <a:t>authority to the regions or to subordinates</a:t>
            </a:r>
            <a:r>
              <a:rPr lang="en-US" sz="2000" dirty="0" smtClean="0"/>
              <a:t>.</a:t>
            </a:r>
          </a:p>
          <a:p>
            <a:endParaRPr lang="en-US" sz="2000" dirty="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31867785"/>
              </p:ext>
            </p:extLst>
          </p:nvPr>
        </p:nvGraphicFramePr>
        <p:xfrm>
          <a:off x="457200" y="2535587"/>
          <a:ext cx="8229600" cy="3064603"/>
        </p:xfrm>
        <a:graphic>
          <a:graphicData uri="http://schemas.openxmlformats.org/drawingml/2006/table">
            <a:tbl>
              <a:tblPr firstRow="1" firstCol="1" bandRow="1">
                <a:tableStyleId>{5C22544A-7EE6-4342-B048-85BDC9FD1C3A}</a:tableStyleId>
              </a:tblPr>
              <a:tblGrid>
                <a:gridCol w="4114800"/>
                <a:gridCol w="4114800"/>
              </a:tblGrid>
              <a:tr h="1274413">
                <a:tc>
                  <a:txBody>
                    <a:bodyPr/>
                    <a:lstStyle/>
                    <a:p>
                      <a:pPr marL="0" marR="0">
                        <a:lnSpc>
                          <a:spcPct val="115000"/>
                        </a:lnSpc>
                        <a:spcBef>
                          <a:spcPts val="0"/>
                        </a:spcBef>
                        <a:spcAft>
                          <a:spcPts val="0"/>
                        </a:spcAft>
                      </a:pPr>
                      <a:r>
                        <a:rPr lang="en-US" sz="1200" dirty="0" smtClean="0">
                          <a:effectLst/>
                        </a:rPr>
                        <a:t>Centralized</a:t>
                      </a:r>
                      <a:endParaRPr lang="en-US" sz="1200" dirty="0">
                        <a:effectLst/>
                      </a:endParaRPr>
                    </a:p>
                    <a:p>
                      <a:pPr marL="228600" marR="0" indent="-228600">
                        <a:lnSpc>
                          <a:spcPct val="115000"/>
                        </a:lnSpc>
                        <a:spcBef>
                          <a:spcPts val="0"/>
                        </a:spcBef>
                        <a:spcAft>
                          <a:spcPts val="0"/>
                        </a:spcAft>
                        <a:buAutoNum type="arabicParenR"/>
                      </a:pPr>
                      <a:r>
                        <a:rPr lang="en-US" sz="1200" dirty="0" smtClean="0">
                          <a:effectLst/>
                        </a:rPr>
                        <a:t>Keep </a:t>
                      </a:r>
                      <a:r>
                        <a:rPr lang="en-US" sz="1200" dirty="0">
                          <a:effectLst/>
                        </a:rPr>
                        <a:t>decision making power at the top of the </a:t>
                      </a:r>
                      <a:r>
                        <a:rPr lang="en-US" sz="1200" dirty="0" smtClean="0">
                          <a:effectLst/>
                        </a:rPr>
                        <a:t>hierarchy</a:t>
                      </a:r>
                      <a:r>
                        <a:rPr lang="en-US" sz="1200" baseline="0" dirty="0" smtClean="0">
                          <a:effectLst/>
                        </a:rPr>
                        <a:t> </a:t>
                      </a:r>
                      <a:r>
                        <a:rPr lang="en-US" sz="1200" dirty="0" smtClean="0">
                          <a:effectLst/>
                        </a:rPr>
                        <a:t>2</a:t>
                      </a:r>
                      <a:r>
                        <a:rPr lang="en-US" sz="1200" dirty="0">
                          <a:effectLst/>
                        </a:rPr>
                        <a:t>) Don't delegate to local or lower </a:t>
                      </a:r>
                      <a:r>
                        <a:rPr lang="en-US" sz="1200" dirty="0" smtClean="0">
                          <a:effectLst/>
                        </a:rPr>
                        <a:t>levels</a:t>
                      </a:r>
                    </a:p>
                    <a:p>
                      <a:pPr marL="0" marR="0" indent="0">
                        <a:lnSpc>
                          <a:spcPct val="115000"/>
                        </a:lnSpc>
                        <a:spcBef>
                          <a:spcPts val="0"/>
                        </a:spcBef>
                        <a:spcAft>
                          <a:spcPts val="0"/>
                        </a:spcAft>
                        <a:buNone/>
                      </a:pPr>
                      <a:endParaRPr lang="en-US" sz="1200" dirty="0">
                        <a:effectLst/>
                        <a:latin typeface="Calibri"/>
                        <a:ea typeface="Calibri"/>
                        <a:cs typeface="Times New Roman"/>
                      </a:endParaRPr>
                    </a:p>
                  </a:txBody>
                  <a:tcPr marL="142875" marR="142875" marT="0" marB="0"/>
                </a:tc>
                <a:tc>
                  <a:txBody>
                    <a:bodyPr/>
                    <a:lstStyle/>
                    <a:p>
                      <a:pPr marL="0" marR="0">
                        <a:lnSpc>
                          <a:spcPct val="115000"/>
                        </a:lnSpc>
                        <a:spcBef>
                          <a:spcPts val="0"/>
                        </a:spcBef>
                        <a:spcAft>
                          <a:spcPts val="0"/>
                        </a:spcAft>
                      </a:pPr>
                      <a:r>
                        <a:rPr lang="en-US" sz="1200" dirty="0" smtClean="0">
                          <a:effectLst/>
                        </a:rPr>
                        <a:t>Decentralized</a:t>
                      </a:r>
                      <a:endParaRPr lang="en-US" sz="1200" dirty="0">
                        <a:effectLst/>
                      </a:endParaRPr>
                    </a:p>
                    <a:p>
                      <a:pPr marL="0" marR="0">
                        <a:lnSpc>
                          <a:spcPct val="115000"/>
                        </a:lnSpc>
                        <a:spcBef>
                          <a:spcPts val="0"/>
                        </a:spcBef>
                        <a:spcAft>
                          <a:spcPts val="0"/>
                        </a:spcAft>
                      </a:pPr>
                      <a:r>
                        <a:rPr lang="en-US" sz="1200" dirty="0">
                          <a:effectLst/>
                        </a:rPr>
                        <a:t>1) Power and authority to make </a:t>
                      </a:r>
                      <a:r>
                        <a:rPr lang="en-US" sz="1200" dirty="0" smtClean="0">
                          <a:effectLst/>
                        </a:rPr>
                        <a:t>decisions </a:t>
                      </a:r>
                      <a:r>
                        <a:rPr lang="en-US" sz="1200" dirty="0">
                          <a:effectLst/>
                        </a:rPr>
                        <a:t>delegate from head office to lower and local levels</a:t>
                      </a:r>
                      <a:br>
                        <a:rPr lang="en-US" sz="1200" dirty="0">
                          <a:effectLst/>
                        </a:rPr>
                      </a:br>
                      <a:r>
                        <a:rPr lang="en-US" sz="1200" dirty="0">
                          <a:effectLst/>
                        </a:rPr>
                        <a:t>2) Less uniformity</a:t>
                      </a:r>
                      <a:br>
                        <a:rPr lang="en-US" sz="1200" dirty="0">
                          <a:effectLst/>
                        </a:rPr>
                      </a:br>
                      <a:r>
                        <a:rPr lang="en-US" sz="1200" dirty="0">
                          <a:effectLst/>
                        </a:rPr>
                        <a:t>3) Decisions made in relation to local circumstances</a:t>
                      </a:r>
                      <a:endParaRPr lang="en-US" sz="1200" dirty="0">
                        <a:effectLst/>
                        <a:latin typeface="Calibri"/>
                        <a:ea typeface="Calibri"/>
                        <a:cs typeface="Times New Roman"/>
                      </a:endParaRPr>
                    </a:p>
                  </a:txBody>
                  <a:tcPr marL="142875" marR="142875" marT="0" marB="0"/>
                </a:tc>
              </a:tr>
              <a:tr h="1790190">
                <a:tc>
                  <a:txBody>
                    <a:bodyPr/>
                    <a:lstStyle/>
                    <a:p>
                      <a:pPr marL="0" marR="0">
                        <a:lnSpc>
                          <a:spcPct val="115000"/>
                        </a:lnSpc>
                        <a:spcBef>
                          <a:spcPts val="0"/>
                        </a:spcBef>
                        <a:spcAft>
                          <a:spcPts val="0"/>
                        </a:spcAft>
                      </a:pPr>
                      <a:r>
                        <a:rPr lang="en-US" sz="1200" dirty="0">
                          <a:solidFill>
                            <a:srgbClr val="FFFF00"/>
                          </a:solidFill>
                          <a:effectLst/>
                        </a:rPr>
                        <a:t>Advantages</a:t>
                      </a:r>
                    </a:p>
                    <a:p>
                      <a:pPr marL="0" marR="0">
                        <a:lnSpc>
                          <a:spcPct val="115000"/>
                        </a:lnSpc>
                        <a:spcBef>
                          <a:spcPts val="0"/>
                        </a:spcBef>
                        <a:spcAft>
                          <a:spcPts val="0"/>
                        </a:spcAft>
                      </a:pPr>
                      <a:r>
                        <a:rPr lang="en-US" sz="1200" dirty="0">
                          <a:solidFill>
                            <a:srgbClr val="FFFF00"/>
                          </a:solidFill>
                          <a:effectLst/>
                        </a:rPr>
                        <a:t>1) Consistent policies, greater control and </a:t>
                      </a:r>
                      <a:r>
                        <a:rPr lang="en-US" sz="1200" dirty="0" smtClean="0">
                          <a:solidFill>
                            <a:srgbClr val="FFFF00"/>
                          </a:solidFill>
                          <a:effectLst/>
                        </a:rPr>
                        <a:t>standardized </a:t>
                      </a:r>
                      <a:r>
                        <a:rPr lang="en-US" sz="1200" dirty="0">
                          <a:solidFill>
                            <a:srgbClr val="FFFF00"/>
                          </a:solidFill>
                          <a:effectLst/>
                        </a:rPr>
                        <a:t>procedures</a:t>
                      </a:r>
                      <a:br>
                        <a:rPr lang="en-US" sz="1200" dirty="0">
                          <a:solidFill>
                            <a:srgbClr val="FFFF00"/>
                          </a:solidFill>
                          <a:effectLst/>
                        </a:rPr>
                      </a:br>
                      <a:r>
                        <a:rPr lang="en-US" sz="1200" dirty="0">
                          <a:solidFill>
                            <a:srgbClr val="FFFF00"/>
                          </a:solidFill>
                          <a:effectLst/>
                        </a:rPr>
                        <a:t>2) Quicker decision making</a:t>
                      </a:r>
                      <a:br>
                        <a:rPr lang="en-US" sz="1200" dirty="0">
                          <a:solidFill>
                            <a:srgbClr val="FFFF00"/>
                          </a:solidFill>
                          <a:effectLst/>
                        </a:rPr>
                      </a:br>
                      <a:r>
                        <a:rPr lang="en-US" sz="1200" dirty="0">
                          <a:solidFill>
                            <a:srgbClr val="FFFF00"/>
                          </a:solidFill>
                          <a:effectLst/>
                        </a:rPr>
                        <a:t>3) Branches are identical, so customer knows what to expect</a:t>
                      </a:r>
                      <a:br>
                        <a:rPr lang="en-US" sz="1200" dirty="0">
                          <a:solidFill>
                            <a:srgbClr val="FFFF00"/>
                          </a:solidFill>
                          <a:effectLst/>
                        </a:rPr>
                      </a:br>
                      <a:r>
                        <a:rPr lang="en-US" sz="1200" dirty="0">
                          <a:solidFill>
                            <a:srgbClr val="FFFF00"/>
                          </a:solidFill>
                          <a:effectLst/>
                        </a:rPr>
                        <a:t>4) Tight financial control</a:t>
                      </a:r>
                      <a:endParaRPr lang="en-US" sz="1200" dirty="0">
                        <a:solidFill>
                          <a:srgbClr val="FFFF00"/>
                        </a:solidFill>
                        <a:effectLst/>
                        <a:latin typeface="Calibri"/>
                        <a:ea typeface="Calibri"/>
                        <a:cs typeface="Times New Roman"/>
                      </a:endParaRPr>
                    </a:p>
                  </a:txBody>
                  <a:tcPr marL="142875" marR="142875" marT="0" marB="0">
                    <a:solidFill>
                      <a:schemeClr val="tx1">
                        <a:lumMod val="50000"/>
                        <a:lumOff val="50000"/>
                      </a:schemeClr>
                    </a:solidFill>
                  </a:tcPr>
                </a:tc>
                <a:tc>
                  <a:txBody>
                    <a:bodyPr/>
                    <a:lstStyle/>
                    <a:p>
                      <a:pPr marL="0" marR="0">
                        <a:lnSpc>
                          <a:spcPct val="115000"/>
                        </a:lnSpc>
                        <a:spcBef>
                          <a:spcPts val="0"/>
                        </a:spcBef>
                        <a:spcAft>
                          <a:spcPts val="0"/>
                        </a:spcAft>
                      </a:pPr>
                      <a:r>
                        <a:rPr lang="en-US" sz="1200" dirty="0">
                          <a:solidFill>
                            <a:srgbClr val="FFFF00"/>
                          </a:solidFill>
                          <a:effectLst/>
                        </a:rPr>
                        <a:t>Advantages</a:t>
                      </a:r>
                    </a:p>
                    <a:p>
                      <a:pPr marL="0" marR="0">
                        <a:lnSpc>
                          <a:spcPct val="115000"/>
                        </a:lnSpc>
                        <a:spcBef>
                          <a:spcPts val="0"/>
                        </a:spcBef>
                        <a:spcAft>
                          <a:spcPts val="0"/>
                        </a:spcAft>
                      </a:pPr>
                      <a:r>
                        <a:rPr lang="en-US" sz="1200" dirty="0">
                          <a:solidFill>
                            <a:srgbClr val="FFFF00"/>
                          </a:solidFill>
                          <a:effectLst/>
                        </a:rPr>
                        <a:t>1) Empower local managers</a:t>
                      </a:r>
                      <a:br>
                        <a:rPr lang="en-US" sz="1200" dirty="0">
                          <a:solidFill>
                            <a:srgbClr val="FFFF00"/>
                          </a:solidFill>
                          <a:effectLst/>
                        </a:rPr>
                      </a:br>
                      <a:r>
                        <a:rPr lang="en-US" sz="1200" dirty="0">
                          <a:solidFill>
                            <a:srgbClr val="FFFF00"/>
                          </a:solidFill>
                          <a:effectLst/>
                        </a:rPr>
                        <a:t>2) Local knowledge may benefit </a:t>
                      </a:r>
                      <a:r>
                        <a:rPr lang="en-US" sz="1200" dirty="0" smtClean="0">
                          <a:solidFill>
                            <a:srgbClr val="FFFF00"/>
                          </a:solidFill>
                          <a:effectLst/>
                        </a:rPr>
                        <a:t> </a:t>
                      </a:r>
                      <a:r>
                        <a:rPr lang="en-US" sz="1200" dirty="0" err="1" smtClean="0">
                          <a:solidFill>
                            <a:srgbClr val="FFFF00"/>
                          </a:solidFill>
                          <a:effectLst/>
                        </a:rPr>
                        <a:t>decentraliszd</a:t>
                      </a:r>
                      <a:r>
                        <a:rPr lang="en-US" sz="1200" baseline="0" dirty="0" smtClean="0">
                          <a:solidFill>
                            <a:srgbClr val="FFFF00"/>
                          </a:solidFill>
                          <a:effectLst/>
                        </a:rPr>
                        <a:t> operation managements (e.g. </a:t>
                      </a:r>
                      <a:r>
                        <a:rPr lang="en-US" sz="1200" dirty="0" smtClean="0">
                          <a:solidFill>
                            <a:srgbClr val="FFFF00"/>
                          </a:solidFill>
                          <a:effectLst/>
                        </a:rPr>
                        <a:t>sales </a:t>
                      </a:r>
                      <a:r>
                        <a:rPr lang="en-US" sz="1200" dirty="0">
                          <a:solidFill>
                            <a:srgbClr val="FFFF00"/>
                          </a:solidFill>
                          <a:effectLst/>
                        </a:rPr>
                        <a:t>and </a:t>
                      </a:r>
                      <a:r>
                        <a:rPr lang="en-US" sz="1200" dirty="0" smtClean="0">
                          <a:solidFill>
                            <a:srgbClr val="FFFF00"/>
                          </a:solidFill>
                          <a:effectLst/>
                        </a:rPr>
                        <a:t>promotional</a:t>
                      </a:r>
                      <a:r>
                        <a:rPr lang="en-US" sz="1200" baseline="0" dirty="0" smtClean="0">
                          <a:solidFill>
                            <a:srgbClr val="FFFF00"/>
                          </a:solidFill>
                          <a:effectLst/>
                        </a:rPr>
                        <a:t> initiatives)</a:t>
                      </a:r>
                      <a:r>
                        <a:rPr lang="en-US" sz="1200" dirty="0">
                          <a:solidFill>
                            <a:srgbClr val="FFFF00"/>
                          </a:solidFill>
                          <a:effectLst/>
                        </a:rPr>
                        <a:t/>
                      </a:r>
                      <a:br>
                        <a:rPr lang="en-US" sz="1200" dirty="0">
                          <a:solidFill>
                            <a:srgbClr val="FFFF00"/>
                          </a:solidFill>
                          <a:effectLst/>
                        </a:rPr>
                      </a:br>
                      <a:r>
                        <a:rPr lang="en-US" sz="1200" dirty="0">
                          <a:solidFill>
                            <a:srgbClr val="FFFF00"/>
                          </a:solidFill>
                          <a:effectLst/>
                        </a:rPr>
                        <a:t>3) Reduces day to day communication with head office</a:t>
                      </a:r>
                      <a:br>
                        <a:rPr lang="en-US" sz="1200" dirty="0">
                          <a:solidFill>
                            <a:srgbClr val="FFFF00"/>
                          </a:solidFill>
                          <a:effectLst/>
                        </a:rPr>
                      </a:br>
                      <a:r>
                        <a:rPr lang="en-US" sz="1200" dirty="0">
                          <a:solidFill>
                            <a:srgbClr val="FFFF00"/>
                          </a:solidFill>
                          <a:effectLst/>
                        </a:rPr>
                        <a:t>4) Business is more flexible as it is able to respond to </a:t>
                      </a:r>
                      <a:r>
                        <a:rPr lang="en-US" sz="1200" dirty="0" smtClean="0">
                          <a:solidFill>
                            <a:srgbClr val="FFFF00"/>
                          </a:solidFill>
                          <a:effectLst/>
                        </a:rPr>
                        <a:t> local issues  </a:t>
                      </a:r>
                      <a:r>
                        <a:rPr lang="en-US" sz="1200" dirty="0">
                          <a:solidFill>
                            <a:srgbClr val="FFFF00"/>
                          </a:solidFill>
                          <a:effectLst/>
                        </a:rPr>
                        <a:t>faster</a:t>
                      </a:r>
                      <a:br>
                        <a:rPr lang="en-US" sz="1200" dirty="0">
                          <a:solidFill>
                            <a:srgbClr val="FFFF00"/>
                          </a:solidFill>
                          <a:effectLst/>
                        </a:rPr>
                      </a:br>
                      <a:r>
                        <a:rPr lang="en-US" sz="1200" dirty="0">
                          <a:solidFill>
                            <a:srgbClr val="FFFF00"/>
                          </a:solidFill>
                          <a:effectLst/>
                        </a:rPr>
                        <a:t>5) Improved motivation and performance</a:t>
                      </a:r>
                      <a:endParaRPr lang="en-US" sz="1200" dirty="0">
                        <a:solidFill>
                          <a:srgbClr val="FFFF00"/>
                        </a:solidFill>
                        <a:effectLst/>
                        <a:latin typeface="Calibri"/>
                        <a:ea typeface="Calibri"/>
                        <a:cs typeface="Times New Roman"/>
                      </a:endParaRPr>
                    </a:p>
                  </a:txBody>
                  <a:tcPr marL="142875" marR="142875" marT="0" marB="0">
                    <a:solidFill>
                      <a:schemeClr val="tx1">
                        <a:lumMod val="50000"/>
                        <a:lumOff val="5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30924877"/>
              </p:ext>
            </p:extLst>
          </p:nvPr>
        </p:nvGraphicFramePr>
        <p:xfrm>
          <a:off x="457200" y="5562600"/>
          <a:ext cx="8229600" cy="1143000"/>
        </p:xfrm>
        <a:graphic>
          <a:graphicData uri="http://schemas.openxmlformats.org/drawingml/2006/table">
            <a:tbl>
              <a:tblPr firstRow="1" firstCol="1" bandRow="1">
                <a:tableStyleId>{5C22544A-7EE6-4342-B048-85BDC9FD1C3A}</a:tableStyleId>
              </a:tblPr>
              <a:tblGrid>
                <a:gridCol w="4114800"/>
                <a:gridCol w="4114800"/>
              </a:tblGrid>
              <a:tr h="1143000">
                <a:tc>
                  <a:txBody>
                    <a:bodyPr/>
                    <a:lstStyle/>
                    <a:p>
                      <a:pPr marL="0" marR="0">
                        <a:lnSpc>
                          <a:spcPct val="115000"/>
                        </a:lnSpc>
                        <a:spcBef>
                          <a:spcPts val="0"/>
                        </a:spcBef>
                        <a:spcAft>
                          <a:spcPts val="0"/>
                        </a:spcAft>
                      </a:pPr>
                      <a:r>
                        <a:rPr lang="en-US" sz="1800" dirty="0">
                          <a:effectLst/>
                        </a:rPr>
                        <a:t>Disadvantages</a:t>
                      </a:r>
                      <a:endParaRPr lang="en-US" sz="1100" dirty="0">
                        <a:effectLst/>
                      </a:endParaRPr>
                    </a:p>
                    <a:p>
                      <a:pPr marL="0" marR="0">
                        <a:lnSpc>
                          <a:spcPct val="115000"/>
                        </a:lnSpc>
                        <a:spcBef>
                          <a:spcPts val="0"/>
                        </a:spcBef>
                        <a:spcAft>
                          <a:spcPts val="0"/>
                        </a:spcAft>
                      </a:pPr>
                      <a:r>
                        <a:rPr lang="en-US" sz="1050" dirty="0">
                          <a:effectLst/>
                        </a:rPr>
                        <a:t>1) Local managers may have better knowledge of customer needs</a:t>
                      </a:r>
                      <a:br>
                        <a:rPr lang="en-US" sz="1050" dirty="0">
                          <a:effectLst/>
                        </a:rPr>
                      </a:br>
                      <a:r>
                        <a:rPr lang="en-US" sz="1050" dirty="0">
                          <a:effectLst/>
                        </a:rPr>
                        <a:t>2) Motivation of local managers may be affected</a:t>
                      </a:r>
                      <a:br>
                        <a:rPr lang="en-US" sz="1050" dirty="0">
                          <a:effectLst/>
                        </a:rPr>
                      </a:br>
                      <a:r>
                        <a:rPr lang="en-US" sz="1050" dirty="0">
                          <a:effectLst/>
                        </a:rPr>
                        <a:t>3) Inappropriate decision at local level</a:t>
                      </a:r>
                      <a:endParaRPr lang="en-US" sz="1100" dirty="0">
                        <a:effectLst/>
                        <a:latin typeface="Calibri"/>
                        <a:ea typeface="Calibri"/>
                        <a:cs typeface="Times New Roman"/>
                      </a:endParaRPr>
                    </a:p>
                  </a:txBody>
                  <a:tcPr marL="142875" marR="142875" marT="0" marB="0"/>
                </a:tc>
                <a:tc>
                  <a:txBody>
                    <a:bodyPr/>
                    <a:lstStyle/>
                    <a:p>
                      <a:pPr marL="0" marR="0">
                        <a:lnSpc>
                          <a:spcPct val="115000"/>
                        </a:lnSpc>
                        <a:spcBef>
                          <a:spcPts val="0"/>
                        </a:spcBef>
                        <a:spcAft>
                          <a:spcPts val="0"/>
                        </a:spcAft>
                      </a:pPr>
                      <a:r>
                        <a:rPr lang="en-US" sz="1800" dirty="0">
                          <a:effectLst/>
                        </a:rPr>
                        <a:t>Disadvantages</a:t>
                      </a:r>
                      <a:endParaRPr lang="en-US" sz="1100" dirty="0">
                        <a:effectLst/>
                      </a:endParaRPr>
                    </a:p>
                    <a:p>
                      <a:pPr marL="0" marR="0">
                        <a:lnSpc>
                          <a:spcPct val="115000"/>
                        </a:lnSpc>
                        <a:spcBef>
                          <a:spcPts val="0"/>
                        </a:spcBef>
                        <a:spcAft>
                          <a:spcPts val="0"/>
                        </a:spcAft>
                      </a:pPr>
                      <a:r>
                        <a:rPr lang="en-US" sz="1050" dirty="0">
                          <a:effectLst/>
                        </a:rPr>
                        <a:t>1) Customers may prefer the uniformity of branches</a:t>
                      </a:r>
                      <a:br>
                        <a:rPr lang="en-US" sz="1050" dirty="0">
                          <a:effectLst/>
                        </a:rPr>
                      </a:br>
                      <a:r>
                        <a:rPr lang="en-US" sz="1050" dirty="0">
                          <a:effectLst/>
                        </a:rPr>
                        <a:t>2) Local managers may not see the bigger picture </a:t>
                      </a:r>
                      <a:endParaRPr lang="en-US" sz="1100" dirty="0">
                        <a:effectLst/>
                        <a:latin typeface="Calibri"/>
                        <a:ea typeface="Calibri"/>
                        <a:cs typeface="Times New Roman"/>
                      </a:endParaRPr>
                    </a:p>
                  </a:txBody>
                  <a:tcPr marL="142875" marR="142875" marT="0" marB="0"/>
                </a:tc>
              </a:tr>
            </a:tbl>
          </a:graphicData>
        </a:graphic>
      </p:graphicFrame>
      <p:sp>
        <p:nvSpPr>
          <p:cNvPr id="6" name="Rectangle 1"/>
          <p:cNvSpPr>
            <a:spLocks noChangeArrowheads="1"/>
          </p:cNvSpPr>
          <p:nvPr/>
        </p:nvSpPr>
        <p:spPr bwMode="auto">
          <a:xfrm>
            <a:off x="457200" y="3565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065493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solidFill>
                  <a:srgbClr val="FF0000"/>
                </a:solidFill>
              </a:rPr>
              <a:t>Contingency variables Affecting Structures</a:t>
            </a:r>
            <a:endParaRPr lang="en-US" sz="3600" b="1" dirty="0">
              <a:solidFill>
                <a:srgbClr val="FF0000"/>
              </a:solidFill>
            </a:endParaRPr>
          </a:p>
        </p:txBody>
      </p:sp>
      <p:sp>
        <p:nvSpPr>
          <p:cNvPr id="3" name="Content Placeholder 2"/>
          <p:cNvSpPr>
            <a:spLocks noGrp="1"/>
          </p:cNvSpPr>
          <p:nvPr>
            <p:ph idx="1"/>
          </p:nvPr>
        </p:nvSpPr>
        <p:spPr>
          <a:xfrm>
            <a:off x="457200" y="838200"/>
            <a:ext cx="8229600" cy="5791200"/>
          </a:xfrm>
        </p:spPr>
        <p:txBody>
          <a:bodyPr>
            <a:normAutofit/>
          </a:bodyPr>
          <a:lstStyle/>
          <a:p>
            <a:endParaRPr lang="en-US" sz="2400" dirty="0" smtClean="0"/>
          </a:p>
          <a:p>
            <a:endParaRPr lang="en-US" sz="2400" dirty="0"/>
          </a:p>
          <a:p>
            <a:r>
              <a:rPr lang="en-US" dirty="0" smtClean="0"/>
              <a:t>The most appropriate structure to use will depend on contingency factors.</a:t>
            </a:r>
          </a:p>
          <a:p>
            <a:r>
              <a:rPr lang="en-US" dirty="0" smtClean="0"/>
              <a:t>There are two generic organization structures:</a:t>
            </a:r>
          </a:p>
          <a:p>
            <a:pPr lvl="1"/>
            <a:r>
              <a:rPr lang="en-US" sz="3200" dirty="0" smtClean="0">
                <a:solidFill>
                  <a:srgbClr val="FF0000"/>
                </a:solidFill>
              </a:rPr>
              <a:t>Mechanistic Organization</a:t>
            </a:r>
          </a:p>
          <a:p>
            <a:pPr lvl="1"/>
            <a:r>
              <a:rPr lang="en-US" sz="3200" dirty="0" smtClean="0">
                <a:solidFill>
                  <a:srgbClr val="FF0000"/>
                </a:solidFill>
              </a:rPr>
              <a:t>Organic Organization</a:t>
            </a:r>
          </a:p>
        </p:txBody>
      </p:sp>
    </p:spTree>
    <p:extLst>
      <p:ext uri="{BB962C8B-B14F-4D97-AF65-F5344CB8AC3E}">
        <p14:creationId xmlns:p14="http://schemas.microsoft.com/office/powerpoint/2010/main" val="18314511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Mechanistic Organization</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The </a:t>
            </a:r>
            <a:r>
              <a:rPr lang="en-US" b="1" dirty="0" smtClean="0">
                <a:solidFill>
                  <a:srgbClr val="FF0000"/>
                </a:solidFill>
              </a:rPr>
              <a:t>Mechanistic Organization (Bureaucratic)</a:t>
            </a:r>
            <a:r>
              <a:rPr lang="en-US" dirty="0" smtClean="0"/>
              <a:t> is the natural result of combining the six elements of structure.</a:t>
            </a:r>
          </a:p>
          <a:p>
            <a:pPr lvl="1"/>
            <a:r>
              <a:rPr lang="en-US" dirty="0" smtClean="0"/>
              <a:t> Adhering to the</a:t>
            </a:r>
            <a:r>
              <a:rPr lang="en-US" dirty="0" smtClean="0">
                <a:solidFill>
                  <a:srgbClr val="FF0000"/>
                </a:solidFill>
              </a:rPr>
              <a:t> chain–of-command principle ensured the existence of a formal hierarchy</a:t>
            </a:r>
            <a:r>
              <a:rPr lang="en-US" dirty="0" smtClean="0"/>
              <a:t> of authority, with each person controlled and supervised by one person. </a:t>
            </a:r>
          </a:p>
          <a:p>
            <a:pPr lvl="1"/>
            <a:r>
              <a:rPr lang="en-US" dirty="0" smtClean="0"/>
              <a:t>Keeping the </a:t>
            </a:r>
            <a:r>
              <a:rPr lang="en-US" dirty="0" smtClean="0">
                <a:solidFill>
                  <a:srgbClr val="FF0000"/>
                </a:solidFill>
              </a:rPr>
              <a:t>span of control small at increasingly higher levels</a:t>
            </a:r>
            <a:r>
              <a:rPr lang="en-US" dirty="0" smtClean="0"/>
              <a:t> in the organization created</a:t>
            </a:r>
            <a:r>
              <a:rPr lang="en-US" dirty="0" smtClean="0">
                <a:solidFill>
                  <a:srgbClr val="FF0000"/>
                </a:solidFill>
              </a:rPr>
              <a:t> tall, impersonal structures </a:t>
            </a:r>
            <a:r>
              <a:rPr lang="en-US" dirty="0" smtClean="0"/>
              <a:t>with increasing rules and regulations for standard practices.</a:t>
            </a:r>
          </a:p>
          <a:p>
            <a:pPr lvl="1"/>
            <a:r>
              <a:rPr lang="en-US" dirty="0" smtClean="0"/>
              <a:t> In such organization, work specialization creates</a:t>
            </a:r>
            <a:r>
              <a:rPr lang="en-US" dirty="0" smtClean="0">
                <a:solidFill>
                  <a:srgbClr val="FF0000"/>
                </a:solidFill>
              </a:rPr>
              <a:t> jobs that are simple, routine and standardized</a:t>
            </a:r>
            <a:r>
              <a:rPr lang="en-US" dirty="0" smtClean="0"/>
              <a:t>.</a:t>
            </a:r>
          </a:p>
          <a:p>
            <a:endParaRPr lang="en-US" dirty="0"/>
          </a:p>
        </p:txBody>
      </p:sp>
    </p:spTree>
    <p:extLst>
      <p:ext uri="{BB962C8B-B14F-4D97-AF65-F5344CB8AC3E}">
        <p14:creationId xmlns:p14="http://schemas.microsoft.com/office/powerpoint/2010/main" val="247461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Organic Organization</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The </a:t>
            </a:r>
            <a:r>
              <a:rPr lang="en-US" b="1" dirty="0" smtClean="0">
                <a:solidFill>
                  <a:srgbClr val="FF0000"/>
                </a:solidFill>
              </a:rPr>
              <a:t>Organic organization</a:t>
            </a:r>
            <a:r>
              <a:rPr lang="en-US" dirty="0" smtClean="0"/>
              <a:t> is a </a:t>
            </a:r>
            <a:r>
              <a:rPr lang="en-US" dirty="0" smtClean="0">
                <a:solidFill>
                  <a:srgbClr val="FF0000"/>
                </a:solidFill>
              </a:rPr>
              <a:t>highly adaptive form that is as loose and flexible</a:t>
            </a:r>
            <a:r>
              <a:rPr lang="en-US" dirty="0" smtClean="0"/>
              <a:t> as the mechanistic organization is rigid and stable. </a:t>
            </a:r>
          </a:p>
          <a:p>
            <a:pPr lvl="1"/>
            <a:r>
              <a:rPr lang="en-US" dirty="0" smtClean="0"/>
              <a:t>It has division of labor, but the </a:t>
            </a:r>
            <a:r>
              <a:rPr lang="en-US" dirty="0" smtClean="0">
                <a:solidFill>
                  <a:srgbClr val="FF0000"/>
                </a:solidFill>
              </a:rPr>
              <a:t>jobs people do are not standardized.</a:t>
            </a:r>
            <a:r>
              <a:rPr lang="en-US" dirty="0" smtClean="0"/>
              <a:t> </a:t>
            </a:r>
          </a:p>
          <a:p>
            <a:pPr lvl="1"/>
            <a:r>
              <a:rPr lang="en-US" dirty="0" smtClean="0"/>
              <a:t>Employees tend to be professionals who are technically proficient and trained to </a:t>
            </a:r>
            <a:r>
              <a:rPr lang="en-US" dirty="0" smtClean="0">
                <a:solidFill>
                  <a:srgbClr val="FF0000"/>
                </a:solidFill>
              </a:rPr>
              <a:t>handle diverse problems</a:t>
            </a:r>
            <a:r>
              <a:rPr lang="en-US" dirty="0" smtClean="0"/>
              <a:t>.</a:t>
            </a:r>
          </a:p>
          <a:p>
            <a:pPr lvl="1"/>
            <a:r>
              <a:rPr lang="en-US" dirty="0" smtClean="0"/>
              <a:t> </a:t>
            </a:r>
            <a:r>
              <a:rPr lang="en-US" dirty="0" smtClean="0">
                <a:solidFill>
                  <a:srgbClr val="FF0000"/>
                </a:solidFill>
              </a:rPr>
              <a:t>The organic organization is low in centralization so that the professional can respond quickly to problems </a:t>
            </a:r>
          </a:p>
          <a:p>
            <a:pPr lvl="2"/>
            <a:r>
              <a:rPr lang="en-US" b="1" dirty="0" smtClean="0">
                <a:solidFill>
                  <a:srgbClr val="0070C0"/>
                </a:solidFill>
              </a:rPr>
              <a:t>Low in Centralization:</a:t>
            </a:r>
          </a:p>
          <a:p>
            <a:pPr lvl="3"/>
            <a:r>
              <a:rPr lang="en-US" dirty="0" smtClean="0"/>
              <a:t> because top management cannot be expected to possess all the varied expertise that is necessary to make decision. </a:t>
            </a:r>
          </a:p>
          <a:p>
            <a:endParaRPr lang="en-US" dirty="0"/>
          </a:p>
        </p:txBody>
      </p:sp>
    </p:spTree>
    <p:extLst>
      <p:ext uri="{BB962C8B-B14F-4D97-AF65-F5344CB8AC3E}">
        <p14:creationId xmlns:p14="http://schemas.microsoft.com/office/powerpoint/2010/main" val="5538062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457200" y="0"/>
            <a:ext cx="8229600" cy="990600"/>
          </a:xfrm>
        </p:spPr>
        <p:txBody>
          <a:bodyPr/>
          <a:lstStyle/>
          <a:p>
            <a:pPr eaLnBrk="1" hangingPunct="1"/>
            <a:r>
              <a:rPr lang="en-US" b="1" smtClean="0">
                <a:solidFill>
                  <a:srgbClr val="FF0000"/>
                </a:solidFill>
              </a:rPr>
              <a:t>Other New Age Structures</a:t>
            </a:r>
          </a:p>
        </p:txBody>
      </p:sp>
      <p:sp>
        <p:nvSpPr>
          <p:cNvPr id="3" name="Content Placeholder 2"/>
          <p:cNvSpPr>
            <a:spLocks noGrp="1"/>
          </p:cNvSpPr>
          <p:nvPr>
            <p:ph idx="1"/>
          </p:nvPr>
        </p:nvSpPr>
        <p:spPr>
          <a:xfrm>
            <a:off x="457200" y="1219200"/>
            <a:ext cx="8229600" cy="5638800"/>
          </a:xfrm>
        </p:spPr>
        <p:txBody>
          <a:bodyPr rtlCol="0">
            <a:normAutofit fontScale="70000" lnSpcReduction="20000"/>
          </a:bodyPr>
          <a:lstStyle/>
          <a:p>
            <a:pPr eaLnBrk="1" fontAlgn="auto" hangingPunct="1">
              <a:spcAft>
                <a:spcPts val="0"/>
              </a:spcAft>
              <a:buFont typeface="Arial" pitchFamily="34" charset="0"/>
              <a:buChar char="•"/>
              <a:defRPr/>
            </a:pPr>
            <a:r>
              <a:rPr lang="en-US" dirty="0" smtClean="0"/>
              <a:t> </a:t>
            </a:r>
            <a:r>
              <a:rPr lang="en-US" b="1" dirty="0" smtClean="0">
                <a:solidFill>
                  <a:srgbClr val="FF0000"/>
                </a:solidFill>
              </a:rPr>
              <a:t>Multi-national Structure,</a:t>
            </a:r>
            <a:r>
              <a:rPr lang="en-US" dirty="0" smtClean="0"/>
              <a:t> -common </a:t>
            </a:r>
            <a:r>
              <a:rPr lang="en-US" dirty="0"/>
              <a:t>in global companies, such as </a:t>
            </a:r>
            <a:r>
              <a:rPr lang="en-US" dirty="0" smtClean="0"/>
              <a:t>Procter &amp; Gamble, Toyota, Unilever etc.</a:t>
            </a:r>
          </a:p>
          <a:p>
            <a:pPr lvl="1" eaLnBrk="1" fontAlgn="auto" hangingPunct="1">
              <a:spcAft>
                <a:spcPts val="0"/>
              </a:spcAft>
              <a:buFont typeface="Arial" pitchFamily="34" charset="0"/>
              <a:buChar char="–"/>
              <a:defRPr/>
            </a:pPr>
            <a:r>
              <a:rPr lang="en-US" dirty="0" smtClean="0"/>
              <a:t> </a:t>
            </a:r>
            <a:r>
              <a:rPr lang="en-US" dirty="0">
                <a:solidFill>
                  <a:srgbClr val="FF0000"/>
                </a:solidFill>
              </a:rPr>
              <a:t>This structure can be seen as a complex form of the matrix, as it maintains coordination among products, functions and geographic areas.</a:t>
            </a:r>
          </a:p>
          <a:p>
            <a:pPr eaLnBrk="1" fontAlgn="auto" hangingPunct="1">
              <a:spcAft>
                <a:spcPts val="0"/>
              </a:spcAft>
              <a:buFont typeface="Arial" pitchFamily="34" charset="0"/>
              <a:buChar char="•"/>
              <a:defRPr/>
            </a:pPr>
            <a:r>
              <a:rPr lang="en-US" dirty="0"/>
              <a:t>In general, over the last decade, it has become increasingly clear that through the forces of globalization, competition and more demanding customers, the structure of many companies has become flatter, less hierarchical, more fluid and even virtual</a:t>
            </a:r>
            <a:r>
              <a:rPr lang="en-US" dirty="0" smtClean="0"/>
              <a:t>.</a:t>
            </a:r>
            <a:endParaRPr lang="en-US" dirty="0">
              <a:solidFill>
                <a:srgbClr val="FF0000"/>
              </a:solidFill>
            </a:endParaRPr>
          </a:p>
          <a:p>
            <a:pPr eaLnBrk="1" fontAlgn="auto" hangingPunct="1">
              <a:spcAft>
                <a:spcPts val="0"/>
              </a:spcAft>
              <a:buFont typeface="Arial" pitchFamily="34" charset="0"/>
              <a:buChar char="•"/>
              <a:defRPr/>
            </a:pPr>
            <a:r>
              <a:rPr lang="en-US" b="1" dirty="0" smtClean="0">
                <a:solidFill>
                  <a:srgbClr val="FF0000"/>
                </a:solidFill>
              </a:rPr>
              <a:t>Team Structure</a:t>
            </a:r>
            <a:endParaRPr lang="en-US" b="1" dirty="0">
              <a:solidFill>
                <a:srgbClr val="FF0000"/>
              </a:solidFill>
            </a:endParaRPr>
          </a:p>
          <a:p>
            <a:pPr eaLnBrk="1" fontAlgn="auto" hangingPunct="1">
              <a:spcAft>
                <a:spcPts val="0"/>
              </a:spcAft>
              <a:buFont typeface="Arial" pitchFamily="34" charset="0"/>
              <a:buChar char="•"/>
              <a:defRPr/>
            </a:pPr>
            <a:r>
              <a:rPr lang="en-US" dirty="0"/>
              <a:t>One of the newest organizational structures developed in the 20th century is </a:t>
            </a:r>
            <a:r>
              <a:rPr lang="en-US" dirty="0" smtClean="0"/>
              <a:t>Team Structure.</a:t>
            </a:r>
          </a:p>
          <a:p>
            <a:pPr lvl="1" eaLnBrk="1" fontAlgn="auto" hangingPunct="1">
              <a:spcAft>
                <a:spcPts val="0"/>
              </a:spcAft>
              <a:buFont typeface="Arial" pitchFamily="34" charset="0"/>
              <a:buChar char="•"/>
              <a:defRPr/>
            </a:pPr>
            <a:r>
              <a:rPr lang="en-US" dirty="0" smtClean="0">
                <a:solidFill>
                  <a:srgbClr val="FF0000"/>
                </a:solidFill>
              </a:rPr>
              <a:t> </a:t>
            </a:r>
            <a:r>
              <a:rPr lang="en-US" dirty="0">
                <a:solidFill>
                  <a:srgbClr val="FF0000"/>
                </a:solidFill>
              </a:rPr>
              <a:t>In small businesses, the team structure can define the entire organization </a:t>
            </a:r>
            <a:endParaRPr lang="en-US" baseline="30000" dirty="0">
              <a:solidFill>
                <a:srgbClr val="FF0000"/>
              </a:solidFill>
            </a:endParaRPr>
          </a:p>
          <a:p>
            <a:pPr lvl="1" eaLnBrk="1" fontAlgn="auto" hangingPunct="1">
              <a:spcAft>
                <a:spcPts val="0"/>
              </a:spcAft>
              <a:buFont typeface="Arial" pitchFamily="34" charset="0"/>
              <a:buChar char="•"/>
              <a:defRPr/>
            </a:pPr>
            <a:r>
              <a:rPr lang="en-US" dirty="0" smtClean="0">
                <a:solidFill>
                  <a:srgbClr val="FF0000"/>
                </a:solidFill>
              </a:rPr>
              <a:t>Teams </a:t>
            </a:r>
            <a:r>
              <a:rPr lang="en-US" dirty="0">
                <a:solidFill>
                  <a:srgbClr val="FF0000"/>
                </a:solidFill>
              </a:rPr>
              <a:t>can be both horizontal and </a:t>
            </a:r>
            <a:r>
              <a:rPr lang="en-US" dirty="0" smtClean="0">
                <a:solidFill>
                  <a:srgbClr val="FF0000"/>
                </a:solidFill>
              </a:rPr>
              <a:t>vertical.</a:t>
            </a:r>
          </a:p>
          <a:p>
            <a:pPr eaLnBrk="1" fontAlgn="auto" hangingPunct="1">
              <a:spcAft>
                <a:spcPts val="0"/>
              </a:spcAft>
              <a:buFont typeface="Arial" pitchFamily="34" charset="0"/>
              <a:buChar char="•"/>
              <a:defRPr/>
            </a:pPr>
            <a:r>
              <a:rPr lang="en-US" dirty="0" smtClean="0"/>
              <a:t> </a:t>
            </a:r>
            <a:r>
              <a:rPr lang="en-US" dirty="0"/>
              <a:t>While an organization is constituted as a set of people who synergize individual competencies to achieve newer dimensions, </a:t>
            </a:r>
            <a:r>
              <a:rPr lang="en-US" dirty="0">
                <a:solidFill>
                  <a:srgbClr val="FF0000"/>
                </a:solidFill>
              </a:rPr>
              <a:t>the quality of organizational structure revolves around the competencies of teams in totality</a:t>
            </a:r>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33196296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0"/>
            <a:ext cx="7848600" cy="1143000"/>
          </a:xfrm>
        </p:spPr>
        <p:txBody>
          <a:bodyPr>
            <a:normAutofit fontScale="90000"/>
          </a:bodyPr>
          <a:lstStyle/>
          <a:p>
            <a:r>
              <a:rPr lang="en-US" altLang="en-US" b="1" dirty="0">
                <a:solidFill>
                  <a:srgbClr val="FF0000"/>
                </a:solidFill>
              </a:rPr>
              <a:t>HISTORICAL OPINIONS ABOUT ORGANIZATIONAL EFFECTIVENESS</a:t>
            </a:r>
          </a:p>
        </p:txBody>
      </p:sp>
      <p:sp>
        <p:nvSpPr>
          <p:cNvPr id="2" name="Rectangle 1"/>
          <p:cNvSpPr/>
          <p:nvPr/>
        </p:nvSpPr>
        <p:spPr>
          <a:xfrm>
            <a:off x="685800" y="1447800"/>
            <a:ext cx="7848600" cy="923330"/>
          </a:xfrm>
          <a:prstGeom prst="rect">
            <a:avLst/>
          </a:prstGeom>
        </p:spPr>
        <p:txBody>
          <a:bodyPr wrap="square">
            <a:spAutoFit/>
          </a:bodyPr>
          <a:lstStyle/>
          <a:p>
            <a:r>
              <a:rPr lang="en-US" altLang="en-US" b="1" dirty="0"/>
              <a:t>FREDERICK TAYLOR</a:t>
            </a:r>
            <a:endParaRPr lang="en-US" altLang="en-US" b="1" dirty="0" smtClean="0">
              <a:solidFill>
                <a:schemeClr val="accent2"/>
              </a:solidFill>
            </a:endParaRPr>
          </a:p>
          <a:p>
            <a:r>
              <a:rPr lang="en-US" altLang="en-US" b="1" dirty="0" smtClean="0"/>
              <a:t>EFFECTIVENESS </a:t>
            </a:r>
            <a:r>
              <a:rPr lang="en-US" altLang="en-US" b="1" dirty="0"/>
              <a:t>WAS DETERMINED BY FACTORS SUCH AS </a:t>
            </a:r>
            <a:r>
              <a:rPr lang="en-US" altLang="en-US" b="1" dirty="0">
                <a:solidFill>
                  <a:srgbClr val="FF0000"/>
                </a:solidFill>
              </a:rPr>
              <a:t>PRODUCTION MAXIMIZATION, </a:t>
            </a:r>
            <a:r>
              <a:rPr lang="en-US" altLang="en-US" b="1" dirty="0" smtClean="0">
                <a:solidFill>
                  <a:srgbClr val="FF0000"/>
                </a:solidFill>
              </a:rPr>
              <a:t>COST MINIMALIZATION</a:t>
            </a:r>
            <a:r>
              <a:rPr lang="en-US" altLang="en-US" b="1" dirty="0">
                <a:solidFill>
                  <a:srgbClr val="FF0000"/>
                </a:solidFill>
              </a:rPr>
              <a:t>, TECHNOLOGICAL EXCELLENCE</a:t>
            </a:r>
            <a:r>
              <a:rPr lang="en-US" altLang="en-US" b="1" dirty="0"/>
              <a:t>, Etc.</a:t>
            </a:r>
          </a:p>
        </p:txBody>
      </p:sp>
      <p:sp>
        <p:nvSpPr>
          <p:cNvPr id="3" name="Rectangle 2"/>
          <p:cNvSpPr/>
          <p:nvPr/>
        </p:nvSpPr>
        <p:spPr>
          <a:xfrm>
            <a:off x="685800" y="2967335"/>
            <a:ext cx="7315200" cy="923330"/>
          </a:xfrm>
          <a:prstGeom prst="rect">
            <a:avLst/>
          </a:prstGeom>
        </p:spPr>
        <p:txBody>
          <a:bodyPr wrap="square">
            <a:spAutoFit/>
          </a:bodyPr>
          <a:lstStyle/>
          <a:p>
            <a:r>
              <a:rPr lang="en-US" altLang="en-US" b="1" dirty="0"/>
              <a:t>HENRI FAYOL</a:t>
            </a:r>
            <a:endParaRPr lang="en-US" altLang="en-US" b="1" dirty="0" smtClean="0">
              <a:solidFill>
                <a:schemeClr val="accent2"/>
              </a:solidFill>
            </a:endParaRPr>
          </a:p>
          <a:p>
            <a:r>
              <a:rPr lang="en-US" altLang="en-US" b="1" dirty="0" smtClean="0"/>
              <a:t>EFFECTIVENESS IS A FUNCTION OF</a:t>
            </a:r>
            <a:r>
              <a:rPr lang="en-US" altLang="en-US" b="1" dirty="0" smtClean="0">
                <a:solidFill>
                  <a:srgbClr val="FF0000"/>
                </a:solidFill>
              </a:rPr>
              <a:t> CLEAR  AUTHORITY </a:t>
            </a:r>
            <a:r>
              <a:rPr lang="en-US" altLang="en-US" b="1" dirty="0">
                <a:solidFill>
                  <a:srgbClr val="FF0000"/>
                </a:solidFill>
              </a:rPr>
              <a:t>AND DISCIPLINE WITHIN </a:t>
            </a:r>
            <a:r>
              <a:rPr lang="en-US" altLang="en-US" b="1" dirty="0" smtClean="0">
                <a:solidFill>
                  <a:srgbClr val="FF0000"/>
                </a:solidFill>
              </a:rPr>
              <a:t>AN ORGANIZATION</a:t>
            </a:r>
            <a:endParaRPr lang="en-US" altLang="en-US" b="1" dirty="0">
              <a:solidFill>
                <a:srgbClr val="FF0000"/>
              </a:solidFill>
            </a:endParaRPr>
          </a:p>
        </p:txBody>
      </p:sp>
      <p:sp>
        <p:nvSpPr>
          <p:cNvPr id="4" name="Rectangle 3"/>
          <p:cNvSpPr/>
          <p:nvPr/>
        </p:nvSpPr>
        <p:spPr>
          <a:xfrm>
            <a:off x="727364" y="4419600"/>
            <a:ext cx="7273636" cy="923330"/>
          </a:xfrm>
          <a:prstGeom prst="rect">
            <a:avLst/>
          </a:prstGeom>
        </p:spPr>
        <p:txBody>
          <a:bodyPr wrap="square">
            <a:spAutoFit/>
          </a:bodyPr>
          <a:lstStyle/>
          <a:p>
            <a:r>
              <a:rPr lang="en-US" altLang="en-US" b="1" dirty="0"/>
              <a:t>ELTON MAYO</a:t>
            </a:r>
            <a:endParaRPr lang="en-US" altLang="en-US" b="1" dirty="0" smtClean="0">
              <a:solidFill>
                <a:schemeClr val="accent2"/>
              </a:solidFill>
            </a:endParaRPr>
          </a:p>
          <a:p>
            <a:r>
              <a:rPr lang="en-US" altLang="en-US" b="1" dirty="0" smtClean="0"/>
              <a:t>EFFECTIVENESS </a:t>
            </a:r>
            <a:r>
              <a:rPr lang="en-US" altLang="en-US" b="1" dirty="0"/>
              <a:t>IS A FUNCTION </a:t>
            </a:r>
            <a:r>
              <a:rPr lang="en-US" altLang="en-US" b="1" dirty="0" smtClean="0"/>
              <a:t>OF  PRODUCTIVITY</a:t>
            </a:r>
            <a:r>
              <a:rPr lang="en-US" altLang="en-US" b="1" dirty="0" smtClean="0">
                <a:solidFill>
                  <a:srgbClr val="FF0000"/>
                </a:solidFill>
              </a:rPr>
              <a:t>  </a:t>
            </a:r>
            <a:r>
              <a:rPr lang="en-US" altLang="en-US" b="1" dirty="0">
                <a:solidFill>
                  <a:srgbClr val="FF0000"/>
                </a:solidFill>
              </a:rPr>
              <a:t>RESULTING FROM </a:t>
            </a:r>
          </a:p>
          <a:p>
            <a:r>
              <a:rPr lang="en-US" altLang="en-US" b="1" dirty="0">
                <a:solidFill>
                  <a:srgbClr val="FF0000"/>
                </a:solidFill>
              </a:rPr>
              <a:t>EMPLOYEE SATISFACTION</a:t>
            </a:r>
          </a:p>
        </p:txBody>
      </p:sp>
    </p:spTree>
    <p:extLst>
      <p:ext uri="{BB962C8B-B14F-4D97-AF65-F5344CB8AC3E}">
        <p14:creationId xmlns:p14="http://schemas.microsoft.com/office/powerpoint/2010/main" val="26463443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Defining Organizational Effectiveness</a:t>
            </a:r>
            <a:endParaRPr lang="en-US" b="1" dirty="0">
              <a:solidFill>
                <a:srgbClr val="FF0000"/>
              </a:solidFill>
            </a:endParaRPr>
          </a:p>
        </p:txBody>
      </p:sp>
      <p:sp>
        <p:nvSpPr>
          <p:cNvPr id="3" name="Content Placeholder 2"/>
          <p:cNvSpPr>
            <a:spLocks noGrp="1"/>
          </p:cNvSpPr>
          <p:nvPr>
            <p:ph idx="1"/>
          </p:nvPr>
        </p:nvSpPr>
        <p:spPr>
          <a:xfrm>
            <a:off x="457200" y="838200"/>
            <a:ext cx="8229600" cy="5715000"/>
          </a:xfrm>
        </p:spPr>
        <p:txBody>
          <a:bodyPr>
            <a:noAutofit/>
          </a:bodyPr>
          <a:lstStyle/>
          <a:p>
            <a:r>
              <a:rPr lang="en-US" altLang="en-US" sz="2400" dirty="0"/>
              <a:t> Organizational effectiveness is the concept of how effective an organization is in achieving the outcomes the organization intends to produce. </a:t>
            </a:r>
          </a:p>
          <a:p>
            <a:r>
              <a:rPr lang="en-US" sz="2000" dirty="0" smtClean="0"/>
              <a:t>There </a:t>
            </a:r>
            <a:r>
              <a:rPr lang="en-US" sz="2000" dirty="0"/>
              <a:t>are many ways to measure the effectiveness of an </a:t>
            </a:r>
            <a:r>
              <a:rPr lang="en-US" sz="2000" dirty="0" smtClean="0"/>
              <a:t>organization including </a:t>
            </a:r>
            <a:r>
              <a:rPr lang="en-US" sz="2000" dirty="0"/>
              <a:t>productivity, profits, growth, turnover, stability and </a:t>
            </a:r>
            <a:r>
              <a:rPr lang="en-US" sz="2000" dirty="0" smtClean="0"/>
              <a:t>cohesion based on theoretical perspectives.</a:t>
            </a:r>
          </a:p>
          <a:p>
            <a:pPr lvl="1"/>
            <a:r>
              <a:rPr lang="en-US" sz="2000" b="1" dirty="0" smtClean="0">
                <a:solidFill>
                  <a:srgbClr val="FF0000"/>
                </a:solidFill>
              </a:rPr>
              <a:t>Rational perspective</a:t>
            </a:r>
          </a:p>
          <a:p>
            <a:pPr lvl="1"/>
            <a:r>
              <a:rPr lang="en-US" sz="2000" dirty="0" smtClean="0"/>
              <a:t>Rational </a:t>
            </a:r>
            <a:r>
              <a:rPr lang="en-US" sz="2000" dirty="0"/>
              <a:t>perspectives </a:t>
            </a:r>
            <a:r>
              <a:rPr lang="en-US" sz="2000" dirty="0">
                <a:solidFill>
                  <a:srgbClr val="FF0000"/>
                </a:solidFill>
              </a:rPr>
              <a:t>emphasize goal attainment</a:t>
            </a:r>
            <a:r>
              <a:rPr lang="en-US" sz="2000" dirty="0"/>
              <a:t> and focus on output variables such as </a:t>
            </a:r>
            <a:r>
              <a:rPr lang="en-US" sz="2000" dirty="0">
                <a:solidFill>
                  <a:srgbClr val="FF0000"/>
                </a:solidFill>
              </a:rPr>
              <a:t>quality, productivity, and efficiency.</a:t>
            </a:r>
            <a:r>
              <a:rPr lang="en-US" sz="2000" dirty="0"/>
              <a:t> </a:t>
            </a:r>
            <a:endParaRPr lang="en-US" sz="2000" dirty="0" smtClean="0"/>
          </a:p>
          <a:p>
            <a:pPr lvl="1"/>
            <a:r>
              <a:rPr lang="en-US" sz="2000" b="1" dirty="0">
                <a:solidFill>
                  <a:srgbClr val="FF0000"/>
                </a:solidFill>
              </a:rPr>
              <a:t>Natural system </a:t>
            </a:r>
            <a:r>
              <a:rPr lang="en-US" sz="2000" b="1" dirty="0" smtClean="0">
                <a:solidFill>
                  <a:srgbClr val="FF0000"/>
                </a:solidFill>
              </a:rPr>
              <a:t>perspective</a:t>
            </a:r>
          </a:p>
          <a:p>
            <a:pPr lvl="1"/>
            <a:r>
              <a:rPr lang="en-US" sz="2000" dirty="0" smtClean="0"/>
              <a:t>Natural </a:t>
            </a:r>
            <a:r>
              <a:rPr lang="en-US" sz="2000" dirty="0"/>
              <a:t>system perspectives </a:t>
            </a:r>
            <a:r>
              <a:rPr lang="en-US" sz="2000" dirty="0">
                <a:solidFill>
                  <a:srgbClr val="FF0000"/>
                </a:solidFill>
              </a:rPr>
              <a:t>focus on the support goals</a:t>
            </a:r>
            <a:r>
              <a:rPr lang="en-US" sz="2000" dirty="0"/>
              <a:t> of the organization such as </a:t>
            </a:r>
            <a:r>
              <a:rPr lang="en-US" sz="2000" dirty="0" smtClean="0">
                <a:solidFill>
                  <a:srgbClr val="FF0000"/>
                </a:solidFill>
              </a:rPr>
              <a:t>employee </a:t>
            </a:r>
            <a:r>
              <a:rPr lang="en-US" sz="2000" dirty="0">
                <a:solidFill>
                  <a:srgbClr val="FF0000"/>
                </a:solidFill>
              </a:rPr>
              <a:t>satisfaction, morale, interpersonal skills,</a:t>
            </a:r>
            <a:r>
              <a:rPr lang="en-US" sz="2000" dirty="0"/>
              <a:t> etc</a:t>
            </a:r>
            <a:r>
              <a:rPr lang="en-US" sz="2000" dirty="0" smtClean="0"/>
              <a:t>.</a:t>
            </a:r>
          </a:p>
          <a:p>
            <a:pPr lvl="1"/>
            <a:r>
              <a:rPr lang="en-US" sz="2000" b="1" dirty="0" smtClean="0">
                <a:solidFill>
                  <a:srgbClr val="FF0000"/>
                </a:solidFill>
              </a:rPr>
              <a:t> </a:t>
            </a:r>
            <a:r>
              <a:rPr lang="en-US" sz="2000" b="1" dirty="0">
                <a:solidFill>
                  <a:srgbClr val="FF0000"/>
                </a:solidFill>
              </a:rPr>
              <a:t>Open system </a:t>
            </a:r>
            <a:r>
              <a:rPr lang="en-US" sz="2000" b="1" dirty="0" smtClean="0">
                <a:solidFill>
                  <a:srgbClr val="FF0000"/>
                </a:solidFill>
              </a:rPr>
              <a:t>perspective</a:t>
            </a:r>
          </a:p>
          <a:p>
            <a:pPr lvl="1"/>
            <a:r>
              <a:rPr lang="en-US" sz="2000" dirty="0" smtClean="0"/>
              <a:t>Open </a:t>
            </a:r>
            <a:r>
              <a:rPr lang="en-US" sz="2000" dirty="0"/>
              <a:t>system perspectives </a:t>
            </a:r>
            <a:r>
              <a:rPr lang="en-US" sz="2000" dirty="0">
                <a:solidFill>
                  <a:srgbClr val="FF0000"/>
                </a:solidFill>
              </a:rPr>
              <a:t>focus on the exchanges with the environment</a:t>
            </a:r>
            <a:r>
              <a:rPr lang="en-US" sz="2000" dirty="0"/>
              <a:t> -- this includes information processing,</a:t>
            </a:r>
            <a:r>
              <a:rPr lang="en-US" sz="2000" dirty="0">
                <a:solidFill>
                  <a:srgbClr val="FF0000"/>
                </a:solidFill>
              </a:rPr>
              <a:t> profitability, flexibility, adaptability.</a:t>
            </a:r>
            <a:r>
              <a:rPr lang="en-US" sz="2000" dirty="0"/>
              <a:t> </a:t>
            </a:r>
            <a:br>
              <a:rPr lang="en-US" sz="2000" dirty="0"/>
            </a:br>
            <a:r>
              <a:rPr lang="en-US" sz="2000" dirty="0"/>
              <a:t/>
            </a:r>
            <a:br>
              <a:rPr lang="en-US" sz="2000" dirty="0"/>
            </a:br>
            <a:r>
              <a:rPr lang="en-US" sz="2000" dirty="0"/>
              <a:t>Effectiveness criteria also vary with time, and often subgroups have different effectiveness criteria. </a:t>
            </a:r>
            <a:br>
              <a:rPr lang="en-US" sz="2000" dirty="0"/>
            </a:br>
            <a:r>
              <a:rPr lang="en-US" sz="2000" dirty="0" smtClean="0"/>
              <a:t> </a:t>
            </a:r>
            <a:endParaRPr lang="en-US" sz="2000" dirty="0"/>
          </a:p>
        </p:txBody>
      </p:sp>
    </p:spTree>
    <p:extLst>
      <p:ext uri="{BB962C8B-B14F-4D97-AF65-F5344CB8AC3E}">
        <p14:creationId xmlns:p14="http://schemas.microsoft.com/office/powerpoint/2010/main" val="35897219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3"/>
          <p:cNvSpPr>
            <a:spLocks noChangeShapeType="1"/>
          </p:cNvSpPr>
          <p:nvPr/>
        </p:nvSpPr>
        <p:spPr bwMode="auto">
          <a:xfrm>
            <a:off x="2514600" y="1828800"/>
            <a:ext cx="579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Text Box 4"/>
          <p:cNvSpPr txBox="1">
            <a:spLocks noChangeArrowheads="1"/>
          </p:cNvSpPr>
          <p:nvPr/>
        </p:nvSpPr>
        <p:spPr bwMode="auto">
          <a:xfrm>
            <a:off x="2819400" y="1066800"/>
            <a:ext cx="8547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rgbClr val="FF0000"/>
                </a:solidFill>
              </a:rPr>
              <a:t>NEAR</a:t>
            </a:r>
          </a:p>
          <a:p>
            <a:r>
              <a:rPr lang="en-US" altLang="en-US" sz="1600" dirty="0">
                <a:solidFill>
                  <a:srgbClr val="FF0000"/>
                </a:solidFill>
              </a:rPr>
              <a:t>FUTURE</a:t>
            </a:r>
          </a:p>
        </p:txBody>
      </p:sp>
      <p:sp>
        <p:nvSpPr>
          <p:cNvPr id="8197" name="Text Box 5"/>
          <p:cNvSpPr txBox="1">
            <a:spLocks noChangeArrowheads="1"/>
          </p:cNvSpPr>
          <p:nvPr/>
        </p:nvSpPr>
        <p:spPr bwMode="auto">
          <a:xfrm>
            <a:off x="4928424" y="1066800"/>
            <a:ext cx="14382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solidFill>
                  <a:srgbClr val="FF0000"/>
                </a:solidFill>
              </a:rPr>
              <a:t>INTERMEDIATE</a:t>
            </a:r>
          </a:p>
          <a:p>
            <a:pPr algn="ctr"/>
            <a:r>
              <a:rPr lang="en-US" altLang="en-US" sz="1600" dirty="0">
                <a:solidFill>
                  <a:srgbClr val="FF0000"/>
                </a:solidFill>
              </a:rPr>
              <a:t>FUTURE</a:t>
            </a:r>
          </a:p>
        </p:txBody>
      </p:sp>
      <p:sp>
        <p:nvSpPr>
          <p:cNvPr id="8198" name="Text Box 6"/>
          <p:cNvSpPr txBox="1">
            <a:spLocks noChangeArrowheads="1"/>
          </p:cNvSpPr>
          <p:nvPr/>
        </p:nvSpPr>
        <p:spPr bwMode="auto">
          <a:xfrm>
            <a:off x="7086600" y="1066800"/>
            <a:ext cx="8901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rgbClr val="FF0000"/>
                </a:solidFill>
              </a:rPr>
              <a:t>DISTANT</a:t>
            </a:r>
          </a:p>
          <a:p>
            <a:r>
              <a:rPr lang="en-US" altLang="en-US" sz="1600" dirty="0">
                <a:solidFill>
                  <a:srgbClr val="FF0000"/>
                </a:solidFill>
              </a:rPr>
              <a:t>FUTURE</a:t>
            </a:r>
          </a:p>
        </p:txBody>
      </p:sp>
      <p:sp>
        <p:nvSpPr>
          <p:cNvPr id="8199" name="Text Box 7"/>
          <p:cNvSpPr txBox="1">
            <a:spLocks noChangeArrowheads="1"/>
          </p:cNvSpPr>
          <p:nvPr/>
        </p:nvSpPr>
        <p:spPr bwMode="auto">
          <a:xfrm>
            <a:off x="304800" y="1066800"/>
            <a:ext cx="14189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0000"/>
                </a:solidFill>
              </a:rPr>
              <a:t>T</a:t>
            </a:r>
            <a:r>
              <a:rPr lang="en-US" altLang="en-US" sz="2000" dirty="0">
                <a:solidFill>
                  <a:srgbClr val="FF0000"/>
                </a:solidFill>
              </a:rPr>
              <a:t>IME</a:t>
            </a:r>
          </a:p>
          <a:p>
            <a:r>
              <a:rPr lang="en-US" altLang="en-US" dirty="0">
                <a:solidFill>
                  <a:srgbClr val="FF0000"/>
                </a:solidFill>
              </a:rPr>
              <a:t>D</a:t>
            </a:r>
            <a:r>
              <a:rPr lang="en-US" altLang="en-US" sz="2000" dirty="0">
                <a:solidFill>
                  <a:srgbClr val="FF0000"/>
                </a:solidFill>
              </a:rPr>
              <a:t>IMENSION</a:t>
            </a:r>
          </a:p>
        </p:txBody>
      </p:sp>
      <p:sp>
        <p:nvSpPr>
          <p:cNvPr id="8200" name="Text Box 8"/>
          <p:cNvSpPr txBox="1">
            <a:spLocks noChangeArrowheads="1"/>
          </p:cNvSpPr>
          <p:nvPr/>
        </p:nvSpPr>
        <p:spPr bwMode="auto">
          <a:xfrm>
            <a:off x="3154865" y="1828800"/>
            <a:ext cx="184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en-US" sz="1600" dirty="0"/>
          </a:p>
          <a:p>
            <a:pPr algn="ctr"/>
            <a:endParaRPr lang="en-US" altLang="en-US" sz="1600" dirty="0"/>
          </a:p>
        </p:txBody>
      </p:sp>
      <p:sp>
        <p:nvSpPr>
          <p:cNvPr id="8202" name="Text Box 10"/>
          <p:cNvSpPr txBox="1">
            <a:spLocks noChangeArrowheads="1"/>
          </p:cNvSpPr>
          <p:nvPr/>
        </p:nvSpPr>
        <p:spPr bwMode="auto">
          <a:xfrm>
            <a:off x="228600" y="3581400"/>
            <a:ext cx="2179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E</a:t>
            </a:r>
            <a:r>
              <a:rPr lang="en-US" altLang="en-US" sz="2000" dirty="0"/>
              <a:t>FFECTIVENESS</a:t>
            </a:r>
          </a:p>
          <a:p>
            <a:r>
              <a:rPr lang="en-US" altLang="en-US" dirty="0"/>
              <a:t>C</a:t>
            </a:r>
            <a:r>
              <a:rPr lang="en-US" altLang="en-US" sz="2000" dirty="0"/>
              <a:t>RITERIA</a:t>
            </a:r>
          </a:p>
        </p:txBody>
      </p:sp>
      <p:sp>
        <p:nvSpPr>
          <p:cNvPr id="8203" name="Text Box 11"/>
          <p:cNvSpPr txBox="1">
            <a:spLocks noChangeArrowheads="1"/>
          </p:cNvSpPr>
          <p:nvPr/>
        </p:nvSpPr>
        <p:spPr bwMode="auto">
          <a:xfrm>
            <a:off x="2438400" y="2514600"/>
            <a:ext cx="2209800" cy="3819525"/>
          </a:xfrm>
          <a:prstGeom prst="rect">
            <a:avLst/>
          </a:prstGeom>
          <a:noFill/>
          <a:ln>
            <a:noFill/>
          </a:ln>
          <a:effec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n-US" altLang="en-US" sz="1800" dirty="0">
                <a:solidFill>
                  <a:srgbClr val="0070C0"/>
                </a:solidFill>
              </a:rPr>
              <a:t>The organization</a:t>
            </a:r>
          </a:p>
          <a:p>
            <a:r>
              <a:rPr lang="en-US" altLang="en-US" sz="1800" dirty="0">
                <a:solidFill>
                  <a:srgbClr val="0070C0"/>
                </a:solidFill>
              </a:rPr>
              <a:t>must be</a:t>
            </a:r>
          </a:p>
          <a:p>
            <a:r>
              <a:rPr lang="en-US" altLang="en-US" sz="1600" dirty="0"/>
              <a:t>1.      EFFECTIVE in accomplishing its </a:t>
            </a:r>
            <a:r>
              <a:rPr lang="en-US" altLang="en-US" sz="1600" dirty="0" smtClean="0"/>
              <a:t>goal(s</a:t>
            </a:r>
            <a:r>
              <a:rPr lang="en-US" altLang="en-US" sz="1600" dirty="0"/>
              <a:t>)</a:t>
            </a:r>
          </a:p>
          <a:p>
            <a:pPr>
              <a:buFontTx/>
              <a:buAutoNum type="arabicPeriod" startAt="2"/>
            </a:pPr>
            <a:r>
              <a:rPr lang="en-US" altLang="en-US" sz="1600" dirty="0"/>
              <a:t>EFFICIENT in the acquisition and use of scarce resources</a:t>
            </a:r>
          </a:p>
          <a:p>
            <a:pPr>
              <a:buFontTx/>
              <a:buAutoNum type="arabicPeriod" startAt="3"/>
            </a:pPr>
            <a:r>
              <a:rPr lang="en-US" altLang="en-US" sz="1600" dirty="0"/>
              <a:t>A SOURCE OF </a:t>
            </a:r>
          </a:p>
          <a:p>
            <a:r>
              <a:rPr lang="en-US" altLang="en-US" sz="1600" dirty="0"/>
              <a:t>         SATISFACTION to its owners, employees, customers and clients, and society.</a:t>
            </a:r>
          </a:p>
        </p:txBody>
      </p:sp>
      <p:sp>
        <p:nvSpPr>
          <p:cNvPr id="8204" name="Text Box 12"/>
          <p:cNvSpPr txBox="1">
            <a:spLocks noChangeArrowheads="1"/>
          </p:cNvSpPr>
          <p:nvPr/>
        </p:nvSpPr>
        <p:spPr bwMode="auto">
          <a:xfrm>
            <a:off x="4648200" y="2514600"/>
            <a:ext cx="2133600" cy="2687638"/>
          </a:xfrm>
          <a:prstGeom prst="rect">
            <a:avLst/>
          </a:prstGeom>
          <a:noFill/>
          <a:ln>
            <a:noFill/>
          </a:ln>
          <a:effectLst/>
        </p:spPr>
        <p:txBody>
          <a:bodyPr>
            <a:spAutoFit/>
          </a:bodyPr>
          <a:lstStyle/>
          <a:p>
            <a:r>
              <a:rPr lang="en-US" altLang="en-US" dirty="0"/>
              <a:t> </a:t>
            </a:r>
            <a:r>
              <a:rPr lang="en-US" altLang="en-US" sz="1800" dirty="0">
                <a:solidFill>
                  <a:srgbClr val="0070C0"/>
                </a:solidFill>
              </a:rPr>
              <a:t>The organization</a:t>
            </a:r>
          </a:p>
          <a:p>
            <a:r>
              <a:rPr lang="en-US" altLang="en-US" sz="1800" dirty="0">
                <a:solidFill>
                  <a:srgbClr val="0070C0"/>
                </a:solidFill>
              </a:rPr>
              <a:t> must be</a:t>
            </a:r>
          </a:p>
          <a:p>
            <a:r>
              <a:rPr lang="en-US" altLang="en-US" sz="1600" dirty="0"/>
              <a:t>4.    ADAPTIVE  to</a:t>
            </a:r>
          </a:p>
          <a:p>
            <a:r>
              <a:rPr lang="en-US" altLang="en-US" sz="1600" dirty="0"/>
              <a:t>         new opportunities</a:t>
            </a:r>
          </a:p>
          <a:p>
            <a:r>
              <a:rPr lang="en-US" altLang="en-US" sz="1600" dirty="0"/>
              <a:t>         and obstacles</a:t>
            </a:r>
          </a:p>
          <a:p>
            <a:r>
              <a:rPr lang="en-US" altLang="en-US" sz="1600" dirty="0"/>
              <a:t>5.     CAPABLE OF</a:t>
            </a:r>
          </a:p>
          <a:p>
            <a:r>
              <a:rPr lang="en-US" altLang="en-US" sz="1600" dirty="0"/>
              <a:t>         DEVELOPING</a:t>
            </a:r>
          </a:p>
          <a:p>
            <a:r>
              <a:rPr lang="en-US" altLang="en-US" sz="1600" dirty="0"/>
              <a:t>          the ability of its </a:t>
            </a:r>
          </a:p>
          <a:p>
            <a:r>
              <a:rPr lang="en-US" altLang="en-US" sz="1600" dirty="0"/>
              <a:t>         members and of</a:t>
            </a:r>
          </a:p>
          <a:p>
            <a:r>
              <a:rPr lang="en-US" altLang="en-US" sz="1600" dirty="0"/>
              <a:t>         itself</a:t>
            </a:r>
          </a:p>
        </p:txBody>
      </p:sp>
      <p:sp>
        <p:nvSpPr>
          <p:cNvPr id="8205" name="Text Box 13"/>
          <p:cNvSpPr txBox="1">
            <a:spLocks noChangeArrowheads="1"/>
          </p:cNvSpPr>
          <p:nvPr/>
        </p:nvSpPr>
        <p:spPr bwMode="auto">
          <a:xfrm>
            <a:off x="6781800" y="2514600"/>
            <a:ext cx="1739900" cy="1619250"/>
          </a:xfrm>
          <a:prstGeom prst="rect">
            <a:avLst/>
          </a:prstGeom>
          <a:noFill/>
          <a:ln>
            <a:noFill/>
          </a:ln>
          <a:effectLst/>
        </p:spPr>
        <p:txBody>
          <a:bodyPr wrap="none">
            <a:spAutoFit/>
          </a:bodyPr>
          <a:lstStyle/>
          <a:p>
            <a:r>
              <a:rPr lang="en-US" altLang="en-US" sz="1800" dirty="0">
                <a:solidFill>
                  <a:srgbClr val="0070C0"/>
                </a:solidFill>
              </a:rPr>
              <a:t>The organization</a:t>
            </a:r>
          </a:p>
          <a:p>
            <a:r>
              <a:rPr lang="en-US" altLang="en-US" sz="1800" dirty="0">
                <a:solidFill>
                  <a:srgbClr val="0070C0"/>
                </a:solidFill>
              </a:rPr>
              <a:t>must be</a:t>
            </a:r>
          </a:p>
          <a:p>
            <a:r>
              <a:rPr lang="en-US" altLang="en-US" sz="1600" dirty="0"/>
              <a:t>6. CAPABLE OF</a:t>
            </a:r>
          </a:p>
          <a:p>
            <a:r>
              <a:rPr lang="en-US" altLang="en-US" sz="1600" dirty="0"/>
              <a:t>    SURVIVAL in</a:t>
            </a:r>
          </a:p>
          <a:p>
            <a:r>
              <a:rPr lang="en-US" altLang="en-US" sz="1600" dirty="0"/>
              <a:t>    a world of </a:t>
            </a:r>
          </a:p>
          <a:p>
            <a:r>
              <a:rPr lang="en-US" altLang="en-US" sz="1600" dirty="0"/>
              <a:t>    uncertainties.</a:t>
            </a:r>
          </a:p>
        </p:txBody>
      </p:sp>
    </p:spTree>
    <p:extLst>
      <p:ext uri="{BB962C8B-B14F-4D97-AF65-F5344CB8AC3E}">
        <p14:creationId xmlns:p14="http://schemas.microsoft.com/office/powerpoint/2010/main" val="12362471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lstStyle/>
          <a:p>
            <a:r>
              <a:rPr lang="en-US" altLang="en-US" sz="3200" b="1" dirty="0">
                <a:solidFill>
                  <a:srgbClr val="FF0000"/>
                </a:solidFill>
              </a:rPr>
              <a:t>APPROACHES TO MEASURING ORGANIZATIONAL EFFECTIVENESS</a:t>
            </a:r>
          </a:p>
        </p:txBody>
      </p:sp>
      <p:sp>
        <p:nvSpPr>
          <p:cNvPr id="11267" name="Rectangle 3"/>
          <p:cNvSpPr>
            <a:spLocks noGrp="1" noChangeArrowheads="1"/>
          </p:cNvSpPr>
          <p:nvPr>
            <p:ph type="body" idx="1"/>
          </p:nvPr>
        </p:nvSpPr>
        <p:spPr>
          <a:xfrm>
            <a:off x="685800" y="1371600"/>
            <a:ext cx="7772400" cy="5105400"/>
          </a:xfrm>
        </p:spPr>
        <p:txBody>
          <a:bodyPr>
            <a:normAutofit/>
          </a:bodyPr>
          <a:lstStyle/>
          <a:p>
            <a:r>
              <a:rPr lang="en-US" altLang="en-US" sz="2000" b="1" dirty="0">
                <a:solidFill>
                  <a:srgbClr val="FF0000"/>
                </a:solidFill>
              </a:rPr>
              <a:t>Goal Approach:</a:t>
            </a:r>
            <a:r>
              <a:rPr lang="en-US" altLang="en-US" sz="2000" dirty="0"/>
              <a:t>  Effectiveness is the ability to excel at one or more output </a:t>
            </a:r>
            <a:r>
              <a:rPr lang="en-US" altLang="en-US" sz="2000" dirty="0" smtClean="0"/>
              <a:t>goals, where </a:t>
            </a:r>
            <a:r>
              <a:rPr lang="en-US" altLang="en-US" sz="2000" b="1" dirty="0"/>
              <a:t> </a:t>
            </a:r>
            <a:r>
              <a:rPr lang="en-US" altLang="en-US" sz="2000" b="1" dirty="0">
                <a:solidFill>
                  <a:srgbClr val="FF0000"/>
                </a:solidFill>
              </a:rPr>
              <a:t>goals are clear, </a:t>
            </a:r>
            <a:r>
              <a:rPr lang="en-US" altLang="en-US" sz="2000" b="1" dirty="0" smtClean="0">
                <a:solidFill>
                  <a:srgbClr val="FF0000"/>
                </a:solidFill>
              </a:rPr>
              <a:t>time bound </a:t>
            </a:r>
            <a:r>
              <a:rPr lang="en-US" altLang="en-US" sz="2000" b="1" dirty="0">
                <a:solidFill>
                  <a:srgbClr val="FF0000"/>
                </a:solidFill>
              </a:rPr>
              <a:t>and </a:t>
            </a:r>
            <a:r>
              <a:rPr lang="en-US" altLang="en-US" sz="2000" b="1" dirty="0" smtClean="0">
                <a:solidFill>
                  <a:srgbClr val="FF0000"/>
                </a:solidFill>
              </a:rPr>
              <a:t>measurable.</a:t>
            </a:r>
          </a:p>
          <a:p>
            <a:endParaRPr lang="en-US" altLang="en-US" sz="2000" b="1" dirty="0"/>
          </a:p>
          <a:p>
            <a:r>
              <a:rPr lang="en-US" altLang="en-US" sz="2000" b="1" dirty="0" smtClean="0">
                <a:solidFill>
                  <a:srgbClr val="FF0000"/>
                </a:solidFill>
              </a:rPr>
              <a:t>System </a:t>
            </a:r>
            <a:r>
              <a:rPr lang="en-US" altLang="en-US" sz="2000" b="1" dirty="0">
                <a:solidFill>
                  <a:srgbClr val="FF0000"/>
                </a:solidFill>
              </a:rPr>
              <a:t>Resource Approach:</a:t>
            </a:r>
            <a:r>
              <a:rPr lang="en-US" altLang="en-US" sz="2000" dirty="0"/>
              <a:t>  Effectiveness is the ability to acquire scarce and valued resources from the </a:t>
            </a:r>
            <a:r>
              <a:rPr lang="en-US" altLang="en-US" sz="2000" dirty="0" smtClean="0"/>
              <a:t>environment, where </a:t>
            </a:r>
            <a:r>
              <a:rPr lang="en-US" altLang="en-US" sz="2000" b="1" dirty="0">
                <a:solidFill>
                  <a:srgbClr val="FF0000"/>
                </a:solidFill>
              </a:rPr>
              <a:t> a clear connection </a:t>
            </a:r>
            <a:r>
              <a:rPr lang="en-US" altLang="en-US" sz="2000" b="1" dirty="0" smtClean="0">
                <a:solidFill>
                  <a:srgbClr val="FF0000"/>
                </a:solidFill>
              </a:rPr>
              <a:t>exists between </a:t>
            </a:r>
            <a:r>
              <a:rPr lang="en-US" altLang="en-US" sz="2000" b="1" dirty="0">
                <a:solidFill>
                  <a:srgbClr val="FF0000"/>
                </a:solidFill>
              </a:rPr>
              <a:t>inputs and outputs</a:t>
            </a:r>
            <a:r>
              <a:rPr lang="en-US" altLang="en-US" sz="2000" dirty="0" smtClean="0">
                <a:solidFill>
                  <a:srgbClr val="FF0000"/>
                </a:solidFill>
              </a:rPr>
              <a:t>.</a:t>
            </a:r>
          </a:p>
          <a:p>
            <a:endParaRPr lang="en-US" altLang="en-US" sz="2000" dirty="0" smtClean="0"/>
          </a:p>
          <a:p>
            <a:r>
              <a:rPr lang="en-US" altLang="en-US" sz="2000" b="1" dirty="0">
                <a:solidFill>
                  <a:srgbClr val="FF0000"/>
                </a:solidFill>
              </a:rPr>
              <a:t>Constituency Approach:</a:t>
            </a:r>
            <a:r>
              <a:rPr lang="en-US" altLang="en-US" sz="2000" dirty="0"/>
              <a:t> Effectiveness is the ability to satisfy multiple strategic constituencies both within and outside the </a:t>
            </a:r>
            <a:r>
              <a:rPr lang="en-US" altLang="en-US" sz="2000" dirty="0" smtClean="0"/>
              <a:t>organization and </a:t>
            </a:r>
            <a:r>
              <a:rPr lang="en-US" altLang="en-US" sz="2000" b="1" dirty="0" smtClean="0"/>
              <a:t> the constituencies </a:t>
            </a:r>
            <a:r>
              <a:rPr lang="en-US" altLang="en-US" sz="2000" b="1" dirty="0" smtClean="0">
                <a:solidFill>
                  <a:srgbClr val="FF0000"/>
                </a:solidFill>
              </a:rPr>
              <a:t>(stake holders) have powerful influence on the organization</a:t>
            </a:r>
            <a:r>
              <a:rPr lang="en-US" altLang="en-US" sz="2000" dirty="0" smtClean="0">
                <a:solidFill>
                  <a:srgbClr val="FF0000"/>
                </a:solidFill>
              </a:rPr>
              <a:t>.</a:t>
            </a:r>
          </a:p>
          <a:p>
            <a:pPr marL="0" indent="0">
              <a:buNone/>
            </a:pPr>
            <a:endParaRPr lang="en-US" altLang="en-US" sz="2000" dirty="0" smtClean="0"/>
          </a:p>
          <a:p>
            <a:r>
              <a:rPr lang="en-US" altLang="en-US" sz="2000" b="1" dirty="0">
                <a:solidFill>
                  <a:srgbClr val="FF0000"/>
                </a:solidFill>
              </a:rPr>
              <a:t>Internal Process Approach:</a:t>
            </a:r>
            <a:r>
              <a:rPr lang="en-US" altLang="en-US" sz="2000" dirty="0"/>
              <a:t> Effectiveness is the ability to excel at internal efficiency, coordination, motivation, and employee </a:t>
            </a:r>
            <a:r>
              <a:rPr lang="en-US" altLang="en-US" sz="2000" dirty="0" smtClean="0"/>
              <a:t>satisfaction, which includes </a:t>
            </a:r>
            <a:r>
              <a:rPr lang="en-US" altLang="en-US" sz="2000" b="1" dirty="0" smtClean="0">
                <a:solidFill>
                  <a:srgbClr val="FF0000"/>
                </a:solidFill>
              </a:rPr>
              <a:t>costs</a:t>
            </a:r>
            <a:r>
              <a:rPr lang="en-US" altLang="en-US" sz="2000" b="1" dirty="0">
                <a:solidFill>
                  <a:srgbClr val="FF0000"/>
                </a:solidFill>
              </a:rPr>
              <a:t>, outputs &amp; satisfaction</a:t>
            </a:r>
            <a:r>
              <a:rPr lang="en-US" altLang="en-US" sz="2000" dirty="0" smtClean="0">
                <a:solidFill>
                  <a:srgbClr val="FF0000"/>
                </a:solidFill>
              </a:rPr>
              <a:t>.</a:t>
            </a:r>
            <a:endParaRPr lang="en-US" altLang="en-US" sz="2000" dirty="0">
              <a:solidFill>
                <a:srgbClr val="FF0000"/>
              </a:solidFill>
            </a:endParaRPr>
          </a:p>
          <a:p>
            <a:endParaRPr lang="en-US" altLang="en-US" sz="2000" dirty="0"/>
          </a:p>
          <a:p>
            <a:endParaRPr lang="en-US" altLang="en-US" sz="2000" dirty="0"/>
          </a:p>
        </p:txBody>
      </p:sp>
    </p:spTree>
    <p:extLst>
      <p:ext uri="{BB962C8B-B14F-4D97-AF65-F5344CB8AC3E}">
        <p14:creationId xmlns:p14="http://schemas.microsoft.com/office/powerpoint/2010/main" val="1318756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0000"/>
                </a:solidFill>
              </a:rPr>
              <a:t>Scientific Management by</a:t>
            </a:r>
            <a:br>
              <a:rPr lang="en-US" dirty="0" smtClean="0">
                <a:solidFill>
                  <a:srgbClr val="FF0000"/>
                </a:solidFill>
              </a:rPr>
            </a:br>
            <a:r>
              <a:rPr lang="en-US" dirty="0" smtClean="0">
                <a:solidFill>
                  <a:srgbClr val="FF0000"/>
                </a:solidFill>
              </a:rPr>
              <a:t> Frederick W Taylor</a:t>
            </a:r>
            <a:endParaRPr lang="en-US" dirty="0">
              <a:solidFill>
                <a:srgbClr val="FF0000"/>
              </a:solidFill>
            </a:endParaRPr>
          </a:p>
        </p:txBody>
      </p:sp>
      <p:sp>
        <p:nvSpPr>
          <p:cNvPr id="18435" name="Content Placeholder 2"/>
          <p:cNvSpPr>
            <a:spLocks noGrp="1"/>
          </p:cNvSpPr>
          <p:nvPr>
            <p:ph idx="1"/>
          </p:nvPr>
        </p:nvSpPr>
        <p:spPr/>
        <p:txBody>
          <a:bodyPr/>
          <a:lstStyle/>
          <a:p>
            <a:pPr eaLnBrk="1" hangingPunct="1"/>
            <a:r>
              <a:rPr lang="en-US" altLang="en-US" smtClean="0"/>
              <a:t>Scientific Management or Taylorism was a </a:t>
            </a:r>
            <a:r>
              <a:rPr lang="en-US" altLang="en-US" smtClean="0">
                <a:solidFill>
                  <a:srgbClr val="FF0000"/>
                </a:solidFill>
              </a:rPr>
              <a:t>scientific method which was used to</a:t>
            </a:r>
            <a:r>
              <a:rPr lang="en-US" altLang="en-US" smtClean="0"/>
              <a:t> optimize the way in which tasks were performed thus </a:t>
            </a:r>
            <a:r>
              <a:rPr lang="en-US" altLang="en-US" smtClean="0">
                <a:solidFill>
                  <a:srgbClr val="FF0000"/>
                </a:solidFill>
              </a:rPr>
              <a:t>improving the labor productivity.</a:t>
            </a:r>
          </a:p>
          <a:p>
            <a:pPr eaLnBrk="1" hangingPunct="1">
              <a:buFont typeface="Arial" charset="0"/>
              <a:buNone/>
            </a:pPr>
            <a:endParaRPr lang="en-US" altLang="en-US" smtClean="0"/>
          </a:p>
          <a:p>
            <a:pPr eaLnBrk="1" hangingPunct="1"/>
            <a:r>
              <a:rPr lang="en-US" altLang="en-US" smtClean="0"/>
              <a:t>One of Taylor’s philosophy was </a:t>
            </a:r>
          </a:p>
          <a:p>
            <a:pPr lvl="1" eaLnBrk="1" hangingPunct="1"/>
            <a:r>
              <a:rPr lang="en-US" altLang="en-US" smtClean="0">
                <a:solidFill>
                  <a:srgbClr val="FF0000"/>
                </a:solidFill>
              </a:rPr>
              <a:t>“In the past man must has been first. In the future system  must be first”.  </a:t>
            </a:r>
          </a:p>
        </p:txBody>
      </p:sp>
    </p:spTree>
    <p:extLst>
      <p:ext uri="{BB962C8B-B14F-4D97-AF65-F5344CB8AC3E}">
        <p14:creationId xmlns:p14="http://schemas.microsoft.com/office/powerpoint/2010/main" val="30538344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685800" y="533400"/>
            <a:ext cx="8001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3600" b="1" dirty="0" smtClean="0">
                <a:solidFill>
                  <a:srgbClr val="FF0000"/>
                </a:solidFill>
              </a:rPr>
              <a:t>Goal </a:t>
            </a:r>
            <a:r>
              <a:rPr lang="en-US" altLang="en-US" sz="3600" b="1" dirty="0">
                <a:solidFill>
                  <a:srgbClr val="FF0000"/>
                </a:solidFill>
              </a:rPr>
              <a:t>Approach</a:t>
            </a:r>
          </a:p>
        </p:txBody>
      </p:sp>
      <p:sp>
        <p:nvSpPr>
          <p:cNvPr id="11267" name="Oval 4"/>
          <p:cNvSpPr>
            <a:spLocks noChangeArrowheads="1"/>
          </p:cNvSpPr>
          <p:nvPr/>
        </p:nvSpPr>
        <p:spPr bwMode="auto">
          <a:xfrm>
            <a:off x="3733800" y="2971800"/>
            <a:ext cx="2057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TRANSFORMATION</a:t>
            </a:r>
          </a:p>
        </p:txBody>
      </p:sp>
      <p:sp>
        <p:nvSpPr>
          <p:cNvPr id="11268" name="Rectangle 5"/>
          <p:cNvSpPr>
            <a:spLocks noChangeArrowheads="1"/>
          </p:cNvSpPr>
          <p:nvPr/>
        </p:nvSpPr>
        <p:spPr bwMode="auto">
          <a:xfrm>
            <a:off x="1371600" y="2971800"/>
            <a:ext cx="16002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INPUTS</a:t>
            </a:r>
          </a:p>
        </p:txBody>
      </p:sp>
      <p:sp>
        <p:nvSpPr>
          <p:cNvPr id="11269" name="Rectangle 6"/>
          <p:cNvSpPr>
            <a:spLocks noChangeArrowheads="1"/>
          </p:cNvSpPr>
          <p:nvPr/>
        </p:nvSpPr>
        <p:spPr bwMode="auto">
          <a:xfrm>
            <a:off x="6553200" y="2971800"/>
            <a:ext cx="16764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OUTPUTS</a:t>
            </a:r>
          </a:p>
        </p:txBody>
      </p:sp>
      <p:sp>
        <p:nvSpPr>
          <p:cNvPr id="11270" name="Line 7"/>
          <p:cNvSpPr>
            <a:spLocks noChangeShapeType="1"/>
          </p:cNvSpPr>
          <p:nvPr/>
        </p:nvSpPr>
        <p:spPr bwMode="auto">
          <a:xfrm>
            <a:off x="2971800" y="3962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8"/>
          <p:cNvSpPr>
            <a:spLocks noChangeShapeType="1"/>
          </p:cNvSpPr>
          <p:nvPr/>
        </p:nvSpPr>
        <p:spPr bwMode="auto">
          <a:xfrm>
            <a:off x="5791200" y="3962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Text Box 9"/>
          <p:cNvSpPr txBox="1">
            <a:spLocks noChangeArrowheads="1"/>
          </p:cNvSpPr>
          <p:nvPr/>
        </p:nvSpPr>
        <p:spPr bwMode="auto">
          <a:xfrm>
            <a:off x="6400800" y="5410200"/>
            <a:ext cx="1982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dirty="0"/>
              <a:t>GOAL APPROACH</a:t>
            </a:r>
          </a:p>
        </p:txBody>
      </p:sp>
      <p:sp>
        <p:nvSpPr>
          <p:cNvPr id="11273" name="Line 10"/>
          <p:cNvSpPr>
            <a:spLocks noChangeShapeType="1"/>
          </p:cNvSpPr>
          <p:nvPr/>
        </p:nvSpPr>
        <p:spPr bwMode="auto">
          <a:xfrm flipV="1">
            <a:off x="7391400" y="4876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11"/>
          <p:cNvSpPr>
            <a:spLocks noChangeShapeType="1"/>
          </p:cNvSpPr>
          <p:nvPr/>
        </p:nvSpPr>
        <p:spPr bwMode="auto">
          <a:xfrm flipV="1">
            <a:off x="7391400" y="2590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12"/>
          <p:cNvSpPr>
            <a:spLocks noChangeShapeType="1"/>
          </p:cNvSpPr>
          <p:nvPr/>
        </p:nvSpPr>
        <p:spPr bwMode="auto">
          <a:xfrm flipH="1">
            <a:off x="2133600" y="2590800"/>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13"/>
          <p:cNvSpPr>
            <a:spLocks noChangeShapeType="1"/>
          </p:cNvSpPr>
          <p:nvPr/>
        </p:nvSpPr>
        <p:spPr bwMode="auto">
          <a:xfrm>
            <a:off x="2133600" y="2590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6553599" y="5660736"/>
            <a:ext cx="1677190" cy="369332"/>
          </a:xfrm>
          <a:prstGeom prst="rect">
            <a:avLst/>
          </a:prstGeom>
          <a:noFill/>
        </p:spPr>
        <p:txBody>
          <a:bodyPr wrap="none" rtlCol="0">
            <a:spAutoFit/>
          </a:bodyPr>
          <a:lstStyle/>
          <a:p>
            <a:r>
              <a:rPr lang="en-US" dirty="0" smtClean="0">
                <a:solidFill>
                  <a:srgbClr val="FF0000"/>
                </a:solidFill>
              </a:rPr>
              <a:t>Effective output</a:t>
            </a:r>
            <a:endParaRPr lang="en-US" dirty="0">
              <a:solidFill>
                <a:srgbClr val="FF0000"/>
              </a:solidFill>
            </a:endParaRPr>
          </a:p>
        </p:txBody>
      </p:sp>
    </p:spTree>
    <p:extLst>
      <p:ext uri="{BB962C8B-B14F-4D97-AF65-F5344CB8AC3E}">
        <p14:creationId xmlns:p14="http://schemas.microsoft.com/office/powerpoint/2010/main" val="35857038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09600"/>
            <a:ext cx="8001000" cy="1524000"/>
          </a:xfrm>
        </p:spPr>
        <p:txBody>
          <a:bodyPr>
            <a:normAutofit/>
          </a:bodyPr>
          <a:lstStyle/>
          <a:p>
            <a:pPr eaLnBrk="1" hangingPunct="1"/>
            <a:r>
              <a:rPr lang="en-US" altLang="en-US" sz="3600" b="1" dirty="0" smtClean="0">
                <a:solidFill>
                  <a:srgbClr val="FF0000"/>
                </a:solidFill>
              </a:rPr>
              <a:t>System Resource Approach</a:t>
            </a:r>
          </a:p>
        </p:txBody>
      </p:sp>
      <p:sp>
        <p:nvSpPr>
          <p:cNvPr id="13315" name="Oval 3"/>
          <p:cNvSpPr>
            <a:spLocks noChangeArrowheads="1"/>
          </p:cNvSpPr>
          <p:nvPr/>
        </p:nvSpPr>
        <p:spPr bwMode="auto">
          <a:xfrm>
            <a:off x="3733800" y="2971800"/>
            <a:ext cx="2057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TRANSFORMATION</a:t>
            </a:r>
          </a:p>
        </p:txBody>
      </p:sp>
      <p:sp>
        <p:nvSpPr>
          <p:cNvPr id="13316" name="Rectangle 5"/>
          <p:cNvSpPr>
            <a:spLocks noChangeArrowheads="1"/>
          </p:cNvSpPr>
          <p:nvPr/>
        </p:nvSpPr>
        <p:spPr bwMode="auto">
          <a:xfrm>
            <a:off x="1371600" y="2971800"/>
            <a:ext cx="16002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INPUTS</a:t>
            </a:r>
          </a:p>
        </p:txBody>
      </p:sp>
      <p:sp>
        <p:nvSpPr>
          <p:cNvPr id="13317" name="Rectangle 6"/>
          <p:cNvSpPr>
            <a:spLocks noChangeArrowheads="1"/>
          </p:cNvSpPr>
          <p:nvPr/>
        </p:nvSpPr>
        <p:spPr bwMode="auto">
          <a:xfrm>
            <a:off x="6553200" y="2971800"/>
            <a:ext cx="16764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OUTPUTS</a:t>
            </a:r>
          </a:p>
        </p:txBody>
      </p:sp>
      <p:sp>
        <p:nvSpPr>
          <p:cNvPr id="13318" name="Line 9"/>
          <p:cNvSpPr>
            <a:spLocks noChangeShapeType="1"/>
          </p:cNvSpPr>
          <p:nvPr/>
        </p:nvSpPr>
        <p:spPr bwMode="auto">
          <a:xfrm>
            <a:off x="2971800" y="3962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10"/>
          <p:cNvSpPr>
            <a:spLocks noChangeShapeType="1"/>
          </p:cNvSpPr>
          <p:nvPr/>
        </p:nvSpPr>
        <p:spPr bwMode="auto">
          <a:xfrm>
            <a:off x="5791200" y="3962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Text Box 11"/>
          <p:cNvSpPr txBox="1">
            <a:spLocks noChangeArrowheads="1"/>
          </p:cNvSpPr>
          <p:nvPr/>
        </p:nvSpPr>
        <p:spPr bwMode="auto">
          <a:xfrm>
            <a:off x="533400" y="5410200"/>
            <a:ext cx="3394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SYSTEM RESOURCE APPROACH</a:t>
            </a:r>
          </a:p>
        </p:txBody>
      </p:sp>
      <p:sp>
        <p:nvSpPr>
          <p:cNvPr id="13321" name="Line 12"/>
          <p:cNvSpPr>
            <a:spLocks noChangeShapeType="1"/>
          </p:cNvSpPr>
          <p:nvPr/>
        </p:nvSpPr>
        <p:spPr bwMode="auto">
          <a:xfrm flipV="1">
            <a:off x="2133600" y="4876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3"/>
          <p:cNvSpPr>
            <a:spLocks noChangeShapeType="1"/>
          </p:cNvSpPr>
          <p:nvPr/>
        </p:nvSpPr>
        <p:spPr bwMode="auto">
          <a:xfrm flipV="1">
            <a:off x="7391400" y="2590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4"/>
          <p:cNvSpPr>
            <a:spLocks noChangeShapeType="1"/>
          </p:cNvSpPr>
          <p:nvPr/>
        </p:nvSpPr>
        <p:spPr bwMode="auto">
          <a:xfrm flipH="1">
            <a:off x="2133600" y="2590800"/>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5"/>
          <p:cNvSpPr>
            <a:spLocks noChangeShapeType="1"/>
          </p:cNvSpPr>
          <p:nvPr/>
        </p:nvSpPr>
        <p:spPr bwMode="auto">
          <a:xfrm>
            <a:off x="2133600" y="2590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762182" y="5746750"/>
            <a:ext cx="2790636" cy="369332"/>
          </a:xfrm>
          <a:prstGeom prst="rect">
            <a:avLst/>
          </a:prstGeom>
          <a:noFill/>
        </p:spPr>
        <p:txBody>
          <a:bodyPr wrap="none" rtlCol="0">
            <a:spAutoFit/>
          </a:bodyPr>
          <a:lstStyle/>
          <a:p>
            <a:r>
              <a:rPr lang="en-US" dirty="0" smtClean="0">
                <a:solidFill>
                  <a:srgbClr val="FF0000"/>
                </a:solidFill>
              </a:rPr>
              <a:t>Efficiency in input to output</a:t>
            </a:r>
            <a:endParaRPr lang="en-US" dirty="0">
              <a:solidFill>
                <a:srgbClr val="FF0000"/>
              </a:solidFill>
            </a:endParaRPr>
          </a:p>
        </p:txBody>
      </p:sp>
    </p:spTree>
    <p:extLst>
      <p:ext uri="{BB962C8B-B14F-4D97-AF65-F5344CB8AC3E}">
        <p14:creationId xmlns:p14="http://schemas.microsoft.com/office/powerpoint/2010/main" val="21815230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381000"/>
            <a:ext cx="8001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3600" b="1" dirty="0" smtClean="0">
                <a:solidFill>
                  <a:srgbClr val="FF0000"/>
                </a:solidFill>
              </a:rPr>
              <a:t>Constituency </a:t>
            </a:r>
            <a:r>
              <a:rPr lang="en-US" altLang="en-US" sz="3600" b="1" dirty="0">
                <a:solidFill>
                  <a:srgbClr val="FF0000"/>
                </a:solidFill>
              </a:rPr>
              <a:t>Approach</a:t>
            </a:r>
          </a:p>
        </p:txBody>
      </p:sp>
      <p:sp>
        <p:nvSpPr>
          <p:cNvPr id="14339" name="Oval 3"/>
          <p:cNvSpPr>
            <a:spLocks noChangeArrowheads="1"/>
          </p:cNvSpPr>
          <p:nvPr/>
        </p:nvSpPr>
        <p:spPr bwMode="auto">
          <a:xfrm>
            <a:off x="3810000" y="3962400"/>
            <a:ext cx="2057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TRANSFORMATION</a:t>
            </a:r>
          </a:p>
        </p:txBody>
      </p:sp>
      <p:sp>
        <p:nvSpPr>
          <p:cNvPr id="14340" name="Rectangle 4"/>
          <p:cNvSpPr>
            <a:spLocks noChangeArrowheads="1"/>
          </p:cNvSpPr>
          <p:nvPr/>
        </p:nvSpPr>
        <p:spPr bwMode="auto">
          <a:xfrm>
            <a:off x="1447800" y="3886200"/>
            <a:ext cx="16002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INPUTS</a:t>
            </a:r>
          </a:p>
        </p:txBody>
      </p:sp>
      <p:sp>
        <p:nvSpPr>
          <p:cNvPr id="14341" name="Rectangle 5"/>
          <p:cNvSpPr>
            <a:spLocks noChangeArrowheads="1"/>
          </p:cNvSpPr>
          <p:nvPr/>
        </p:nvSpPr>
        <p:spPr bwMode="auto">
          <a:xfrm>
            <a:off x="6629400" y="3886200"/>
            <a:ext cx="16764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OUTPUTS</a:t>
            </a:r>
          </a:p>
        </p:txBody>
      </p:sp>
      <p:sp>
        <p:nvSpPr>
          <p:cNvPr id="14342" name="Line 6"/>
          <p:cNvSpPr>
            <a:spLocks noChangeShapeType="1"/>
          </p:cNvSpPr>
          <p:nvPr/>
        </p:nvSpPr>
        <p:spPr bwMode="auto">
          <a:xfrm>
            <a:off x="3048000" y="49530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Line 7"/>
          <p:cNvSpPr>
            <a:spLocks noChangeShapeType="1"/>
          </p:cNvSpPr>
          <p:nvPr/>
        </p:nvSpPr>
        <p:spPr bwMode="auto">
          <a:xfrm>
            <a:off x="5867400" y="49530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10"/>
          <p:cNvSpPr>
            <a:spLocks noChangeShapeType="1"/>
          </p:cNvSpPr>
          <p:nvPr/>
        </p:nvSpPr>
        <p:spPr bwMode="auto">
          <a:xfrm flipV="1">
            <a:off x="7467600" y="3505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11"/>
          <p:cNvSpPr>
            <a:spLocks noChangeShapeType="1"/>
          </p:cNvSpPr>
          <p:nvPr/>
        </p:nvSpPr>
        <p:spPr bwMode="auto">
          <a:xfrm flipH="1">
            <a:off x="2209800" y="3505200"/>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2"/>
          <p:cNvSpPr>
            <a:spLocks noChangeShapeType="1"/>
          </p:cNvSpPr>
          <p:nvPr/>
        </p:nvSpPr>
        <p:spPr bwMode="auto">
          <a:xfrm>
            <a:off x="22098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Text Box 13"/>
          <p:cNvSpPr txBox="1">
            <a:spLocks noChangeArrowheads="1"/>
          </p:cNvSpPr>
          <p:nvPr/>
        </p:nvSpPr>
        <p:spPr bwMode="auto">
          <a:xfrm>
            <a:off x="2590800" y="6019800"/>
            <a:ext cx="4441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STRATEGIC CONSTITUENCIES APPROACH</a:t>
            </a:r>
          </a:p>
        </p:txBody>
      </p:sp>
      <p:sp>
        <p:nvSpPr>
          <p:cNvPr id="14348" name="Line 14"/>
          <p:cNvSpPr>
            <a:spLocks noChangeShapeType="1"/>
          </p:cNvSpPr>
          <p:nvPr/>
        </p:nvSpPr>
        <p:spPr bwMode="auto">
          <a:xfrm flipH="1">
            <a:off x="1066800" y="6172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5"/>
          <p:cNvSpPr>
            <a:spLocks noChangeShapeType="1"/>
          </p:cNvSpPr>
          <p:nvPr/>
        </p:nvSpPr>
        <p:spPr bwMode="auto">
          <a:xfrm>
            <a:off x="7010400" y="617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6"/>
          <p:cNvSpPr>
            <a:spLocks noChangeShapeType="1"/>
          </p:cNvSpPr>
          <p:nvPr/>
        </p:nvSpPr>
        <p:spPr bwMode="auto">
          <a:xfrm flipV="1">
            <a:off x="8686800" y="31242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7"/>
          <p:cNvSpPr>
            <a:spLocks noChangeShapeType="1"/>
          </p:cNvSpPr>
          <p:nvPr/>
        </p:nvSpPr>
        <p:spPr bwMode="auto">
          <a:xfrm flipV="1">
            <a:off x="1066800" y="3048000"/>
            <a:ext cx="0" cy="312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8"/>
          <p:cNvSpPr>
            <a:spLocks noChangeShapeType="1"/>
          </p:cNvSpPr>
          <p:nvPr/>
        </p:nvSpPr>
        <p:spPr bwMode="auto">
          <a:xfrm>
            <a:off x="1066800" y="3124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9"/>
          <p:cNvSpPr>
            <a:spLocks noChangeShapeType="1"/>
          </p:cNvSpPr>
          <p:nvPr/>
        </p:nvSpPr>
        <p:spPr bwMode="auto">
          <a:xfrm>
            <a:off x="1066800" y="30480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20"/>
          <p:cNvSpPr>
            <a:spLocks noChangeShapeType="1"/>
          </p:cNvSpPr>
          <p:nvPr/>
        </p:nvSpPr>
        <p:spPr bwMode="auto">
          <a:xfrm flipH="1">
            <a:off x="6172200" y="31242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21"/>
          <p:cNvSpPr>
            <a:spLocks noChangeShapeType="1"/>
          </p:cNvSpPr>
          <p:nvPr/>
        </p:nvSpPr>
        <p:spPr bwMode="auto">
          <a:xfrm>
            <a:off x="2209800" y="3048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2"/>
          <p:cNvSpPr>
            <a:spLocks noChangeShapeType="1"/>
          </p:cNvSpPr>
          <p:nvPr/>
        </p:nvSpPr>
        <p:spPr bwMode="auto">
          <a:xfrm>
            <a:off x="7467600" y="3124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3"/>
          <p:cNvSpPr>
            <a:spLocks noChangeShapeType="1"/>
          </p:cNvSpPr>
          <p:nvPr/>
        </p:nvSpPr>
        <p:spPr bwMode="auto">
          <a:xfrm>
            <a:off x="6172200" y="3124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4"/>
          <p:cNvSpPr>
            <a:spLocks noChangeShapeType="1"/>
          </p:cNvSpPr>
          <p:nvPr/>
        </p:nvSpPr>
        <p:spPr bwMode="auto">
          <a:xfrm>
            <a:off x="3657600" y="3048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2710869" y="6356350"/>
            <a:ext cx="4670574" cy="369332"/>
          </a:xfrm>
          <a:prstGeom prst="rect">
            <a:avLst/>
          </a:prstGeom>
          <a:noFill/>
        </p:spPr>
        <p:txBody>
          <a:bodyPr wrap="none" rtlCol="0">
            <a:spAutoFit/>
          </a:bodyPr>
          <a:lstStyle/>
          <a:p>
            <a:r>
              <a:rPr lang="en-US" dirty="0" smtClean="0">
                <a:solidFill>
                  <a:srgbClr val="FF0000"/>
                </a:solidFill>
              </a:rPr>
              <a:t>Efficiency in meeting Stakeholder’s requirement</a:t>
            </a:r>
            <a:endParaRPr lang="en-US" dirty="0">
              <a:solidFill>
                <a:srgbClr val="FF0000"/>
              </a:solidFill>
            </a:endParaRPr>
          </a:p>
        </p:txBody>
      </p:sp>
    </p:spTree>
    <p:extLst>
      <p:ext uri="{BB962C8B-B14F-4D97-AF65-F5344CB8AC3E}">
        <p14:creationId xmlns:p14="http://schemas.microsoft.com/office/powerpoint/2010/main" val="33341220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8001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3600" b="1" dirty="0" smtClean="0">
                <a:solidFill>
                  <a:srgbClr val="FF0000"/>
                </a:solidFill>
              </a:rPr>
              <a:t>Internal </a:t>
            </a:r>
            <a:r>
              <a:rPr lang="en-US" altLang="en-US" sz="3600" b="1" dirty="0">
                <a:solidFill>
                  <a:srgbClr val="FF0000"/>
                </a:solidFill>
              </a:rPr>
              <a:t>Process Approach</a:t>
            </a:r>
          </a:p>
        </p:txBody>
      </p:sp>
      <p:sp>
        <p:nvSpPr>
          <p:cNvPr id="12291" name="Oval 3"/>
          <p:cNvSpPr>
            <a:spLocks noChangeArrowheads="1"/>
          </p:cNvSpPr>
          <p:nvPr/>
        </p:nvSpPr>
        <p:spPr bwMode="auto">
          <a:xfrm>
            <a:off x="3733800" y="2971800"/>
            <a:ext cx="2057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TRANSFORMATION</a:t>
            </a:r>
          </a:p>
        </p:txBody>
      </p:sp>
      <p:sp>
        <p:nvSpPr>
          <p:cNvPr id="12292" name="Rectangle 4"/>
          <p:cNvSpPr>
            <a:spLocks noChangeArrowheads="1"/>
          </p:cNvSpPr>
          <p:nvPr/>
        </p:nvSpPr>
        <p:spPr bwMode="auto">
          <a:xfrm>
            <a:off x="1371600" y="2971800"/>
            <a:ext cx="16002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INPUTS</a:t>
            </a:r>
          </a:p>
        </p:txBody>
      </p:sp>
      <p:sp>
        <p:nvSpPr>
          <p:cNvPr id="12293" name="Rectangle 5"/>
          <p:cNvSpPr>
            <a:spLocks noChangeArrowheads="1"/>
          </p:cNvSpPr>
          <p:nvPr/>
        </p:nvSpPr>
        <p:spPr bwMode="auto">
          <a:xfrm>
            <a:off x="6553200" y="2971800"/>
            <a:ext cx="16764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b="1"/>
              <a:t>OUTPUTS</a:t>
            </a:r>
          </a:p>
        </p:txBody>
      </p:sp>
      <p:sp>
        <p:nvSpPr>
          <p:cNvPr id="12294" name="Line 6"/>
          <p:cNvSpPr>
            <a:spLocks noChangeShapeType="1"/>
          </p:cNvSpPr>
          <p:nvPr/>
        </p:nvSpPr>
        <p:spPr bwMode="auto">
          <a:xfrm>
            <a:off x="2971800" y="3962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7"/>
          <p:cNvSpPr>
            <a:spLocks noChangeShapeType="1"/>
          </p:cNvSpPr>
          <p:nvPr/>
        </p:nvSpPr>
        <p:spPr bwMode="auto">
          <a:xfrm>
            <a:off x="5791200" y="3962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Text Box 8"/>
          <p:cNvSpPr txBox="1">
            <a:spLocks noChangeArrowheads="1"/>
          </p:cNvSpPr>
          <p:nvPr/>
        </p:nvSpPr>
        <p:spPr bwMode="auto">
          <a:xfrm>
            <a:off x="2971800" y="5486400"/>
            <a:ext cx="3438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INTERNAL PROCESS APPROACH</a:t>
            </a:r>
          </a:p>
        </p:txBody>
      </p:sp>
      <p:sp>
        <p:nvSpPr>
          <p:cNvPr id="12297" name="Line 9"/>
          <p:cNvSpPr>
            <a:spLocks noChangeShapeType="1"/>
          </p:cNvSpPr>
          <p:nvPr/>
        </p:nvSpPr>
        <p:spPr bwMode="auto">
          <a:xfrm flipV="1">
            <a:off x="4800600" y="4876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0"/>
          <p:cNvSpPr>
            <a:spLocks noChangeShapeType="1"/>
          </p:cNvSpPr>
          <p:nvPr/>
        </p:nvSpPr>
        <p:spPr bwMode="auto">
          <a:xfrm flipV="1">
            <a:off x="7391400" y="2590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1"/>
          <p:cNvSpPr>
            <a:spLocks noChangeShapeType="1"/>
          </p:cNvSpPr>
          <p:nvPr/>
        </p:nvSpPr>
        <p:spPr bwMode="auto">
          <a:xfrm flipH="1">
            <a:off x="2133600" y="2590800"/>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p:cNvSpPr>
            <a:spLocks noChangeShapeType="1"/>
          </p:cNvSpPr>
          <p:nvPr/>
        </p:nvSpPr>
        <p:spPr bwMode="auto">
          <a:xfrm>
            <a:off x="2133600" y="2590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3053075" y="5726668"/>
            <a:ext cx="3500125" cy="369332"/>
          </a:xfrm>
          <a:prstGeom prst="rect">
            <a:avLst/>
          </a:prstGeom>
          <a:noFill/>
        </p:spPr>
        <p:txBody>
          <a:bodyPr wrap="none" rtlCol="0">
            <a:spAutoFit/>
          </a:bodyPr>
          <a:lstStyle/>
          <a:p>
            <a:r>
              <a:rPr lang="en-US" dirty="0" smtClean="0">
                <a:solidFill>
                  <a:srgbClr val="FF0000"/>
                </a:solidFill>
              </a:rPr>
              <a:t>Efficiency in the conversion process</a:t>
            </a:r>
            <a:endParaRPr lang="en-US" dirty="0">
              <a:solidFill>
                <a:srgbClr val="FF0000"/>
              </a:solidFill>
            </a:endParaRPr>
          </a:p>
        </p:txBody>
      </p:sp>
    </p:spTree>
    <p:extLst>
      <p:ext uri="{BB962C8B-B14F-4D97-AF65-F5344CB8AC3E}">
        <p14:creationId xmlns:p14="http://schemas.microsoft.com/office/powerpoint/2010/main" val="8073726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Business &amp; Its Environment</a:t>
            </a:r>
            <a:endParaRPr lang="en-US" b="1" dirty="0">
              <a:solidFill>
                <a:srgbClr val="FF0000"/>
              </a:solidFill>
            </a:endParaRPr>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r>
              <a:rPr lang="en-US" sz="2400" dirty="0" smtClean="0"/>
              <a:t>There is a great deal of interaction between a business organization and its environment</a:t>
            </a:r>
            <a:r>
              <a:rPr lang="en-US" sz="2400" dirty="0"/>
              <a:t>. </a:t>
            </a:r>
            <a:endParaRPr lang="en-US" sz="2400" dirty="0" smtClean="0"/>
          </a:p>
          <a:p>
            <a:r>
              <a:rPr lang="en-US" sz="2400" dirty="0" smtClean="0">
                <a:solidFill>
                  <a:srgbClr val="FF0000"/>
                </a:solidFill>
              </a:rPr>
              <a:t>Inputs </a:t>
            </a:r>
            <a:r>
              <a:rPr lang="en-US" sz="2400" dirty="0">
                <a:solidFill>
                  <a:srgbClr val="FF0000"/>
                </a:solidFill>
              </a:rPr>
              <a:t>are taken into the business organization from the </a:t>
            </a:r>
            <a:r>
              <a:rPr lang="en-US" sz="2400" dirty="0" smtClean="0">
                <a:solidFill>
                  <a:srgbClr val="FF0000"/>
                </a:solidFill>
              </a:rPr>
              <a:t>environment for the conversion process and the output is made for the customer, who are outside in </a:t>
            </a:r>
            <a:r>
              <a:rPr lang="en-US" sz="2400" dirty="0">
                <a:solidFill>
                  <a:srgbClr val="FF0000"/>
                </a:solidFill>
              </a:rPr>
              <a:t>the environment.   </a:t>
            </a:r>
            <a:endParaRPr lang="en-US" sz="2400" dirty="0" smtClean="0">
              <a:solidFill>
                <a:srgbClr val="FF0000"/>
              </a:solidFill>
            </a:endParaRPr>
          </a:p>
          <a:p>
            <a:pPr lvl="1"/>
            <a:r>
              <a:rPr lang="en-US" sz="2000" dirty="0"/>
              <a:t>Inputs </a:t>
            </a:r>
            <a:r>
              <a:rPr lang="en-US" sz="2000" dirty="0" smtClean="0"/>
              <a:t>from </a:t>
            </a:r>
            <a:r>
              <a:rPr lang="en-US" sz="2000" dirty="0"/>
              <a:t>the open system  constitutes of labor, machines, raw materials and finance.</a:t>
            </a:r>
          </a:p>
          <a:p>
            <a:r>
              <a:rPr lang="en-US" sz="2400" dirty="0" smtClean="0"/>
              <a:t>An organization is a socio-technical system.</a:t>
            </a:r>
          </a:p>
          <a:p>
            <a:pPr lvl="1"/>
            <a:r>
              <a:rPr lang="en-US" sz="2000" dirty="0" smtClean="0">
                <a:solidFill>
                  <a:srgbClr val="FF0000"/>
                </a:solidFill>
              </a:rPr>
              <a:t>The technical system includes tasks, tools and operating techniques.</a:t>
            </a:r>
          </a:p>
          <a:p>
            <a:pPr lvl="1"/>
            <a:r>
              <a:rPr lang="en-US" sz="2000" dirty="0" smtClean="0">
                <a:solidFill>
                  <a:srgbClr val="FF0000"/>
                </a:solidFill>
              </a:rPr>
              <a:t>The social system consists of members of the organization.</a:t>
            </a:r>
          </a:p>
          <a:p>
            <a:pPr lvl="1"/>
            <a:r>
              <a:rPr lang="en-US" sz="2000" dirty="0" smtClean="0">
                <a:solidFill>
                  <a:srgbClr val="FF0000"/>
                </a:solidFill>
              </a:rPr>
              <a:t>Both of the systems are in interaction yet interdependent of each other.</a:t>
            </a:r>
          </a:p>
          <a:p>
            <a:r>
              <a:rPr lang="en-US" sz="2400" dirty="0" smtClean="0">
                <a:solidFill>
                  <a:srgbClr val="0070C0"/>
                </a:solidFill>
              </a:rPr>
              <a:t>The technical system affects inputs and outputs. </a:t>
            </a:r>
          </a:p>
          <a:p>
            <a:r>
              <a:rPr lang="en-US" sz="2400" dirty="0" smtClean="0">
                <a:solidFill>
                  <a:srgbClr val="0070C0"/>
                </a:solidFill>
              </a:rPr>
              <a:t>The social system determines the effectiveness and efficiency of the utilization of technology.</a:t>
            </a:r>
          </a:p>
          <a:p>
            <a:r>
              <a:rPr lang="en-US" sz="2400" dirty="0" smtClean="0">
                <a:solidFill>
                  <a:srgbClr val="0070C0"/>
                </a:solidFill>
              </a:rPr>
              <a:t>The organization structure, a third sub-system links the social system with the technical system.</a:t>
            </a:r>
          </a:p>
          <a:p>
            <a:pPr lvl="1"/>
            <a:r>
              <a:rPr lang="en-US" sz="2000" dirty="0"/>
              <a:t>Generally, an organization is a dynamic system, constantly changing and adapting to internal and external pressures. </a:t>
            </a:r>
          </a:p>
          <a:p>
            <a:endParaRPr lang="en-US" sz="2400" dirty="0" smtClean="0"/>
          </a:p>
        </p:txBody>
      </p:sp>
    </p:spTree>
    <p:extLst>
      <p:ext uri="{BB962C8B-B14F-4D97-AF65-F5344CB8AC3E}">
        <p14:creationId xmlns:p14="http://schemas.microsoft.com/office/powerpoint/2010/main" val="1310067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endParaRPr lang="en-US" dirty="0"/>
          </a:p>
        </p:txBody>
      </p:sp>
      <p:sp>
        <p:nvSpPr>
          <p:cNvPr id="7172" name="Rectangle 5"/>
          <p:cNvSpPr>
            <a:spLocks noGrp="1" noChangeArrowheads="1"/>
          </p:cNvSpPr>
          <p:nvPr>
            <p:ph type="title"/>
          </p:nvPr>
        </p:nvSpPr>
        <p:spPr/>
        <p:txBody>
          <a:bodyPr/>
          <a:lstStyle/>
          <a:p>
            <a:pPr eaLnBrk="1" hangingPunct="1"/>
            <a:endParaRPr lang="en-US" smtClean="0"/>
          </a:p>
        </p:txBody>
      </p:sp>
      <p:pic>
        <p:nvPicPr>
          <p:cNvPr id="7173" name="Picture 4" descr="FIG0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304800"/>
            <a:ext cx="7696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605259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3377766-7D22-4804-B9EE-EF04D84C663A}" type="slidenum">
              <a:rPr lang="en-US"/>
              <a:pPr>
                <a:defRPr/>
              </a:pPr>
              <a:t>86</a:t>
            </a:fld>
            <a:endParaRPr lang="en-US"/>
          </a:p>
        </p:txBody>
      </p:sp>
      <p:sp>
        <p:nvSpPr>
          <p:cNvPr id="10243" name="Rectangle 2"/>
          <p:cNvSpPr>
            <a:spLocks noGrp="1" noChangeArrowheads="1"/>
          </p:cNvSpPr>
          <p:nvPr>
            <p:ph type="title"/>
          </p:nvPr>
        </p:nvSpPr>
        <p:spPr/>
        <p:txBody>
          <a:bodyPr/>
          <a:lstStyle/>
          <a:p>
            <a:pPr algn="ctr"/>
            <a:r>
              <a:rPr lang="en-US" sz="3600" b="1" dirty="0" smtClean="0">
                <a:solidFill>
                  <a:srgbClr val="FF0000"/>
                </a:solidFill>
                <a:latin typeface="NewCenturySchlbk" charset="0"/>
              </a:rPr>
              <a:t>Closed and Open Systems</a:t>
            </a:r>
          </a:p>
        </p:txBody>
      </p:sp>
      <p:sp>
        <p:nvSpPr>
          <p:cNvPr id="10244" name="Rectangle 3"/>
          <p:cNvSpPr>
            <a:spLocks noGrp="1" noChangeArrowheads="1"/>
          </p:cNvSpPr>
          <p:nvPr>
            <p:ph type="body" idx="1"/>
          </p:nvPr>
        </p:nvSpPr>
        <p:spPr>
          <a:xfrm>
            <a:off x="1173163" y="1676400"/>
            <a:ext cx="7772400" cy="4419600"/>
          </a:xfrm>
        </p:spPr>
        <p:txBody>
          <a:bodyPr>
            <a:normAutofit/>
          </a:bodyPr>
          <a:lstStyle/>
          <a:p>
            <a:r>
              <a:rPr lang="en-US" sz="2400" b="1" dirty="0" smtClean="0">
                <a:latin typeface="NewCenturySchlbk" charset="0"/>
              </a:rPr>
              <a:t>A </a:t>
            </a:r>
            <a:r>
              <a:rPr lang="en-US" sz="2400" b="1" u="sng" dirty="0" smtClean="0">
                <a:latin typeface="NewCenturySchlbk" charset="0"/>
              </a:rPr>
              <a:t>Closed System</a:t>
            </a:r>
            <a:r>
              <a:rPr lang="en-US" sz="2400" b="1" dirty="0" smtClean="0">
                <a:latin typeface="NewCenturySchlbk" charset="0"/>
              </a:rPr>
              <a:t> is totally independent of other systems and subsystems</a:t>
            </a:r>
          </a:p>
          <a:p>
            <a:endParaRPr lang="en-US" sz="2400" b="1" dirty="0" smtClean="0">
              <a:latin typeface="NewCenturySchlbk" charset="0"/>
            </a:endParaRPr>
          </a:p>
          <a:p>
            <a:endParaRPr lang="en-US" sz="2400" b="1" dirty="0" smtClean="0">
              <a:latin typeface="NewCenturySchlbk" charset="0"/>
            </a:endParaRPr>
          </a:p>
          <a:p>
            <a:r>
              <a:rPr lang="en-US" sz="2400" b="1" dirty="0" smtClean="0">
                <a:latin typeface="NewCenturySchlbk" charset="0"/>
              </a:rPr>
              <a:t>An </a:t>
            </a:r>
            <a:r>
              <a:rPr lang="en-US" sz="2400" b="1" u="sng" dirty="0" smtClean="0">
                <a:latin typeface="NewCenturySchlbk" charset="0"/>
              </a:rPr>
              <a:t>Open System</a:t>
            </a:r>
            <a:r>
              <a:rPr lang="en-US" sz="2400" b="1" dirty="0" smtClean="0">
                <a:latin typeface="NewCenturySchlbk" charset="0"/>
              </a:rPr>
              <a:t> is very dependent on its environment as </a:t>
            </a:r>
            <a:r>
              <a:rPr lang="en-US" sz="2400" b="1" dirty="0" smtClean="0">
                <a:solidFill>
                  <a:srgbClr val="FF0000"/>
                </a:solidFill>
                <a:latin typeface="NewCenturySchlbk" charset="0"/>
              </a:rPr>
              <a:t>a continuum</a:t>
            </a:r>
            <a:br>
              <a:rPr lang="en-US" sz="2400" b="1" dirty="0" smtClean="0">
                <a:solidFill>
                  <a:srgbClr val="FF0000"/>
                </a:solidFill>
                <a:latin typeface="NewCenturySchlbk" charset="0"/>
              </a:rPr>
            </a:br>
            <a:endParaRPr lang="en-US" sz="2400" b="1" dirty="0" smtClean="0">
              <a:solidFill>
                <a:srgbClr val="FF0000"/>
              </a:solidFill>
              <a:latin typeface="NewCenturySchlbk" charset="0"/>
            </a:endParaRPr>
          </a:p>
          <a:p>
            <a:pPr>
              <a:buFont typeface="Monotype Sorts" pitchFamily="2" charset="2"/>
              <a:buNone/>
            </a:pPr>
            <a:endParaRPr lang="en-US" sz="2400" b="1" dirty="0" smtClean="0">
              <a:solidFill>
                <a:schemeClr val="accent2"/>
              </a:solidFill>
              <a:latin typeface="NewCenturySchlbk" charset="0"/>
            </a:endParaRPr>
          </a:p>
          <a:p>
            <a:pPr>
              <a:buFont typeface="Monotype Sorts" pitchFamily="2" charset="2"/>
              <a:buNone/>
            </a:pPr>
            <a:r>
              <a:rPr lang="en-US" sz="2400" b="1" dirty="0" smtClean="0">
                <a:solidFill>
                  <a:schemeClr val="accent2"/>
                </a:solidFill>
                <a:latin typeface="NewCenturySchlbk" charset="0"/>
              </a:rPr>
              <a:t> </a:t>
            </a:r>
            <a:r>
              <a:rPr lang="en-US" sz="2400" b="1" dirty="0" smtClean="0">
                <a:latin typeface="NewCenturySchlbk" charset="0"/>
              </a:rPr>
              <a:t>Defining manageable boundaries is </a:t>
            </a:r>
            <a:r>
              <a:rPr lang="en-US" sz="2400" b="1" i="1" dirty="0" smtClean="0">
                <a:latin typeface="NewCenturySchlbk" charset="0"/>
              </a:rPr>
              <a:t>closing</a:t>
            </a:r>
            <a:r>
              <a:rPr lang="en-US" sz="2400" b="1" dirty="0" smtClean="0">
                <a:latin typeface="NewCenturySchlbk" charset="0"/>
              </a:rPr>
              <a:t> the system</a:t>
            </a:r>
          </a:p>
        </p:txBody>
      </p:sp>
    </p:spTree>
    <p:extLst>
      <p:ext uri="{BB962C8B-B14F-4D97-AF65-F5344CB8AC3E}">
        <p14:creationId xmlns:p14="http://schemas.microsoft.com/office/powerpoint/2010/main" val="11214218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7" name="Object 2"/>
          <p:cNvGraphicFramePr>
            <a:graphicFrameLocks noChangeAspect="1"/>
          </p:cNvGraphicFramePr>
          <p:nvPr>
            <p:extLst>
              <p:ext uri="{D42A27DB-BD31-4B8C-83A1-F6EECF244321}">
                <p14:modId xmlns:p14="http://schemas.microsoft.com/office/powerpoint/2010/main" val="3122000469"/>
              </p:ext>
            </p:extLst>
          </p:nvPr>
        </p:nvGraphicFramePr>
        <p:xfrm>
          <a:off x="1146175" y="687388"/>
          <a:ext cx="7620000" cy="5397500"/>
        </p:xfrm>
        <a:graphic>
          <a:graphicData uri="http://schemas.openxmlformats.org/presentationml/2006/ole">
            <mc:AlternateContent xmlns:mc="http://schemas.openxmlformats.org/markup-compatibility/2006">
              <mc:Choice xmlns:v="urn:schemas-microsoft-com:vml" Requires="v">
                <p:oleObj spid="_x0000_s3343" name="Document" r:id="rId3" imgW="7616005" imgH="6120608" progId="Word.Document.8">
                  <p:embed/>
                </p:oleObj>
              </mc:Choice>
              <mc:Fallback>
                <p:oleObj name="Document" r:id="rId3" imgW="7616005" imgH="6120608" progId="Word.Document.8">
                  <p:embed/>
                  <p:pic>
                    <p:nvPicPr>
                      <p:cNvPr id="0" name=""/>
                      <p:cNvPicPr>
                        <a:picLocks noChangeAspect="1" noChangeArrowheads="1"/>
                      </p:cNvPicPr>
                      <p:nvPr/>
                    </p:nvPicPr>
                    <p:blipFill>
                      <a:blip r:embed="rId4"/>
                      <a:srcRect/>
                      <a:stretch>
                        <a:fillRect/>
                      </a:stretch>
                    </p:blipFill>
                    <p:spPr bwMode="auto">
                      <a:xfrm>
                        <a:off x="1146175" y="687388"/>
                        <a:ext cx="76200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304800" y="5934670"/>
            <a:ext cx="8458200" cy="923330"/>
          </a:xfrm>
          <a:prstGeom prst="rect">
            <a:avLst/>
          </a:prstGeom>
          <a:noFill/>
        </p:spPr>
        <p:txBody>
          <a:bodyPr wrap="square" rtlCol="0">
            <a:spAutoFit/>
          </a:bodyPr>
          <a:lstStyle/>
          <a:p>
            <a:r>
              <a:rPr lang="en-US" b="1" dirty="0" smtClean="0">
                <a:solidFill>
                  <a:srgbClr val="FF0000"/>
                </a:solidFill>
              </a:rPr>
              <a:t>DSS</a:t>
            </a:r>
            <a:r>
              <a:rPr lang="en-US" dirty="0" smtClean="0"/>
              <a:t>- Decision Support System, where </a:t>
            </a:r>
            <a:r>
              <a:rPr lang="en-US" dirty="0"/>
              <a:t> challenge is how to best utilize the </a:t>
            </a:r>
            <a:r>
              <a:rPr lang="en-US" dirty="0" smtClean="0"/>
              <a:t>data</a:t>
            </a:r>
          </a:p>
          <a:p>
            <a:r>
              <a:rPr lang="en-US" dirty="0" smtClean="0"/>
              <a:t> </a:t>
            </a:r>
            <a:r>
              <a:rPr lang="en-US" dirty="0"/>
              <a:t>provided by the software. One approach is to import the data into </a:t>
            </a:r>
            <a:endParaRPr lang="en-US" dirty="0" smtClean="0"/>
          </a:p>
          <a:p>
            <a:r>
              <a:rPr lang="en-US" dirty="0" smtClean="0"/>
              <a:t>Decision </a:t>
            </a:r>
            <a:r>
              <a:rPr lang="en-US" dirty="0"/>
              <a:t>Support Systems (</a:t>
            </a:r>
            <a:r>
              <a:rPr lang="en-US" b="1" dirty="0"/>
              <a:t>DSS</a:t>
            </a:r>
            <a:r>
              <a:rPr lang="en-US" dirty="0"/>
              <a:t>) to build special-purposed decision aids.</a:t>
            </a:r>
            <a:endParaRPr lang="en-US" dirty="0"/>
          </a:p>
        </p:txBody>
      </p:sp>
    </p:spTree>
    <p:extLst>
      <p:ext uri="{BB962C8B-B14F-4D97-AF65-F5344CB8AC3E}">
        <p14:creationId xmlns:p14="http://schemas.microsoft.com/office/powerpoint/2010/main" val="11206047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b="1" dirty="0" smtClean="0">
                <a:solidFill>
                  <a:srgbClr val="FF0000"/>
                </a:solidFill>
              </a:rPr>
              <a:t>Management and the Society</a:t>
            </a:r>
            <a:endParaRPr lang="en-US"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endParaRPr lang="en-US" dirty="0" smtClean="0"/>
          </a:p>
          <a:p>
            <a:r>
              <a:rPr lang="en-US" dirty="0" smtClean="0"/>
              <a:t>All organizations irrespective of their goals, </a:t>
            </a:r>
            <a:r>
              <a:rPr lang="en-US" dirty="0" smtClean="0">
                <a:solidFill>
                  <a:srgbClr val="FF0000"/>
                </a:solidFill>
              </a:rPr>
              <a:t>operate amidst changing external environment</a:t>
            </a:r>
            <a:r>
              <a:rPr lang="en-US" dirty="0" smtClean="0"/>
              <a:t> that affects and influences their strategic decisions.</a:t>
            </a:r>
          </a:p>
          <a:p>
            <a:pPr lvl="1"/>
            <a:r>
              <a:rPr lang="en-US" dirty="0" smtClean="0"/>
              <a:t> </a:t>
            </a:r>
            <a:r>
              <a:rPr lang="en-US" dirty="0" smtClean="0">
                <a:solidFill>
                  <a:srgbClr val="FF0000"/>
                </a:solidFill>
              </a:rPr>
              <a:t>Management</a:t>
            </a:r>
            <a:r>
              <a:rPr lang="en-US" dirty="0" smtClean="0"/>
              <a:t> particularly at the senior and top management levels need to </a:t>
            </a:r>
            <a:r>
              <a:rPr lang="en-US" dirty="0" smtClean="0">
                <a:solidFill>
                  <a:srgbClr val="FF0000"/>
                </a:solidFill>
              </a:rPr>
              <a:t>consider external factors for effective decision making.</a:t>
            </a:r>
          </a:p>
          <a:p>
            <a:endParaRPr lang="en-US" dirty="0" smtClean="0"/>
          </a:p>
          <a:p>
            <a:r>
              <a:rPr lang="en-US" dirty="0" smtClean="0"/>
              <a:t>Macro-environments that affects working of all or most organizations include </a:t>
            </a:r>
          </a:p>
          <a:p>
            <a:pPr lvl="1"/>
            <a:r>
              <a:rPr lang="en-US" dirty="0" smtClean="0">
                <a:solidFill>
                  <a:srgbClr val="FF0000"/>
                </a:solidFill>
              </a:rPr>
              <a:t>economic systems, economic conditions, political systems, demographics, cultural background, technology and legal framework.</a:t>
            </a:r>
          </a:p>
          <a:p>
            <a:endParaRPr lang="en-US" dirty="0" smtClean="0"/>
          </a:p>
          <a:p>
            <a:r>
              <a:rPr lang="en-US" dirty="0" smtClean="0"/>
              <a:t>All the macroeconomic factors </a:t>
            </a:r>
            <a:r>
              <a:rPr lang="en-US" dirty="0" smtClean="0">
                <a:solidFill>
                  <a:srgbClr val="FF0000"/>
                </a:solidFill>
              </a:rPr>
              <a:t>need to be continuously monitored</a:t>
            </a:r>
            <a:r>
              <a:rPr lang="en-US" dirty="0" smtClean="0"/>
              <a:t> and their implications on the operations of the organization need to be </a:t>
            </a:r>
            <a:endParaRPr lang="en-US" dirty="0"/>
          </a:p>
        </p:txBody>
      </p:sp>
    </p:spTree>
    <p:extLst>
      <p:ext uri="{BB962C8B-B14F-4D97-AF65-F5344CB8AC3E}">
        <p14:creationId xmlns:p14="http://schemas.microsoft.com/office/powerpoint/2010/main" val="2989226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85800"/>
            <a:ext cx="7772400" cy="457200"/>
          </a:xfrm>
        </p:spPr>
        <p:txBody>
          <a:bodyPr>
            <a:normAutofit fontScale="90000"/>
          </a:bodyPr>
          <a:lstStyle/>
          <a:p>
            <a:r>
              <a:rPr lang="en-US" altLang="en-US" b="1" dirty="0">
                <a:solidFill>
                  <a:srgbClr val="FF0000"/>
                </a:solidFill>
              </a:rPr>
              <a:t>Who Are Business Stakeholders?</a:t>
            </a:r>
          </a:p>
        </p:txBody>
      </p:sp>
      <p:sp>
        <p:nvSpPr>
          <p:cNvPr id="15363" name="Rectangle 3"/>
          <p:cNvSpPr>
            <a:spLocks noChangeArrowheads="1"/>
          </p:cNvSpPr>
          <p:nvPr/>
        </p:nvSpPr>
        <p:spPr bwMode="auto">
          <a:xfrm>
            <a:off x="609600" y="228600"/>
            <a:ext cx="4800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1400" b="1">
                <a:latin typeface="Arial" charset="0"/>
              </a:rPr>
              <a:t/>
            </a:r>
            <a:br>
              <a:rPr lang="en-US" altLang="en-US" sz="1400" b="1">
                <a:latin typeface="Arial" charset="0"/>
              </a:rPr>
            </a:br>
            <a:endParaRPr lang="en-US" altLang="en-US" sz="1400" b="1">
              <a:latin typeface="Arial" charset="0"/>
            </a:endParaRPr>
          </a:p>
        </p:txBody>
      </p:sp>
      <p:grpSp>
        <p:nvGrpSpPr>
          <p:cNvPr id="15398" name="Group 38"/>
          <p:cNvGrpSpPr>
            <a:grpSpLocks/>
          </p:cNvGrpSpPr>
          <p:nvPr/>
        </p:nvGrpSpPr>
        <p:grpSpPr bwMode="auto">
          <a:xfrm>
            <a:off x="1828800" y="1676400"/>
            <a:ext cx="5486400" cy="4191000"/>
            <a:chOff x="1152" y="1056"/>
            <a:chExt cx="3456" cy="2640"/>
          </a:xfrm>
        </p:grpSpPr>
        <p:sp>
          <p:nvSpPr>
            <p:cNvPr id="15364" name="Rectangle 4"/>
            <p:cNvSpPr>
              <a:spLocks noChangeArrowheads="1"/>
            </p:cNvSpPr>
            <p:nvPr/>
          </p:nvSpPr>
          <p:spPr bwMode="auto">
            <a:xfrm>
              <a:off x="2256" y="1920"/>
              <a:ext cx="1248" cy="384"/>
            </a:xfrm>
            <a:prstGeom prst="rect">
              <a:avLst/>
            </a:prstGeom>
            <a:solidFill>
              <a:schemeClr val="accent1"/>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5365" name="Rectangle 5"/>
            <p:cNvSpPr>
              <a:spLocks noChangeArrowheads="1"/>
            </p:cNvSpPr>
            <p:nvPr/>
          </p:nvSpPr>
          <p:spPr bwMode="auto">
            <a:xfrm>
              <a:off x="1248" y="1056"/>
              <a:ext cx="1152" cy="384"/>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5366" name="Rectangle 6"/>
            <p:cNvSpPr>
              <a:spLocks noChangeArrowheads="1"/>
            </p:cNvSpPr>
            <p:nvPr/>
          </p:nvSpPr>
          <p:spPr bwMode="auto">
            <a:xfrm>
              <a:off x="2304" y="3312"/>
              <a:ext cx="1152" cy="384"/>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5367" name="Rectangle 7"/>
            <p:cNvSpPr>
              <a:spLocks noChangeArrowheads="1"/>
            </p:cNvSpPr>
            <p:nvPr/>
          </p:nvSpPr>
          <p:spPr bwMode="auto">
            <a:xfrm>
              <a:off x="3456" y="2784"/>
              <a:ext cx="1152" cy="384"/>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5368" name="Rectangle 8"/>
            <p:cNvSpPr>
              <a:spLocks noChangeArrowheads="1"/>
            </p:cNvSpPr>
            <p:nvPr/>
          </p:nvSpPr>
          <p:spPr bwMode="auto">
            <a:xfrm>
              <a:off x="1152" y="2784"/>
              <a:ext cx="1152" cy="384"/>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5369" name="Rectangle 9"/>
            <p:cNvSpPr>
              <a:spLocks noChangeArrowheads="1"/>
            </p:cNvSpPr>
            <p:nvPr/>
          </p:nvSpPr>
          <p:spPr bwMode="auto">
            <a:xfrm>
              <a:off x="3456" y="1056"/>
              <a:ext cx="1152" cy="384"/>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5370" name="Text Box 10"/>
            <p:cNvSpPr txBox="1">
              <a:spLocks noChangeArrowheads="1"/>
            </p:cNvSpPr>
            <p:nvPr/>
          </p:nvSpPr>
          <p:spPr bwMode="auto">
            <a:xfrm>
              <a:off x="1440" y="1152"/>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t>Government</a:t>
              </a:r>
            </a:p>
          </p:txBody>
        </p:sp>
        <p:sp>
          <p:nvSpPr>
            <p:cNvPr id="15371" name="Text Box 11"/>
            <p:cNvSpPr txBox="1">
              <a:spLocks noChangeArrowheads="1"/>
            </p:cNvSpPr>
            <p:nvPr/>
          </p:nvSpPr>
          <p:spPr bwMode="auto">
            <a:xfrm>
              <a:off x="3600" y="1152"/>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t>Employees</a:t>
              </a:r>
            </a:p>
          </p:txBody>
        </p:sp>
        <p:sp>
          <p:nvSpPr>
            <p:cNvPr id="15372" name="Text Box 12"/>
            <p:cNvSpPr txBox="1">
              <a:spLocks noChangeArrowheads="1"/>
            </p:cNvSpPr>
            <p:nvPr/>
          </p:nvSpPr>
          <p:spPr bwMode="auto">
            <a:xfrm>
              <a:off x="2496" y="2016"/>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rgbClr val="FFFFFF"/>
                  </a:solidFill>
                </a:rPr>
                <a:t>Business</a:t>
              </a:r>
            </a:p>
          </p:txBody>
        </p:sp>
        <p:sp>
          <p:nvSpPr>
            <p:cNvPr id="15373" name="Text Box 13"/>
            <p:cNvSpPr txBox="1">
              <a:spLocks noChangeArrowheads="1"/>
            </p:cNvSpPr>
            <p:nvPr/>
          </p:nvSpPr>
          <p:spPr bwMode="auto">
            <a:xfrm>
              <a:off x="1296" y="2880"/>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dirty="0" smtClean="0"/>
                <a:t>Community</a:t>
              </a:r>
              <a:endParaRPr lang="en-US" altLang="en-US" sz="1600" dirty="0"/>
            </a:p>
          </p:txBody>
        </p:sp>
        <p:sp>
          <p:nvSpPr>
            <p:cNvPr id="15374" name="Text Box 14"/>
            <p:cNvSpPr txBox="1">
              <a:spLocks noChangeArrowheads="1"/>
            </p:cNvSpPr>
            <p:nvPr/>
          </p:nvSpPr>
          <p:spPr bwMode="auto">
            <a:xfrm>
              <a:off x="2448" y="3408"/>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t>Consumers</a:t>
              </a:r>
            </a:p>
          </p:txBody>
        </p:sp>
        <p:sp>
          <p:nvSpPr>
            <p:cNvPr id="15375" name="Text Box 15"/>
            <p:cNvSpPr txBox="1">
              <a:spLocks noChangeArrowheads="1"/>
            </p:cNvSpPr>
            <p:nvPr/>
          </p:nvSpPr>
          <p:spPr bwMode="auto">
            <a:xfrm>
              <a:off x="3600" y="2832"/>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t>Owners</a:t>
              </a:r>
            </a:p>
          </p:txBody>
        </p:sp>
        <p:sp>
          <p:nvSpPr>
            <p:cNvPr id="15376" name="Line 16"/>
            <p:cNvSpPr>
              <a:spLocks noChangeShapeType="1"/>
            </p:cNvSpPr>
            <p:nvPr/>
          </p:nvSpPr>
          <p:spPr bwMode="auto">
            <a:xfrm>
              <a:off x="2880" y="2544"/>
              <a:ext cx="0" cy="76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17"/>
            <p:cNvSpPr>
              <a:spLocks noChangeShapeType="1"/>
            </p:cNvSpPr>
            <p:nvPr/>
          </p:nvSpPr>
          <p:spPr bwMode="auto">
            <a:xfrm flipV="1">
              <a:off x="2880" y="2304"/>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18"/>
            <p:cNvSpPr>
              <a:spLocks noChangeShapeType="1"/>
            </p:cNvSpPr>
            <p:nvPr/>
          </p:nvSpPr>
          <p:spPr bwMode="auto">
            <a:xfrm flipH="1">
              <a:off x="1728" y="2544"/>
              <a:ext cx="86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flipV="1">
              <a:off x="2592" y="2304"/>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1728" y="2544"/>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3"/>
            <p:cNvSpPr>
              <a:spLocks noChangeShapeType="1"/>
            </p:cNvSpPr>
            <p:nvPr/>
          </p:nvSpPr>
          <p:spPr bwMode="auto">
            <a:xfrm>
              <a:off x="4032" y="2544"/>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Line 24"/>
            <p:cNvSpPr>
              <a:spLocks noChangeShapeType="1"/>
            </p:cNvSpPr>
            <p:nvPr/>
          </p:nvSpPr>
          <p:spPr bwMode="auto">
            <a:xfrm flipH="1">
              <a:off x="3168" y="2544"/>
              <a:ext cx="86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5"/>
            <p:cNvSpPr>
              <a:spLocks noChangeShapeType="1"/>
            </p:cNvSpPr>
            <p:nvPr/>
          </p:nvSpPr>
          <p:spPr bwMode="auto">
            <a:xfrm flipV="1">
              <a:off x="3168" y="2304"/>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27"/>
            <p:cNvSpPr>
              <a:spLocks noChangeShapeType="1"/>
            </p:cNvSpPr>
            <p:nvPr/>
          </p:nvSpPr>
          <p:spPr bwMode="auto">
            <a:xfrm flipH="1">
              <a:off x="1824" y="1680"/>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28"/>
            <p:cNvSpPr>
              <a:spLocks noChangeShapeType="1"/>
            </p:cNvSpPr>
            <p:nvPr/>
          </p:nvSpPr>
          <p:spPr bwMode="auto">
            <a:xfrm flipV="1">
              <a:off x="1824" y="1440"/>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29"/>
            <p:cNvSpPr>
              <a:spLocks noChangeShapeType="1"/>
            </p:cNvSpPr>
            <p:nvPr/>
          </p:nvSpPr>
          <p:spPr bwMode="auto">
            <a:xfrm>
              <a:off x="2544" y="1680"/>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30"/>
            <p:cNvSpPr>
              <a:spLocks noChangeShapeType="1"/>
            </p:cNvSpPr>
            <p:nvPr/>
          </p:nvSpPr>
          <p:spPr bwMode="auto">
            <a:xfrm>
              <a:off x="3264" y="1680"/>
              <a:ext cx="76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31"/>
            <p:cNvSpPr>
              <a:spLocks noChangeShapeType="1"/>
            </p:cNvSpPr>
            <p:nvPr/>
          </p:nvSpPr>
          <p:spPr bwMode="auto">
            <a:xfrm>
              <a:off x="3264" y="1680"/>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32"/>
            <p:cNvSpPr>
              <a:spLocks noChangeShapeType="1"/>
            </p:cNvSpPr>
            <p:nvPr/>
          </p:nvSpPr>
          <p:spPr bwMode="auto">
            <a:xfrm flipV="1">
              <a:off x="4032" y="1440"/>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18452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solidFill>
                  <a:srgbClr val="FF0000"/>
                </a:solidFill>
              </a:rPr>
              <a:t>F.W. Taylor</a:t>
            </a:r>
          </a:p>
        </p:txBody>
      </p:sp>
      <p:sp>
        <p:nvSpPr>
          <p:cNvPr id="3" name="Content Placeholder 2"/>
          <p:cNvSpPr>
            <a:spLocks noGrp="1"/>
          </p:cNvSpPr>
          <p:nvPr>
            <p:ph idx="1"/>
          </p:nvPr>
        </p:nvSpPr>
        <p:spPr>
          <a:xfrm>
            <a:off x="457200" y="1600200"/>
            <a:ext cx="8229600" cy="5105400"/>
          </a:xfrm>
        </p:spPr>
        <p:txBody>
          <a:bodyPr rtlCol="0">
            <a:normAutofit fontScale="85000" lnSpcReduction="20000"/>
          </a:bodyPr>
          <a:lstStyle/>
          <a:p>
            <a:pPr eaLnBrk="1" fontAlgn="auto" hangingPunct="1">
              <a:spcAft>
                <a:spcPts val="0"/>
              </a:spcAft>
              <a:buFont typeface="Arial" pitchFamily="34" charset="0"/>
              <a:buChar char="•"/>
              <a:defRPr/>
            </a:pPr>
            <a:r>
              <a:rPr lang="en-US" dirty="0" smtClean="0">
                <a:solidFill>
                  <a:srgbClr val="FF0000"/>
                </a:solidFill>
              </a:rPr>
              <a:t>Founder Father of Scientific Management</a:t>
            </a:r>
          </a:p>
          <a:p>
            <a:pPr eaLnBrk="1" fontAlgn="auto" hangingPunct="1">
              <a:spcAft>
                <a:spcPts val="0"/>
              </a:spcAft>
              <a:buFont typeface="Arial" pitchFamily="34" charset="0"/>
              <a:buNone/>
              <a:defRPr/>
            </a:pPr>
            <a:r>
              <a:rPr lang="en-US" dirty="0">
                <a:solidFill>
                  <a:srgbClr val="FF0000"/>
                </a:solidFill>
              </a:rPr>
              <a:t>	</a:t>
            </a:r>
            <a:r>
              <a:rPr lang="en-US" dirty="0" smtClean="0"/>
              <a:t>	Focus is higher Productivity by better utilization of 	workers.</a:t>
            </a:r>
          </a:p>
          <a:p>
            <a:pPr eaLnBrk="1" fontAlgn="auto" hangingPunct="1">
              <a:spcAft>
                <a:spcPts val="0"/>
              </a:spcAft>
              <a:buFont typeface="Arial" pitchFamily="34" charset="0"/>
              <a:buNone/>
              <a:defRPr/>
            </a:pPr>
            <a:r>
              <a:rPr lang="en-US" dirty="0"/>
              <a:t>	</a:t>
            </a:r>
            <a:r>
              <a:rPr lang="en-US" dirty="0" smtClean="0"/>
              <a:t>	 Introduced Management responsibility  is to </a:t>
            </a:r>
          </a:p>
          <a:p>
            <a:pPr eaLnBrk="1" fontAlgn="auto" hangingPunct="1">
              <a:spcAft>
                <a:spcPts val="0"/>
              </a:spcAft>
              <a:buFont typeface="Arial" pitchFamily="34" charset="0"/>
              <a:buNone/>
              <a:defRPr/>
            </a:pPr>
            <a:r>
              <a:rPr lang="en-US" dirty="0"/>
              <a:t>	</a:t>
            </a:r>
            <a:r>
              <a:rPr lang="en-US" dirty="0" smtClean="0"/>
              <a:t>	1. Identify </a:t>
            </a:r>
            <a:r>
              <a:rPr lang="en-US" dirty="0" smtClean="0">
                <a:solidFill>
                  <a:srgbClr val="FF0000"/>
                </a:solidFill>
              </a:rPr>
              <a:t>elements of </a:t>
            </a:r>
            <a:r>
              <a:rPr lang="en-US" dirty="0" smtClean="0"/>
              <a:t>man’s</a:t>
            </a:r>
            <a:r>
              <a:rPr lang="en-US" dirty="0" smtClean="0">
                <a:solidFill>
                  <a:srgbClr val="FF0000"/>
                </a:solidFill>
              </a:rPr>
              <a:t> work</a:t>
            </a:r>
          </a:p>
          <a:p>
            <a:pPr eaLnBrk="1" fontAlgn="auto" hangingPunct="1">
              <a:spcAft>
                <a:spcPts val="0"/>
              </a:spcAft>
              <a:buFont typeface="Arial" pitchFamily="34" charset="0"/>
              <a:buNone/>
              <a:defRPr/>
            </a:pPr>
            <a:r>
              <a:rPr lang="en-US" dirty="0"/>
              <a:t>	</a:t>
            </a:r>
            <a:r>
              <a:rPr lang="en-US" dirty="0" smtClean="0"/>
              <a:t>	2. Each </a:t>
            </a:r>
            <a:r>
              <a:rPr lang="en-US" dirty="0" smtClean="0">
                <a:solidFill>
                  <a:srgbClr val="FF0000"/>
                </a:solidFill>
              </a:rPr>
              <a:t>work should be assigned 	</a:t>
            </a:r>
            <a:r>
              <a:rPr lang="en-US" dirty="0" smtClean="0"/>
              <a:t>to a workman  	    and to train them, instead of leaving to the 	  	    workmen to choose.</a:t>
            </a:r>
          </a:p>
          <a:p>
            <a:pPr eaLnBrk="1" fontAlgn="auto" hangingPunct="1">
              <a:spcAft>
                <a:spcPts val="0"/>
              </a:spcAft>
              <a:buFont typeface="Arial" pitchFamily="34" charset="0"/>
              <a:buNone/>
              <a:defRPr/>
            </a:pPr>
            <a:r>
              <a:rPr lang="en-US" dirty="0"/>
              <a:t>	</a:t>
            </a:r>
            <a:r>
              <a:rPr lang="en-US" dirty="0" smtClean="0"/>
              <a:t>	3.Manufacturing </a:t>
            </a:r>
            <a:r>
              <a:rPr lang="en-US" dirty="0" smtClean="0">
                <a:solidFill>
                  <a:srgbClr val="FF0000"/>
                </a:solidFill>
              </a:rPr>
              <a:t>Process should be designed by 	    Management </a:t>
            </a:r>
            <a:r>
              <a:rPr lang="en-US" dirty="0" smtClean="0"/>
              <a:t> in a scientific way and accepted by 	    the 	workman.</a:t>
            </a:r>
          </a:p>
          <a:p>
            <a:pPr eaLnBrk="1" fontAlgn="auto" hangingPunct="1">
              <a:spcAft>
                <a:spcPts val="0"/>
              </a:spcAft>
              <a:buFont typeface="Arial" pitchFamily="34" charset="0"/>
              <a:buNone/>
              <a:defRPr/>
            </a:pPr>
            <a:r>
              <a:rPr lang="en-US" dirty="0"/>
              <a:t>	</a:t>
            </a:r>
            <a:r>
              <a:rPr lang="en-US" dirty="0" smtClean="0"/>
              <a:t>	4. Management and Workman </a:t>
            </a:r>
            <a:r>
              <a:rPr lang="en-US" dirty="0" smtClean="0">
                <a:solidFill>
                  <a:srgbClr val="FF0000"/>
                </a:solidFill>
              </a:rPr>
              <a:t>responsibility are  	    to be well defined</a:t>
            </a:r>
            <a:r>
              <a:rPr lang="en-US" dirty="0" smtClean="0"/>
              <a:t> </a:t>
            </a:r>
            <a:r>
              <a:rPr lang="en-US" dirty="0" smtClean="0">
                <a:solidFill>
                  <a:srgbClr val="FF0000"/>
                </a:solidFill>
              </a:rPr>
              <a:t>and spelt out</a:t>
            </a:r>
            <a:r>
              <a:rPr lang="en-US" dirty="0" smtClean="0"/>
              <a:t> for the work. </a:t>
            </a:r>
            <a:endParaRPr lang="en-US" dirty="0"/>
          </a:p>
        </p:txBody>
      </p:sp>
    </p:spTree>
    <p:extLst>
      <p:ext uri="{BB962C8B-B14F-4D97-AF65-F5344CB8AC3E}">
        <p14:creationId xmlns:p14="http://schemas.microsoft.com/office/powerpoint/2010/main" val="371640609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E1D5813-ABA1-4EF2-A91A-154003CB4CEF}" type="slidenum">
              <a:rPr lang="en-US" altLang="en-US"/>
              <a:pPr/>
              <a:t>90</a:t>
            </a:fld>
            <a:endParaRPr lang="en-US" altLang="en-US"/>
          </a:p>
        </p:txBody>
      </p:sp>
      <p:sp>
        <p:nvSpPr>
          <p:cNvPr id="60418" name="Rectangle 2"/>
          <p:cNvSpPr>
            <a:spLocks noGrp="1" noChangeArrowheads="1"/>
          </p:cNvSpPr>
          <p:nvPr>
            <p:ph type="title"/>
          </p:nvPr>
        </p:nvSpPr>
        <p:spPr>
          <a:xfrm>
            <a:off x="457200" y="0"/>
            <a:ext cx="8229600" cy="914400"/>
          </a:xfrm>
        </p:spPr>
        <p:txBody>
          <a:bodyPr/>
          <a:lstStyle/>
          <a:p>
            <a:r>
              <a:rPr lang="en-US" altLang="en-US" b="1" dirty="0" smtClean="0">
                <a:solidFill>
                  <a:srgbClr val="FF0000"/>
                </a:solidFill>
              </a:rPr>
              <a:t> </a:t>
            </a:r>
            <a:r>
              <a:rPr lang="en-US" altLang="en-US" b="1" dirty="0">
                <a:solidFill>
                  <a:srgbClr val="FF0000"/>
                </a:solidFill>
              </a:rPr>
              <a:t>Definition of CSR</a:t>
            </a:r>
          </a:p>
        </p:txBody>
      </p:sp>
      <p:sp>
        <p:nvSpPr>
          <p:cNvPr id="60419" name="Rectangle 3"/>
          <p:cNvSpPr>
            <a:spLocks noGrp="1" noChangeArrowheads="1"/>
          </p:cNvSpPr>
          <p:nvPr>
            <p:ph type="body" idx="1"/>
          </p:nvPr>
        </p:nvSpPr>
        <p:spPr>
          <a:xfrm>
            <a:off x="533400" y="762000"/>
            <a:ext cx="8229600" cy="6096000"/>
          </a:xfrm>
        </p:spPr>
        <p:txBody>
          <a:bodyPr>
            <a:normAutofit fontScale="70000" lnSpcReduction="20000"/>
          </a:bodyPr>
          <a:lstStyle/>
          <a:p>
            <a:pPr marL="0" indent="0">
              <a:lnSpc>
                <a:spcPct val="115000"/>
              </a:lnSpc>
              <a:spcBef>
                <a:spcPct val="65000"/>
              </a:spcBef>
              <a:spcAft>
                <a:spcPct val="10000"/>
              </a:spcAft>
              <a:buFont typeface="Wingdings" pitchFamily="2" charset="2"/>
              <a:buNone/>
            </a:pPr>
            <a:r>
              <a:rPr lang="en-US" dirty="0" smtClean="0"/>
              <a:t>CSR policy functions as a </a:t>
            </a:r>
          </a:p>
          <a:p>
            <a:pPr marL="0" indent="0">
              <a:lnSpc>
                <a:spcPct val="115000"/>
              </a:lnSpc>
              <a:spcBef>
                <a:spcPct val="65000"/>
              </a:spcBef>
              <a:spcAft>
                <a:spcPct val="10000"/>
              </a:spcAft>
              <a:buFont typeface="Wingdings" pitchFamily="2" charset="2"/>
              <a:buNone/>
            </a:pPr>
            <a:r>
              <a:rPr lang="en-US" dirty="0">
                <a:solidFill>
                  <a:srgbClr val="FF0000"/>
                </a:solidFill>
              </a:rPr>
              <a:t>	</a:t>
            </a:r>
            <a:r>
              <a:rPr lang="en-US" i="1" dirty="0" smtClean="0">
                <a:solidFill>
                  <a:srgbClr val="FF0000"/>
                </a:solidFill>
              </a:rPr>
              <a:t>built-in, self-regulating mechanism</a:t>
            </a:r>
            <a:r>
              <a:rPr lang="en-US" i="1" dirty="0" smtClean="0"/>
              <a:t> </a:t>
            </a:r>
          </a:p>
          <a:p>
            <a:pPr marL="0" indent="0">
              <a:lnSpc>
                <a:spcPct val="115000"/>
              </a:lnSpc>
              <a:spcBef>
                <a:spcPct val="65000"/>
              </a:spcBef>
              <a:spcAft>
                <a:spcPct val="10000"/>
              </a:spcAft>
              <a:buFont typeface="Wingdings" pitchFamily="2" charset="2"/>
              <a:buNone/>
            </a:pPr>
            <a:r>
              <a:rPr lang="en-US" i="1" dirty="0"/>
              <a:t>	</a:t>
            </a:r>
            <a:r>
              <a:rPr lang="en-US" dirty="0" smtClean="0"/>
              <a:t>        whereby a business monitors and ensures its 	        	        active compliance with the spirit of the law, ethical 	        	        standards, and international norms to meet their social 	        responsibilities. </a:t>
            </a:r>
          </a:p>
          <a:p>
            <a:pPr marL="0" indent="0">
              <a:lnSpc>
                <a:spcPct val="115000"/>
              </a:lnSpc>
              <a:spcBef>
                <a:spcPct val="65000"/>
              </a:spcBef>
              <a:spcAft>
                <a:spcPct val="10000"/>
              </a:spcAft>
              <a:buFont typeface="Wingdings" pitchFamily="2" charset="2"/>
              <a:buNone/>
            </a:pPr>
            <a:r>
              <a:rPr lang="en-US" altLang="en-US" dirty="0" smtClean="0"/>
              <a:t>The </a:t>
            </a:r>
            <a:r>
              <a:rPr lang="en-US" altLang="en-US" dirty="0"/>
              <a:t>social responsibility of business encompasses the </a:t>
            </a:r>
            <a:endParaRPr lang="en-US" altLang="en-US" dirty="0" smtClean="0"/>
          </a:p>
          <a:p>
            <a:pPr marL="0" indent="0">
              <a:lnSpc>
                <a:spcPct val="115000"/>
              </a:lnSpc>
              <a:spcBef>
                <a:spcPct val="65000"/>
              </a:spcBef>
              <a:spcAft>
                <a:spcPct val="10000"/>
              </a:spcAft>
              <a:buFont typeface="Wingdings" pitchFamily="2" charset="2"/>
              <a:buNone/>
            </a:pPr>
            <a:r>
              <a:rPr lang="en-US" altLang="en-US" i="1" dirty="0">
                <a:solidFill>
                  <a:srgbClr val="FF0000"/>
                </a:solidFill>
              </a:rPr>
              <a:t>	</a:t>
            </a:r>
            <a:r>
              <a:rPr lang="en-US" altLang="en-US" i="1" dirty="0" smtClean="0">
                <a:solidFill>
                  <a:srgbClr val="FF0000"/>
                </a:solidFill>
              </a:rPr>
              <a:t>	economic</a:t>
            </a:r>
            <a:r>
              <a:rPr lang="en-US" altLang="en-US" dirty="0">
                <a:solidFill>
                  <a:srgbClr val="FF0000"/>
                </a:solidFill>
              </a:rPr>
              <a:t>, </a:t>
            </a:r>
            <a:endParaRPr lang="en-US" altLang="en-US" dirty="0" smtClean="0">
              <a:solidFill>
                <a:srgbClr val="FF0000"/>
              </a:solidFill>
            </a:endParaRPr>
          </a:p>
          <a:p>
            <a:pPr marL="0" indent="0">
              <a:lnSpc>
                <a:spcPct val="115000"/>
              </a:lnSpc>
              <a:spcBef>
                <a:spcPct val="65000"/>
              </a:spcBef>
              <a:spcAft>
                <a:spcPct val="10000"/>
              </a:spcAft>
              <a:buFont typeface="Wingdings" pitchFamily="2" charset="2"/>
              <a:buNone/>
            </a:pPr>
            <a:r>
              <a:rPr lang="en-US" altLang="en-US" i="1" dirty="0" smtClean="0">
                <a:solidFill>
                  <a:srgbClr val="FF0000"/>
                </a:solidFill>
              </a:rPr>
              <a:t>		legal</a:t>
            </a:r>
            <a:r>
              <a:rPr lang="en-US" altLang="en-US" dirty="0">
                <a:solidFill>
                  <a:srgbClr val="FF0000"/>
                </a:solidFill>
              </a:rPr>
              <a:t>, </a:t>
            </a:r>
            <a:endParaRPr lang="en-US" altLang="en-US" dirty="0" smtClean="0">
              <a:solidFill>
                <a:srgbClr val="FF0000"/>
              </a:solidFill>
            </a:endParaRPr>
          </a:p>
          <a:p>
            <a:pPr marL="0" indent="0">
              <a:lnSpc>
                <a:spcPct val="115000"/>
              </a:lnSpc>
              <a:spcBef>
                <a:spcPct val="65000"/>
              </a:spcBef>
              <a:spcAft>
                <a:spcPct val="10000"/>
              </a:spcAft>
              <a:buFont typeface="Wingdings" pitchFamily="2" charset="2"/>
              <a:buNone/>
            </a:pPr>
            <a:r>
              <a:rPr lang="en-US" altLang="en-US" i="1" dirty="0" smtClean="0">
                <a:solidFill>
                  <a:srgbClr val="FF0000"/>
                </a:solidFill>
              </a:rPr>
              <a:t>	              ethical</a:t>
            </a:r>
            <a:r>
              <a:rPr lang="en-US" altLang="en-US" dirty="0" smtClean="0"/>
              <a:t> </a:t>
            </a:r>
            <a:r>
              <a:rPr lang="en-US" altLang="en-US" dirty="0"/>
              <a:t>and </a:t>
            </a:r>
            <a:endParaRPr lang="en-US" altLang="en-US" dirty="0" smtClean="0"/>
          </a:p>
          <a:p>
            <a:pPr marL="0" indent="0">
              <a:lnSpc>
                <a:spcPct val="115000"/>
              </a:lnSpc>
              <a:spcBef>
                <a:spcPct val="65000"/>
              </a:spcBef>
              <a:spcAft>
                <a:spcPct val="10000"/>
              </a:spcAft>
              <a:buNone/>
            </a:pPr>
            <a:r>
              <a:rPr lang="en-US" altLang="en-US" i="1" dirty="0" smtClean="0">
                <a:solidFill>
                  <a:srgbClr val="FF0000"/>
                </a:solidFill>
              </a:rPr>
              <a:t>	             philanthropic (discretionary)</a:t>
            </a:r>
            <a:r>
              <a:rPr lang="en-US" altLang="en-US" dirty="0" smtClean="0"/>
              <a:t> </a:t>
            </a:r>
            <a:r>
              <a:rPr lang="en-US" altLang="en-US" dirty="0"/>
              <a:t/>
            </a:r>
            <a:br>
              <a:rPr lang="en-US" altLang="en-US" dirty="0"/>
            </a:br>
            <a:r>
              <a:rPr lang="en-US" altLang="en-US" dirty="0"/>
              <a:t>expectations that society has </a:t>
            </a:r>
            <a:r>
              <a:rPr lang="en-US" altLang="en-US" dirty="0" smtClean="0"/>
              <a:t>from </a:t>
            </a:r>
            <a:r>
              <a:rPr lang="en-US" altLang="en-US" dirty="0"/>
              <a:t>organizations at a given point in time.</a:t>
            </a:r>
          </a:p>
        </p:txBody>
      </p:sp>
      <p:sp>
        <p:nvSpPr>
          <p:cNvPr id="6042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extLst>
      <p:ext uri="{BB962C8B-B14F-4D97-AF65-F5344CB8AC3E}">
        <p14:creationId xmlns:p14="http://schemas.microsoft.com/office/powerpoint/2010/main" val="201684030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p:cNvSpPr>
            <a:spLocks noGrp="1"/>
          </p:cNvSpPr>
          <p:nvPr>
            <p:ph type="sldNum" sz="quarter" idx="12"/>
          </p:nvPr>
        </p:nvSpPr>
        <p:spPr/>
        <p:txBody>
          <a:bodyPr/>
          <a:lstStyle/>
          <a:p>
            <a:fld id="{911E3F61-EC89-464A-89F7-B8064B0212E5}" type="slidenum">
              <a:rPr lang="en-US" altLang="en-US"/>
              <a:pPr/>
              <a:t>91</a:t>
            </a:fld>
            <a:endParaRPr lang="en-US" altLang="en-US"/>
          </a:p>
        </p:txBody>
      </p:sp>
      <p:sp>
        <p:nvSpPr>
          <p:cNvPr id="61442" name="Rectangle 2"/>
          <p:cNvSpPr>
            <a:spLocks noGrp="1" noChangeArrowheads="1"/>
          </p:cNvSpPr>
          <p:nvPr>
            <p:ph type="title"/>
          </p:nvPr>
        </p:nvSpPr>
        <p:spPr>
          <a:noFill/>
          <a:ln/>
        </p:spPr>
        <p:txBody>
          <a:bodyPr/>
          <a:lstStyle/>
          <a:p>
            <a:r>
              <a:rPr lang="en-US" altLang="en-US" b="1" dirty="0" smtClean="0">
                <a:solidFill>
                  <a:srgbClr val="FF0000"/>
                </a:solidFill>
              </a:rPr>
              <a:t> </a:t>
            </a:r>
            <a:r>
              <a:rPr lang="en-US" altLang="en-US" b="1" dirty="0">
                <a:solidFill>
                  <a:srgbClr val="FF0000"/>
                </a:solidFill>
              </a:rPr>
              <a:t>Four-Part Definition of CSR</a:t>
            </a:r>
          </a:p>
        </p:txBody>
      </p:sp>
      <p:grpSp>
        <p:nvGrpSpPr>
          <p:cNvPr id="61467" name="Group 27"/>
          <p:cNvGrpSpPr>
            <a:grpSpLocks/>
          </p:cNvGrpSpPr>
          <p:nvPr/>
        </p:nvGrpSpPr>
        <p:grpSpPr bwMode="auto">
          <a:xfrm>
            <a:off x="304800" y="1524000"/>
            <a:ext cx="8610600" cy="4724400"/>
            <a:chOff x="192" y="1104"/>
            <a:chExt cx="5424" cy="2784"/>
          </a:xfrm>
        </p:grpSpPr>
        <p:grpSp>
          <p:nvGrpSpPr>
            <p:cNvPr id="61465" name="Group 25"/>
            <p:cNvGrpSpPr>
              <a:grpSpLocks/>
            </p:cNvGrpSpPr>
            <p:nvPr/>
          </p:nvGrpSpPr>
          <p:grpSpPr bwMode="auto">
            <a:xfrm>
              <a:off x="192" y="1104"/>
              <a:ext cx="5424" cy="564"/>
              <a:chOff x="192" y="1477"/>
              <a:chExt cx="5424" cy="456"/>
            </a:xfrm>
          </p:grpSpPr>
          <p:sp>
            <p:nvSpPr>
              <p:cNvPr id="61446" name="Rectangle 6"/>
              <p:cNvSpPr>
                <a:spLocks noChangeArrowheads="1"/>
              </p:cNvSpPr>
              <p:nvPr/>
            </p:nvSpPr>
            <p:spPr bwMode="auto">
              <a:xfrm>
                <a:off x="192" y="1477"/>
                <a:ext cx="1406" cy="456"/>
              </a:xfrm>
              <a:prstGeom prst="rect">
                <a:avLst/>
              </a:prstGeom>
              <a:solidFill>
                <a:srgbClr val="FDD18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i="1" dirty="0"/>
                  <a:t>    </a:t>
                </a:r>
                <a:br>
                  <a:rPr lang="en-US" altLang="en-US" sz="2000" b="1" i="1" dirty="0"/>
                </a:br>
                <a:r>
                  <a:rPr lang="en-US" altLang="en-US" sz="2000" b="1" i="1" dirty="0">
                    <a:solidFill>
                      <a:srgbClr val="FF0000"/>
                    </a:solidFill>
                  </a:rPr>
                  <a:t>Responsibility</a:t>
                </a:r>
              </a:p>
              <a:p>
                <a:pPr algn="ctr" eaLnBrk="1" hangingPunct="1"/>
                <a:endParaRPr lang="en-US" altLang="en-US" sz="2000" b="1" i="1" dirty="0"/>
              </a:p>
            </p:txBody>
          </p:sp>
          <p:sp>
            <p:nvSpPr>
              <p:cNvPr id="61447" name="Rectangle 7"/>
              <p:cNvSpPr>
                <a:spLocks noChangeArrowheads="1"/>
              </p:cNvSpPr>
              <p:nvPr/>
            </p:nvSpPr>
            <p:spPr bwMode="auto">
              <a:xfrm>
                <a:off x="1598" y="1477"/>
                <a:ext cx="1406" cy="456"/>
              </a:xfrm>
              <a:prstGeom prst="rect">
                <a:avLst/>
              </a:prstGeom>
              <a:solidFill>
                <a:srgbClr val="FDD18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i="1" dirty="0"/>
                  <a:t>    </a:t>
                </a:r>
                <a:br>
                  <a:rPr lang="en-US" altLang="en-US" sz="2000" b="1" i="1" dirty="0"/>
                </a:br>
                <a:r>
                  <a:rPr lang="en-US" altLang="en-US" sz="2000" b="1" i="1" dirty="0">
                    <a:solidFill>
                      <a:srgbClr val="FF0000"/>
                    </a:solidFill>
                  </a:rPr>
                  <a:t>Societal</a:t>
                </a:r>
              </a:p>
              <a:p>
                <a:pPr algn="ctr" eaLnBrk="1" hangingPunct="1"/>
                <a:r>
                  <a:rPr lang="en-US" altLang="en-US" sz="2000" b="1" i="1" dirty="0">
                    <a:solidFill>
                      <a:srgbClr val="FF0000"/>
                    </a:solidFill>
                  </a:rPr>
                  <a:t>Expectation</a:t>
                </a:r>
              </a:p>
              <a:p>
                <a:pPr algn="ctr" eaLnBrk="1" hangingPunct="1"/>
                <a:endParaRPr lang="en-US" altLang="en-US" sz="2000" b="1" i="1" dirty="0"/>
              </a:p>
            </p:txBody>
          </p:sp>
          <p:sp>
            <p:nvSpPr>
              <p:cNvPr id="61448" name="Rectangle 8"/>
              <p:cNvSpPr>
                <a:spLocks noChangeArrowheads="1"/>
              </p:cNvSpPr>
              <p:nvPr/>
            </p:nvSpPr>
            <p:spPr bwMode="auto">
              <a:xfrm>
                <a:off x="3004" y="1477"/>
                <a:ext cx="2612" cy="456"/>
              </a:xfrm>
              <a:prstGeom prst="rect">
                <a:avLst/>
              </a:prstGeom>
              <a:solidFill>
                <a:srgbClr val="FDD18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i="1" dirty="0"/>
                  <a:t>    </a:t>
                </a:r>
                <a:br>
                  <a:rPr lang="en-US" altLang="en-US" sz="2000" b="1" i="1" dirty="0"/>
                </a:br>
                <a:r>
                  <a:rPr lang="en-US" altLang="en-US" sz="2000" b="1" i="1" dirty="0">
                    <a:solidFill>
                      <a:srgbClr val="FF0000"/>
                    </a:solidFill>
                  </a:rPr>
                  <a:t>Examples</a:t>
                </a:r>
              </a:p>
              <a:p>
                <a:pPr algn="ctr" eaLnBrk="1" hangingPunct="1"/>
                <a:endParaRPr lang="en-US" altLang="en-US" sz="2000" b="1" i="1" dirty="0"/>
              </a:p>
            </p:txBody>
          </p:sp>
        </p:grpSp>
        <p:grpSp>
          <p:nvGrpSpPr>
            <p:cNvPr id="61449" name="Group 9"/>
            <p:cNvGrpSpPr>
              <a:grpSpLocks/>
            </p:cNvGrpSpPr>
            <p:nvPr/>
          </p:nvGrpSpPr>
          <p:grpSpPr bwMode="auto">
            <a:xfrm>
              <a:off x="192" y="1659"/>
              <a:ext cx="5424" cy="564"/>
              <a:chOff x="384" y="1776"/>
              <a:chExt cx="5184" cy="424"/>
            </a:xfrm>
          </p:grpSpPr>
          <p:sp>
            <p:nvSpPr>
              <p:cNvPr id="61450" name="Rectangle 10"/>
              <p:cNvSpPr>
                <a:spLocks noChangeArrowheads="1"/>
              </p:cNvSpPr>
              <p:nvPr/>
            </p:nvSpPr>
            <p:spPr bwMode="auto">
              <a:xfrm>
                <a:off x="384"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Economic	</a:t>
                </a:r>
              </a:p>
              <a:p>
                <a:pPr eaLnBrk="1" hangingPunct="1"/>
                <a:endParaRPr lang="en-US" altLang="en-US" sz="2000" b="1"/>
              </a:p>
            </p:txBody>
          </p:sp>
          <p:sp>
            <p:nvSpPr>
              <p:cNvPr id="61451" name="Rectangle 11"/>
              <p:cNvSpPr>
                <a:spLocks noChangeArrowheads="1"/>
              </p:cNvSpPr>
              <p:nvPr/>
            </p:nvSpPr>
            <p:spPr bwMode="auto">
              <a:xfrm>
                <a:off x="1728"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t>    </a:t>
                </a:r>
                <a:br>
                  <a:rPr lang="en-US" altLang="en-US" sz="2000" b="1"/>
                </a:br>
                <a:r>
                  <a:rPr lang="en-US" altLang="en-US" sz="2000" b="1"/>
                  <a:t>Required</a:t>
                </a:r>
              </a:p>
              <a:p>
                <a:pPr algn="ctr" eaLnBrk="1" hangingPunct="1"/>
                <a:endParaRPr lang="en-US" altLang="en-US" sz="2000" b="1"/>
              </a:p>
            </p:txBody>
          </p:sp>
          <p:sp>
            <p:nvSpPr>
              <p:cNvPr id="61452" name="Rectangle 12"/>
              <p:cNvSpPr>
                <a:spLocks noChangeArrowheads="1"/>
              </p:cNvSpPr>
              <p:nvPr/>
            </p:nvSpPr>
            <p:spPr bwMode="auto">
              <a:xfrm>
                <a:off x="3072" y="1776"/>
                <a:ext cx="2496"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Be profitable. Maximize sales, </a:t>
                </a:r>
                <a:br>
                  <a:rPr lang="en-US" altLang="en-US" sz="2000" b="1"/>
                </a:br>
                <a:r>
                  <a:rPr lang="en-US" altLang="en-US" sz="2000" b="1"/>
                  <a:t>minimize costs.  </a:t>
                </a:r>
              </a:p>
              <a:p>
                <a:pPr eaLnBrk="1" hangingPunct="1"/>
                <a:endParaRPr lang="en-US" altLang="en-US" sz="2000" b="1"/>
              </a:p>
            </p:txBody>
          </p:sp>
        </p:grpSp>
        <p:grpSp>
          <p:nvGrpSpPr>
            <p:cNvPr id="61453" name="Group 13"/>
            <p:cNvGrpSpPr>
              <a:grpSpLocks/>
            </p:cNvGrpSpPr>
            <p:nvPr/>
          </p:nvGrpSpPr>
          <p:grpSpPr bwMode="auto">
            <a:xfrm>
              <a:off x="192" y="2214"/>
              <a:ext cx="5424" cy="564"/>
              <a:chOff x="384" y="1776"/>
              <a:chExt cx="5184" cy="424"/>
            </a:xfrm>
          </p:grpSpPr>
          <p:sp>
            <p:nvSpPr>
              <p:cNvPr id="61454" name="Rectangle 14"/>
              <p:cNvSpPr>
                <a:spLocks noChangeArrowheads="1"/>
              </p:cNvSpPr>
              <p:nvPr/>
            </p:nvSpPr>
            <p:spPr bwMode="auto">
              <a:xfrm>
                <a:off x="384"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Legal</a:t>
                </a:r>
              </a:p>
              <a:p>
                <a:pPr eaLnBrk="1" hangingPunct="1"/>
                <a:endParaRPr lang="en-US" altLang="en-US" sz="2000" b="1"/>
              </a:p>
            </p:txBody>
          </p:sp>
          <p:sp>
            <p:nvSpPr>
              <p:cNvPr id="61455" name="Rectangle 15"/>
              <p:cNvSpPr>
                <a:spLocks noChangeArrowheads="1"/>
              </p:cNvSpPr>
              <p:nvPr/>
            </p:nvSpPr>
            <p:spPr bwMode="auto">
              <a:xfrm>
                <a:off x="1728"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t>    </a:t>
                </a:r>
                <a:br>
                  <a:rPr lang="en-US" altLang="en-US" sz="2000" b="1"/>
                </a:br>
                <a:r>
                  <a:rPr lang="en-US" altLang="en-US" sz="2000" b="1"/>
                  <a:t>Required</a:t>
                </a:r>
              </a:p>
              <a:p>
                <a:pPr algn="ctr" eaLnBrk="1" hangingPunct="1"/>
                <a:endParaRPr lang="en-US" altLang="en-US" sz="2000" b="1"/>
              </a:p>
            </p:txBody>
          </p:sp>
          <p:sp>
            <p:nvSpPr>
              <p:cNvPr id="61456" name="Rectangle 16"/>
              <p:cNvSpPr>
                <a:spLocks noChangeArrowheads="1"/>
              </p:cNvSpPr>
              <p:nvPr/>
            </p:nvSpPr>
            <p:spPr bwMode="auto">
              <a:xfrm>
                <a:off x="3072" y="1776"/>
                <a:ext cx="2496"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Obey laws, adhere to</a:t>
                </a:r>
                <a:br>
                  <a:rPr lang="en-US" altLang="en-US" sz="2000" b="1"/>
                </a:br>
                <a:r>
                  <a:rPr lang="en-US" altLang="en-US" sz="2000" b="1"/>
                  <a:t>regulations</a:t>
                </a:r>
              </a:p>
              <a:p>
                <a:pPr eaLnBrk="1" hangingPunct="1"/>
                <a:endParaRPr lang="en-US" altLang="en-US" sz="2000" b="1"/>
              </a:p>
            </p:txBody>
          </p:sp>
        </p:grpSp>
        <p:grpSp>
          <p:nvGrpSpPr>
            <p:cNvPr id="61457" name="Group 17"/>
            <p:cNvGrpSpPr>
              <a:grpSpLocks/>
            </p:cNvGrpSpPr>
            <p:nvPr/>
          </p:nvGrpSpPr>
          <p:grpSpPr bwMode="auto">
            <a:xfrm>
              <a:off x="192" y="2769"/>
              <a:ext cx="5424" cy="564"/>
              <a:chOff x="384" y="1776"/>
              <a:chExt cx="5184" cy="424"/>
            </a:xfrm>
          </p:grpSpPr>
          <p:sp>
            <p:nvSpPr>
              <p:cNvPr id="61458" name="Rectangle 18"/>
              <p:cNvSpPr>
                <a:spLocks noChangeArrowheads="1"/>
              </p:cNvSpPr>
              <p:nvPr/>
            </p:nvSpPr>
            <p:spPr bwMode="auto">
              <a:xfrm>
                <a:off x="384"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Ethical</a:t>
                </a:r>
              </a:p>
              <a:p>
                <a:pPr eaLnBrk="1" hangingPunct="1"/>
                <a:endParaRPr lang="en-US" altLang="en-US" sz="2000" b="1"/>
              </a:p>
            </p:txBody>
          </p:sp>
          <p:sp>
            <p:nvSpPr>
              <p:cNvPr id="61459" name="Rectangle 19"/>
              <p:cNvSpPr>
                <a:spLocks noChangeArrowheads="1"/>
              </p:cNvSpPr>
              <p:nvPr/>
            </p:nvSpPr>
            <p:spPr bwMode="auto">
              <a:xfrm>
                <a:off x="1728"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t>    </a:t>
                </a:r>
                <a:br>
                  <a:rPr lang="en-US" altLang="en-US" sz="2000" b="1"/>
                </a:br>
                <a:r>
                  <a:rPr lang="en-US" altLang="en-US" sz="2000" b="1"/>
                  <a:t>Expected</a:t>
                </a:r>
              </a:p>
              <a:p>
                <a:pPr algn="ctr" eaLnBrk="1" hangingPunct="1"/>
                <a:endParaRPr lang="en-US" altLang="en-US" sz="2000" b="1"/>
              </a:p>
            </p:txBody>
          </p:sp>
          <p:sp>
            <p:nvSpPr>
              <p:cNvPr id="61460" name="Rectangle 20"/>
              <p:cNvSpPr>
                <a:spLocks noChangeArrowheads="1"/>
              </p:cNvSpPr>
              <p:nvPr/>
            </p:nvSpPr>
            <p:spPr bwMode="auto">
              <a:xfrm>
                <a:off x="3072" y="1776"/>
                <a:ext cx="2496"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Avoid questionable practices.</a:t>
                </a:r>
                <a:br>
                  <a:rPr lang="en-US" altLang="en-US" sz="2000" b="1"/>
                </a:br>
                <a:r>
                  <a:rPr lang="en-US" altLang="en-US" sz="2000" b="1"/>
                  <a:t>Do what is right, fair, and just</a:t>
                </a:r>
              </a:p>
              <a:p>
                <a:pPr eaLnBrk="1" hangingPunct="1"/>
                <a:endParaRPr lang="en-US" altLang="en-US" sz="2000" b="1"/>
              </a:p>
            </p:txBody>
          </p:sp>
        </p:grpSp>
        <p:grpSp>
          <p:nvGrpSpPr>
            <p:cNvPr id="61461" name="Group 21"/>
            <p:cNvGrpSpPr>
              <a:grpSpLocks/>
            </p:cNvGrpSpPr>
            <p:nvPr/>
          </p:nvGrpSpPr>
          <p:grpSpPr bwMode="auto">
            <a:xfrm>
              <a:off x="192" y="3324"/>
              <a:ext cx="5424" cy="564"/>
              <a:chOff x="384" y="1776"/>
              <a:chExt cx="5184" cy="424"/>
            </a:xfrm>
          </p:grpSpPr>
          <p:sp>
            <p:nvSpPr>
              <p:cNvPr id="61462" name="Rectangle 22"/>
              <p:cNvSpPr>
                <a:spLocks noChangeArrowheads="1"/>
              </p:cNvSpPr>
              <p:nvPr/>
            </p:nvSpPr>
            <p:spPr bwMode="auto">
              <a:xfrm>
                <a:off x="384"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dirty="0"/>
                  <a:t>    </a:t>
                </a:r>
                <a:br>
                  <a:rPr lang="en-US" altLang="en-US" sz="2000" b="1" dirty="0"/>
                </a:br>
                <a:r>
                  <a:rPr lang="en-US" altLang="en-US" sz="2000" b="1" dirty="0"/>
                  <a:t>Philanthropic</a:t>
                </a:r>
              </a:p>
              <a:p>
                <a:pPr eaLnBrk="1" hangingPunct="1"/>
                <a:endParaRPr lang="en-US" altLang="en-US" sz="2000" b="1" dirty="0"/>
              </a:p>
            </p:txBody>
          </p:sp>
          <p:sp>
            <p:nvSpPr>
              <p:cNvPr id="61463" name="Rectangle 23"/>
              <p:cNvSpPr>
                <a:spLocks noChangeArrowheads="1"/>
              </p:cNvSpPr>
              <p:nvPr/>
            </p:nvSpPr>
            <p:spPr bwMode="auto">
              <a:xfrm>
                <a:off x="1728" y="1776"/>
                <a:ext cx="1344"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t>    </a:t>
                </a:r>
                <a:br>
                  <a:rPr lang="en-US" altLang="en-US" sz="2000" b="1"/>
                </a:br>
                <a:r>
                  <a:rPr lang="en-US" altLang="en-US" sz="2000" b="1"/>
                  <a:t>Desired/</a:t>
                </a:r>
                <a:br>
                  <a:rPr lang="en-US" altLang="en-US" sz="2000" b="1"/>
                </a:br>
                <a:r>
                  <a:rPr lang="en-US" altLang="en-US" sz="2000" b="1"/>
                  <a:t>Expected</a:t>
                </a:r>
              </a:p>
              <a:p>
                <a:pPr algn="ctr" eaLnBrk="1" hangingPunct="1"/>
                <a:endParaRPr lang="en-US" altLang="en-US" sz="2000" b="1"/>
              </a:p>
            </p:txBody>
          </p:sp>
          <p:sp>
            <p:nvSpPr>
              <p:cNvPr id="61464" name="Rectangle 24"/>
              <p:cNvSpPr>
                <a:spLocks noChangeArrowheads="1"/>
              </p:cNvSpPr>
              <p:nvPr/>
            </p:nvSpPr>
            <p:spPr bwMode="auto">
              <a:xfrm>
                <a:off x="3072" y="1776"/>
                <a:ext cx="2496" cy="424"/>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000" b="1"/>
                  <a:t>    </a:t>
                </a:r>
                <a:br>
                  <a:rPr lang="en-US" altLang="en-US" sz="2000" b="1"/>
                </a:br>
                <a:r>
                  <a:rPr lang="en-US" altLang="en-US" sz="2000" b="1"/>
                  <a:t>Be a good corporate citizen.  </a:t>
                </a:r>
                <a:br>
                  <a:rPr lang="en-US" altLang="en-US" sz="2000" b="1"/>
                </a:br>
                <a:r>
                  <a:rPr lang="en-US" altLang="en-US" sz="2000" b="1"/>
                  <a:t>Give back.</a:t>
                </a:r>
              </a:p>
              <a:p>
                <a:pPr eaLnBrk="1" hangingPunct="1"/>
                <a:endParaRPr lang="en-US" altLang="en-US" sz="2000" b="1"/>
              </a:p>
            </p:txBody>
          </p:sp>
        </p:grpSp>
      </p:grpSp>
      <p:sp>
        <p:nvSpPr>
          <p:cNvPr id="61468" name="Text Box 28"/>
          <p:cNvSpPr txBox="1">
            <a:spLocks noChangeArrowheads="1"/>
          </p:cNvSpPr>
          <p:nvPr/>
        </p:nvSpPr>
        <p:spPr bwMode="auto">
          <a:xfrm>
            <a:off x="914400" y="6237288"/>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t>Figure</a:t>
            </a:r>
            <a:r>
              <a:rPr lang="en-US" altLang="en-US" sz="1400"/>
              <a:t> 2-2</a:t>
            </a:r>
          </a:p>
        </p:txBody>
      </p:sp>
      <p:sp>
        <p:nvSpPr>
          <p:cNvPr id="614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extLst>
      <p:ext uri="{BB962C8B-B14F-4D97-AF65-F5344CB8AC3E}">
        <p14:creationId xmlns:p14="http://schemas.microsoft.com/office/powerpoint/2010/main" val="332245203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47C4F1B-B549-409E-98B8-D336A19CF850}" type="slidenum">
              <a:rPr lang="en-US" altLang="en-US"/>
              <a:pPr/>
              <a:t>92</a:t>
            </a:fld>
            <a:endParaRPr lang="en-US" altLang="en-US"/>
          </a:p>
        </p:txBody>
      </p:sp>
      <p:sp>
        <p:nvSpPr>
          <p:cNvPr id="82946" name="Rectangle 2"/>
          <p:cNvSpPr>
            <a:spLocks noGrp="1" noChangeArrowheads="1"/>
          </p:cNvSpPr>
          <p:nvPr>
            <p:ph type="title"/>
          </p:nvPr>
        </p:nvSpPr>
        <p:spPr/>
        <p:txBody>
          <a:bodyPr>
            <a:normAutofit fontScale="90000"/>
          </a:bodyPr>
          <a:lstStyle/>
          <a:p>
            <a:r>
              <a:rPr lang="en-US" altLang="en-US" b="1" dirty="0" smtClean="0">
                <a:solidFill>
                  <a:srgbClr val="FF0000"/>
                </a:solidFill>
              </a:rPr>
              <a:t>Going Beyond-Legal </a:t>
            </a:r>
            <a:r>
              <a:rPr lang="en-US" altLang="en-US" b="1" dirty="0">
                <a:solidFill>
                  <a:srgbClr val="FF0000"/>
                </a:solidFill>
              </a:rPr>
              <a:t>Responsibilities</a:t>
            </a:r>
          </a:p>
        </p:txBody>
      </p:sp>
      <p:sp>
        <p:nvSpPr>
          <p:cNvPr id="82947" name="Rectangle 3"/>
          <p:cNvSpPr>
            <a:spLocks noGrp="1" noChangeArrowheads="1"/>
          </p:cNvSpPr>
          <p:nvPr>
            <p:ph type="body" idx="1"/>
          </p:nvPr>
        </p:nvSpPr>
        <p:spPr>
          <a:xfrm>
            <a:off x="457200" y="1951038"/>
            <a:ext cx="8229600" cy="4525962"/>
          </a:xfrm>
        </p:spPr>
        <p:txBody>
          <a:bodyPr/>
          <a:lstStyle/>
          <a:p>
            <a:r>
              <a:rPr lang="en-US" altLang="en-US" sz="2400"/>
              <a:t>Law cannot address all the topics or issues that business may face</a:t>
            </a:r>
            <a:br>
              <a:rPr lang="en-US" altLang="en-US" sz="2400"/>
            </a:br>
            <a:endParaRPr lang="en-US" altLang="en-US" sz="2400"/>
          </a:p>
          <a:p>
            <a:r>
              <a:rPr lang="en-US" altLang="en-US" sz="2400"/>
              <a:t>Law often lags behind more recent concepts of what is considered appropriate behavior</a:t>
            </a:r>
            <a:br>
              <a:rPr lang="en-US" altLang="en-US" sz="2400"/>
            </a:br>
            <a:endParaRPr lang="en-US" altLang="en-US" sz="2400"/>
          </a:p>
          <a:p>
            <a:r>
              <a:rPr lang="en-US" altLang="en-US" sz="2400"/>
              <a:t>Laws are made by lawmakers and may reflect the personal interests/motivation of legislators rather than appropriate ethical justifications</a:t>
            </a:r>
          </a:p>
        </p:txBody>
      </p:sp>
      <p:sp>
        <p:nvSpPr>
          <p:cNvPr id="8294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extLst>
      <p:ext uri="{BB962C8B-B14F-4D97-AF65-F5344CB8AC3E}">
        <p14:creationId xmlns:p14="http://schemas.microsoft.com/office/powerpoint/2010/main" val="4902959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3CCEF57D-2C09-4A73-9E44-2A13B7B06434}" type="slidenum">
              <a:rPr lang="en-US" altLang="en-US"/>
              <a:pPr/>
              <a:t>93</a:t>
            </a:fld>
            <a:endParaRPr lang="en-US" altLang="en-US"/>
          </a:p>
        </p:txBody>
      </p:sp>
      <p:sp>
        <p:nvSpPr>
          <p:cNvPr id="62466" name="Rectangle 2"/>
          <p:cNvSpPr>
            <a:spLocks noChangeArrowheads="1"/>
          </p:cNvSpPr>
          <p:nvPr/>
        </p:nvSpPr>
        <p:spPr bwMode="auto">
          <a:xfrm>
            <a:off x="609600" y="228600"/>
            <a:ext cx="73152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1400" b="1"/>
              <a:t/>
            </a:r>
            <a:br>
              <a:rPr lang="en-US" altLang="en-US" sz="1400" b="1"/>
            </a:br>
            <a:endParaRPr lang="en-US" altLang="en-US" sz="1400" b="1"/>
          </a:p>
        </p:txBody>
      </p:sp>
      <p:sp>
        <p:nvSpPr>
          <p:cNvPr id="62467" name="Rectangle 3"/>
          <p:cNvSpPr>
            <a:spLocks noGrp="1" noChangeArrowheads="1"/>
          </p:cNvSpPr>
          <p:nvPr>
            <p:ph type="title"/>
          </p:nvPr>
        </p:nvSpPr>
        <p:spPr/>
        <p:txBody>
          <a:bodyPr/>
          <a:lstStyle/>
          <a:p>
            <a:r>
              <a:rPr lang="en-US" altLang="en-US" b="1" dirty="0">
                <a:solidFill>
                  <a:srgbClr val="FF0000"/>
                </a:solidFill>
              </a:rPr>
              <a:t>The Pyramid of CSR</a:t>
            </a:r>
          </a:p>
        </p:txBody>
      </p:sp>
      <p:grpSp>
        <p:nvGrpSpPr>
          <p:cNvPr id="62475" name="Group 11"/>
          <p:cNvGrpSpPr>
            <a:grpSpLocks/>
          </p:cNvGrpSpPr>
          <p:nvPr/>
        </p:nvGrpSpPr>
        <p:grpSpPr bwMode="auto">
          <a:xfrm>
            <a:off x="762000" y="1520825"/>
            <a:ext cx="7894638" cy="4575175"/>
            <a:chOff x="480" y="958"/>
            <a:chExt cx="4973" cy="2882"/>
          </a:xfrm>
        </p:grpSpPr>
        <p:sp>
          <p:nvSpPr>
            <p:cNvPr id="62469" name="AutoShape 5"/>
            <p:cNvSpPr>
              <a:spLocks noChangeArrowheads="1"/>
            </p:cNvSpPr>
            <p:nvPr/>
          </p:nvSpPr>
          <p:spPr bwMode="auto">
            <a:xfrm rot="-10799166">
              <a:off x="480" y="958"/>
              <a:ext cx="4973" cy="2882"/>
            </a:xfrm>
            <a:custGeom>
              <a:avLst/>
              <a:gdLst>
                <a:gd name="G0" fmla="+- 6185 0 0"/>
                <a:gd name="G1" fmla="+- 21600 0 6185"/>
                <a:gd name="G2" fmla="*/ 6185 1 2"/>
                <a:gd name="G3" fmla="+- 21600 0 G2"/>
                <a:gd name="G4" fmla="+/ 6185 21600 2"/>
                <a:gd name="G5" fmla="+/ G1 0 2"/>
                <a:gd name="G6" fmla="*/ 21600 21600 6185"/>
                <a:gd name="G7" fmla="*/ G6 1 2"/>
                <a:gd name="G8" fmla="+- 21600 0 G7"/>
                <a:gd name="G9" fmla="*/ 21600 1 2"/>
                <a:gd name="G10" fmla="+- 6185 0 G9"/>
                <a:gd name="G11" fmla="?: G10 G8 0"/>
                <a:gd name="G12" fmla="?: G10 G7 21600"/>
                <a:gd name="T0" fmla="*/ 18507 w 21600"/>
                <a:gd name="T1" fmla="*/ 10800 h 21600"/>
                <a:gd name="T2" fmla="*/ 10800 w 21600"/>
                <a:gd name="T3" fmla="*/ 21600 h 21600"/>
                <a:gd name="T4" fmla="*/ 3093 w 21600"/>
                <a:gd name="T5" fmla="*/ 10800 h 21600"/>
                <a:gd name="T6" fmla="*/ 10800 w 21600"/>
                <a:gd name="T7" fmla="*/ 0 h 21600"/>
                <a:gd name="T8" fmla="*/ 4893 w 21600"/>
                <a:gd name="T9" fmla="*/ 4893 h 21600"/>
                <a:gd name="T10" fmla="*/ 16707 w 21600"/>
                <a:gd name="T11" fmla="*/ 16707 h 21600"/>
              </a:gdLst>
              <a:ahLst/>
              <a:cxnLst>
                <a:cxn ang="0">
                  <a:pos x="T0" y="T1"/>
                </a:cxn>
                <a:cxn ang="0">
                  <a:pos x="T2" y="T3"/>
                </a:cxn>
                <a:cxn ang="0">
                  <a:pos x="T4" y="T5"/>
                </a:cxn>
                <a:cxn ang="0">
                  <a:pos x="T6" y="T7"/>
                </a:cxn>
              </a:cxnLst>
              <a:rect l="T8" t="T9" r="T10" b="T11"/>
              <a:pathLst>
                <a:path w="21600" h="21600">
                  <a:moveTo>
                    <a:pt x="0" y="0"/>
                  </a:moveTo>
                  <a:lnTo>
                    <a:pt x="6185" y="21600"/>
                  </a:lnTo>
                  <a:lnTo>
                    <a:pt x="15415" y="21600"/>
                  </a:lnTo>
                  <a:lnTo>
                    <a:pt x="21600" y="0"/>
                  </a:lnTo>
                  <a:close/>
                </a:path>
              </a:pathLst>
            </a:custGeom>
            <a:solidFill>
              <a:srgbClr val="CDBA89"/>
            </a:solidFill>
            <a:ln w="12700">
              <a:solidFill>
                <a:schemeClr val="tx2"/>
              </a:solidFill>
              <a:miter lim="800000"/>
              <a:headEnd/>
              <a:tailEnd/>
            </a:ln>
            <a:effectLst>
              <a:outerShdw dist="107763" dir="2700000" algn="ctr" rotWithShape="0">
                <a:srgbClr val="233F5B">
                  <a:alpha val="50000"/>
                </a:srgbClr>
              </a:outerShdw>
            </a:effectLst>
          </p:spPr>
          <p:txBody>
            <a:bodyPr rot="10800000" lIns="0" tIns="0" rIns="0" bIns="0" anchor="ctr"/>
            <a:lstStyle/>
            <a:p>
              <a:pPr algn="ctr"/>
              <a:r>
                <a:rPr lang="en-US" altLang="en-US" sz="2100" b="1"/>
                <a:t>Philanthropic Responsibilities</a:t>
              </a:r>
              <a:br>
                <a:rPr lang="en-US" altLang="en-US" sz="2100" b="1"/>
              </a:br>
              <a:r>
                <a:rPr lang="en-US" altLang="en-US" sz="2100" b="1" i="1"/>
                <a:t>Be a good corporate citizen.</a:t>
              </a:r>
            </a:p>
            <a:p>
              <a:pPr algn="ctr"/>
              <a:endParaRPr lang="en-US" altLang="en-US" sz="2100" b="1" i="1"/>
            </a:p>
            <a:p>
              <a:pPr algn="ctr"/>
              <a:r>
                <a:rPr lang="en-US" altLang="en-US" sz="2100" b="1"/>
                <a:t>Ethical Responsibilities</a:t>
              </a:r>
              <a:br>
                <a:rPr lang="en-US" altLang="en-US" sz="2100" b="1"/>
              </a:br>
              <a:r>
                <a:rPr lang="en-US" altLang="en-US" sz="2100" b="1" i="1"/>
                <a:t>Be ethical.</a:t>
              </a:r>
            </a:p>
            <a:p>
              <a:pPr algn="ctr"/>
              <a:endParaRPr lang="en-US" altLang="en-US" sz="2100" b="1" i="1"/>
            </a:p>
            <a:p>
              <a:pPr algn="ctr"/>
              <a:r>
                <a:rPr lang="en-US" altLang="en-US" sz="2100" b="1"/>
                <a:t>Legal Responsibilities</a:t>
              </a:r>
              <a:br>
                <a:rPr lang="en-US" altLang="en-US" sz="2100" b="1"/>
              </a:br>
              <a:r>
                <a:rPr lang="en-US" altLang="en-US" sz="2100" b="1" i="1"/>
                <a:t>Obey the law.</a:t>
              </a:r>
            </a:p>
            <a:p>
              <a:pPr algn="ctr"/>
              <a:endParaRPr lang="en-US" altLang="en-US" sz="2100" b="1" i="1"/>
            </a:p>
            <a:p>
              <a:pPr algn="ctr"/>
              <a:r>
                <a:rPr lang="en-US" altLang="en-US" sz="2100" b="1"/>
                <a:t>Economic Responsibilities</a:t>
              </a:r>
              <a:br>
                <a:rPr lang="en-US" altLang="en-US" sz="2100" b="1"/>
              </a:br>
              <a:r>
                <a:rPr lang="en-US" altLang="en-US" sz="2100" b="1" i="1"/>
                <a:t>Be profitable.</a:t>
              </a:r>
            </a:p>
          </p:txBody>
        </p:sp>
        <p:sp>
          <p:nvSpPr>
            <p:cNvPr id="62470" name="Line 6"/>
            <p:cNvSpPr>
              <a:spLocks noChangeShapeType="1"/>
            </p:cNvSpPr>
            <p:nvPr/>
          </p:nvSpPr>
          <p:spPr bwMode="auto">
            <a:xfrm>
              <a:off x="1503" y="1771"/>
              <a:ext cx="292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8"/>
            <p:cNvSpPr>
              <a:spLocks noChangeShapeType="1"/>
            </p:cNvSpPr>
            <p:nvPr/>
          </p:nvSpPr>
          <p:spPr bwMode="auto">
            <a:xfrm flipV="1">
              <a:off x="1198" y="2400"/>
              <a:ext cx="3542"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473" name="Text Box 9"/>
          <p:cNvSpPr txBox="1">
            <a:spLocks noChangeArrowheads="1"/>
          </p:cNvSpPr>
          <p:nvPr/>
        </p:nvSpPr>
        <p:spPr bwMode="auto">
          <a:xfrm>
            <a:off x="914400" y="6237288"/>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t>Figure</a:t>
            </a:r>
            <a:r>
              <a:rPr lang="en-US" altLang="en-US" sz="1400"/>
              <a:t> 2-3</a:t>
            </a:r>
          </a:p>
        </p:txBody>
      </p:sp>
      <p:sp>
        <p:nvSpPr>
          <p:cNvPr id="62474" name="Line 10"/>
          <p:cNvSpPr>
            <a:spLocks noChangeShapeType="1"/>
          </p:cNvSpPr>
          <p:nvPr/>
        </p:nvSpPr>
        <p:spPr bwMode="auto">
          <a:xfrm>
            <a:off x="1450975" y="4724400"/>
            <a:ext cx="6511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extLst>
      <p:ext uri="{BB962C8B-B14F-4D97-AF65-F5344CB8AC3E}">
        <p14:creationId xmlns:p14="http://schemas.microsoft.com/office/powerpoint/2010/main" val="214722458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66369A93-3C4E-4469-9B6B-FA00C053E32D}" type="slidenum">
              <a:rPr lang="en-US" altLang="en-US"/>
              <a:pPr/>
              <a:t>94</a:t>
            </a:fld>
            <a:endParaRPr lang="en-US" altLang="en-US"/>
          </a:p>
        </p:txBody>
      </p:sp>
      <p:sp>
        <p:nvSpPr>
          <p:cNvPr id="64514" name="Rectangle 2"/>
          <p:cNvSpPr>
            <a:spLocks noGrp="1" noChangeArrowheads="1"/>
          </p:cNvSpPr>
          <p:nvPr>
            <p:ph type="title"/>
          </p:nvPr>
        </p:nvSpPr>
        <p:spPr/>
        <p:txBody>
          <a:bodyPr/>
          <a:lstStyle/>
          <a:p>
            <a:r>
              <a:rPr lang="en-US" altLang="en-US" b="1" dirty="0">
                <a:solidFill>
                  <a:srgbClr val="FF0000"/>
                </a:solidFill>
              </a:rPr>
              <a:t>The CSR Equation</a:t>
            </a:r>
          </a:p>
        </p:txBody>
      </p:sp>
      <p:sp>
        <p:nvSpPr>
          <p:cNvPr id="64515" name="Rectangle 3"/>
          <p:cNvSpPr>
            <a:spLocks noGrp="1" noChangeArrowheads="1"/>
          </p:cNvSpPr>
          <p:nvPr>
            <p:ph type="body" idx="1"/>
          </p:nvPr>
        </p:nvSpPr>
        <p:spPr>
          <a:xfrm>
            <a:off x="457200" y="2133600"/>
            <a:ext cx="8153400" cy="4114800"/>
          </a:xfrm>
        </p:spPr>
        <p:txBody>
          <a:bodyPr/>
          <a:lstStyle/>
          <a:p>
            <a:pPr>
              <a:buFont typeface="Wingdings" pitchFamily="2" charset="2"/>
              <a:buNone/>
            </a:pPr>
            <a:r>
              <a:rPr lang="en-US" altLang="en-US" sz="2200"/>
              <a:t>Economic Responsibilities </a:t>
            </a:r>
          </a:p>
          <a:p>
            <a:pPr algn="ctr">
              <a:buFont typeface="Wingdings" pitchFamily="2" charset="2"/>
              <a:buNone/>
            </a:pPr>
            <a:endParaRPr lang="en-US" altLang="en-US" sz="2200"/>
          </a:p>
          <a:p>
            <a:pPr>
              <a:buFont typeface="Wingdings" pitchFamily="2" charset="2"/>
              <a:buNone/>
            </a:pPr>
            <a:r>
              <a:rPr lang="en-US" altLang="en-US" sz="2200"/>
              <a:t>Legal Responsibilities</a:t>
            </a:r>
          </a:p>
          <a:p>
            <a:pPr>
              <a:buFont typeface="Wingdings" pitchFamily="2" charset="2"/>
              <a:buNone/>
            </a:pPr>
            <a:endParaRPr lang="en-US" altLang="en-US" sz="2200"/>
          </a:p>
          <a:p>
            <a:pPr>
              <a:buFont typeface="Wingdings" pitchFamily="2" charset="2"/>
              <a:buNone/>
            </a:pPr>
            <a:r>
              <a:rPr lang="en-US" altLang="en-US" sz="2200"/>
              <a:t>Ethical Responsibilities </a:t>
            </a:r>
          </a:p>
          <a:p>
            <a:pPr>
              <a:buFont typeface="Wingdings" pitchFamily="2" charset="2"/>
              <a:buNone/>
            </a:pPr>
            <a:endParaRPr lang="en-US" altLang="en-US" sz="2200"/>
          </a:p>
          <a:p>
            <a:pPr>
              <a:buFont typeface="Wingdings" pitchFamily="2" charset="2"/>
              <a:buNone/>
            </a:pPr>
            <a:r>
              <a:rPr lang="en-US" altLang="en-US" sz="2200"/>
              <a:t>Philanthropic Responsibilities</a:t>
            </a:r>
          </a:p>
        </p:txBody>
      </p:sp>
      <p:grpSp>
        <p:nvGrpSpPr>
          <p:cNvPr id="64521" name="Group 9"/>
          <p:cNvGrpSpPr>
            <a:grpSpLocks/>
          </p:cNvGrpSpPr>
          <p:nvPr/>
        </p:nvGrpSpPr>
        <p:grpSpPr bwMode="auto">
          <a:xfrm>
            <a:off x="1600200" y="2444750"/>
            <a:ext cx="7086600" cy="2311400"/>
            <a:chOff x="1008" y="1540"/>
            <a:chExt cx="4464" cy="1456"/>
          </a:xfrm>
        </p:grpSpPr>
        <p:sp>
          <p:nvSpPr>
            <p:cNvPr id="64516" name="Text Box 4"/>
            <p:cNvSpPr txBox="1">
              <a:spLocks noChangeArrowheads="1"/>
            </p:cNvSpPr>
            <p:nvPr/>
          </p:nvSpPr>
          <p:spPr bwMode="auto">
            <a:xfrm>
              <a:off x="1008" y="1540"/>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3600" b="1"/>
                <a:t>+</a:t>
              </a:r>
            </a:p>
          </p:txBody>
        </p:sp>
        <p:sp>
          <p:nvSpPr>
            <p:cNvPr id="64517" name="Text Box 5"/>
            <p:cNvSpPr txBox="1">
              <a:spLocks noChangeArrowheads="1"/>
            </p:cNvSpPr>
            <p:nvPr/>
          </p:nvSpPr>
          <p:spPr bwMode="auto">
            <a:xfrm>
              <a:off x="1008" y="2096"/>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3600" b="1"/>
                <a:t>+</a:t>
              </a:r>
            </a:p>
          </p:txBody>
        </p:sp>
        <p:sp>
          <p:nvSpPr>
            <p:cNvPr id="64518" name="Text Box 6"/>
            <p:cNvSpPr txBox="1">
              <a:spLocks noChangeArrowheads="1"/>
            </p:cNvSpPr>
            <p:nvPr/>
          </p:nvSpPr>
          <p:spPr bwMode="auto">
            <a:xfrm>
              <a:off x="1008" y="2592"/>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3600" b="1"/>
                <a:t>+</a:t>
              </a:r>
            </a:p>
          </p:txBody>
        </p:sp>
        <p:sp>
          <p:nvSpPr>
            <p:cNvPr id="64519" name="Text Box 7"/>
            <p:cNvSpPr txBox="1">
              <a:spLocks noChangeArrowheads="1"/>
            </p:cNvSpPr>
            <p:nvPr/>
          </p:nvSpPr>
          <p:spPr bwMode="auto">
            <a:xfrm>
              <a:off x="2928" y="2016"/>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3600" b="1"/>
                <a:t>=</a:t>
              </a:r>
            </a:p>
          </p:txBody>
        </p:sp>
        <p:sp>
          <p:nvSpPr>
            <p:cNvPr id="64520" name="Text Box 8"/>
            <p:cNvSpPr txBox="1">
              <a:spLocks noChangeArrowheads="1"/>
            </p:cNvSpPr>
            <p:nvPr/>
          </p:nvSpPr>
          <p:spPr bwMode="auto">
            <a:xfrm>
              <a:off x="3840" y="1632"/>
              <a:ext cx="1632"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3600" b="1" dirty="0">
                  <a:solidFill>
                    <a:srgbClr val="FF0000"/>
                  </a:solidFill>
                </a:rPr>
                <a:t>Total</a:t>
              </a:r>
              <a:br>
                <a:rPr lang="en-US" altLang="en-US" sz="3600" b="1" dirty="0">
                  <a:solidFill>
                    <a:srgbClr val="FF0000"/>
                  </a:solidFill>
                </a:rPr>
              </a:br>
              <a:r>
                <a:rPr lang="en-US" altLang="en-US" sz="3600" b="1" dirty="0">
                  <a:solidFill>
                    <a:srgbClr val="FF0000"/>
                  </a:solidFill>
                </a:rPr>
                <a:t>Corporate CSR</a:t>
              </a:r>
            </a:p>
          </p:txBody>
        </p:sp>
      </p:grpSp>
      <p:sp>
        <p:nvSpPr>
          <p:cNvPr id="6452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itchFamily="34" charset="0"/>
              </a:rPr>
              <a:t>0</a:t>
            </a:r>
          </a:p>
        </p:txBody>
      </p:sp>
    </p:spTree>
    <p:extLst>
      <p:ext uri="{BB962C8B-B14F-4D97-AF65-F5344CB8AC3E}">
        <p14:creationId xmlns:p14="http://schemas.microsoft.com/office/powerpoint/2010/main" val="231091035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533400" y="1066800"/>
            <a:ext cx="8229600" cy="5638800"/>
          </a:xfrm>
        </p:spPr>
        <p:txBody>
          <a:bodyPr>
            <a:normAutofit fontScale="62500" lnSpcReduction="20000"/>
          </a:bodyPr>
          <a:lstStyle/>
          <a:p>
            <a:pPr eaLnBrk="1" hangingPunct="1">
              <a:buFont typeface="Arial" pitchFamily="34" charset="0"/>
              <a:buNone/>
            </a:pPr>
            <a:r>
              <a:rPr lang="en-US" altLang="en-US" sz="3600" dirty="0" smtClean="0"/>
              <a:t>	</a:t>
            </a:r>
            <a:r>
              <a:rPr lang="en-US" altLang="en-US" sz="3600" dirty="0" smtClean="0">
                <a:solidFill>
                  <a:srgbClr val="FF0000"/>
                </a:solidFill>
              </a:rPr>
              <a:t>Corporate governance</a:t>
            </a:r>
            <a:r>
              <a:rPr lang="en-US" altLang="en-US" sz="3600" dirty="0" smtClean="0"/>
              <a:t> is about promoting corporate fairness, transparency and accountability.</a:t>
            </a:r>
          </a:p>
          <a:p>
            <a:pPr eaLnBrk="1" hangingPunct="1">
              <a:buFont typeface="Arial" pitchFamily="34" charset="0"/>
              <a:buNone/>
            </a:pPr>
            <a:r>
              <a:rPr lang="en-US" altLang="en-US" sz="3600" dirty="0"/>
              <a:t>	</a:t>
            </a:r>
            <a:endParaRPr lang="en-US" altLang="en-US" sz="3600" dirty="0" smtClean="0"/>
          </a:p>
          <a:p>
            <a:pPr eaLnBrk="1" hangingPunct="1">
              <a:buFont typeface="Arial" pitchFamily="34" charset="0"/>
              <a:buNone/>
            </a:pPr>
            <a:r>
              <a:rPr lang="en-US" altLang="en-US" sz="3600" dirty="0"/>
              <a:t>	</a:t>
            </a:r>
            <a:r>
              <a:rPr lang="en-US" altLang="en-US" sz="3600" dirty="0" smtClean="0"/>
              <a:t>It is defined as a</a:t>
            </a:r>
          </a:p>
          <a:p>
            <a:pPr eaLnBrk="1" hangingPunct="1">
              <a:buFont typeface="Arial" pitchFamily="34" charset="0"/>
              <a:buNone/>
            </a:pPr>
            <a:r>
              <a:rPr lang="en-US" altLang="en-US" sz="3600" dirty="0"/>
              <a:t>	</a:t>
            </a:r>
            <a:r>
              <a:rPr lang="en-US" altLang="en-US" sz="3600" dirty="0" smtClean="0"/>
              <a:t>   	 </a:t>
            </a:r>
            <a:r>
              <a:rPr lang="en-US" altLang="en-US" sz="3600" dirty="0" smtClean="0">
                <a:solidFill>
                  <a:srgbClr val="FF0000"/>
                </a:solidFill>
              </a:rPr>
              <a:t>process </a:t>
            </a:r>
          </a:p>
          <a:p>
            <a:pPr eaLnBrk="1" hangingPunct="1">
              <a:buFont typeface="Arial" pitchFamily="34" charset="0"/>
              <a:buNone/>
            </a:pPr>
            <a:r>
              <a:rPr lang="en-US" altLang="en-US" sz="3600" dirty="0">
                <a:solidFill>
                  <a:srgbClr val="FF0000"/>
                </a:solidFill>
              </a:rPr>
              <a:t>	</a:t>
            </a:r>
            <a:r>
              <a:rPr lang="en-US" altLang="en-US" sz="3600" dirty="0" smtClean="0">
                <a:solidFill>
                  <a:srgbClr val="FF0000"/>
                </a:solidFill>
              </a:rPr>
              <a:t>   	 and </a:t>
            </a:r>
          </a:p>
          <a:p>
            <a:pPr eaLnBrk="1" hangingPunct="1">
              <a:buFont typeface="Arial" pitchFamily="34" charset="0"/>
              <a:buNone/>
            </a:pPr>
            <a:r>
              <a:rPr lang="en-US" altLang="en-US" sz="3600" dirty="0">
                <a:solidFill>
                  <a:srgbClr val="FF0000"/>
                </a:solidFill>
              </a:rPr>
              <a:t>	</a:t>
            </a:r>
            <a:r>
              <a:rPr lang="en-US" altLang="en-US" sz="3600" dirty="0" smtClean="0">
                <a:solidFill>
                  <a:srgbClr val="FF0000"/>
                </a:solidFill>
              </a:rPr>
              <a:t>   	structure</a:t>
            </a:r>
          </a:p>
          <a:p>
            <a:pPr eaLnBrk="1" hangingPunct="1">
              <a:buFont typeface="Arial" pitchFamily="34" charset="0"/>
              <a:buNone/>
            </a:pPr>
            <a:r>
              <a:rPr lang="en-US" altLang="en-US" sz="3600" dirty="0"/>
              <a:t>	</a:t>
            </a:r>
            <a:r>
              <a:rPr lang="en-US" altLang="en-US" sz="3600" dirty="0" smtClean="0"/>
              <a:t>used to direct and manage the business and affairs of the company </a:t>
            </a:r>
          </a:p>
          <a:p>
            <a:pPr eaLnBrk="1" hangingPunct="1">
              <a:buFont typeface="Arial" pitchFamily="34" charset="0"/>
              <a:buNone/>
            </a:pPr>
            <a:r>
              <a:rPr lang="en-US" altLang="en-US" sz="3600" dirty="0"/>
              <a:t>	</a:t>
            </a:r>
            <a:r>
              <a:rPr lang="en-US" altLang="en-US" sz="3600" dirty="0" smtClean="0"/>
              <a:t>	</a:t>
            </a:r>
            <a:r>
              <a:rPr lang="en-US" altLang="en-US" sz="3600" dirty="0" smtClean="0">
                <a:solidFill>
                  <a:srgbClr val="FF0000"/>
                </a:solidFill>
              </a:rPr>
              <a:t>towards enhancing business prosperity </a:t>
            </a:r>
          </a:p>
          <a:p>
            <a:pPr eaLnBrk="1" hangingPunct="1">
              <a:buFont typeface="Arial" pitchFamily="34" charset="0"/>
              <a:buNone/>
            </a:pPr>
            <a:r>
              <a:rPr lang="en-US" altLang="en-US" sz="3600" dirty="0">
                <a:solidFill>
                  <a:srgbClr val="FF0000"/>
                </a:solidFill>
              </a:rPr>
              <a:t>	</a:t>
            </a:r>
            <a:r>
              <a:rPr lang="en-US" altLang="en-US" sz="3600" dirty="0" smtClean="0">
                <a:solidFill>
                  <a:srgbClr val="FF0000"/>
                </a:solidFill>
              </a:rPr>
              <a:t>	and </a:t>
            </a:r>
          </a:p>
          <a:p>
            <a:pPr eaLnBrk="1" hangingPunct="1">
              <a:buFont typeface="Arial" pitchFamily="34" charset="0"/>
              <a:buNone/>
            </a:pPr>
            <a:r>
              <a:rPr lang="en-US" altLang="en-US" sz="3600" dirty="0">
                <a:solidFill>
                  <a:srgbClr val="FF0000"/>
                </a:solidFill>
              </a:rPr>
              <a:t>	</a:t>
            </a:r>
            <a:r>
              <a:rPr lang="en-US" altLang="en-US" sz="3600" dirty="0" smtClean="0">
                <a:solidFill>
                  <a:srgbClr val="FF0000"/>
                </a:solidFill>
              </a:rPr>
              <a:t>	corporate accountability </a:t>
            </a:r>
          </a:p>
          <a:p>
            <a:pPr eaLnBrk="1" hangingPunct="1">
              <a:buFont typeface="Arial" pitchFamily="34" charset="0"/>
              <a:buNone/>
            </a:pPr>
            <a:r>
              <a:rPr lang="en-US" altLang="en-US" sz="3600" dirty="0">
                <a:solidFill>
                  <a:srgbClr val="FF0000"/>
                </a:solidFill>
              </a:rPr>
              <a:t> </a:t>
            </a:r>
            <a:r>
              <a:rPr lang="en-US" altLang="en-US" sz="3600" dirty="0" smtClean="0"/>
              <a:t>    with the ultimate objective of realizing long-term shareholder value, </a:t>
            </a:r>
          </a:p>
          <a:p>
            <a:pPr eaLnBrk="1" hangingPunct="1">
              <a:buFont typeface="Arial" pitchFamily="34" charset="0"/>
              <a:buNone/>
            </a:pPr>
            <a:r>
              <a:rPr lang="en-US" altLang="en-US" sz="3600" dirty="0"/>
              <a:t>	</a:t>
            </a:r>
            <a:r>
              <a:rPr lang="en-US" altLang="en-US" sz="3600" dirty="0" smtClean="0">
                <a:solidFill>
                  <a:srgbClr val="FF0000"/>
                </a:solidFill>
              </a:rPr>
              <a:t>whilst taking into account the interest of other stakeholders.</a:t>
            </a:r>
          </a:p>
          <a:p>
            <a:pPr eaLnBrk="1" hangingPunct="1">
              <a:buFont typeface="Arial" pitchFamily="34" charset="0"/>
              <a:buNone/>
            </a:pPr>
            <a:r>
              <a:rPr lang="en-US" altLang="en-US" sz="2800" i="1" dirty="0" smtClean="0">
                <a:solidFill>
                  <a:srgbClr val="FF0000"/>
                </a:solidFill>
              </a:rPr>
              <a:t>       </a:t>
            </a:r>
            <a:r>
              <a:rPr lang="en-US" altLang="en-US" sz="2800" i="1" dirty="0" smtClean="0"/>
              <a:t>    </a:t>
            </a:r>
            <a:endParaRPr lang="en-US" altLang="en-US" sz="2400" i="1" dirty="0" smtClean="0"/>
          </a:p>
        </p:txBody>
      </p:sp>
      <p:sp>
        <p:nvSpPr>
          <p:cNvPr id="2" name="TextBox 1"/>
          <p:cNvSpPr txBox="1"/>
          <p:nvPr/>
        </p:nvSpPr>
        <p:spPr>
          <a:xfrm>
            <a:off x="1524000" y="3720"/>
            <a:ext cx="5588643" cy="769441"/>
          </a:xfrm>
          <a:prstGeom prst="rect">
            <a:avLst/>
          </a:prstGeom>
          <a:noFill/>
        </p:spPr>
        <p:txBody>
          <a:bodyPr wrap="square" rtlCol="0">
            <a:spAutoFit/>
          </a:bodyPr>
          <a:lstStyle/>
          <a:p>
            <a:r>
              <a:rPr lang="en-US" sz="4400" b="1" dirty="0" smtClean="0">
                <a:solidFill>
                  <a:srgbClr val="FF0000"/>
                </a:solidFill>
              </a:rPr>
              <a:t>Corporate Governance</a:t>
            </a:r>
            <a:endParaRPr lang="en-US" sz="4400" b="1" dirty="0">
              <a:solidFill>
                <a:srgbClr val="FF0000"/>
              </a:solidFill>
            </a:endParaRPr>
          </a:p>
        </p:txBody>
      </p:sp>
    </p:spTree>
    <p:extLst>
      <p:ext uri="{BB962C8B-B14F-4D97-AF65-F5344CB8AC3E}">
        <p14:creationId xmlns:p14="http://schemas.microsoft.com/office/powerpoint/2010/main" val="42454148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741218"/>
          </a:xfrm>
        </p:spPr>
        <p:txBody>
          <a:bodyPr>
            <a:normAutofit fontScale="90000"/>
          </a:bodyPr>
          <a:lstStyle/>
          <a:p>
            <a:r>
              <a:rPr lang="en-US" b="1" dirty="0" smtClean="0">
                <a:solidFill>
                  <a:srgbClr val="FF0000"/>
                </a:solidFill>
              </a:rPr>
              <a:t>Corporate Governance</a:t>
            </a:r>
            <a:endParaRPr lang="en-US" b="1" dirty="0">
              <a:solidFill>
                <a:srgbClr val="FF0000"/>
              </a:solidFill>
            </a:endParaRPr>
          </a:p>
        </p:txBody>
      </p:sp>
      <p:sp>
        <p:nvSpPr>
          <p:cNvPr id="3" name="Content Placeholder 2"/>
          <p:cNvSpPr>
            <a:spLocks noGrp="1"/>
          </p:cNvSpPr>
          <p:nvPr>
            <p:ph idx="1"/>
          </p:nvPr>
        </p:nvSpPr>
        <p:spPr>
          <a:xfrm>
            <a:off x="381000" y="914400"/>
            <a:ext cx="8229600" cy="5791200"/>
          </a:xfrm>
        </p:spPr>
        <p:txBody>
          <a:bodyPr>
            <a:normAutofit/>
          </a:bodyPr>
          <a:lstStyle/>
          <a:p>
            <a:r>
              <a:rPr lang="en-US" altLang="en-US" dirty="0"/>
              <a:t> </a:t>
            </a:r>
            <a:r>
              <a:rPr lang="en-US" altLang="en-US" sz="2800" dirty="0"/>
              <a:t>It is concerned with creating a balance between </a:t>
            </a:r>
            <a:endParaRPr lang="en-US" altLang="en-US" sz="2800" dirty="0" smtClean="0"/>
          </a:p>
          <a:p>
            <a:pPr lvl="1"/>
            <a:r>
              <a:rPr lang="en-US" altLang="en-US" sz="2000" dirty="0" smtClean="0">
                <a:solidFill>
                  <a:srgbClr val="FF0000"/>
                </a:solidFill>
              </a:rPr>
              <a:t>economic </a:t>
            </a:r>
            <a:r>
              <a:rPr lang="en-US" altLang="en-US" sz="2000" dirty="0">
                <a:solidFill>
                  <a:srgbClr val="FF0000"/>
                </a:solidFill>
              </a:rPr>
              <a:t>and social goals </a:t>
            </a:r>
            <a:endParaRPr lang="en-US" altLang="en-US" sz="2000" dirty="0" smtClean="0">
              <a:solidFill>
                <a:srgbClr val="FF0000"/>
              </a:solidFill>
            </a:endParaRPr>
          </a:p>
          <a:p>
            <a:pPr lvl="1"/>
            <a:r>
              <a:rPr lang="en-US" altLang="en-US" sz="2000" dirty="0" smtClean="0">
                <a:solidFill>
                  <a:srgbClr val="FF0000"/>
                </a:solidFill>
              </a:rPr>
              <a:t> </a:t>
            </a:r>
            <a:r>
              <a:rPr lang="en-US" altLang="en-US" sz="2000" dirty="0">
                <a:solidFill>
                  <a:srgbClr val="FF0000"/>
                </a:solidFill>
              </a:rPr>
              <a:t>between individual and </a:t>
            </a:r>
            <a:r>
              <a:rPr lang="en-US" altLang="en-US" sz="2000" dirty="0" smtClean="0">
                <a:solidFill>
                  <a:srgbClr val="FF0000"/>
                </a:solidFill>
              </a:rPr>
              <a:t>community </a:t>
            </a:r>
            <a:r>
              <a:rPr lang="en-US" altLang="en-US" sz="2000" dirty="0">
                <a:solidFill>
                  <a:srgbClr val="FF0000"/>
                </a:solidFill>
              </a:rPr>
              <a:t>goals while encouraging efficient use of resources, </a:t>
            </a:r>
            <a:endParaRPr lang="en-US" altLang="en-US" sz="2000" dirty="0" smtClean="0">
              <a:solidFill>
                <a:srgbClr val="FF0000"/>
              </a:solidFill>
            </a:endParaRPr>
          </a:p>
          <a:p>
            <a:pPr lvl="1"/>
            <a:r>
              <a:rPr lang="en-US" altLang="en-US" sz="2000" dirty="0" smtClean="0">
                <a:solidFill>
                  <a:srgbClr val="FF0000"/>
                </a:solidFill>
              </a:rPr>
              <a:t>accountability </a:t>
            </a:r>
            <a:r>
              <a:rPr lang="en-US" altLang="en-US" sz="2000" dirty="0">
                <a:solidFill>
                  <a:srgbClr val="FF0000"/>
                </a:solidFill>
              </a:rPr>
              <a:t>in the use of power and stewardship </a:t>
            </a:r>
            <a:r>
              <a:rPr lang="en-US" altLang="en-US" sz="2000" dirty="0" smtClean="0">
                <a:solidFill>
                  <a:srgbClr val="FF0000"/>
                </a:solidFill>
              </a:rPr>
              <a:t>and</a:t>
            </a:r>
          </a:p>
          <a:p>
            <a:pPr marL="0" indent="0">
              <a:buNone/>
            </a:pPr>
            <a:r>
              <a:rPr lang="en-US" altLang="en-US" sz="2800" dirty="0"/>
              <a:t> </a:t>
            </a:r>
            <a:r>
              <a:rPr lang="en-US" altLang="en-US" sz="2800" dirty="0" smtClean="0"/>
              <a:t>   </a:t>
            </a:r>
            <a:r>
              <a:rPr lang="en-US" altLang="en-US" sz="2800" dirty="0"/>
              <a:t>as far as possible to align the interests of individuals, </a:t>
            </a:r>
            <a:endParaRPr lang="en-US" altLang="en-US" sz="2800" dirty="0" smtClean="0"/>
          </a:p>
          <a:p>
            <a:pPr marL="0" indent="0">
              <a:buNone/>
            </a:pPr>
            <a:r>
              <a:rPr lang="en-US" altLang="en-US" sz="2800" dirty="0"/>
              <a:t> </a:t>
            </a:r>
            <a:r>
              <a:rPr lang="en-US" altLang="en-US" sz="2800" dirty="0" smtClean="0"/>
              <a:t>   corporations </a:t>
            </a:r>
            <a:r>
              <a:rPr lang="en-US" altLang="en-US" sz="2800" dirty="0"/>
              <a:t>and society. </a:t>
            </a:r>
            <a:endParaRPr lang="en-US" altLang="en-US" sz="2800" dirty="0" smtClean="0"/>
          </a:p>
          <a:p>
            <a:pPr marL="0" indent="0">
              <a:buNone/>
            </a:pPr>
            <a:endParaRPr lang="en-US" altLang="en-US" sz="2800" dirty="0" smtClean="0"/>
          </a:p>
          <a:p>
            <a:r>
              <a:rPr lang="en-US" altLang="en-US" sz="2800" dirty="0"/>
              <a:t>Good governance is not simply about corporate excellence</a:t>
            </a:r>
            <a:r>
              <a:rPr lang="en-US" altLang="en-US" sz="2800" dirty="0" smtClean="0"/>
              <a:t>.</a:t>
            </a:r>
          </a:p>
          <a:p>
            <a:pPr lvl="1"/>
            <a:r>
              <a:rPr lang="en-US" altLang="en-US" sz="2000" dirty="0" smtClean="0">
                <a:solidFill>
                  <a:srgbClr val="FF0000"/>
                </a:solidFill>
              </a:rPr>
              <a:t> </a:t>
            </a:r>
            <a:r>
              <a:rPr lang="en-US" altLang="en-US" sz="2000" dirty="0">
                <a:solidFill>
                  <a:srgbClr val="FF0000"/>
                </a:solidFill>
              </a:rPr>
              <a:t>It is the key to economic and social transformation. </a:t>
            </a:r>
            <a:endParaRPr lang="en-US" altLang="en-US" sz="2000" dirty="0" smtClean="0">
              <a:solidFill>
                <a:srgbClr val="FF0000"/>
              </a:solidFill>
            </a:endParaRPr>
          </a:p>
          <a:p>
            <a:pPr lvl="1"/>
            <a:r>
              <a:rPr lang="en-US" altLang="en-US" sz="2000" dirty="0" smtClean="0">
                <a:solidFill>
                  <a:srgbClr val="FF0000"/>
                </a:solidFill>
              </a:rPr>
              <a:t>The </a:t>
            </a:r>
            <a:r>
              <a:rPr lang="en-US" altLang="en-US" sz="2000" dirty="0">
                <a:solidFill>
                  <a:srgbClr val="FF0000"/>
                </a:solidFill>
              </a:rPr>
              <a:t>corporation of today are no longer sheer economic </a:t>
            </a:r>
            <a:r>
              <a:rPr lang="en-US" altLang="en-US" sz="2000" dirty="0" smtClean="0">
                <a:solidFill>
                  <a:srgbClr val="FF0000"/>
                </a:solidFill>
              </a:rPr>
              <a:t>entities. These </a:t>
            </a:r>
            <a:r>
              <a:rPr lang="en-US" altLang="en-US" sz="2000" dirty="0">
                <a:solidFill>
                  <a:srgbClr val="FF0000"/>
                </a:solidFill>
              </a:rPr>
              <a:t>are the engines of economic and social transformation</a:t>
            </a:r>
            <a:r>
              <a:rPr lang="en-US" alt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35769235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831273"/>
          </a:xfrm>
        </p:spPr>
        <p:txBody>
          <a:bodyPr/>
          <a:lstStyle/>
          <a:p>
            <a:r>
              <a:rPr lang="en-US" b="1" dirty="0" smtClean="0">
                <a:solidFill>
                  <a:srgbClr val="FF0000"/>
                </a:solidFill>
              </a:rPr>
              <a:t>Corporate Governance Practices</a:t>
            </a:r>
            <a:endParaRPr lang="en-US" b="1"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a:buClr>
                <a:schemeClr val="accent2"/>
              </a:buClr>
              <a:buFont typeface="Wingdings" pitchFamily="2" charset="2"/>
              <a:buChar char="v"/>
            </a:pPr>
            <a:endParaRPr lang="en-US" altLang="en-US" sz="2800" b="1" dirty="0" smtClean="0"/>
          </a:p>
          <a:p>
            <a:pPr>
              <a:buClr>
                <a:schemeClr val="accent2"/>
              </a:buClr>
              <a:buFont typeface="Wingdings" pitchFamily="2" charset="2"/>
              <a:buChar char="v"/>
            </a:pPr>
            <a:r>
              <a:rPr lang="en-US" altLang="en-US" sz="2800" b="1" dirty="0" smtClean="0"/>
              <a:t>Good </a:t>
            </a:r>
            <a:r>
              <a:rPr lang="en-US" altLang="en-US" sz="2800" b="1" dirty="0"/>
              <a:t>corporate governance practices involve: </a:t>
            </a:r>
          </a:p>
          <a:p>
            <a:pPr lvl="1"/>
            <a:r>
              <a:rPr lang="en-US" altLang="en-US" sz="2400" dirty="0"/>
              <a:t>The corporate governance framework should </a:t>
            </a:r>
            <a:r>
              <a:rPr lang="en-US" altLang="en-US" sz="2400" dirty="0">
                <a:solidFill>
                  <a:srgbClr val="FF0000"/>
                </a:solidFill>
              </a:rPr>
              <a:t>protect shareholders rights.</a:t>
            </a:r>
          </a:p>
          <a:p>
            <a:pPr lvl="1"/>
            <a:r>
              <a:rPr lang="en-US" altLang="en-US" sz="2400" dirty="0"/>
              <a:t>The corporate governance framework should </a:t>
            </a:r>
            <a:r>
              <a:rPr lang="en-US" altLang="en-US" sz="2400" dirty="0">
                <a:solidFill>
                  <a:srgbClr val="FF0000"/>
                </a:solidFill>
              </a:rPr>
              <a:t>ensure the equitable treatment of all shareholders.</a:t>
            </a:r>
          </a:p>
          <a:p>
            <a:pPr lvl="1"/>
            <a:r>
              <a:rPr lang="en-US" altLang="en-US" sz="2400" dirty="0">
                <a:solidFill>
                  <a:srgbClr val="FF0000"/>
                </a:solidFill>
              </a:rPr>
              <a:t>Stakeholders should be involved</a:t>
            </a:r>
            <a:r>
              <a:rPr lang="en-US" altLang="en-US" sz="2400" b="1" dirty="0"/>
              <a:t> </a:t>
            </a:r>
            <a:r>
              <a:rPr lang="en-US" altLang="en-US" sz="2400" dirty="0"/>
              <a:t>in corporate governance.</a:t>
            </a:r>
          </a:p>
          <a:p>
            <a:pPr lvl="1"/>
            <a:r>
              <a:rPr lang="en-US" altLang="en-US" sz="2400" dirty="0">
                <a:solidFill>
                  <a:srgbClr val="FF0000"/>
                </a:solidFill>
              </a:rPr>
              <a:t>Disclosure and transparency</a:t>
            </a:r>
            <a:r>
              <a:rPr lang="en-US" altLang="en-US" sz="2400" dirty="0"/>
              <a:t> is critical.</a:t>
            </a:r>
          </a:p>
          <a:p>
            <a:pPr lvl="1"/>
            <a:r>
              <a:rPr lang="en-US" altLang="en-US" sz="2400" dirty="0"/>
              <a:t>The </a:t>
            </a:r>
            <a:r>
              <a:rPr lang="en-US" altLang="en-US" sz="2400" dirty="0">
                <a:solidFill>
                  <a:srgbClr val="FF0000"/>
                </a:solidFill>
              </a:rPr>
              <a:t>board of directors should be monitored and held accountable </a:t>
            </a:r>
            <a:r>
              <a:rPr lang="en-US" altLang="en-US" sz="2400" dirty="0"/>
              <a:t>for what guidance it gives.</a:t>
            </a:r>
          </a:p>
          <a:p>
            <a:endParaRPr lang="en-US" altLang="en-US" sz="2800" dirty="0"/>
          </a:p>
          <a:p>
            <a:endParaRPr lang="en-US" sz="2400" dirty="0"/>
          </a:p>
        </p:txBody>
      </p:sp>
    </p:spTree>
    <p:extLst>
      <p:ext uri="{BB962C8B-B14F-4D97-AF65-F5344CB8AC3E}">
        <p14:creationId xmlns:p14="http://schemas.microsoft.com/office/powerpoint/2010/main" val="19898391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solidFill>
                  <a:srgbClr val="FF0000"/>
                </a:solidFill>
              </a:rPr>
              <a:t>Ethics</a:t>
            </a:r>
            <a:endParaRPr lang="en-US" b="1"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lnSpcReduction="10000"/>
          </a:bodyPr>
          <a:lstStyle/>
          <a:p>
            <a:r>
              <a:rPr lang="en-US" sz="2400" b="1" dirty="0"/>
              <a:t>Ethics</a:t>
            </a:r>
            <a:r>
              <a:rPr lang="en-US" sz="2400" dirty="0"/>
              <a:t> is a branch of philosophy that involves systematizing, </a:t>
            </a:r>
            <a:r>
              <a:rPr lang="en-US" sz="2400" dirty="0">
                <a:solidFill>
                  <a:srgbClr val="FF0000"/>
                </a:solidFill>
              </a:rPr>
              <a:t>defending and recommending concepts of right and wrong conduct</a:t>
            </a:r>
            <a:r>
              <a:rPr lang="en-US" sz="2400" dirty="0"/>
              <a:t>, often addressing disputes of moral diversity. </a:t>
            </a:r>
            <a:endParaRPr lang="en-US" sz="2400" dirty="0" smtClean="0"/>
          </a:p>
          <a:p>
            <a:endParaRPr lang="en-US" sz="2400" dirty="0" smtClean="0"/>
          </a:p>
          <a:p>
            <a:r>
              <a:rPr lang="en-US" sz="2400" dirty="0" smtClean="0"/>
              <a:t> </a:t>
            </a:r>
            <a:r>
              <a:rPr lang="en-US" sz="2400" dirty="0"/>
              <a:t>The term comes from the </a:t>
            </a:r>
            <a:r>
              <a:rPr lang="en-US" sz="2400" dirty="0">
                <a:solidFill>
                  <a:srgbClr val="FF0000"/>
                </a:solidFill>
              </a:rPr>
              <a:t>Greek word ethos</a:t>
            </a:r>
            <a:r>
              <a:rPr lang="en-US" sz="2400" dirty="0"/>
              <a:t>, which means "character".</a:t>
            </a:r>
          </a:p>
          <a:p>
            <a:endParaRPr lang="en-US" sz="2400" dirty="0" smtClean="0"/>
          </a:p>
          <a:p>
            <a:r>
              <a:rPr lang="en-US" sz="2400" dirty="0" smtClean="0">
                <a:solidFill>
                  <a:srgbClr val="FF0000"/>
                </a:solidFill>
              </a:rPr>
              <a:t>Since ethics emanate from philosophy and not science, there is no singular correct answer to what is ethical. </a:t>
            </a:r>
          </a:p>
          <a:p>
            <a:endParaRPr lang="en-US" sz="2400" dirty="0" smtClean="0"/>
          </a:p>
          <a:p>
            <a:r>
              <a:rPr lang="en-US" sz="2400" dirty="0" smtClean="0"/>
              <a:t>There are three types of moral theories pertaining to normative ethics</a:t>
            </a:r>
          </a:p>
          <a:p>
            <a:pPr lvl="1"/>
            <a:r>
              <a:rPr lang="en-US" sz="2000" dirty="0" smtClean="0">
                <a:solidFill>
                  <a:srgbClr val="FF0000"/>
                </a:solidFill>
              </a:rPr>
              <a:t>Utilitarian theory</a:t>
            </a:r>
          </a:p>
          <a:p>
            <a:pPr lvl="1"/>
            <a:r>
              <a:rPr lang="en-US" sz="2000" dirty="0" smtClean="0">
                <a:solidFill>
                  <a:srgbClr val="FF0000"/>
                </a:solidFill>
              </a:rPr>
              <a:t>Theory based on rights, and </a:t>
            </a:r>
          </a:p>
          <a:p>
            <a:pPr lvl="1"/>
            <a:r>
              <a:rPr lang="en-US" sz="2000" dirty="0" smtClean="0">
                <a:solidFill>
                  <a:srgbClr val="FF0000"/>
                </a:solidFill>
              </a:rPr>
              <a:t>Theory of justice</a:t>
            </a:r>
          </a:p>
          <a:p>
            <a:endParaRPr lang="en-US" sz="2400" dirty="0"/>
          </a:p>
        </p:txBody>
      </p:sp>
    </p:spTree>
    <p:extLst>
      <p:ext uri="{BB962C8B-B14F-4D97-AF65-F5344CB8AC3E}">
        <p14:creationId xmlns:p14="http://schemas.microsoft.com/office/powerpoint/2010/main" val="11425901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Ethics- </a:t>
            </a:r>
            <a:r>
              <a:rPr lang="en-US" b="1" dirty="0" smtClean="0"/>
              <a:t>Different views</a:t>
            </a:r>
            <a:endParaRPr lang="en-US" b="1" dirty="0"/>
          </a:p>
        </p:txBody>
      </p:sp>
      <p:sp>
        <p:nvSpPr>
          <p:cNvPr id="3" name="Content Placeholder 2"/>
          <p:cNvSpPr>
            <a:spLocks noGrp="1"/>
          </p:cNvSpPr>
          <p:nvPr>
            <p:ph idx="1"/>
          </p:nvPr>
        </p:nvSpPr>
        <p:spPr>
          <a:xfrm>
            <a:off x="457200" y="762000"/>
            <a:ext cx="8229600" cy="6096000"/>
          </a:xfrm>
        </p:spPr>
        <p:txBody>
          <a:bodyPr>
            <a:normAutofit fontScale="92500" lnSpcReduction="20000"/>
          </a:bodyPr>
          <a:lstStyle/>
          <a:p>
            <a:endParaRPr lang="en-US" dirty="0" smtClean="0"/>
          </a:p>
          <a:p>
            <a:endParaRPr lang="en-US" dirty="0"/>
          </a:p>
          <a:p>
            <a:endParaRPr lang="en-US" dirty="0" smtClean="0"/>
          </a:p>
          <a:p>
            <a:endParaRPr lang="en-US" dirty="0"/>
          </a:p>
          <a:p>
            <a:endParaRPr lang="en-US" sz="2000" dirty="0" smtClean="0"/>
          </a:p>
          <a:p>
            <a:endParaRPr lang="en-US" sz="2000" dirty="0" smtClean="0"/>
          </a:p>
          <a:p>
            <a:r>
              <a:rPr lang="en-US" sz="2000" b="1" dirty="0" smtClean="0">
                <a:solidFill>
                  <a:srgbClr val="FF0000"/>
                </a:solidFill>
              </a:rPr>
              <a:t>Utilitarian View</a:t>
            </a:r>
            <a:r>
              <a:rPr lang="en-US" sz="2000" dirty="0" smtClean="0"/>
              <a:t>: Utilitarian theory suggests that plans and actions of managers should give rise to  greatest benefit and good to the largest number of people. It implies the greatest good for the greatest number as a criteria for weighing and evaluating decisions. In this a decision can be viewed as ethical, even if few people are adversely or negatively affected by it.</a:t>
            </a:r>
          </a:p>
          <a:p>
            <a:endParaRPr lang="en-US" sz="2000" dirty="0" smtClean="0"/>
          </a:p>
          <a:p>
            <a:r>
              <a:rPr lang="en-US" sz="2000" b="1" dirty="0" smtClean="0">
                <a:solidFill>
                  <a:srgbClr val="FF0000"/>
                </a:solidFill>
              </a:rPr>
              <a:t> Rights view:</a:t>
            </a:r>
            <a:r>
              <a:rPr lang="en-US" sz="2000" dirty="0" smtClean="0"/>
              <a:t> The rights view focuses on the premise that individuals have basic rights that must be protected, irrespective of associated cost to the society or to the organization.</a:t>
            </a:r>
          </a:p>
          <a:p>
            <a:endParaRPr lang="en-US" sz="2000" dirty="0" smtClean="0"/>
          </a:p>
          <a:p>
            <a:r>
              <a:rPr lang="en-US" sz="2000" b="1" dirty="0" smtClean="0">
                <a:solidFill>
                  <a:srgbClr val="FF0000"/>
                </a:solidFill>
              </a:rPr>
              <a:t>Justice View: </a:t>
            </a:r>
            <a:r>
              <a:rPr lang="en-US" sz="2000" dirty="0" smtClean="0"/>
              <a:t>The justice view is grounded in the idea that rules of organizational or societal existence must be imposed equitably to all. The focus is  making a decision that is objective, without prejudice to emotions and fair to every one involved.    </a:t>
            </a:r>
            <a:endParaRPr lang="en-US" sz="2000" dirty="0"/>
          </a:p>
        </p:txBody>
      </p:sp>
      <p:sp>
        <p:nvSpPr>
          <p:cNvPr id="4" name="Rectangle 3"/>
          <p:cNvSpPr/>
          <p:nvPr/>
        </p:nvSpPr>
        <p:spPr>
          <a:xfrm>
            <a:off x="3733800" y="647700"/>
            <a:ext cx="1143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95399" y="2022580"/>
            <a:ext cx="1609673"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90902" y="2036251"/>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43598" y="1955494"/>
            <a:ext cx="141192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00497" y="920234"/>
            <a:ext cx="740716" cy="369332"/>
          </a:xfrm>
          <a:prstGeom prst="rect">
            <a:avLst/>
          </a:prstGeom>
          <a:noFill/>
        </p:spPr>
        <p:txBody>
          <a:bodyPr wrap="none" rtlCol="0">
            <a:spAutoFit/>
          </a:bodyPr>
          <a:lstStyle/>
          <a:p>
            <a:r>
              <a:rPr lang="en-US" b="1" dirty="0" smtClean="0">
                <a:solidFill>
                  <a:srgbClr val="FF0000"/>
                </a:solidFill>
              </a:rPr>
              <a:t>Ethics</a:t>
            </a:r>
            <a:endParaRPr lang="en-US" b="1" dirty="0">
              <a:solidFill>
                <a:srgbClr val="FF0000"/>
              </a:solidFill>
            </a:endParaRPr>
          </a:p>
        </p:txBody>
      </p:sp>
      <p:sp>
        <p:nvSpPr>
          <p:cNvPr id="9" name="TextBox 8"/>
          <p:cNvSpPr txBox="1"/>
          <p:nvPr/>
        </p:nvSpPr>
        <p:spPr>
          <a:xfrm>
            <a:off x="1297710" y="2274333"/>
            <a:ext cx="1654427" cy="369332"/>
          </a:xfrm>
          <a:prstGeom prst="rect">
            <a:avLst/>
          </a:prstGeom>
          <a:noFill/>
        </p:spPr>
        <p:txBody>
          <a:bodyPr wrap="none" rtlCol="0">
            <a:spAutoFit/>
          </a:bodyPr>
          <a:lstStyle/>
          <a:p>
            <a:r>
              <a:rPr lang="en-US" b="1" dirty="0" smtClean="0">
                <a:solidFill>
                  <a:srgbClr val="FF0000"/>
                </a:solidFill>
              </a:rPr>
              <a:t>Utilitarian view</a:t>
            </a:r>
            <a:endParaRPr lang="en-US" b="1" dirty="0">
              <a:solidFill>
                <a:srgbClr val="FF0000"/>
              </a:solidFill>
            </a:endParaRPr>
          </a:p>
        </p:txBody>
      </p:sp>
      <p:sp>
        <p:nvSpPr>
          <p:cNvPr id="10" name="TextBox 9"/>
          <p:cNvSpPr txBox="1"/>
          <p:nvPr/>
        </p:nvSpPr>
        <p:spPr>
          <a:xfrm>
            <a:off x="3719175" y="2295114"/>
            <a:ext cx="1184876" cy="369332"/>
          </a:xfrm>
          <a:prstGeom prst="rect">
            <a:avLst/>
          </a:prstGeom>
          <a:noFill/>
        </p:spPr>
        <p:txBody>
          <a:bodyPr wrap="none" rtlCol="0">
            <a:spAutoFit/>
          </a:bodyPr>
          <a:lstStyle/>
          <a:p>
            <a:r>
              <a:rPr lang="en-US" b="1" dirty="0" smtClean="0">
                <a:solidFill>
                  <a:srgbClr val="FF0000"/>
                </a:solidFill>
              </a:rPr>
              <a:t>Right view</a:t>
            </a:r>
            <a:endParaRPr lang="en-US" b="1" dirty="0">
              <a:solidFill>
                <a:srgbClr val="FF0000"/>
              </a:solidFill>
            </a:endParaRPr>
          </a:p>
        </p:txBody>
      </p:sp>
      <p:sp>
        <p:nvSpPr>
          <p:cNvPr id="11" name="TextBox 10"/>
          <p:cNvSpPr txBox="1"/>
          <p:nvPr/>
        </p:nvSpPr>
        <p:spPr>
          <a:xfrm>
            <a:off x="5999636" y="2258475"/>
            <a:ext cx="1325491" cy="369332"/>
          </a:xfrm>
          <a:prstGeom prst="rect">
            <a:avLst/>
          </a:prstGeom>
          <a:noFill/>
        </p:spPr>
        <p:txBody>
          <a:bodyPr wrap="none" rtlCol="0">
            <a:spAutoFit/>
          </a:bodyPr>
          <a:lstStyle/>
          <a:p>
            <a:r>
              <a:rPr lang="en-US" b="1" dirty="0" smtClean="0">
                <a:solidFill>
                  <a:srgbClr val="FF0000"/>
                </a:solidFill>
              </a:rPr>
              <a:t>Justice view</a:t>
            </a:r>
            <a:endParaRPr lang="en-US" b="1" dirty="0">
              <a:solidFill>
                <a:srgbClr val="FF0000"/>
              </a:solidFill>
            </a:endParaRPr>
          </a:p>
        </p:txBody>
      </p:sp>
      <p:cxnSp>
        <p:nvCxnSpPr>
          <p:cNvPr id="13" name="Straight Arrow Connector 12"/>
          <p:cNvCxnSpPr/>
          <p:nvPr/>
        </p:nvCxnSpPr>
        <p:spPr>
          <a:xfrm flipH="1">
            <a:off x="4267200" y="1489180"/>
            <a:ext cx="22734"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20557" y="1755880"/>
            <a:ext cx="4572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020557" y="1761985"/>
            <a:ext cx="1156" cy="259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93520" y="1755880"/>
            <a:ext cx="0" cy="199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77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18199</TotalTime>
  <Words>27408</Words>
  <Application>Microsoft Office PowerPoint</Application>
  <PresentationFormat>On-screen Show (4:3)</PresentationFormat>
  <Paragraphs>4396</Paragraphs>
  <Slides>406</Slides>
  <Notes>76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406</vt:i4>
      </vt:variant>
    </vt:vector>
  </HeadingPairs>
  <TitlesOfParts>
    <vt:vector size="410" baseType="lpstr">
      <vt:lpstr>Office Theme</vt:lpstr>
      <vt:lpstr>Document</vt:lpstr>
      <vt:lpstr>Clip</vt:lpstr>
      <vt:lpstr>Equation</vt:lpstr>
      <vt:lpstr>Principles of Management</vt:lpstr>
      <vt:lpstr>Overview of Management</vt:lpstr>
      <vt:lpstr>PowerPoint Presentation</vt:lpstr>
      <vt:lpstr>Definition of Management  Gurus speak</vt:lpstr>
      <vt:lpstr>History of Management Development</vt:lpstr>
      <vt:lpstr>Classical Approach</vt:lpstr>
      <vt:lpstr>The Classical Approaches</vt:lpstr>
      <vt:lpstr>Scientific Management by  Frederick W Taylor</vt:lpstr>
      <vt:lpstr>F.W. Taylor</vt:lpstr>
      <vt:lpstr>PowerPoint Presentation</vt:lpstr>
      <vt:lpstr>Human Resource Approach</vt:lpstr>
      <vt:lpstr>Human Behavior management</vt:lpstr>
      <vt:lpstr>Maslow’s Theory  of Human’s Needs  </vt:lpstr>
      <vt:lpstr>         Maslow’s Hierarchy of Needs</vt:lpstr>
      <vt:lpstr>Needs</vt:lpstr>
      <vt:lpstr>Needs in Social and Occupational perspective</vt:lpstr>
      <vt:lpstr>ERG Theory.</vt:lpstr>
      <vt:lpstr> Differences from Maslow's Needs Hierarchy </vt:lpstr>
      <vt:lpstr>Differences</vt:lpstr>
      <vt:lpstr>Differences</vt:lpstr>
      <vt:lpstr> Herzberg's theory of motivators and hygiene factors  </vt:lpstr>
      <vt:lpstr>Herzberg</vt:lpstr>
      <vt:lpstr>Herzberg’s Motivators</vt:lpstr>
      <vt:lpstr>Herzberg</vt:lpstr>
      <vt:lpstr>Theory X and theory Y</vt:lpstr>
      <vt:lpstr>Theory X and Theory Y </vt:lpstr>
      <vt:lpstr>Theory X</vt:lpstr>
      <vt:lpstr>Theory X</vt:lpstr>
      <vt:lpstr>Theory Y</vt:lpstr>
      <vt:lpstr>Criticisms</vt:lpstr>
      <vt:lpstr>Modern Approach to Management</vt:lpstr>
      <vt:lpstr>Theory Z</vt:lpstr>
      <vt:lpstr>Levels of Management </vt:lpstr>
      <vt:lpstr>Top Management</vt:lpstr>
      <vt:lpstr>PowerPoint Presentation</vt:lpstr>
      <vt:lpstr>PowerPoint Presentation</vt:lpstr>
      <vt:lpstr>Managerial Skills</vt:lpstr>
      <vt:lpstr>PowerPoint Presentation</vt:lpstr>
      <vt:lpstr>POSDCORB-CEO’s Responsibility</vt:lpstr>
      <vt:lpstr>Mintzberg’s Managerial Roles</vt:lpstr>
      <vt:lpstr>Mintzberg’s Managerial Roles</vt:lpstr>
      <vt:lpstr>Hierarchy of Objectives  &amp; Org. Levels</vt:lpstr>
      <vt:lpstr>FUNCTIONS OF MANAGEMENT</vt:lpstr>
      <vt:lpstr>PLANNING </vt:lpstr>
      <vt:lpstr>Benefits of Planning</vt:lpstr>
      <vt:lpstr>Types of Plans</vt:lpstr>
      <vt:lpstr> Strategic vs. Tactical Planning </vt:lpstr>
      <vt:lpstr>Tactical Plans to Functional Plans</vt:lpstr>
      <vt:lpstr> Operational Plans </vt:lpstr>
      <vt:lpstr>Types of Plans</vt:lpstr>
      <vt:lpstr>Objective Setting</vt:lpstr>
      <vt:lpstr>Management By Objective (MBO)</vt:lpstr>
      <vt:lpstr> MBO- an integrated planning and control framework.</vt:lpstr>
      <vt:lpstr>MBO Principles</vt:lpstr>
      <vt:lpstr>MBO aims at</vt:lpstr>
      <vt:lpstr>MBO</vt:lpstr>
      <vt:lpstr> MBO is not an all pervasive solution</vt:lpstr>
      <vt:lpstr>PowerPoint Presentation</vt:lpstr>
      <vt:lpstr>Characteristics of an Organization</vt:lpstr>
      <vt:lpstr>Structure Variables</vt:lpstr>
      <vt:lpstr>Organization Design</vt:lpstr>
      <vt:lpstr>Elements of Organization Structure</vt:lpstr>
      <vt:lpstr>Departmentalization               Classifications…</vt:lpstr>
      <vt:lpstr>PowerPoint Presentation</vt:lpstr>
      <vt:lpstr>Matrix Organizational Structure</vt:lpstr>
      <vt:lpstr>Matrix Organizational Structure</vt:lpstr>
      <vt:lpstr>Elements of Organization Structure</vt:lpstr>
      <vt:lpstr>Factors affecting Span of Control</vt:lpstr>
      <vt:lpstr> Fayol’s bridge </vt:lpstr>
      <vt:lpstr>Tall vs. Flat Structure</vt:lpstr>
      <vt:lpstr>Centralized vs Decentralized Structure</vt:lpstr>
      <vt:lpstr>Contingency variables Affecting Structures</vt:lpstr>
      <vt:lpstr>Mechanistic Organization</vt:lpstr>
      <vt:lpstr>Organic Organization</vt:lpstr>
      <vt:lpstr>Other New Age Structures</vt:lpstr>
      <vt:lpstr>HISTORICAL OPINIONS ABOUT ORGANIZATIONAL EFFECTIVENESS</vt:lpstr>
      <vt:lpstr>Defining Organizational Effectiveness</vt:lpstr>
      <vt:lpstr>PowerPoint Presentation</vt:lpstr>
      <vt:lpstr>APPROACHES TO MEASURING ORGANIZATIONAL EFFECTIVENESS</vt:lpstr>
      <vt:lpstr>PowerPoint Presentation</vt:lpstr>
      <vt:lpstr>System Resource Approach</vt:lpstr>
      <vt:lpstr>PowerPoint Presentation</vt:lpstr>
      <vt:lpstr>PowerPoint Presentation</vt:lpstr>
      <vt:lpstr>Business &amp; Its Environment</vt:lpstr>
      <vt:lpstr>PowerPoint Presentation</vt:lpstr>
      <vt:lpstr>Closed and Open Systems</vt:lpstr>
      <vt:lpstr>PowerPoint Presentation</vt:lpstr>
      <vt:lpstr>Management and the Society</vt:lpstr>
      <vt:lpstr>Who Are Business Stakeholders?</vt:lpstr>
      <vt:lpstr> Definition of CSR</vt:lpstr>
      <vt:lpstr> Four-Part Definition of CSR</vt:lpstr>
      <vt:lpstr>Going Beyond-Legal Responsibilities</vt:lpstr>
      <vt:lpstr>The Pyramid of CSR</vt:lpstr>
      <vt:lpstr>The CSR Equation</vt:lpstr>
      <vt:lpstr>PowerPoint Presentation</vt:lpstr>
      <vt:lpstr>Corporate Governance</vt:lpstr>
      <vt:lpstr>Corporate Governance Practices</vt:lpstr>
      <vt:lpstr>Ethics</vt:lpstr>
      <vt:lpstr>Ethics- Different views</vt:lpstr>
      <vt:lpstr>Business Ethics &amp; Code of Ethics</vt:lpstr>
      <vt:lpstr>Ethical Standards &amp; Responsibilities</vt:lpstr>
      <vt:lpstr>People Management</vt:lpstr>
      <vt:lpstr>People Management</vt:lpstr>
      <vt:lpstr>The Role of HR Managers</vt:lpstr>
      <vt:lpstr>Job Design</vt:lpstr>
      <vt:lpstr>Recruitment &amp; Selection</vt:lpstr>
      <vt:lpstr>Recruitment</vt:lpstr>
      <vt:lpstr>Recruitment Process</vt:lpstr>
      <vt:lpstr>Recruitment Process</vt:lpstr>
      <vt:lpstr>Recruitment &amp; Selection</vt:lpstr>
      <vt:lpstr>Importance of Recruitment</vt:lpstr>
      <vt:lpstr>Importance of Recruitment</vt:lpstr>
      <vt:lpstr>Selection Process</vt:lpstr>
      <vt:lpstr>Meaning of Selection</vt:lpstr>
      <vt:lpstr>Steps in the selection process</vt:lpstr>
      <vt:lpstr>Conclusion</vt:lpstr>
      <vt:lpstr>People- The Intangible Asset</vt:lpstr>
      <vt:lpstr>Training &amp; Development</vt:lpstr>
      <vt:lpstr>Training</vt:lpstr>
      <vt:lpstr>Training Process</vt:lpstr>
      <vt:lpstr>Stress</vt:lpstr>
      <vt:lpstr>Key Definitions</vt:lpstr>
      <vt:lpstr>Stress Management</vt:lpstr>
      <vt:lpstr>Individual Stress Management</vt:lpstr>
      <vt:lpstr>Organizational Stress Management</vt:lpstr>
      <vt:lpstr>Communication</vt:lpstr>
      <vt:lpstr>Communication</vt:lpstr>
      <vt:lpstr>Elements of communications</vt:lpstr>
      <vt:lpstr>Process of Communication</vt:lpstr>
      <vt:lpstr>Encoding, Channel, Decoding</vt:lpstr>
      <vt:lpstr>Feedback</vt:lpstr>
      <vt:lpstr>PowerPoint Presentation</vt:lpstr>
      <vt:lpstr>Communication Process</vt:lpstr>
      <vt:lpstr>Methods of Communication</vt:lpstr>
      <vt:lpstr>Speaker vs Receiver</vt:lpstr>
      <vt:lpstr>Parts of face to face communication</vt:lpstr>
      <vt:lpstr>Face to face communications</vt:lpstr>
      <vt:lpstr> Barriers to Effective Communication </vt:lpstr>
      <vt:lpstr>Barriers</vt:lpstr>
      <vt:lpstr>Barriers</vt:lpstr>
      <vt:lpstr>Barriers</vt:lpstr>
      <vt:lpstr>Barriers</vt:lpstr>
      <vt:lpstr>Barriers</vt:lpstr>
      <vt:lpstr>Barriers</vt:lpstr>
      <vt:lpstr>Barriers</vt:lpstr>
      <vt:lpstr>Barriers</vt:lpstr>
      <vt:lpstr>Barriers</vt:lpstr>
      <vt:lpstr>Barriers</vt:lpstr>
      <vt:lpstr>Semantic Barriers</vt:lpstr>
      <vt:lpstr>Motivation</vt:lpstr>
      <vt:lpstr>THEORIES OF MOTIVATION:                                        </vt:lpstr>
      <vt:lpstr> DRIVE THEORY:                                   </vt:lpstr>
      <vt:lpstr>  GOAL SETTING THEORIES </vt:lpstr>
      <vt:lpstr>Equity Theories</vt:lpstr>
      <vt:lpstr>Equity Theories</vt:lpstr>
      <vt:lpstr>         INCENTIVE THEORY: </vt:lpstr>
      <vt:lpstr>Participation As a Motivator</vt:lpstr>
      <vt:lpstr>Maslow’s Theory  of Motivation Human Needs  </vt:lpstr>
      <vt:lpstr>         Maslow’s Theory of Motivation Hierarchy of Needs</vt:lpstr>
      <vt:lpstr>Job Satisfaction</vt:lpstr>
      <vt:lpstr>Job Satisfaction</vt:lpstr>
      <vt:lpstr>Job Satisfaction &amp; Motivation</vt:lpstr>
      <vt:lpstr>What is a Team?</vt:lpstr>
      <vt:lpstr> Teams. </vt:lpstr>
      <vt:lpstr>Values of Teamwork</vt:lpstr>
      <vt:lpstr>Team Effectiveness</vt:lpstr>
      <vt:lpstr>Roles</vt:lpstr>
      <vt:lpstr>Characteristics of Winning Teams-Team Effectiveness</vt:lpstr>
      <vt:lpstr>Barriers to Team Effectiveness</vt:lpstr>
      <vt:lpstr>Conflict </vt:lpstr>
      <vt:lpstr>Conflict can be Desired</vt:lpstr>
      <vt:lpstr>Views on Conflict</vt:lpstr>
      <vt:lpstr>Conflict Management</vt:lpstr>
      <vt:lpstr>Steps in Managing Conflict</vt:lpstr>
      <vt:lpstr>Conflict Management Strategies</vt:lpstr>
      <vt:lpstr>Conflict Management Strategies</vt:lpstr>
      <vt:lpstr>Managerial Grid Model</vt:lpstr>
      <vt:lpstr>Managerial Grid</vt:lpstr>
      <vt:lpstr>Managerial Grid</vt:lpstr>
      <vt:lpstr>Managerial Grid</vt:lpstr>
      <vt:lpstr>Management :-An Art or Science?</vt:lpstr>
      <vt:lpstr>Creativity</vt:lpstr>
      <vt:lpstr>Creativity and Innovation</vt:lpstr>
      <vt:lpstr>Entrepreneurship</vt:lpstr>
      <vt:lpstr>Entrepreneurship and Creativity</vt:lpstr>
      <vt:lpstr>Module 3</vt:lpstr>
      <vt:lpstr>Leadership</vt:lpstr>
      <vt:lpstr>Leadership Traits</vt:lpstr>
      <vt:lpstr>Leadership Traits of Business Leaders</vt:lpstr>
      <vt:lpstr>Behavioral Model of Leadership</vt:lpstr>
      <vt:lpstr>Situational Approach</vt:lpstr>
      <vt:lpstr>Decision Making</vt:lpstr>
      <vt:lpstr> Decision making steps </vt:lpstr>
      <vt:lpstr> Decision-making tools and techniques </vt:lpstr>
      <vt:lpstr>Various models of decision-making</vt:lpstr>
      <vt:lpstr>The Rational Model contd..</vt:lpstr>
      <vt:lpstr>Decision Making Tools</vt:lpstr>
      <vt:lpstr>Decision Theory Models</vt:lpstr>
      <vt:lpstr>Influence Diagrams</vt:lpstr>
      <vt:lpstr>Payoff Tables</vt:lpstr>
      <vt:lpstr>Decision Tree</vt:lpstr>
      <vt:lpstr>Decision Trees</vt:lpstr>
      <vt:lpstr>Example Decision Tree</vt:lpstr>
      <vt:lpstr>PowerPoint Presentation</vt:lpstr>
      <vt:lpstr>Mary’s Factory</vt:lpstr>
      <vt:lpstr>Decision Tree Example</vt:lpstr>
      <vt:lpstr>National Income Accounting</vt:lpstr>
      <vt:lpstr>GNP as a measure </vt:lpstr>
      <vt:lpstr>GDP vs. GNP</vt:lpstr>
      <vt:lpstr>GNP vs NNP</vt:lpstr>
      <vt:lpstr>Income Approach vs Expenditure Approach</vt:lpstr>
      <vt:lpstr>Financial &amp; Economic Analysis</vt:lpstr>
      <vt:lpstr>Financial &amp; Economic Analysis</vt:lpstr>
      <vt:lpstr>Financial &amp; Economic Analysis</vt:lpstr>
      <vt:lpstr>Projects are mix of Financial  and  Non-financial Benefits</vt:lpstr>
      <vt:lpstr>Goals of Financial management</vt:lpstr>
      <vt:lpstr>Functions of Finance</vt:lpstr>
      <vt:lpstr>Balance Sheet</vt:lpstr>
      <vt:lpstr>Sample Balance Sheet</vt:lpstr>
      <vt:lpstr>Income Statement</vt:lpstr>
      <vt:lpstr>Sample Trading, Profit &amp; Loss Account</vt:lpstr>
      <vt:lpstr>Financial Ratios</vt:lpstr>
      <vt:lpstr>Financial Ratios</vt:lpstr>
      <vt:lpstr>PowerPoint Presentation</vt:lpstr>
      <vt:lpstr>Debt-Equity Ratio</vt:lpstr>
      <vt:lpstr>PowerPoint Presentation</vt:lpstr>
      <vt:lpstr>Answer</vt:lpstr>
      <vt:lpstr>Other Ratios</vt:lpstr>
      <vt:lpstr>Inventory Turnover Ratio</vt:lpstr>
      <vt:lpstr>Gross Profit Ratio</vt:lpstr>
      <vt:lpstr>Operating Profit Ratio</vt:lpstr>
      <vt:lpstr>Example</vt:lpstr>
      <vt:lpstr>Additional Questions</vt:lpstr>
      <vt:lpstr>PowerPoint Presentation</vt:lpstr>
      <vt:lpstr>Statistical inference</vt:lpstr>
      <vt:lpstr>Parameters and Statistics</vt:lpstr>
      <vt:lpstr> Key Relations  between  Population and Samples</vt:lpstr>
      <vt:lpstr>Forecasting </vt:lpstr>
      <vt:lpstr>Qualitative Approach to Forecasting</vt:lpstr>
      <vt:lpstr>Quantitative Method</vt:lpstr>
      <vt:lpstr>Components of a Time Series</vt:lpstr>
      <vt:lpstr>Measures of Forecast Accuracy</vt:lpstr>
      <vt:lpstr>Trend Projection</vt:lpstr>
      <vt:lpstr>Trend Projection</vt:lpstr>
      <vt:lpstr>Example:  Plumbing Service</vt:lpstr>
      <vt:lpstr> Plumbing Service: Trend Projection</vt:lpstr>
      <vt:lpstr>Example:  Plumbing Service</vt:lpstr>
      <vt:lpstr>Regression Analysis</vt:lpstr>
      <vt:lpstr>Regression Equation</vt:lpstr>
      <vt:lpstr>Example: Regression Analysis</vt:lpstr>
      <vt:lpstr>    Solution: Here, Sales revenue (Y) is dependent on advertising expenditure (X). Calculation for Regression Equation </vt:lpstr>
      <vt:lpstr>SQC </vt:lpstr>
      <vt:lpstr>Introduction to SQC</vt:lpstr>
      <vt:lpstr>Sample represents Population</vt:lpstr>
      <vt:lpstr>SQC- Types of Variations</vt:lpstr>
      <vt:lpstr>Three SQC Categories</vt:lpstr>
      <vt:lpstr>Use of the Three</vt:lpstr>
      <vt:lpstr>Measure of Central tendency</vt:lpstr>
      <vt:lpstr>The Mode</vt:lpstr>
      <vt:lpstr>The Median</vt:lpstr>
      <vt:lpstr>The Mean</vt:lpstr>
      <vt:lpstr>Use of the Three</vt:lpstr>
      <vt:lpstr>Usefulness of Acceptance Sampling</vt:lpstr>
      <vt:lpstr>RISK </vt:lpstr>
      <vt:lpstr>Operating Characteristics (OC) Curves</vt:lpstr>
      <vt:lpstr>Introducing Statistical Process Control</vt:lpstr>
      <vt:lpstr>Control Charts</vt:lpstr>
      <vt:lpstr>Control Charts</vt:lpstr>
      <vt:lpstr>Control Charts by Variables </vt:lpstr>
      <vt:lpstr>Theory underlying X̅-R  Chart</vt:lpstr>
      <vt:lpstr>Control Chart</vt:lpstr>
      <vt:lpstr>Setting Up of Control Chart Using X̄ -R Chart</vt:lpstr>
      <vt:lpstr>Steps to follow in making X̅- R Chart</vt:lpstr>
      <vt:lpstr>Problem 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Charts by Attributes</vt:lpstr>
      <vt:lpstr>Control Charts by Attributes</vt:lpstr>
      <vt:lpstr>Control chart for Fraction Defectives</vt:lpstr>
      <vt:lpstr>PowerPoint Presentation</vt:lpstr>
      <vt:lpstr>PowerPoint Presentation</vt:lpstr>
      <vt:lpstr>PowerPoint Presentation</vt:lpstr>
      <vt:lpstr>p-Chart</vt:lpstr>
      <vt:lpstr>PowerPoint Presentation</vt:lpstr>
      <vt:lpstr>Steps to Construct p-Chart</vt:lpstr>
      <vt:lpstr>PowerPoint Presentation</vt:lpstr>
      <vt:lpstr>PowerPoint Presentation</vt:lpstr>
      <vt:lpstr>Problem Example</vt:lpstr>
      <vt:lpstr>PowerPoint Presentation</vt:lpstr>
      <vt:lpstr>PowerPoint Presentation</vt:lpstr>
      <vt:lpstr>Problem Sum on p-chart</vt:lpstr>
      <vt:lpstr>Solution</vt:lpstr>
      <vt:lpstr>Problem on p-Chart</vt:lpstr>
      <vt:lpstr>Solution</vt:lpstr>
      <vt:lpstr>Control Chart</vt:lpstr>
      <vt:lpstr>Problem Sums</vt:lpstr>
      <vt:lpstr>Answer</vt:lpstr>
      <vt:lpstr>Defect Chart</vt:lpstr>
      <vt:lpstr>Control Limits of c-Chart</vt:lpstr>
      <vt:lpstr>Problem Sum on c-Chart</vt:lpstr>
      <vt:lpstr>PowerPoint Presentation</vt:lpstr>
      <vt:lpstr>Process Capability Index Cp/Cpk</vt:lpstr>
      <vt:lpstr>PowerPoint Presentation</vt:lpstr>
      <vt:lpstr>Cobb- Douglas Production Function</vt:lpstr>
      <vt:lpstr>Extension of Cobb-Douglas Production Function</vt:lpstr>
      <vt:lpstr>Production Management</vt:lpstr>
      <vt:lpstr>Production to Operation Management</vt:lpstr>
      <vt:lpstr>Systems approach to Management</vt:lpstr>
      <vt:lpstr> Functions of Production Management</vt:lpstr>
      <vt:lpstr>Objectives of Production Management</vt:lpstr>
      <vt:lpstr>Types of Production Systems</vt:lpstr>
      <vt:lpstr>PowerPoint Presentation</vt:lpstr>
      <vt:lpstr>Product – Process Matrix</vt:lpstr>
      <vt:lpstr>Product-Process Grid</vt:lpstr>
      <vt:lpstr>Process Types</vt:lpstr>
      <vt:lpstr>Intermittent VS. Repetitive Facility Layouts </vt:lpstr>
      <vt:lpstr>Process Selection Considerations</vt:lpstr>
      <vt:lpstr>Process Decisions-Vertical Integration &amp; Make or Buy</vt:lpstr>
      <vt:lpstr>Product Life Cycle also affects decisions</vt:lpstr>
      <vt:lpstr>Design of Services</vt:lpstr>
      <vt:lpstr>Designing Services vs Products</vt:lpstr>
      <vt:lpstr>Service Design Matrix</vt:lpstr>
      <vt:lpstr>TQM</vt:lpstr>
      <vt:lpstr>TQM Definition</vt:lpstr>
      <vt:lpstr>TQM provides  competitive edge to the organization</vt:lpstr>
      <vt:lpstr> Plan-Do-Check-Act (PDCA) Cycle  </vt:lpstr>
      <vt:lpstr> Plan–Do–Check–Act (PDCA)Procedure </vt:lpstr>
      <vt:lpstr>PowerPoint Presentation</vt:lpstr>
      <vt:lpstr>KAIZEN-what it means</vt:lpstr>
      <vt:lpstr>Kaizen Definition</vt:lpstr>
      <vt:lpstr>PowerPoint Presentation</vt:lpstr>
      <vt:lpstr>Kaizen Implementation</vt:lpstr>
      <vt:lpstr>Taguchi’s View of Variation</vt:lpstr>
      <vt:lpstr>6σ</vt:lpstr>
      <vt:lpstr>Six Sigma</vt:lpstr>
      <vt:lpstr>Six Sigma</vt:lpstr>
      <vt:lpstr>Six Sigma Improvement Methods DMAIC vs. DMADV</vt:lpstr>
      <vt:lpstr>Marketing</vt:lpstr>
      <vt:lpstr>What is Marketing?</vt:lpstr>
      <vt:lpstr>Selling vs Marketing</vt:lpstr>
      <vt:lpstr>Selling vs Marketing</vt:lpstr>
      <vt:lpstr>Selling vs Marketing</vt:lpstr>
      <vt:lpstr>Marketing Mix &amp; the 4Ps</vt:lpstr>
      <vt:lpstr>PowerPoint Presentation</vt:lpstr>
      <vt:lpstr>4Ps</vt:lpstr>
      <vt:lpstr>4Ps</vt:lpstr>
      <vt:lpstr>4Ps</vt:lpstr>
      <vt:lpstr>4Ps</vt:lpstr>
      <vt:lpstr>Different Markets</vt:lpstr>
      <vt:lpstr>Short-Term Objectives of Marketing:  SMART </vt:lpstr>
      <vt:lpstr>Marketing Planning</vt:lpstr>
      <vt:lpstr>Making a Marketing Plan</vt:lpstr>
      <vt:lpstr>Marketing Planning</vt:lpstr>
      <vt:lpstr>Marketing Research</vt:lpstr>
      <vt:lpstr> Research Types, Methods and Techniques </vt:lpstr>
      <vt:lpstr>Why it is important</vt:lpstr>
      <vt:lpstr>Advertising</vt:lpstr>
      <vt:lpstr>Model of the Communication Process</vt:lpstr>
      <vt:lpstr>PowerPoint Presentation</vt:lpstr>
      <vt:lpstr>PowerPoint Presentation</vt:lpstr>
      <vt:lpstr>The Role of Advertising in Brand Management</vt:lpstr>
      <vt:lpstr>What is a brand?</vt:lpstr>
      <vt:lpstr>Brand Building</vt:lpstr>
      <vt:lpstr>Brand Equity – Brand Extension</vt:lpstr>
      <vt:lpstr>What is a Supply Chain?</vt:lpstr>
      <vt:lpstr>What is Supply Chain Management?</vt:lpstr>
      <vt:lpstr>Components of Supply Chain</vt:lpstr>
      <vt:lpstr>Logistics</vt:lpstr>
      <vt:lpstr>Inventory Management</vt:lpstr>
      <vt:lpstr>Reasons for Inventories</vt:lpstr>
      <vt:lpstr>Reason For Inventory-contd.</vt:lpstr>
      <vt:lpstr>EOQ Assumptions</vt:lpstr>
      <vt:lpstr>Definition of Inventory Carrying Costs</vt:lpstr>
      <vt:lpstr>Inventory Holding Costs (Appx. Ranges)-   An example</vt:lpstr>
      <vt:lpstr>INVENTORY COSTS- contd.</vt:lpstr>
      <vt:lpstr>EOQ Model When To Order</vt:lpstr>
      <vt:lpstr>EOQ Model How Much to Order?</vt:lpstr>
      <vt:lpstr>Cost Relationships</vt:lpstr>
      <vt:lpstr>Derivations</vt:lpstr>
      <vt:lpstr>Derivation of EOQ</vt:lpstr>
      <vt:lpstr>Inventory problem</vt:lpstr>
      <vt:lpstr>Economic Lot Size Determination with Quantity Discount </vt:lpstr>
      <vt:lpstr>Quantity Discount mode </vt:lpstr>
      <vt:lpstr>Problem with Quantity Discount</vt:lpstr>
      <vt:lpstr>Solution</vt:lpstr>
      <vt:lpstr>Economic Production Quantity Model</vt:lpstr>
      <vt:lpstr>PRODUCTION LOT SIZE MODELS</vt:lpstr>
      <vt:lpstr>Additional Assumptions in EPL</vt:lpstr>
      <vt:lpstr>EPL</vt:lpstr>
      <vt:lpstr>Maximum inventory and the Average inventory per cycle</vt:lpstr>
      <vt:lpstr>Economic Batch Quantity (EBQ)</vt:lpstr>
      <vt:lpstr>EBQ (Q*) Derivation  (Alternative method) </vt:lpstr>
      <vt:lpstr> Problem Sums </vt:lpstr>
      <vt:lpstr>EXAMPLE-- Farah Cosmetics</vt:lpstr>
      <vt:lpstr>OPTIMAL PRODUCTION LOT SIZE</vt:lpstr>
      <vt:lpstr>TOTAL ANNUAL COST</vt:lpstr>
      <vt:lpstr>OTHER QUANTITES</vt:lpstr>
      <vt:lpstr>MIS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dc:title>
  <dc:creator>Tapas</dc:creator>
  <cp:lastModifiedBy>Tapas</cp:lastModifiedBy>
  <cp:revision>451</cp:revision>
  <dcterms:created xsi:type="dcterms:W3CDTF">2014-01-13T03:54:52Z</dcterms:created>
  <dcterms:modified xsi:type="dcterms:W3CDTF">2018-05-01T17:39:25Z</dcterms:modified>
</cp:coreProperties>
</file>