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0" r:id="rId4"/>
    <p:sldId id="258" r:id="rId5"/>
    <p:sldId id="263" r:id="rId6"/>
    <p:sldId id="261" r:id="rId7"/>
    <p:sldId id="264" r:id="rId8"/>
    <p:sldId id="265" r:id="rId9"/>
    <p:sldId id="266" r:id="rId10"/>
    <p:sldId id="267" r:id="rId11"/>
    <p:sldId id="257" r:id="rId12"/>
    <p:sldId id="272" r:id="rId13"/>
    <p:sldId id="274" r:id="rId14"/>
    <p:sldId id="273" r:id="rId15"/>
    <p:sldId id="271" r:id="rId16"/>
    <p:sldId id="270" r:id="rId17"/>
    <p:sldId id="262" r:id="rId18"/>
    <p:sldId id="269" r:id="rId19"/>
    <p:sldId id="259" r:id="rId20"/>
    <p:sldId id="290" r:id="rId21"/>
    <p:sldId id="291" r:id="rId22"/>
    <p:sldId id="292" r:id="rId23"/>
    <p:sldId id="295" r:id="rId24"/>
    <p:sldId id="279" r:id="rId25"/>
    <p:sldId id="283" r:id="rId26"/>
    <p:sldId id="284" r:id="rId27"/>
    <p:sldId id="281" r:id="rId28"/>
    <p:sldId id="285" r:id="rId29"/>
    <p:sldId id="286"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5" d="100"/>
          <a:sy n="115" d="100"/>
        </p:scale>
        <p:origin x="5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81B9-37D6-46C4-A3D7-BB77579FE6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C22259-9C07-4049-A1E8-3A075D3ED2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4B3946-8EC1-43F3-90C8-38CC8AA23C75}"/>
              </a:ext>
            </a:extLst>
          </p:cNvPr>
          <p:cNvSpPr>
            <a:spLocks noGrp="1"/>
          </p:cNvSpPr>
          <p:nvPr>
            <p:ph type="dt" sz="half" idx="10"/>
          </p:nvPr>
        </p:nvSpPr>
        <p:spPr/>
        <p:txBody>
          <a:bodyPr/>
          <a:lstStyle/>
          <a:p>
            <a:fld id="{49C5572C-C743-4C73-A634-2D0C105FF87A}" type="datetimeFigureOut">
              <a:rPr lang="en-US" smtClean="0"/>
              <a:t>2/24/19</a:t>
            </a:fld>
            <a:endParaRPr lang="en-US"/>
          </a:p>
        </p:txBody>
      </p:sp>
      <p:sp>
        <p:nvSpPr>
          <p:cNvPr id="5" name="Footer Placeholder 4">
            <a:extLst>
              <a:ext uri="{FF2B5EF4-FFF2-40B4-BE49-F238E27FC236}">
                <a16:creationId xmlns:a16="http://schemas.microsoft.com/office/drawing/2014/main" id="{A2B05648-89C3-4587-8782-7FF27AC4F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68F65-F5F3-4B0F-9248-274896C3AC11}"/>
              </a:ext>
            </a:extLst>
          </p:cNvPr>
          <p:cNvSpPr>
            <a:spLocks noGrp="1"/>
          </p:cNvSpPr>
          <p:nvPr>
            <p:ph type="sldNum" sz="quarter" idx="12"/>
          </p:nvPr>
        </p:nvSpPr>
        <p:spPr/>
        <p:txBody>
          <a:bodyPr/>
          <a:lstStyle/>
          <a:p>
            <a:fld id="{D4161565-81D3-45CA-8945-D51F1A92DBAF}" type="slidenum">
              <a:rPr lang="en-US" smtClean="0"/>
              <a:t>‹#›</a:t>
            </a:fld>
            <a:endParaRPr lang="en-US"/>
          </a:p>
        </p:txBody>
      </p:sp>
    </p:spTree>
    <p:extLst>
      <p:ext uri="{BB962C8B-B14F-4D97-AF65-F5344CB8AC3E}">
        <p14:creationId xmlns:p14="http://schemas.microsoft.com/office/powerpoint/2010/main" val="790259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BE4D-FE8C-4F5E-AB61-286E3CF406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0704A1-3575-4EE6-B190-BE1F1F1FFB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8169B-924E-4FD5-AC76-3F7A7EF24E5B}"/>
              </a:ext>
            </a:extLst>
          </p:cNvPr>
          <p:cNvSpPr>
            <a:spLocks noGrp="1"/>
          </p:cNvSpPr>
          <p:nvPr>
            <p:ph type="dt" sz="half" idx="10"/>
          </p:nvPr>
        </p:nvSpPr>
        <p:spPr/>
        <p:txBody>
          <a:bodyPr/>
          <a:lstStyle/>
          <a:p>
            <a:fld id="{49C5572C-C743-4C73-A634-2D0C105FF87A}" type="datetimeFigureOut">
              <a:rPr lang="en-US" smtClean="0"/>
              <a:t>2/24/19</a:t>
            </a:fld>
            <a:endParaRPr lang="en-US"/>
          </a:p>
        </p:txBody>
      </p:sp>
      <p:sp>
        <p:nvSpPr>
          <p:cNvPr id="5" name="Footer Placeholder 4">
            <a:extLst>
              <a:ext uri="{FF2B5EF4-FFF2-40B4-BE49-F238E27FC236}">
                <a16:creationId xmlns:a16="http://schemas.microsoft.com/office/drawing/2014/main" id="{9F20075A-40A2-4B55-8A2F-651DFFE99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4FFBC-7C95-4150-A309-8C990BD63C8C}"/>
              </a:ext>
            </a:extLst>
          </p:cNvPr>
          <p:cNvSpPr>
            <a:spLocks noGrp="1"/>
          </p:cNvSpPr>
          <p:nvPr>
            <p:ph type="sldNum" sz="quarter" idx="12"/>
          </p:nvPr>
        </p:nvSpPr>
        <p:spPr/>
        <p:txBody>
          <a:bodyPr/>
          <a:lstStyle/>
          <a:p>
            <a:fld id="{D4161565-81D3-45CA-8945-D51F1A92DBAF}" type="slidenum">
              <a:rPr lang="en-US" smtClean="0"/>
              <a:t>‹#›</a:t>
            </a:fld>
            <a:endParaRPr lang="en-US"/>
          </a:p>
        </p:txBody>
      </p:sp>
    </p:spTree>
    <p:extLst>
      <p:ext uri="{BB962C8B-B14F-4D97-AF65-F5344CB8AC3E}">
        <p14:creationId xmlns:p14="http://schemas.microsoft.com/office/powerpoint/2010/main" val="268866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F6E433-ACB2-4406-9A66-B6ED3EC02C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B84F3C-DC37-456C-B1B1-EE8F4C64DF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EE728-E5AF-438D-8A99-76FCD66B7BAD}"/>
              </a:ext>
            </a:extLst>
          </p:cNvPr>
          <p:cNvSpPr>
            <a:spLocks noGrp="1"/>
          </p:cNvSpPr>
          <p:nvPr>
            <p:ph type="dt" sz="half" idx="10"/>
          </p:nvPr>
        </p:nvSpPr>
        <p:spPr/>
        <p:txBody>
          <a:bodyPr/>
          <a:lstStyle/>
          <a:p>
            <a:fld id="{49C5572C-C743-4C73-A634-2D0C105FF87A}" type="datetimeFigureOut">
              <a:rPr lang="en-US" smtClean="0"/>
              <a:t>2/24/19</a:t>
            </a:fld>
            <a:endParaRPr lang="en-US"/>
          </a:p>
        </p:txBody>
      </p:sp>
      <p:sp>
        <p:nvSpPr>
          <p:cNvPr id="5" name="Footer Placeholder 4">
            <a:extLst>
              <a:ext uri="{FF2B5EF4-FFF2-40B4-BE49-F238E27FC236}">
                <a16:creationId xmlns:a16="http://schemas.microsoft.com/office/drawing/2014/main" id="{5F14BC7F-E319-400D-A7ED-CF75D86C7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EC4E1-4CA3-46E0-B6D4-76FB31613D8C}"/>
              </a:ext>
            </a:extLst>
          </p:cNvPr>
          <p:cNvSpPr>
            <a:spLocks noGrp="1"/>
          </p:cNvSpPr>
          <p:nvPr>
            <p:ph type="sldNum" sz="quarter" idx="12"/>
          </p:nvPr>
        </p:nvSpPr>
        <p:spPr/>
        <p:txBody>
          <a:bodyPr/>
          <a:lstStyle/>
          <a:p>
            <a:fld id="{D4161565-81D3-45CA-8945-D51F1A92DBAF}" type="slidenum">
              <a:rPr lang="en-US" smtClean="0"/>
              <a:t>‹#›</a:t>
            </a:fld>
            <a:endParaRPr lang="en-US"/>
          </a:p>
        </p:txBody>
      </p:sp>
    </p:spTree>
    <p:extLst>
      <p:ext uri="{BB962C8B-B14F-4D97-AF65-F5344CB8AC3E}">
        <p14:creationId xmlns:p14="http://schemas.microsoft.com/office/powerpoint/2010/main" val="202548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B17F-D048-4A15-9B26-EA36784B57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FAC3ED-AE13-4CCB-AF4F-346C25BBD4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F2240-38F8-4284-A931-3E640E42C3CA}"/>
              </a:ext>
            </a:extLst>
          </p:cNvPr>
          <p:cNvSpPr>
            <a:spLocks noGrp="1"/>
          </p:cNvSpPr>
          <p:nvPr>
            <p:ph type="dt" sz="half" idx="10"/>
          </p:nvPr>
        </p:nvSpPr>
        <p:spPr/>
        <p:txBody>
          <a:bodyPr/>
          <a:lstStyle/>
          <a:p>
            <a:fld id="{49C5572C-C743-4C73-A634-2D0C105FF87A}" type="datetimeFigureOut">
              <a:rPr lang="en-US" smtClean="0"/>
              <a:t>2/24/19</a:t>
            </a:fld>
            <a:endParaRPr lang="en-US"/>
          </a:p>
        </p:txBody>
      </p:sp>
      <p:sp>
        <p:nvSpPr>
          <p:cNvPr id="5" name="Footer Placeholder 4">
            <a:extLst>
              <a:ext uri="{FF2B5EF4-FFF2-40B4-BE49-F238E27FC236}">
                <a16:creationId xmlns:a16="http://schemas.microsoft.com/office/drawing/2014/main" id="{4BD1374D-DF66-4EDA-9316-378FF7D48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288ECE-E522-4BDA-892F-D0C039B91AED}"/>
              </a:ext>
            </a:extLst>
          </p:cNvPr>
          <p:cNvSpPr>
            <a:spLocks noGrp="1"/>
          </p:cNvSpPr>
          <p:nvPr>
            <p:ph type="sldNum" sz="quarter" idx="12"/>
          </p:nvPr>
        </p:nvSpPr>
        <p:spPr/>
        <p:txBody>
          <a:bodyPr/>
          <a:lstStyle/>
          <a:p>
            <a:fld id="{D4161565-81D3-45CA-8945-D51F1A92DBAF}" type="slidenum">
              <a:rPr lang="en-US" smtClean="0"/>
              <a:t>‹#›</a:t>
            </a:fld>
            <a:endParaRPr lang="en-US"/>
          </a:p>
        </p:txBody>
      </p:sp>
    </p:spTree>
    <p:extLst>
      <p:ext uri="{BB962C8B-B14F-4D97-AF65-F5344CB8AC3E}">
        <p14:creationId xmlns:p14="http://schemas.microsoft.com/office/powerpoint/2010/main" val="2912335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3969-4C99-45AA-BEAB-9636F5A43B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9610F3-870C-45BA-AAA9-8B36FC9DDC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0E03868-E3A5-4C32-AE66-6D6D374E9C09}"/>
              </a:ext>
            </a:extLst>
          </p:cNvPr>
          <p:cNvSpPr>
            <a:spLocks noGrp="1"/>
          </p:cNvSpPr>
          <p:nvPr>
            <p:ph type="dt" sz="half" idx="10"/>
          </p:nvPr>
        </p:nvSpPr>
        <p:spPr/>
        <p:txBody>
          <a:bodyPr/>
          <a:lstStyle/>
          <a:p>
            <a:fld id="{49C5572C-C743-4C73-A634-2D0C105FF87A}" type="datetimeFigureOut">
              <a:rPr lang="en-US" smtClean="0"/>
              <a:t>2/24/19</a:t>
            </a:fld>
            <a:endParaRPr lang="en-US"/>
          </a:p>
        </p:txBody>
      </p:sp>
      <p:sp>
        <p:nvSpPr>
          <p:cNvPr id="5" name="Footer Placeholder 4">
            <a:extLst>
              <a:ext uri="{FF2B5EF4-FFF2-40B4-BE49-F238E27FC236}">
                <a16:creationId xmlns:a16="http://schemas.microsoft.com/office/drawing/2014/main" id="{BAAFF449-823B-40BA-BE8D-FE237572A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03D3A-97DC-4265-A843-F5F8428A62A2}"/>
              </a:ext>
            </a:extLst>
          </p:cNvPr>
          <p:cNvSpPr>
            <a:spLocks noGrp="1"/>
          </p:cNvSpPr>
          <p:nvPr>
            <p:ph type="sldNum" sz="quarter" idx="12"/>
          </p:nvPr>
        </p:nvSpPr>
        <p:spPr/>
        <p:txBody>
          <a:bodyPr/>
          <a:lstStyle/>
          <a:p>
            <a:fld id="{D4161565-81D3-45CA-8945-D51F1A92DBAF}" type="slidenum">
              <a:rPr lang="en-US" smtClean="0"/>
              <a:t>‹#›</a:t>
            </a:fld>
            <a:endParaRPr lang="en-US"/>
          </a:p>
        </p:txBody>
      </p:sp>
    </p:spTree>
    <p:extLst>
      <p:ext uri="{BB962C8B-B14F-4D97-AF65-F5344CB8AC3E}">
        <p14:creationId xmlns:p14="http://schemas.microsoft.com/office/powerpoint/2010/main" val="718814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5E1F-4133-4F78-B050-18C4ABF05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722AC0-00CC-476B-9E48-524A3F7D3FD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FBA651-C727-44B9-84FF-7E4A655F88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072CDB-5FC2-47A5-83DB-04F20CB75078}"/>
              </a:ext>
            </a:extLst>
          </p:cNvPr>
          <p:cNvSpPr>
            <a:spLocks noGrp="1"/>
          </p:cNvSpPr>
          <p:nvPr>
            <p:ph type="dt" sz="half" idx="10"/>
          </p:nvPr>
        </p:nvSpPr>
        <p:spPr/>
        <p:txBody>
          <a:bodyPr/>
          <a:lstStyle/>
          <a:p>
            <a:fld id="{49C5572C-C743-4C73-A634-2D0C105FF87A}" type="datetimeFigureOut">
              <a:rPr lang="en-US" smtClean="0"/>
              <a:t>2/24/19</a:t>
            </a:fld>
            <a:endParaRPr lang="en-US"/>
          </a:p>
        </p:txBody>
      </p:sp>
      <p:sp>
        <p:nvSpPr>
          <p:cNvPr id="6" name="Footer Placeholder 5">
            <a:extLst>
              <a:ext uri="{FF2B5EF4-FFF2-40B4-BE49-F238E27FC236}">
                <a16:creationId xmlns:a16="http://schemas.microsoft.com/office/drawing/2014/main" id="{5AE0871D-8EFD-4DB8-AEAD-908060CAF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D85DE2-0188-4EA1-86DF-09FAE2772611}"/>
              </a:ext>
            </a:extLst>
          </p:cNvPr>
          <p:cNvSpPr>
            <a:spLocks noGrp="1"/>
          </p:cNvSpPr>
          <p:nvPr>
            <p:ph type="sldNum" sz="quarter" idx="12"/>
          </p:nvPr>
        </p:nvSpPr>
        <p:spPr/>
        <p:txBody>
          <a:bodyPr/>
          <a:lstStyle/>
          <a:p>
            <a:fld id="{D4161565-81D3-45CA-8945-D51F1A92DBAF}" type="slidenum">
              <a:rPr lang="en-US" smtClean="0"/>
              <a:t>‹#›</a:t>
            </a:fld>
            <a:endParaRPr lang="en-US"/>
          </a:p>
        </p:txBody>
      </p:sp>
    </p:spTree>
    <p:extLst>
      <p:ext uri="{BB962C8B-B14F-4D97-AF65-F5344CB8AC3E}">
        <p14:creationId xmlns:p14="http://schemas.microsoft.com/office/powerpoint/2010/main" val="299964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4B8B-811D-48DE-9840-B1EAD99686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DC6816-6575-4A91-A836-8B541C391B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42AACF-76AE-40BE-A813-898398C6766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4AD0D4-C5E4-492C-A325-2A41CA95A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C0AA380-AC40-4B99-BF15-4DC65B240B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876C16-9D92-4836-AE6C-B9F2BC82C740}"/>
              </a:ext>
            </a:extLst>
          </p:cNvPr>
          <p:cNvSpPr>
            <a:spLocks noGrp="1"/>
          </p:cNvSpPr>
          <p:nvPr>
            <p:ph type="dt" sz="half" idx="10"/>
          </p:nvPr>
        </p:nvSpPr>
        <p:spPr/>
        <p:txBody>
          <a:bodyPr/>
          <a:lstStyle/>
          <a:p>
            <a:fld id="{49C5572C-C743-4C73-A634-2D0C105FF87A}" type="datetimeFigureOut">
              <a:rPr lang="en-US" smtClean="0"/>
              <a:t>2/24/19</a:t>
            </a:fld>
            <a:endParaRPr lang="en-US"/>
          </a:p>
        </p:txBody>
      </p:sp>
      <p:sp>
        <p:nvSpPr>
          <p:cNvPr id="8" name="Footer Placeholder 7">
            <a:extLst>
              <a:ext uri="{FF2B5EF4-FFF2-40B4-BE49-F238E27FC236}">
                <a16:creationId xmlns:a16="http://schemas.microsoft.com/office/drawing/2014/main" id="{AD9B3B43-10A4-4F5F-B067-1A8BB3B80F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DDE96D-3D24-400D-ADCB-2505F4E9BF50}"/>
              </a:ext>
            </a:extLst>
          </p:cNvPr>
          <p:cNvSpPr>
            <a:spLocks noGrp="1"/>
          </p:cNvSpPr>
          <p:nvPr>
            <p:ph type="sldNum" sz="quarter" idx="12"/>
          </p:nvPr>
        </p:nvSpPr>
        <p:spPr/>
        <p:txBody>
          <a:bodyPr/>
          <a:lstStyle/>
          <a:p>
            <a:fld id="{D4161565-81D3-45CA-8945-D51F1A92DBAF}" type="slidenum">
              <a:rPr lang="en-US" smtClean="0"/>
              <a:t>‹#›</a:t>
            </a:fld>
            <a:endParaRPr lang="en-US"/>
          </a:p>
        </p:txBody>
      </p:sp>
    </p:spTree>
    <p:extLst>
      <p:ext uri="{BB962C8B-B14F-4D97-AF65-F5344CB8AC3E}">
        <p14:creationId xmlns:p14="http://schemas.microsoft.com/office/powerpoint/2010/main" val="406922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7764-24D5-4567-A3F7-AEB2636ADC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7DAEA4-3898-4BF6-98E2-0582DD3A2CD4}"/>
              </a:ext>
            </a:extLst>
          </p:cNvPr>
          <p:cNvSpPr>
            <a:spLocks noGrp="1"/>
          </p:cNvSpPr>
          <p:nvPr>
            <p:ph type="dt" sz="half" idx="10"/>
          </p:nvPr>
        </p:nvSpPr>
        <p:spPr/>
        <p:txBody>
          <a:bodyPr/>
          <a:lstStyle/>
          <a:p>
            <a:fld id="{49C5572C-C743-4C73-A634-2D0C105FF87A}" type="datetimeFigureOut">
              <a:rPr lang="en-US" smtClean="0"/>
              <a:t>2/24/19</a:t>
            </a:fld>
            <a:endParaRPr lang="en-US"/>
          </a:p>
        </p:txBody>
      </p:sp>
      <p:sp>
        <p:nvSpPr>
          <p:cNvPr id="4" name="Footer Placeholder 3">
            <a:extLst>
              <a:ext uri="{FF2B5EF4-FFF2-40B4-BE49-F238E27FC236}">
                <a16:creationId xmlns:a16="http://schemas.microsoft.com/office/drawing/2014/main" id="{CCC3AB42-B6A8-445C-A0D1-16F85A1636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6A60CE-71DA-4AD6-8893-65107B78CAEE}"/>
              </a:ext>
            </a:extLst>
          </p:cNvPr>
          <p:cNvSpPr>
            <a:spLocks noGrp="1"/>
          </p:cNvSpPr>
          <p:nvPr>
            <p:ph type="sldNum" sz="quarter" idx="12"/>
          </p:nvPr>
        </p:nvSpPr>
        <p:spPr/>
        <p:txBody>
          <a:bodyPr/>
          <a:lstStyle/>
          <a:p>
            <a:fld id="{D4161565-81D3-45CA-8945-D51F1A92DBAF}" type="slidenum">
              <a:rPr lang="en-US" smtClean="0"/>
              <a:t>‹#›</a:t>
            </a:fld>
            <a:endParaRPr lang="en-US"/>
          </a:p>
        </p:txBody>
      </p:sp>
    </p:spTree>
    <p:extLst>
      <p:ext uri="{BB962C8B-B14F-4D97-AF65-F5344CB8AC3E}">
        <p14:creationId xmlns:p14="http://schemas.microsoft.com/office/powerpoint/2010/main" val="94352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FB786-C874-4E71-A7C0-18264A5ECE86}"/>
              </a:ext>
            </a:extLst>
          </p:cNvPr>
          <p:cNvSpPr>
            <a:spLocks noGrp="1"/>
          </p:cNvSpPr>
          <p:nvPr>
            <p:ph type="dt" sz="half" idx="10"/>
          </p:nvPr>
        </p:nvSpPr>
        <p:spPr/>
        <p:txBody>
          <a:bodyPr/>
          <a:lstStyle/>
          <a:p>
            <a:fld id="{49C5572C-C743-4C73-A634-2D0C105FF87A}" type="datetimeFigureOut">
              <a:rPr lang="en-US" smtClean="0"/>
              <a:t>2/24/19</a:t>
            </a:fld>
            <a:endParaRPr lang="en-US"/>
          </a:p>
        </p:txBody>
      </p:sp>
      <p:sp>
        <p:nvSpPr>
          <p:cNvPr id="3" name="Footer Placeholder 2">
            <a:extLst>
              <a:ext uri="{FF2B5EF4-FFF2-40B4-BE49-F238E27FC236}">
                <a16:creationId xmlns:a16="http://schemas.microsoft.com/office/drawing/2014/main" id="{6CFF53A5-3466-40DA-B713-CDBF5DE330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8AF4C4-4687-43BD-BC42-9C89E5D1A6D3}"/>
              </a:ext>
            </a:extLst>
          </p:cNvPr>
          <p:cNvSpPr>
            <a:spLocks noGrp="1"/>
          </p:cNvSpPr>
          <p:nvPr>
            <p:ph type="sldNum" sz="quarter" idx="12"/>
          </p:nvPr>
        </p:nvSpPr>
        <p:spPr/>
        <p:txBody>
          <a:bodyPr/>
          <a:lstStyle/>
          <a:p>
            <a:fld id="{D4161565-81D3-45CA-8945-D51F1A92DBAF}" type="slidenum">
              <a:rPr lang="en-US" smtClean="0"/>
              <a:t>‹#›</a:t>
            </a:fld>
            <a:endParaRPr lang="en-US"/>
          </a:p>
        </p:txBody>
      </p:sp>
    </p:spTree>
    <p:extLst>
      <p:ext uri="{BB962C8B-B14F-4D97-AF65-F5344CB8AC3E}">
        <p14:creationId xmlns:p14="http://schemas.microsoft.com/office/powerpoint/2010/main" val="372626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6275-CFF4-464C-9247-ADB189463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113372-2F48-4C92-A77E-BE98C571D5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1746B3-E0C1-4BED-9110-5E3974D62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EF1626-233B-4848-ACC8-0585FCD24601}"/>
              </a:ext>
            </a:extLst>
          </p:cNvPr>
          <p:cNvSpPr>
            <a:spLocks noGrp="1"/>
          </p:cNvSpPr>
          <p:nvPr>
            <p:ph type="dt" sz="half" idx="10"/>
          </p:nvPr>
        </p:nvSpPr>
        <p:spPr/>
        <p:txBody>
          <a:bodyPr/>
          <a:lstStyle/>
          <a:p>
            <a:fld id="{49C5572C-C743-4C73-A634-2D0C105FF87A}" type="datetimeFigureOut">
              <a:rPr lang="en-US" smtClean="0"/>
              <a:t>2/24/19</a:t>
            </a:fld>
            <a:endParaRPr lang="en-US"/>
          </a:p>
        </p:txBody>
      </p:sp>
      <p:sp>
        <p:nvSpPr>
          <p:cNvPr id="6" name="Footer Placeholder 5">
            <a:extLst>
              <a:ext uri="{FF2B5EF4-FFF2-40B4-BE49-F238E27FC236}">
                <a16:creationId xmlns:a16="http://schemas.microsoft.com/office/drawing/2014/main" id="{7A4E519A-FD2A-40F6-8F8B-4BEFD5457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C032D-EC0B-46B3-9A11-002196310BC5}"/>
              </a:ext>
            </a:extLst>
          </p:cNvPr>
          <p:cNvSpPr>
            <a:spLocks noGrp="1"/>
          </p:cNvSpPr>
          <p:nvPr>
            <p:ph type="sldNum" sz="quarter" idx="12"/>
          </p:nvPr>
        </p:nvSpPr>
        <p:spPr/>
        <p:txBody>
          <a:bodyPr/>
          <a:lstStyle/>
          <a:p>
            <a:fld id="{D4161565-81D3-45CA-8945-D51F1A92DBAF}" type="slidenum">
              <a:rPr lang="en-US" smtClean="0"/>
              <a:t>‹#›</a:t>
            </a:fld>
            <a:endParaRPr lang="en-US"/>
          </a:p>
        </p:txBody>
      </p:sp>
    </p:spTree>
    <p:extLst>
      <p:ext uri="{BB962C8B-B14F-4D97-AF65-F5344CB8AC3E}">
        <p14:creationId xmlns:p14="http://schemas.microsoft.com/office/powerpoint/2010/main" val="80210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87FB-FFD7-47EC-99C2-AAAE2E452E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8760B1-0258-47FC-9894-0D2028143D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479408-37EC-4FCA-951F-38DFBC27B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242CD5-FA9D-475B-A3D6-FC72DE449511}"/>
              </a:ext>
            </a:extLst>
          </p:cNvPr>
          <p:cNvSpPr>
            <a:spLocks noGrp="1"/>
          </p:cNvSpPr>
          <p:nvPr>
            <p:ph type="dt" sz="half" idx="10"/>
          </p:nvPr>
        </p:nvSpPr>
        <p:spPr/>
        <p:txBody>
          <a:bodyPr/>
          <a:lstStyle/>
          <a:p>
            <a:fld id="{49C5572C-C743-4C73-A634-2D0C105FF87A}" type="datetimeFigureOut">
              <a:rPr lang="en-US" smtClean="0"/>
              <a:t>2/24/19</a:t>
            </a:fld>
            <a:endParaRPr lang="en-US"/>
          </a:p>
        </p:txBody>
      </p:sp>
      <p:sp>
        <p:nvSpPr>
          <p:cNvPr id="6" name="Footer Placeholder 5">
            <a:extLst>
              <a:ext uri="{FF2B5EF4-FFF2-40B4-BE49-F238E27FC236}">
                <a16:creationId xmlns:a16="http://schemas.microsoft.com/office/drawing/2014/main" id="{74C20CA5-DE4A-4B58-92E8-CC825206D2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523E0-7E0E-4D96-ACD9-C57CF02C6E7A}"/>
              </a:ext>
            </a:extLst>
          </p:cNvPr>
          <p:cNvSpPr>
            <a:spLocks noGrp="1"/>
          </p:cNvSpPr>
          <p:nvPr>
            <p:ph type="sldNum" sz="quarter" idx="12"/>
          </p:nvPr>
        </p:nvSpPr>
        <p:spPr/>
        <p:txBody>
          <a:bodyPr/>
          <a:lstStyle/>
          <a:p>
            <a:fld id="{D4161565-81D3-45CA-8945-D51F1A92DBAF}" type="slidenum">
              <a:rPr lang="en-US" smtClean="0"/>
              <a:t>‹#›</a:t>
            </a:fld>
            <a:endParaRPr lang="en-US"/>
          </a:p>
        </p:txBody>
      </p:sp>
    </p:spTree>
    <p:extLst>
      <p:ext uri="{BB962C8B-B14F-4D97-AF65-F5344CB8AC3E}">
        <p14:creationId xmlns:p14="http://schemas.microsoft.com/office/powerpoint/2010/main" val="234779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E05080-12B9-4D48-A208-19EDEEFB92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D4DED8-85BC-4829-82C6-E86A4F6758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BC8BE-1798-4615-B0CE-2A685C9966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5572C-C743-4C73-A634-2D0C105FF87A}" type="datetimeFigureOut">
              <a:rPr lang="en-US" smtClean="0"/>
              <a:t>2/24/19</a:t>
            </a:fld>
            <a:endParaRPr lang="en-US"/>
          </a:p>
        </p:txBody>
      </p:sp>
      <p:sp>
        <p:nvSpPr>
          <p:cNvPr id="5" name="Footer Placeholder 4">
            <a:extLst>
              <a:ext uri="{FF2B5EF4-FFF2-40B4-BE49-F238E27FC236}">
                <a16:creationId xmlns:a16="http://schemas.microsoft.com/office/drawing/2014/main" id="{A4ECC197-3EBB-4A3A-8E87-CD3CFE89D2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042D77-7E68-4009-8D85-E2157E321B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61565-81D3-45CA-8945-D51F1A92DBAF}" type="slidenum">
              <a:rPr lang="en-US" smtClean="0"/>
              <a:t>‹#›</a:t>
            </a:fld>
            <a:endParaRPr lang="en-US"/>
          </a:p>
        </p:txBody>
      </p:sp>
    </p:spTree>
    <p:extLst>
      <p:ext uri="{BB962C8B-B14F-4D97-AF65-F5344CB8AC3E}">
        <p14:creationId xmlns:p14="http://schemas.microsoft.com/office/powerpoint/2010/main" val="2561322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EA4E0E-809E-4D95-9B11-310E6233D02E}"/>
              </a:ext>
            </a:extLst>
          </p:cNvPr>
          <p:cNvSpPr>
            <a:spLocks noGrp="1"/>
          </p:cNvSpPr>
          <p:nvPr>
            <p:ph type="ctrTitle"/>
          </p:nvPr>
        </p:nvSpPr>
        <p:spPr>
          <a:xfrm>
            <a:off x="1245706" y="2319129"/>
            <a:ext cx="9144000" cy="1270931"/>
          </a:xfrm>
        </p:spPr>
        <p:txBody>
          <a:bodyPr>
            <a:normAutofit/>
          </a:bodyPr>
          <a:lstStyle/>
          <a:p>
            <a:r>
              <a:rPr lang="en-US" sz="6600" b="1" dirty="0">
                <a:latin typeface="Times New Roman" panose="02020603050405020304" pitchFamily="18" charset="0"/>
                <a:cs typeface="Times New Roman" panose="02020603050405020304" pitchFamily="18" charset="0"/>
              </a:rPr>
              <a:t>I/O Systems</a:t>
            </a:r>
          </a:p>
        </p:txBody>
      </p:sp>
      <p:sp>
        <p:nvSpPr>
          <p:cNvPr id="4" name="TextBox 3">
            <a:extLst>
              <a:ext uri="{FF2B5EF4-FFF2-40B4-BE49-F238E27FC236}">
                <a16:creationId xmlns:a16="http://schemas.microsoft.com/office/drawing/2014/main" id="{A5B4F7CB-0394-4E77-B52D-524CB2A05E46}"/>
              </a:ext>
            </a:extLst>
          </p:cNvPr>
          <p:cNvSpPr txBox="1"/>
          <p:nvPr/>
        </p:nvSpPr>
        <p:spPr>
          <a:xfrm>
            <a:off x="344556" y="5200829"/>
            <a:ext cx="3008243" cy="646331"/>
          </a:xfrm>
          <a:prstGeom prst="rect">
            <a:avLst/>
          </a:prstGeom>
          <a:noFill/>
        </p:spPr>
        <p:txBody>
          <a:bodyPr wrap="square" rtlCol="0">
            <a:spAutoFit/>
          </a:bodyPr>
          <a:lstStyle/>
          <a:p>
            <a:r>
              <a:rPr lang="en-US" b="1" dirty="0"/>
              <a:t>Lecture</a:t>
            </a:r>
            <a:r>
              <a:rPr lang="en-US" dirty="0"/>
              <a:t> – #31    [16-Apr-2018]</a:t>
            </a:r>
          </a:p>
          <a:p>
            <a:r>
              <a:rPr lang="en-US" b="1" dirty="0"/>
              <a:t>Dept. </a:t>
            </a:r>
            <a:r>
              <a:rPr lang="en-US" dirty="0"/>
              <a:t>- CSE 6</a:t>
            </a:r>
            <a:r>
              <a:rPr lang="en-US" baseline="30000" dirty="0"/>
              <a:t>th</a:t>
            </a:r>
            <a:r>
              <a:rPr lang="en-US" dirty="0"/>
              <a:t> </a:t>
            </a:r>
            <a:r>
              <a:rPr lang="en-US" dirty="0" err="1"/>
              <a:t>Sem</a:t>
            </a:r>
            <a:endParaRPr lang="en-US" dirty="0"/>
          </a:p>
        </p:txBody>
      </p:sp>
      <p:sp>
        <p:nvSpPr>
          <p:cNvPr id="6" name="TextBox 5">
            <a:extLst>
              <a:ext uri="{FF2B5EF4-FFF2-40B4-BE49-F238E27FC236}">
                <a16:creationId xmlns:a16="http://schemas.microsoft.com/office/drawing/2014/main" id="{26E29724-43AB-439A-A345-1068EB6FE9D9}"/>
              </a:ext>
            </a:extLst>
          </p:cNvPr>
          <p:cNvSpPr txBox="1"/>
          <p:nvPr/>
        </p:nvSpPr>
        <p:spPr>
          <a:xfrm>
            <a:off x="8951843" y="5200829"/>
            <a:ext cx="2604053" cy="646331"/>
          </a:xfrm>
          <a:prstGeom prst="rect">
            <a:avLst/>
          </a:prstGeom>
          <a:noFill/>
        </p:spPr>
        <p:txBody>
          <a:bodyPr wrap="square" rtlCol="0">
            <a:spAutoFit/>
          </a:bodyPr>
          <a:lstStyle/>
          <a:p>
            <a:pPr algn="just"/>
            <a:r>
              <a:rPr lang="en-US" b="1" dirty="0"/>
              <a:t>Lecturer:</a:t>
            </a:r>
            <a:r>
              <a:rPr lang="en-US" dirty="0"/>
              <a:t> </a:t>
            </a:r>
            <a:r>
              <a:rPr lang="en-US" dirty="0" err="1"/>
              <a:t>Biswajita</a:t>
            </a:r>
            <a:r>
              <a:rPr lang="en-US" dirty="0"/>
              <a:t> Dutta</a:t>
            </a:r>
          </a:p>
          <a:p>
            <a:pPr algn="just"/>
            <a:r>
              <a:rPr lang="en-US" b="1" dirty="0"/>
              <a:t>TA:</a:t>
            </a:r>
            <a:r>
              <a:rPr lang="en-US" dirty="0"/>
              <a:t>	 Akshay Anand</a:t>
            </a:r>
          </a:p>
        </p:txBody>
      </p:sp>
      <p:pic>
        <p:nvPicPr>
          <p:cNvPr id="8" name="Picture 7">
            <a:extLst>
              <a:ext uri="{FF2B5EF4-FFF2-40B4-BE49-F238E27FC236}">
                <a16:creationId xmlns:a16="http://schemas.microsoft.com/office/drawing/2014/main" id="{E79EA306-7DA8-4AFC-9B1F-63DA4EF55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701" y="204769"/>
            <a:ext cx="1452414" cy="1384634"/>
          </a:xfrm>
          <a:prstGeom prst="rect">
            <a:avLst/>
          </a:prstGeom>
        </p:spPr>
      </p:pic>
      <p:sp>
        <p:nvSpPr>
          <p:cNvPr id="9" name="TextBox 8">
            <a:extLst>
              <a:ext uri="{FF2B5EF4-FFF2-40B4-BE49-F238E27FC236}">
                <a16:creationId xmlns:a16="http://schemas.microsoft.com/office/drawing/2014/main" id="{A60DE580-A363-4763-A0E6-40F52FCF3082}"/>
              </a:ext>
            </a:extLst>
          </p:cNvPr>
          <p:cNvSpPr txBox="1"/>
          <p:nvPr/>
        </p:nvSpPr>
        <p:spPr>
          <a:xfrm>
            <a:off x="2213115" y="358477"/>
            <a:ext cx="8176591" cy="1077218"/>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St. Thomas’ College of Engineering &amp; Technology</a:t>
            </a:r>
            <a:endParaRPr lang="en-US" sz="2800" b="1" u="sng"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B. Tech. 6th Semester</a:t>
            </a:r>
            <a:endParaRPr lang="en-US"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Operating System [CS - 603]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84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D93A-A5E6-46C8-88EA-B7AD24E8B398}"/>
              </a:ext>
            </a:extLst>
          </p:cNvPr>
          <p:cNvSpPr>
            <a:spLocks noGrp="1"/>
          </p:cNvSpPr>
          <p:nvPr>
            <p:ph type="title"/>
          </p:nvPr>
        </p:nvSpPr>
        <p:spPr>
          <a:xfrm>
            <a:off x="639278" y="204020"/>
            <a:ext cx="10515600" cy="966164"/>
          </a:xfrm>
        </p:spPr>
        <p:txBody>
          <a:bodyPr>
            <a:normAutofit/>
          </a:bodyPr>
          <a:lstStyle/>
          <a:p>
            <a:r>
              <a:rPr lang="en-US" sz="4800" b="1" dirty="0">
                <a:latin typeface="Times New Roman" panose="02020603050405020304" pitchFamily="18" charset="0"/>
                <a:cs typeface="Times New Roman" panose="02020603050405020304" pitchFamily="18" charset="0"/>
              </a:rPr>
              <a:t>Interface</a:t>
            </a:r>
          </a:p>
        </p:txBody>
      </p:sp>
      <p:sp>
        <p:nvSpPr>
          <p:cNvPr id="6" name="TextBox 5">
            <a:extLst>
              <a:ext uri="{FF2B5EF4-FFF2-40B4-BE49-F238E27FC236}">
                <a16:creationId xmlns:a16="http://schemas.microsoft.com/office/drawing/2014/main" id="{678556CB-2BB9-40D9-A36D-A1EC181B56AD}"/>
              </a:ext>
            </a:extLst>
          </p:cNvPr>
          <p:cNvSpPr txBox="1"/>
          <p:nvPr/>
        </p:nvSpPr>
        <p:spPr>
          <a:xfrm>
            <a:off x="639278" y="1170183"/>
            <a:ext cx="10719581" cy="1384995"/>
          </a:xfrm>
          <a:prstGeom prst="rect">
            <a:avLst/>
          </a:prstGeom>
          <a:noFill/>
        </p:spPr>
        <p:txBody>
          <a:bodyPr wrap="square" rtlCol="0">
            <a:spAutoFit/>
          </a:bodyPr>
          <a:lstStyle/>
          <a:p>
            <a:r>
              <a:rPr lang="en-US" sz="2800" dirty="0"/>
              <a:t>An </a:t>
            </a:r>
            <a:r>
              <a:rPr lang="en-US" sz="2800" b="1" dirty="0"/>
              <a:t>interface device</a:t>
            </a:r>
            <a:r>
              <a:rPr lang="en-US" sz="2800" dirty="0"/>
              <a:t> (IDF) is a hardware component or system of components that provides abstraction for human beings to interact with a computer, a telephone system, or other electronic information system.</a:t>
            </a:r>
            <a:endParaRPr lang="en-US" sz="7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32DC37-86E5-4A05-BF16-1A87A9707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80" y="2936962"/>
            <a:ext cx="10675776" cy="3921038"/>
          </a:xfrm>
          <a:prstGeom prst="rect">
            <a:avLst/>
          </a:prstGeom>
        </p:spPr>
      </p:pic>
    </p:spTree>
    <p:extLst>
      <p:ext uri="{BB962C8B-B14F-4D97-AF65-F5344CB8AC3E}">
        <p14:creationId xmlns:p14="http://schemas.microsoft.com/office/powerpoint/2010/main" val="3855865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71A8-59C6-4A54-860A-10F90A48AEF7}"/>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PCI</a:t>
            </a:r>
            <a:r>
              <a:rPr lang="en-US" dirty="0">
                <a:latin typeface="Times New Roman" panose="02020603050405020304" pitchFamily="18" charset="0"/>
                <a:cs typeface="Times New Roman" panose="02020603050405020304" pitchFamily="18" charset="0"/>
              </a:rPr>
              <a:t> ( Peripheral Component Interconnect </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A86859-EBC1-4E55-8D13-93EFA6B13054}"/>
              </a:ext>
            </a:extLst>
          </p:cNvPr>
          <p:cNvSpPr>
            <a:spLocks noGrp="1"/>
          </p:cNvSpPr>
          <p:nvPr>
            <p:ph idx="1"/>
          </p:nvPr>
        </p:nvSpPr>
        <p:spPr>
          <a:xfrm>
            <a:off x="718931" y="1789043"/>
            <a:ext cx="10515600" cy="4414424"/>
          </a:xfrm>
        </p:spPr>
        <p:txBody>
          <a:bodyPr>
            <a:normAutofit lnSpcReduction="10000"/>
          </a:bodyPr>
          <a:lstStyle/>
          <a:p>
            <a:r>
              <a:rPr lang="en-US" dirty="0">
                <a:latin typeface="Times New Roman" panose="02020603050405020304" pitchFamily="18" charset="0"/>
                <a:cs typeface="Times New Roman" panose="02020603050405020304" pitchFamily="18" charset="0"/>
              </a:rPr>
              <a:t>Used as standard system bus -&gt; for high speed, high bandwidth </a:t>
            </a:r>
          </a:p>
          <a:p>
            <a:r>
              <a:rPr lang="en-US" dirty="0">
                <a:latin typeface="Times New Roman" panose="02020603050405020304" pitchFamily="18" charset="0"/>
                <a:cs typeface="Times New Roman" panose="02020603050405020304" pitchFamily="18" charset="0"/>
              </a:rPr>
              <a:t>Expansion slot -&gt; connects slower low-bandwidth devices, which typically deliver data one character at a time ( with buffering. )</a:t>
            </a:r>
          </a:p>
          <a:p>
            <a:r>
              <a:rPr lang="en-US" dirty="0">
                <a:latin typeface="Times New Roman" panose="02020603050405020304" pitchFamily="18" charset="0"/>
                <a:cs typeface="Times New Roman" panose="02020603050405020304" pitchFamily="18" charset="0"/>
              </a:rPr>
              <a:t>Can connect PCI cards that include: </a:t>
            </a:r>
          </a:p>
          <a:p>
            <a:pPr lvl="1"/>
            <a:r>
              <a:rPr lang="en-US" dirty="0">
                <a:latin typeface="Times New Roman" panose="02020603050405020304" pitchFamily="18" charset="0"/>
                <a:cs typeface="Times New Roman" panose="02020603050405020304" pitchFamily="18" charset="0"/>
              </a:rPr>
              <a:t>Network cards</a:t>
            </a:r>
          </a:p>
          <a:p>
            <a:pPr lvl="1"/>
            <a:r>
              <a:rPr lang="en-US" dirty="0">
                <a:latin typeface="Times New Roman" panose="02020603050405020304" pitchFamily="18" charset="0"/>
                <a:cs typeface="Times New Roman" panose="02020603050405020304" pitchFamily="18" charset="0"/>
              </a:rPr>
              <a:t>Sound cards</a:t>
            </a:r>
          </a:p>
          <a:p>
            <a:pPr lvl="1"/>
            <a:r>
              <a:rPr lang="en-US" dirty="0">
                <a:latin typeface="Times New Roman" panose="02020603050405020304" pitchFamily="18" charset="0"/>
                <a:cs typeface="Times New Roman" panose="02020603050405020304" pitchFamily="18" charset="0"/>
              </a:rPr>
              <a:t>Modems</a:t>
            </a:r>
          </a:p>
          <a:p>
            <a:pPr lvl="1"/>
            <a:r>
              <a:rPr lang="en-US" dirty="0">
                <a:latin typeface="Times New Roman" panose="02020603050405020304" pitchFamily="18" charset="0"/>
                <a:cs typeface="Times New Roman" panose="02020603050405020304" pitchFamily="18" charset="0"/>
              </a:rPr>
              <a:t>Extra ports such as USB or serial</a:t>
            </a:r>
          </a:p>
          <a:p>
            <a:pPr lvl="1"/>
            <a:r>
              <a:rPr lang="en-US" dirty="0">
                <a:latin typeface="Times New Roman" panose="02020603050405020304" pitchFamily="18" charset="0"/>
                <a:cs typeface="Times New Roman" panose="02020603050405020304" pitchFamily="18" charset="0"/>
              </a:rPr>
              <a:t>TV tuner cards</a:t>
            </a:r>
          </a:p>
          <a:p>
            <a:pPr lvl="1"/>
            <a:r>
              <a:rPr lang="en-US" dirty="0">
                <a:latin typeface="Times New Roman" panose="02020603050405020304" pitchFamily="18" charset="0"/>
                <a:cs typeface="Times New Roman" panose="02020603050405020304" pitchFamily="18" charset="0"/>
              </a:rPr>
              <a:t>Disk controllers</a:t>
            </a:r>
          </a:p>
          <a:p>
            <a:pPr lvl="1"/>
            <a:r>
              <a:rPr lang="en-US" dirty="0">
                <a:latin typeface="Times New Roman" panose="02020603050405020304" pitchFamily="18" charset="0"/>
                <a:cs typeface="Times New Roman" panose="02020603050405020304" pitchFamily="18" charset="0"/>
              </a:rPr>
              <a:t>Graphics cards</a:t>
            </a:r>
          </a:p>
        </p:txBody>
      </p:sp>
    </p:spTree>
    <p:extLst>
      <p:ext uri="{BB962C8B-B14F-4D97-AF65-F5344CB8AC3E}">
        <p14:creationId xmlns:p14="http://schemas.microsoft.com/office/powerpoint/2010/main" val="4054107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71A8-59C6-4A54-860A-10F90A48AEF7}"/>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PCI</a:t>
            </a:r>
            <a:r>
              <a:rPr lang="en-US" dirty="0">
                <a:latin typeface="Times New Roman" panose="02020603050405020304" pitchFamily="18" charset="0"/>
                <a:cs typeface="Times New Roman" panose="02020603050405020304" pitchFamily="18" charset="0"/>
              </a:rPr>
              <a:t> ( Peripheral Component Interconnect </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9CD74A8-00E7-4F5B-B5B0-4694A61480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165" y="1942479"/>
            <a:ext cx="7552588" cy="4802187"/>
          </a:xfrm>
        </p:spPr>
      </p:pic>
    </p:spTree>
    <p:extLst>
      <p:ext uri="{BB962C8B-B14F-4D97-AF65-F5344CB8AC3E}">
        <p14:creationId xmlns:p14="http://schemas.microsoft.com/office/powerpoint/2010/main" val="2021690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71A8-59C6-4A54-860A-10F90A48AEF7}"/>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PCIe</a:t>
            </a:r>
            <a:r>
              <a:rPr lang="en-US" dirty="0">
                <a:latin typeface="Times New Roman" panose="02020603050405020304" pitchFamily="18" charset="0"/>
                <a:cs typeface="Times New Roman" panose="02020603050405020304" pitchFamily="18" charset="0"/>
              </a:rPr>
              <a:t> ( PCI Express</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13625445-BAA6-4F0A-87AF-FF50A357F4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860" y="1507572"/>
            <a:ext cx="8174036" cy="5266605"/>
          </a:xfrm>
        </p:spPr>
      </p:pic>
    </p:spTree>
    <p:extLst>
      <p:ext uri="{BB962C8B-B14F-4D97-AF65-F5344CB8AC3E}">
        <p14:creationId xmlns:p14="http://schemas.microsoft.com/office/powerpoint/2010/main" val="3089132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6C5E-508F-48BF-BBFD-82B10701037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Modern storage options on PCIe</a:t>
            </a:r>
          </a:p>
        </p:txBody>
      </p:sp>
      <p:pic>
        <p:nvPicPr>
          <p:cNvPr id="5" name="Content Placeholder 4">
            <a:extLst>
              <a:ext uri="{FF2B5EF4-FFF2-40B4-BE49-F238E27FC236}">
                <a16:creationId xmlns:a16="http://schemas.microsoft.com/office/drawing/2014/main" id="{9D3D2ACC-C8E2-47E5-90E0-E5E8915BA3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40082"/>
            <a:ext cx="5533108" cy="3555022"/>
          </a:xfrm>
        </p:spPr>
      </p:pic>
      <p:pic>
        <p:nvPicPr>
          <p:cNvPr id="4" name="Picture 3">
            <a:extLst>
              <a:ext uri="{FF2B5EF4-FFF2-40B4-BE49-F238E27FC236}">
                <a16:creationId xmlns:a16="http://schemas.microsoft.com/office/drawing/2014/main" id="{024EE990-22E2-4220-8600-2C53BACD7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383" y="1828800"/>
            <a:ext cx="6546573" cy="4909930"/>
          </a:xfrm>
          <a:prstGeom prst="rect">
            <a:avLst/>
          </a:prstGeom>
        </p:spPr>
      </p:pic>
      <p:sp>
        <p:nvSpPr>
          <p:cNvPr id="6" name="TextBox 5">
            <a:extLst>
              <a:ext uri="{FF2B5EF4-FFF2-40B4-BE49-F238E27FC236}">
                <a16:creationId xmlns:a16="http://schemas.microsoft.com/office/drawing/2014/main" id="{E980EE37-9458-4A29-8AC6-F48D4223077F}"/>
              </a:ext>
            </a:extLst>
          </p:cNvPr>
          <p:cNvSpPr txBox="1"/>
          <p:nvPr/>
        </p:nvSpPr>
        <p:spPr>
          <a:xfrm>
            <a:off x="1152939" y="5579165"/>
            <a:ext cx="2478157"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NVMe</a:t>
            </a:r>
            <a:r>
              <a:rPr lang="en-US" b="1" dirty="0">
                <a:latin typeface="Times New Roman" panose="02020603050405020304" pitchFamily="18" charset="0"/>
                <a:cs typeface="Times New Roman" panose="02020603050405020304" pitchFamily="18" charset="0"/>
              </a:rPr>
              <a:t> Flash SSD</a:t>
            </a:r>
            <a:endParaRPr lang="en-US" dirty="0"/>
          </a:p>
        </p:txBody>
      </p:sp>
      <p:sp>
        <p:nvSpPr>
          <p:cNvPr id="7" name="TextBox 6">
            <a:extLst>
              <a:ext uri="{FF2B5EF4-FFF2-40B4-BE49-F238E27FC236}">
                <a16:creationId xmlns:a16="http://schemas.microsoft.com/office/drawing/2014/main" id="{6F69D3A5-84F4-4142-B41E-D8320808739A}"/>
              </a:ext>
            </a:extLst>
          </p:cNvPr>
          <p:cNvSpPr txBox="1"/>
          <p:nvPr/>
        </p:nvSpPr>
        <p:spPr>
          <a:xfrm>
            <a:off x="6175512" y="6123543"/>
            <a:ext cx="2478157"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NVMe</a:t>
            </a:r>
            <a:r>
              <a:rPr lang="en-US" b="1" dirty="0">
                <a:latin typeface="Times New Roman" panose="02020603050405020304" pitchFamily="18" charset="0"/>
                <a:cs typeface="Times New Roman" panose="02020603050405020304" pitchFamily="18" charset="0"/>
              </a:rPr>
              <a:t> M.2 SSD</a:t>
            </a:r>
            <a:endParaRPr lang="en-US" dirty="0"/>
          </a:p>
        </p:txBody>
      </p:sp>
    </p:spTree>
    <p:extLst>
      <p:ext uri="{BB962C8B-B14F-4D97-AF65-F5344CB8AC3E}">
        <p14:creationId xmlns:p14="http://schemas.microsoft.com/office/powerpoint/2010/main" val="665340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57E2-FF09-4139-84C1-5850F603FE1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Storage I/O interfaces</a:t>
            </a:r>
          </a:p>
        </p:txBody>
      </p:sp>
      <p:sp>
        <p:nvSpPr>
          <p:cNvPr id="4" name="Content Placeholder 3">
            <a:extLst>
              <a:ext uri="{FF2B5EF4-FFF2-40B4-BE49-F238E27FC236}">
                <a16:creationId xmlns:a16="http://schemas.microsoft.com/office/drawing/2014/main" id="{20ED1A7E-DCCD-47AD-910D-B7DE9FB47F5D}"/>
              </a:ext>
            </a:extLst>
          </p:cNvPr>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Parallel</a:t>
            </a:r>
          </a:p>
          <a:p>
            <a:pPr lvl="1"/>
            <a:r>
              <a:rPr lang="en-US" sz="3600" dirty="0">
                <a:latin typeface="Times New Roman" panose="02020603050405020304" pitchFamily="18" charset="0"/>
                <a:cs typeface="Times New Roman" panose="02020603050405020304" pitchFamily="18" charset="0"/>
              </a:rPr>
              <a:t>SCSI</a:t>
            </a:r>
          </a:p>
          <a:p>
            <a:pPr lvl="1"/>
            <a:r>
              <a:rPr lang="en-US" sz="3600" dirty="0">
                <a:latin typeface="Times New Roman" panose="02020603050405020304" pitchFamily="18" charset="0"/>
                <a:cs typeface="Times New Roman" panose="02020603050405020304" pitchFamily="18" charset="0"/>
              </a:rPr>
              <a:t>ATA/IDE</a:t>
            </a:r>
          </a:p>
          <a:p>
            <a:pPr lvl="1"/>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Serial</a:t>
            </a:r>
          </a:p>
          <a:p>
            <a:pPr lvl="1"/>
            <a:r>
              <a:rPr lang="en-US" sz="3600" dirty="0">
                <a:latin typeface="Times New Roman" panose="02020603050405020304" pitchFamily="18" charset="0"/>
                <a:cs typeface="Times New Roman" panose="02020603050405020304" pitchFamily="18" charset="0"/>
              </a:rPr>
              <a:t>SAS (Serial Attached SCSI)</a:t>
            </a:r>
          </a:p>
          <a:p>
            <a:pPr lvl="1"/>
            <a:r>
              <a:rPr lang="en-US" sz="3600" dirty="0">
                <a:latin typeface="Times New Roman" panose="02020603050405020304" pitchFamily="18" charset="0"/>
                <a:cs typeface="Times New Roman" panose="02020603050405020304" pitchFamily="18" charset="0"/>
              </a:rPr>
              <a:t>SATA</a:t>
            </a:r>
          </a:p>
          <a:p>
            <a:pPr lvl="1"/>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40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57E2-FF09-4139-84C1-5850F603FE1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ATA/IDE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Advanced Technology Attachment</a:t>
            </a:r>
          </a:p>
        </p:txBody>
      </p:sp>
      <p:pic>
        <p:nvPicPr>
          <p:cNvPr id="5" name="Content Placeholder 4">
            <a:extLst>
              <a:ext uri="{FF2B5EF4-FFF2-40B4-BE49-F238E27FC236}">
                <a16:creationId xmlns:a16="http://schemas.microsoft.com/office/drawing/2014/main" id="{E628FDE2-3F76-4C74-81EF-FF88A549D8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963" y="1758391"/>
            <a:ext cx="5688073" cy="4550459"/>
          </a:xfrm>
        </p:spPr>
      </p:pic>
    </p:spTree>
    <p:extLst>
      <p:ext uri="{BB962C8B-B14F-4D97-AF65-F5344CB8AC3E}">
        <p14:creationId xmlns:p14="http://schemas.microsoft.com/office/powerpoint/2010/main" val="874216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4120-2551-402B-906F-536A8FAF92E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SCSI – Small Computer System Interface</a:t>
            </a:r>
          </a:p>
        </p:txBody>
      </p:sp>
      <p:pic>
        <p:nvPicPr>
          <p:cNvPr id="5" name="Content Placeholder 4">
            <a:extLst>
              <a:ext uri="{FF2B5EF4-FFF2-40B4-BE49-F238E27FC236}">
                <a16:creationId xmlns:a16="http://schemas.microsoft.com/office/drawing/2014/main" id="{A9541B14-642B-4BB3-B0CD-B7AF4C6A3D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3735" y="2240622"/>
            <a:ext cx="6164530" cy="4617378"/>
          </a:xfrm>
        </p:spPr>
      </p:pic>
    </p:spTree>
    <p:extLst>
      <p:ext uri="{BB962C8B-B14F-4D97-AF65-F5344CB8AC3E}">
        <p14:creationId xmlns:p14="http://schemas.microsoft.com/office/powerpoint/2010/main" val="339638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57E2-FF09-4139-84C1-5850F603FE1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SATA –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Serial Advanced Technology Attachment</a:t>
            </a:r>
          </a:p>
        </p:txBody>
      </p:sp>
      <p:pic>
        <p:nvPicPr>
          <p:cNvPr id="5" name="Picture 4">
            <a:extLst>
              <a:ext uri="{FF2B5EF4-FFF2-40B4-BE49-F238E27FC236}">
                <a16:creationId xmlns:a16="http://schemas.microsoft.com/office/drawing/2014/main" id="{128EDAE9-5069-4C74-A1E3-0F0DBDDC1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61" y="1981200"/>
            <a:ext cx="5049078" cy="3366052"/>
          </a:xfrm>
          <a:prstGeom prst="rect">
            <a:avLst/>
          </a:prstGeom>
        </p:spPr>
      </p:pic>
      <p:pic>
        <p:nvPicPr>
          <p:cNvPr id="7" name="Picture 6">
            <a:extLst>
              <a:ext uri="{FF2B5EF4-FFF2-40B4-BE49-F238E27FC236}">
                <a16:creationId xmlns:a16="http://schemas.microsoft.com/office/drawing/2014/main" id="{D0D93813-4518-41AA-9B51-2F617548C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651" y="1690687"/>
            <a:ext cx="4396409" cy="4396409"/>
          </a:xfrm>
          <a:prstGeom prst="rect">
            <a:avLst/>
          </a:prstGeom>
        </p:spPr>
      </p:pic>
    </p:spTree>
    <p:extLst>
      <p:ext uri="{BB962C8B-B14F-4D97-AF65-F5344CB8AC3E}">
        <p14:creationId xmlns:p14="http://schemas.microsoft.com/office/powerpoint/2010/main" val="1405662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233BFD-2FF6-4C25-9E0E-75DF970D9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436" y="66157"/>
            <a:ext cx="8967581" cy="6725686"/>
          </a:xfrm>
          <a:prstGeom prst="rect">
            <a:avLst/>
          </a:prstGeom>
        </p:spPr>
      </p:pic>
    </p:spTree>
    <p:extLst>
      <p:ext uri="{BB962C8B-B14F-4D97-AF65-F5344CB8AC3E}">
        <p14:creationId xmlns:p14="http://schemas.microsoft.com/office/powerpoint/2010/main" val="4221572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5ED8-8ED2-4BC9-9DEA-A99FDD7FC23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WHY STUDY I/O?</a:t>
            </a:r>
          </a:p>
        </p:txBody>
      </p:sp>
      <p:sp>
        <p:nvSpPr>
          <p:cNvPr id="3" name="Content Placeholder 2">
            <a:extLst>
              <a:ext uri="{FF2B5EF4-FFF2-40B4-BE49-F238E27FC236}">
                <a16:creationId xmlns:a16="http://schemas.microsoft.com/office/drawing/2014/main" id="{6DD4995B-B6AB-4974-99AD-7DE45692F0F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Main jobs of computer:</a:t>
            </a:r>
          </a:p>
          <a:p>
            <a:pPr lvl="1"/>
            <a:r>
              <a:rPr lang="en-US" dirty="0">
                <a:latin typeface="Times New Roman" panose="02020603050405020304" pitchFamily="18" charset="0"/>
                <a:cs typeface="Times New Roman" panose="02020603050405020304" pitchFamily="18" charset="0"/>
              </a:rPr>
              <a:t>I/O</a:t>
            </a:r>
          </a:p>
          <a:p>
            <a:pPr lvl="1"/>
            <a:r>
              <a:rPr lang="en-US" dirty="0">
                <a:latin typeface="Times New Roman" panose="02020603050405020304" pitchFamily="18" charset="0"/>
                <a:cs typeface="Times New Roman" panose="02020603050405020304" pitchFamily="18" charset="0"/>
              </a:rPr>
              <a:t>Processing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most cases any processing is done by computers in response to some interaction by user through I/O.</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60% of codes in Linux have something to do with I/O.</a:t>
            </a:r>
          </a:p>
        </p:txBody>
      </p:sp>
    </p:spTree>
    <p:extLst>
      <p:ext uri="{BB962C8B-B14F-4D97-AF65-F5344CB8AC3E}">
        <p14:creationId xmlns:p14="http://schemas.microsoft.com/office/powerpoint/2010/main" val="4276166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D0307-8843-4298-A46C-2311A566996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Daisy chaining</a:t>
            </a:r>
          </a:p>
        </p:txBody>
      </p:sp>
      <p:sp>
        <p:nvSpPr>
          <p:cNvPr id="3" name="Content Placeholder 2">
            <a:extLst>
              <a:ext uri="{FF2B5EF4-FFF2-40B4-BE49-F238E27FC236}">
                <a16:creationId xmlns:a16="http://schemas.microsoft.com/office/drawing/2014/main" id="{3A7E4DB3-784E-4634-A7EA-33F071A9C238}"/>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 </a:t>
            </a:r>
            <a:r>
              <a:rPr lang="en-US" b="1" i="1" dirty="0">
                <a:latin typeface="Times New Roman" panose="02020603050405020304" pitchFamily="18" charset="0"/>
                <a:cs typeface="Times New Roman" panose="02020603050405020304" pitchFamily="18" charset="0"/>
              </a:rPr>
              <a:t>daisy-chain bus </a:t>
            </a:r>
            <a:r>
              <a:rPr lang="en-US" dirty="0">
                <a:latin typeface="Times New Roman" panose="02020603050405020304" pitchFamily="18" charset="0"/>
                <a:cs typeface="Times New Roman" panose="02020603050405020304" pitchFamily="18" charset="0"/>
              </a:rPr>
              <a:t>is when a string of devices is connected to each other like beads on a chain, and only one of the devices is directly connected to the host.</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FC2EB6-72D4-44D7-9F45-134A2872C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008" y="3064512"/>
            <a:ext cx="8454887" cy="3660966"/>
          </a:xfrm>
          <a:prstGeom prst="rect">
            <a:avLst/>
          </a:prstGeom>
        </p:spPr>
      </p:pic>
    </p:spTree>
    <p:extLst>
      <p:ext uri="{BB962C8B-B14F-4D97-AF65-F5344CB8AC3E}">
        <p14:creationId xmlns:p14="http://schemas.microsoft.com/office/powerpoint/2010/main" val="2156500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CCB0-9DE9-41AE-97EB-E9DCCE92D78B}"/>
              </a:ext>
            </a:extLst>
          </p:cNvPr>
          <p:cNvSpPr>
            <a:spLocks noGrp="1"/>
          </p:cNvSpPr>
          <p:nvPr>
            <p:ph type="title"/>
          </p:nvPr>
        </p:nvSpPr>
        <p:spPr>
          <a:xfrm>
            <a:off x="387626" y="1"/>
            <a:ext cx="10515600" cy="914400"/>
          </a:xfrm>
        </p:spPr>
        <p:txBody>
          <a:bodyPr/>
          <a:lstStyle/>
          <a:p>
            <a:r>
              <a:rPr lang="en-US" b="1" dirty="0">
                <a:latin typeface="Times New Roman" panose="02020603050405020304" pitchFamily="18" charset="0"/>
                <a:cs typeface="Times New Roman" panose="02020603050405020304" pitchFamily="18" charset="0"/>
              </a:rPr>
              <a:t>PC Bus Structure</a:t>
            </a:r>
          </a:p>
        </p:txBody>
      </p:sp>
      <p:pic>
        <p:nvPicPr>
          <p:cNvPr id="5" name="Content Placeholder 4">
            <a:extLst>
              <a:ext uri="{FF2B5EF4-FFF2-40B4-BE49-F238E27FC236}">
                <a16:creationId xmlns:a16="http://schemas.microsoft.com/office/drawing/2014/main" id="{E8990F1F-DB08-42FD-9AE4-EB8B285F66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9374" y="1037344"/>
            <a:ext cx="7076931" cy="5455531"/>
          </a:xfrm>
        </p:spPr>
      </p:pic>
    </p:spTree>
    <p:extLst>
      <p:ext uri="{BB962C8B-B14F-4D97-AF65-F5344CB8AC3E}">
        <p14:creationId xmlns:p14="http://schemas.microsoft.com/office/powerpoint/2010/main" val="563437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2211E-5DCC-4C82-A0C8-652D767F5AF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Port registers</a:t>
            </a:r>
          </a:p>
        </p:txBody>
      </p:sp>
      <p:sp>
        <p:nvSpPr>
          <p:cNvPr id="3" name="Content Placeholder 2">
            <a:extLst>
              <a:ext uri="{FF2B5EF4-FFF2-40B4-BE49-F238E27FC236}">
                <a16:creationId xmlns:a16="http://schemas.microsoft.com/office/drawing/2014/main" id="{EAC091D3-8586-4382-83F7-06BB5BA4ED64}"/>
              </a:ext>
            </a:extLst>
          </p:cNvPr>
          <p:cNvSpPr>
            <a:spLocks noGrp="1"/>
          </p:cNvSpPr>
          <p:nvPr>
            <p:ph idx="1"/>
          </p:nvPr>
        </p:nvSpPr>
        <p:spPr>
          <a:xfrm>
            <a:off x="838200" y="1563757"/>
            <a:ext cx="10515600" cy="4613206"/>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One way of communicating with devices is through </a:t>
            </a:r>
            <a:r>
              <a:rPr lang="en-US" b="1" i="1" dirty="0">
                <a:latin typeface="Times New Roman" panose="02020603050405020304" pitchFamily="18" charset="0"/>
                <a:cs typeface="Times New Roman" panose="02020603050405020304" pitchFamily="18" charset="0"/>
              </a:rPr>
              <a:t>registers</a:t>
            </a:r>
            <a:r>
              <a:rPr lang="en-US" dirty="0">
                <a:latin typeface="Times New Roman" panose="02020603050405020304" pitchFamily="18" charset="0"/>
                <a:cs typeface="Times New Roman" panose="02020603050405020304" pitchFamily="18" charset="0"/>
              </a:rPr>
              <a:t> associated with each port. Registers may be one to four bytes in size, and may typically include ( a subset of ) the following four:</a:t>
            </a:r>
          </a:p>
          <a:p>
            <a:r>
              <a:rPr lang="en-US" dirty="0">
                <a:latin typeface="Times New Roman" panose="02020603050405020304" pitchFamily="18" charset="0"/>
                <a:cs typeface="Times New Roman" panose="02020603050405020304" pitchFamily="18" charset="0"/>
              </a:rPr>
              <a:t>The </a:t>
            </a:r>
            <a:r>
              <a:rPr lang="en-US" b="1" i="1" dirty="0">
                <a:latin typeface="Times New Roman" panose="02020603050405020304" pitchFamily="18" charset="0"/>
                <a:cs typeface="Times New Roman" panose="02020603050405020304" pitchFamily="18" charset="0"/>
              </a:rPr>
              <a:t>data-in register</a:t>
            </a:r>
            <a:r>
              <a:rPr lang="en-US" dirty="0">
                <a:latin typeface="Times New Roman" panose="02020603050405020304" pitchFamily="18" charset="0"/>
                <a:cs typeface="Times New Roman" panose="02020603050405020304" pitchFamily="18" charset="0"/>
              </a:rPr>
              <a:t> is read by the host to get input from the device.</a:t>
            </a:r>
          </a:p>
          <a:p>
            <a:r>
              <a:rPr lang="en-US" dirty="0">
                <a:latin typeface="Times New Roman" panose="02020603050405020304" pitchFamily="18" charset="0"/>
                <a:cs typeface="Times New Roman" panose="02020603050405020304" pitchFamily="18" charset="0"/>
              </a:rPr>
              <a:t>The </a:t>
            </a:r>
            <a:r>
              <a:rPr lang="en-US" b="1" i="1" dirty="0">
                <a:latin typeface="Times New Roman" panose="02020603050405020304" pitchFamily="18" charset="0"/>
                <a:cs typeface="Times New Roman" panose="02020603050405020304" pitchFamily="18" charset="0"/>
              </a:rPr>
              <a:t>data-out register </a:t>
            </a:r>
            <a:r>
              <a:rPr lang="en-US" dirty="0">
                <a:latin typeface="Times New Roman" panose="02020603050405020304" pitchFamily="18" charset="0"/>
                <a:cs typeface="Times New Roman" panose="02020603050405020304" pitchFamily="18" charset="0"/>
              </a:rPr>
              <a:t>is written by the host to send output.</a:t>
            </a:r>
          </a:p>
          <a:p>
            <a:r>
              <a:rPr lang="en-US" dirty="0">
                <a:latin typeface="Times New Roman" panose="02020603050405020304" pitchFamily="18" charset="0"/>
                <a:cs typeface="Times New Roman" panose="02020603050405020304" pitchFamily="18" charset="0"/>
              </a:rPr>
              <a:t>The </a:t>
            </a:r>
            <a:r>
              <a:rPr lang="en-US" b="1" i="1" dirty="0">
                <a:latin typeface="Times New Roman" panose="02020603050405020304" pitchFamily="18" charset="0"/>
                <a:cs typeface="Times New Roman" panose="02020603050405020304" pitchFamily="18" charset="0"/>
              </a:rPr>
              <a:t>status register</a:t>
            </a:r>
            <a:r>
              <a:rPr lang="en-US" dirty="0">
                <a:latin typeface="Times New Roman" panose="02020603050405020304" pitchFamily="18" charset="0"/>
                <a:cs typeface="Times New Roman" panose="02020603050405020304" pitchFamily="18" charset="0"/>
              </a:rPr>
              <a:t> has bits read by the host to ascertain the status of the device, such as idle, ready for input, busy, error, transaction complete, etc.</a:t>
            </a:r>
          </a:p>
          <a:p>
            <a:r>
              <a:rPr lang="en-US" dirty="0">
                <a:latin typeface="Times New Roman" panose="02020603050405020304" pitchFamily="18" charset="0"/>
                <a:cs typeface="Times New Roman" panose="02020603050405020304" pitchFamily="18" charset="0"/>
              </a:rPr>
              <a:t>The </a:t>
            </a:r>
            <a:r>
              <a:rPr lang="en-US" b="1" i="1" dirty="0">
                <a:latin typeface="Times New Roman" panose="02020603050405020304" pitchFamily="18" charset="0"/>
                <a:cs typeface="Times New Roman" panose="02020603050405020304" pitchFamily="18" charset="0"/>
              </a:rPr>
              <a:t>control register</a:t>
            </a:r>
            <a:r>
              <a:rPr lang="en-US" dirty="0">
                <a:latin typeface="Times New Roman" panose="02020603050405020304" pitchFamily="18" charset="0"/>
                <a:cs typeface="Times New Roman" panose="02020603050405020304" pitchFamily="18" charset="0"/>
              </a:rPr>
              <a:t> has bits written by the host to issue commands or to change settings of the device such as parity checking, word length, or full- versus half-duplex operation.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27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AA3B-3FD3-48B9-8998-5D585405F33B}"/>
              </a:ext>
            </a:extLst>
          </p:cNvPr>
          <p:cNvSpPr>
            <a:spLocks noGrp="1"/>
          </p:cNvSpPr>
          <p:nvPr>
            <p:ph type="title"/>
          </p:nvPr>
        </p:nvSpPr>
        <p:spPr>
          <a:xfrm>
            <a:off x="506896" y="-5933"/>
            <a:ext cx="10515600" cy="907082"/>
          </a:xfrm>
        </p:spPr>
        <p:txBody>
          <a:bodyPr>
            <a:normAutofit/>
          </a:bodyPr>
          <a:lstStyle/>
          <a:p>
            <a:r>
              <a:rPr lang="en-US" sz="3600" b="1" dirty="0">
                <a:latin typeface="Times New Roman" panose="02020603050405020304" pitchFamily="18" charset="0"/>
                <a:cs typeface="Times New Roman" panose="02020603050405020304" pitchFamily="18" charset="0"/>
              </a:rPr>
              <a:t>Memory mapped I/O vs Peripheral mapped I/O</a:t>
            </a:r>
          </a:p>
        </p:txBody>
      </p:sp>
      <p:graphicFrame>
        <p:nvGraphicFramePr>
          <p:cNvPr id="4" name="Content Placeholder 3">
            <a:extLst>
              <a:ext uri="{FF2B5EF4-FFF2-40B4-BE49-F238E27FC236}">
                <a16:creationId xmlns:a16="http://schemas.microsoft.com/office/drawing/2014/main" id="{2048681B-9C0A-45AA-93A3-2278AA89E4BB}"/>
              </a:ext>
            </a:extLst>
          </p:cNvPr>
          <p:cNvGraphicFramePr>
            <a:graphicFrameLocks noGrp="1"/>
          </p:cNvGraphicFramePr>
          <p:nvPr>
            <p:ph idx="1"/>
            <p:extLst>
              <p:ext uri="{D42A27DB-BD31-4B8C-83A1-F6EECF244321}">
                <p14:modId xmlns:p14="http://schemas.microsoft.com/office/powerpoint/2010/main" val="885156935"/>
              </p:ext>
            </p:extLst>
          </p:nvPr>
        </p:nvGraphicFramePr>
        <p:xfrm>
          <a:off x="710648" y="1348546"/>
          <a:ext cx="10643152" cy="5144327"/>
        </p:xfrm>
        <a:graphic>
          <a:graphicData uri="http://schemas.openxmlformats.org/drawingml/2006/table">
            <a:tbl>
              <a:tblPr firstRow="1" bandRow="1">
                <a:tableStyleId>{5C22544A-7EE6-4342-B048-85BDC9FD1C3A}</a:tableStyleId>
              </a:tblPr>
              <a:tblGrid>
                <a:gridCol w="5321576">
                  <a:extLst>
                    <a:ext uri="{9D8B030D-6E8A-4147-A177-3AD203B41FA5}">
                      <a16:colId xmlns:a16="http://schemas.microsoft.com/office/drawing/2014/main" val="1023478744"/>
                    </a:ext>
                  </a:extLst>
                </a:gridCol>
                <a:gridCol w="5321576">
                  <a:extLst>
                    <a:ext uri="{9D8B030D-6E8A-4147-A177-3AD203B41FA5}">
                      <a16:colId xmlns:a16="http://schemas.microsoft.com/office/drawing/2014/main" val="3807932271"/>
                    </a:ext>
                  </a:extLst>
                </a:gridCol>
              </a:tblGrid>
              <a:tr h="385957">
                <a:tc>
                  <a:txBody>
                    <a:bodyPr/>
                    <a:lstStyle/>
                    <a:p>
                      <a:pPr algn="ctr"/>
                      <a:r>
                        <a:rPr lang="en-US" dirty="0">
                          <a:latin typeface="Times New Roman" panose="02020603050405020304" pitchFamily="18" charset="0"/>
                          <a:cs typeface="Times New Roman" panose="02020603050405020304" pitchFamily="18" charset="0"/>
                        </a:rPr>
                        <a:t>MMIO</a:t>
                      </a:r>
                    </a:p>
                  </a:txBody>
                  <a:tcPr/>
                </a:tc>
                <a:tc>
                  <a:txBody>
                    <a:bodyPr/>
                    <a:lstStyle/>
                    <a:p>
                      <a:pPr algn="ctr"/>
                      <a:r>
                        <a:rPr lang="en-US" dirty="0">
                          <a:latin typeface="Times New Roman" panose="02020603050405020304" pitchFamily="18" charset="0"/>
                          <a:cs typeface="Times New Roman" panose="02020603050405020304" pitchFamily="18" charset="0"/>
                        </a:rPr>
                        <a:t>PIO</a:t>
                      </a:r>
                    </a:p>
                  </a:txBody>
                  <a:tcPr/>
                </a:tc>
                <a:extLst>
                  <a:ext uri="{0D108BD9-81ED-4DB2-BD59-A6C34878D82A}">
                    <a16:rowId xmlns:a16="http://schemas.microsoft.com/office/drawing/2014/main" val="138816672"/>
                  </a:ext>
                </a:extLst>
              </a:tr>
              <a:tr h="951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Data is transferred between any general-purpose register and I/O port.</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Data is transferred only between accumulator and I/O port.</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7488658"/>
                  </a:ext>
                </a:extLst>
              </a:tr>
              <a:tr h="951674">
                <a:tc>
                  <a:txBody>
                    <a:bodyPr/>
                    <a:lstStyle/>
                    <a:p>
                      <a:r>
                        <a:rPr lang="en-US" dirty="0">
                          <a:latin typeface="Times New Roman" panose="02020603050405020304" pitchFamily="18" charset="0"/>
                          <a:cs typeface="Times New Roman" panose="02020603050405020304" pitchFamily="18" charset="0"/>
                        </a:rPr>
                        <a:t>Easier to use from programmer’s perspective as existing memory instructions can be used for I/O operations along with general purpose registers.</a:t>
                      </a:r>
                    </a:p>
                  </a:txBody>
                  <a:tcPr/>
                </a:tc>
                <a:tc>
                  <a:txBody>
                    <a:bodyPr/>
                    <a:lstStyle/>
                    <a:p>
                      <a:r>
                        <a:rPr lang="en-US" dirty="0">
                          <a:latin typeface="Times New Roman" panose="02020603050405020304" pitchFamily="18" charset="0"/>
                          <a:cs typeface="Times New Roman" panose="02020603050405020304" pitchFamily="18" charset="0"/>
                        </a:rPr>
                        <a:t>Harder for programmer as extra I/O instructions need to be used, all of which take single operand (means only accumulator can be used).</a:t>
                      </a:r>
                    </a:p>
                  </a:txBody>
                  <a:tcPr/>
                </a:tc>
                <a:extLst>
                  <a:ext uri="{0D108BD9-81ED-4DB2-BD59-A6C34878D82A}">
                    <a16:rowId xmlns:a16="http://schemas.microsoft.com/office/drawing/2014/main" val="3799350411"/>
                  </a:ext>
                </a:extLst>
              </a:tr>
              <a:tr h="951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The memory map is shared between I/O device and system memory.</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The I/O map is independent of the memory map.</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9072616"/>
                  </a:ext>
                </a:extLst>
              </a:tr>
              <a:tr h="951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More hardware is required to decode address.</a:t>
                      </a:r>
                    </a:p>
                    <a:p>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Less hardware is required to decode smaller I/O port specific address.</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3291743"/>
                  </a:ext>
                </a:extLst>
              </a:tr>
              <a:tr h="951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Arithmetic or logical operations can be directly performed with I/O data.</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Not the case here</a:t>
                      </a:r>
                    </a:p>
                  </a:txBody>
                  <a:tcPr/>
                </a:tc>
                <a:extLst>
                  <a:ext uri="{0D108BD9-81ED-4DB2-BD59-A6C34878D82A}">
                    <a16:rowId xmlns:a16="http://schemas.microsoft.com/office/drawing/2014/main" val="652246563"/>
                  </a:ext>
                </a:extLst>
              </a:tr>
            </a:tbl>
          </a:graphicData>
        </a:graphic>
      </p:graphicFrame>
    </p:spTree>
    <p:extLst>
      <p:ext uri="{BB962C8B-B14F-4D97-AF65-F5344CB8AC3E}">
        <p14:creationId xmlns:p14="http://schemas.microsoft.com/office/powerpoint/2010/main" val="855146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75CF-99A8-4C7E-B54F-C6DA1CCFC27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Memory-mapped I/O (MMIO)</a:t>
            </a:r>
          </a:p>
        </p:txBody>
      </p:sp>
      <p:pic>
        <p:nvPicPr>
          <p:cNvPr id="7" name="Content Placeholder 6">
            <a:extLst>
              <a:ext uri="{FF2B5EF4-FFF2-40B4-BE49-F238E27FC236}">
                <a16:creationId xmlns:a16="http://schemas.microsoft.com/office/drawing/2014/main" id="{2B68AFC6-5963-4EE9-B61C-39AA8D171A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017" y="2113134"/>
            <a:ext cx="9824833" cy="3479283"/>
          </a:xfrm>
        </p:spPr>
      </p:pic>
    </p:spTree>
    <p:extLst>
      <p:ext uri="{BB962C8B-B14F-4D97-AF65-F5344CB8AC3E}">
        <p14:creationId xmlns:p14="http://schemas.microsoft.com/office/powerpoint/2010/main" val="3259461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75CF-99A8-4C7E-B54F-C6DA1CCFC27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Memory-mapped I/O (MMIO)</a:t>
            </a:r>
          </a:p>
        </p:txBody>
      </p:sp>
      <p:pic>
        <p:nvPicPr>
          <p:cNvPr id="6" name="Content Placeholder 5">
            <a:extLst>
              <a:ext uri="{FF2B5EF4-FFF2-40B4-BE49-F238E27FC236}">
                <a16:creationId xmlns:a16="http://schemas.microsoft.com/office/drawing/2014/main" id="{7B550701-B8EB-4DE8-B0CE-3FB17CCCBD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354" y="1690687"/>
            <a:ext cx="8919037" cy="4646443"/>
          </a:xfrm>
        </p:spPr>
      </p:pic>
    </p:spTree>
    <p:extLst>
      <p:ext uri="{BB962C8B-B14F-4D97-AF65-F5344CB8AC3E}">
        <p14:creationId xmlns:p14="http://schemas.microsoft.com/office/powerpoint/2010/main" val="701945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75CF-99A8-4C7E-B54F-C6DA1CCFC27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Memory-mapped I/O (MMIO)</a:t>
            </a:r>
          </a:p>
        </p:txBody>
      </p:sp>
      <p:pic>
        <p:nvPicPr>
          <p:cNvPr id="7" name="Content Placeholder 6">
            <a:extLst>
              <a:ext uri="{FF2B5EF4-FFF2-40B4-BE49-F238E27FC236}">
                <a16:creationId xmlns:a16="http://schemas.microsoft.com/office/drawing/2014/main" id="{2518BEBF-ADDE-480F-ABBD-219B9F78DD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7324" y="1357023"/>
            <a:ext cx="6994613" cy="4844994"/>
          </a:xfrm>
        </p:spPr>
      </p:pic>
    </p:spTree>
    <p:extLst>
      <p:ext uri="{BB962C8B-B14F-4D97-AF65-F5344CB8AC3E}">
        <p14:creationId xmlns:p14="http://schemas.microsoft.com/office/powerpoint/2010/main" val="1837297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75CF-99A8-4C7E-B54F-C6DA1CCFC27C}"/>
              </a:ext>
            </a:extLst>
          </p:cNvPr>
          <p:cNvSpPr>
            <a:spLocks noGrp="1"/>
          </p:cNvSpPr>
          <p:nvPr>
            <p:ph type="title"/>
          </p:nvPr>
        </p:nvSpPr>
        <p:spPr>
          <a:xfrm>
            <a:off x="374374" y="414476"/>
            <a:ext cx="10515600" cy="774562"/>
          </a:xfrm>
        </p:spPr>
        <p:txBody>
          <a:bodyPr/>
          <a:lstStyle/>
          <a:p>
            <a:r>
              <a:rPr lang="en-US" b="1" dirty="0">
                <a:latin typeface="Times New Roman" panose="02020603050405020304" pitchFamily="18" charset="0"/>
                <a:cs typeface="Times New Roman" panose="02020603050405020304" pitchFamily="18" charset="0"/>
              </a:rPr>
              <a:t>Device I/O port locations on PCs</a:t>
            </a:r>
          </a:p>
        </p:txBody>
      </p:sp>
      <p:pic>
        <p:nvPicPr>
          <p:cNvPr id="6" name="Content Placeholder 5">
            <a:extLst>
              <a:ext uri="{FF2B5EF4-FFF2-40B4-BE49-F238E27FC236}">
                <a16:creationId xmlns:a16="http://schemas.microsoft.com/office/drawing/2014/main" id="{ED1DCA68-D905-460C-B0BE-D0E0195A01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5813" y="1573231"/>
            <a:ext cx="7818200" cy="4483012"/>
          </a:xfrm>
        </p:spPr>
      </p:pic>
    </p:spTree>
    <p:extLst>
      <p:ext uri="{BB962C8B-B14F-4D97-AF65-F5344CB8AC3E}">
        <p14:creationId xmlns:p14="http://schemas.microsoft.com/office/powerpoint/2010/main" val="196911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75CF-99A8-4C7E-B54F-C6DA1CCFC27C}"/>
              </a:ext>
            </a:extLst>
          </p:cNvPr>
          <p:cNvSpPr>
            <a:spLocks noGrp="1"/>
          </p:cNvSpPr>
          <p:nvPr>
            <p:ph type="title"/>
          </p:nvPr>
        </p:nvSpPr>
        <p:spPr>
          <a:xfrm>
            <a:off x="838200" y="365126"/>
            <a:ext cx="10515600" cy="787814"/>
          </a:xfrm>
        </p:spPr>
        <p:txBody>
          <a:bodyPr/>
          <a:lstStyle/>
          <a:p>
            <a:r>
              <a:rPr lang="en-US" b="1" dirty="0">
                <a:latin typeface="Times New Roman" panose="02020603050405020304" pitchFamily="18" charset="0"/>
                <a:cs typeface="Times New Roman" panose="02020603050405020304" pitchFamily="18" charset="0"/>
              </a:rPr>
              <a:t>I/O or Peripheral-mapped I/O (PIO)</a:t>
            </a:r>
          </a:p>
        </p:txBody>
      </p:sp>
      <p:pic>
        <p:nvPicPr>
          <p:cNvPr id="6" name="Content Placeholder 5">
            <a:extLst>
              <a:ext uri="{FF2B5EF4-FFF2-40B4-BE49-F238E27FC236}">
                <a16:creationId xmlns:a16="http://schemas.microsoft.com/office/drawing/2014/main" id="{952AF4F1-C78C-41F7-88D9-6B1177DD39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192" y="1427159"/>
            <a:ext cx="8133494" cy="4629083"/>
          </a:xfrm>
        </p:spPr>
      </p:pic>
    </p:spTree>
    <p:extLst>
      <p:ext uri="{BB962C8B-B14F-4D97-AF65-F5344CB8AC3E}">
        <p14:creationId xmlns:p14="http://schemas.microsoft.com/office/powerpoint/2010/main" val="2458821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75CF-99A8-4C7E-B54F-C6DA1CCFC27C}"/>
              </a:ext>
            </a:extLst>
          </p:cNvPr>
          <p:cNvSpPr>
            <a:spLocks noGrp="1"/>
          </p:cNvSpPr>
          <p:nvPr>
            <p:ph type="title"/>
          </p:nvPr>
        </p:nvSpPr>
        <p:spPr>
          <a:xfrm>
            <a:off x="838200" y="365126"/>
            <a:ext cx="10515600" cy="787814"/>
          </a:xfrm>
        </p:spPr>
        <p:txBody>
          <a:bodyPr/>
          <a:lstStyle/>
          <a:p>
            <a:r>
              <a:rPr lang="en-US" b="1" dirty="0">
                <a:latin typeface="Times New Roman" panose="02020603050405020304" pitchFamily="18" charset="0"/>
                <a:cs typeface="Times New Roman" panose="02020603050405020304" pitchFamily="18" charset="0"/>
              </a:rPr>
              <a:t>I/O or Peripheral-mapped I/O (PIO)</a:t>
            </a:r>
          </a:p>
        </p:txBody>
      </p:sp>
      <p:pic>
        <p:nvPicPr>
          <p:cNvPr id="7" name="Content Placeholder 6">
            <a:extLst>
              <a:ext uri="{FF2B5EF4-FFF2-40B4-BE49-F238E27FC236}">
                <a16:creationId xmlns:a16="http://schemas.microsoft.com/office/drawing/2014/main" id="{CE585BF7-CB4A-487B-A491-84F2B9173F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7359" y="1388302"/>
            <a:ext cx="7755802" cy="4826967"/>
          </a:xfrm>
        </p:spPr>
      </p:pic>
    </p:spTree>
    <p:extLst>
      <p:ext uri="{BB962C8B-B14F-4D97-AF65-F5344CB8AC3E}">
        <p14:creationId xmlns:p14="http://schemas.microsoft.com/office/powerpoint/2010/main" val="143239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2D38-931C-4F56-A7B2-A789A44DA985}"/>
              </a:ext>
            </a:extLst>
          </p:cNvPr>
          <p:cNvSpPr>
            <a:spLocks noGrp="1"/>
          </p:cNvSpPr>
          <p:nvPr>
            <p:ph type="title"/>
          </p:nvPr>
        </p:nvSpPr>
        <p:spPr>
          <a:xfrm>
            <a:off x="729176" y="-141312"/>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I/O: Importance</a:t>
            </a:r>
          </a:p>
        </p:txBody>
      </p:sp>
      <p:pic>
        <p:nvPicPr>
          <p:cNvPr id="5" name="Content Placeholder 4">
            <a:extLst>
              <a:ext uri="{FF2B5EF4-FFF2-40B4-BE49-F238E27FC236}">
                <a16:creationId xmlns:a16="http://schemas.microsoft.com/office/drawing/2014/main" id="{0ABFADAF-BA00-482C-8322-E4E6604B7C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50" b="20983"/>
          <a:stretch/>
        </p:blipFill>
        <p:spPr>
          <a:xfrm>
            <a:off x="729175" y="763341"/>
            <a:ext cx="10088879" cy="5848475"/>
          </a:xfrm>
        </p:spPr>
      </p:pic>
    </p:spTree>
    <p:extLst>
      <p:ext uri="{BB962C8B-B14F-4D97-AF65-F5344CB8AC3E}">
        <p14:creationId xmlns:p14="http://schemas.microsoft.com/office/powerpoint/2010/main" val="4286384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161E-9EF4-4E79-944C-B151CD7AFC3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Polling</a:t>
            </a:r>
          </a:p>
        </p:txBody>
      </p:sp>
      <p:sp>
        <p:nvSpPr>
          <p:cNvPr id="3" name="Content Placeholder 2">
            <a:extLst>
              <a:ext uri="{FF2B5EF4-FFF2-40B4-BE49-F238E27FC236}">
                <a16:creationId xmlns:a16="http://schemas.microsoft.com/office/drawing/2014/main" id="{8C90249A-651D-4DB1-9BB9-0C5B05CB99BA}"/>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Polling can be very fast and efficient, if both the device and the controller are fast and if there is significant data to transfer. It becomes inefficient, however, if the host must wait a long time in the busy loop waiting for the device, or if frequent checks need to be made for data that is infrequently there.</a:t>
            </a:r>
          </a:p>
          <a:p>
            <a:endParaRPr lang="en-US" dirty="0"/>
          </a:p>
        </p:txBody>
      </p:sp>
      <p:pic>
        <p:nvPicPr>
          <p:cNvPr id="5" name="Picture 4">
            <a:extLst>
              <a:ext uri="{FF2B5EF4-FFF2-40B4-BE49-F238E27FC236}">
                <a16:creationId xmlns:a16="http://schemas.microsoft.com/office/drawing/2014/main" id="{394E1380-1222-4741-8242-C06E34988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8571" y="1514475"/>
            <a:ext cx="5086634" cy="2222638"/>
          </a:xfrm>
          <a:prstGeom prst="rect">
            <a:avLst/>
          </a:prstGeom>
        </p:spPr>
      </p:pic>
    </p:spTree>
    <p:extLst>
      <p:ext uri="{BB962C8B-B14F-4D97-AF65-F5344CB8AC3E}">
        <p14:creationId xmlns:p14="http://schemas.microsoft.com/office/powerpoint/2010/main" val="371153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A5D7-B8B0-4062-BD7F-CA19059D118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Previous year MAKAUT questions</a:t>
            </a:r>
          </a:p>
        </p:txBody>
      </p:sp>
      <p:sp>
        <p:nvSpPr>
          <p:cNvPr id="3" name="Content Placeholder 2">
            <a:extLst>
              <a:ext uri="{FF2B5EF4-FFF2-40B4-BE49-F238E27FC236}">
                <a16:creationId xmlns:a16="http://schemas.microsoft.com/office/drawing/2014/main" id="{99D0162C-EE83-413A-A610-C80A13C13C84}"/>
              </a:ext>
            </a:extLst>
          </p:cNvPr>
          <p:cNvSpPr>
            <a:spLocks noGrp="1"/>
          </p:cNvSpPr>
          <p:nvPr>
            <p:ph idx="1"/>
          </p:nvPr>
        </p:nvSpPr>
        <p:spPr/>
        <p:txBody>
          <a:bodyPr/>
          <a:lstStyle/>
          <a:p>
            <a:pPr marL="514350" lvl="0" indent="-514350">
              <a:buFont typeface="+mj-lt"/>
              <a:buAutoNum type="arabicPeriod"/>
            </a:pPr>
            <a:r>
              <a:rPr lang="en-IN" dirty="0">
                <a:latin typeface="Times New Roman" panose="02020603050405020304" pitchFamily="18" charset="0"/>
                <a:cs typeface="Times New Roman" panose="02020603050405020304" pitchFamily="18" charset="0"/>
              </a:rPr>
              <a:t>Differentiate b/w blocking and non-blocking I/O </a:t>
            </a:r>
            <a:r>
              <a:rPr lang="en-IN" b="1" dirty="0">
                <a:latin typeface="Times New Roman" panose="02020603050405020304" pitchFamily="18" charset="0"/>
                <a:cs typeface="Times New Roman" panose="02020603050405020304" pitchFamily="18" charset="0"/>
              </a:rPr>
              <a:t>[2013(IT)]</a:t>
            </a:r>
            <a:endParaRPr lang="en-US" b="1"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IN" dirty="0">
                <a:latin typeface="Times New Roman" panose="02020603050405020304" pitchFamily="18" charset="0"/>
                <a:cs typeface="Times New Roman" panose="02020603050405020304" pitchFamily="18" charset="0"/>
              </a:rPr>
              <a:t>What are the advantages and disadvantages of linked file allocation technique?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How does indexed file allocation technique overcomes the above disadvantages? </a:t>
            </a:r>
            <a:r>
              <a:rPr lang="en-IN" b="1" dirty="0">
                <a:latin typeface="Times New Roman" panose="02020603050405020304" pitchFamily="18" charset="0"/>
                <a:cs typeface="Times New Roman" panose="02020603050405020304" pitchFamily="18" charset="0"/>
              </a:rPr>
              <a:t>[2013(CS) ,2017(IT)]</a:t>
            </a:r>
            <a:endParaRPr lang="en-US"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MCQs</a:t>
            </a:r>
            <a:endParaRPr lang="en-US" dirty="0">
              <a:latin typeface="Times New Roman" panose="02020603050405020304" pitchFamily="18" charset="0"/>
              <a:cs typeface="Times New Roman" panose="02020603050405020304" pitchFamily="18" charset="0"/>
            </a:endParaRPr>
          </a:p>
          <a:p>
            <a:pPr marL="514350" lvl="0" indent="-514350">
              <a:buFont typeface="+mj-lt"/>
              <a:buAutoNum type="arabicPeriod"/>
            </a:pPr>
            <a:r>
              <a:rPr lang="en-IN" dirty="0">
                <a:latin typeface="Times New Roman" panose="02020603050405020304" pitchFamily="18" charset="0"/>
                <a:cs typeface="Times New Roman" panose="02020603050405020304" pitchFamily="18" charset="0"/>
              </a:rPr>
              <a:t>Disk I/O generally done in terms of </a:t>
            </a:r>
            <a:r>
              <a:rPr lang="en-IN" b="1" dirty="0">
                <a:latin typeface="Times New Roman" panose="02020603050405020304" pitchFamily="18" charset="0"/>
                <a:cs typeface="Times New Roman" panose="02020603050405020304" pitchFamily="18" charset="0"/>
              </a:rPr>
              <a:t>[2013]</a:t>
            </a:r>
            <a:endParaRPr lang="en-US" b="1" dirty="0">
              <a:latin typeface="Times New Roman" panose="02020603050405020304" pitchFamily="18" charset="0"/>
              <a:cs typeface="Times New Roman" panose="02020603050405020304" pitchFamily="18" charset="0"/>
            </a:endParaRPr>
          </a:p>
          <a:p>
            <a:pPr marL="0" lvl="0" indent="0">
              <a:buNone/>
            </a:pPr>
            <a:r>
              <a:rPr lang="en-IN" dirty="0">
                <a:latin typeface="Times New Roman" panose="02020603050405020304" pitchFamily="18" charset="0"/>
                <a:cs typeface="Times New Roman" panose="02020603050405020304" pitchFamily="18" charset="0"/>
              </a:rPr>
              <a:t>	a)sector  b)bytes c)blocks    d)bits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875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5ED8-8ED2-4BC9-9DEA-A99FDD7FC23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Basics</a:t>
            </a:r>
          </a:p>
        </p:txBody>
      </p:sp>
      <p:sp>
        <p:nvSpPr>
          <p:cNvPr id="3" name="Content Placeholder 2">
            <a:extLst>
              <a:ext uri="{FF2B5EF4-FFF2-40B4-BE49-F238E27FC236}">
                <a16:creationId xmlns:a16="http://schemas.microsoft.com/office/drawing/2014/main" id="{6DD4995B-B6AB-4974-99AD-7DE45692F0F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I/O devices can be roughly categorized as:</a:t>
            </a:r>
          </a:p>
          <a:p>
            <a:pPr lvl="1"/>
            <a:r>
              <a:rPr lang="en-US" dirty="0">
                <a:latin typeface="Times New Roman" panose="02020603050405020304" pitchFamily="18" charset="0"/>
                <a:cs typeface="Times New Roman" panose="02020603050405020304" pitchFamily="18" charset="0"/>
              </a:rPr>
              <a:t> storage</a:t>
            </a:r>
          </a:p>
          <a:p>
            <a:pPr lvl="1"/>
            <a:r>
              <a:rPr lang="en-US" dirty="0">
                <a:latin typeface="Times New Roman" panose="02020603050405020304" pitchFamily="18" charset="0"/>
                <a:cs typeface="Times New Roman" panose="02020603050405020304" pitchFamily="18" charset="0"/>
              </a:rPr>
              <a:t> communications</a:t>
            </a:r>
          </a:p>
          <a:p>
            <a:pPr lvl="1"/>
            <a:r>
              <a:rPr lang="en-US" dirty="0">
                <a:latin typeface="Times New Roman" panose="02020603050405020304" pitchFamily="18" charset="0"/>
                <a:cs typeface="Times New Roman" panose="02020603050405020304" pitchFamily="18" charset="0"/>
              </a:rPr>
              <a:t> user-interface</a:t>
            </a:r>
          </a:p>
          <a:p>
            <a:pPr lvl="1"/>
            <a:r>
              <a:rPr lang="en-US" dirty="0">
                <a:latin typeface="Times New Roman" panose="02020603050405020304" pitchFamily="18" charset="0"/>
                <a:cs typeface="Times New Roman" panose="02020603050405020304" pitchFamily="18" charset="0"/>
              </a:rPr>
              <a:t> and others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Role of computer I/O : Manage and control I/O operations and I/O devices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36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2D38-931C-4F56-A7B2-A789A44DA98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I/O: Elements</a:t>
            </a:r>
          </a:p>
        </p:txBody>
      </p:sp>
      <p:sp>
        <p:nvSpPr>
          <p:cNvPr id="3" name="Content Placeholder 2">
            <a:extLst>
              <a:ext uri="{FF2B5EF4-FFF2-40B4-BE49-F238E27FC236}">
                <a16:creationId xmlns:a16="http://schemas.microsoft.com/office/drawing/2014/main" id="{060ABA0F-9672-46FF-9A23-D1623780721C}"/>
              </a:ext>
            </a:extLst>
          </p:cNvPr>
          <p:cNvSpPr>
            <a:spLocks noGrp="1"/>
          </p:cNvSpPr>
          <p:nvPr>
            <p:ph idx="1"/>
          </p:nvPr>
        </p:nvSpPr>
        <p:spPr/>
        <p:txBody>
          <a:bodyPr>
            <a:normAutofit lnSpcReduction="10000"/>
          </a:bodyPr>
          <a:lstStyle/>
          <a:p>
            <a:r>
              <a:rPr lang="en-US" sz="4000" dirty="0">
                <a:latin typeface="Times New Roman" panose="02020603050405020304" pitchFamily="18" charset="0"/>
                <a:cs typeface="Times New Roman" panose="02020603050405020304" pitchFamily="18" charset="0"/>
              </a:rPr>
              <a:t>Ports</a:t>
            </a:r>
          </a:p>
          <a:p>
            <a:r>
              <a:rPr lang="en-US" sz="3600" dirty="0">
                <a:latin typeface="Times New Roman" panose="02020603050405020304" pitchFamily="18" charset="0"/>
                <a:cs typeface="Times New Roman" panose="02020603050405020304" pitchFamily="18" charset="0"/>
              </a:rPr>
              <a:t>Bus</a:t>
            </a:r>
          </a:p>
          <a:p>
            <a:r>
              <a:rPr lang="en-US" sz="3600" dirty="0">
                <a:latin typeface="Times New Roman" panose="02020603050405020304" pitchFamily="18" charset="0"/>
                <a:cs typeface="Times New Roman" panose="02020603050405020304" pitchFamily="18" charset="0"/>
              </a:rPr>
              <a:t>Controller</a:t>
            </a:r>
          </a:p>
          <a:p>
            <a:r>
              <a:rPr lang="en-US" sz="3600" dirty="0">
                <a:latin typeface="Times New Roman" panose="02020603050405020304" pitchFamily="18" charset="0"/>
                <a:cs typeface="Times New Roman" panose="02020603050405020304" pitchFamily="18" charset="0"/>
              </a:rPr>
              <a:t>Protocols</a:t>
            </a:r>
          </a:p>
          <a:p>
            <a:r>
              <a:rPr lang="en-US" sz="3600" dirty="0">
                <a:latin typeface="Times New Roman" panose="02020603050405020304" pitchFamily="18" charset="0"/>
                <a:cs typeface="Times New Roman" panose="02020603050405020304" pitchFamily="18" charset="0"/>
              </a:rPr>
              <a:t>Interface</a:t>
            </a:r>
          </a:p>
          <a:p>
            <a:r>
              <a:rPr lang="en-US" sz="3600" dirty="0">
                <a:latin typeface="Times New Roman" panose="02020603050405020304" pitchFamily="18" charset="0"/>
                <a:cs typeface="Times New Roman" panose="02020603050405020304" pitchFamily="18" charset="0"/>
              </a:rPr>
              <a:t>Host</a:t>
            </a:r>
          </a:p>
          <a:p>
            <a:r>
              <a:rPr lang="en-US" sz="3600" dirty="0">
                <a:latin typeface="Times New Roman" panose="02020603050405020304" pitchFamily="18" charset="0"/>
                <a:cs typeface="Times New Roman" panose="02020603050405020304" pitchFamily="18" charset="0"/>
              </a:rPr>
              <a:t>Device</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7028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D93A-A5E6-46C8-88EA-B7AD24E8B398}"/>
              </a:ext>
            </a:extLst>
          </p:cNvPr>
          <p:cNvSpPr>
            <a:spLocks noGrp="1"/>
          </p:cNvSpPr>
          <p:nvPr>
            <p:ph type="title"/>
          </p:nvPr>
        </p:nvSpPr>
        <p:spPr>
          <a:xfrm>
            <a:off x="661182" y="198877"/>
            <a:ext cx="10515600" cy="1325563"/>
          </a:xfrm>
        </p:spPr>
        <p:txBody>
          <a:bodyPr>
            <a:normAutofit/>
          </a:bodyPr>
          <a:lstStyle/>
          <a:p>
            <a:r>
              <a:rPr lang="en-US" sz="4800" b="1" dirty="0">
                <a:latin typeface="Times New Roman" panose="02020603050405020304" pitchFamily="18" charset="0"/>
                <a:cs typeface="Times New Roman" panose="02020603050405020304" pitchFamily="18" charset="0"/>
              </a:rPr>
              <a:t>Ports</a:t>
            </a:r>
          </a:p>
        </p:txBody>
      </p:sp>
      <p:pic>
        <p:nvPicPr>
          <p:cNvPr id="5" name="Content Placeholder 4">
            <a:extLst>
              <a:ext uri="{FF2B5EF4-FFF2-40B4-BE49-F238E27FC236}">
                <a16:creationId xmlns:a16="http://schemas.microsoft.com/office/drawing/2014/main" id="{3DC63881-BB77-46E1-B11B-599581B7EC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1752" y="198877"/>
            <a:ext cx="5201842" cy="6460245"/>
          </a:xfrm>
        </p:spPr>
      </p:pic>
      <p:sp>
        <p:nvSpPr>
          <p:cNvPr id="6" name="TextBox 5">
            <a:extLst>
              <a:ext uri="{FF2B5EF4-FFF2-40B4-BE49-F238E27FC236}">
                <a16:creationId xmlns:a16="http://schemas.microsoft.com/office/drawing/2014/main" id="{678556CB-2BB9-40D9-A36D-A1EC181B56AD}"/>
              </a:ext>
            </a:extLst>
          </p:cNvPr>
          <p:cNvSpPr txBox="1"/>
          <p:nvPr/>
        </p:nvSpPr>
        <p:spPr>
          <a:xfrm>
            <a:off x="661182" y="1690688"/>
            <a:ext cx="3727938" cy="4524315"/>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Devices connect with the computer via </a:t>
            </a:r>
            <a:r>
              <a:rPr lang="en-US" sz="3600" b="1" i="1" dirty="0">
                <a:latin typeface="Times New Roman" panose="02020603050405020304" pitchFamily="18" charset="0"/>
                <a:cs typeface="Times New Roman" panose="02020603050405020304" pitchFamily="18" charset="0"/>
              </a:rPr>
              <a:t>ports</a:t>
            </a:r>
            <a:r>
              <a:rPr lang="en-US" sz="3600" dirty="0">
                <a:latin typeface="Times New Roman" panose="02020603050405020304" pitchFamily="18" charset="0"/>
                <a:cs typeface="Times New Roman" panose="02020603050405020304" pitchFamily="18" charset="0"/>
              </a:rPr>
              <a:t>, e.g. a serial or parallel port.</a:t>
            </a:r>
          </a:p>
          <a:p>
            <a:r>
              <a:rPr lang="en-US" sz="3600" dirty="0">
                <a:latin typeface="Times New Roman" panose="02020603050405020304" pitchFamily="18" charset="0"/>
                <a:cs typeface="Times New Roman" panose="02020603050405020304" pitchFamily="18" charset="0"/>
              </a:rPr>
              <a:t>It is the </a:t>
            </a:r>
            <a:r>
              <a:rPr lang="en-US" sz="3600" u="sng" dirty="0">
                <a:latin typeface="Times New Roman" panose="02020603050405020304" pitchFamily="18" charset="0"/>
                <a:cs typeface="Times New Roman" panose="02020603050405020304" pitchFamily="18" charset="0"/>
              </a:rPr>
              <a:t>connection point.</a:t>
            </a:r>
          </a:p>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34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D93A-A5E6-46C8-88EA-B7AD24E8B398}"/>
              </a:ext>
            </a:extLst>
          </p:cNvPr>
          <p:cNvSpPr>
            <a:spLocks noGrp="1"/>
          </p:cNvSpPr>
          <p:nvPr>
            <p:ph type="title"/>
          </p:nvPr>
        </p:nvSpPr>
        <p:spPr>
          <a:xfrm>
            <a:off x="661182" y="198877"/>
            <a:ext cx="10515600" cy="1325563"/>
          </a:xfrm>
        </p:spPr>
        <p:txBody>
          <a:bodyPr>
            <a:normAutofit/>
          </a:bodyPr>
          <a:lstStyle/>
          <a:p>
            <a:r>
              <a:rPr lang="en-US" sz="4800" b="1" dirty="0">
                <a:latin typeface="Times New Roman" panose="02020603050405020304" pitchFamily="18" charset="0"/>
                <a:cs typeface="Times New Roman" panose="02020603050405020304" pitchFamily="18" charset="0"/>
              </a:rPr>
              <a:t>Bus</a:t>
            </a:r>
          </a:p>
        </p:txBody>
      </p:sp>
      <p:sp>
        <p:nvSpPr>
          <p:cNvPr id="6" name="TextBox 5">
            <a:extLst>
              <a:ext uri="{FF2B5EF4-FFF2-40B4-BE49-F238E27FC236}">
                <a16:creationId xmlns:a16="http://schemas.microsoft.com/office/drawing/2014/main" id="{678556CB-2BB9-40D9-A36D-A1EC181B56AD}"/>
              </a:ext>
            </a:extLst>
          </p:cNvPr>
          <p:cNvSpPr txBox="1"/>
          <p:nvPr/>
        </p:nvSpPr>
        <p:spPr>
          <a:xfrm>
            <a:off x="661182" y="1690688"/>
            <a:ext cx="3727938" cy="2308324"/>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A common set of wires connecting multiple devices is termed a </a:t>
            </a:r>
            <a:r>
              <a:rPr lang="en-US" sz="3600" b="1" i="1" dirty="0">
                <a:latin typeface="Times New Roman" panose="02020603050405020304" pitchFamily="18" charset="0"/>
                <a:cs typeface="Times New Roman" panose="02020603050405020304" pitchFamily="18" charset="0"/>
              </a:rPr>
              <a:t>bus.</a:t>
            </a:r>
            <a:endParaRPr lang="en-US" sz="3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26F64D1-C7DA-4387-A51B-8A8C83D26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710" y="832316"/>
            <a:ext cx="6986734" cy="4949506"/>
          </a:xfrm>
          <a:prstGeom prst="rect">
            <a:avLst/>
          </a:prstGeom>
        </p:spPr>
      </p:pic>
    </p:spTree>
    <p:extLst>
      <p:ext uri="{BB962C8B-B14F-4D97-AF65-F5344CB8AC3E}">
        <p14:creationId xmlns:p14="http://schemas.microsoft.com/office/powerpoint/2010/main" val="166250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AD93A-A5E6-46C8-88EA-B7AD24E8B398}"/>
              </a:ext>
            </a:extLst>
          </p:cNvPr>
          <p:cNvSpPr>
            <a:spLocks noGrp="1"/>
          </p:cNvSpPr>
          <p:nvPr>
            <p:ph type="title"/>
          </p:nvPr>
        </p:nvSpPr>
        <p:spPr>
          <a:xfrm>
            <a:off x="661182" y="198877"/>
            <a:ext cx="10515600" cy="1325563"/>
          </a:xfrm>
        </p:spPr>
        <p:txBody>
          <a:bodyPr>
            <a:normAutofit/>
          </a:bodyPr>
          <a:lstStyle/>
          <a:p>
            <a:r>
              <a:rPr lang="en-US" sz="4800" b="1" dirty="0">
                <a:latin typeface="Times New Roman" panose="02020603050405020304" pitchFamily="18" charset="0"/>
                <a:cs typeface="Times New Roman" panose="02020603050405020304" pitchFamily="18" charset="0"/>
              </a:rPr>
              <a:t>Controller (I/O processor)</a:t>
            </a:r>
          </a:p>
        </p:txBody>
      </p:sp>
      <p:sp>
        <p:nvSpPr>
          <p:cNvPr id="6" name="TextBox 5">
            <a:extLst>
              <a:ext uri="{FF2B5EF4-FFF2-40B4-BE49-F238E27FC236}">
                <a16:creationId xmlns:a16="http://schemas.microsoft.com/office/drawing/2014/main" id="{678556CB-2BB9-40D9-A36D-A1EC181B56AD}"/>
              </a:ext>
            </a:extLst>
          </p:cNvPr>
          <p:cNvSpPr txBox="1"/>
          <p:nvPr/>
        </p:nvSpPr>
        <p:spPr>
          <a:xfrm>
            <a:off x="661182" y="1690688"/>
            <a:ext cx="3727938" cy="4524315"/>
          </a:xfrm>
          <a:prstGeom prst="rect">
            <a:avLst/>
          </a:prstGeom>
          <a:noFill/>
        </p:spPr>
        <p:txBody>
          <a:bodyPr wrap="square" rtlCol="0">
            <a:spAutoFit/>
          </a:bodyPr>
          <a:lstStyle/>
          <a:p>
            <a:r>
              <a:rPr lang="en-US" sz="3600" dirty="0"/>
              <a:t>A </a:t>
            </a:r>
            <a:r>
              <a:rPr lang="en-US" sz="3600" b="1" dirty="0"/>
              <a:t>device controller</a:t>
            </a:r>
            <a:r>
              <a:rPr lang="en-US" sz="3600" dirty="0"/>
              <a:t> is a part of a computer system that makes sense of the signals going to, and coming from the CPU.</a:t>
            </a:r>
            <a:endParaRPr lang="en-US" sz="5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11D083-C920-439C-9EA1-ABD97CE8E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858" y="1969476"/>
            <a:ext cx="5143412" cy="3471803"/>
          </a:xfrm>
          <a:prstGeom prst="rect">
            <a:avLst/>
          </a:prstGeom>
        </p:spPr>
      </p:pic>
    </p:spTree>
    <p:extLst>
      <p:ext uri="{BB962C8B-B14F-4D97-AF65-F5344CB8AC3E}">
        <p14:creationId xmlns:p14="http://schemas.microsoft.com/office/powerpoint/2010/main" val="3268522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267</TotalTime>
  <Words>612</Words>
  <Application>Microsoft Macintosh PowerPoint</Application>
  <PresentationFormat>Widescreen</PresentationFormat>
  <Paragraphs>109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I/O Systems</vt:lpstr>
      <vt:lpstr>WHY STUDY I/O?</vt:lpstr>
      <vt:lpstr>I/O: Importance</vt:lpstr>
      <vt:lpstr>Previous year MAKAUT questions</vt:lpstr>
      <vt:lpstr>Basics</vt:lpstr>
      <vt:lpstr>I/O: Elements</vt:lpstr>
      <vt:lpstr>Ports</vt:lpstr>
      <vt:lpstr>Bus</vt:lpstr>
      <vt:lpstr>Controller (I/O processor)</vt:lpstr>
      <vt:lpstr>Interface</vt:lpstr>
      <vt:lpstr>PCI ( Peripheral Component Interconnect )</vt:lpstr>
      <vt:lpstr>PCI ( Peripheral Component Interconnect )</vt:lpstr>
      <vt:lpstr>PCIe ( PCI Express)</vt:lpstr>
      <vt:lpstr>Modern storage options on PCIe</vt:lpstr>
      <vt:lpstr>Storage I/O interfaces</vt:lpstr>
      <vt:lpstr>ATA/IDE – Advanced Technology Attachment</vt:lpstr>
      <vt:lpstr>SCSI – Small Computer System Interface</vt:lpstr>
      <vt:lpstr>SATA –  Serial Advanced Technology Attachment</vt:lpstr>
      <vt:lpstr>PowerPoint Presentation</vt:lpstr>
      <vt:lpstr>Daisy chaining</vt:lpstr>
      <vt:lpstr>PC Bus Structure</vt:lpstr>
      <vt:lpstr>Port registers</vt:lpstr>
      <vt:lpstr>Memory mapped I/O vs Peripheral mapped I/O</vt:lpstr>
      <vt:lpstr>Memory-mapped I/O (MMIO)</vt:lpstr>
      <vt:lpstr>Memory-mapped I/O (MMIO)</vt:lpstr>
      <vt:lpstr>Memory-mapped I/O (MMIO)</vt:lpstr>
      <vt:lpstr>Device I/O port locations on PCs</vt:lpstr>
      <vt:lpstr>I/O or Peripheral-mapped I/O (PIO)</vt:lpstr>
      <vt:lpstr>I/O or Peripheral-mapped I/O (PIO)</vt:lpstr>
      <vt:lpstr>Polling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dc:creator>
  <cp:lastModifiedBy>Microsoft Office User</cp:lastModifiedBy>
  <cp:revision>83</cp:revision>
  <dcterms:created xsi:type="dcterms:W3CDTF">2018-04-15T18:34:07Z</dcterms:created>
  <dcterms:modified xsi:type="dcterms:W3CDTF">2019-02-24T16:18:36Z</dcterms:modified>
</cp:coreProperties>
</file>