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63" r:id="rId4"/>
    <p:sldId id="264" r:id="rId5"/>
    <p:sldId id="262" r:id="rId6"/>
    <p:sldId id="257" r:id="rId7"/>
    <p:sldId id="258" r:id="rId8"/>
    <p:sldId id="259" r:id="rId9"/>
    <p:sldId id="260" r:id="rId10"/>
    <p:sldId id="265" r:id="rId11"/>
    <p:sldId id="266" r:id="rId12"/>
    <p:sldId id="267" r:id="rId13"/>
    <p:sldId id="268"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12/19/2017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12/19/2017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12/19/2017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12/19/2017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12/19/2017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Computer Graphics</a:t>
            </a:r>
            <a:endParaRPr lang="en-IN" dirty="0"/>
          </a:p>
        </p:txBody>
      </p:sp>
      <p:sp>
        <p:nvSpPr>
          <p:cNvPr id="3" name="Subtitle 2"/>
          <p:cNvSpPr>
            <a:spLocks noGrp="1"/>
          </p:cNvSpPr>
          <p:nvPr>
            <p:ph type="subTitle" idx="1"/>
          </p:nvPr>
        </p:nvSpPr>
        <p:spPr/>
        <p:txBody>
          <a:bodyPr/>
          <a:lstStyle/>
          <a:p>
            <a:r>
              <a:rPr lang="en-US" smtClean="0"/>
              <a:t>Lecture-Introduction</a:t>
            </a:r>
            <a:endParaRPr lang="en-US" dirty="0" smtClean="0"/>
          </a:p>
          <a:p>
            <a:r>
              <a:rPr lang="en-US" dirty="0" smtClean="0"/>
              <a:t>Dr. </a:t>
            </a:r>
            <a:r>
              <a:rPr lang="en-US" dirty="0" err="1" smtClean="0"/>
              <a:t>Mousumi</a:t>
            </a:r>
            <a:r>
              <a:rPr lang="en-US" dirty="0" smtClean="0"/>
              <a:t> </a:t>
            </a:r>
            <a:r>
              <a:rPr lang="en-US" dirty="0" err="1" smtClean="0"/>
              <a:t>Dutt</a:t>
            </a:r>
            <a:endParaRPr lang="en-US" dirty="0" smtClean="0"/>
          </a:p>
          <a:p>
            <a:r>
              <a:rPr lang="en-US" dirty="0" smtClean="0"/>
              <a:t>CSE, STCET</a:t>
            </a:r>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rPr>
              <a:t>Recommended Books</a:t>
            </a:r>
            <a:endParaRPr lang="en-IN" b="1" dirty="0">
              <a:solidFill>
                <a:srgbClr val="FF0000"/>
              </a:solidFill>
            </a:endParaRPr>
          </a:p>
        </p:txBody>
      </p:sp>
      <p:sp>
        <p:nvSpPr>
          <p:cNvPr id="3" name="Content Placeholder 2"/>
          <p:cNvSpPr>
            <a:spLocks noGrp="1"/>
          </p:cNvSpPr>
          <p:nvPr>
            <p:ph idx="1"/>
          </p:nvPr>
        </p:nvSpPr>
        <p:spPr/>
        <p:txBody>
          <a:bodyPr>
            <a:normAutofit fontScale="85000" lnSpcReduction="20000"/>
          </a:bodyPr>
          <a:lstStyle/>
          <a:p>
            <a:r>
              <a:rPr lang="en-IN" dirty="0" smtClean="0"/>
              <a:t>D. Hearn, M. P. Baker – “Computer Graphics (C version 2nd Ed.)” – Pearson education</a:t>
            </a:r>
          </a:p>
          <a:p>
            <a:r>
              <a:rPr lang="en-US" dirty="0" smtClean="0"/>
              <a:t>J. M. Foley, A. V. Dam, S. K. </a:t>
            </a:r>
            <a:r>
              <a:rPr lang="en-US" dirty="0" err="1" smtClean="0"/>
              <a:t>Feiner</a:t>
            </a:r>
            <a:r>
              <a:rPr lang="en-US" dirty="0" smtClean="0"/>
              <a:t>, J. F. Hughes- Computer Graphics Principles and Practice- Pearson</a:t>
            </a:r>
            <a:endParaRPr lang="en-IN" dirty="0" smtClean="0"/>
          </a:p>
          <a:p>
            <a:r>
              <a:rPr lang="en-IN" dirty="0" smtClean="0"/>
              <a:t>Z. Xiang, R. </a:t>
            </a:r>
            <a:r>
              <a:rPr lang="en-IN" dirty="0" err="1" smtClean="0"/>
              <a:t>Plastock</a:t>
            </a:r>
            <a:r>
              <a:rPr lang="en-IN" dirty="0" smtClean="0"/>
              <a:t> – “ </a:t>
            </a:r>
            <a:r>
              <a:rPr lang="en-IN" dirty="0" err="1" smtClean="0"/>
              <a:t>Schaum’s</a:t>
            </a:r>
            <a:r>
              <a:rPr lang="en-IN" dirty="0" smtClean="0"/>
              <a:t> outlines Computer Graphics (2nd Ed.)” – TMH</a:t>
            </a:r>
          </a:p>
          <a:p>
            <a:r>
              <a:rPr lang="en-IN" dirty="0" smtClean="0"/>
              <a:t>D. F. Rogers, J. A. Adams – “Mathematical Elements for Computer Graphics (2nd Ed.)” – TMH</a:t>
            </a:r>
          </a:p>
          <a:p>
            <a:r>
              <a:rPr lang="en-US" dirty="0" smtClean="0"/>
              <a:t>S. Harrington – Computer Graphics, A Programming Approach</a:t>
            </a:r>
          </a:p>
          <a:p>
            <a:r>
              <a:rPr lang="en-US" dirty="0" smtClean="0"/>
              <a:t>D. P. </a:t>
            </a:r>
            <a:r>
              <a:rPr lang="en-US" dirty="0" err="1" smtClean="0"/>
              <a:t>Mukherjee</a:t>
            </a:r>
            <a:r>
              <a:rPr lang="en-US" dirty="0" smtClean="0"/>
              <a:t> – Fundamentals of Computer Graphics and Multimedia</a:t>
            </a:r>
            <a:endParaRPr lang="en-IN" dirty="0" smtClean="0"/>
          </a:p>
          <a:p>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rPr>
              <a:t>Course Objective</a:t>
            </a:r>
            <a:endParaRPr lang="en-IN" b="1" dirty="0">
              <a:solidFill>
                <a:srgbClr val="FF0000"/>
              </a:solidFill>
            </a:endParaRPr>
          </a:p>
        </p:txBody>
      </p:sp>
      <p:sp>
        <p:nvSpPr>
          <p:cNvPr id="3" name="Content Placeholder 2"/>
          <p:cNvSpPr>
            <a:spLocks noGrp="1"/>
          </p:cNvSpPr>
          <p:nvPr>
            <p:ph idx="1"/>
          </p:nvPr>
        </p:nvSpPr>
        <p:spPr/>
        <p:txBody>
          <a:bodyPr>
            <a:normAutofit fontScale="77500" lnSpcReduction="20000"/>
          </a:bodyPr>
          <a:lstStyle/>
          <a:p>
            <a:pPr>
              <a:buNone/>
            </a:pPr>
            <a:r>
              <a:rPr lang="en-US" dirty="0" smtClean="0"/>
              <a:t>Students should:</a:t>
            </a:r>
            <a:endParaRPr lang="en-IN" dirty="0" smtClean="0"/>
          </a:p>
          <a:p>
            <a:pPr marL="514350" lvl="0" indent="-514350">
              <a:buFont typeface="+mj-lt"/>
              <a:buAutoNum type="arabicPeriod"/>
            </a:pPr>
            <a:r>
              <a:rPr lang="en-US" dirty="0" smtClean="0"/>
              <a:t>Understand the basics of computer graphics, different graphics systems and applications of computer graphics.</a:t>
            </a:r>
            <a:endParaRPr lang="en-IN" dirty="0" smtClean="0"/>
          </a:p>
          <a:p>
            <a:pPr marL="514350" lvl="0" indent="-514350">
              <a:buFont typeface="+mj-lt"/>
              <a:buAutoNum type="arabicPeriod"/>
            </a:pPr>
            <a:r>
              <a:rPr lang="en-US" dirty="0" smtClean="0"/>
              <a:t>Discuss various algorithms for scan conversion and filling of basic objects and their comparative analysis. </a:t>
            </a:r>
            <a:endParaRPr lang="en-IN" dirty="0" smtClean="0"/>
          </a:p>
          <a:p>
            <a:pPr marL="514350" lvl="0" indent="-514350">
              <a:buFont typeface="+mj-lt"/>
              <a:buAutoNum type="arabicPeriod"/>
            </a:pPr>
            <a:r>
              <a:rPr lang="en-US" dirty="0" smtClean="0"/>
              <a:t>Use of geometric transformations on graphics objects and their application in composite form. </a:t>
            </a:r>
            <a:endParaRPr lang="en-IN" dirty="0" smtClean="0"/>
          </a:p>
          <a:p>
            <a:pPr marL="514350" lvl="0" indent="-514350">
              <a:buFont typeface="+mj-lt"/>
              <a:buAutoNum type="arabicPeriod"/>
            </a:pPr>
            <a:r>
              <a:rPr lang="en-US" dirty="0" smtClean="0"/>
              <a:t>Extract scene with different clipping methods and its transformation to graphics display device. </a:t>
            </a:r>
            <a:endParaRPr lang="en-IN" dirty="0" smtClean="0"/>
          </a:p>
          <a:p>
            <a:pPr marL="514350" lvl="0" indent="-514350">
              <a:buFont typeface="+mj-lt"/>
              <a:buAutoNum type="arabicPeriod"/>
            </a:pPr>
            <a:r>
              <a:rPr lang="en-US" dirty="0" smtClean="0"/>
              <a:t>Explore projections and visible surface detection techniques for display of 3D scene on 2D screen. </a:t>
            </a:r>
            <a:endParaRPr lang="en-IN" dirty="0" smtClean="0"/>
          </a:p>
          <a:p>
            <a:pPr marL="514350" lvl="0" indent="-514350">
              <a:buFont typeface="+mj-lt"/>
              <a:buAutoNum type="arabicPeriod"/>
            </a:pPr>
            <a:r>
              <a:rPr lang="en-US" dirty="0" smtClean="0"/>
              <a:t>Render projected objects to naturalize the scene in 2D view and use of illumination models for this.</a:t>
            </a:r>
            <a:endParaRPr lang="en-IN" dirty="0" smtClean="0"/>
          </a:p>
          <a:p>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rPr>
              <a:t>Course Outcome</a:t>
            </a:r>
            <a:endParaRPr lang="en-IN" dirty="0"/>
          </a:p>
        </p:txBody>
      </p:sp>
      <p:sp>
        <p:nvSpPr>
          <p:cNvPr id="3" name="Content Placeholder 2"/>
          <p:cNvSpPr>
            <a:spLocks noGrp="1"/>
          </p:cNvSpPr>
          <p:nvPr>
            <p:ph idx="1"/>
          </p:nvPr>
        </p:nvSpPr>
        <p:spPr>
          <a:xfrm>
            <a:off x="457200" y="1600200"/>
            <a:ext cx="8229600" cy="4953000"/>
          </a:xfrm>
        </p:spPr>
        <p:txBody>
          <a:bodyPr>
            <a:noAutofit/>
          </a:bodyPr>
          <a:lstStyle/>
          <a:p>
            <a:pPr>
              <a:buNone/>
            </a:pPr>
            <a:r>
              <a:rPr lang="en-US" sz="2300" dirty="0" smtClean="0"/>
              <a:t>Upon successful completion of the course, the student will be able to: </a:t>
            </a:r>
            <a:endParaRPr lang="en-IN" sz="2300" dirty="0" smtClean="0"/>
          </a:p>
          <a:p>
            <a:pPr marL="514350" lvl="0" indent="-514350">
              <a:buFont typeface="+mj-lt"/>
              <a:buAutoNum type="arabicPeriod"/>
            </a:pPr>
            <a:r>
              <a:rPr lang="en-US" sz="2300" dirty="0" smtClean="0"/>
              <a:t>The foundations of computer graphics and the basics of contemporary graphics hardware and applications. (PO – 1, 2, 12)</a:t>
            </a:r>
            <a:endParaRPr lang="en-IN" sz="2300" dirty="0" smtClean="0"/>
          </a:p>
          <a:p>
            <a:pPr marL="514350" lvl="0" indent="-514350">
              <a:buFont typeface="+mj-lt"/>
              <a:buAutoNum type="arabicPeriod"/>
            </a:pPr>
            <a:r>
              <a:rPr lang="en-US" sz="2300" dirty="0" smtClean="0"/>
              <a:t>To understand concept of geometric, mathematical and algorithmic concepts necessary for programming computer graphics. (PO – 1, 2, 3, 12)</a:t>
            </a:r>
            <a:endParaRPr lang="en-IN" sz="2300" dirty="0" smtClean="0"/>
          </a:p>
          <a:p>
            <a:pPr marL="514350" lvl="0" indent="-514350">
              <a:buFont typeface="+mj-lt"/>
              <a:buAutoNum type="arabicPeriod"/>
            </a:pPr>
            <a:r>
              <a:rPr lang="en-US" sz="2300" dirty="0" smtClean="0"/>
              <a:t>To write programs to implement scan conversion and filling of basic objects, transformations of objects (2D and 3D), clipping methods, visible surface detection, etc. (PO – 1, 2, 3, 5, 12).</a:t>
            </a:r>
            <a:endParaRPr lang="en-IN" sz="2300" dirty="0" smtClean="0"/>
          </a:p>
          <a:p>
            <a:pPr marL="514350" lvl="0" indent="-514350">
              <a:buFont typeface="+mj-lt"/>
              <a:buAutoNum type="arabicPeriod"/>
            </a:pPr>
            <a:r>
              <a:rPr lang="en-US" sz="2300" dirty="0" smtClean="0"/>
              <a:t>To demonstrate an understanding of the use of object hierarchy in graphics applications. (PO – 1, 3, 12)</a:t>
            </a:r>
            <a:endParaRPr lang="en-IN" sz="2300" dirty="0" smtClean="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rPr>
              <a:t>Evaluation Details</a:t>
            </a:r>
            <a:endParaRPr lang="en-IN" b="1" dirty="0">
              <a:solidFill>
                <a:srgbClr val="FF0000"/>
              </a:solidFill>
            </a:endParaRPr>
          </a:p>
        </p:txBody>
      </p:sp>
      <p:sp>
        <p:nvSpPr>
          <p:cNvPr id="3" name="Content Placeholder 2"/>
          <p:cNvSpPr>
            <a:spLocks noGrp="1"/>
          </p:cNvSpPr>
          <p:nvPr>
            <p:ph idx="1"/>
          </p:nvPr>
        </p:nvSpPr>
        <p:spPr/>
        <p:txBody>
          <a:bodyPr/>
          <a:lstStyle/>
          <a:p>
            <a:r>
              <a:rPr lang="en-US" dirty="0" smtClean="0"/>
              <a:t>Attendance</a:t>
            </a:r>
          </a:p>
          <a:p>
            <a:r>
              <a:rPr lang="en-US" dirty="0" smtClean="0"/>
              <a:t>Internal Assessment (Interactions in the class)</a:t>
            </a:r>
          </a:p>
          <a:p>
            <a:r>
              <a:rPr lang="en-US" dirty="0" smtClean="0"/>
              <a:t>Two Assignments (may include programming)</a:t>
            </a:r>
          </a:p>
          <a:p>
            <a:r>
              <a:rPr lang="en-US" dirty="0" smtClean="0"/>
              <a:t>Two Internal Examinations (each of 50 Marks)</a:t>
            </a:r>
          </a:p>
          <a:p>
            <a:r>
              <a:rPr lang="en-US" dirty="0" smtClean="0"/>
              <a:t>Final Semester Examination (70 Marks)</a:t>
            </a: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792162"/>
          </a:xfrm>
        </p:spPr>
        <p:txBody>
          <a:bodyPr/>
          <a:lstStyle/>
          <a:p>
            <a:r>
              <a:rPr lang="en-US" dirty="0" smtClean="0">
                <a:solidFill>
                  <a:srgbClr val="FF0000"/>
                </a:solidFill>
              </a:rPr>
              <a:t>Program Outcome (PO)</a:t>
            </a:r>
            <a:endParaRPr lang="en-IN" dirty="0">
              <a:solidFill>
                <a:srgbClr val="FF0000"/>
              </a:solidFill>
            </a:endParaRPr>
          </a:p>
        </p:txBody>
      </p:sp>
      <p:sp>
        <p:nvSpPr>
          <p:cNvPr id="3" name="Content Placeholder 2"/>
          <p:cNvSpPr>
            <a:spLocks noGrp="1"/>
          </p:cNvSpPr>
          <p:nvPr>
            <p:ph idx="1"/>
          </p:nvPr>
        </p:nvSpPr>
        <p:spPr>
          <a:xfrm>
            <a:off x="0" y="762000"/>
            <a:ext cx="9144000" cy="6096000"/>
          </a:xfrm>
        </p:spPr>
        <p:txBody>
          <a:bodyPr>
            <a:normAutofit fontScale="47500" lnSpcReduction="20000"/>
          </a:bodyPr>
          <a:lstStyle/>
          <a:p>
            <a:pPr marL="514350" lvl="0" indent="-514350" algn="just">
              <a:buFont typeface="+mj-lt"/>
              <a:buAutoNum type="arabicPeriod"/>
            </a:pPr>
            <a:r>
              <a:rPr lang="en-US" b="1" dirty="0" smtClean="0"/>
              <a:t>Engineering Knowledge</a:t>
            </a:r>
            <a:r>
              <a:rPr lang="en-US" dirty="0" smtClean="0"/>
              <a:t>:  Apply knowledge of engineering fundamentals, basic sciences and mathematical tools, to study, analyze and solve problems in Computer Science.</a:t>
            </a:r>
            <a:endParaRPr lang="en-IN" dirty="0" smtClean="0"/>
          </a:p>
          <a:p>
            <a:pPr marL="514350" lvl="0" indent="-514350" algn="just">
              <a:buFont typeface="+mj-lt"/>
              <a:buAutoNum type="arabicPeriod"/>
            </a:pPr>
            <a:r>
              <a:rPr lang="en-US" b="1" dirty="0" smtClean="0"/>
              <a:t>Problem Analysis</a:t>
            </a:r>
            <a:r>
              <a:rPr lang="en-US" dirty="0" smtClean="0"/>
              <a:t>: Identify the problems, analyze and interpret data, design optimal and efficient algorithms and apply the research skills to solve complex problems.</a:t>
            </a:r>
            <a:endParaRPr lang="en-IN" dirty="0" smtClean="0"/>
          </a:p>
          <a:p>
            <a:pPr marL="514350" lvl="0" indent="-514350" algn="just">
              <a:buFont typeface="+mj-lt"/>
              <a:buAutoNum type="arabicPeriod"/>
            </a:pPr>
            <a:r>
              <a:rPr lang="en-US" b="1" dirty="0" smtClean="0"/>
              <a:t>Design/Development of Solutions</a:t>
            </a:r>
            <a:r>
              <a:rPr lang="en-US" dirty="0" smtClean="0"/>
              <a:t>: Design and develop system components and process flows to design and implement solutions for automation of systems in real world for the betterment of health and safety, cultural and social causes.</a:t>
            </a:r>
            <a:endParaRPr lang="en-IN" dirty="0" smtClean="0"/>
          </a:p>
          <a:p>
            <a:pPr marL="514350" lvl="0" indent="-514350" algn="just">
              <a:buFont typeface="+mj-lt"/>
              <a:buAutoNum type="arabicPeriod"/>
            </a:pPr>
            <a:r>
              <a:rPr lang="en-US" b="1" dirty="0" smtClean="0"/>
              <a:t>Conduct Investigations of complex problems</a:t>
            </a:r>
            <a:r>
              <a:rPr lang="en-US" dirty="0" smtClean="0"/>
              <a:t>: Develop fault finding and generate test cases for different design and system levels using best engineering practices, research based knowledge and analyze results to draw conclusions.</a:t>
            </a:r>
            <a:endParaRPr lang="en-IN" dirty="0" smtClean="0"/>
          </a:p>
          <a:p>
            <a:pPr marL="514350" lvl="0" indent="-514350" algn="just">
              <a:buFont typeface="+mj-lt"/>
              <a:buAutoNum type="arabicPeriod"/>
            </a:pPr>
            <a:r>
              <a:rPr lang="en-US" b="1" dirty="0" smtClean="0"/>
              <a:t>Modern tool usage</a:t>
            </a:r>
            <a:r>
              <a:rPr lang="en-US" dirty="0" smtClean="0"/>
              <a:t>: Use modern software and hardware technologies tools for modeling and simulating real world projects.</a:t>
            </a:r>
            <a:endParaRPr lang="en-IN" dirty="0" smtClean="0"/>
          </a:p>
          <a:p>
            <a:pPr marL="514350" lvl="0" indent="-514350" algn="just">
              <a:buFont typeface="+mj-lt"/>
              <a:buAutoNum type="arabicPeriod"/>
            </a:pPr>
            <a:r>
              <a:rPr lang="en-US" b="1" dirty="0" smtClean="0"/>
              <a:t>The engineer and society</a:t>
            </a:r>
            <a:r>
              <a:rPr lang="en-US" dirty="0" smtClean="0"/>
              <a:t>: Distribute responsibilities relevant to the best engineering practice in automating and simulating projects in the fields of education, society, industry and cultural issues.</a:t>
            </a:r>
            <a:endParaRPr lang="en-IN" dirty="0" smtClean="0"/>
          </a:p>
          <a:p>
            <a:pPr marL="514350" lvl="0" indent="-514350" algn="just">
              <a:buFont typeface="+mj-lt"/>
              <a:buAutoNum type="arabicPeriod"/>
            </a:pPr>
            <a:r>
              <a:rPr lang="en-US" b="1" dirty="0" smtClean="0"/>
              <a:t>Environment and sustainability</a:t>
            </a:r>
            <a:r>
              <a:rPr lang="en-US" dirty="0" smtClean="0"/>
              <a:t>: Understand the impact of the engineering based automations and solutions in environmental and societal contexts and demonstrate the knowledge towards the need for sustainable development and support.</a:t>
            </a:r>
            <a:endParaRPr lang="en-IN" dirty="0" smtClean="0"/>
          </a:p>
          <a:p>
            <a:pPr marL="514350" lvl="0" indent="-514350" algn="just">
              <a:buFont typeface="+mj-lt"/>
              <a:buAutoNum type="arabicPeriod"/>
            </a:pPr>
            <a:r>
              <a:rPr lang="en-US" b="1" dirty="0" smtClean="0"/>
              <a:t>Ethics</a:t>
            </a:r>
            <a:r>
              <a:rPr lang="en-US" dirty="0" smtClean="0"/>
              <a:t>: Apply ethical principles and commit to professional ethics and responsibilities and norms of the engineering practice.</a:t>
            </a:r>
            <a:endParaRPr lang="en-IN" dirty="0" smtClean="0"/>
          </a:p>
          <a:p>
            <a:pPr marL="514350" lvl="0" indent="-514350" algn="just">
              <a:buFont typeface="+mj-lt"/>
              <a:buAutoNum type="arabicPeriod"/>
            </a:pPr>
            <a:r>
              <a:rPr lang="en-US" b="1" dirty="0" smtClean="0"/>
              <a:t>Individual and team work</a:t>
            </a:r>
            <a:r>
              <a:rPr lang="en-US" dirty="0" smtClean="0"/>
              <a:t>: Facing the challenge and inculcating a strong problem solving attitude, along with being a good team member/leader who can communicate well in multidisciplinary settings.</a:t>
            </a:r>
            <a:endParaRPr lang="en-IN" dirty="0" smtClean="0"/>
          </a:p>
          <a:p>
            <a:pPr marL="514350" lvl="0" indent="-514350" algn="just">
              <a:buFont typeface="+mj-lt"/>
              <a:buAutoNum type="arabicPeriod"/>
            </a:pPr>
            <a:r>
              <a:rPr lang="en-US" b="1" dirty="0" smtClean="0"/>
              <a:t>Communication</a:t>
            </a:r>
            <a:r>
              <a:rPr lang="en-US" dirty="0" smtClean="0"/>
              <a:t>: Comprehend, analyze and formulate technical reports. Design formal reports, make efficient presentations, execute instructions from seniors and optimally distribute work load to juniors.</a:t>
            </a:r>
            <a:endParaRPr lang="en-IN" dirty="0" smtClean="0"/>
          </a:p>
          <a:p>
            <a:pPr marL="514350" lvl="0" indent="-514350" algn="just">
              <a:buFont typeface="+mj-lt"/>
              <a:buAutoNum type="arabicPeriod"/>
            </a:pPr>
            <a:r>
              <a:rPr lang="en-US" b="1" dirty="0" smtClean="0"/>
              <a:t>Project Management and Finance</a:t>
            </a:r>
            <a:r>
              <a:rPr lang="en-US" dirty="0" smtClean="0"/>
              <a:t>: Demonstrate knowledge and understanding of the engineering and management principals in implementing project planning, staffing, and scheduling, preparing cost estimation reports and handle other financial aspects to manage projects as a member/leader of a team.</a:t>
            </a:r>
            <a:endParaRPr lang="en-IN" dirty="0" smtClean="0"/>
          </a:p>
          <a:p>
            <a:pPr marL="514350" lvl="0" indent="-514350" algn="just">
              <a:buFont typeface="+mj-lt"/>
              <a:buAutoNum type="arabicPeriod"/>
            </a:pPr>
            <a:r>
              <a:rPr lang="en-US" b="1" dirty="0" smtClean="0"/>
              <a:t>Lifelong learning</a:t>
            </a:r>
            <a:r>
              <a:rPr lang="en-US" dirty="0" smtClean="0"/>
              <a:t>: Recognize the need and preparation for technological </a:t>
            </a:r>
            <a:r>
              <a:rPr lang="en-US" dirty="0" err="1" smtClean="0"/>
              <a:t>upgradation</a:t>
            </a:r>
            <a:r>
              <a:rPr lang="en-US" dirty="0" smtClean="0"/>
              <a:t> with the advancement of technology.</a:t>
            </a:r>
            <a:endParaRPr lang="en-IN" dirty="0" smtClean="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rgbClr val="FF0000"/>
                </a:solidFill>
              </a:rPr>
              <a:t>Program Educational Objectives (PEOs) </a:t>
            </a:r>
            <a:endParaRPr lang="en-IN" dirty="0">
              <a:solidFill>
                <a:srgbClr val="FF0000"/>
              </a:solidFill>
            </a:endParaRPr>
          </a:p>
        </p:txBody>
      </p:sp>
      <p:sp>
        <p:nvSpPr>
          <p:cNvPr id="3" name="Content Placeholder 2"/>
          <p:cNvSpPr>
            <a:spLocks noGrp="1"/>
          </p:cNvSpPr>
          <p:nvPr>
            <p:ph idx="1"/>
          </p:nvPr>
        </p:nvSpPr>
        <p:spPr/>
        <p:txBody>
          <a:bodyPr>
            <a:normAutofit fontScale="92500" lnSpcReduction="20000"/>
          </a:bodyPr>
          <a:lstStyle/>
          <a:p>
            <a:pPr marL="514350" lvl="0" indent="-514350">
              <a:buFont typeface="+mj-lt"/>
              <a:buAutoNum type="arabicPeriod"/>
            </a:pPr>
            <a:r>
              <a:rPr lang="en-US" dirty="0" smtClean="0"/>
              <a:t>To educate students to solve the problems for analysis and implementation of algorithms leading to optimal solutions fulfilling the dynamic requirement of industry and society.</a:t>
            </a:r>
            <a:endParaRPr lang="en-IN" dirty="0" smtClean="0"/>
          </a:p>
          <a:p>
            <a:pPr marL="514350" lvl="0" indent="-514350">
              <a:buFont typeface="+mj-lt"/>
              <a:buAutoNum type="arabicPeriod"/>
            </a:pPr>
            <a:r>
              <a:rPr lang="en-US" dirty="0" smtClean="0"/>
              <a:t>To inculcate into students the understanding of Computer Science and Engineering for grooming would be practicing engineers with sound knowledge of logic and design.</a:t>
            </a:r>
            <a:endParaRPr lang="en-IN" dirty="0" smtClean="0"/>
          </a:p>
          <a:p>
            <a:pPr marL="514350" lvl="0" indent="-514350">
              <a:buFont typeface="+mj-lt"/>
              <a:buAutoNum type="arabicPeriod"/>
            </a:pPr>
            <a:r>
              <a:rPr lang="en-US" dirty="0" smtClean="0"/>
              <a:t>To execute research in emerging fields in computer science and engineering so as to face the challenges of global competitiveness.</a:t>
            </a:r>
            <a:endParaRPr lang="en-IN" dirty="0" smtClean="0"/>
          </a:p>
          <a:p>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solidFill>
                  <a:srgbClr val="FF0000"/>
                </a:solidFill>
              </a:rPr>
              <a:t>Program Specific Outcomes (PSOs)</a:t>
            </a:r>
            <a:endParaRPr lang="en-IN" dirty="0">
              <a:solidFill>
                <a:srgbClr val="FF0000"/>
              </a:solidFill>
            </a:endParaRPr>
          </a:p>
        </p:txBody>
      </p:sp>
      <p:sp>
        <p:nvSpPr>
          <p:cNvPr id="3" name="Content Placeholder 2"/>
          <p:cNvSpPr>
            <a:spLocks noGrp="1"/>
          </p:cNvSpPr>
          <p:nvPr>
            <p:ph idx="1"/>
          </p:nvPr>
        </p:nvSpPr>
        <p:spPr/>
        <p:txBody>
          <a:bodyPr>
            <a:normAutofit fontScale="77500" lnSpcReduction="20000"/>
          </a:bodyPr>
          <a:lstStyle/>
          <a:p>
            <a:pPr marL="514350" indent="-514350">
              <a:buFont typeface="+mj-lt"/>
              <a:buAutoNum type="arabicPeriod"/>
            </a:pPr>
            <a:r>
              <a:rPr lang="en-US" b="1" dirty="0" smtClean="0"/>
              <a:t>PSO1:</a:t>
            </a:r>
            <a:r>
              <a:rPr lang="en-US" dirty="0" smtClean="0"/>
              <a:t> </a:t>
            </a:r>
            <a:r>
              <a:rPr lang="en-US" b="1" dirty="0" smtClean="0"/>
              <a:t>Programming and Logic</a:t>
            </a:r>
            <a:r>
              <a:rPr lang="en-US" dirty="0" smtClean="0"/>
              <a:t>: Apply fundamental knowledge of  basic sciences and programming aptitude to identify and define the computing systems.</a:t>
            </a:r>
            <a:br>
              <a:rPr lang="en-US" dirty="0" smtClean="0"/>
            </a:br>
            <a:endParaRPr lang="en-US" dirty="0" smtClean="0"/>
          </a:p>
          <a:p>
            <a:pPr marL="514350" indent="-514350">
              <a:buFont typeface="+mj-lt"/>
              <a:buAutoNum type="arabicPeriod"/>
            </a:pPr>
            <a:r>
              <a:rPr lang="en-US" b="1" dirty="0" smtClean="0"/>
              <a:t>PSO2:</a:t>
            </a:r>
            <a:r>
              <a:rPr lang="en-US" dirty="0" smtClean="0"/>
              <a:t> </a:t>
            </a:r>
            <a:r>
              <a:rPr lang="en-US" b="1" dirty="0" smtClean="0"/>
              <a:t>Design and Analysis</a:t>
            </a:r>
            <a:r>
              <a:rPr lang="en-US" dirty="0" smtClean="0"/>
              <a:t>: Analyze the mathematical foundations, algorithmic principles, computer science theory for the modeling and design in a way that demonstrates the construction of software systems of varying complexity.</a:t>
            </a:r>
            <a:br>
              <a:rPr lang="en-US" dirty="0" smtClean="0"/>
            </a:br>
            <a:endParaRPr lang="en-US" dirty="0" smtClean="0"/>
          </a:p>
          <a:p>
            <a:pPr marL="514350" indent="-514350">
              <a:buFont typeface="+mj-lt"/>
              <a:buAutoNum type="arabicPeriod"/>
            </a:pPr>
            <a:r>
              <a:rPr lang="en-US" b="1" dirty="0" smtClean="0"/>
              <a:t>PSO3:</a:t>
            </a:r>
            <a:r>
              <a:rPr lang="en-US" dirty="0" smtClean="0"/>
              <a:t> </a:t>
            </a:r>
            <a:r>
              <a:rPr lang="en-US" b="1" dirty="0" smtClean="0"/>
              <a:t>Applications of Computing</a:t>
            </a:r>
            <a:r>
              <a:rPr lang="en-US" dirty="0" smtClean="0"/>
              <a:t>: Prepared to work professionally in software industries, research and development using the modern tools.</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USER\Desktop\PPT Material\Blooms-Taxonomy-650x366.jpg"/>
          <p:cNvPicPr>
            <a:picLocks noChangeAspect="1" noChangeArrowheads="1"/>
          </p:cNvPicPr>
          <p:nvPr/>
        </p:nvPicPr>
        <p:blipFill>
          <a:blip r:embed="rId2"/>
          <a:srcRect/>
          <a:stretch>
            <a:fillRect/>
          </a:stretch>
        </p:blipFill>
        <p:spPr bwMode="auto">
          <a:xfrm>
            <a:off x="0" y="685800"/>
            <a:ext cx="9085470" cy="4822287"/>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smtClean="0">
                <a:solidFill>
                  <a:srgbClr val="FF0000"/>
                </a:solidFill>
              </a:rPr>
              <a:t>Pre-requisites</a:t>
            </a:r>
            <a:endParaRPr lang="en-IN" dirty="0">
              <a:solidFill>
                <a:srgbClr val="FF0000"/>
              </a:solidFill>
            </a:endParaRPr>
          </a:p>
        </p:txBody>
      </p:sp>
      <p:sp>
        <p:nvSpPr>
          <p:cNvPr id="3" name="Content Placeholder 2"/>
          <p:cNvSpPr>
            <a:spLocks noGrp="1"/>
          </p:cNvSpPr>
          <p:nvPr>
            <p:ph idx="1"/>
          </p:nvPr>
        </p:nvSpPr>
        <p:spPr/>
        <p:txBody>
          <a:bodyPr/>
          <a:lstStyle/>
          <a:p>
            <a:r>
              <a:rPr lang="en-IN" dirty="0" smtClean="0"/>
              <a:t>CS 201 (Basic Computation and Principles of C)</a:t>
            </a:r>
          </a:p>
          <a:p>
            <a:r>
              <a:rPr lang="en-IN" dirty="0" smtClean="0"/>
              <a:t>M101 &amp; M201 (Mathematics) basics of set theory </a:t>
            </a:r>
          </a:p>
          <a:p>
            <a:r>
              <a:rPr lang="en-IN" dirty="0" smtClean="0"/>
              <a:t>CS 302 (Data Structures and Algorithm) </a:t>
            </a:r>
          </a:p>
          <a:p>
            <a:r>
              <a:rPr lang="en-IN" dirty="0" smtClean="0"/>
              <a:t>CS 501 (Design and Analysis of Algorithms)</a:t>
            </a: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rPr>
              <a:t>Syllabus</a:t>
            </a:r>
            <a:endParaRPr lang="en-IN" b="1" dirty="0"/>
          </a:p>
        </p:txBody>
      </p:sp>
      <p:sp>
        <p:nvSpPr>
          <p:cNvPr id="3" name="Content Placeholder 2"/>
          <p:cNvSpPr>
            <a:spLocks noGrp="1"/>
          </p:cNvSpPr>
          <p:nvPr>
            <p:ph idx="1"/>
          </p:nvPr>
        </p:nvSpPr>
        <p:spPr/>
        <p:txBody>
          <a:bodyPr>
            <a:normAutofit fontScale="77500" lnSpcReduction="20000"/>
          </a:bodyPr>
          <a:lstStyle/>
          <a:p>
            <a:r>
              <a:rPr lang="en-IN" b="1" dirty="0" smtClean="0"/>
              <a:t>Module I:</a:t>
            </a:r>
            <a:endParaRPr lang="en-IN" dirty="0" smtClean="0"/>
          </a:p>
          <a:p>
            <a:pPr algn="just"/>
            <a:r>
              <a:rPr lang="en-IN" b="1" dirty="0" smtClean="0"/>
              <a:t>Introduction to computer graphics &amp; graphics systems [6L]: </a:t>
            </a:r>
            <a:r>
              <a:rPr lang="en-IN" dirty="0" smtClean="0"/>
              <a:t>Overview of computer graphics, representing pictures, preparing, presenting &amp; interacting with pictures for presentations; Visualization &amp; image processing; RGB </a:t>
            </a:r>
            <a:r>
              <a:rPr lang="en-IN" dirty="0" err="1" smtClean="0"/>
              <a:t>color</a:t>
            </a:r>
            <a:r>
              <a:rPr lang="en-IN" dirty="0" smtClean="0"/>
              <a:t> model, direct coding, lookup table; storage tube graphics display, Raster scan display, 3D viewing devices, Plotters, printers, digitizers, Light pens etc.; Active &amp; Passive graphics devices; Computer graphics software.</a:t>
            </a:r>
          </a:p>
          <a:p>
            <a:pPr algn="just"/>
            <a:r>
              <a:rPr lang="en-IN" b="1" dirty="0" smtClean="0"/>
              <a:t>Scan conversion [8L]:</a:t>
            </a:r>
            <a:r>
              <a:rPr lang="en-IN" dirty="0" smtClean="0"/>
              <a:t> Points &amp; lines, Line drawing algorithms; DDA algorithm, </a:t>
            </a:r>
            <a:r>
              <a:rPr lang="en-IN" dirty="0" err="1" smtClean="0"/>
              <a:t>Bresenham’s</a:t>
            </a:r>
            <a:r>
              <a:rPr lang="en-IN" dirty="0" smtClean="0"/>
              <a:t> line algorithm, Circle generation algorithm; Ellipse generating algorithm; scan line polygon, fill algorithm, boundary fill algorithm, flood fill algorithm.</a:t>
            </a:r>
          </a:p>
          <a:p>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rPr>
              <a:t>Syllabus</a:t>
            </a:r>
            <a:endParaRPr lang="en-IN" b="1" dirty="0"/>
          </a:p>
        </p:txBody>
      </p:sp>
      <p:sp>
        <p:nvSpPr>
          <p:cNvPr id="3" name="Content Placeholder 2"/>
          <p:cNvSpPr>
            <a:spLocks noGrp="1"/>
          </p:cNvSpPr>
          <p:nvPr>
            <p:ph idx="1"/>
          </p:nvPr>
        </p:nvSpPr>
        <p:spPr/>
        <p:txBody>
          <a:bodyPr>
            <a:normAutofit fontScale="70000" lnSpcReduction="20000"/>
          </a:bodyPr>
          <a:lstStyle/>
          <a:p>
            <a:r>
              <a:rPr lang="en-IN" b="1" dirty="0" smtClean="0"/>
              <a:t>Module II:</a:t>
            </a:r>
            <a:endParaRPr lang="en-IN" dirty="0" smtClean="0"/>
          </a:p>
          <a:p>
            <a:r>
              <a:rPr lang="en-IN" b="1" dirty="0" smtClean="0"/>
              <a:t>2D transformation &amp; viewing [15L]: </a:t>
            </a:r>
            <a:r>
              <a:rPr lang="en-IN" i="1" dirty="0" smtClean="0">
                <a:solidFill>
                  <a:schemeClr val="bg1">
                    <a:lumMod val="65000"/>
                  </a:schemeClr>
                </a:solidFill>
              </a:rPr>
              <a:t>Basic transformations: translation, rotation, scaling; Matrix representations &amp; homogeneous coordinates, transformations between coordinate systems; reflection shear; Transformation of points, lines, parallel lines, intersecting lines.</a:t>
            </a:r>
            <a:r>
              <a:rPr lang="en-IN" dirty="0" smtClean="0"/>
              <a:t> Viewing pipeline, Window to view port co-ordinate transformation, clipping operations, point clipping, line clipping, clipping circles, polygons &amp; ellipse. Cohen and Sutherland line clipping, Sutherland-</a:t>
            </a:r>
            <a:r>
              <a:rPr lang="en-IN" dirty="0" err="1" smtClean="0"/>
              <a:t>Hodgeman</a:t>
            </a:r>
            <a:r>
              <a:rPr lang="en-IN" dirty="0" smtClean="0"/>
              <a:t> Polygon clipping, Cyrus-beck clipping method</a:t>
            </a:r>
          </a:p>
          <a:p>
            <a:r>
              <a:rPr lang="en-IN" b="1" dirty="0" smtClean="0"/>
              <a:t>3D transformation &amp; viewing [5L]: </a:t>
            </a:r>
            <a:r>
              <a:rPr lang="en-IN" dirty="0" smtClean="0">
                <a:solidFill>
                  <a:schemeClr val="bg1">
                    <a:lumMod val="65000"/>
                  </a:schemeClr>
                </a:solidFill>
              </a:rPr>
              <a:t>3D transformations: translation, rotation, scaling &amp; other transformations. Rotation about an arbitrary axis in space, reflection through an arbitrary plane; </a:t>
            </a:r>
            <a:r>
              <a:rPr lang="en-IN" dirty="0" smtClean="0"/>
              <a:t>general parallel projection transformation; clipping, view port clipping, 3D viewing.</a:t>
            </a:r>
          </a:p>
          <a:p>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rPr>
              <a:t>Syllabus</a:t>
            </a:r>
            <a:endParaRPr lang="en-IN" b="1" dirty="0">
              <a:solidFill>
                <a:srgbClr val="FF0000"/>
              </a:solidFill>
            </a:endParaRPr>
          </a:p>
        </p:txBody>
      </p:sp>
      <p:sp>
        <p:nvSpPr>
          <p:cNvPr id="3" name="Content Placeholder 2"/>
          <p:cNvSpPr>
            <a:spLocks noGrp="1"/>
          </p:cNvSpPr>
          <p:nvPr>
            <p:ph idx="1"/>
          </p:nvPr>
        </p:nvSpPr>
        <p:spPr/>
        <p:txBody>
          <a:bodyPr>
            <a:normAutofit fontScale="77500" lnSpcReduction="20000"/>
          </a:bodyPr>
          <a:lstStyle/>
          <a:p>
            <a:r>
              <a:rPr lang="en-IN" b="1" dirty="0" smtClean="0"/>
              <a:t>Module III:</a:t>
            </a:r>
            <a:endParaRPr lang="en-IN" dirty="0" smtClean="0"/>
          </a:p>
          <a:p>
            <a:r>
              <a:rPr lang="en-IN" b="1" dirty="0" smtClean="0">
                <a:solidFill>
                  <a:schemeClr val="bg1">
                    <a:lumMod val="65000"/>
                  </a:schemeClr>
                </a:solidFill>
              </a:rPr>
              <a:t>Curves [3L]: </a:t>
            </a:r>
            <a:r>
              <a:rPr lang="en-IN" dirty="0" smtClean="0">
                <a:solidFill>
                  <a:schemeClr val="bg1">
                    <a:lumMod val="65000"/>
                  </a:schemeClr>
                </a:solidFill>
              </a:rPr>
              <a:t>Curve representation, surfaces, designs, Bezier curves, B-</a:t>
            </a:r>
            <a:r>
              <a:rPr lang="en-IN" dirty="0" err="1" smtClean="0">
                <a:solidFill>
                  <a:schemeClr val="bg1">
                    <a:lumMod val="65000"/>
                  </a:schemeClr>
                </a:solidFill>
              </a:rPr>
              <a:t>spline</a:t>
            </a:r>
            <a:r>
              <a:rPr lang="en-IN" dirty="0" smtClean="0">
                <a:solidFill>
                  <a:schemeClr val="bg1">
                    <a:lumMod val="65000"/>
                  </a:schemeClr>
                </a:solidFill>
              </a:rPr>
              <a:t> curves, end conditions for periodic B-</a:t>
            </a:r>
            <a:r>
              <a:rPr lang="en-IN" dirty="0" err="1" smtClean="0">
                <a:solidFill>
                  <a:schemeClr val="bg1">
                    <a:lumMod val="65000"/>
                  </a:schemeClr>
                </a:solidFill>
              </a:rPr>
              <a:t>spline</a:t>
            </a:r>
            <a:r>
              <a:rPr lang="en-IN" dirty="0" smtClean="0">
                <a:solidFill>
                  <a:schemeClr val="bg1">
                    <a:lumMod val="65000"/>
                  </a:schemeClr>
                </a:solidFill>
              </a:rPr>
              <a:t> curves, rational B-</a:t>
            </a:r>
            <a:r>
              <a:rPr lang="en-IN" dirty="0" err="1" smtClean="0">
                <a:solidFill>
                  <a:schemeClr val="bg1">
                    <a:lumMod val="65000"/>
                  </a:schemeClr>
                </a:solidFill>
              </a:rPr>
              <a:t>spline</a:t>
            </a:r>
            <a:r>
              <a:rPr lang="en-IN" dirty="0" smtClean="0">
                <a:solidFill>
                  <a:schemeClr val="bg1">
                    <a:lumMod val="65000"/>
                  </a:schemeClr>
                </a:solidFill>
              </a:rPr>
              <a:t> curves.</a:t>
            </a:r>
          </a:p>
          <a:p>
            <a:r>
              <a:rPr lang="en-IN" b="1" dirty="0" smtClean="0">
                <a:solidFill>
                  <a:schemeClr val="bg1">
                    <a:lumMod val="65000"/>
                  </a:schemeClr>
                </a:solidFill>
              </a:rPr>
              <a:t>Hidden surfaces [3L]: </a:t>
            </a:r>
            <a:r>
              <a:rPr lang="en-IN" dirty="0" smtClean="0">
                <a:solidFill>
                  <a:schemeClr val="bg1">
                    <a:lumMod val="65000"/>
                  </a:schemeClr>
                </a:solidFill>
              </a:rPr>
              <a:t>Depth comparison, Z-buffer algorithm, Back face detection, BSP tree method, the Painter’s algorithm, scan-line algorithm; Hidden line elimination, wire frame methods , fractal - geometry.</a:t>
            </a:r>
          </a:p>
          <a:p>
            <a:r>
              <a:rPr lang="en-IN" b="1" dirty="0" err="1" smtClean="0">
                <a:solidFill>
                  <a:schemeClr val="bg1">
                    <a:lumMod val="65000"/>
                  </a:schemeClr>
                </a:solidFill>
              </a:rPr>
              <a:t>Color</a:t>
            </a:r>
            <a:r>
              <a:rPr lang="en-IN" b="1" dirty="0" smtClean="0">
                <a:solidFill>
                  <a:schemeClr val="bg1">
                    <a:lumMod val="65000"/>
                  </a:schemeClr>
                </a:solidFill>
              </a:rPr>
              <a:t> &amp; shading models [2L]: </a:t>
            </a:r>
            <a:r>
              <a:rPr lang="en-IN" dirty="0" smtClean="0">
                <a:solidFill>
                  <a:schemeClr val="bg1">
                    <a:lumMod val="65000"/>
                  </a:schemeClr>
                </a:solidFill>
              </a:rPr>
              <a:t>Light &amp; </a:t>
            </a:r>
            <a:r>
              <a:rPr lang="en-IN" dirty="0" err="1" smtClean="0">
                <a:solidFill>
                  <a:schemeClr val="bg1">
                    <a:lumMod val="65000"/>
                  </a:schemeClr>
                </a:solidFill>
              </a:rPr>
              <a:t>color</a:t>
            </a:r>
            <a:r>
              <a:rPr lang="en-IN" dirty="0" smtClean="0">
                <a:solidFill>
                  <a:schemeClr val="bg1">
                    <a:lumMod val="65000"/>
                  </a:schemeClr>
                </a:solidFill>
              </a:rPr>
              <a:t> model; interpolative shading model; Texture.</a:t>
            </a:r>
          </a:p>
          <a:p>
            <a:r>
              <a:rPr lang="en-IN" b="1" dirty="0" smtClean="0">
                <a:solidFill>
                  <a:schemeClr val="bg1">
                    <a:lumMod val="65000"/>
                  </a:schemeClr>
                </a:solidFill>
              </a:rPr>
              <a:t>Introduction to Ray-tracing: [3L]</a:t>
            </a:r>
          </a:p>
          <a:p>
            <a:r>
              <a:rPr lang="en-IN" dirty="0" smtClean="0">
                <a:solidFill>
                  <a:schemeClr val="bg1">
                    <a:lumMod val="65000"/>
                  </a:schemeClr>
                </a:solidFill>
              </a:rPr>
              <a:t>Human vision and </a:t>
            </a:r>
            <a:r>
              <a:rPr lang="en-IN" dirty="0" err="1" smtClean="0">
                <a:solidFill>
                  <a:schemeClr val="bg1">
                    <a:lumMod val="65000"/>
                  </a:schemeClr>
                </a:solidFill>
              </a:rPr>
              <a:t>color</a:t>
            </a:r>
            <a:r>
              <a:rPr lang="en-IN" dirty="0" smtClean="0">
                <a:solidFill>
                  <a:schemeClr val="bg1">
                    <a:lumMod val="65000"/>
                  </a:schemeClr>
                </a:solidFill>
              </a:rPr>
              <a:t>, Lighting, Reflection and transmission models.</a:t>
            </a:r>
          </a:p>
          <a:p>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224</TotalTime>
  <Words>1232</Words>
  <Application>Microsoft Office PowerPoint</Application>
  <PresentationFormat>On-screen Show (4:3)</PresentationFormat>
  <Paragraphs>72</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Computer Graphics</vt:lpstr>
      <vt:lpstr>Program Outcome (PO)</vt:lpstr>
      <vt:lpstr>Program Educational Objectives (PEOs) </vt:lpstr>
      <vt:lpstr>Program Specific Outcomes (PSOs)</vt:lpstr>
      <vt:lpstr>Slide 5</vt:lpstr>
      <vt:lpstr>Pre-requisites</vt:lpstr>
      <vt:lpstr>Syllabus</vt:lpstr>
      <vt:lpstr>Syllabus</vt:lpstr>
      <vt:lpstr>Syllabus</vt:lpstr>
      <vt:lpstr>Recommended Books</vt:lpstr>
      <vt:lpstr>Course Objective</vt:lpstr>
      <vt:lpstr>Course Outcome</vt:lpstr>
      <vt:lpstr>Evaluation Details</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Graphics</dc:title>
  <dc:creator>USER</dc:creator>
  <cp:lastModifiedBy>USER</cp:lastModifiedBy>
  <cp:revision>60</cp:revision>
  <dcterms:created xsi:type="dcterms:W3CDTF">2006-08-16T00:00:00Z</dcterms:created>
  <dcterms:modified xsi:type="dcterms:W3CDTF">2017-12-19T08:39:19Z</dcterms:modified>
</cp:coreProperties>
</file>