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7" r:id="rId24"/>
    <p:sldId id="290" r:id="rId25"/>
    <p:sldId id="291" r:id="rId26"/>
    <p:sldId id="292" r:id="rId27"/>
    <p:sldId id="293" r:id="rId28"/>
    <p:sldId id="294" r:id="rId29"/>
    <p:sldId id="295" r:id="rId30"/>
    <p:sldId id="296"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Graphics</a:t>
            </a:r>
            <a:endParaRPr lang="en-IN" dirty="0"/>
          </a:p>
        </p:txBody>
      </p:sp>
      <p:sp>
        <p:nvSpPr>
          <p:cNvPr id="3" name="Subtitle 2"/>
          <p:cNvSpPr>
            <a:spLocks noGrp="1"/>
          </p:cNvSpPr>
          <p:nvPr>
            <p:ph type="subTitle" idx="1"/>
          </p:nvPr>
        </p:nvSpPr>
        <p:spPr/>
        <p:txBody>
          <a:bodyPr>
            <a:normAutofit fontScale="92500" lnSpcReduction="20000"/>
          </a:bodyPr>
          <a:lstStyle/>
          <a:p>
            <a:r>
              <a:rPr lang="en-US" dirty="0" smtClean="0"/>
              <a:t>Introduction to Computer Graphics and Graphics Systems</a:t>
            </a:r>
          </a:p>
          <a:p>
            <a:r>
              <a:rPr lang="en-US" dirty="0" smtClean="0"/>
              <a:t>Dr. </a:t>
            </a:r>
            <a:r>
              <a:rPr lang="en-US" dirty="0" err="1" smtClean="0"/>
              <a:t>Mousumi</a:t>
            </a:r>
            <a:r>
              <a:rPr lang="en-US" dirty="0" smtClean="0"/>
              <a:t> </a:t>
            </a:r>
            <a:r>
              <a:rPr lang="en-US" dirty="0" err="1" smtClean="0"/>
              <a:t>Dutt</a:t>
            </a:r>
            <a:endParaRPr lang="en-US" dirty="0" smtClean="0"/>
          </a:p>
          <a:p>
            <a:r>
              <a:rPr lang="en-US" dirty="0" smtClean="0"/>
              <a:t>CSE, STCET</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Focusing</a:t>
            </a:r>
            <a:endParaRPr lang="en-IN" dirty="0"/>
          </a:p>
        </p:txBody>
      </p:sp>
      <p:sp>
        <p:nvSpPr>
          <p:cNvPr id="3" name="Content Placeholder 2"/>
          <p:cNvSpPr>
            <a:spLocks noGrp="1"/>
          </p:cNvSpPr>
          <p:nvPr>
            <p:ph idx="1"/>
          </p:nvPr>
        </p:nvSpPr>
        <p:spPr>
          <a:xfrm>
            <a:off x="228600" y="1371600"/>
            <a:ext cx="8686800" cy="5257800"/>
          </a:xfrm>
        </p:spPr>
        <p:txBody>
          <a:bodyPr>
            <a:normAutofit fontScale="85000" lnSpcReduction="10000"/>
          </a:bodyPr>
          <a:lstStyle/>
          <a:p>
            <a:r>
              <a:rPr lang="en-IN" dirty="0" smtClean="0"/>
              <a:t>Additional focusing hardware is used in high-precision systems to keep the beam in focus at all screen positions</a:t>
            </a:r>
          </a:p>
          <a:p>
            <a:r>
              <a:rPr lang="en-IN" dirty="0" smtClean="0"/>
              <a:t>The distance that the electron beam must travel to different points on the screen varies because the radius of curvature for most CRTs is greater than the distance from the focusing system to the screen </a:t>
            </a:r>
            <a:r>
              <a:rPr lang="en-IN" dirty="0" err="1" smtClean="0"/>
              <a:t>center</a:t>
            </a:r>
            <a:r>
              <a:rPr lang="en-IN" dirty="0" smtClean="0"/>
              <a:t>. </a:t>
            </a:r>
          </a:p>
          <a:p>
            <a:r>
              <a:rPr lang="en-IN" dirty="0" smtClean="0"/>
              <a:t>Therefore, the electron beam will be focused properly only at the </a:t>
            </a:r>
            <a:r>
              <a:rPr lang="en-IN" dirty="0" err="1" smtClean="0"/>
              <a:t>center</a:t>
            </a:r>
            <a:r>
              <a:rPr lang="en-IN" dirty="0" smtClean="0"/>
              <a:t> of the screen. </a:t>
            </a:r>
          </a:p>
          <a:p>
            <a:r>
              <a:rPr lang="en-IN" dirty="0" smtClean="0"/>
              <a:t>As the beam moves to the outer edges of the screen, displayed images become blurred. </a:t>
            </a:r>
          </a:p>
          <a:p>
            <a:r>
              <a:rPr lang="en-IN" dirty="0" smtClean="0"/>
              <a:t>To compensate for this, the system can adjust the focusing according to the screen position of the beam.</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39762"/>
          </a:xfrm>
        </p:spPr>
        <p:txBody>
          <a:bodyPr>
            <a:normAutofit/>
          </a:bodyPr>
          <a:lstStyle/>
          <a:p>
            <a:r>
              <a:rPr lang="en-IN" sz="3000" b="1" dirty="0" smtClean="0">
                <a:solidFill>
                  <a:srgbClr val="0070C0"/>
                </a:solidFill>
              </a:rPr>
              <a:t>Electrostatic deflection of the electron beam in a CRT</a:t>
            </a:r>
            <a:endParaRPr lang="en-IN" sz="3000" b="1" dirty="0">
              <a:solidFill>
                <a:srgbClr val="0070C0"/>
              </a:solidFill>
            </a:endParaRPr>
          </a:p>
        </p:txBody>
      </p:sp>
      <p:sp>
        <p:nvSpPr>
          <p:cNvPr id="3" name="Content Placeholder 2"/>
          <p:cNvSpPr>
            <a:spLocks noGrp="1"/>
          </p:cNvSpPr>
          <p:nvPr>
            <p:ph idx="1"/>
          </p:nvPr>
        </p:nvSpPr>
        <p:spPr>
          <a:xfrm>
            <a:off x="152400" y="685800"/>
            <a:ext cx="8839200" cy="6019800"/>
          </a:xfrm>
        </p:spPr>
        <p:txBody>
          <a:bodyPr>
            <a:normAutofit fontScale="70000" lnSpcReduction="20000"/>
          </a:bodyPr>
          <a:lstStyle/>
          <a:p>
            <a:r>
              <a:rPr lang="en-IN" dirty="0" smtClean="0"/>
              <a:t>Deflection of the electron beam can be controlled either with electric fields or with magnetic fields</a:t>
            </a:r>
          </a:p>
          <a:p>
            <a:r>
              <a:rPr lang="en-IN" dirty="0" smtClean="0"/>
              <a:t>CRT are now commonly constructed with magnetic deflection coils mounted on the outside of the CRT envelope</a:t>
            </a:r>
          </a:p>
          <a:p>
            <a:r>
              <a:rPr lang="en-IN" dirty="0" smtClean="0"/>
              <a:t>Two pairs of coils are used, with the coils in each pair mounted on opposite sides of the neck of the CRT envelope</a:t>
            </a:r>
          </a:p>
          <a:p>
            <a:pPr lvl="1"/>
            <a:r>
              <a:rPr lang="en-IN" dirty="0" smtClean="0"/>
              <a:t>One pair is mounted on the top and bottom of the neck</a:t>
            </a:r>
          </a:p>
          <a:p>
            <a:pPr lvl="1"/>
            <a:r>
              <a:rPr lang="en-IN" dirty="0" smtClean="0"/>
              <a:t>The other pair is mounted on opposite sides of the neck </a:t>
            </a:r>
          </a:p>
          <a:p>
            <a:r>
              <a:rPr lang="en-IN" dirty="0" smtClean="0"/>
              <a:t>The magnetic, field produced by each pair of coils results in a transverse deflection force that is perpendicular both to the direction of the magnetic field and to the direction of travel of the electron beam. </a:t>
            </a:r>
          </a:p>
          <a:p>
            <a:r>
              <a:rPr lang="en-IN" dirty="0" smtClean="0"/>
              <a:t>Horizontal deflection is accomplished with one pair of coils, and vertical deflection by the other pair. </a:t>
            </a:r>
          </a:p>
          <a:p>
            <a:r>
              <a:rPr lang="en-IN" dirty="0" smtClean="0"/>
              <a:t>The proper deflection amounts are attained by adjusting the current through the coils. </a:t>
            </a:r>
          </a:p>
          <a:p>
            <a:r>
              <a:rPr lang="en-IN" dirty="0" smtClean="0"/>
              <a:t>When electrostatic deflection is used, two pairs of parallel plates are mounted inside the CRT envelope. </a:t>
            </a:r>
          </a:p>
          <a:p>
            <a:r>
              <a:rPr lang="en-IN" dirty="0" smtClean="0"/>
              <a:t>One pair of plates is mounted horizontally to control the vertical deflection, and the other pair is mounted vertically to control horizontal deflection</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 y="0"/>
            <a:ext cx="8839200" cy="639762"/>
          </a:xfrm>
        </p:spPr>
        <p:txBody>
          <a:bodyPr>
            <a:normAutofit/>
          </a:bodyPr>
          <a:lstStyle/>
          <a:p>
            <a:r>
              <a:rPr lang="en-IN" sz="3000" b="1" dirty="0" smtClean="0">
                <a:solidFill>
                  <a:srgbClr val="0070C0"/>
                </a:solidFill>
              </a:rPr>
              <a:t>Electrostatic deflection of the electron beam in a CRT</a:t>
            </a:r>
            <a:endParaRPr lang="en-IN" sz="3000" b="1" dirty="0">
              <a:solidFill>
                <a:srgbClr val="0070C0"/>
              </a:solidFill>
            </a:endParaRPr>
          </a:p>
        </p:txBody>
      </p:sp>
      <p:pic>
        <p:nvPicPr>
          <p:cNvPr id="5" name="Picture 4" descr="com_c2_gra1.jpg"/>
          <p:cNvPicPr>
            <a:picLocks noChangeAspect="1"/>
          </p:cNvPicPr>
          <p:nvPr/>
        </p:nvPicPr>
        <p:blipFill>
          <a:blip r:embed="rId2"/>
          <a:stretch>
            <a:fillRect/>
          </a:stretch>
        </p:blipFill>
        <p:spPr>
          <a:xfrm>
            <a:off x="301458" y="1676400"/>
            <a:ext cx="8503569" cy="33718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Cathode-Ray Tubes</a:t>
            </a:r>
            <a:endParaRPr lang="en-IN" dirty="0"/>
          </a:p>
        </p:txBody>
      </p:sp>
      <p:sp>
        <p:nvSpPr>
          <p:cNvPr id="3" name="Content Placeholder 2"/>
          <p:cNvSpPr>
            <a:spLocks noGrp="1"/>
          </p:cNvSpPr>
          <p:nvPr>
            <p:ph idx="1"/>
          </p:nvPr>
        </p:nvSpPr>
        <p:spPr>
          <a:xfrm>
            <a:off x="152400" y="1600200"/>
            <a:ext cx="8839200" cy="5105400"/>
          </a:xfrm>
        </p:spPr>
        <p:txBody>
          <a:bodyPr>
            <a:noAutofit/>
          </a:bodyPr>
          <a:lstStyle/>
          <a:p>
            <a:r>
              <a:rPr lang="en-IN" sz="2200" dirty="0" smtClean="0"/>
              <a:t>When the electrons in the beam collide with the phosphor coating, they are stopped and their kinetic energy is absorbed by the phosphor.</a:t>
            </a:r>
          </a:p>
          <a:p>
            <a:pPr lvl="1"/>
            <a:r>
              <a:rPr lang="en-IN" sz="1800" dirty="0" smtClean="0"/>
              <a:t>Part of the beam energy is converted by friction into heat energy</a:t>
            </a:r>
          </a:p>
          <a:p>
            <a:pPr lvl="1"/>
            <a:r>
              <a:rPr lang="en-IN" sz="1800" dirty="0" smtClean="0"/>
              <a:t>The remainder causes electrons in the phosphor atoms to move up to higher quantum-energy levels. </a:t>
            </a:r>
          </a:p>
          <a:p>
            <a:r>
              <a:rPr lang="en-IN" sz="2200" dirty="0" smtClean="0"/>
              <a:t>After a short time, the “excited” phosphor electrons begin dropping back to their stable ground state, giving up their extra energy as small </a:t>
            </a:r>
            <a:r>
              <a:rPr lang="en-IN" sz="2200" dirty="0" err="1" smtClean="0"/>
              <a:t>quantums</a:t>
            </a:r>
            <a:r>
              <a:rPr lang="en-IN" sz="2200" dirty="0" smtClean="0"/>
              <a:t> of Light energy. </a:t>
            </a:r>
          </a:p>
          <a:p>
            <a:r>
              <a:rPr lang="en-IN" sz="2200" dirty="0" smtClean="0"/>
              <a:t>What we see on the screen is the combined effect of all the electron light emissions: a glowing spot that quickly fades after all the excited phosphor electrons have returned to their ground energy level</a:t>
            </a:r>
          </a:p>
          <a:p>
            <a:r>
              <a:rPr lang="en-IN" sz="2200" dirty="0" smtClean="0"/>
              <a:t>The frequency (or </a:t>
            </a:r>
            <a:r>
              <a:rPr lang="en-IN" sz="2200" dirty="0" err="1" smtClean="0"/>
              <a:t>color</a:t>
            </a:r>
            <a:r>
              <a:rPr lang="en-IN" sz="2200" dirty="0" smtClean="0"/>
              <a:t>) of the light emitted by the phosphor is proportional to the energy difference between the excited quantum state and the ground state.</a:t>
            </a:r>
            <a:endParaRPr lang="en-IN"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1143000"/>
          </a:xfrm>
        </p:spPr>
        <p:txBody>
          <a:bodyPr>
            <a:normAutofit fontScale="90000"/>
          </a:bodyPr>
          <a:lstStyle/>
          <a:p>
            <a:r>
              <a:rPr lang="en-US" b="1" dirty="0" smtClean="0">
                <a:solidFill>
                  <a:schemeClr val="tx2"/>
                </a:solidFill>
              </a:rPr>
              <a:t>Different kinds of Phosphor: persistence</a:t>
            </a:r>
            <a:endParaRPr lang="en-IN" dirty="0"/>
          </a:p>
        </p:txBody>
      </p:sp>
      <p:sp>
        <p:nvSpPr>
          <p:cNvPr id="3" name="Content Placeholder 2"/>
          <p:cNvSpPr>
            <a:spLocks noGrp="1"/>
          </p:cNvSpPr>
          <p:nvPr>
            <p:ph idx="1"/>
          </p:nvPr>
        </p:nvSpPr>
        <p:spPr>
          <a:xfrm>
            <a:off x="152400" y="1143000"/>
            <a:ext cx="8839200" cy="5562600"/>
          </a:xfrm>
        </p:spPr>
        <p:txBody>
          <a:bodyPr>
            <a:noAutofit/>
          </a:bodyPr>
          <a:lstStyle/>
          <a:p>
            <a:r>
              <a:rPr lang="en-IN" sz="2800" dirty="0" smtClean="0"/>
              <a:t>Persistence is defined as the time it takes the emitted light from the screen to decay to one-tenth of its original intensity</a:t>
            </a:r>
          </a:p>
          <a:p>
            <a:r>
              <a:rPr lang="en-IN" sz="2800" dirty="0" smtClean="0"/>
              <a:t>Lower persistence phosphors require higher refresh rates to maintain a picture on the screen without flicker</a:t>
            </a:r>
          </a:p>
          <a:p>
            <a:r>
              <a:rPr lang="en-IN" sz="2800" dirty="0" smtClean="0">
                <a:solidFill>
                  <a:srgbClr val="7030A0"/>
                </a:solidFill>
              </a:rPr>
              <a:t>A phosphor with low persistence is useful for animation</a:t>
            </a:r>
          </a:p>
          <a:p>
            <a:r>
              <a:rPr lang="en-IN" sz="2800" dirty="0" smtClean="0">
                <a:solidFill>
                  <a:srgbClr val="7030A0"/>
                </a:solidFill>
              </a:rPr>
              <a:t>A high-persistence phosphor is useful for displaying highly complex, static pictures</a:t>
            </a:r>
          </a:p>
          <a:p>
            <a:r>
              <a:rPr lang="en-IN" sz="2800" dirty="0" smtClean="0"/>
              <a:t>Although some phosphors have a persistence greater than 1 second, graphics monitors are usually constructed with a persistence in the range from 10 to 60 microseconds.</a:t>
            </a:r>
            <a:endParaRPr lang="en-IN"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868362"/>
          </a:xfrm>
        </p:spPr>
        <p:txBody>
          <a:bodyPr/>
          <a:lstStyle/>
          <a:p>
            <a:r>
              <a:rPr lang="en-US" b="1" dirty="0" smtClean="0">
                <a:solidFill>
                  <a:schemeClr val="tx2"/>
                </a:solidFill>
              </a:rPr>
              <a:t>Resolution</a:t>
            </a:r>
            <a:endParaRPr lang="en-IN" dirty="0"/>
          </a:p>
        </p:txBody>
      </p:sp>
      <p:sp>
        <p:nvSpPr>
          <p:cNvPr id="3" name="Content Placeholder 2"/>
          <p:cNvSpPr>
            <a:spLocks noGrp="1"/>
          </p:cNvSpPr>
          <p:nvPr>
            <p:ph idx="1"/>
          </p:nvPr>
        </p:nvSpPr>
        <p:spPr>
          <a:xfrm>
            <a:off x="152400" y="914400"/>
            <a:ext cx="8763000" cy="5791200"/>
          </a:xfrm>
        </p:spPr>
        <p:txBody>
          <a:bodyPr>
            <a:noAutofit/>
          </a:bodyPr>
          <a:lstStyle/>
          <a:p>
            <a:r>
              <a:rPr lang="en-IN" sz="2000" i="1" dirty="0" smtClean="0"/>
              <a:t>The maximum number of points that can be displayed without overlap on a CRT is referred to as the resolution</a:t>
            </a:r>
            <a:endParaRPr lang="en-IN" sz="2000" b="1" dirty="0" smtClean="0"/>
          </a:p>
          <a:p>
            <a:pPr lvl="1"/>
            <a:r>
              <a:rPr lang="en-IN" sz="2000" b="1" dirty="0" smtClean="0"/>
              <a:t>number of points per </a:t>
            </a:r>
            <a:r>
              <a:rPr lang="en-IN" sz="2000" b="1" dirty="0" err="1" smtClean="0"/>
              <a:t>centimeter</a:t>
            </a:r>
            <a:r>
              <a:rPr lang="en-IN" sz="2000" b="1" dirty="0" smtClean="0"/>
              <a:t> that can be plotted horizontally and vertically although it is often simply stated as the total number of points in each direction</a:t>
            </a:r>
          </a:p>
          <a:p>
            <a:r>
              <a:rPr lang="en-IN" sz="2000" dirty="0" smtClean="0"/>
              <a:t>The resolution of a CRT is dependent on </a:t>
            </a:r>
          </a:p>
          <a:p>
            <a:pPr lvl="1"/>
            <a:r>
              <a:rPr lang="en-IN" sz="2000" dirty="0" smtClean="0"/>
              <a:t>The type of phosphor </a:t>
            </a:r>
          </a:p>
          <a:p>
            <a:pPr lvl="1"/>
            <a:r>
              <a:rPr lang="en-IN" sz="2000" dirty="0" smtClean="0"/>
              <a:t>The intensity to be displayed</a:t>
            </a:r>
          </a:p>
          <a:p>
            <a:pPr lvl="1"/>
            <a:r>
              <a:rPr lang="en-IN" sz="2000" dirty="0" smtClean="0"/>
              <a:t>The focusing and deflection systems. </a:t>
            </a:r>
          </a:p>
          <a:p>
            <a:r>
              <a:rPr lang="en-IN" sz="2000" dirty="0" smtClean="0"/>
              <a:t>Typical </a:t>
            </a:r>
            <a:r>
              <a:rPr lang="en-IN" sz="2000" b="1" dirty="0" smtClean="0"/>
              <a:t>resolution on high-quality systems is 1280 by 1024</a:t>
            </a:r>
            <a:r>
              <a:rPr lang="en-IN" sz="2000" dirty="0" smtClean="0"/>
              <a:t>, with higher resolutions available on many systems</a:t>
            </a:r>
          </a:p>
          <a:p>
            <a:r>
              <a:rPr lang="en-IN" sz="2000" dirty="0" smtClean="0"/>
              <a:t>High resolution systems are often referred to as </a:t>
            </a:r>
            <a:r>
              <a:rPr lang="en-IN" sz="2000" b="1" i="1" dirty="0" smtClean="0"/>
              <a:t>high-definition systems</a:t>
            </a:r>
            <a:r>
              <a:rPr lang="en-IN" sz="2000" i="1" dirty="0" smtClean="0"/>
              <a:t>. </a:t>
            </a:r>
          </a:p>
          <a:p>
            <a:r>
              <a:rPr lang="en-IN" sz="2000" i="1" dirty="0" smtClean="0"/>
              <a:t>The physical </a:t>
            </a:r>
            <a:r>
              <a:rPr lang="en-IN" sz="2000" dirty="0" smtClean="0"/>
              <a:t>size of a graphics monitor is given as </a:t>
            </a:r>
            <a:r>
              <a:rPr lang="en-IN" sz="2000" b="1" dirty="0" smtClean="0"/>
              <a:t>the length of the screen diagonal</a:t>
            </a:r>
            <a:r>
              <a:rPr lang="en-IN" sz="2000" dirty="0" smtClean="0"/>
              <a:t>, with sizes varying from about 12 inches to 27 inches or more. </a:t>
            </a:r>
          </a:p>
          <a:p>
            <a:r>
              <a:rPr lang="en-IN" sz="2000" dirty="0" smtClean="0"/>
              <a:t>A CRT monitor can be attached to a variety of computer systems, so the number of screen points that can actually be plotted depends on the capabilities of the system to which it is attached.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Aspect Ratio</a:t>
            </a:r>
            <a:endParaRPr lang="en-IN" dirty="0"/>
          </a:p>
        </p:txBody>
      </p:sp>
      <p:sp>
        <p:nvSpPr>
          <p:cNvPr id="3" name="Content Placeholder 2"/>
          <p:cNvSpPr>
            <a:spLocks noGrp="1"/>
          </p:cNvSpPr>
          <p:nvPr>
            <p:ph idx="1"/>
          </p:nvPr>
        </p:nvSpPr>
        <p:spPr>
          <a:xfrm>
            <a:off x="304800" y="1295400"/>
            <a:ext cx="8610600" cy="5334000"/>
          </a:xfrm>
        </p:spPr>
        <p:txBody>
          <a:bodyPr>
            <a:noAutofit/>
          </a:bodyPr>
          <a:lstStyle/>
          <a:p>
            <a:r>
              <a:rPr lang="en-IN" sz="3400" b="1" dirty="0" smtClean="0"/>
              <a:t>The ratio of vertical points to horizontal points necessary to produce equal-length lines in both directions on the screen.</a:t>
            </a:r>
          </a:p>
          <a:p>
            <a:r>
              <a:rPr lang="en-IN" sz="3400" dirty="0" smtClean="0"/>
              <a:t>(Sometimes aspect ratio is stated in terms of</a:t>
            </a:r>
          </a:p>
          <a:p>
            <a:r>
              <a:rPr lang="en-IN" sz="3400" dirty="0" smtClean="0"/>
              <a:t>the ratio of horizontal to vertical points) </a:t>
            </a:r>
          </a:p>
          <a:p>
            <a:r>
              <a:rPr lang="en-IN" sz="3400" dirty="0" smtClean="0"/>
              <a:t>An aspect ratio of 3/4 means that a vertical line plotted with three points has the same length as a horizontal line plotted with four points</a:t>
            </a:r>
            <a:endParaRPr lang="en-IN" sz="3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b="1" dirty="0" smtClean="0">
                <a:solidFill>
                  <a:schemeClr val="tx2"/>
                </a:solidFill>
              </a:rPr>
              <a:t>Raster Scan Display</a:t>
            </a:r>
            <a:endParaRPr lang="en-IN" dirty="0"/>
          </a:p>
        </p:txBody>
      </p:sp>
      <p:sp>
        <p:nvSpPr>
          <p:cNvPr id="3" name="Content Placeholder 2"/>
          <p:cNvSpPr>
            <a:spLocks noGrp="1"/>
          </p:cNvSpPr>
          <p:nvPr>
            <p:ph idx="1"/>
          </p:nvPr>
        </p:nvSpPr>
        <p:spPr>
          <a:xfrm>
            <a:off x="152400" y="990600"/>
            <a:ext cx="8763000" cy="5638800"/>
          </a:xfrm>
        </p:spPr>
        <p:txBody>
          <a:bodyPr>
            <a:normAutofit fontScale="85000" lnSpcReduction="20000"/>
          </a:bodyPr>
          <a:lstStyle/>
          <a:p>
            <a:r>
              <a:rPr lang="en-IN" dirty="0" smtClean="0"/>
              <a:t>The electron beam is swept across the screen, one row at a time from top to bottom</a:t>
            </a:r>
          </a:p>
          <a:p>
            <a:pPr lvl="1"/>
            <a:r>
              <a:rPr lang="en-IN" dirty="0" smtClean="0"/>
              <a:t>The beam intensity is </a:t>
            </a:r>
            <a:r>
              <a:rPr lang="en-IN" dirty="0" smtClean="0">
                <a:solidFill>
                  <a:srgbClr val="C00000"/>
                </a:solidFill>
              </a:rPr>
              <a:t>turned on and off </a:t>
            </a:r>
            <a:r>
              <a:rPr lang="en-IN" dirty="0" smtClean="0"/>
              <a:t>to</a:t>
            </a:r>
          </a:p>
          <a:p>
            <a:pPr lvl="1"/>
            <a:r>
              <a:rPr lang="en-IN" dirty="0" smtClean="0"/>
              <a:t>Create a pattern of illuminated spots </a:t>
            </a:r>
          </a:p>
          <a:p>
            <a:r>
              <a:rPr lang="en-IN" dirty="0" smtClean="0"/>
              <a:t>Picture definition is stored in a memory area called the </a:t>
            </a:r>
            <a:r>
              <a:rPr lang="en-IN" dirty="0" smtClean="0">
                <a:solidFill>
                  <a:srgbClr val="C00000"/>
                </a:solidFill>
              </a:rPr>
              <a:t>refresh buffer or frame buffer </a:t>
            </a:r>
          </a:p>
          <a:p>
            <a:pPr lvl="1"/>
            <a:r>
              <a:rPr lang="en-IN" dirty="0" smtClean="0"/>
              <a:t>holds the set of intensity values for all the screen points </a:t>
            </a:r>
          </a:p>
          <a:p>
            <a:pPr lvl="1"/>
            <a:r>
              <a:rPr lang="en-IN" dirty="0" smtClean="0"/>
              <a:t>Stored intensity values are then retrieved from the refresh buffer and "painted" on the screen one row (scan line) at a time</a:t>
            </a:r>
          </a:p>
          <a:p>
            <a:pPr lvl="1"/>
            <a:r>
              <a:rPr lang="en-IN" dirty="0" smtClean="0"/>
              <a:t>Each screen point is referred to as a </a:t>
            </a:r>
            <a:r>
              <a:rPr lang="en-IN" dirty="0" smtClean="0">
                <a:solidFill>
                  <a:srgbClr val="C00000"/>
                </a:solidFill>
              </a:rPr>
              <a:t>pixel or </a:t>
            </a:r>
            <a:r>
              <a:rPr lang="en-IN" dirty="0" err="1" smtClean="0">
                <a:solidFill>
                  <a:srgbClr val="C00000"/>
                </a:solidFill>
              </a:rPr>
              <a:t>pel</a:t>
            </a:r>
            <a:r>
              <a:rPr lang="en-IN" dirty="0" smtClean="0">
                <a:solidFill>
                  <a:srgbClr val="C00000"/>
                </a:solidFill>
              </a:rPr>
              <a:t> </a:t>
            </a:r>
            <a:r>
              <a:rPr lang="en-IN" dirty="0" smtClean="0"/>
              <a:t>(shortened </a:t>
            </a:r>
            <a:r>
              <a:rPr lang="en-IN" dirty="0" err="1" smtClean="0"/>
              <a:t>fonns</a:t>
            </a:r>
            <a:r>
              <a:rPr lang="en-IN" dirty="0" smtClean="0"/>
              <a:t> of </a:t>
            </a:r>
            <a:r>
              <a:rPr lang="en-IN" dirty="0" smtClean="0">
                <a:solidFill>
                  <a:srgbClr val="C00000"/>
                </a:solidFill>
              </a:rPr>
              <a:t>picture element</a:t>
            </a:r>
            <a:r>
              <a:rPr lang="en-IN" dirty="0" smtClean="0"/>
              <a:t>). </a:t>
            </a:r>
          </a:p>
          <a:p>
            <a:r>
              <a:rPr lang="en-IN" dirty="0" smtClean="0"/>
              <a:t>The capability of </a:t>
            </a:r>
            <a:r>
              <a:rPr lang="en-IN" sz="3200" dirty="0" smtClean="0"/>
              <a:t>a </a:t>
            </a:r>
            <a:r>
              <a:rPr lang="en-IN" dirty="0" smtClean="0"/>
              <a:t>raster-scan system to store intensity information for each screen point makes it well suited for the </a:t>
            </a:r>
            <a:r>
              <a:rPr lang="en-IN" dirty="0" smtClean="0">
                <a:solidFill>
                  <a:srgbClr val="C00000"/>
                </a:solidFill>
              </a:rPr>
              <a:t>realistic display of scenes containing subtle shading and </a:t>
            </a:r>
            <a:r>
              <a:rPr lang="en-IN" dirty="0" err="1" smtClean="0">
                <a:solidFill>
                  <a:srgbClr val="C00000"/>
                </a:solidFill>
              </a:rPr>
              <a:t>color</a:t>
            </a:r>
            <a:r>
              <a:rPr lang="en-IN" dirty="0" smtClean="0">
                <a:solidFill>
                  <a:srgbClr val="C00000"/>
                </a:solidFill>
              </a:rPr>
              <a:t> patterns</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Raster Scan Display</a:t>
            </a:r>
            <a:endParaRPr lang="en-IN" dirty="0"/>
          </a:p>
        </p:txBody>
      </p:sp>
      <p:pic>
        <p:nvPicPr>
          <p:cNvPr id="5" name="Picture 4" descr="pic01.jpg"/>
          <p:cNvPicPr>
            <a:picLocks noChangeAspect="1"/>
          </p:cNvPicPr>
          <p:nvPr/>
        </p:nvPicPr>
        <p:blipFill>
          <a:blip r:embed="rId2"/>
          <a:stretch>
            <a:fillRect/>
          </a:stretch>
        </p:blipFill>
        <p:spPr>
          <a:xfrm>
            <a:off x="990600" y="1295400"/>
            <a:ext cx="7353300" cy="4902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Raster Scan Display</a:t>
            </a:r>
            <a:endParaRPr lang="en-IN" dirty="0"/>
          </a:p>
        </p:txBody>
      </p:sp>
      <p:sp>
        <p:nvSpPr>
          <p:cNvPr id="3" name="Content Placeholder 2"/>
          <p:cNvSpPr>
            <a:spLocks noGrp="1"/>
          </p:cNvSpPr>
          <p:nvPr>
            <p:ph idx="1"/>
          </p:nvPr>
        </p:nvSpPr>
        <p:spPr>
          <a:xfrm>
            <a:off x="76200" y="1600200"/>
            <a:ext cx="8991600" cy="5029200"/>
          </a:xfrm>
        </p:spPr>
        <p:txBody>
          <a:bodyPr>
            <a:normAutofit fontScale="92500" lnSpcReduction="10000"/>
          </a:bodyPr>
          <a:lstStyle/>
          <a:p>
            <a:r>
              <a:rPr lang="en-IN" dirty="0" smtClean="0"/>
              <a:t>For black-and-white system (</a:t>
            </a:r>
            <a:r>
              <a:rPr lang="en-IN" dirty="0" err="1" smtClean="0"/>
              <a:t>bilevel</a:t>
            </a:r>
            <a:r>
              <a:rPr lang="en-IN" dirty="0" smtClean="0"/>
              <a:t> image)</a:t>
            </a:r>
          </a:p>
          <a:p>
            <a:pPr lvl="1"/>
            <a:r>
              <a:rPr lang="en-IN" dirty="0" smtClean="0"/>
              <a:t>a bit value of 1 indicates that the electron beam is to be turned on at that position</a:t>
            </a:r>
          </a:p>
          <a:p>
            <a:pPr lvl="1"/>
            <a:r>
              <a:rPr lang="en-IN" dirty="0" smtClean="0"/>
              <a:t>a value of 0 indicates that the beam intensity is to be off</a:t>
            </a:r>
          </a:p>
          <a:p>
            <a:r>
              <a:rPr lang="en-IN" dirty="0" smtClean="0"/>
              <a:t>A system with </a:t>
            </a:r>
            <a:r>
              <a:rPr lang="en-IN" dirty="0" smtClean="0">
                <a:solidFill>
                  <a:srgbClr val="C00000"/>
                </a:solidFill>
              </a:rPr>
              <a:t>24 bits per pixel </a:t>
            </a:r>
            <a:r>
              <a:rPr lang="en-IN" dirty="0" smtClean="0"/>
              <a:t>and a </a:t>
            </a:r>
            <a:r>
              <a:rPr lang="en-IN" dirty="0" smtClean="0">
                <a:solidFill>
                  <a:srgbClr val="C00000"/>
                </a:solidFill>
              </a:rPr>
              <a:t>screen resolution of 1024 by 1024</a:t>
            </a:r>
            <a:r>
              <a:rPr lang="en-IN" dirty="0" smtClean="0"/>
              <a:t> requires </a:t>
            </a:r>
            <a:r>
              <a:rPr lang="en-IN" dirty="0" smtClean="0">
                <a:solidFill>
                  <a:srgbClr val="C00000"/>
                </a:solidFill>
              </a:rPr>
              <a:t>3 megabytes of storage </a:t>
            </a:r>
            <a:r>
              <a:rPr lang="en-IN" dirty="0" smtClean="0"/>
              <a:t>for the frame buffer.</a:t>
            </a:r>
          </a:p>
          <a:p>
            <a:r>
              <a:rPr lang="en-IN" dirty="0" smtClean="0"/>
              <a:t>On a black-and-white system with one bit per </a:t>
            </a:r>
            <a:r>
              <a:rPr lang="en-IN" dirty="0" err="1" smtClean="0"/>
              <a:t>pixeI</a:t>
            </a:r>
            <a:r>
              <a:rPr lang="en-IN" dirty="0" smtClean="0"/>
              <a:t>, the frame buffer is commonly called a </a:t>
            </a:r>
            <a:r>
              <a:rPr lang="en-IN" dirty="0" smtClean="0">
                <a:solidFill>
                  <a:srgbClr val="C00000"/>
                </a:solidFill>
              </a:rPr>
              <a:t>bitmap</a:t>
            </a:r>
          </a:p>
          <a:p>
            <a:r>
              <a:rPr lang="en-IN" dirty="0" smtClean="0"/>
              <a:t>For systems with multiple bits per pixel, the frame buffer is often referred to as a </a:t>
            </a:r>
            <a:r>
              <a:rPr lang="en-IN" dirty="0" err="1" smtClean="0">
                <a:solidFill>
                  <a:srgbClr val="C00000"/>
                </a:solidFill>
              </a:rPr>
              <a:t>pixmap</a:t>
            </a:r>
            <a:endParaRPr lang="en-IN" dirty="0" smtClean="0">
              <a:solidFill>
                <a:srgbClr val="C00000"/>
              </a:solidFill>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Introduction</a:t>
            </a:r>
            <a:endParaRPr lang="en-IN" b="1" dirty="0">
              <a:solidFill>
                <a:schemeClr val="tx2"/>
              </a:solidFill>
            </a:endParaRPr>
          </a:p>
        </p:txBody>
      </p:sp>
      <p:sp>
        <p:nvSpPr>
          <p:cNvPr id="3" name="Content Placeholder 2"/>
          <p:cNvSpPr>
            <a:spLocks noGrp="1"/>
          </p:cNvSpPr>
          <p:nvPr>
            <p:ph idx="1"/>
          </p:nvPr>
        </p:nvSpPr>
        <p:spPr>
          <a:xfrm>
            <a:off x="152400" y="1447800"/>
            <a:ext cx="8839200" cy="5105400"/>
          </a:xfrm>
        </p:spPr>
        <p:txBody>
          <a:bodyPr>
            <a:noAutofit/>
          </a:bodyPr>
          <a:lstStyle/>
          <a:p>
            <a:r>
              <a:rPr lang="en-IN" sz="2300" dirty="0" smtClean="0"/>
              <a:t>Computer Graphics is the illustration field of Computer Science. Its use today spans virtually all scientific fields and is utilized for design, presentation, education and training. Computer Graphics and its derivative, </a:t>
            </a:r>
            <a:r>
              <a:rPr lang="en-IN" sz="2300" i="1" dirty="0" smtClean="0"/>
              <a:t>visualization</a:t>
            </a:r>
            <a:r>
              <a:rPr lang="en-IN" sz="2300" dirty="0" smtClean="0"/>
              <a:t>, have become the primary tools by which the flood of information from Computational Science is analyzed.</a:t>
            </a:r>
          </a:p>
          <a:p>
            <a:r>
              <a:rPr lang="en-IN" sz="2300" dirty="0" smtClean="0"/>
              <a:t>The effective construction of three-dimensional computer-generated illustrations is not only a computer science problem, it is a problem that involves other fields as well. </a:t>
            </a:r>
          </a:p>
          <a:p>
            <a:r>
              <a:rPr lang="en-IN" sz="2300" dirty="0" smtClean="0"/>
              <a:t>For example, It depends heavily on mathematics for its geometric basis and computational algorithms, and it depends on Physics for its principles of geometric optics (the reflection of light from surfaces determines the displayed </a:t>
            </a:r>
            <a:r>
              <a:rPr lang="en-IN" sz="2300" dirty="0" err="1" smtClean="0"/>
              <a:t>color</a:t>
            </a:r>
            <a:r>
              <a:rPr lang="en-IN" sz="2300" dirty="0" smtClean="0"/>
              <a:t> of the surface). </a:t>
            </a:r>
          </a:p>
          <a:p>
            <a:r>
              <a:rPr lang="en-IN" sz="2300" dirty="0" smtClean="0"/>
              <a:t>It is also the study of a field that provides methods by which illustrations can be generated by others.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b="1" dirty="0" smtClean="0">
                <a:solidFill>
                  <a:schemeClr val="tx2"/>
                </a:solidFill>
              </a:rPr>
              <a:t>Raster Scan Display</a:t>
            </a:r>
            <a:endParaRPr lang="en-IN" dirty="0"/>
          </a:p>
        </p:txBody>
      </p:sp>
      <p:sp>
        <p:nvSpPr>
          <p:cNvPr id="3" name="Content Placeholder 2"/>
          <p:cNvSpPr>
            <a:spLocks noGrp="1"/>
          </p:cNvSpPr>
          <p:nvPr>
            <p:ph idx="1"/>
          </p:nvPr>
        </p:nvSpPr>
        <p:spPr>
          <a:xfrm>
            <a:off x="228600" y="990600"/>
            <a:ext cx="8686800" cy="3429000"/>
          </a:xfrm>
        </p:spPr>
        <p:txBody>
          <a:bodyPr>
            <a:normAutofit fontScale="85000" lnSpcReduction="20000"/>
          </a:bodyPr>
          <a:lstStyle/>
          <a:p>
            <a:r>
              <a:rPr lang="en-US" dirty="0" smtClean="0">
                <a:solidFill>
                  <a:srgbClr val="C00000"/>
                </a:solidFill>
              </a:rPr>
              <a:t>Refreshing</a:t>
            </a:r>
            <a:r>
              <a:rPr lang="en-US" dirty="0" smtClean="0"/>
              <a:t> - </a:t>
            </a:r>
            <a:r>
              <a:rPr lang="en-IN" dirty="0" smtClean="0"/>
              <a:t>at the rate of 60 to 80 frames per second</a:t>
            </a:r>
          </a:p>
          <a:p>
            <a:pPr lvl="1"/>
            <a:r>
              <a:rPr lang="en-IN" dirty="0" smtClean="0"/>
              <a:t>refresh rates are described in units of cycles per second, or Hertz (Hz), where a cycle corresponds to one frame</a:t>
            </a:r>
          </a:p>
          <a:p>
            <a:r>
              <a:rPr lang="en-IN" dirty="0" smtClean="0"/>
              <a:t>At the end of each scan line, the electron beam returns to the left side of the screen to begin displaying the next scan line</a:t>
            </a:r>
          </a:p>
          <a:p>
            <a:r>
              <a:rPr lang="en-IN" dirty="0" smtClean="0"/>
              <a:t>The return to the left of the screen, after refreshing each scan line, is called the </a:t>
            </a:r>
            <a:r>
              <a:rPr lang="en-IN" dirty="0" smtClean="0">
                <a:solidFill>
                  <a:srgbClr val="C00000"/>
                </a:solidFill>
              </a:rPr>
              <a:t>horizontal retrace </a:t>
            </a:r>
            <a:r>
              <a:rPr lang="en-IN" dirty="0" smtClean="0"/>
              <a:t>of the electron beam</a:t>
            </a:r>
          </a:p>
        </p:txBody>
      </p:sp>
      <p:sp>
        <p:nvSpPr>
          <p:cNvPr id="4" name="Content Placeholder 2"/>
          <p:cNvSpPr txBox="1">
            <a:spLocks/>
          </p:cNvSpPr>
          <p:nvPr/>
        </p:nvSpPr>
        <p:spPr>
          <a:xfrm>
            <a:off x="152400" y="4114800"/>
            <a:ext cx="4876800" cy="2743200"/>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smtClean="0">
                <a:ln>
                  <a:noFill/>
                </a:ln>
                <a:solidFill>
                  <a:schemeClr val="tx1"/>
                </a:solidFill>
                <a:effectLst/>
                <a:uLnTx/>
                <a:uFillTx/>
                <a:latin typeface="+mn-lt"/>
                <a:ea typeface="+mn-ea"/>
                <a:cs typeface="+mn-cs"/>
              </a:rPr>
              <a:t>At the end of each frame (displayed in 1/80th to 1/60th of a second), the electron beam returns (</a:t>
            </a:r>
            <a:r>
              <a:rPr kumimoji="0" lang="en-IN" sz="3200" b="0" i="0" u="none" strike="noStrike" kern="1200" cap="none" spc="0" normalizeH="0" baseline="0" noProof="0" dirty="0" smtClean="0">
                <a:ln>
                  <a:noFill/>
                </a:ln>
                <a:solidFill>
                  <a:srgbClr val="C00000"/>
                </a:solidFill>
                <a:effectLst/>
                <a:uLnTx/>
                <a:uFillTx/>
                <a:latin typeface="+mn-lt"/>
                <a:ea typeface="+mn-ea"/>
                <a:cs typeface="+mn-cs"/>
              </a:rPr>
              <a:t>vertical retrace</a:t>
            </a:r>
            <a:r>
              <a:rPr kumimoji="0" lang="en-IN" sz="3200" b="0" i="0" u="none" strike="noStrike" kern="1200" cap="none" spc="0" normalizeH="0" baseline="0" noProof="0" dirty="0" smtClean="0">
                <a:ln>
                  <a:noFill/>
                </a:ln>
                <a:solidFill>
                  <a:schemeClr val="tx1"/>
                </a:solidFill>
                <a:effectLst/>
                <a:uLnTx/>
                <a:uFillTx/>
                <a:latin typeface="+mn-lt"/>
                <a:ea typeface="+mn-ea"/>
                <a:cs typeface="+mn-cs"/>
              </a:rPr>
              <a:t>) to the top left comer of the screen to begin the next frame</a:t>
            </a: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4" descr="raster_scan.jpg"/>
          <p:cNvPicPr>
            <a:picLocks noChangeAspect="1"/>
          </p:cNvPicPr>
          <p:nvPr/>
        </p:nvPicPr>
        <p:blipFill>
          <a:blip r:embed="rId2"/>
          <a:stretch>
            <a:fillRect/>
          </a:stretch>
        </p:blipFill>
        <p:spPr>
          <a:xfrm>
            <a:off x="4953000" y="4051716"/>
            <a:ext cx="3969468" cy="280628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b="1" dirty="0" smtClean="0">
                <a:solidFill>
                  <a:schemeClr val="tx2"/>
                </a:solidFill>
              </a:rPr>
              <a:t>Raster Scan Display</a:t>
            </a:r>
            <a:endParaRPr lang="en-IN" dirty="0"/>
          </a:p>
        </p:txBody>
      </p:sp>
      <p:sp>
        <p:nvSpPr>
          <p:cNvPr id="3" name="Content Placeholder 2"/>
          <p:cNvSpPr>
            <a:spLocks noGrp="1"/>
          </p:cNvSpPr>
          <p:nvPr>
            <p:ph idx="1"/>
          </p:nvPr>
        </p:nvSpPr>
        <p:spPr>
          <a:xfrm>
            <a:off x="152400" y="914400"/>
            <a:ext cx="8839200" cy="5791200"/>
          </a:xfrm>
        </p:spPr>
        <p:txBody>
          <a:bodyPr>
            <a:normAutofit fontScale="77500" lnSpcReduction="20000"/>
          </a:bodyPr>
          <a:lstStyle/>
          <a:p>
            <a:pPr>
              <a:buNone/>
            </a:pPr>
            <a:r>
              <a:rPr lang="en-IN" dirty="0" smtClean="0">
                <a:solidFill>
                  <a:srgbClr val="C00000"/>
                </a:solidFill>
              </a:rPr>
              <a:t>Interlacing</a:t>
            </a:r>
            <a:r>
              <a:rPr lang="en-IN" dirty="0" smtClean="0"/>
              <a:t>:</a:t>
            </a:r>
          </a:p>
          <a:p>
            <a:pPr>
              <a:buFont typeface="Wingdings" pitchFamily="2" charset="2"/>
              <a:buChar char="§"/>
            </a:pPr>
            <a:r>
              <a:rPr lang="en-IN" dirty="0" smtClean="0"/>
              <a:t>1</a:t>
            </a:r>
            <a:r>
              <a:rPr lang="en-IN" baseline="30000" dirty="0" smtClean="0"/>
              <a:t>st</a:t>
            </a:r>
            <a:r>
              <a:rPr lang="en-IN" dirty="0" smtClean="0"/>
              <a:t> Pass- the beam sweeps across every other scan line from top to bottom</a:t>
            </a:r>
          </a:p>
          <a:p>
            <a:pPr>
              <a:buFont typeface="Wingdings" pitchFamily="2" charset="2"/>
              <a:buChar char="§"/>
            </a:pPr>
            <a:r>
              <a:rPr lang="en-IN" dirty="0" smtClean="0"/>
              <a:t>2</a:t>
            </a:r>
            <a:r>
              <a:rPr lang="en-IN" baseline="30000" dirty="0" smtClean="0"/>
              <a:t>nd</a:t>
            </a:r>
            <a:r>
              <a:rPr lang="en-IN" dirty="0" smtClean="0"/>
              <a:t> Pass: after the vertical retrace, the beam sweeps out the remaining scan lines</a:t>
            </a:r>
          </a:p>
          <a:p>
            <a:pPr>
              <a:buFont typeface="Wingdings" pitchFamily="2" charset="2"/>
              <a:buChar char="§"/>
            </a:pPr>
            <a:r>
              <a:rPr lang="en-IN" dirty="0" smtClean="0"/>
              <a:t>allows us to see the entire screen displayed in one-half the time it would have taken to sweep across all the lines at once from top to bottom</a:t>
            </a:r>
          </a:p>
          <a:p>
            <a:r>
              <a:rPr lang="en-IN" dirty="0" smtClean="0"/>
              <a:t>Interlacing is primarily used with </a:t>
            </a:r>
            <a:r>
              <a:rPr lang="en-IN" dirty="0" smtClean="0">
                <a:solidFill>
                  <a:srgbClr val="C00000"/>
                </a:solidFill>
              </a:rPr>
              <a:t>slower refreshing rates</a:t>
            </a:r>
          </a:p>
          <a:p>
            <a:r>
              <a:rPr lang="en-IN" dirty="0" smtClean="0"/>
              <a:t>On an older, 30 frames-per-second, non-interlaced display, for instance, some </a:t>
            </a:r>
            <a:r>
              <a:rPr lang="en-IN" dirty="0" smtClean="0">
                <a:solidFill>
                  <a:srgbClr val="C00000"/>
                </a:solidFill>
              </a:rPr>
              <a:t>flicker</a:t>
            </a:r>
            <a:r>
              <a:rPr lang="en-IN" dirty="0" smtClean="0"/>
              <a:t> is noticeable. </a:t>
            </a:r>
          </a:p>
          <a:p>
            <a:r>
              <a:rPr lang="en-IN" dirty="0" smtClean="0"/>
              <a:t>But with interlacing, each of the two passes can be accomplished in 1/60th of a second, which brings the refresh rate nearer to 60 frames per second</a:t>
            </a:r>
          </a:p>
          <a:p>
            <a:r>
              <a:rPr lang="en-IN" dirty="0" smtClean="0"/>
              <a:t>This is an effective </a:t>
            </a:r>
            <a:r>
              <a:rPr lang="en-IN" dirty="0" smtClean="0">
                <a:solidFill>
                  <a:srgbClr val="C00000"/>
                </a:solidFill>
              </a:rPr>
              <a:t>technique for avoiding flicker</a:t>
            </a:r>
            <a:r>
              <a:rPr lang="en-IN" dirty="0" smtClean="0"/>
              <a:t>, providing that </a:t>
            </a:r>
            <a:r>
              <a:rPr lang="en-IN" i="1" dirty="0" smtClean="0">
                <a:solidFill>
                  <a:srgbClr val="0070C0"/>
                </a:solidFill>
              </a:rPr>
              <a:t>adjacent scan lines contain similar display information</a:t>
            </a:r>
            <a:endParaRPr lang="en-IN" i="1" dirty="0">
              <a:solidFill>
                <a:srgbClr val="0070C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44562"/>
          </a:xfrm>
        </p:spPr>
        <p:txBody>
          <a:bodyPr/>
          <a:lstStyle/>
          <a:p>
            <a:r>
              <a:rPr lang="en-US" b="1" dirty="0" smtClean="0">
                <a:solidFill>
                  <a:schemeClr val="tx2"/>
                </a:solidFill>
              </a:rPr>
              <a:t>Random Scan Display</a:t>
            </a:r>
            <a:endParaRPr lang="en-IN" dirty="0"/>
          </a:p>
        </p:txBody>
      </p:sp>
      <p:sp>
        <p:nvSpPr>
          <p:cNvPr id="3" name="Content Placeholder 2"/>
          <p:cNvSpPr>
            <a:spLocks noGrp="1"/>
          </p:cNvSpPr>
          <p:nvPr>
            <p:ph idx="1"/>
          </p:nvPr>
        </p:nvSpPr>
        <p:spPr>
          <a:xfrm>
            <a:off x="152400" y="990600"/>
            <a:ext cx="8763000" cy="5638800"/>
          </a:xfrm>
        </p:spPr>
        <p:txBody>
          <a:bodyPr/>
          <a:lstStyle/>
          <a:p>
            <a:r>
              <a:rPr lang="en-IN" dirty="0" smtClean="0"/>
              <a:t>The electron beam directed only to the parts of the screen where a picture is to be drawn</a:t>
            </a:r>
          </a:p>
          <a:p>
            <a:r>
              <a:rPr lang="en-IN" dirty="0" smtClean="0"/>
              <a:t>Random scan monitors </a:t>
            </a:r>
            <a:r>
              <a:rPr lang="en-IN" dirty="0" smtClean="0">
                <a:solidFill>
                  <a:srgbClr val="C00000"/>
                </a:solidFill>
              </a:rPr>
              <a:t>draw a picture one line at a time</a:t>
            </a:r>
            <a:r>
              <a:rPr lang="en-IN" dirty="0" smtClean="0"/>
              <a:t> </a:t>
            </a:r>
          </a:p>
          <a:p>
            <a:pPr lvl="1"/>
            <a:r>
              <a:rPr lang="en-IN" dirty="0" smtClean="0">
                <a:solidFill>
                  <a:srgbClr val="0070C0"/>
                </a:solidFill>
              </a:rPr>
              <a:t>vector displays or stroke-writing or calligraphic displays</a:t>
            </a:r>
          </a:p>
          <a:p>
            <a:r>
              <a:rPr lang="en-IN" dirty="0" smtClean="0"/>
              <a:t>The component lines of a picture can be drawn and refreshed by a random-scan system </a:t>
            </a:r>
            <a:r>
              <a:rPr lang="en-IN" dirty="0" smtClean="0">
                <a:solidFill>
                  <a:srgbClr val="C00000"/>
                </a:solidFill>
              </a:rPr>
              <a:t>in any specified order</a:t>
            </a:r>
          </a:p>
          <a:p>
            <a:r>
              <a:rPr lang="en-US" dirty="0" smtClean="0"/>
              <a:t>Example: Pen Plotter</a:t>
            </a:r>
            <a:endParaRPr lang="en-IN"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44562"/>
          </a:xfrm>
        </p:spPr>
        <p:txBody>
          <a:bodyPr/>
          <a:lstStyle/>
          <a:p>
            <a:r>
              <a:rPr lang="en-US" b="1" dirty="0" smtClean="0">
                <a:solidFill>
                  <a:schemeClr val="tx2"/>
                </a:solidFill>
              </a:rPr>
              <a:t>Random Scan Display</a:t>
            </a:r>
            <a:endParaRPr lang="en-IN" dirty="0"/>
          </a:p>
        </p:txBody>
      </p:sp>
      <p:pic>
        <p:nvPicPr>
          <p:cNvPr id="4" name="Content Placeholder 3" descr="random_scan.jpg"/>
          <p:cNvPicPr>
            <a:picLocks noGrp="1" noChangeAspect="1"/>
          </p:cNvPicPr>
          <p:nvPr>
            <p:ph idx="1"/>
          </p:nvPr>
        </p:nvPicPr>
        <p:blipFill>
          <a:blip r:embed="rId2"/>
          <a:stretch>
            <a:fillRect/>
          </a:stretch>
        </p:blipFill>
        <p:spPr>
          <a:xfrm>
            <a:off x="624736" y="1143001"/>
            <a:ext cx="7483257" cy="510540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44562"/>
          </a:xfrm>
        </p:spPr>
        <p:txBody>
          <a:bodyPr/>
          <a:lstStyle/>
          <a:p>
            <a:r>
              <a:rPr lang="en-US" b="1" dirty="0" smtClean="0">
                <a:solidFill>
                  <a:schemeClr val="tx2"/>
                </a:solidFill>
              </a:rPr>
              <a:t>Random Scan Display</a:t>
            </a:r>
            <a:endParaRPr lang="en-IN" dirty="0"/>
          </a:p>
        </p:txBody>
      </p:sp>
      <p:sp>
        <p:nvSpPr>
          <p:cNvPr id="3" name="Content Placeholder 2"/>
          <p:cNvSpPr>
            <a:spLocks noGrp="1"/>
          </p:cNvSpPr>
          <p:nvPr>
            <p:ph idx="1"/>
          </p:nvPr>
        </p:nvSpPr>
        <p:spPr>
          <a:xfrm>
            <a:off x="152400" y="1066800"/>
            <a:ext cx="8839200" cy="5638800"/>
          </a:xfrm>
        </p:spPr>
        <p:txBody>
          <a:bodyPr>
            <a:noAutofit/>
          </a:bodyPr>
          <a:lstStyle/>
          <a:p>
            <a:r>
              <a:rPr lang="en-IN" sz="2300" dirty="0" smtClean="0"/>
              <a:t>Refresh rate: depends on the number of lines to be displayed. </a:t>
            </a:r>
          </a:p>
          <a:p>
            <a:r>
              <a:rPr lang="en-IN" sz="2300" dirty="0" smtClean="0"/>
              <a:t>Picture definition stored as a set of line drawing commands in an area of memory referred to as the </a:t>
            </a:r>
            <a:r>
              <a:rPr lang="en-IN" sz="2300" dirty="0" smtClean="0">
                <a:solidFill>
                  <a:srgbClr val="C00000"/>
                </a:solidFill>
              </a:rPr>
              <a:t>refresh display file, or display list, or display program, or refresh buffer</a:t>
            </a:r>
          </a:p>
          <a:p>
            <a:r>
              <a:rPr lang="en-IN" sz="2300" dirty="0" smtClean="0">
                <a:solidFill>
                  <a:srgbClr val="C00000"/>
                </a:solidFill>
              </a:rPr>
              <a:t>Display a Picture: </a:t>
            </a:r>
            <a:r>
              <a:rPr lang="en-IN" sz="2300" dirty="0" smtClean="0"/>
              <a:t>drawing each component line in turn</a:t>
            </a:r>
          </a:p>
          <a:p>
            <a:pPr lvl="1"/>
            <a:r>
              <a:rPr lang="en-IN" sz="1900" dirty="0" smtClean="0"/>
              <a:t>After all line drawing commands have been processed</a:t>
            </a:r>
          </a:p>
          <a:p>
            <a:pPr lvl="1"/>
            <a:r>
              <a:rPr lang="en-IN" sz="1900" dirty="0" smtClean="0"/>
              <a:t>The system cycles back to the first line command in the list</a:t>
            </a:r>
          </a:p>
          <a:p>
            <a:r>
              <a:rPr lang="en-IN" sz="2300" dirty="0" smtClean="0"/>
              <a:t>Random-scan displays are designed to draw all the component lines of a picture 30 to 60 times each second.</a:t>
            </a:r>
          </a:p>
          <a:p>
            <a:r>
              <a:rPr lang="en-IN" sz="2300" dirty="0" smtClean="0"/>
              <a:t>High quality vector systems are capable of handling approximately 100,000 "short" lines at this refresh rate</a:t>
            </a:r>
          </a:p>
          <a:p>
            <a:r>
              <a:rPr lang="en-IN" sz="2300" dirty="0" smtClean="0"/>
              <a:t>When a small set of lines is to be displayed, each refresh cycle is delayed to avoid refresh rates greater than 60 frames per second</a:t>
            </a:r>
          </a:p>
          <a:p>
            <a:pPr lvl="1"/>
            <a:r>
              <a:rPr lang="en-IN" sz="1900" dirty="0" smtClean="0">
                <a:solidFill>
                  <a:srgbClr val="002060"/>
                </a:solidFill>
              </a:rPr>
              <a:t>faster refreshing of the set of lines </a:t>
            </a:r>
            <a:r>
              <a:rPr lang="en-IN" sz="1900" smtClean="0">
                <a:solidFill>
                  <a:srgbClr val="002060"/>
                </a:solidFill>
              </a:rPr>
              <a:t>could </a:t>
            </a:r>
            <a:r>
              <a:rPr lang="en-IN" sz="1900" smtClean="0">
                <a:solidFill>
                  <a:srgbClr val="002060"/>
                </a:solidFill>
              </a:rPr>
              <a:t>burn </a:t>
            </a:r>
            <a:r>
              <a:rPr lang="en-IN" sz="1900" dirty="0" smtClean="0">
                <a:solidFill>
                  <a:srgbClr val="002060"/>
                </a:solidFill>
              </a:rPr>
              <a:t>out the phosphor</a:t>
            </a:r>
            <a:endParaRPr lang="en-IN" sz="1900" dirty="0">
              <a:solidFill>
                <a:srgbClr val="00206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Random-scan vs. Raster -scan</a:t>
            </a:r>
            <a:endParaRPr lang="en-IN" b="1" dirty="0">
              <a:solidFill>
                <a:schemeClr val="tx2"/>
              </a:solidFill>
            </a:endParaRPr>
          </a:p>
        </p:txBody>
      </p:sp>
      <p:sp>
        <p:nvSpPr>
          <p:cNvPr id="3" name="Content Placeholder 2"/>
          <p:cNvSpPr>
            <a:spLocks noGrp="1"/>
          </p:cNvSpPr>
          <p:nvPr>
            <p:ph idx="1"/>
          </p:nvPr>
        </p:nvSpPr>
        <p:spPr/>
        <p:txBody>
          <a:bodyPr>
            <a:normAutofit lnSpcReduction="10000"/>
          </a:bodyPr>
          <a:lstStyle/>
          <a:p>
            <a:r>
              <a:rPr lang="en-IN" dirty="0" smtClean="0"/>
              <a:t>Random-scan systems: </a:t>
            </a:r>
          </a:p>
          <a:p>
            <a:pPr lvl="1"/>
            <a:r>
              <a:rPr lang="en-IN" dirty="0" smtClean="0"/>
              <a:t>designed for line drawing applications and cannot display realistic shaded scenes</a:t>
            </a:r>
          </a:p>
          <a:p>
            <a:pPr lvl="1"/>
            <a:r>
              <a:rPr lang="en-IN" dirty="0" smtClean="0"/>
              <a:t>generally have higher resolution than raster systems</a:t>
            </a:r>
          </a:p>
          <a:p>
            <a:pPr lvl="1"/>
            <a:r>
              <a:rPr lang="en-IN" dirty="0" smtClean="0"/>
              <a:t>produce smooth line drawings because the CRT beam directly follows the line path</a:t>
            </a:r>
          </a:p>
          <a:p>
            <a:r>
              <a:rPr lang="en-IN" dirty="0" smtClean="0"/>
              <a:t>Raster-scan systems: </a:t>
            </a:r>
          </a:p>
          <a:p>
            <a:pPr lvl="1"/>
            <a:r>
              <a:rPr lang="en-IN" dirty="0" smtClean="0"/>
              <a:t>produces jagged lines that are plotted </a:t>
            </a:r>
            <a:r>
              <a:rPr lang="pt-BR" dirty="0" smtClean="0"/>
              <a:t>as discrete point sets</a:t>
            </a:r>
            <a:endParaRPr lang="en-IN"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944562"/>
          </a:xfrm>
        </p:spPr>
        <p:txBody>
          <a:bodyPr/>
          <a:lstStyle/>
          <a:p>
            <a:r>
              <a:rPr lang="en-US" b="1" dirty="0" smtClean="0">
                <a:solidFill>
                  <a:schemeClr val="tx2"/>
                </a:solidFill>
              </a:rPr>
              <a:t>Color CRT Monitor</a:t>
            </a:r>
            <a:endParaRPr lang="en-IN" dirty="0"/>
          </a:p>
        </p:txBody>
      </p:sp>
      <p:sp>
        <p:nvSpPr>
          <p:cNvPr id="3" name="Content Placeholder 2"/>
          <p:cNvSpPr>
            <a:spLocks noGrp="1"/>
          </p:cNvSpPr>
          <p:nvPr>
            <p:ph idx="1"/>
          </p:nvPr>
        </p:nvSpPr>
        <p:spPr>
          <a:xfrm>
            <a:off x="152400" y="1295400"/>
            <a:ext cx="8839200" cy="4800600"/>
          </a:xfrm>
        </p:spPr>
        <p:txBody>
          <a:bodyPr/>
          <a:lstStyle/>
          <a:p>
            <a:r>
              <a:rPr lang="en-IN" dirty="0" smtClean="0"/>
              <a:t>Displays </a:t>
            </a:r>
            <a:r>
              <a:rPr lang="en-IN" dirty="0" err="1" smtClean="0"/>
              <a:t>color</a:t>
            </a:r>
            <a:r>
              <a:rPr lang="en-IN" dirty="0" smtClean="0"/>
              <a:t> pictures by using a combination of phosphors that emit different-</a:t>
            </a:r>
            <a:r>
              <a:rPr lang="en-IN" dirty="0" err="1" smtClean="0"/>
              <a:t>colored</a:t>
            </a:r>
            <a:r>
              <a:rPr lang="en-IN" dirty="0" smtClean="0"/>
              <a:t> light </a:t>
            </a:r>
          </a:p>
          <a:p>
            <a:r>
              <a:rPr lang="en-IN" dirty="0" smtClean="0"/>
              <a:t>Combining the emitted light from the different phosphors </a:t>
            </a:r>
          </a:p>
          <a:p>
            <a:pPr lvl="1"/>
            <a:r>
              <a:rPr lang="en-IN" dirty="0" smtClean="0"/>
              <a:t>a range of </a:t>
            </a:r>
            <a:r>
              <a:rPr lang="en-IN" dirty="0" err="1" smtClean="0"/>
              <a:t>colors</a:t>
            </a:r>
            <a:r>
              <a:rPr lang="en-IN" dirty="0" smtClean="0"/>
              <a:t> can be generated</a:t>
            </a:r>
          </a:p>
          <a:p>
            <a:r>
              <a:rPr lang="en-IN" dirty="0" smtClean="0"/>
              <a:t>The two basic techniques:</a:t>
            </a:r>
          </a:p>
          <a:p>
            <a:pPr lvl="1"/>
            <a:r>
              <a:rPr lang="en-IN" dirty="0" smtClean="0">
                <a:solidFill>
                  <a:schemeClr val="accent2">
                    <a:lumMod val="50000"/>
                  </a:schemeClr>
                </a:solidFill>
              </a:rPr>
              <a:t>The beam-penetration method </a:t>
            </a:r>
          </a:p>
          <a:p>
            <a:pPr lvl="1"/>
            <a:r>
              <a:rPr lang="en-IN" dirty="0" smtClean="0">
                <a:solidFill>
                  <a:schemeClr val="accent2">
                    <a:lumMod val="50000"/>
                  </a:schemeClr>
                </a:solidFill>
              </a:rPr>
              <a:t>The shadow-mask method</a:t>
            </a:r>
            <a:endParaRPr lang="en-IN" dirty="0">
              <a:solidFill>
                <a:schemeClr val="accent2">
                  <a:lumMod val="50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763000" cy="5715000"/>
          </a:xfrm>
        </p:spPr>
        <p:txBody>
          <a:bodyPr>
            <a:normAutofit fontScale="85000" lnSpcReduction="10000"/>
          </a:bodyPr>
          <a:lstStyle/>
          <a:p>
            <a:r>
              <a:rPr lang="en-IN" dirty="0" smtClean="0"/>
              <a:t>Used with random-scan monitors </a:t>
            </a:r>
          </a:p>
          <a:p>
            <a:r>
              <a:rPr lang="en-IN" dirty="0" smtClean="0"/>
              <a:t>Two layers of phosphor (</a:t>
            </a:r>
            <a:r>
              <a:rPr lang="en-IN" dirty="0" smtClean="0">
                <a:solidFill>
                  <a:schemeClr val="accent2">
                    <a:lumMod val="50000"/>
                  </a:schemeClr>
                </a:solidFill>
              </a:rPr>
              <a:t>red and green</a:t>
            </a:r>
            <a:r>
              <a:rPr lang="en-IN" dirty="0" smtClean="0"/>
              <a:t>) are coated onto the inside of the CRT screen</a:t>
            </a:r>
          </a:p>
          <a:p>
            <a:r>
              <a:rPr lang="en-IN" dirty="0" smtClean="0"/>
              <a:t>The displayed </a:t>
            </a:r>
            <a:r>
              <a:rPr lang="en-IN" dirty="0" err="1" smtClean="0"/>
              <a:t>color</a:t>
            </a:r>
            <a:r>
              <a:rPr lang="en-IN" dirty="0" smtClean="0"/>
              <a:t> depends on </a:t>
            </a:r>
            <a:r>
              <a:rPr lang="en-IN" i="1" dirty="0" smtClean="0">
                <a:solidFill>
                  <a:srgbClr val="0070C0"/>
                </a:solidFill>
              </a:rPr>
              <a:t>how far the electron beam penetrates into the phosphor layers</a:t>
            </a:r>
          </a:p>
          <a:p>
            <a:r>
              <a:rPr lang="en-IN" dirty="0" smtClean="0"/>
              <a:t>A beam of </a:t>
            </a:r>
            <a:r>
              <a:rPr lang="en-IN" dirty="0" smtClean="0">
                <a:solidFill>
                  <a:srgbClr val="0070C0"/>
                </a:solidFill>
              </a:rPr>
              <a:t>slow electrons </a:t>
            </a:r>
            <a:r>
              <a:rPr lang="en-IN" dirty="0" smtClean="0"/>
              <a:t>excites only the outer red layer</a:t>
            </a:r>
          </a:p>
          <a:p>
            <a:r>
              <a:rPr lang="en-IN" dirty="0" smtClean="0"/>
              <a:t>A beam of </a:t>
            </a:r>
            <a:r>
              <a:rPr lang="en-IN" dirty="0" smtClean="0">
                <a:solidFill>
                  <a:srgbClr val="0070C0"/>
                </a:solidFill>
              </a:rPr>
              <a:t>very fast electrons </a:t>
            </a:r>
            <a:r>
              <a:rPr lang="en-IN" dirty="0" smtClean="0"/>
              <a:t>penetrates through the red layer and excites the inner green layer </a:t>
            </a:r>
          </a:p>
          <a:p>
            <a:r>
              <a:rPr lang="en-IN" dirty="0" smtClean="0"/>
              <a:t>At </a:t>
            </a:r>
            <a:r>
              <a:rPr lang="en-IN" dirty="0" smtClean="0">
                <a:solidFill>
                  <a:srgbClr val="0070C0"/>
                </a:solidFill>
              </a:rPr>
              <a:t>intermediate beam speeds</a:t>
            </a:r>
            <a:r>
              <a:rPr lang="en-IN" dirty="0" smtClean="0"/>
              <a:t>, combinations of red and green light are emitted to show two additional </a:t>
            </a:r>
            <a:r>
              <a:rPr lang="en-IN" dirty="0" err="1" smtClean="0"/>
              <a:t>colors</a:t>
            </a:r>
            <a:r>
              <a:rPr lang="en-IN" dirty="0" smtClean="0"/>
              <a:t>, orange and yellow</a:t>
            </a:r>
          </a:p>
          <a:p>
            <a:r>
              <a:rPr lang="en-IN" dirty="0" smtClean="0"/>
              <a:t>The speed of the electrons, and hence the screen </a:t>
            </a:r>
            <a:r>
              <a:rPr lang="en-IN" dirty="0" err="1" smtClean="0"/>
              <a:t>color</a:t>
            </a:r>
            <a:r>
              <a:rPr lang="en-IN" dirty="0" smtClean="0"/>
              <a:t> at any point, is controlled by the beam-acceleration voltage</a:t>
            </a:r>
            <a:endParaRPr lang="en-IN" dirty="0"/>
          </a:p>
        </p:txBody>
      </p:sp>
      <p:sp>
        <p:nvSpPr>
          <p:cNvPr id="4" name="Title 1"/>
          <p:cNvSpPr>
            <a:spLocks noGrp="1"/>
          </p:cNvSpPr>
          <p:nvPr>
            <p:ph type="title"/>
          </p:nvPr>
        </p:nvSpPr>
        <p:spPr>
          <a:xfrm>
            <a:off x="457200" y="46038"/>
            <a:ext cx="8229600" cy="944562"/>
          </a:xfrm>
        </p:spPr>
        <p:txBody>
          <a:bodyPr>
            <a:normAutofit fontScale="90000"/>
          </a:bodyPr>
          <a:lstStyle/>
          <a:p>
            <a:r>
              <a:rPr lang="en-US" b="1" dirty="0" smtClean="0">
                <a:solidFill>
                  <a:schemeClr val="tx2"/>
                </a:solidFill>
              </a:rPr>
              <a:t>Color CRT Monitor: Beam Penetration</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981200"/>
            <a:ext cx="6553200" cy="2667000"/>
          </a:xfrm>
        </p:spPr>
        <p:txBody>
          <a:bodyPr>
            <a:normAutofit/>
          </a:bodyPr>
          <a:lstStyle/>
          <a:p>
            <a:r>
              <a:rPr lang="en-IN" dirty="0" smtClean="0"/>
              <a:t>Inexpensive</a:t>
            </a:r>
          </a:p>
          <a:p>
            <a:r>
              <a:rPr lang="en-IN" dirty="0" smtClean="0"/>
              <a:t>Only four </a:t>
            </a:r>
            <a:r>
              <a:rPr lang="en-IN" dirty="0" err="1" smtClean="0"/>
              <a:t>colors</a:t>
            </a:r>
            <a:r>
              <a:rPr lang="en-IN" dirty="0" smtClean="0"/>
              <a:t> are possible</a:t>
            </a:r>
          </a:p>
          <a:p>
            <a:r>
              <a:rPr lang="en-IN" dirty="0" smtClean="0"/>
              <a:t>The quality of pictures is not as good as with other methods</a:t>
            </a:r>
            <a:endParaRPr lang="en-IN" dirty="0"/>
          </a:p>
        </p:txBody>
      </p:sp>
      <p:sp>
        <p:nvSpPr>
          <p:cNvPr id="4" name="Title 1"/>
          <p:cNvSpPr>
            <a:spLocks noGrp="1"/>
          </p:cNvSpPr>
          <p:nvPr>
            <p:ph type="title"/>
          </p:nvPr>
        </p:nvSpPr>
        <p:spPr>
          <a:xfrm>
            <a:off x="457200" y="46038"/>
            <a:ext cx="8229600" cy="944562"/>
          </a:xfrm>
        </p:spPr>
        <p:txBody>
          <a:bodyPr>
            <a:normAutofit fontScale="90000"/>
          </a:bodyPr>
          <a:lstStyle/>
          <a:p>
            <a:r>
              <a:rPr lang="en-US" b="1" dirty="0" smtClean="0">
                <a:solidFill>
                  <a:schemeClr val="tx2"/>
                </a:solidFill>
              </a:rPr>
              <a:t>Color CRT Monitor: Beam Penetration</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763000" cy="5715000"/>
          </a:xfrm>
        </p:spPr>
        <p:txBody>
          <a:bodyPr>
            <a:normAutofit/>
          </a:bodyPr>
          <a:lstStyle/>
          <a:p>
            <a:r>
              <a:rPr lang="en-IN" dirty="0" smtClean="0"/>
              <a:t>Used in raster-scan systems (including </a:t>
            </a:r>
            <a:r>
              <a:rPr lang="en-IN" dirty="0" err="1" smtClean="0"/>
              <a:t>color</a:t>
            </a:r>
            <a:r>
              <a:rPr lang="en-IN" dirty="0" smtClean="0"/>
              <a:t> TV) because they produce a much wider range of </a:t>
            </a:r>
            <a:r>
              <a:rPr lang="en-IN" dirty="0" err="1" smtClean="0"/>
              <a:t>colors</a:t>
            </a:r>
            <a:endParaRPr lang="en-IN" dirty="0" smtClean="0"/>
          </a:p>
          <a:p>
            <a:r>
              <a:rPr lang="en-IN" dirty="0" smtClean="0"/>
              <a:t>Three phosphor </a:t>
            </a:r>
            <a:r>
              <a:rPr lang="en-IN" dirty="0" err="1" smtClean="0"/>
              <a:t>color</a:t>
            </a:r>
            <a:r>
              <a:rPr lang="en-IN" dirty="0" smtClean="0"/>
              <a:t> dots (Red, Green, Blue) at each pixel position</a:t>
            </a:r>
          </a:p>
          <a:p>
            <a:r>
              <a:rPr lang="en-IN" dirty="0" smtClean="0"/>
              <a:t>Three electron guns -&gt; one for each </a:t>
            </a:r>
            <a:r>
              <a:rPr lang="en-IN" dirty="0" err="1" smtClean="0"/>
              <a:t>color</a:t>
            </a:r>
            <a:r>
              <a:rPr lang="en-IN" dirty="0" smtClean="0"/>
              <a:t> dot</a:t>
            </a:r>
          </a:p>
          <a:p>
            <a:r>
              <a:rPr lang="en-IN" dirty="0" smtClean="0"/>
              <a:t>A shadow-mask grid just behind the phosphor-coated screen</a:t>
            </a:r>
            <a:endParaRPr lang="en-IN" dirty="0"/>
          </a:p>
        </p:txBody>
      </p:sp>
      <p:sp>
        <p:nvSpPr>
          <p:cNvPr id="4" name="Title 1"/>
          <p:cNvSpPr>
            <a:spLocks noGrp="1"/>
          </p:cNvSpPr>
          <p:nvPr>
            <p:ph type="title"/>
          </p:nvPr>
        </p:nvSpPr>
        <p:spPr>
          <a:xfrm>
            <a:off x="457200" y="46038"/>
            <a:ext cx="8229600" cy="944562"/>
          </a:xfrm>
        </p:spPr>
        <p:txBody>
          <a:bodyPr>
            <a:normAutofit/>
          </a:bodyPr>
          <a:lstStyle/>
          <a:p>
            <a:r>
              <a:rPr lang="en-US" b="1" dirty="0" smtClean="0">
                <a:solidFill>
                  <a:schemeClr val="tx2"/>
                </a:solidFill>
              </a:rPr>
              <a:t>Color CRT Monitor: Shadow Mask</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Uses of Computer Graphics</a:t>
            </a:r>
            <a:endParaRPr lang="en-IN" b="1" dirty="0">
              <a:solidFill>
                <a:schemeClr val="tx2"/>
              </a:solidFill>
            </a:endParaRPr>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smtClean="0"/>
              <a:t>User Interfaces</a:t>
            </a:r>
          </a:p>
          <a:p>
            <a:r>
              <a:rPr lang="en-US" dirty="0" smtClean="0"/>
              <a:t>(Interactive) plotting in business, science, and technology</a:t>
            </a:r>
          </a:p>
          <a:p>
            <a:r>
              <a:rPr lang="en-US" dirty="0" smtClean="0"/>
              <a:t>Office automation and electronic publishing</a:t>
            </a:r>
          </a:p>
          <a:p>
            <a:r>
              <a:rPr lang="en-US" dirty="0" smtClean="0"/>
              <a:t>Computer-aided drafting and design</a:t>
            </a:r>
          </a:p>
          <a:p>
            <a:r>
              <a:rPr lang="en-US" dirty="0" smtClean="0"/>
              <a:t>Simulation and animation for scientific visualization and entertainment</a:t>
            </a:r>
          </a:p>
          <a:p>
            <a:r>
              <a:rPr lang="en-US" dirty="0" smtClean="0"/>
              <a:t>Art and commerce, Education and Training</a:t>
            </a:r>
          </a:p>
          <a:p>
            <a:r>
              <a:rPr lang="en-US" dirty="0" smtClean="0"/>
              <a:t>Computer Art</a:t>
            </a:r>
          </a:p>
          <a:p>
            <a:r>
              <a:rPr lang="en-US" dirty="0" smtClean="0"/>
              <a:t>Entertainment</a:t>
            </a:r>
          </a:p>
          <a:p>
            <a:r>
              <a:rPr lang="en-US" dirty="0" smtClean="0"/>
              <a:t>Visualization</a:t>
            </a:r>
          </a:p>
          <a:p>
            <a:r>
              <a:rPr lang="en-US" dirty="0" smtClean="0"/>
              <a:t>Image Processing</a:t>
            </a:r>
          </a:p>
          <a:p>
            <a:r>
              <a:rPr lang="en-US" dirty="0" smtClean="0"/>
              <a:t>Process control</a:t>
            </a:r>
          </a:p>
          <a:p>
            <a:r>
              <a:rPr lang="en-US" dirty="0" smtClean="0"/>
              <a:t>Cartography</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solidFill>
                  <a:schemeClr val="tx2"/>
                </a:solidFill>
              </a:rPr>
              <a:t>Color CRT Monitor: Shadow Mask</a:t>
            </a:r>
            <a:endParaRPr lang="en-IN" dirty="0"/>
          </a:p>
        </p:txBody>
      </p:sp>
      <p:sp>
        <p:nvSpPr>
          <p:cNvPr id="4" name="Rectangle 3"/>
          <p:cNvSpPr/>
          <p:nvPr/>
        </p:nvSpPr>
        <p:spPr>
          <a:xfrm>
            <a:off x="228600" y="1143000"/>
            <a:ext cx="4495800" cy="4708981"/>
          </a:xfrm>
          <a:prstGeom prst="rect">
            <a:avLst/>
          </a:prstGeom>
        </p:spPr>
        <p:txBody>
          <a:bodyPr wrap="square">
            <a:spAutoFit/>
          </a:bodyPr>
          <a:lstStyle/>
          <a:p>
            <a:r>
              <a:rPr lang="en-IN" sz="2000" dirty="0" smtClean="0"/>
              <a:t>The delta-delta shadow-mask method - commonly used in </a:t>
            </a:r>
            <a:r>
              <a:rPr lang="en-IN" sz="2000" dirty="0" err="1" smtClean="0"/>
              <a:t>color</a:t>
            </a:r>
            <a:r>
              <a:rPr lang="en-IN" sz="2000" dirty="0" smtClean="0"/>
              <a:t> CRT systems </a:t>
            </a:r>
          </a:p>
          <a:p>
            <a:pPr algn="just"/>
            <a:r>
              <a:rPr lang="en-IN" sz="2000" b="1" i="1" dirty="0" smtClean="0">
                <a:solidFill>
                  <a:srgbClr val="7030A0"/>
                </a:solidFill>
              </a:rPr>
              <a:t>The three electron beams are deflected and focused as a group onto the shadow mask, which contains a series of holes aligned with the phosphor-dot patterns. When the three beams pass through a hole in the shadow mask, they activate a dot triangle, which appears as a small </a:t>
            </a:r>
            <a:r>
              <a:rPr lang="en-IN" sz="2000" b="1" i="1" dirty="0" err="1" smtClean="0">
                <a:solidFill>
                  <a:srgbClr val="7030A0"/>
                </a:solidFill>
              </a:rPr>
              <a:t>color</a:t>
            </a:r>
            <a:r>
              <a:rPr lang="en-IN" sz="2000" b="1" i="1" dirty="0" smtClean="0">
                <a:solidFill>
                  <a:srgbClr val="7030A0"/>
                </a:solidFill>
              </a:rPr>
              <a:t> spot on the screen. </a:t>
            </a:r>
          </a:p>
          <a:p>
            <a:r>
              <a:rPr lang="en-IN" sz="2000" dirty="0" smtClean="0"/>
              <a:t>The phosphor dots in the triangles are arranged so that each electron</a:t>
            </a:r>
          </a:p>
          <a:p>
            <a:r>
              <a:rPr lang="en-IN" sz="2000" dirty="0" smtClean="0"/>
              <a:t>beam can activate only its corresponding </a:t>
            </a:r>
            <a:r>
              <a:rPr lang="en-IN" sz="2000" dirty="0" err="1" smtClean="0"/>
              <a:t>color</a:t>
            </a:r>
            <a:r>
              <a:rPr lang="en-IN" sz="2000" dirty="0" smtClean="0"/>
              <a:t> dot when it passes through the shadow mask</a:t>
            </a:r>
            <a:endParaRPr lang="en-IN" sz="2000" dirty="0"/>
          </a:p>
        </p:txBody>
      </p:sp>
      <p:pic>
        <p:nvPicPr>
          <p:cNvPr id="7" name="Picture 6" descr="deltagun_big.jpg"/>
          <p:cNvPicPr>
            <a:picLocks noChangeAspect="1"/>
          </p:cNvPicPr>
          <p:nvPr/>
        </p:nvPicPr>
        <p:blipFill>
          <a:blip r:embed="rId2"/>
          <a:stretch>
            <a:fillRect/>
          </a:stretch>
        </p:blipFill>
        <p:spPr>
          <a:xfrm>
            <a:off x="4724401" y="1384823"/>
            <a:ext cx="4407788" cy="4025377"/>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3886200" cy="4953000"/>
          </a:xfrm>
        </p:spPr>
        <p:txBody>
          <a:bodyPr>
            <a:normAutofit fontScale="85000" lnSpcReduction="20000"/>
          </a:bodyPr>
          <a:lstStyle/>
          <a:p>
            <a:pPr>
              <a:buNone/>
            </a:pPr>
            <a:r>
              <a:rPr lang="en-IN" dirty="0" smtClean="0"/>
              <a:t>The in-line arrangement</a:t>
            </a:r>
          </a:p>
          <a:p>
            <a:pPr>
              <a:buNone/>
            </a:pPr>
            <a:r>
              <a:rPr lang="en-IN" dirty="0" smtClean="0"/>
              <a:t>Three electron guns, and the corresponding red-green-blue </a:t>
            </a:r>
            <a:r>
              <a:rPr lang="en-IN" dirty="0" err="1" smtClean="0"/>
              <a:t>color</a:t>
            </a:r>
            <a:r>
              <a:rPr lang="en-IN" dirty="0" smtClean="0"/>
              <a:t> dots on the screen, are aligned along one scan line instead of in a triangular pattern. </a:t>
            </a:r>
          </a:p>
          <a:p>
            <a:pPr>
              <a:buNone/>
            </a:pPr>
            <a:r>
              <a:rPr lang="en-IN" dirty="0" smtClean="0"/>
              <a:t>This in-line arrangement of electron guns is easier to keep in alignment and is commonly used in high-resolution </a:t>
            </a:r>
            <a:r>
              <a:rPr lang="en-IN" dirty="0" err="1" smtClean="0"/>
              <a:t>color</a:t>
            </a:r>
            <a:r>
              <a:rPr lang="en-IN" dirty="0" smtClean="0"/>
              <a:t> CRTs</a:t>
            </a:r>
            <a:endParaRPr lang="en-IN" dirty="0"/>
          </a:p>
        </p:txBody>
      </p:sp>
      <p:sp>
        <p:nvSpPr>
          <p:cNvPr id="4" name="Title 1"/>
          <p:cNvSpPr>
            <a:spLocks noGrp="1"/>
          </p:cNvSpPr>
          <p:nvPr>
            <p:ph type="title"/>
          </p:nvPr>
        </p:nvSpPr>
        <p:spPr>
          <a:xfrm>
            <a:off x="457200" y="76200"/>
            <a:ext cx="8229600" cy="1143000"/>
          </a:xfrm>
        </p:spPr>
        <p:txBody>
          <a:bodyPr/>
          <a:lstStyle/>
          <a:p>
            <a:r>
              <a:rPr lang="en-US" b="1" dirty="0" smtClean="0">
                <a:solidFill>
                  <a:schemeClr val="tx2"/>
                </a:solidFill>
              </a:rPr>
              <a:t>Color CRT Monitor: Shadow Mask</a:t>
            </a:r>
            <a:endParaRPr lang="en-IN" dirty="0"/>
          </a:p>
        </p:txBody>
      </p:sp>
      <p:pic>
        <p:nvPicPr>
          <p:cNvPr id="5" name="Picture 4" descr="inlinegun_big (1).jpg"/>
          <p:cNvPicPr>
            <a:picLocks noChangeAspect="1"/>
          </p:cNvPicPr>
          <p:nvPr/>
        </p:nvPicPr>
        <p:blipFill>
          <a:blip r:embed="rId2"/>
          <a:stretch>
            <a:fillRect/>
          </a:stretch>
        </p:blipFill>
        <p:spPr>
          <a:xfrm>
            <a:off x="4114800" y="1371600"/>
            <a:ext cx="4953000" cy="444215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763000" cy="3124200"/>
          </a:xfrm>
        </p:spPr>
        <p:txBody>
          <a:bodyPr>
            <a:normAutofit/>
          </a:bodyPr>
          <a:lstStyle/>
          <a:p>
            <a:r>
              <a:rPr lang="en-IN" dirty="0" err="1" smtClean="0"/>
              <a:t>Color</a:t>
            </a:r>
            <a:r>
              <a:rPr lang="en-IN" dirty="0" smtClean="0"/>
              <a:t> variations in a shadow-mask CRT </a:t>
            </a:r>
          </a:p>
          <a:p>
            <a:pPr lvl="1"/>
            <a:r>
              <a:rPr lang="en-IN" dirty="0" smtClean="0"/>
              <a:t>by varying the intensity levels of the three electron beams</a:t>
            </a:r>
          </a:p>
          <a:p>
            <a:r>
              <a:rPr lang="en-IN" dirty="0" smtClean="0"/>
              <a:t>By setting intermediate intensity levels for the electron beams</a:t>
            </a:r>
          </a:p>
          <a:p>
            <a:pPr lvl="1"/>
            <a:r>
              <a:rPr lang="en-IN" dirty="0" smtClean="0"/>
              <a:t>several million different </a:t>
            </a:r>
            <a:r>
              <a:rPr lang="en-IN" dirty="0" err="1" smtClean="0"/>
              <a:t>colors</a:t>
            </a:r>
            <a:r>
              <a:rPr lang="en-IN" dirty="0" smtClean="0"/>
              <a:t> to be generated</a:t>
            </a:r>
            <a:endParaRPr lang="en-IN" dirty="0"/>
          </a:p>
        </p:txBody>
      </p:sp>
      <p:sp>
        <p:nvSpPr>
          <p:cNvPr id="4" name="Title 1"/>
          <p:cNvSpPr>
            <a:spLocks noGrp="1"/>
          </p:cNvSpPr>
          <p:nvPr>
            <p:ph type="title"/>
          </p:nvPr>
        </p:nvSpPr>
        <p:spPr>
          <a:xfrm>
            <a:off x="457200" y="76200"/>
            <a:ext cx="8229600" cy="1143000"/>
          </a:xfrm>
        </p:spPr>
        <p:txBody>
          <a:bodyPr/>
          <a:lstStyle/>
          <a:p>
            <a:r>
              <a:rPr lang="en-US" b="1" dirty="0" smtClean="0">
                <a:solidFill>
                  <a:schemeClr val="tx2"/>
                </a:solidFill>
              </a:rPr>
              <a:t>Color CRT Monitor: Shadow Mask</a:t>
            </a:r>
            <a:endParaRPr lang="en-IN" dirty="0"/>
          </a:p>
        </p:txBody>
      </p:sp>
      <p:sp>
        <p:nvSpPr>
          <p:cNvPr id="6" name="Rectangle 5"/>
          <p:cNvSpPr/>
          <p:nvPr/>
        </p:nvSpPr>
        <p:spPr>
          <a:xfrm>
            <a:off x="76200" y="4842808"/>
            <a:ext cx="8915400" cy="1938992"/>
          </a:xfrm>
          <a:prstGeom prst="rect">
            <a:avLst/>
          </a:prstGeom>
        </p:spPr>
        <p:txBody>
          <a:bodyPr wrap="square">
            <a:spAutoFit/>
          </a:bodyPr>
          <a:lstStyle/>
          <a:p>
            <a:r>
              <a:rPr lang="en-IN" sz="2400" b="1" dirty="0" smtClean="0">
                <a:solidFill>
                  <a:srgbClr val="7030A0"/>
                </a:solidFill>
              </a:rPr>
              <a:t>High-quality raster-graphics systems have 24 bits per pixel in the frame buffer, allowing 256 voltage settings for each electron gun and nearly 17 million </a:t>
            </a:r>
            <a:r>
              <a:rPr lang="en-IN" sz="2400" b="1" dirty="0" err="1" smtClean="0">
                <a:solidFill>
                  <a:srgbClr val="7030A0"/>
                </a:solidFill>
              </a:rPr>
              <a:t>color</a:t>
            </a:r>
            <a:r>
              <a:rPr lang="en-IN" sz="2400" b="1" dirty="0" smtClean="0">
                <a:solidFill>
                  <a:srgbClr val="7030A0"/>
                </a:solidFill>
              </a:rPr>
              <a:t> choices for each pixel. An RGB </a:t>
            </a:r>
            <a:r>
              <a:rPr lang="en-IN" sz="2400" b="1" dirty="0" err="1" smtClean="0">
                <a:solidFill>
                  <a:srgbClr val="7030A0"/>
                </a:solidFill>
              </a:rPr>
              <a:t>color</a:t>
            </a:r>
            <a:r>
              <a:rPr lang="en-IN" sz="2400" b="1" dirty="0" smtClean="0">
                <a:solidFill>
                  <a:srgbClr val="7030A0"/>
                </a:solidFill>
              </a:rPr>
              <a:t> system with 24 bits of storage per pixel is generally referred to as a full-</a:t>
            </a:r>
            <a:r>
              <a:rPr lang="en-IN" sz="2400" b="1" dirty="0" err="1" smtClean="0">
                <a:solidFill>
                  <a:srgbClr val="7030A0"/>
                </a:solidFill>
              </a:rPr>
              <a:t>color</a:t>
            </a:r>
            <a:r>
              <a:rPr lang="en-IN" sz="2400" b="1" dirty="0" smtClean="0">
                <a:solidFill>
                  <a:srgbClr val="7030A0"/>
                </a:solidFill>
              </a:rPr>
              <a:t> system or a true-</a:t>
            </a:r>
            <a:r>
              <a:rPr lang="en-IN" sz="2400" b="1" dirty="0" err="1" smtClean="0">
                <a:solidFill>
                  <a:srgbClr val="7030A0"/>
                </a:solidFill>
              </a:rPr>
              <a:t>color</a:t>
            </a:r>
            <a:r>
              <a:rPr lang="en-IN" sz="2400" b="1" dirty="0" smtClean="0">
                <a:solidFill>
                  <a:srgbClr val="7030A0"/>
                </a:solidFill>
              </a:rPr>
              <a:t> system.</a:t>
            </a:r>
            <a:endParaRPr lang="en-IN" sz="2400" b="1" dirty="0">
              <a:solidFill>
                <a:srgbClr val="7030A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2060"/>
                </a:solidFill>
              </a:rPr>
              <a:t>Direct-View Storage Tubes (DVST)</a:t>
            </a:r>
            <a:endParaRPr lang="en-IN" b="1" dirty="0">
              <a:solidFill>
                <a:srgbClr val="002060"/>
              </a:solidFill>
            </a:endParaRPr>
          </a:p>
        </p:txBody>
      </p:sp>
      <p:sp>
        <p:nvSpPr>
          <p:cNvPr id="3" name="Content Placeholder 2"/>
          <p:cNvSpPr>
            <a:spLocks noGrp="1"/>
          </p:cNvSpPr>
          <p:nvPr>
            <p:ph idx="1"/>
          </p:nvPr>
        </p:nvSpPr>
        <p:spPr>
          <a:xfrm>
            <a:off x="152400" y="1295400"/>
            <a:ext cx="8839200" cy="5334000"/>
          </a:xfrm>
        </p:spPr>
        <p:txBody>
          <a:bodyPr>
            <a:normAutofit fontScale="92500" lnSpcReduction="20000"/>
          </a:bodyPr>
          <a:lstStyle/>
          <a:p>
            <a:r>
              <a:rPr lang="en-IN" dirty="0" smtClean="0"/>
              <a:t>Stores the picture information </a:t>
            </a:r>
            <a:r>
              <a:rPr lang="en-IN" dirty="0" smtClean="0">
                <a:solidFill>
                  <a:srgbClr val="FF0000"/>
                </a:solidFill>
              </a:rPr>
              <a:t>as a charge distribution</a:t>
            </a:r>
            <a:r>
              <a:rPr lang="en-IN" dirty="0" smtClean="0"/>
              <a:t> just behind the phosphor-coated screen </a:t>
            </a:r>
          </a:p>
          <a:p>
            <a:r>
              <a:rPr lang="en-IN" dirty="0" smtClean="0"/>
              <a:t>Two electron guns are used</a:t>
            </a:r>
          </a:p>
          <a:p>
            <a:r>
              <a:rPr lang="en-IN" dirty="0" smtClean="0"/>
              <a:t>Primary gun: store the picture pattern;</a:t>
            </a:r>
          </a:p>
          <a:p>
            <a:r>
              <a:rPr lang="en-IN" dirty="0" smtClean="0"/>
              <a:t>Second gun: maintains the picture display</a:t>
            </a:r>
          </a:p>
          <a:p>
            <a:r>
              <a:rPr lang="en-US" b="1" dirty="0" smtClean="0"/>
              <a:t>Advantages:</a:t>
            </a:r>
            <a:r>
              <a:rPr lang="en-US" dirty="0" smtClean="0"/>
              <a:t> </a:t>
            </a:r>
            <a:r>
              <a:rPr lang="en-IN" dirty="0" smtClean="0"/>
              <a:t>no refreshing is needed, very complex pictures can be displayed at very high resolutions without flicker</a:t>
            </a:r>
          </a:p>
          <a:p>
            <a:r>
              <a:rPr lang="en-US" b="1" dirty="0" smtClean="0"/>
              <a:t>Disadvantages:</a:t>
            </a:r>
            <a:r>
              <a:rPr lang="en-US" dirty="0" smtClean="0"/>
              <a:t> </a:t>
            </a:r>
            <a:r>
              <a:rPr lang="en-IN" dirty="0" smtClean="0"/>
              <a:t>erasing and redrawing process can take several seconds for a complex picture. </a:t>
            </a:r>
          </a:p>
          <a:p>
            <a:r>
              <a:rPr lang="en-IN" i="1" dirty="0" smtClean="0">
                <a:solidFill>
                  <a:srgbClr val="7030A0"/>
                </a:solidFill>
              </a:rPr>
              <a:t>Storage displays have been largely replaced by raster systems</a:t>
            </a:r>
            <a:endParaRPr lang="en-IN" i="1" dirty="0">
              <a:solidFill>
                <a:srgbClr val="7030A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IN" b="1" dirty="0" smtClean="0">
                <a:solidFill>
                  <a:srgbClr val="002060"/>
                </a:solidFill>
              </a:rPr>
              <a:t>Flat-Panel Displays</a:t>
            </a:r>
            <a:endParaRPr lang="en-IN" b="1" dirty="0">
              <a:solidFill>
                <a:srgbClr val="002060"/>
              </a:solidFill>
            </a:endParaRPr>
          </a:p>
        </p:txBody>
      </p:sp>
      <p:sp>
        <p:nvSpPr>
          <p:cNvPr id="3" name="Content Placeholder 2"/>
          <p:cNvSpPr>
            <a:spLocks noGrp="1"/>
          </p:cNvSpPr>
          <p:nvPr>
            <p:ph idx="1"/>
          </p:nvPr>
        </p:nvSpPr>
        <p:spPr>
          <a:xfrm>
            <a:off x="152400" y="990600"/>
            <a:ext cx="8839200" cy="5715000"/>
          </a:xfrm>
        </p:spPr>
        <p:txBody>
          <a:bodyPr>
            <a:normAutofit fontScale="92500" lnSpcReduction="10000"/>
          </a:bodyPr>
          <a:lstStyle/>
          <a:p>
            <a:r>
              <a:rPr lang="en-IN" dirty="0" smtClean="0"/>
              <a:t>Reduced volume, weight, and power requirements compared to a CRT, thinner then CRT</a:t>
            </a:r>
          </a:p>
          <a:p>
            <a:r>
              <a:rPr lang="en-IN" dirty="0" smtClean="0"/>
              <a:t>Two categories: emissive displays and non-emissive displays </a:t>
            </a:r>
          </a:p>
          <a:p>
            <a:r>
              <a:rPr lang="en-US" dirty="0" smtClean="0"/>
              <a:t>Emissive Displays: </a:t>
            </a:r>
          </a:p>
          <a:p>
            <a:pPr lvl="1"/>
            <a:r>
              <a:rPr lang="en-IN" dirty="0" smtClean="0"/>
              <a:t>Convert electrical energy into light</a:t>
            </a:r>
          </a:p>
          <a:p>
            <a:pPr lvl="1"/>
            <a:r>
              <a:rPr lang="en-IN" dirty="0" smtClean="0"/>
              <a:t>Plasma panels, thin-film electroluminescent displays, and Light-emitting diodes</a:t>
            </a:r>
          </a:p>
          <a:p>
            <a:r>
              <a:rPr lang="en-US" dirty="0" smtClean="0"/>
              <a:t>Non-emissive Displays: </a:t>
            </a:r>
          </a:p>
          <a:p>
            <a:pPr lvl="1"/>
            <a:r>
              <a:rPr lang="en-IN" dirty="0" smtClean="0"/>
              <a:t>Use optical effects to convert sunlight or light from some other source into graphics patterns</a:t>
            </a:r>
          </a:p>
          <a:p>
            <a:pPr lvl="1"/>
            <a:r>
              <a:rPr lang="en-IN" dirty="0" smtClean="0"/>
              <a:t>Liquid-crystal device</a:t>
            </a:r>
            <a:endParaRPr lang="en-US" dirty="0" smtClean="0"/>
          </a:p>
          <a:p>
            <a:pPr lvl="1"/>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839200" cy="5791200"/>
          </a:xfrm>
        </p:spPr>
        <p:txBody>
          <a:bodyPr>
            <a:normAutofit fontScale="70000" lnSpcReduction="20000"/>
          </a:bodyPr>
          <a:lstStyle/>
          <a:p>
            <a:r>
              <a:rPr lang="en-IN" sz="3400" dirty="0" smtClean="0"/>
              <a:t>Filling the region between two glass plates with a mixture of gases that usually includes neon</a:t>
            </a:r>
          </a:p>
          <a:p>
            <a:r>
              <a:rPr lang="en-IN" sz="3400" dirty="0" smtClean="0"/>
              <a:t>A series of vertical conducting ribbons is placed on one glass panel</a:t>
            </a:r>
          </a:p>
          <a:p>
            <a:r>
              <a:rPr lang="en-IN" sz="3400" dirty="0" smtClean="0"/>
              <a:t>A set of horizontal ribbons is built into the other glass panel</a:t>
            </a:r>
          </a:p>
          <a:p>
            <a:r>
              <a:rPr lang="en-IN" sz="3400" dirty="0" smtClean="0"/>
              <a:t>Firing voltages applied to a pair of horizontal and vertical conductors </a:t>
            </a:r>
          </a:p>
          <a:p>
            <a:pPr lvl="1"/>
            <a:r>
              <a:rPr lang="en-IN" sz="3000" dirty="0" smtClean="0"/>
              <a:t>the gas at the intersection of the two conductors to break down into a glowing plasma of electrons and ions</a:t>
            </a:r>
          </a:p>
          <a:p>
            <a:r>
              <a:rPr lang="en-IN" sz="3400" dirty="0" smtClean="0"/>
              <a:t>Picture definition is stored in a refresh buffer</a:t>
            </a:r>
          </a:p>
          <a:p>
            <a:r>
              <a:rPr lang="en-IN" sz="3400" dirty="0" smtClean="0"/>
              <a:t>The firing voltages are applied to refresh the pixel positions (at the intersections of the conductors) 60 times per second</a:t>
            </a:r>
          </a:p>
          <a:p>
            <a:r>
              <a:rPr lang="en-IN" sz="3400" dirty="0" smtClean="0"/>
              <a:t>Alternating-current methods are used to provide faster application of the firing voltages, and thus brighter displays</a:t>
            </a:r>
          </a:p>
          <a:p>
            <a:r>
              <a:rPr lang="en-IN" sz="3400" dirty="0" smtClean="0"/>
              <a:t>Separation between pixels is provided by the electric field of the conductors</a:t>
            </a:r>
          </a:p>
          <a:p>
            <a:r>
              <a:rPr lang="en-IN" sz="3400" dirty="0" smtClean="0"/>
              <a:t>Disadvantages: strictly monochromatic devices</a:t>
            </a:r>
          </a:p>
          <a:p>
            <a:pPr lvl="1"/>
            <a:r>
              <a:rPr lang="en-IN" sz="3100" dirty="0" smtClean="0"/>
              <a:t>now capable of displaying </a:t>
            </a:r>
            <a:r>
              <a:rPr lang="en-IN" sz="3100" dirty="0" err="1" smtClean="0"/>
              <a:t>color</a:t>
            </a:r>
            <a:r>
              <a:rPr lang="en-IN" sz="3100" dirty="0" smtClean="0"/>
              <a:t> and </a:t>
            </a:r>
            <a:r>
              <a:rPr lang="en-IN" sz="3100" dirty="0" err="1" smtClean="0"/>
              <a:t>grayscale</a:t>
            </a:r>
            <a:endParaRPr lang="en-IN" sz="3100" dirty="0"/>
          </a:p>
        </p:txBody>
      </p:sp>
      <p:sp>
        <p:nvSpPr>
          <p:cNvPr id="4" name="Title 1"/>
          <p:cNvSpPr>
            <a:spLocks noGrp="1"/>
          </p:cNvSpPr>
          <p:nvPr>
            <p:ph type="title"/>
          </p:nvPr>
        </p:nvSpPr>
        <p:spPr>
          <a:xfrm>
            <a:off x="457200" y="76200"/>
            <a:ext cx="8229600" cy="914400"/>
          </a:xfrm>
        </p:spPr>
        <p:txBody>
          <a:bodyPr>
            <a:normAutofit fontScale="90000"/>
          </a:bodyPr>
          <a:lstStyle/>
          <a:p>
            <a:r>
              <a:rPr lang="en-IN" b="1" dirty="0" smtClean="0">
                <a:solidFill>
                  <a:srgbClr val="002060"/>
                </a:solidFill>
              </a:rPr>
              <a:t>Plasma Panel/ Gas Discharge Displays</a:t>
            </a:r>
            <a:endParaRPr lang="en-IN" b="1" dirty="0">
              <a:solidFill>
                <a:srgbClr val="00206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fontScale="90000"/>
          </a:bodyPr>
          <a:lstStyle/>
          <a:p>
            <a:r>
              <a:rPr lang="en-IN" b="1" dirty="0" smtClean="0">
                <a:solidFill>
                  <a:srgbClr val="002060"/>
                </a:solidFill>
              </a:rPr>
              <a:t>Thin-film electroluminescent displays</a:t>
            </a:r>
            <a:endParaRPr lang="en-IN" dirty="0">
              <a:solidFill>
                <a:srgbClr val="002060"/>
              </a:solidFill>
            </a:endParaRPr>
          </a:p>
        </p:txBody>
      </p:sp>
      <p:sp>
        <p:nvSpPr>
          <p:cNvPr id="3" name="Content Placeholder 2"/>
          <p:cNvSpPr>
            <a:spLocks noGrp="1"/>
          </p:cNvSpPr>
          <p:nvPr>
            <p:ph idx="1"/>
          </p:nvPr>
        </p:nvSpPr>
        <p:spPr>
          <a:xfrm>
            <a:off x="152400" y="838200"/>
            <a:ext cx="8839200" cy="5867400"/>
          </a:xfrm>
        </p:spPr>
        <p:txBody>
          <a:bodyPr>
            <a:normAutofit fontScale="92500" lnSpcReduction="10000"/>
          </a:bodyPr>
          <a:lstStyle/>
          <a:p>
            <a:r>
              <a:rPr lang="en-IN" dirty="0" smtClean="0"/>
              <a:t>The region between the glass plates is filled with a phosphor, such as zinc </a:t>
            </a:r>
            <a:r>
              <a:rPr lang="en-IN" dirty="0" err="1" smtClean="0"/>
              <a:t>sulfide</a:t>
            </a:r>
            <a:r>
              <a:rPr lang="en-IN" dirty="0" smtClean="0"/>
              <a:t> doped with manganese, instead of a gas</a:t>
            </a:r>
          </a:p>
          <a:p>
            <a:r>
              <a:rPr lang="en-IN" dirty="0" smtClean="0"/>
              <a:t>When a sufficiently high voltage is applied to a pair of crossing electrodes</a:t>
            </a:r>
          </a:p>
          <a:p>
            <a:pPr lvl="1"/>
            <a:r>
              <a:rPr lang="en-IN" dirty="0" smtClean="0"/>
              <a:t>The phosphor becomes a conductor in the area of the intersection of the two electrodes </a:t>
            </a:r>
          </a:p>
          <a:p>
            <a:pPr lvl="1"/>
            <a:r>
              <a:rPr lang="en-IN" dirty="0" smtClean="0"/>
              <a:t>Electrical energy is then absorbed by the manganese atoms</a:t>
            </a:r>
          </a:p>
          <a:p>
            <a:pPr lvl="1"/>
            <a:r>
              <a:rPr lang="en-IN" dirty="0" smtClean="0"/>
              <a:t>which then release the energy as a spot of light</a:t>
            </a:r>
          </a:p>
          <a:p>
            <a:r>
              <a:rPr lang="en-US" b="1" dirty="0" smtClean="0"/>
              <a:t>Disadvantages: </a:t>
            </a:r>
          </a:p>
          <a:p>
            <a:pPr lvl="1"/>
            <a:r>
              <a:rPr lang="en-IN" dirty="0" smtClean="0"/>
              <a:t>require more power</a:t>
            </a:r>
          </a:p>
          <a:p>
            <a:pPr lvl="1"/>
            <a:r>
              <a:rPr lang="en-IN" dirty="0" smtClean="0"/>
              <a:t>good </a:t>
            </a:r>
            <a:r>
              <a:rPr lang="en-IN" dirty="0" err="1" smtClean="0"/>
              <a:t>color</a:t>
            </a:r>
            <a:r>
              <a:rPr lang="en-IN" dirty="0" smtClean="0"/>
              <a:t> and gray scale displays are hard to achieve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IN" b="1" dirty="0" smtClean="0">
                <a:solidFill>
                  <a:srgbClr val="002060"/>
                </a:solidFill>
              </a:rPr>
              <a:t>Light-emitting diode (LED)</a:t>
            </a:r>
            <a:endParaRPr lang="en-IN" b="1" dirty="0">
              <a:solidFill>
                <a:srgbClr val="002060"/>
              </a:solidFill>
            </a:endParaRPr>
          </a:p>
        </p:txBody>
      </p:sp>
      <p:sp>
        <p:nvSpPr>
          <p:cNvPr id="3" name="Content Placeholder 2"/>
          <p:cNvSpPr>
            <a:spLocks noGrp="1"/>
          </p:cNvSpPr>
          <p:nvPr>
            <p:ph idx="1"/>
          </p:nvPr>
        </p:nvSpPr>
        <p:spPr>
          <a:xfrm>
            <a:off x="152400" y="1066800"/>
            <a:ext cx="8763000" cy="5562600"/>
          </a:xfrm>
        </p:spPr>
        <p:txBody>
          <a:bodyPr/>
          <a:lstStyle/>
          <a:p>
            <a:r>
              <a:rPr lang="en-IN" dirty="0" smtClean="0"/>
              <a:t>A matrix of diodes is arranged to form the pixel positions in the display</a:t>
            </a:r>
          </a:p>
          <a:p>
            <a:r>
              <a:rPr lang="en-IN" dirty="0" smtClean="0"/>
              <a:t>Picture definition is stored in a refresh buffer</a:t>
            </a:r>
          </a:p>
          <a:p>
            <a:r>
              <a:rPr lang="en-US" dirty="0" smtClean="0"/>
              <a:t>Information </a:t>
            </a:r>
            <a:r>
              <a:rPr lang="en-IN" dirty="0" smtClean="0"/>
              <a:t>is read from the refresh buffer</a:t>
            </a:r>
          </a:p>
          <a:p>
            <a:r>
              <a:rPr lang="en-IN" dirty="0" smtClean="0"/>
              <a:t>Converted to voltage levels that are applied to the diodes to produce the light patterns in the display</a:t>
            </a:r>
          </a:p>
          <a:p>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solidFill>
                  <a:srgbClr val="002060"/>
                </a:solidFill>
              </a:rPr>
              <a:t>Liquid Crystal Displays</a:t>
            </a:r>
            <a:r>
              <a:rPr lang="pl-PL" b="1" dirty="0" smtClean="0">
                <a:solidFill>
                  <a:srgbClr val="002060"/>
                </a:solidFill>
              </a:rPr>
              <a:t> (LCD</a:t>
            </a:r>
            <a:r>
              <a:rPr lang="en-US" b="1" dirty="0" smtClean="0">
                <a:solidFill>
                  <a:srgbClr val="002060"/>
                </a:solidFill>
              </a:rPr>
              <a:t>s)</a:t>
            </a:r>
            <a:endParaRPr lang="en-IN" b="1" dirty="0">
              <a:solidFill>
                <a:srgbClr val="002060"/>
              </a:solidFill>
            </a:endParaRPr>
          </a:p>
        </p:txBody>
      </p:sp>
      <p:sp>
        <p:nvSpPr>
          <p:cNvPr id="3" name="Content Placeholder 2"/>
          <p:cNvSpPr>
            <a:spLocks noGrp="1"/>
          </p:cNvSpPr>
          <p:nvPr>
            <p:ph idx="1"/>
          </p:nvPr>
        </p:nvSpPr>
        <p:spPr>
          <a:xfrm>
            <a:off x="152400" y="1066800"/>
            <a:ext cx="8763000" cy="5562600"/>
          </a:xfrm>
        </p:spPr>
        <p:txBody>
          <a:bodyPr/>
          <a:lstStyle/>
          <a:p>
            <a:r>
              <a:rPr lang="en-IN" dirty="0" smtClean="0"/>
              <a:t>Commonly used in small systems</a:t>
            </a:r>
          </a:p>
          <a:p>
            <a:pPr lvl="1"/>
            <a:r>
              <a:rPr lang="en-US" dirty="0" smtClean="0"/>
              <a:t>Calculators and </a:t>
            </a:r>
            <a:r>
              <a:rPr lang="en-IN" dirty="0" smtClean="0"/>
              <a:t>portable, laptop computers</a:t>
            </a:r>
          </a:p>
          <a:p>
            <a:r>
              <a:rPr lang="en-IN" dirty="0" smtClean="0"/>
              <a:t>Non-emissive devices</a:t>
            </a:r>
          </a:p>
          <a:p>
            <a:r>
              <a:rPr lang="en-IN" dirty="0" smtClean="0"/>
              <a:t>Produce a picture </a:t>
            </a:r>
          </a:p>
          <a:p>
            <a:pPr lvl="1"/>
            <a:r>
              <a:rPr lang="en-IN" sz="3200" dirty="0" smtClean="0"/>
              <a:t>by passing polarized light from the surroundings</a:t>
            </a:r>
          </a:p>
          <a:p>
            <a:pPr lvl="1"/>
            <a:r>
              <a:rPr lang="en-IN" sz="3200" dirty="0" smtClean="0"/>
              <a:t>from an internal light source through a liquid-crystal material that can be aligned to either block or transmit the light</a:t>
            </a:r>
            <a:endParaRPr lang="en-US" sz="3200"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normAutofit fontScale="90000"/>
          </a:bodyPr>
          <a:lstStyle/>
          <a:p>
            <a:r>
              <a:rPr lang="en-US" b="1" dirty="0" smtClean="0">
                <a:solidFill>
                  <a:srgbClr val="002060"/>
                </a:solidFill>
              </a:rPr>
              <a:t>Three Dimensional Viewing Devices</a:t>
            </a:r>
            <a:endParaRPr lang="en-IN" dirty="0"/>
          </a:p>
        </p:txBody>
      </p:sp>
      <p:sp>
        <p:nvSpPr>
          <p:cNvPr id="3" name="Content Placeholder 2"/>
          <p:cNvSpPr>
            <a:spLocks noGrp="1"/>
          </p:cNvSpPr>
          <p:nvPr>
            <p:ph idx="1"/>
          </p:nvPr>
        </p:nvSpPr>
        <p:spPr>
          <a:xfrm>
            <a:off x="152400" y="990600"/>
            <a:ext cx="8839200" cy="3124200"/>
          </a:xfrm>
        </p:spPr>
        <p:txBody>
          <a:bodyPr>
            <a:normAutofit fontScale="70000" lnSpcReduction="20000"/>
          </a:bodyPr>
          <a:lstStyle/>
          <a:p>
            <a:pPr algn="just"/>
            <a:r>
              <a:rPr lang="en-IN" dirty="0" smtClean="0"/>
              <a:t>This method display using computer generated scenes.</a:t>
            </a:r>
          </a:p>
          <a:p>
            <a:pPr algn="just"/>
            <a:r>
              <a:rPr lang="en-IN" dirty="0" smtClean="0"/>
              <a:t>It may display object by three-dimensional views.</a:t>
            </a:r>
          </a:p>
          <a:p>
            <a:pPr algn="just"/>
            <a:r>
              <a:rPr lang="en-IN" dirty="0" smtClean="0"/>
              <a:t>The graphics monitor which are display three-dimensional scenes is devised using a technique that reflects a CRT image from a vibrating flexible mirror.</a:t>
            </a:r>
          </a:p>
          <a:p>
            <a:pPr algn="just"/>
            <a:r>
              <a:rPr lang="en-IN" dirty="0" smtClean="0"/>
              <a:t>Vibrating mirror changes its focal length due to vibration which synchronized with the display of an object on CRT.</a:t>
            </a:r>
          </a:p>
          <a:p>
            <a:pPr algn="just"/>
            <a:r>
              <a:rPr lang="en-IN" dirty="0" smtClean="0"/>
              <a:t>Each point on the object reflected from the mirror into the spatial position corresponding to a distance of that point. From a viewing position.</a:t>
            </a:r>
          </a:p>
          <a:p>
            <a:pPr algn="just"/>
            <a:endParaRPr lang="en-IN" dirty="0"/>
          </a:p>
        </p:txBody>
      </p:sp>
      <p:sp>
        <p:nvSpPr>
          <p:cNvPr id="4" name="Rectangle 3"/>
          <p:cNvSpPr/>
          <p:nvPr/>
        </p:nvSpPr>
        <p:spPr>
          <a:xfrm>
            <a:off x="228600" y="4191000"/>
            <a:ext cx="4343400" cy="2462213"/>
          </a:xfrm>
          <a:prstGeom prst="rect">
            <a:avLst/>
          </a:prstGeom>
        </p:spPr>
        <p:txBody>
          <a:bodyPr wrap="square">
            <a:spAutoFit/>
          </a:bodyPr>
          <a:lstStyle/>
          <a:p>
            <a:pPr algn="just"/>
            <a:r>
              <a:rPr lang="en-IN" sz="2200" dirty="0" smtClean="0"/>
              <a:t>Very good example of this system is GENISCO SPACE GRAPH system. Which use the vibrating mirror to project 3D objects into a 25 cm by 25 cm by 25 cm volume. This system is also capable to show 2D cross section at the different depth.</a:t>
            </a:r>
          </a:p>
        </p:txBody>
      </p:sp>
      <p:pic>
        <p:nvPicPr>
          <p:cNvPr id="5" name="Picture 4" descr="3d-display-system.jpg"/>
          <p:cNvPicPr>
            <a:picLocks noChangeAspect="1"/>
          </p:cNvPicPr>
          <p:nvPr/>
        </p:nvPicPr>
        <p:blipFill>
          <a:blip r:embed="rId2"/>
          <a:stretch>
            <a:fillRect/>
          </a:stretch>
        </p:blipFill>
        <p:spPr>
          <a:xfrm>
            <a:off x="4905375" y="3695700"/>
            <a:ext cx="4162425" cy="30861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Graphics Hardware</a:t>
            </a:r>
            <a:endParaRPr lang="en-IN" b="1" dirty="0">
              <a:solidFill>
                <a:schemeClr val="tx2"/>
              </a:solidFill>
            </a:endParaRPr>
          </a:p>
        </p:txBody>
      </p:sp>
      <p:sp>
        <p:nvSpPr>
          <p:cNvPr id="3" name="Content Placeholder 2"/>
          <p:cNvSpPr>
            <a:spLocks noGrp="1"/>
          </p:cNvSpPr>
          <p:nvPr>
            <p:ph idx="1"/>
          </p:nvPr>
        </p:nvSpPr>
        <p:spPr>
          <a:xfrm>
            <a:off x="457200" y="1600200"/>
            <a:ext cx="3505200" cy="4724400"/>
          </a:xfrm>
        </p:spPr>
        <p:txBody>
          <a:bodyPr>
            <a:normAutofit/>
          </a:bodyPr>
          <a:lstStyle/>
          <a:p>
            <a:r>
              <a:rPr lang="en-US" dirty="0" smtClean="0"/>
              <a:t>Video Display Devices --- cathode-ray tube (CRT)</a:t>
            </a:r>
          </a:p>
          <a:p>
            <a:r>
              <a:rPr lang="en-US" dirty="0" smtClean="0"/>
              <a:t>Basic design of magnetic –deflection CRT</a:t>
            </a:r>
          </a:p>
        </p:txBody>
      </p:sp>
      <p:pic>
        <p:nvPicPr>
          <p:cNvPr id="5" name="Picture 4" descr="basic design.jpg"/>
          <p:cNvPicPr>
            <a:picLocks noChangeAspect="1"/>
          </p:cNvPicPr>
          <p:nvPr/>
        </p:nvPicPr>
        <p:blipFill>
          <a:blip r:embed="rId2"/>
          <a:stretch>
            <a:fillRect/>
          </a:stretch>
        </p:blipFill>
        <p:spPr>
          <a:xfrm>
            <a:off x="3810000" y="1410798"/>
            <a:ext cx="5222496" cy="4685202"/>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lstStyle/>
          <a:p>
            <a:r>
              <a:rPr lang="en-US" b="1" dirty="0" smtClean="0">
                <a:solidFill>
                  <a:srgbClr val="002060"/>
                </a:solidFill>
              </a:rPr>
              <a:t>Stereoscopic System</a:t>
            </a:r>
            <a:endParaRPr lang="en-IN" dirty="0"/>
          </a:p>
        </p:txBody>
      </p:sp>
      <p:sp>
        <p:nvSpPr>
          <p:cNvPr id="3" name="Content Placeholder 2"/>
          <p:cNvSpPr>
            <a:spLocks noGrp="1"/>
          </p:cNvSpPr>
          <p:nvPr>
            <p:ph idx="1"/>
          </p:nvPr>
        </p:nvSpPr>
        <p:spPr>
          <a:xfrm>
            <a:off x="152400" y="990600"/>
            <a:ext cx="8839200" cy="5715000"/>
          </a:xfrm>
        </p:spPr>
        <p:txBody>
          <a:bodyPr>
            <a:normAutofit fontScale="92500" lnSpcReduction="20000"/>
          </a:bodyPr>
          <a:lstStyle/>
          <a:p>
            <a:r>
              <a:rPr lang="en-IN" dirty="0" smtClean="0"/>
              <a:t>Way of representing 3D objects</a:t>
            </a:r>
          </a:p>
          <a:p>
            <a:r>
              <a:rPr lang="en-IN" dirty="0" smtClean="0"/>
              <a:t>Does not produce true 3D image</a:t>
            </a:r>
          </a:p>
          <a:p>
            <a:r>
              <a:rPr lang="en-IN" dirty="0" smtClean="0"/>
              <a:t>Provides a 3D effect by presenting a different view to each eye of an observer so that scenes do appear to have depth</a:t>
            </a:r>
          </a:p>
          <a:p>
            <a:r>
              <a:rPr lang="en-IN" b="1" dirty="0" smtClean="0"/>
              <a:t>Stereoscopic Projection:</a:t>
            </a:r>
            <a:r>
              <a:rPr lang="en-IN" dirty="0" smtClean="0"/>
              <a:t> Two views of a scene generated from  a viewing direction corresponding to each eye (left and right)</a:t>
            </a:r>
          </a:p>
          <a:p>
            <a:r>
              <a:rPr lang="en-IN" dirty="0" smtClean="0"/>
              <a:t>We can construct the two views as computer-generated scenes with different viewing positions, or we can use a stem camera pair to photograph some object or scene</a:t>
            </a:r>
          </a:p>
          <a:p>
            <a:r>
              <a:rPr lang="en-IN" dirty="0" smtClean="0"/>
              <a:t>Display each of the two views with a raster system on alternate refresh cycles</a:t>
            </a:r>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US" b="1" dirty="0" smtClean="0">
                <a:solidFill>
                  <a:srgbClr val="002060"/>
                </a:solidFill>
              </a:rPr>
              <a:t>Virtual Reality System</a:t>
            </a:r>
            <a:endParaRPr lang="en-IN" dirty="0"/>
          </a:p>
        </p:txBody>
      </p:sp>
      <p:sp>
        <p:nvSpPr>
          <p:cNvPr id="3" name="Content Placeholder 2"/>
          <p:cNvSpPr>
            <a:spLocks noGrp="1"/>
          </p:cNvSpPr>
          <p:nvPr>
            <p:ph idx="1"/>
          </p:nvPr>
        </p:nvSpPr>
        <p:spPr>
          <a:xfrm>
            <a:off x="152400" y="838200"/>
            <a:ext cx="8839200" cy="5867400"/>
          </a:xfrm>
        </p:spPr>
        <p:txBody>
          <a:bodyPr>
            <a:noAutofit/>
          </a:bodyPr>
          <a:lstStyle/>
          <a:p>
            <a:r>
              <a:rPr lang="en-IN" sz="2400" dirty="0" smtClean="0"/>
              <a:t>Stereoscopic viewing is also a component in virtual-reality systems</a:t>
            </a:r>
          </a:p>
          <a:p>
            <a:pPr lvl="1"/>
            <a:r>
              <a:rPr lang="en-IN" sz="2400" dirty="0" smtClean="0"/>
              <a:t>where users can step into a scene and interact with the environment</a:t>
            </a:r>
          </a:p>
          <a:p>
            <a:r>
              <a:rPr lang="en-IN" sz="2400" dirty="0" smtClean="0"/>
              <a:t>A headset containing an optical system to generate the stereoscopic views is commonly used in conjunction with interactive input devices to locate and manipulate objects in the scene</a:t>
            </a:r>
          </a:p>
          <a:p>
            <a:r>
              <a:rPr lang="en-IN" sz="2400" dirty="0" smtClean="0"/>
              <a:t>A sensing system in the headset keeps track of the viewer's position, so that the front and back of objects can be seen as the viewer "walks through" and interacts with the display</a:t>
            </a:r>
          </a:p>
          <a:p>
            <a:r>
              <a:rPr lang="en-IN" sz="2400" dirty="0" smtClean="0"/>
              <a:t>Can also be viewed with stereoscopic glasses and a video monitor, instead of a headset -&gt; lower cost</a:t>
            </a:r>
          </a:p>
          <a:p>
            <a:r>
              <a:rPr lang="en-IN" sz="2400" dirty="0" smtClean="0"/>
              <a:t>The tracking device is placed on top of the video display and is used to monitor head movements so that the viewing position for a scene can be changed as head position changes</a:t>
            </a:r>
            <a:endParaRPr lang="en-IN"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92162"/>
          </a:xfrm>
        </p:spPr>
        <p:txBody>
          <a:bodyPr>
            <a:normAutofit/>
          </a:bodyPr>
          <a:lstStyle/>
          <a:p>
            <a:r>
              <a:rPr lang="en-US" b="1" dirty="0" smtClean="0">
                <a:solidFill>
                  <a:srgbClr val="002060"/>
                </a:solidFill>
              </a:rPr>
              <a:t>Raster-Scan System</a:t>
            </a:r>
            <a:endParaRPr lang="en-IN" dirty="0"/>
          </a:p>
        </p:txBody>
      </p:sp>
      <p:pic>
        <p:nvPicPr>
          <p:cNvPr id="4" name="Content Placeholder 3" descr="raster.png"/>
          <p:cNvPicPr>
            <a:picLocks noGrp="1" noChangeAspect="1"/>
          </p:cNvPicPr>
          <p:nvPr>
            <p:ph idx="1"/>
          </p:nvPr>
        </p:nvPicPr>
        <p:blipFill>
          <a:blip r:embed="rId2"/>
          <a:stretch>
            <a:fillRect/>
          </a:stretch>
        </p:blipFill>
        <p:spPr>
          <a:xfrm>
            <a:off x="304801" y="990600"/>
            <a:ext cx="7924800" cy="3391202"/>
          </a:xfrm>
        </p:spPr>
      </p:pic>
      <p:sp>
        <p:nvSpPr>
          <p:cNvPr id="5" name="Rectangle 4"/>
          <p:cNvSpPr/>
          <p:nvPr/>
        </p:nvSpPr>
        <p:spPr>
          <a:xfrm>
            <a:off x="152400" y="4495800"/>
            <a:ext cx="6934200" cy="2308324"/>
          </a:xfrm>
          <a:prstGeom prst="rect">
            <a:avLst/>
          </a:prstGeom>
        </p:spPr>
        <p:txBody>
          <a:bodyPr wrap="square">
            <a:spAutoFit/>
          </a:bodyPr>
          <a:lstStyle/>
          <a:p>
            <a:pPr>
              <a:buFont typeface="Arial" pitchFamily="34" charset="0"/>
              <a:buChar char="•"/>
            </a:pPr>
            <a:r>
              <a:rPr lang="en-IN" sz="2400" dirty="0" smtClean="0"/>
              <a:t>A fixed area of the system memory is reserved for the frame buffer</a:t>
            </a:r>
          </a:p>
          <a:p>
            <a:pPr>
              <a:buFont typeface="Arial" pitchFamily="34" charset="0"/>
              <a:buChar char="•"/>
            </a:pPr>
            <a:r>
              <a:rPr lang="en-IN" sz="2400" dirty="0" smtClean="0"/>
              <a:t>The video controller is given direct access to the frame-buffer memory</a:t>
            </a:r>
          </a:p>
          <a:p>
            <a:pPr>
              <a:buFont typeface="Arial" pitchFamily="34" charset="0"/>
              <a:buChar char="•"/>
            </a:pPr>
            <a:r>
              <a:rPr lang="en-IN" sz="2400" dirty="0" smtClean="0"/>
              <a:t>Frame-buffer locations, and the corresponding screen positions, are referenced in Cartesian coordinates</a:t>
            </a:r>
            <a:endParaRPr lang="en-IN" sz="2400" dirty="0"/>
          </a:p>
        </p:txBody>
      </p:sp>
      <p:cxnSp>
        <p:nvCxnSpPr>
          <p:cNvPr id="7" name="Straight Arrow Connector 6"/>
          <p:cNvCxnSpPr/>
          <p:nvPr/>
        </p:nvCxnSpPr>
        <p:spPr>
          <a:xfrm rot="5400000" flipH="1" flipV="1">
            <a:off x="7886700" y="5524500"/>
            <a:ext cx="1752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a:off x="7391400" y="6400800"/>
            <a:ext cx="1371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382000" y="4724400"/>
            <a:ext cx="296876" cy="369332"/>
          </a:xfrm>
          <a:prstGeom prst="rect">
            <a:avLst/>
          </a:prstGeom>
          <a:noFill/>
        </p:spPr>
        <p:txBody>
          <a:bodyPr wrap="none" rtlCol="0">
            <a:spAutoFit/>
          </a:bodyPr>
          <a:lstStyle/>
          <a:p>
            <a:r>
              <a:rPr lang="en-US" dirty="0" smtClean="0"/>
              <a:t>Y</a:t>
            </a:r>
            <a:endParaRPr lang="en-IN" dirty="0"/>
          </a:p>
        </p:txBody>
      </p:sp>
      <p:sp>
        <p:nvSpPr>
          <p:cNvPr id="12" name="TextBox 11"/>
          <p:cNvSpPr txBox="1"/>
          <p:nvPr/>
        </p:nvSpPr>
        <p:spPr>
          <a:xfrm>
            <a:off x="7543800" y="5943600"/>
            <a:ext cx="304892" cy="369332"/>
          </a:xfrm>
          <a:prstGeom prst="rect">
            <a:avLst/>
          </a:prstGeom>
          <a:noFill/>
        </p:spPr>
        <p:txBody>
          <a:bodyPr wrap="none" rtlCol="0">
            <a:spAutoFit/>
          </a:bodyPr>
          <a:lstStyle/>
          <a:p>
            <a:r>
              <a:rPr lang="en-US" dirty="0" smtClean="0"/>
              <a:t>X</a:t>
            </a: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92162"/>
          </a:xfrm>
        </p:spPr>
        <p:txBody>
          <a:bodyPr/>
          <a:lstStyle/>
          <a:p>
            <a:r>
              <a:rPr lang="en-US" b="1" dirty="0" smtClean="0">
                <a:solidFill>
                  <a:srgbClr val="002060"/>
                </a:solidFill>
              </a:rPr>
              <a:t>Video Controller- Refreshing</a:t>
            </a:r>
            <a:endParaRPr lang="en-IN" dirty="0"/>
          </a:p>
        </p:txBody>
      </p:sp>
      <p:pic>
        <p:nvPicPr>
          <p:cNvPr id="4" name="Content Placeholder 3" descr="video.png"/>
          <p:cNvPicPr>
            <a:picLocks noGrp="1" noChangeAspect="1"/>
          </p:cNvPicPr>
          <p:nvPr>
            <p:ph idx="1"/>
          </p:nvPr>
        </p:nvPicPr>
        <p:blipFill>
          <a:blip r:embed="rId2"/>
          <a:stretch>
            <a:fillRect/>
          </a:stretch>
        </p:blipFill>
        <p:spPr>
          <a:xfrm>
            <a:off x="4519325" y="990601"/>
            <a:ext cx="4482620" cy="3276599"/>
          </a:xfrm>
        </p:spPr>
      </p:pic>
      <p:sp>
        <p:nvSpPr>
          <p:cNvPr id="5" name="Rectangle 4"/>
          <p:cNvSpPr/>
          <p:nvPr/>
        </p:nvSpPr>
        <p:spPr>
          <a:xfrm>
            <a:off x="228600" y="990600"/>
            <a:ext cx="4572000" cy="3416320"/>
          </a:xfrm>
          <a:prstGeom prst="rect">
            <a:avLst/>
          </a:prstGeom>
        </p:spPr>
        <p:txBody>
          <a:bodyPr wrap="square">
            <a:spAutoFit/>
          </a:bodyPr>
          <a:lstStyle/>
          <a:p>
            <a:pPr>
              <a:buFont typeface="Arial" pitchFamily="34" charset="0"/>
              <a:buChar char="•"/>
            </a:pPr>
            <a:r>
              <a:rPr lang="en-IN" dirty="0" smtClean="0"/>
              <a:t>Two registers are used to store the coordinates of the screen pixels </a:t>
            </a:r>
          </a:p>
          <a:p>
            <a:pPr lvl="1">
              <a:buFont typeface="Arial" pitchFamily="34" charset="0"/>
              <a:buChar char="•"/>
            </a:pPr>
            <a:r>
              <a:rPr lang="en-IN" dirty="0" smtClean="0"/>
              <a:t>x register is set to 0 </a:t>
            </a:r>
          </a:p>
          <a:p>
            <a:pPr lvl="1">
              <a:buFont typeface="Arial" pitchFamily="34" charset="0"/>
              <a:buChar char="•"/>
            </a:pPr>
            <a:r>
              <a:rPr lang="en-IN" dirty="0" smtClean="0"/>
              <a:t>y register is set to </a:t>
            </a:r>
            <a:r>
              <a:rPr lang="en-IN" dirty="0" err="1" smtClean="0"/>
              <a:t>y</a:t>
            </a:r>
            <a:r>
              <a:rPr lang="en-IN" baseline="-25000" dirty="0" err="1" smtClean="0"/>
              <a:t>max</a:t>
            </a:r>
            <a:endParaRPr lang="en-IN" baseline="-25000" dirty="0" smtClean="0"/>
          </a:p>
          <a:p>
            <a:pPr>
              <a:buFont typeface="Arial" pitchFamily="34" charset="0"/>
              <a:buChar char="•"/>
            </a:pPr>
            <a:r>
              <a:rPr lang="en-IN" dirty="0" smtClean="0"/>
              <a:t>The value stored in the frame buffer for this pixel position is then retrieved and used to set the intensity of the CRT beam </a:t>
            </a:r>
          </a:p>
          <a:p>
            <a:pPr>
              <a:buFont typeface="Arial" pitchFamily="34" charset="0"/>
              <a:buChar char="•"/>
            </a:pPr>
            <a:r>
              <a:rPr lang="en-IN" dirty="0" smtClean="0"/>
              <a:t>x register is incremented by 1, and the process repeated for the next pixel on the top scan line </a:t>
            </a:r>
          </a:p>
          <a:p>
            <a:pPr>
              <a:buFont typeface="Arial" pitchFamily="34" charset="0"/>
              <a:buChar char="•"/>
            </a:pPr>
            <a:r>
              <a:rPr lang="en-IN" dirty="0" smtClean="0"/>
              <a:t>This procedure is repeated for each pixel along the scan line. </a:t>
            </a:r>
          </a:p>
        </p:txBody>
      </p:sp>
      <p:sp>
        <p:nvSpPr>
          <p:cNvPr id="6" name="Rectangle 5"/>
          <p:cNvSpPr/>
          <p:nvPr/>
        </p:nvSpPr>
        <p:spPr>
          <a:xfrm>
            <a:off x="228600" y="4521875"/>
            <a:ext cx="8763000" cy="2031325"/>
          </a:xfrm>
          <a:prstGeom prst="rect">
            <a:avLst/>
          </a:prstGeom>
        </p:spPr>
        <p:txBody>
          <a:bodyPr wrap="square">
            <a:spAutoFit/>
          </a:bodyPr>
          <a:lstStyle/>
          <a:p>
            <a:pPr>
              <a:buFont typeface="Arial" pitchFamily="34" charset="0"/>
              <a:buChar char="•"/>
            </a:pPr>
            <a:r>
              <a:rPr lang="en-IN" dirty="0" smtClean="0"/>
              <a:t>After the last pixel on the top scan line has been processed </a:t>
            </a:r>
          </a:p>
          <a:p>
            <a:pPr lvl="1">
              <a:buFont typeface="Arial" pitchFamily="34" charset="0"/>
              <a:buChar char="•"/>
            </a:pPr>
            <a:r>
              <a:rPr lang="en-IN" dirty="0" smtClean="0"/>
              <a:t>x register is reset to 0 and the y register is decremented by 1 </a:t>
            </a:r>
          </a:p>
          <a:p>
            <a:pPr>
              <a:buFont typeface="Arial" pitchFamily="34" charset="0"/>
              <a:buChar char="•"/>
            </a:pPr>
            <a:r>
              <a:rPr lang="en-IN" dirty="0" smtClean="0"/>
              <a:t>Pixels along this scan line are then processed in turn, and the procedure is repeated for</a:t>
            </a:r>
          </a:p>
          <a:p>
            <a:pPr>
              <a:buFont typeface="Arial" pitchFamily="34" charset="0"/>
              <a:buChar char="•"/>
            </a:pPr>
            <a:r>
              <a:rPr lang="en-IN" dirty="0" smtClean="0"/>
              <a:t>each successive scan line </a:t>
            </a:r>
          </a:p>
          <a:p>
            <a:pPr>
              <a:buFont typeface="Arial" pitchFamily="34" charset="0"/>
              <a:buChar char="•"/>
            </a:pPr>
            <a:r>
              <a:rPr lang="en-IN" dirty="0" smtClean="0"/>
              <a:t>After cycling through all pixels along the bottom scan line (y = 0), the video controller resets the registers to the first pixel position on the top scan line and </a:t>
            </a:r>
            <a:r>
              <a:rPr lang="en-IN" dirty="0" smtClean="0">
                <a:solidFill>
                  <a:srgbClr val="FF0000"/>
                </a:solidFill>
              </a:rPr>
              <a:t>the refresh process </a:t>
            </a:r>
            <a:r>
              <a:rPr lang="en-IN" dirty="0" smtClean="0"/>
              <a:t>starts over.</a:t>
            </a: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763000" cy="5791200"/>
          </a:xfrm>
        </p:spPr>
        <p:txBody>
          <a:bodyPr>
            <a:normAutofit/>
          </a:bodyPr>
          <a:lstStyle/>
          <a:p>
            <a:r>
              <a:rPr lang="en-IN" dirty="0" smtClean="0"/>
              <a:t>Refreshing at the rate of 60 frames per second</a:t>
            </a:r>
          </a:p>
          <a:p>
            <a:r>
              <a:rPr lang="en-IN" dirty="0" smtClean="0"/>
              <a:t>The cycle time is too slow</a:t>
            </a:r>
          </a:p>
          <a:p>
            <a:r>
              <a:rPr lang="en-IN" dirty="0" smtClean="0"/>
              <a:t>To speed up pixel processing </a:t>
            </a:r>
          </a:p>
          <a:p>
            <a:pPr lvl="1"/>
            <a:r>
              <a:rPr lang="en-IN" dirty="0" smtClean="0"/>
              <a:t>The video controllers can </a:t>
            </a:r>
            <a:r>
              <a:rPr lang="en-IN" i="1" dirty="0" smtClean="0">
                <a:solidFill>
                  <a:srgbClr val="C00000"/>
                </a:solidFill>
              </a:rPr>
              <a:t>retrieve multiple pixel values from the refresh buffer on each pass</a:t>
            </a:r>
          </a:p>
          <a:p>
            <a:pPr lvl="1"/>
            <a:r>
              <a:rPr lang="en-IN" dirty="0" smtClean="0"/>
              <a:t>The multiple pixel intensities are then stored in a separate register and used to control the CRT beam intensity for a </a:t>
            </a:r>
            <a:r>
              <a:rPr lang="en-IN" i="1" dirty="0" smtClean="0">
                <a:solidFill>
                  <a:srgbClr val="C00000"/>
                </a:solidFill>
              </a:rPr>
              <a:t>group of adjacent pixels</a:t>
            </a:r>
          </a:p>
          <a:p>
            <a:pPr lvl="1"/>
            <a:r>
              <a:rPr lang="en-IN" dirty="0" smtClean="0"/>
              <a:t>When that group of pixels has been processed, </a:t>
            </a:r>
          </a:p>
          <a:p>
            <a:pPr lvl="2"/>
            <a:r>
              <a:rPr lang="en-IN" dirty="0" smtClean="0"/>
              <a:t>The next block of pixel values is retrieved from the frame buffer</a:t>
            </a:r>
            <a:endParaRPr lang="en-IN" dirty="0"/>
          </a:p>
        </p:txBody>
      </p:sp>
      <p:sp>
        <p:nvSpPr>
          <p:cNvPr id="4" name="Title 1"/>
          <p:cNvSpPr>
            <a:spLocks noGrp="1"/>
          </p:cNvSpPr>
          <p:nvPr>
            <p:ph type="title"/>
          </p:nvPr>
        </p:nvSpPr>
        <p:spPr>
          <a:xfrm>
            <a:off x="0" y="46038"/>
            <a:ext cx="9144000" cy="792162"/>
          </a:xfrm>
        </p:spPr>
        <p:txBody>
          <a:bodyPr>
            <a:normAutofit fontScale="90000"/>
          </a:bodyPr>
          <a:lstStyle/>
          <a:p>
            <a:r>
              <a:rPr lang="en-US" b="1" dirty="0" smtClean="0">
                <a:solidFill>
                  <a:srgbClr val="002060"/>
                </a:solidFill>
              </a:rPr>
              <a:t>Video Controller- To speed up Refreshing</a:t>
            </a: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763000" cy="5791200"/>
          </a:xfrm>
        </p:spPr>
        <p:txBody>
          <a:bodyPr>
            <a:normAutofit fontScale="85000" lnSpcReduction="20000"/>
          </a:bodyPr>
          <a:lstStyle/>
          <a:p>
            <a:r>
              <a:rPr lang="en-IN" dirty="0" smtClean="0"/>
              <a:t>Two frame buffers:</a:t>
            </a:r>
          </a:p>
          <a:p>
            <a:pPr lvl="1"/>
            <a:r>
              <a:rPr lang="en-IN" dirty="0" smtClean="0"/>
              <a:t>One buffer for refreshing </a:t>
            </a:r>
          </a:p>
          <a:p>
            <a:pPr lvl="1"/>
            <a:r>
              <a:rPr lang="en-IN" dirty="0" smtClean="0"/>
              <a:t>Other filled with intensity values </a:t>
            </a:r>
          </a:p>
          <a:p>
            <a:pPr lvl="1"/>
            <a:r>
              <a:rPr lang="en-IN" dirty="0" smtClean="0"/>
              <a:t>Then the two buffers can switch roles. </a:t>
            </a:r>
          </a:p>
          <a:p>
            <a:r>
              <a:rPr lang="en-IN" dirty="0" smtClean="0"/>
              <a:t>Fast mechanism-for generating </a:t>
            </a:r>
            <a:r>
              <a:rPr lang="en-IN" i="1" dirty="0" smtClean="0">
                <a:solidFill>
                  <a:srgbClr val="C00000"/>
                </a:solidFill>
              </a:rPr>
              <a:t>real-time animations</a:t>
            </a:r>
          </a:p>
          <a:p>
            <a:pPr lvl="1"/>
            <a:r>
              <a:rPr lang="en-IN" dirty="0" smtClean="0"/>
              <a:t>different views of moving objects can be successively loaded into the refresh buffers</a:t>
            </a:r>
          </a:p>
          <a:p>
            <a:r>
              <a:rPr lang="en-IN" dirty="0" smtClean="0">
                <a:solidFill>
                  <a:srgbClr val="C00000"/>
                </a:solidFill>
              </a:rPr>
              <a:t>Transformation: </a:t>
            </a:r>
            <a:r>
              <a:rPr lang="en-IN" dirty="0" smtClean="0"/>
              <a:t>Areas of the screen can be enlarged, reduced, or moved from one location to another during the refresh cycles</a:t>
            </a:r>
          </a:p>
          <a:p>
            <a:pPr lvl="1"/>
            <a:r>
              <a:rPr lang="en-IN" dirty="0" smtClean="0"/>
              <a:t>Video controller contains a lookup table</a:t>
            </a:r>
          </a:p>
          <a:p>
            <a:pPr lvl="1"/>
            <a:r>
              <a:rPr lang="en-IN" dirty="0" smtClean="0"/>
              <a:t>The pixel values in the frame buffer are used to access the lookup table instead of controlling the CRT beam intensity directly</a:t>
            </a:r>
          </a:p>
          <a:p>
            <a:r>
              <a:rPr lang="en-IN" dirty="0" smtClean="0">
                <a:solidFill>
                  <a:srgbClr val="C00000"/>
                </a:solidFill>
              </a:rPr>
              <a:t>Mixing</a:t>
            </a:r>
            <a:r>
              <a:rPr lang="en-IN" dirty="0" smtClean="0"/>
              <a:t> the frame-buffer image with an input image from a television camera or other input device</a:t>
            </a:r>
            <a:endParaRPr lang="en-IN" dirty="0"/>
          </a:p>
        </p:txBody>
      </p:sp>
      <p:sp>
        <p:nvSpPr>
          <p:cNvPr id="4" name="Title 1"/>
          <p:cNvSpPr>
            <a:spLocks noGrp="1"/>
          </p:cNvSpPr>
          <p:nvPr>
            <p:ph type="title"/>
          </p:nvPr>
        </p:nvSpPr>
        <p:spPr>
          <a:xfrm>
            <a:off x="0" y="46038"/>
            <a:ext cx="9144000" cy="792162"/>
          </a:xfrm>
        </p:spPr>
        <p:txBody>
          <a:bodyPr>
            <a:normAutofit/>
          </a:bodyPr>
          <a:lstStyle/>
          <a:p>
            <a:r>
              <a:rPr lang="en-US" b="1" dirty="0" smtClean="0">
                <a:solidFill>
                  <a:srgbClr val="002060"/>
                </a:solidFill>
              </a:rPr>
              <a:t>Video Controller- Several Roles</a:t>
            </a:r>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mage004.jpg"/>
          <p:cNvPicPr>
            <a:picLocks noChangeAspect="1"/>
          </p:cNvPicPr>
          <p:nvPr/>
        </p:nvPicPr>
        <p:blipFill>
          <a:blip r:embed="rId2"/>
          <a:stretch>
            <a:fillRect/>
          </a:stretch>
        </p:blipFill>
        <p:spPr>
          <a:xfrm>
            <a:off x="-86583" y="381000"/>
            <a:ext cx="6487383" cy="4876800"/>
          </a:xfrm>
          <a:prstGeom prst="rect">
            <a:avLst/>
          </a:prstGeom>
        </p:spPr>
      </p:pic>
      <p:sp>
        <p:nvSpPr>
          <p:cNvPr id="2" name="Title 1"/>
          <p:cNvSpPr>
            <a:spLocks noGrp="1"/>
          </p:cNvSpPr>
          <p:nvPr>
            <p:ph type="title"/>
          </p:nvPr>
        </p:nvSpPr>
        <p:spPr>
          <a:xfrm>
            <a:off x="457200" y="46038"/>
            <a:ext cx="8229600" cy="868362"/>
          </a:xfrm>
        </p:spPr>
        <p:txBody>
          <a:bodyPr/>
          <a:lstStyle/>
          <a:p>
            <a:r>
              <a:rPr lang="en-US" b="1" dirty="0" smtClean="0">
                <a:solidFill>
                  <a:srgbClr val="002060"/>
                </a:solidFill>
              </a:rPr>
              <a:t>Color Lookup Table</a:t>
            </a:r>
            <a:endParaRPr lang="en-IN" b="1" dirty="0">
              <a:solidFill>
                <a:srgbClr val="002060"/>
              </a:solidFill>
            </a:endParaRPr>
          </a:p>
        </p:txBody>
      </p:sp>
      <p:pic>
        <p:nvPicPr>
          <p:cNvPr id="4" name="Content Placeholder 3" descr="image002.jpg"/>
          <p:cNvPicPr>
            <a:picLocks noGrp="1" noChangeAspect="1"/>
          </p:cNvPicPr>
          <p:nvPr>
            <p:ph idx="1"/>
          </p:nvPr>
        </p:nvPicPr>
        <p:blipFill>
          <a:blip r:embed="rId3"/>
          <a:stretch>
            <a:fillRect/>
          </a:stretch>
        </p:blipFill>
        <p:spPr>
          <a:xfrm>
            <a:off x="152400" y="3276600"/>
            <a:ext cx="5827396" cy="3200400"/>
          </a:xfrm>
        </p:spPr>
      </p:pic>
      <p:sp>
        <p:nvSpPr>
          <p:cNvPr id="7" name="Rectangle 6"/>
          <p:cNvSpPr/>
          <p:nvPr/>
        </p:nvSpPr>
        <p:spPr>
          <a:xfrm>
            <a:off x="6248400" y="914400"/>
            <a:ext cx="2895600" cy="6001643"/>
          </a:xfrm>
          <a:prstGeom prst="rect">
            <a:avLst/>
          </a:prstGeom>
        </p:spPr>
        <p:txBody>
          <a:bodyPr wrap="square">
            <a:spAutoFit/>
          </a:bodyPr>
          <a:lstStyle/>
          <a:p>
            <a:pPr>
              <a:buFont typeface="Arial" pitchFamily="34" charset="0"/>
              <a:buChar char="•"/>
            </a:pPr>
            <a:r>
              <a:rPr lang="en-IN" sz="2400" dirty="0" smtClean="0">
                <a:solidFill>
                  <a:schemeClr val="tx2">
                    <a:lumMod val="75000"/>
                  </a:schemeClr>
                </a:solidFill>
              </a:rPr>
              <a:t>24-bits per entry accessed from a frame buffer, 8 bits per pixel</a:t>
            </a:r>
          </a:p>
          <a:p>
            <a:pPr>
              <a:buFont typeface="Arial" pitchFamily="34" charset="0"/>
              <a:buChar char="•"/>
            </a:pPr>
            <a:r>
              <a:rPr lang="en-US" sz="2400" dirty="0" smtClean="0">
                <a:solidFill>
                  <a:schemeClr val="tx2">
                    <a:lumMod val="75000"/>
                  </a:schemeClr>
                </a:solidFill>
              </a:rPr>
              <a:t>Pixel value 196 stored at (</a:t>
            </a:r>
            <a:r>
              <a:rPr lang="en-US" sz="2400" dirty="0" err="1" smtClean="0">
                <a:solidFill>
                  <a:schemeClr val="tx2">
                    <a:lumMod val="75000"/>
                  </a:schemeClr>
                </a:solidFill>
              </a:rPr>
              <a:t>x,y</a:t>
            </a:r>
            <a:r>
              <a:rPr lang="en-US" sz="2400" dirty="0" smtClean="0">
                <a:solidFill>
                  <a:schemeClr val="tx2">
                    <a:lumMod val="75000"/>
                  </a:schemeClr>
                </a:solidFill>
              </a:rPr>
              <a:t>) position references the location in the table containing a value 2081 </a:t>
            </a:r>
          </a:p>
          <a:p>
            <a:pPr>
              <a:buFont typeface="Arial" pitchFamily="34" charset="0"/>
              <a:buChar char="•"/>
            </a:pPr>
            <a:r>
              <a:rPr lang="en-US" sz="2400" dirty="0" smtClean="0">
                <a:solidFill>
                  <a:schemeClr val="tx2">
                    <a:lumMod val="75000"/>
                  </a:schemeClr>
                </a:solidFill>
              </a:rPr>
              <a:t>Each 8-bit segment of this entry controls the intensity level of one of the three  electron guns  in an RGB monitor.</a:t>
            </a:r>
            <a:endParaRPr lang="en-IN" sz="2400" dirty="0">
              <a:solidFill>
                <a:schemeClr val="tx2">
                  <a:lumMod val="75000"/>
                </a:schemeClr>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038"/>
            <a:ext cx="9144000" cy="1173162"/>
          </a:xfrm>
        </p:spPr>
        <p:txBody>
          <a:bodyPr>
            <a:normAutofit fontScale="90000"/>
          </a:bodyPr>
          <a:lstStyle/>
          <a:p>
            <a:r>
              <a:rPr lang="en-US" b="1" dirty="0" smtClean="0">
                <a:solidFill>
                  <a:srgbClr val="002060"/>
                </a:solidFill>
              </a:rPr>
              <a:t>Display Processor/ Graphics Controller/ Display Coprocessor</a:t>
            </a:r>
            <a:endParaRPr lang="en-IN" dirty="0"/>
          </a:p>
        </p:txBody>
      </p:sp>
      <p:pic>
        <p:nvPicPr>
          <p:cNvPr id="4" name="Content Placeholder 3" descr="raster-1.png"/>
          <p:cNvPicPr>
            <a:picLocks noGrp="1" noChangeAspect="1"/>
          </p:cNvPicPr>
          <p:nvPr>
            <p:ph idx="1"/>
          </p:nvPr>
        </p:nvPicPr>
        <p:blipFill>
          <a:blip r:embed="rId2"/>
          <a:stretch>
            <a:fillRect/>
          </a:stretch>
        </p:blipFill>
        <p:spPr>
          <a:xfrm>
            <a:off x="0" y="1143000"/>
            <a:ext cx="7772400" cy="4152379"/>
          </a:xfrm>
        </p:spPr>
      </p:pic>
      <p:sp>
        <p:nvSpPr>
          <p:cNvPr id="5" name="Rectangle 4"/>
          <p:cNvSpPr/>
          <p:nvPr/>
        </p:nvSpPr>
        <p:spPr>
          <a:xfrm>
            <a:off x="4724400" y="2209801"/>
            <a:ext cx="4419600" cy="4493538"/>
          </a:xfrm>
          <a:prstGeom prst="rect">
            <a:avLst/>
          </a:prstGeom>
        </p:spPr>
        <p:txBody>
          <a:bodyPr wrap="square">
            <a:spAutoFit/>
          </a:bodyPr>
          <a:lstStyle/>
          <a:p>
            <a:pPr>
              <a:buFont typeface="Arial" pitchFamily="34" charset="0"/>
              <a:buChar char="•"/>
            </a:pPr>
            <a:r>
              <a:rPr lang="en-US" sz="2200" dirty="0" smtClean="0">
                <a:solidFill>
                  <a:srgbClr val="C00000"/>
                </a:solidFill>
              </a:rPr>
              <a:t>Purpose:</a:t>
            </a:r>
            <a:r>
              <a:rPr lang="en-US" sz="2200" dirty="0" smtClean="0"/>
              <a:t> </a:t>
            </a:r>
            <a:r>
              <a:rPr lang="en-IN" sz="2200" dirty="0" smtClean="0"/>
              <a:t>free the CPU from the graphics chores</a:t>
            </a:r>
          </a:p>
          <a:p>
            <a:pPr>
              <a:buFont typeface="Arial" pitchFamily="34" charset="0"/>
              <a:buChar char="•"/>
            </a:pPr>
            <a:r>
              <a:rPr lang="en-IN" sz="2200" dirty="0" smtClean="0"/>
              <a:t>A separate </a:t>
            </a:r>
            <a:r>
              <a:rPr lang="en-IN" sz="2200" dirty="0" smtClean="0">
                <a:solidFill>
                  <a:srgbClr val="C00000"/>
                </a:solidFill>
              </a:rPr>
              <a:t>display processor memory</a:t>
            </a:r>
          </a:p>
          <a:p>
            <a:pPr>
              <a:buFont typeface="Arial" pitchFamily="34" charset="0"/>
              <a:buChar char="•"/>
            </a:pPr>
            <a:r>
              <a:rPr lang="en-US" sz="2200" dirty="0" smtClean="0">
                <a:solidFill>
                  <a:srgbClr val="C00000"/>
                </a:solidFill>
              </a:rPr>
              <a:t>Major Task:</a:t>
            </a:r>
            <a:r>
              <a:rPr lang="en-US" sz="2200" dirty="0" smtClean="0"/>
              <a:t> </a:t>
            </a:r>
            <a:r>
              <a:rPr lang="en-US" sz="2200" b="1" i="1" dirty="0" smtClean="0"/>
              <a:t>Scan Conversion</a:t>
            </a:r>
            <a:endParaRPr lang="en-IN" sz="2200" b="1" i="1" dirty="0" smtClean="0"/>
          </a:p>
          <a:p>
            <a:pPr lvl="1">
              <a:buFont typeface="Arial" pitchFamily="34" charset="0"/>
              <a:buChar char="•"/>
            </a:pPr>
            <a:r>
              <a:rPr lang="en-IN" sz="2200" dirty="0" smtClean="0"/>
              <a:t>digitizing a picture definition given in an application program into a set of pixel-intensity values for storage in the frame buffer</a:t>
            </a:r>
          </a:p>
          <a:p>
            <a:pPr lvl="1">
              <a:buFont typeface="Arial" pitchFamily="34" charset="0"/>
              <a:buChar char="•"/>
            </a:pPr>
            <a:r>
              <a:rPr lang="en-US" sz="2200" dirty="0" smtClean="0"/>
              <a:t>Straight line segment, curved line, polygon outline, characters (rectangular grid/ curved outlines)</a:t>
            </a:r>
            <a:endParaRPr lang="en-IN" sz="22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92162"/>
          </a:xfrm>
        </p:spPr>
        <p:txBody>
          <a:bodyPr/>
          <a:lstStyle/>
          <a:p>
            <a:r>
              <a:rPr lang="en-US" b="1" dirty="0" smtClean="0">
                <a:solidFill>
                  <a:srgbClr val="002060"/>
                </a:solidFill>
              </a:rPr>
              <a:t>Display Processor - operation</a:t>
            </a:r>
            <a:endParaRPr lang="en-IN" dirty="0"/>
          </a:p>
        </p:txBody>
      </p:sp>
      <p:sp>
        <p:nvSpPr>
          <p:cNvPr id="5" name="Content Placeholder 4"/>
          <p:cNvSpPr>
            <a:spLocks noGrp="1"/>
          </p:cNvSpPr>
          <p:nvPr>
            <p:ph idx="1"/>
          </p:nvPr>
        </p:nvSpPr>
        <p:spPr>
          <a:xfrm>
            <a:off x="152400" y="914400"/>
            <a:ext cx="8839200" cy="5791200"/>
          </a:xfrm>
        </p:spPr>
        <p:txBody>
          <a:bodyPr>
            <a:normAutofit fontScale="92500" lnSpcReduction="10000"/>
          </a:bodyPr>
          <a:lstStyle/>
          <a:p>
            <a:r>
              <a:rPr lang="en-IN" dirty="0" smtClean="0"/>
              <a:t>Generating various line styles (dashed, dotted,</a:t>
            </a:r>
          </a:p>
          <a:p>
            <a:r>
              <a:rPr lang="en-IN" dirty="0" smtClean="0"/>
              <a:t>or solid), displaying </a:t>
            </a:r>
            <a:r>
              <a:rPr lang="en-IN" dirty="0" err="1" smtClean="0"/>
              <a:t>color</a:t>
            </a:r>
            <a:r>
              <a:rPr lang="en-IN" dirty="0" smtClean="0"/>
              <a:t> areas, and performing certain transformations and manipulations on displayed objects </a:t>
            </a:r>
          </a:p>
          <a:p>
            <a:r>
              <a:rPr lang="en-IN" dirty="0" smtClean="0"/>
              <a:t>Designed to interface with interactive input devices such as a mouse</a:t>
            </a:r>
          </a:p>
          <a:p>
            <a:r>
              <a:rPr lang="en-IN" dirty="0" smtClean="0"/>
              <a:t>To reduce memory requirements</a:t>
            </a:r>
          </a:p>
          <a:p>
            <a:pPr lvl="1"/>
            <a:r>
              <a:rPr lang="en-IN" dirty="0" smtClean="0"/>
              <a:t>organizing the frame buffer as a linked list and encoding the intensity information </a:t>
            </a:r>
            <a:r>
              <a:rPr lang="en-IN" i="1" dirty="0" smtClean="0">
                <a:solidFill>
                  <a:srgbClr val="C00000"/>
                </a:solidFill>
              </a:rPr>
              <a:t>(run-length encoding)</a:t>
            </a:r>
          </a:p>
          <a:p>
            <a:pPr lvl="1"/>
            <a:r>
              <a:rPr lang="en-IN" dirty="0" smtClean="0"/>
              <a:t>To encode the raster as a set of rectangular areas </a:t>
            </a:r>
            <a:r>
              <a:rPr lang="en-IN" i="1" dirty="0" smtClean="0">
                <a:solidFill>
                  <a:srgbClr val="C00000"/>
                </a:solidFill>
              </a:rPr>
              <a:t>(cell encoding)</a:t>
            </a:r>
          </a:p>
          <a:p>
            <a:r>
              <a:rPr lang="en-US" b="1" dirty="0" smtClean="0">
                <a:solidFill>
                  <a:srgbClr val="C00000"/>
                </a:solidFill>
              </a:rPr>
              <a:t>Disadvantage:</a:t>
            </a:r>
            <a:r>
              <a:rPr lang="en-US" dirty="0" smtClean="0"/>
              <a:t> when </a:t>
            </a:r>
            <a:r>
              <a:rPr lang="en-IN" dirty="0" smtClean="0"/>
              <a:t>runs decreases</a:t>
            </a:r>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92162"/>
          </a:xfrm>
        </p:spPr>
        <p:txBody>
          <a:bodyPr/>
          <a:lstStyle/>
          <a:p>
            <a:r>
              <a:rPr lang="en-US" b="1" dirty="0" smtClean="0">
                <a:solidFill>
                  <a:srgbClr val="002060"/>
                </a:solidFill>
              </a:rPr>
              <a:t>Random-Scan System</a:t>
            </a:r>
            <a:endParaRPr lang="en-IN" dirty="0"/>
          </a:p>
        </p:txBody>
      </p:sp>
      <p:pic>
        <p:nvPicPr>
          <p:cNvPr id="4" name="Content Placeholder 3" descr="random-scan.png"/>
          <p:cNvPicPr>
            <a:picLocks noGrp="1" noChangeAspect="1"/>
          </p:cNvPicPr>
          <p:nvPr>
            <p:ph idx="1"/>
          </p:nvPr>
        </p:nvPicPr>
        <p:blipFill>
          <a:blip r:embed="rId2"/>
          <a:stretch>
            <a:fillRect/>
          </a:stretch>
        </p:blipFill>
        <p:spPr>
          <a:xfrm>
            <a:off x="4419600" y="4352997"/>
            <a:ext cx="4724400" cy="2505003"/>
          </a:xfrm>
        </p:spPr>
      </p:pic>
      <p:sp>
        <p:nvSpPr>
          <p:cNvPr id="6" name="Rectangle 5"/>
          <p:cNvSpPr/>
          <p:nvPr/>
        </p:nvSpPr>
        <p:spPr>
          <a:xfrm>
            <a:off x="228600" y="838200"/>
            <a:ext cx="8763000" cy="3816429"/>
          </a:xfrm>
          <a:prstGeom prst="rect">
            <a:avLst/>
          </a:prstGeom>
        </p:spPr>
        <p:txBody>
          <a:bodyPr wrap="square">
            <a:spAutoFit/>
          </a:bodyPr>
          <a:lstStyle/>
          <a:p>
            <a:pPr>
              <a:buFont typeface="Arial" pitchFamily="34" charset="0"/>
              <a:buChar char="•"/>
            </a:pPr>
            <a:r>
              <a:rPr lang="en-IN" sz="2200" dirty="0" smtClean="0"/>
              <a:t>An application program is input and stored in the system memory along with a</a:t>
            </a:r>
          </a:p>
          <a:p>
            <a:pPr>
              <a:buFont typeface="Arial" pitchFamily="34" charset="0"/>
              <a:buChar char="•"/>
            </a:pPr>
            <a:r>
              <a:rPr lang="en-IN" sz="2200" dirty="0" smtClean="0"/>
              <a:t>graphics package </a:t>
            </a:r>
          </a:p>
          <a:p>
            <a:pPr>
              <a:buFont typeface="Arial" pitchFamily="34" charset="0"/>
              <a:buChar char="•"/>
            </a:pPr>
            <a:r>
              <a:rPr lang="en-IN" sz="2200" dirty="0" smtClean="0"/>
              <a:t>Graphics commands in the application program are translated by the graphics package into a display file stored in the system memory</a:t>
            </a:r>
          </a:p>
          <a:p>
            <a:pPr>
              <a:buFont typeface="Arial" pitchFamily="34" charset="0"/>
              <a:buChar char="•"/>
            </a:pPr>
            <a:r>
              <a:rPr lang="en-IN" sz="2200" dirty="0" smtClean="0"/>
              <a:t>This display file is then accessed by the display processor to refresh the screen </a:t>
            </a:r>
          </a:p>
          <a:p>
            <a:pPr>
              <a:buFont typeface="Arial" pitchFamily="34" charset="0"/>
              <a:buChar char="•"/>
            </a:pPr>
            <a:r>
              <a:rPr lang="en-IN" sz="2200" dirty="0" smtClean="0"/>
              <a:t>The display processor cycles through each command in the display file program once during every refresh cycle </a:t>
            </a:r>
          </a:p>
          <a:p>
            <a:pPr>
              <a:buFont typeface="Arial" pitchFamily="34" charset="0"/>
              <a:buChar char="•"/>
            </a:pPr>
            <a:r>
              <a:rPr lang="en-IN" sz="2200" dirty="0" smtClean="0"/>
              <a:t>Sometimes the display processor in a random-scan system is referred to as a </a:t>
            </a:r>
            <a:r>
              <a:rPr lang="en-IN" sz="2200" dirty="0" smtClean="0">
                <a:solidFill>
                  <a:srgbClr val="C00000"/>
                </a:solidFill>
              </a:rPr>
              <a:t>display processing unit </a:t>
            </a:r>
            <a:r>
              <a:rPr lang="en-IN" sz="2200" dirty="0" smtClean="0"/>
              <a:t>or a </a:t>
            </a:r>
            <a:r>
              <a:rPr lang="en-IN" sz="2200" dirty="0" smtClean="0">
                <a:solidFill>
                  <a:srgbClr val="C00000"/>
                </a:solidFill>
              </a:rPr>
              <a:t>graphics controller</a:t>
            </a:r>
            <a:endParaRPr lang="en-IN" sz="2200" dirty="0">
              <a:solidFill>
                <a:srgbClr val="C00000"/>
              </a:solidFill>
            </a:endParaRPr>
          </a:p>
        </p:txBody>
      </p:sp>
      <p:sp>
        <p:nvSpPr>
          <p:cNvPr id="7" name="Rectangle 6"/>
          <p:cNvSpPr/>
          <p:nvPr/>
        </p:nvSpPr>
        <p:spPr>
          <a:xfrm>
            <a:off x="228600" y="4766608"/>
            <a:ext cx="3581400" cy="1938992"/>
          </a:xfrm>
          <a:prstGeom prst="rect">
            <a:avLst/>
          </a:prstGeom>
        </p:spPr>
        <p:txBody>
          <a:bodyPr wrap="square">
            <a:spAutoFit/>
          </a:bodyPr>
          <a:lstStyle/>
          <a:p>
            <a:r>
              <a:rPr lang="en-IN" sz="2400" b="1" dirty="0" smtClean="0">
                <a:solidFill>
                  <a:srgbClr val="C00000"/>
                </a:solidFill>
              </a:rPr>
              <a:t>A scene is then drawn one line at a time by positioning the beam to fill in the line between specified endpoints</a:t>
            </a:r>
            <a:endParaRPr lang="en-IN" sz="2400" b="1" dirty="0">
              <a:solidFill>
                <a:srgbClr val="C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Refresh Cathode-Ray Tubes</a:t>
            </a:r>
            <a:endParaRPr lang="en-IN" b="1" dirty="0">
              <a:solidFill>
                <a:schemeClr val="tx2"/>
              </a:solidFill>
            </a:endParaRPr>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r>
              <a:rPr lang="en-IN" dirty="0" smtClean="0"/>
              <a:t>A beam of electrons (cathode rays)</a:t>
            </a:r>
          </a:p>
          <a:p>
            <a:pPr lvl="1"/>
            <a:r>
              <a:rPr lang="en-IN" dirty="0" smtClean="0"/>
              <a:t>emitted by an electron gun</a:t>
            </a:r>
          </a:p>
          <a:p>
            <a:pPr lvl="1"/>
            <a:r>
              <a:rPr lang="en-IN" dirty="0" smtClean="0"/>
              <a:t>passes through focusing and deflection systems</a:t>
            </a:r>
          </a:p>
          <a:p>
            <a:pPr lvl="1"/>
            <a:r>
              <a:rPr lang="en-IN" dirty="0" smtClean="0"/>
              <a:t>that direct the beam toward specified positions on the phosphor-coated screen</a:t>
            </a:r>
          </a:p>
          <a:p>
            <a:r>
              <a:rPr lang="en-IN" dirty="0" smtClean="0"/>
              <a:t>The phosphor then emits a small spot of light </a:t>
            </a:r>
          </a:p>
          <a:p>
            <a:pPr lvl="1"/>
            <a:r>
              <a:rPr lang="en-IN" dirty="0" smtClean="0"/>
              <a:t>at each position contacted by the electron beam. </a:t>
            </a:r>
          </a:p>
          <a:p>
            <a:pPr lvl="1"/>
            <a:r>
              <a:rPr lang="en-IN" dirty="0" smtClean="0"/>
              <a:t>The light emitted by the phosphor fades very rapidly</a:t>
            </a:r>
          </a:p>
          <a:p>
            <a:pPr lvl="1"/>
            <a:r>
              <a:rPr lang="en-IN" dirty="0" smtClean="0"/>
              <a:t>phosphor glowing  -&gt; redraw the picture repeatedly by quickly directing the electron beam back over the same points</a:t>
            </a:r>
          </a:p>
          <a:p>
            <a:pPr lvl="1"/>
            <a:r>
              <a:rPr lang="en-IN" dirty="0" smtClean="0"/>
              <a:t>This type of display is called a </a:t>
            </a:r>
            <a:r>
              <a:rPr lang="en-IN" b="1" i="1" dirty="0" smtClean="0"/>
              <a:t>refresh CRT</a:t>
            </a:r>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763000" cy="5791200"/>
          </a:xfrm>
        </p:spPr>
        <p:txBody>
          <a:bodyPr>
            <a:normAutofit lnSpcReduction="10000"/>
          </a:bodyPr>
          <a:lstStyle/>
          <a:p>
            <a:r>
              <a:rPr lang="en-US" b="1" dirty="0" smtClean="0">
                <a:solidFill>
                  <a:schemeClr val="accent2">
                    <a:lumMod val="50000"/>
                  </a:schemeClr>
                </a:solidFill>
              </a:rPr>
              <a:t>Keyboards</a:t>
            </a:r>
          </a:p>
          <a:p>
            <a:r>
              <a:rPr lang="en-US" b="1" dirty="0" smtClean="0">
                <a:solidFill>
                  <a:schemeClr val="accent2">
                    <a:lumMod val="50000"/>
                  </a:schemeClr>
                </a:solidFill>
              </a:rPr>
              <a:t>Mouse</a:t>
            </a:r>
          </a:p>
          <a:p>
            <a:r>
              <a:rPr lang="en-IN" b="1" dirty="0" smtClean="0">
                <a:solidFill>
                  <a:schemeClr val="accent2">
                    <a:lumMod val="50000"/>
                  </a:schemeClr>
                </a:solidFill>
              </a:rPr>
              <a:t>Trackball and </a:t>
            </a:r>
            <a:r>
              <a:rPr lang="en-IN" b="1" dirty="0" err="1" smtClean="0">
                <a:solidFill>
                  <a:schemeClr val="accent2">
                    <a:lumMod val="50000"/>
                  </a:schemeClr>
                </a:solidFill>
              </a:rPr>
              <a:t>Spaceball</a:t>
            </a:r>
            <a:endParaRPr lang="en-IN" b="1" dirty="0" smtClean="0">
              <a:solidFill>
                <a:schemeClr val="accent2">
                  <a:lumMod val="50000"/>
                </a:schemeClr>
              </a:solidFill>
            </a:endParaRPr>
          </a:p>
          <a:p>
            <a:r>
              <a:rPr lang="en-IN" b="1" dirty="0" smtClean="0">
                <a:solidFill>
                  <a:schemeClr val="accent2">
                    <a:lumMod val="50000"/>
                  </a:schemeClr>
                </a:solidFill>
              </a:rPr>
              <a:t>Joysticks</a:t>
            </a:r>
          </a:p>
          <a:p>
            <a:r>
              <a:rPr lang="en-IN" b="1" dirty="0" smtClean="0">
                <a:solidFill>
                  <a:schemeClr val="accent2">
                    <a:lumMod val="50000"/>
                  </a:schemeClr>
                </a:solidFill>
              </a:rPr>
              <a:t>Data Glove</a:t>
            </a:r>
          </a:p>
          <a:p>
            <a:r>
              <a:rPr lang="en-IN" b="1" dirty="0" smtClean="0">
                <a:solidFill>
                  <a:schemeClr val="accent2">
                    <a:lumMod val="50000"/>
                  </a:schemeClr>
                </a:solidFill>
              </a:rPr>
              <a:t>Digitizers</a:t>
            </a:r>
          </a:p>
          <a:p>
            <a:r>
              <a:rPr lang="en-IN" b="1" dirty="0" smtClean="0">
                <a:solidFill>
                  <a:schemeClr val="accent2">
                    <a:lumMod val="50000"/>
                  </a:schemeClr>
                </a:solidFill>
              </a:rPr>
              <a:t>Image Scanners</a:t>
            </a:r>
          </a:p>
          <a:p>
            <a:r>
              <a:rPr lang="en-IN" b="1" dirty="0" smtClean="0">
                <a:solidFill>
                  <a:schemeClr val="accent2">
                    <a:lumMod val="50000"/>
                  </a:schemeClr>
                </a:solidFill>
              </a:rPr>
              <a:t>Touch Panels</a:t>
            </a:r>
          </a:p>
          <a:p>
            <a:r>
              <a:rPr lang="en-IN" b="1" dirty="0" smtClean="0">
                <a:solidFill>
                  <a:schemeClr val="accent2">
                    <a:lumMod val="50000"/>
                  </a:schemeClr>
                </a:solidFill>
              </a:rPr>
              <a:t>Light Pens</a:t>
            </a:r>
          </a:p>
          <a:p>
            <a:r>
              <a:rPr lang="en-IN" b="1" dirty="0" smtClean="0">
                <a:solidFill>
                  <a:schemeClr val="accent2">
                    <a:lumMod val="50000"/>
                  </a:schemeClr>
                </a:solidFill>
              </a:rPr>
              <a:t>Voice Systems</a:t>
            </a:r>
            <a:endParaRPr lang="en-IN" b="1" dirty="0">
              <a:solidFill>
                <a:schemeClr val="accent2">
                  <a:lumMod val="50000"/>
                </a:schemeClr>
              </a:solidFill>
            </a:endParaRPr>
          </a:p>
        </p:txBody>
      </p:sp>
      <p:sp>
        <p:nvSpPr>
          <p:cNvPr id="4" name="Title 1"/>
          <p:cNvSpPr>
            <a:spLocks noGrp="1"/>
          </p:cNvSpPr>
          <p:nvPr>
            <p:ph type="title"/>
          </p:nvPr>
        </p:nvSpPr>
        <p:spPr>
          <a:xfrm>
            <a:off x="457200" y="46038"/>
            <a:ext cx="8229600" cy="792162"/>
          </a:xfrm>
        </p:spPr>
        <p:txBody>
          <a:bodyPr/>
          <a:lstStyle/>
          <a:p>
            <a:r>
              <a:rPr lang="en-US" b="1" dirty="0" smtClean="0">
                <a:solidFill>
                  <a:srgbClr val="002060"/>
                </a:solidFill>
              </a:rPr>
              <a:t>Input Devices</a:t>
            </a:r>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46038"/>
            <a:ext cx="8229600" cy="792162"/>
          </a:xfrm>
        </p:spPr>
        <p:txBody>
          <a:bodyPr/>
          <a:lstStyle/>
          <a:p>
            <a:r>
              <a:rPr lang="en-US" b="1" dirty="0" smtClean="0">
                <a:solidFill>
                  <a:srgbClr val="002060"/>
                </a:solidFill>
              </a:rPr>
              <a:t>Hard Copy Devices</a:t>
            </a:r>
            <a:endParaRPr lang="en-IN" dirty="0"/>
          </a:p>
        </p:txBody>
      </p:sp>
      <p:sp>
        <p:nvSpPr>
          <p:cNvPr id="5" name="Rectangle 4"/>
          <p:cNvSpPr/>
          <p:nvPr/>
        </p:nvSpPr>
        <p:spPr>
          <a:xfrm>
            <a:off x="0" y="990600"/>
            <a:ext cx="5029200" cy="5570756"/>
          </a:xfrm>
          <a:prstGeom prst="rect">
            <a:avLst/>
          </a:prstGeom>
        </p:spPr>
        <p:txBody>
          <a:bodyPr wrap="square">
            <a:spAutoFit/>
          </a:bodyPr>
          <a:lstStyle/>
          <a:p>
            <a:pPr>
              <a:buFont typeface="Arial" pitchFamily="34" charset="0"/>
              <a:buChar char="•"/>
            </a:pPr>
            <a:r>
              <a:rPr lang="en-US" sz="2400" b="1" dirty="0" smtClean="0">
                <a:solidFill>
                  <a:schemeClr val="accent2">
                    <a:lumMod val="50000"/>
                  </a:schemeClr>
                </a:solidFill>
              </a:rPr>
              <a:t>Printer</a:t>
            </a:r>
            <a:endParaRPr lang="en-IN" sz="2200" dirty="0" smtClean="0">
              <a:solidFill>
                <a:srgbClr val="C00000"/>
              </a:solidFill>
            </a:endParaRPr>
          </a:p>
          <a:p>
            <a:r>
              <a:rPr lang="en-IN" sz="2200" dirty="0" smtClean="0">
                <a:solidFill>
                  <a:srgbClr val="C00000"/>
                </a:solidFill>
              </a:rPr>
              <a:t>Impact Printers:</a:t>
            </a:r>
            <a:r>
              <a:rPr lang="en-IN" sz="2200" dirty="0" smtClean="0"/>
              <a:t> there exists a mechanical contact between print head and paper. Print head is the part of the printer that resembles a hammer and is responsible for transferring the ink to the paper in the form of required characters. Impact printer contains an individual print head for each character. </a:t>
            </a:r>
          </a:p>
          <a:p>
            <a:r>
              <a:rPr lang="en-IN" sz="2200" dirty="0" smtClean="0">
                <a:solidFill>
                  <a:srgbClr val="C00000"/>
                </a:solidFill>
              </a:rPr>
              <a:t>Non-Impact printers:</a:t>
            </a:r>
            <a:r>
              <a:rPr lang="en-IN" sz="2200" dirty="0" smtClean="0"/>
              <a:t> there exists no mechanical contact between the print head and paper. These printers spray ink on the paper with the help of a nozzle. The most popular ones are ink-jet printers and laser printers. </a:t>
            </a:r>
          </a:p>
          <a:p>
            <a:pPr>
              <a:buFont typeface="Arial" pitchFamily="34" charset="0"/>
              <a:buChar char="•"/>
            </a:pPr>
            <a:r>
              <a:rPr lang="en-US" sz="2400" b="1" dirty="0" smtClean="0">
                <a:solidFill>
                  <a:schemeClr val="accent2">
                    <a:lumMod val="50000"/>
                  </a:schemeClr>
                </a:solidFill>
              </a:rPr>
              <a:t>Pen Plotter</a:t>
            </a:r>
            <a:endParaRPr lang="en-IN" sz="2400" b="1" dirty="0" smtClean="0">
              <a:solidFill>
                <a:schemeClr val="accent2">
                  <a:lumMod val="50000"/>
                </a:schemeClr>
              </a:solidFill>
            </a:endParaRPr>
          </a:p>
        </p:txBody>
      </p:sp>
      <p:pic>
        <p:nvPicPr>
          <p:cNvPr id="1026" name="Picture 2"/>
          <p:cNvPicPr>
            <a:picLocks noChangeAspect="1" noChangeArrowheads="1"/>
          </p:cNvPicPr>
          <p:nvPr/>
        </p:nvPicPr>
        <p:blipFill>
          <a:blip r:embed="rId2"/>
          <a:srcRect/>
          <a:stretch>
            <a:fillRect/>
          </a:stretch>
        </p:blipFill>
        <p:spPr bwMode="auto">
          <a:xfrm>
            <a:off x="4876800" y="990600"/>
            <a:ext cx="4114800" cy="2856069"/>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800600" y="3962400"/>
            <a:ext cx="4176542" cy="1909762"/>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92162"/>
          </a:xfrm>
        </p:spPr>
        <p:txBody>
          <a:bodyPr/>
          <a:lstStyle/>
          <a:p>
            <a:r>
              <a:rPr lang="en-US" b="1" dirty="0" smtClean="0">
                <a:solidFill>
                  <a:srgbClr val="002060"/>
                </a:solidFill>
              </a:rPr>
              <a:t>Graphics Software</a:t>
            </a:r>
            <a:endParaRPr lang="en-IN" dirty="0"/>
          </a:p>
        </p:txBody>
      </p:sp>
      <p:sp>
        <p:nvSpPr>
          <p:cNvPr id="3" name="Content Placeholder 2"/>
          <p:cNvSpPr>
            <a:spLocks noGrp="1"/>
          </p:cNvSpPr>
          <p:nvPr>
            <p:ph idx="1"/>
          </p:nvPr>
        </p:nvSpPr>
        <p:spPr>
          <a:xfrm>
            <a:off x="228600" y="1600200"/>
            <a:ext cx="8686800" cy="4953000"/>
          </a:xfrm>
        </p:spPr>
        <p:txBody>
          <a:bodyPr>
            <a:normAutofit fontScale="92500" lnSpcReduction="10000"/>
          </a:bodyPr>
          <a:lstStyle/>
          <a:p>
            <a:r>
              <a:rPr lang="en-IN" b="1" dirty="0" smtClean="0">
                <a:solidFill>
                  <a:schemeClr val="accent3">
                    <a:lumMod val="50000"/>
                  </a:schemeClr>
                </a:solidFill>
              </a:rPr>
              <a:t>Graphical Kernel System (GKS)</a:t>
            </a:r>
          </a:p>
          <a:p>
            <a:r>
              <a:rPr lang="en-IN" b="1" dirty="0" smtClean="0">
                <a:solidFill>
                  <a:schemeClr val="accent3">
                    <a:lumMod val="50000"/>
                  </a:schemeClr>
                </a:solidFill>
              </a:rPr>
              <a:t>PHIGS (Programmer's Hierarchical Interactive Graphics standard)</a:t>
            </a:r>
          </a:p>
          <a:p>
            <a:endParaRPr lang="en-US" dirty="0" smtClean="0"/>
          </a:p>
          <a:p>
            <a:r>
              <a:rPr lang="en-IN" dirty="0" smtClean="0">
                <a:solidFill>
                  <a:srgbClr val="C00000"/>
                </a:solidFill>
              </a:rPr>
              <a:t>Standardization for device interface methods is given in the Computer Graphics Interface (CGI) system</a:t>
            </a:r>
          </a:p>
          <a:p>
            <a:r>
              <a:rPr lang="en-IN" dirty="0" smtClean="0">
                <a:solidFill>
                  <a:srgbClr val="C00000"/>
                </a:solidFill>
              </a:rPr>
              <a:t>The Computer Graphics Metafile (CGM) system specifies standards for archiving and transporting pictures.</a:t>
            </a:r>
            <a:endParaRPr lang="en-IN" dirty="0">
              <a:solidFill>
                <a:srgbClr val="C0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US" b="1" dirty="0" smtClean="0">
                <a:solidFill>
                  <a:srgbClr val="002060"/>
                </a:solidFill>
              </a:rPr>
              <a:t>Some More Terms</a:t>
            </a:r>
            <a:endParaRPr lang="en-IN" dirty="0"/>
          </a:p>
        </p:txBody>
      </p:sp>
      <p:sp>
        <p:nvSpPr>
          <p:cNvPr id="3" name="Content Placeholder 2"/>
          <p:cNvSpPr>
            <a:spLocks noGrp="1"/>
          </p:cNvSpPr>
          <p:nvPr>
            <p:ph idx="1"/>
          </p:nvPr>
        </p:nvSpPr>
        <p:spPr>
          <a:xfrm>
            <a:off x="152400" y="838200"/>
            <a:ext cx="8763000" cy="5715000"/>
          </a:xfrm>
        </p:spPr>
        <p:txBody>
          <a:bodyPr>
            <a:normAutofit fontScale="85000" lnSpcReduction="20000"/>
          </a:bodyPr>
          <a:lstStyle/>
          <a:p>
            <a:r>
              <a:rPr lang="en-US" b="1" dirty="0" err="1" smtClean="0">
                <a:solidFill>
                  <a:srgbClr val="C00000"/>
                </a:solidFill>
              </a:rPr>
              <a:t>Apixmap</a:t>
            </a:r>
            <a:r>
              <a:rPr lang="en-US" b="1" dirty="0" smtClean="0">
                <a:solidFill>
                  <a:srgbClr val="C00000"/>
                </a:solidFill>
              </a:rPr>
              <a:t>: </a:t>
            </a:r>
            <a:r>
              <a:rPr lang="en-US" dirty="0" smtClean="0"/>
              <a:t>For systems with multiple bits per pixel, the frame is called as a </a:t>
            </a:r>
            <a:r>
              <a:rPr lang="en-US" dirty="0" err="1" smtClean="0"/>
              <a:t>apixmap</a:t>
            </a:r>
            <a:r>
              <a:rPr lang="en-US" dirty="0" smtClean="0"/>
              <a:t>.</a:t>
            </a:r>
          </a:p>
          <a:p>
            <a:r>
              <a:rPr lang="en-US" i="1" dirty="0" smtClean="0">
                <a:solidFill>
                  <a:schemeClr val="accent6">
                    <a:lumMod val="75000"/>
                  </a:schemeClr>
                </a:solidFill>
              </a:rPr>
              <a:t>Refresh rate&gt; phosphor’s persistence -&gt; moving object becomes blurred</a:t>
            </a:r>
          </a:p>
          <a:p>
            <a:r>
              <a:rPr lang="en-US" i="1" dirty="0" smtClean="0">
                <a:solidFill>
                  <a:schemeClr val="accent6">
                    <a:lumMod val="75000"/>
                  </a:schemeClr>
                </a:solidFill>
              </a:rPr>
              <a:t>Refresh rate&lt; phosphor’s persistence -&gt; flickering</a:t>
            </a:r>
          </a:p>
          <a:p>
            <a:r>
              <a:rPr lang="en-US" dirty="0" smtClean="0">
                <a:solidFill>
                  <a:srgbClr val="C00000"/>
                </a:solidFill>
              </a:rPr>
              <a:t>Dot Pitch: </a:t>
            </a:r>
            <a:r>
              <a:rPr lang="en-US" dirty="0" smtClean="0"/>
              <a:t>It is defined as the measurement of the diagonal distance between two liked-colored (RGB) pixels on a display screen. (0.25mm to 0.40 mm; 0.31mm -&gt; clear image)</a:t>
            </a:r>
          </a:p>
          <a:p>
            <a:pPr lvl="1"/>
            <a:r>
              <a:rPr lang="en-US" dirty="0" smtClean="0"/>
              <a:t>Smaller dot pitch -&gt; higher resolution</a:t>
            </a:r>
          </a:p>
          <a:p>
            <a:r>
              <a:rPr lang="en-US" dirty="0" smtClean="0"/>
              <a:t>Image resolution: pixel spacing</a:t>
            </a:r>
          </a:p>
          <a:p>
            <a:r>
              <a:rPr lang="en-US" dirty="0" smtClean="0">
                <a:solidFill>
                  <a:srgbClr val="C00000"/>
                </a:solidFill>
              </a:rPr>
              <a:t>Screen resolution:</a:t>
            </a:r>
            <a:r>
              <a:rPr lang="en-US" dirty="0" smtClean="0"/>
              <a:t> no of pixels in the horizontal and vertical directions on the screen</a:t>
            </a:r>
          </a:p>
          <a:p>
            <a:r>
              <a:rPr lang="en-US" dirty="0" smtClean="0">
                <a:solidFill>
                  <a:srgbClr val="C00000"/>
                </a:solidFill>
              </a:rPr>
              <a:t>Bit Depth/ Color Depth:</a:t>
            </a:r>
            <a:r>
              <a:rPr lang="en-US" dirty="0" smtClean="0"/>
              <a:t> number of bits assigned to each pixel  in the image</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Component of Electron Gun</a:t>
            </a:r>
            <a:endParaRPr lang="en-IN" b="1" dirty="0">
              <a:solidFill>
                <a:schemeClr val="tx2"/>
              </a:solidFill>
            </a:endParaRPr>
          </a:p>
        </p:txBody>
      </p:sp>
      <p:sp>
        <p:nvSpPr>
          <p:cNvPr id="3" name="Content Placeholder 2"/>
          <p:cNvSpPr>
            <a:spLocks noGrp="1"/>
          </p:cNvSpPr>
          <p:nvPr>
            <p:ph idx="1"/>
          </p:nvPr>
        </p:nvSpPr>
        <p:spPr/>
        <p:txBody>
          <a:bodyPr/>
          <a:lstStyle/>
          <a:p>
            <a:r>
              <a:rPr lang="en-US" dirty="0" smtClean="0"/>
              <a:t>Heated Metal Cathode</a:t>
            </a:r>
          </a:p>
          <a:p>
            <a:r>
              <a:rPr lang="en-US" dirty="0" smtClean="0"/>
              <a:t>A Control Grid</a:t>
            </a:r>
            <a:endParaRPr lang="en-IN" dirty="0"/>
          </a:p>
        </p:txBody>
      </p:sp>
      <p:pic>
        <p:nvPicPr>
          <p:cNvPr id="5" name="Picture 4" descr="33NP0117.GIF"/>
          <p:cNvPicPr>
            <a:picLocks noChangeAspect="1"/>
          </p:cNvPicPr>
          <p:nvPr/>
        </p:nvPicPr>
        <p:blipFill>
          <a:blip r:embed="rId2"/>
          <a:stretch>
            <a:fillRect/>
          </a:stretch>
        </p:blipFill>
        <p:spPr>
          <a:xfrm>
            <a:off x="838200" y="2895600"/>
            <a:ext cx="7543801" cy="393920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Working Principle of Electron Gun</a:t>
            </a:r>
            <a:endParaRPr lang="en-IN" dirty="0"/>
          </a:p>
        </p:txBody>
      </p:sp>
      <p:sp>
        <p:nvSpPr>
          <p:cNvPr id="3" name="Content Placeholder 2"/>
          <p:cNvSpPr>
            <a:spLocks noGrp="1"/>
          </p:cNvSpPr>
          <p:nvPr>
            <p:ph idx="1"/>
          </p:nvPr>
        </p:nvSpPr>
        <p:spPr>
          <a:xfrm>
            <a:off x="228600" y="1371600"/>
            <a:ext cx="8686800" cy="5334000"/>
          </a:xfrm>
        </p:spPr>
        <p:txBody>
          <a:bodyPr>
            <a:normAutofit fontScale="85000" lnSpcReduction="20000"/>
          </a:bodyPr>
          <a:lstStyle/>
          <a:p>
            <a:r>
              <a:rPr lang="en-IN" dirty="0" smtClean="0"/>
              <a:t>Heat is supplied to the cathode by directing a current through a coil of wire, called the </a:t>
            </a:r>
            <a:r>
              <a:rPr lang="en-IN" dirty="0" smtClean="0">
                <a:solidFill>
                  <a:srgbClr val="FF0000"/>
                </a:solidFill>
              </a:rPr>
              <a:t>filament</a:t>
            </a:r>
            <a:r>
              <a:rPr lang="en-IN" dirty="0" smtClean="0"/>
              <a:t>, inside the cylindrical cathode structure</a:t>
            </a:r>
          </a:p>
          <a:p>
            <a:r>
              <a:rPr lang="en-IN" dirty="0" smtClean="0"/>
              <a:t>This causes electrons to be “</a:t>
            </a:r>
            <a:r>
              <a:rPr lang="en-IN" dirty="0" smtClean="0">
                <a:solidFill>
                  <a:srgbClr val="FF0000"/>
                </a:solidFill>
              </a:rPr>
              <a:t>boiled off</a:t>
            </a:r>
            <a:r>
              <a:rPr lang="en-IN" dirty="0" smtClean="0"/>
              <a:t>" the hot cathode surface</a:t>
            </a:r>
          </a:p>
          <a:p>
            <a:r>
              <a:rPr lang="en-IN" dirty="0" smtClean="0"/>
              <a:t>In the vacuum inside the CRT envelope, the free, negatively charged electrons are then accelerated toward the </a:t>
            </a:r>
            <a:r>
              <a:rPr lang="en-IN" dirty="0" smtClean="0">
                <a:solidFill>
                  <a:srgbClr val="C00000"/>
                </a:solidFill>
              </a:rPr>
              <a:t>phosphor coating </a:t>
            </a:r>
            <a:r>
              <a:rPr lang="en-IN" dirty="0" smtClean="0"/>
              <a:t>by a high positive voltage</a:t>
            </a:r>
          </a:p>
          <a:p>
            <a:r>
              <a:rPr lang="en-US" dirty="0" smtClean="0"/>
              <a:t>The accelerating </a:t>
            </a:r>
            <a:r>
              <a:rPr lang="en-IN" dirty="0" smtClean="0"/>
              <a:t>voltage can be generated with a positively charged metal coating on the inside of the CRT envelope near the phosphor screen</a:t>
            </a:r>
          </a:p>
          <a:p>
            <a:r>
              <a:rPr lang="en-IN" i="1" dirty="0" smtClean="0">
                <a:solidFill>
                  <a:srgbClr val="7030A0"/>
                </a:solidFill>
              </a:rPr>
              <a:t>Sometimes the electron gun is built to contain the accelerating anode and focusing system within the same unit</a:t>
            </a:r>
            <a:endParaRPr lang="en-IN" i="1" dirty="0">
              <a:solidFill>
                <a:srgbClr val="7030A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Working Principle of Electron Gun</a:t>
            </a:r>
            <a:endParaRPr lang="en-IN" dirty="0"/>
          </a:p>
        </p:txBody>
      </p:sp>
      <p:sp>
        <p:nvSpPr>
          <p:cNvPr id="3" name="Content Placeholder 2"/>
          <p:cNvSpPr>
            <a:spLocks noGrp="1"/>
          </p:cNvSpPr>
          <p:nvPr>
            <p:ph idx="1"/>
          </p:nvPr>
        </p:nvSpPr>
        <p:spPr>
          <a:xfrm>
            <a:off x="152400" y="1600200"/>
            <a:ext cx="8839200" cy="5029200"/>
          </a:xfrm>
        </p:spPr>
        <p:txBody>
          <a:bodyPr>
            <a:normAutofit fontScale="92500" lnSpcReduction="20000"/>
          </a:bodyPr>
          <a:lstStyle/>
          <a:p>
            <a:pPr>
              <a:buNone/>
            </a:pPr>
            <a:r>
              <a:rPr lang="en-US" b="1" dirty="0" smtClean="0">
                <a:solidFill>
                  <a:srgbClr val="C00000"/>
                </a:solidFill>
              </a:rPr>
              <a:t>Control Grid: </a:t>
            </a:r>
            <a:r>
              <a:rPr lang="en-IN" dirty="0" smtClean="0"/>
              <a:t>metal cylinder that fits over the cathode</a:t>
            </a:r>
          </a:p>
          <a:p>
            <a:pPr lvl="1"/>
            <a:r>
              <a:rPr lang="en-IN" dirty="0" smtClean="0"/>
              <a:t>Intensity of the electron beam is controlled by setting voltage levels on the control grid</a:t>
            </a:r>
          </a:p>
          <a:p>
            <a:pPr lvl="1"/>
            <a:r>
              <a:rPr lang="en-IN" dirty="0" smtClean="0"/>
              <a:t>A high negative voltage applied to the control grid will shut off the beam by repelling electrons and stopping them from passing through the small hole at the end of the control grid structure.</a:t>
            </a:r>
          </a:p>
          <a:p>
            <a:pPr lvl="1"/>
            <a:r>
              <a:rPr lang="en-IN" dirty="0" smtClean="0"/>
              <a:t>A smaller negative voltage on the control grid simply decreases the number of electrons passing through.</a:t>
            </a:r>
          </a:p>
          <a:p>
            <a:pPr lvl="1"/>
            <a:r>
              <a:rPr lang="en-IN" dirty="0" smtClean="0"/>
              <a:t>Since the amount of light emitted by the phosphor coating depends on the number of electrons striking the screen, we </a:t>
            </a:r>
            <a:r>
              <a:rPr lang="en-IN" dirty="0" smtClean="0">
                <a:solidFill>
                  <a:srgbClr val="C00000"/>
                </a:solidFill>
              </a:rPr>
              <a:t>control the brightness of a display by varying the voltage on the control grid</a:t>
            </a:r>
            <a:endParaRPr lang="en-IN" dirty="0">
              <a:solidFill>
                <a:srgbClr val="C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Working Principle of Electron Gun</a:t>
            </a:r>
            <a:endParaRPr lang="en-IN" dirty="0"/>
          </a:p>
        </p:txBody>
      </p:sp>
      <p:sp>
        <p:nvSpPr>
          <p:cNvPr id="3" name="Content Placeholder 2"/>
          <p:cNvSpPr>
            <a:spLocks noGrp="1"/>
          </p:cNvSpPr>
          <p:nvPr>
            <p:ph idx="1"/>
          </p:nvPr>
        </p:nvSpPr>
        <p:spPr>
          <a:xfrm>
            <a:off x="152400" y="1371600"/>
            <a:ext cx="8839200" cy="5257800"/>
          </a:xfrm>
        </p:spPr>
        <p:txBody>
          <a:bodyPr>
            <a:normAutofit fontScale="92500" lnSpcReduction="10000"/>
          </a:bodyPr>
          <a:lstStyle/>
          <a:p>
            <a:pPr>
              <a:buNone/>
            </a:pPr>
            <a:r>
              <a:rPr lang="en-IN" b="1" dirty="0" smtClean="0">
                <a:solidFill>
                  <a:srgbClr val="FF0000"/>
                </a:solidFill>
              </a:rPr>
              <a:t>Focusing: </a:t>
            </a:r>
          </a:p>
          <a:p>
            <a:r>
              <a:rPr lang="en-IN" dirty="0" smtClean="0"/>
              <a:t>to force the electron beam to converge into a small spot as it strikes the phosphor</a:t>
            </a:r>
          </a:p>
          <a:p>
            <a:pPr lvl="1"/>
            <a:r>
              <a:rPr lang="en-IN" dirty="0" smtClean="0"/>
              <a:t>Otherwise, the electrons would repel each other, and the beam would spread out as it approaches the screen</a:t>
            </a:r>
          </a:p>
          <a:p>
            <a:r>
              <a:rPr lang="en-IN" dirty="0" smtClean="0"/>
              <a:t>Focusing is accomplished with either electric or magnetic fields</a:t>
            </a:r>
          </a:p>
          <a:p>
            <a:r>
              <a:rPr lang="en-IN" dirty="0" smtClean="0"/>
              <a:t>Electrostatic focusing is commonly used in television and computer graphics monitors</a:t>
            </a:r>
          </a:p>
          <a:p>
            <a:pPr lvl="1"/>
            <a:r>
              <a:rPr lang="en-IN" dirty="0" smtClean="0"/>
              <a:t>electron beam passes through a positively charged metal cylinder that forms an electrostatic lens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1872</TotalTime>
  <Words>4449</Words>
  <Application>Microsoft Office PowerPoint</Application>
  <PresentationFormat>On-screen Show (4:3)</PresentationFormat>
  <Paragraphs>364</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Computer Graphics</vt:lpstr>
      <vt:lpstr>Introduction</vt:lpstr>
      <vt:lpstr>Uses of Computer Graphics</vt:lpstr>
      <vt:lpstr>Graphics Hardware</vt:lpstr>
      <vt:lpstr>Refresh Cathode-Ray Tubes</vt:lpstr>
      <vt:lpstr>Component of Electron Gun</vt:lpstr>
      <vt:lpstr>Working Principle of Electron Gun</vt:lpstr>
      <vt:lpstr>Working Principle of Electron Gun</vt:lpstr>
      <vt:lpstr>Working Principle of Electron Gun</vt:lpstr>
      <vt:lpstr>Focusing</vt:lpstr>
      <vt:lpstr>Electrostatic deflection of the electron beam in a CRT</vt:lpstr>
      <vt:lpstr>Electrostatic deflection of the electron beam in a CRT</vt:lpstr>
      <vt:lpstr>Cathode-Ray Tubes</vt:lpstr>
      <vt:lpstr>Different kinds of Phosphor: persistence</vt:lpstr>
      <vt:lpstr>Resolution</vt:lpstr>
      <vt:lpstr>Aspect Ratio</vt:lpstr>
      <vt:lpstr>Raster Scan Display</vt:lpstr>
      <vt:lpstr>Raster Scan Display</vt:lpstr>
      <vt:lpstr>Raster Scan Display</vt:lpstr>
      <vt:lpstr>Raster Scan Display</vt:lpstr>
      <vt:lpstr>Raster Scan Display</vt:lpstr>
      <vt:lpstr>Random Scan Display</vt:lpstr>
      <vt:lpstr>Random Scan Display</vt:lpstr>
      <vt:lpstr>Random Scan Display</vt:lpstr>
      <vt:lpstr>Random-scan vs. Raster -scan</vt:lpstr>
      <vt:lpstr>Color CRT Monitor</vt:lpstr>
      <vt:lpstr>Color CRT Monitor: Beam Penetration</vt:lpstr>
      <vt:lpstr>Color CRT Monitor: Beam Penetration</vt:lpstr>
      <vt:lpstr>Color CRT Monitor: Shadow Mask</vt:lpstr>
      <vt:lpstr>Color CRT Monitor: Shadow Mask</vt:lpstr>
      <vt:lpstr>Color CRT Monitor: Shadow Mask</vt:lpstr>
      <vt:lpstr>Color CRT Monitor: Shadow Mask</vt:lpstr>
      <vt:lpstr>Direct-View Storage Tubes (DVST)</vt:lpstr>
      <vt:lpstr>Flat-Panel Displays</vt:lpstr>
      <vt:lpstr>Plasma Panel/ Gas Discharge Displays</vt:lpstr>
      <vt:lpstr>Thin-film electroluminescent displays</vt:lpstr>
      <vt:lpstr>Light-emitting diode (LED)</vt:lpstr>
      <vt:lpstr>Liquid Crystal Displays (LCDs)</vt:lpstr>
      <vt:lpstr>Three Dimensional Viewing Devices</vt:lpstr>
      <vt:lpstr>Stereoscopic System</vt:lpstr>
      <vt:lpstr>Virtual Reality System</vt:lpstr>
      <vt:lpstr>Raster-Scan System</vt:lpstr>
      <vt:lpstr>Video Controller- Refreshing</vt:lpstr>
      <vt:lpstr>Video Controller- To speed up Refreshing</vt:lpstr>
      <vt:lpstr>Video Controller- Several Roles</vt:lpstr>
      <vt:lpstr>Color Lookup Table</vt:lpstr>
      <vt:lpstr>Display Processor/ Graphics Controller/ Display Coprocessor</vt:lpstr>
      <vt:lpstr>Display Processor - operation</vt:lpstr>
      <vt:lpstr>Random-Scan System</vt:lpstr>
      <vt:lpstr>Input Devices</vt:lpstr>
      <vt:lpstr>Hard Copy Devices</vt:lpstr>
      <vt:lpstr>Graphics Software</vt:lpstr>
      <vt:lpstr>Some More Terms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dc:title>
  <dc:creator>USER</dc:creator>
  <cp:lastModifiedBy>USER</cp:lastModifiedBy>
  <cp:revision>291</cp:revision>
  <dcterms:created xsi:type="dcterms:W3CDTF">2006-08-16T00:00:00Z</dcterms:created>
  <dcterms:modified xsi:type="dcterms:W3CDTF">2018-01-29T06:32:25Z</dcterms:modified>
</cp:coreProperties>
</file>