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aleway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bold.fntdata"/><Relationship Id="rId10" Type="http://schemas.openxmlformats.org/officeDocument/2006/relationships/slide" Target="slides/slide5.xml"/><Relationship Id="rId32" Type="http://schemas.openxmlformats.org/officeDocument/2006/relationships/font" Target="fonts/Raleway-regular.fntdata"/><Relationship Id="rId13" Type="http://schemas.openxmlformats.org/officeDocument/2006/relationships/slide" Target="slides/slide8.xml"/><Relationship Id="rId35" Type="http://schemas.openxmlformats.org/officeDocument/2006/relationships/font" Target="fonts/Raleway-boldItalic.fntdata"/><Relationship Id="rId12" Type="http://schemas.openxmlformats.org/officeDocument/2006/relationships/slide" Target="slides/slide7.xml"/><Relationship Id="rId34" Type="http://schemas.openxmlformats.org/officeDocument/2006/relationships/font" Target="fonts/Raleway-italic.fntdata"/><Relationship Id="rId15" Type="http://schemas.openxmlformats.org/officeDocument/2006/relationships/slide" Target="slides/slide10.xml"/><Relationship Id="rId37" Type="http://schemas.openxmlformats.org/officeDocument/2006/relationships/font" Target="fonts/Lato-bold.fntdata"/><Relationship Id="rId14" Type="http://schemas.openxmlformats.org/officeDocument/2006/relationships/slide" Target="slides/slide9.xml"/><Relationship Id="rId36" Type="http://schemas.openxmlformats.org/officeDocument/2006/relationships/font" Target="fonts/Lato-regular.fntdata"/><Relationship Id="rId17" Type="http://schemas.openxmlformats.org/officeDocument/2006/relationships/slide" Target="slides/slide12.xml"/><Relationship Id="rId39" Type="http://schemas.openxmlformats.org/officeDocument/2006/relationships/font" Target="fonts/Lato-boldItalic.fntdata"/><Relationship Id="rId16" Type="http://schemas.openxmlformats.org/officeDocument/2006/relationships/slide" Target="slides/slide11.xml"/><Relationship Id="rId38" Type="http://schemas.openxmlformats.org/officeDocument/2006/relationships/font" Target="fonts/La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998621163d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998621163d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a12bfa7f12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a12bfa7f12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a12bfa7f12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a12bfa7f12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a12bfa7f12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a12bfa7f12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a12bfa7f12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a12bfa7f12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998621163d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998621163d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a12bfa7f12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a12bfa7f12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a12bfa7f12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a12bfa7f12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a12bfa7f12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a12bfa7f12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a12bfa7f12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a12bfa7f12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a12bfa7f12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a12bfa7f12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998621163d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998621163d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a12bfa7f12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a12bfa7f12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998621163d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998621163d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a12bfa7f12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a12bfa7f12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998621163d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998621163d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a12bfa7f12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a12bfa7f12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a12bfa7f12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a12bfa7f12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a12bfa7f12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a12bfa7f12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998621163d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998621163d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a12bfa7f12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a12bfa7f12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998621163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998621163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998621163d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998621163d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998621163d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998621163d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998621163d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998621163d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arxiv.org/pdf/1602.04938.pdf" TargetMode="External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towardsdatascience.com/shap-shapley-additive-explanations-5a2a271ed9c3" TargetMode="External"/><Relationship Id="rId4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christophm.github.io/interpretable-ml-book/shapley.html#shapley" TargetMode="External"/><Relationship Id="rId4" Type="http://schemas.openxmlformats.org/officeDocument/2006/relationships/hyperlink" Target="https://christophm.github.io/interpretable-ml-book/shapley.html#shapley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arxiv.org/abs/1602.04938" TargetMode="External"/><Relationship Id="rId4" Type="http://schemas.openxmlformats.org/officeDocument/2006/relationships/hyperlink" Target="https://christophm.github.io/interpretable-ml-book/" TargetMode="External"/><Relationship Id="rId10" Type="http://schemas.openxmlformats.org/officeDocument/2006/relationships/hyperlink" Target="https://www.iro.umontreal.ca/~mignotte/IFT6150/Articles/SLIC_Superpixels.pdf" TargetMode="External"/><Relationship Id="rId9" Type="http://schemas.openxmlformats.org/officeDocument/2006/relationships/hyperlink" Target="https://dl.acm.org/doi/abs/10.1145/3236009" TargetMode="External"/><Relationship Id="rId5" Type="http://schemas.openxmlformats.org/officeDocument/2006/relationships/hyperlink" Target="https://dl.acm.org/doi/10.1145/3236009" TargetMode="External"/><Relationship Id="rId6" Type="http://schemas.openxmlformats.org/officeDocument/2006/relationships/hyperlink" Target="https://www.spiedigitallibrary.org/conference-proceedings-of-spie/9287/1/An-open-access-thyroid-ultrasound-image-database/10.1117/12.2073532.short?SSO=1" TargetMode="External"/><Relationship Id="rId7" Type="http://schemas.openxmlformats.org/officeDocument/2006/relationships/hyperlink" Target="https://www.sciencedirect.com/science/article/pii/S0957417418300307" TargetMode="External"/><Relationship Id="rId8" Type="http://schemas.openxmlformats.org/officeDocument/2006/relationships/hyperlink" Target="https://arxiv.org/abs/1602.04938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people.cs.uchicago.edu/~pff/papers/seg-ijcv.pdf" TargetMode="External"/><Relationship Id="rId4" Type="http://schemas.openxmlformats.org/officeDocument/2006/relationships/hyperlink" Target="https://arxiv.org/abs/1705.07874" TargetMode="External"/><Relationship Id="rId5" Type="http://schemas.openxmlformats.org/officeDocument/2006/relationships/hyperlink" Target="https://arxiv.org/abs/1905.07186" TargetMode="External"/><Relationship Id="rId6" Type="http://schemas.openxmlformats.org/officeDocument/2006/relationships/hyperlink" Target="https://arxiv.org/abs/1905.07186" TargetMode="External"/><Relationship Id="rId7" Type="http://schemas.openxmlformats.org/officeDocument/2006/relationships/hyperlink" Target="https://arxiv.org/abs/1905.07186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hyperlink" Target="https://christophm.github.io/interpretable-ml-book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Explainable AI for Thyroid Nodule Classification </a:t>
            </a: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611875" y="3760075"/>
            <a:ext cx="3502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By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Name :- Shiva Nunemunthala 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Roll No. :- 190001041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6118975" y="3975475"/>
            <a:ext cx="2811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BTP Advisor :- Prof. Kapil Ahuja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Mentor  :- Saurabh Saini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Specific Interpretability</a:t>
            </a:r>
            <a:endParaRPr/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729450" y="2078875"/>
            <a:ext cx="7688700" cy="26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Specific Interpretability stands the kind of technique which is useful for that particular model or a family of such kind of models.</a:t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worked on visualising Gradients of the HOT feature vector . By visualising magnitude and slope </a:t>
            </a:r>
            <a: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separately</a:t>
            </a:r>
            <a: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combinedly.</a:t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the interpretability of such kind of outcome isn’t that great from the ones we will be mentioning next such as LIME, SHAP .</a:t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LIME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729450" y="2078875"/>
            <a:ext cx="7688700" cy="29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Weights are weighted by the proximity of the sampled instances to the instance of interest 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 this learned model is a good approximation of the machine learning models locally , but it does not have to be a good approximation globally (Basically Local Fidelity).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explanation(x) = argmin g∈G L(f,g,πx)+Ω(g)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x-&gt;instance , g-&gt;type of model (locally weighted LR) , L-&gt;loss function 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Ω(g) -&gt; Model complexity , try to keep it low, G-&gt;family of possible explanations(all possible LR’s)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/>
        </p:nvSpPr>
        <p:spPr>
          <a:xfrm>
            <a:off x="476525" y="4111800"/>
            <a:ext cx="5536500" cy="9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dashed line is the learned explanation that is locally faithful </a:t>
            </a:r>
            <a:r>
              <a:rPr lang="en" u="sng"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[2]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7" name="Google Shape;167;p24"/>
          <p:cNvPicPr preferRelativeResize="0"/>
          <p:nvPr/>
        </p:nvPicPr>
        <p:blipFill rotWithShape="1">
          <a:blip r:embed="rId4">
            <a:alphaModFix/>
          </a:blip>
          <a:srcRect b="-18203" l="-36444" r="0" t="0"/>
          <a:stretch/>
        </p:blipFill>
        <p:spPr>
          <a:xfrm>
            <a:off x="186800" y="1252375"/>
            <a:ext cx="5536650" cy="29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4"/>
          <p:cNvSpPr txBox="1"/>
          <p:nvPr/>
        </p:nvSpPr>
        <p:spPr>
          <a:xfrm>
            <a:off x="6048050" y="1418900"/>
            <a:ext cx="3112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 toy example to present intuition for LIME . The black-box model’s complex decision is represented by blue-pink background , which can’t be approximated well by a linear model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bold red cross is the instance being explained. LIME samples instances gets predictions and weighs them by the proximity to the instance being explained (represented here by size)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50" y="846350"/>
            <a:ext cx="2724150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5"/>
          <p:cNvSpPr txBox="1"/>
          <p:nvPr/>
        </p:nvSpPr>
        <p:spPr>
          <a:xfrm>
            <a:off x="691700" y="3795550"/>
            <a:ext cx="3520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Enhanced and preprocessed thyroid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nodule image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6" name="Google Shape;17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797375"/>
            <a:ext cx="2724150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5"/>
          <p:cNvSpPr txBox="1"/>
          <p:nvPr/>
        </p:nvSpPr>
        <p:spPr>
          <a:xfrm>
            <a:off x="4824250" y="3839900"/>
            <a:ext cx="25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Felzenszwalb segmentation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825" y="1387925"/>
            <a:ext cx="2480700" cy="227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6"/>
          <p:cNvSpPr txBox="1"/>
          <p:nvPr/>
        </p:nvSpPr>
        <p:spPr>
          <a:xfrm>
            <a:off x="670825" y="3886225"/>
            <a:ext cx="248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Quick-shift segmentation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5" name="Google Shape;18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6575" y="1449176"/>
            <a:ext cx="2298250" cy="20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6"/>
          <p:cNvSpPr txBox="1"/>
          <p:nvPr/>
        </p:nvSpPr>
        <p:spPr>
          <a:xfrm>
            <a:off x="3326950" y="3886225"/>
            <a:ext cx="40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SLIC segmentation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7" name="Google Shape;18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6700" y="1322625"/>
            <a:ext cx="2550000" cy="221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6"/>
          <p:cNvSpPr txBox="1"/>
          <p:nvPr/>
        </p:nvSpPr>
        <p:spPr>
          <a:xfrm>
            <a:off x="6573650" y="3771900"/>
            <a:ext cx="179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Perturbed image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025" y="1594125"/>
            <a:ext cx="2843825" cy="229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7"/>
          <p:cNvSpPr txBox="1"/>
          <p:nvPr/>
        </p:nvSpPr>
        <p:spPr>
          <a:xfrm>
            <a:off x="355188" y="3887475"/>
            <a:ext cx="244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Segmented image by doctor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27"/>
          <p:cNvSpPr txBox="1"/>
          <p:nvPr/>
        </p:nvSpPr>
        <p:spPr>
          <a:xfrm>
            <a:off x="6303238" y="3791400"/>
            <a:ext cx="244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Segmented image by LIME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7" name="Google Shape;19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1600" y="1704975"/>
            <a:ext cx="2724150" cy="208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7"/>
          <p:cNvSpPr txBox="1"/>
          <p:nvPr/>
        </p:nvSpPr>
        <p:spPr>
          <a:xfrm>
            <a:off x="3324800" y="3887475"/>
            <a:ext cx="284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Enhanced and preprocessed image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9" name="Google Shape;19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3050" y="1704975"/>
            <a:ext cx="2382100" cy="19669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Novelty in LIME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8"/>
          <p:cNvSpPr txBox="1"/>
          <p:nvPr>
            <p:ph idx="1" type="body"/>
          </p:nvPr>
        </p:nvSpPr>
        <p:spPr>
          <a:xfrm>
            <a:off x="729450" y="2078875"/>
            <a:ext cx="7688700" cy="24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Implemented a custom LIME from scratch where you can tune many hyper parameters which can’t be done using a library</a:t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Learnt about various image segmentation techniques and used it in LIME.</a:t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Tuned various hyper parameters related to segmentation by using grid search .</a:t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various local  interpretable models to explain a sample of interest .</a:t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Shapley Values</a:t>
            </a:r>
            <a:endParaRPr/>
          </a:p>
        </p:txBody>
      </p:sp>
      <p:sp>
        <p:nvSpPr>
          <p:cNvPr id="213" name="Google Shape;213;p29"/>
          <p:cNvSpPr txBox="1"/>
          <p:nvPr>
            <p:ph idx="1" type="body"/>
          </p:nvPr>
        </p:nvSpPr>
        <p:spPr>
          <a:xfrm>
            <a:off x="729450" y="2078875"/>
            <a:ext cx="7688700" cy="28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prediction can be explained by assuming that each feature value of the instance is a “player” in a game where the prediction is the payout.</a:t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Shapley values – a method from coalitional game theory – tells us how to fairly distribute the “payout” among the features.</a:t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contribution</a:t>
            </a:r>
            <a:r>
              <a:rPr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r>
              <a:rPr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Φ</a:t>
            </a:r>
            <a:r>
              <a:rPr baseline="-25000"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 </a:t>
            </a:r>
            <a:r>
              <a:rPr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j</a:t>
            </a:r>
            <a:r>
              <a:rPr baseline="30000"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 </a:t>
            </a:r>
            <a:r>
              <a:rPr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feature on the prediction f(x) is  Φ </a:t>
            </a:r>
            <a:r>
              <a:rPr baseline="-25000"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(f ) =  β</a:t>
            </a:r>
            <a:r>
              <a:rPr baseline="-25000"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*x</a:t>
            </a:r>
            <a:r>
              <a:rPr baseline="-25000"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E(β</a:t>
            </a:r>
            <a:r>
              <a:rPr baseline="-25000"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*X</a:t>
            </a:r>
            <a:r>
              <a:rPr baseline="-25000"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.</a:t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E(β</a:t>
            </a:r>
            <a:r>
              <a:rPr baseline="-25000"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*X</a:t>
            </a:r>
            <a:r>
              <a:rPr baseline="-25000"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is the mean effect estimate of feature j.</a:t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Shapley Values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0"/>
          <p:cNvSpPr txBox="1"/>
          <p:nvPr>
            <p:ph idx="1" type="body"/>
          </p:nvPr>
        </p:nvSpPr>
        <p:spPr>
          <a:xfrm>
            <a:off x="729450" y="1853850"/>
            <a:ext cx="7688700" cy="23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is a subset of the features used in the model.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is the vector of feature values of the instance to be explained 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the number of features. 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</a:t>
            </a:r>
            <a:r>
              <a:rPr baseline="-25000"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(S) = ∫ f(x1,…,xp) dP</a:t>
            </a:r>
            <a:r>
              <a:rPr baseline="-25000"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x∉S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−E</a:t>
            </a:r>
            <a:r>
              <a:rPr baseline="-25000"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(f(X))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</a:t>
            </a:r>
            <a:r>
              <a:rPr baseline="-25000"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(S) is the prediction for feature values in set S that are marginalized over features that are not included in set S: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Additive feature Attribution Methods</a:t>
            </a:r>
            <a:endParaRPr/>
          </a:p>
        </p:txBody>
      </p:sp>
      <p:sp>
        <p:nvSpPr>
          <p:cNvPr id="227" name="Google Shape;227;p31"/>
          <p:cNvSpPr txBox="1"/>
          <p:nvPr>
            <p:ph idx="1" type="body"/>
          </p:nvPr>
        </p:nvSpPr>
        <p:spPr>
          <a:xfrm>
            <a:off x="729450" y="2078875"/>
            <a:ext cx="7688700" cy="26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Additive feature attribution methods :- </a:t>
            </a:r>
            <a:r>
              <a:rPr i="1"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have an explanation model that is a linear function of binary variables</a:t>
            </a:r>
            <a:endParaRPr i="1"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g(z’) = φ</a:t>
            </a:r>
            <a:r>
              <a:rPr baseline="-25000"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Σ</a:t>
            </a:r>
            <a:r>
              <a:rPr baseline="30000"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φ</a:t>
            </a:r>
            <a:r>
              <a:rPr baseline="-25000"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* z’</a:t>
            </a:r>
            <a:r>
              <a:rPr baseline="-25000"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endParaRPr baseline="-25000"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 with explanation models matching the above definition attribute a feature </a:t>
            </a:r>
            <a:r>
              <a:rPr baseline="30000"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φ</a:t>
            </a:r>
            <a:r>
              <a:rPr baseline="-25000"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 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summing the effects of all feature attributions approximates the output f(x) of the original model 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aseline="-25000"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XAI </a:t>
            </a:r>
            <a:endParaRPr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9450" y="2078875"/>
            <a:ext cx="7688700" cy="2896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-33313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506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Explainable artificial intelligence (XAI) is a set of processes and methods that allows human users to comprehend and trust the results and output created by machine learning algorithm.</a:t>
            </a:r>
            <a:endParaRPr sz="506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136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506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XAI is used to describe an AI model its expected impact and potential biases </a:t>
            </a:r>
            <a:endParaRPr sz="506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136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506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helps characterize model accuracy, fairness, transparency and outcomes in AI-powered decision making.</a:t>
            </a:r>
            <a:endParaRPr sz="506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4" name="Google Shape;234;p32"/>
          <p:cNvSpPr txBox="1"/>
          <p:nvPr/>
        </p:nvSpPr>
        <p:spPr>
          <a:xfrm>
            <a:off x="7197400" y="1730825"/>
            <a:ext cx="1338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[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3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] Illustration of marginal contribution of member “A” to the coalition members “B,C,D”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5" name="Google Shape;23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" y="552450"/>
            <a:ext cx="6892600" cy="3963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</a:t>
            </a:r>
            <a:endParaRPr/>
          </a:p>
        </p:txBody>
      </p:sp>
      <p:sp>
        <p:nvSpPr>
          <p:cNvPr id="241" name="Google Shape;241;p33"/>
          <p:cNvSpPr txBox="1"/>
          <p:nvPr>
            <p:ph idx="1" type="body"/>
          </p:nvPr>
        </p:nvSpPr>
        <p:spPr>
          <a:xfrm>
            <a:off x="729450" y="2078875"/>
            <a:ext cx="7688700" cy="25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SHAP (SHapley Additive exPlanations) is a method to explain individual predictions. 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SHAP is based on the game theoretically optimal</a:t>
            </a:r>
            <a:r>
              <a:rPr lang="en" sz="1600">
                <a:solidFill>
                  <a:srgbClr val="0000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6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Shapley values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goal of SHAP is to explain the prediction of an instance x by computing the contribution of each feature to the prediction.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SHAP explanation method computes Shapley values from coalitional game theory.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4"/>
          <p:cNvSpPr txBox="1"/>
          <p:nvPr>
            <p:ph idx="1" type="body"/>
          </p:nvPr>
        </p:nvSpPr>
        <p:spPr>
          <a:xfrm>
            <a:off x="729450" y="2078875"/>
            <a:ext cx="7688700" cy="28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innovation that SHAP brings to the table is that the Shapley value explanation is represented as an additive feature attribution method, a linear model.</a:t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view connects LIME and Shapley values. SHAP specifies the explanation as:</a:t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g(z’) = φ</a:t>
            </a:r>
            <a:r>
              <a:rPr baseline="-25000"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Σ</a:t>
            </a:r>
            <a:r>
              <a:rPr baseline="30000"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</a:t>
            </a:r>
            <a: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φ</a:t>
            </a:r>
            <a:r>
              <a:rPr baseline="-25000"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* z’</a:t>
            </a:r>
            <a:r>
              <a:rPr baseline="-25000"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endParaRPr baseline="-25000"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 -&gt; explanation model , z’ ∈ {0,1}</a:t>
            </a:r>
            <a:r>
              <a:rPr baseline="30000"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</a:t>
            </a:r>
            <a: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coalition vector /simplified features , M is the coalition size </a:t>
            </a:r>
            <a:r>
              <a:rPr baseline="30000"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φ</a:t>
            </a:r>
            <a:r>
              <a:rPr baseline="-25000"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∈ </a:t>
            </a:r>
            <a:r>
              <a:rPr b="1"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 feature attribution of j.</a:t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2425" y="1540888"/>
            <a:ext cx="4914900" cy="248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250" y="1645275"/>
            <a:ext cx="2658925" cy="212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5"/>
          <p:cNvSpPr txBox="1"/>
          <p:nvPr/>
        </p:nvSpPr>
        <p:spPr>
          <a:xfrm>
            <a:off x="421950" y="3832475"/>
            <a:ext cx="244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Segmented image by doctor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7" name="Google Shape;257;p35"/>
          <p:cNvSpPr txBox="1"/>
          <p:nvPr/>
        </p:nvSpPr>
        <p:spPr>
          <a:xfrm>
            <a:off x="4572000" y="3904350"/>
            <a:ext cx="244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Segmented image by SHAP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8" name="Google Shape;258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64" name="Google Shape;264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work can be extended and improvised by working on case based reasoning techniques . Which is more interpretable than LIME and SHAP.</a:t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Will work on the cutting edge interpretability techniques such as XRAI(paper by google in 2019) , Smoothgrad based XAI techniques etc…</a:t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we incorporate gradient changes in our model , we can explain how exactly each layer works etc…</a:t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p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71" name="Google Shape;271;p37"/>
          <p:cNvSpPr txBox="1"/>
          <p:nvPr>
            <p:ph idx="1" type="body"/>
          </p:nvPr>
        </p:nvSpPr>
        <p:spPr>
          <a:xfrm>
            <a:off x="729450" y="2078875"/>
            <a:ext cx="7688700" cy="28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24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"Why Should I Trust You?": Explaining the Predictions of Any Classifier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" sz="16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Interpretable Machine Learning - Christoph Molnar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 Survey of methods for explaining black box models 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 open access thyroid ultrasound-image Database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Density-wise two stage mammogram classification using texture exploiting descriptors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"</a:t>
            </a:r>
            <a:r>
              <a:rPr lang="en" sz="16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 Survey of Methods for Explaining Black Box Models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SLIC Superpixels</a:t>
            </a:r>
            <a:endParaRPr sz="1600"/>
          </a:p>
        </p:txBody>
      </p:sp>
      <p:sp>
        <p:nvSpPr>
          <p:cNvPr id="272" name="Google Shape;272;p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78" name="Google Shape;278;p38"/>
          <p:cNvSpPr txBox="1"/>
          <p:nvPr>
            <p:ph idx="1" type="body"/>
          </p:nvPr>
        </p:nvSpPr>
        <p:spPr>
          <a:xfrm>
            <a:off x="729450" y="2078875"/>
            <a:ext cx="7688700" cy="28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8. </a:t>
            </a:r>
            <a:r>
              <a:rPr lang="en" sz="16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Efficient Graph-Based Image Segmentation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9.</a:t>
            </a:r>
            <a:r>
              <a:rPr lang="en" sz="16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 Unified Approach to Interpreting Model Predictions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10 . </a:t>
            </a:r>
            <a:r>
              <a:rPr lang="en" sz="16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How Case-Based Reasoning Explains Neural Networks: A Theoretical Analysis of XAI Using </a:t>
            </a:r>
            <a:r>
              <a:rPr i="1" lang="en" sz="16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Post-Hoc </a:t>
            </a:r>
            <a:r>
              <a:rPr lang="en" sz="16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Explanation- by-Example from a Survey of ANN-CBR Twin-Systems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endParaRPr sz="1600"/>
          </a:p>
        </p:txBody>
      </p:sp>
      <p:sp>
        <p:nvSpPr>
          <p:cNvPr id="279" name="Google Shape;279;p3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XAI vs Interpretability 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2078875"/>
            <a:ext cx="7688700" cy="28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Interpretability is the extent to which you are able to predict what is going to happen given a change in input or changing those algorithm parameters (aka weights)</a:t>
            </a:r>
            <a:endParaRPr sz="16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Take for an example of linear regression , to understand the output one can go and check the weights assigned to different features used in linear equation to understand why we have got this output - Interpretability</a:t>
            </a:r>
            <a:endParaRPr sz="16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Why a particular feature is assigned more weight than other - XAI</a:t>
            </a:r>
            <a:endParaRPr sz="16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685125" y="2048525"/>
            <a:ext cx="7688700" cy="26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Although computer - aided diagnostics using artificial intelligence provides a promising way to make the diagnosis better , but it lacks significant </a:t>
            </a:r>
            <a: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deployment</a:t>
            </a:r>
            <a: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clinics .</a:t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It’s because trusting a black-box model in safety critical applications is most difficult for medical practitioners and patients.</a:t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 we try to provide why our algorithm is predicting such output. </a:t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4166" y="0"/>
            <a:ext cx="460171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 txBox="1"/>
          <p:nvPr/>
        </p:nvSpPr>
        <p:spPr>
          <a:xfrm>
            <a:off x="5327325" y="4183000"/>
            <a:ext cx="319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1C3678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[2]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Illustration of explainable ai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668350" y="1174925"/>
            <a:ext cx="76887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750" y="1890175"/>
            <a:ext cx="5266699" cy="2638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/>
        </p:nvSpPr>
        <p:spPr>
          <a:xfrm>
            <a:off x="6530500" y="2035850"/>
            <a:ext cx="2637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Black box problems can be broadly explained on the following ways . In our research we focussed more on outcome explanation. [3]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33" y="0"/>
            <a:ext cx="690833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/>
        </p:nvSpPr>
        <p:spPr>
          <a:xfrm>
            <a:off x="7218350" y="1368525"/>
            <a:ext cx="1949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Summary of methods for explaining outcome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explanation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of black box model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[3]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Grad-CAM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729450" y="2078875"/>
            <a:ext cx="7688700" cy="30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of the most widely used XAI technique to explain the black box model for image data 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Gradient-weighted Class Activation Map (Grad-CAM) uses the gradient of any target concept flowing into the final convolutional layer to produce a  coarse localization map highlighting 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important regions in the image for predicting the concept 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this kind of gradient-flow based techniques can’t be applied to our black-box model , because it has little to no gradient flow inside black-box model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CBR Techniques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752525"/>
            <a:ext cx="4065501" cy="372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/>
          <p:cNvSpPr txBox="1"/>
          <p:nvPr/>
        </p:nvSpPr>
        <p:spPr>
          <a:xfrm>
            <a:off x="1058475" y="2076900"/>
            <a:ext cx="3049200" cy="3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simple ANN-CBR twin-system[10]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query case posed to an ANN gives accurate but unexplained prediction for a house price.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Unfortunately CBR with image data is little unexplored .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