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22043-36B5-4168-711D-F011B2761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4B734D-44B3-5B8E-D055-E5E7B6B0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93017-E882-A728-883B-87E7406E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73052-5919-A0B2-0E2E-69F36D20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23127-90D1-05D9-278B-40199E03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1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82F85-C3D1-9F03-0C0B-E153B59E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953396-2B40-5D1A-AE1B-E063C767C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11DFDB-A11A-EF50-0D9F-3A3B51AD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FFBFC-04B6-D665-BDE2-0B560F93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822915-A6C9-BA2B-A748-4F8B1F7B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E5F4FE-2F52-51D6-D135-478BEF912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162F-C05A-E2FB-202A-5459E441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643E7-453B-2B42-B7AA-60CBABA1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51FF7-B7DA-121F-D198-5B6AF443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00AF2-BFF8-0F76-A2FE-7D2BF742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9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48D9F-9A50-D6F3-90AC-C5E1313B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22D80-155C-D4BD-68BB-700B2F60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69112-8450-2F69-82BD-A37826EF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7E4D6-B8F3-FA34-7217-B2C7AFBF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8D89B-F87E-6D04-439C-BCE86E8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BD2A-FEA8-09C6-5297-F2A2007F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6B1CA-1DC0-DED3-BD9B-08EF400B9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77AEC-CE43-265D-56E0-C5366092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06D91-EEAD-FB0B-6D07-39150AD7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E9395-56F3-2892-777D-45C5ED75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1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03D7B-FF10-10B6-8DE8-24EF1F1E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90E5D-A82E-9D14-D4AE-90C94ADC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F1AC33-6DE4-C0B9-7EEB-857487032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7FF844-4DD7-5C51-788D-4386FAE5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2BE1D-25D0-4FC7-143B-D8C93BFB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9A7DE-60A4-D4DB-E32E-83BC2B53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1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AE14C-77DC-DD32-EDF3-C676EB7D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120FC-5874-49CC-244C-4789D97F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2005F1-187F-C4C1-131B-CAECE659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80005A-31CF-FC31-8CF2-1CD6F9082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212BC-F908-903A-D35B-76699C431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FBC2C-1CE6-2D0A-7183-A826DD3D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8DFBF8-BD41-683D-7989-6783234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E29CF-EE22-AE10-5A90-147D188F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84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222ED-8CCB-0EA3-BBF7-7DE6C949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A7F05D-C47B-185B-870A-BC959E87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6C823A-FEEF-6FF5-19AE-05413E22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F5C5A1-9CE2-074F-AB94-46B848E7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1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9FC469-EE1C-2120-CDA5-84262886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F2899-7620-3AEF-1295-49BFB3A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E94C39-F1FE-F378-7981-808A643B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4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3C6E8-A5C6-E371-830C-715F8D7D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095460-7C3D-3B58-DCF7-B3919822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E2EF2-950C-6AF0-81E9-9649E1834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C5895-CE99-3F7B-98A3-A02D43F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1D8A33-D756-623F-D66F-FF6CA522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634B9-BCBC-F287-B8AE-780C9259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6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6C50-0C8A-7EB2-27DE-C747542B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304F8B-4909-12ED-126A-ED27593CF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DAABF-D327-C6D2-1C1A-77847680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1319D3-C682-7EF1-E2C4-5223737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19578-3CAE-DAA3-D588-A1BE24C9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A3008-EA80-A127-7C55-32DE7F6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2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5966E9-3743-E109-946D-BBA66439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BA1F4-6EAA-6305-88E9-914D7F71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310CD-0DBF-D63E-D323-BF7254D5D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48F9-F45F-4209-BB0C-275A9A83336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0EF9F-49B5-1B5D-FFB0-9A95094C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1313F-49EA-FB61-A684-F3940F34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4CF3-5D0A-4ABE-B8CF-7BF1F42312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1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9D4DF7-D4A1-ADB7-80DD-4A4F3EB892BE}"/>
              </a:ext>
            </a:extLst>
          </p:cNvPr>
          <p:cNvSpPr txBox="1"/>
          <p:nvPr/>
        </p:nvSpPr>
        <p:spPr>
          <a:xfrm>
            <a:off x="2062163" y="2691747"/>
            <a:ext cx="8067674" cy="147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/>
              <a:t>COSE371 </a:t>
            </a:r>
            <a:r>
              <a:rPr lang="ko-KR" altLang="en-US" sz="3200" b="1" dirty="0"/>
              <a:t>데이터베이스 </a:t>
            </a:r>
            <a:r>
              <a:rPr lang="en-US" altLang="ko-KR" sz="3200" b="1" dirty="0"/>
              <a:t>Assignment#2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/>
              <a:t>2021320051 </a:t>
            </a:r>
            <a:r>
              <a:rPr lang="ko-KR" altLang="en-US" sz="3200" b="1" dirty="0"/>
              <a:t>윤지현</a:t>
            </a:r>
          </a:p>
        </p:txBody>
      </p:sp>
    </p:spTree>
    <p:extLst>
      <p:ext uri="{BB962C8B-B14F-4D97-AF65-F5344CB8AC3E}">
        <p14:creationId xmlns:p14="http://schemas.microsoft.com/office/powerpoint/2010/main" val="128013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5A3C0-8304-29FD-6DE9-FF65009F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22AB-ECCD-0C26-66CE-61DE124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2-9. </a:t>
            </a:r>
            <a:r>
              <a:rPr lang="ko-KR" altLang="en-US" sz="2800" b="1" dirty="0"/>
              <a:t>학생 정보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9F6C05-E350-4CEA-61E4-CBB284E4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2050"/>
            <a:ext cx="5953956" cy="676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AC8E2-8F8B-0793-351A-7E42CB92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2369"/>
            <a:ext cx="5668166" cy="3839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8704E2-BFD5-070C-9881-C0AF99AEA889}"/>
              </a:ext>
            </a:extLst>
          </p:cNvPr>
          <p:cNvSpPr txBox="1"/>
          <p:nvPr/>
        </p:nvSpPr>
        <p:spPr>
          <a:xfrm>
            <a:off x="6963972" y="1129039"/>
            <a:ext cx="47597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자체에 새 </a:t>
            </a:r>
            <a:r>
              <a:rPr lang="en-US" altLang="ko-KR" sz="1600" dirty="0"/>
              <a:t>column</a:t>
            </a:r>
            <a:r>
              <a:rPr lang="ko-KR" altLang="en-US" sz="1600" dirty="0"/>
              <a:t>을 추가하기 위해 </a:t>
            </a:r>
            <a:r>
              <a:rPr lang="en-US" altLang="ko-KR" sz="1600" dirty="0"/>
              <a:t>ALTER TABLE DDL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Club</a:t>
            </a:r>
            <a:r>
              <a:rPr lang="ko-KR" altLang="en-US" sz="1600" dirty="0"/>
              <a:t>이라는 새로운 </a:t>
            </a:r>
            <a:r>
              <a:rPr lang="en-US" altLang="ko-KR" sz="1600" dirty="0"/>
              <a:t>column</a:t>
            </a:r>
            <a:r>
              <a:rPr lang="ko-KR" altLang="en-US" sz="1600" dirty="0"/>
              <a:t>을 </a:t>
            </a:r>
            <a:r>
              <a:rPr lang="en-US" altLang="ko-KR" sz="1600" dirty="0"/>
              <a:t>ADD</a:t>
            </a:r>
            <a:r>
              <a:rPr lang="ko-KR" altLang="en-US" sz="1600" dirty="0"/>
              <a:t>를 이용하여 추가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Club</a:t>
            </a:r>
            <a:r>
              <a:rPr lang="ko-KR" altLang="en-US" sz="1600" dirty="0"/>
              <a:t>에 해당하는 값은 자동으로 </a:t>
            </a:r>
            <a:r>
              <a:rPr lang="en-US" altLang="ko-KR" sz="1600" dirty="0"/>
              <a:t>NULL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채워짐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DA893-C4A4-0AE9-EC60-609BFEAF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F269C-53E0-D2E7-ACE3-640D6A70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2-10. Computer Science </a:t>
            </a:r>
            <a:r>
              <a:rPr lang="ko-KR" altLang="en-US" sz="2800" b="1" dirty="0"/>
              <a:t>전공 학생 동아리 기입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F372C2-114F-72C5-C2BE-298E8F958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6758"/>
            <a:ext cx="3715268" cy="952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2CE65A-1D46-BFA8-0FCE-72DCA054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4319"/>
            <a:ext cx="6239746" cy="3839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539BE-9E37-2AD8-9BB6-4CFD8969F6EE}"/>
              </a:ext>
            </a:extLst>
          </p:cNvPr>
          <p:cNvSpPr txBox="1"/>
          <p:nvPr/>
        </p:nvSpPr>
        <p:spPr>
          <a:xfrm>
            <a:off x="7321254" y="1143000"/>
            <a:ext cx="475972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기존에 이미 삽입되어 있는 </a:t>
            </a:r>
            <a:r>
              <a:rPr lang="en-US" altLang="ko-KR" sz="1600" dirty="0"/>
              <a:t>Tuple</a:t>
            </a:r>
            <a:r>
              <a:rPr lang="ko-KR" altLang="en-US" sz="1600" dirty="0"/>
              <a:t>들에 대하여</a:t>
            </a:r>
            <a:r>
              <a:rPr lang="en-US" altLang="ko-KR" sz="1600" dirty="0"/>
              <a:t>, attribute</a:t>
            </a:r>
            <a:r>
              <a:rPr lang="ko-KR" altLang="en-US" sz="1600" dirty="0"/>
              <a:t>를 수정하기 위해 </a:t>
            </a:r>
            <a:r>
              <a:rPr lang="en-US" altLang="ko-KR" sz="1600" dirty="0"/>
              <a:t>UPDATE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전공이 </a:t>
            </a:r>
            <a:r>
              <a:rPr lang="en-US" altLang="ko-KR" sz="1600" dirty="0"/>
              <a:t>Computer Science</a:t>
            </a:r>
            <a:r>
              <a:rPr lang="ko-KR" altLang="en-US" sz="1600" dirty="0"/>
              <a:t>인 학생들을 대상으로 하기 때문에 </a:t>
            </a:r>
            <a:r>
              <a:rPr lang="en-US" altLang="ko-KR" sz="1600" dirty="0"/>
              <a:t>WHERE </a:t>
            </a:r>
            <a:r>
              <a:rPr lang="ko-KR" altLang="en-US" sz="1600" dirty="0"/>
              <a:t>문을 통해 </a:t>
            </a:r>
            <a:r>
              <a:rPr lang="en-US" altLang="ko-KR" sz="1600" dirty="0"/>
              <a:t>major = ‘Computer Science’</a:t>
            </a:r>
            <a:r>
              <a:rPr lang="ko-KR" altLang="en-US" sz="1600" dirty="0"/>
              <a:t>로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바꾸고 싶은 내용을 </a:t>
            </a:r>
            <a:r>
              <a:rPr lang="en-US" altLang="ko-KR" sz="1600" dirty="0"/>
              <a:t>SET </a:t>
            </a:r>
            <a:r>
              <a:rPr lang="ko-KR" altLang="en-US" sz="1600" dirty="0"/>
              <a:t>문으로 표현</a:t>
            </a:r>
            <a:r>
              <a:rPr lang="en-US" altLang="ko-KR" sz="1600" dirty="0"/>
              <a:t>, SET Club = ‘Programming’</a:t>
            </a:r>
            <a:r>
              <a:rPr lang="ko-KR" altLang="en-US" sz="1600" dirty="0"/>
              <a:t>을 통해 컴퓨터과학을 전공한 학생들의 동아리를 </a:t>
            </a:r>
            <a:r>
              <a:rPr lang="en-US" altLang="ko-KR" sz="1600" dirty="0"/>
              <a:t>Programming</a:t>
            </a:r>
            <a:r>
              <a:rPr lang="ko-KR" altLang="en-US" sz="1600" dirty="0"/>
              <a:t>으로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30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577C-C24D-651B-9110-3C8EA05D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672E-F98A-2322-A31A-C5D6E362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2-11. Mechanical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Engineering </a:t>
            </a:r>
            <a:r>
              <a:rPr lang="ko-KR" altLang="en-US" sz="2800" b="1" dirty="0"/>
              <a:t>전공 학생 동아리 기입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D3565-E2A8-1DB5-5722-B6B02D07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095"/>
            <a:ext cx="4248743" cy="962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CF4AEE-ED5B-2FA2-99CB-75F5836A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49"/>
            <a:ext cx="6315956" cy="3877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BA7D3-E24A-4F87-1B4D-AE348D222023}"/>
              </a:ext>
            </a:extLst>
          </p:cNvPr>
          <p:cNvSpPr txBox="1"/>
          <p:nvPr/>
        </p:nvSpPr>
        <p:spPr>
          <a:xfrm>
            <a:off x="7333365" y="1143000"/>
            <a:ext cx="4759726" cy="2999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기존에 이미 삽입되어 있는 </a:t>
            </a:r>
            <a:r>
              <a:rPr lang="en-US" altLang="ko-KR" sz="1600" dirty="0"/>
              <a:t>Tuple</a:t>
            </a:r>
            <a:r>
              <a:rPr lang="ko-KR" altLang="en-US" sz="1600" dirty="0"/>
              <a:t>들에 대하여</a:t>
            </a:r>
            <a:r>
              <a:rPr lang="en-US" altLang="ko-KR" sz="1600" dirty="0"/>
              <a:t>, attribute</a:t>
            </a:r>
            <a:r>
              <a:rPr lang="ko-KR" altLang="en-US" sz="1600" dirty="0"/>
              <a:t>를 수정하기 위해 </a:t>
            </a:r>
            <a:r>
              <a:rPr lang="en-US" altLang="ko-KR" sz="1600" dirty="0"/>
              <a:t>UPDATE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전공이 </a:t>
            </a:r>
            <a:r>
              <a:rPr lang="en-US" altLang="ko-KR" sz="1600" dirty="0"/>
              <a:t>Mechanical Engineering</a:t>
            </a:r>
            <a:r>
              <a:rPr lang="ko-KR" altLang="en-US" sz="1600" dirty="0"/>
              <a:t>인 학생들을 대상으로 하기 때문에 </a:t>
            </a:r>
            <a:r>
              <a:rPr lang="en-US" altLang="ko-KR" sz="1600" dirty="0"/>
              <a:t>WHERE </a:t>
            </a:r>
            <a:r>
              <a:rPr lang="ko-KR" altLang="en-US" sz="1600" dirty="0"/>
              <a:t>문을 통해 </a:t>
            </a:r>
            <a:r>
              <a:rPr lang="en-US" altLang="ko-KR" sz="1600" dirty="0"/>
              <a:t>major = ‘Mechanical Engineering’</a:t>
            </a:r>
            <a:r>
              <a:rPr lang="ko-KR" altLang="en-US" sz="1600" dirty="0"/>
              <a:t>로 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바꾸고 싶은 내용을 </a:t>
            </a:r>
            <a:r>
              <a:rPr lang="en-US" altLang="ko-KR" sz="1600" dirty="0"/>
              <a:t>SET </a:t>
            </a:r>
            <a:r>
              <a:rPr lang="ko-KR" altLang="en-US" sz="1600" dirty="0"/>
              <a:t>문으로 표현</a:t>
            </a:r>
            <a:r>
              <a:rPr lang="en-US" altLang="ko-KR" sz="1600" dirty="0"/>
              <a:t>, SET Club = ‘Football’</a:t>
            </a:r>
            <a:r>
              <a:rPr lang="ko-KR" altLang="en-US" sz="1600" dirty="0"/>
              <a:t>을 통해 기계공학을 전공한 학생들의 동아리를 축구부로 지정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14371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DA5B-EBEE-F77B-97D6-A00292B1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F9FF1-382E-A7B1-B7DE-A1A7943F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2-12. </a:t>
            </a:r>
            <a:r>
              <a:rPr lang="ko-KR" altLang="en-US" sz="2800" b="1" dirty="0"/>
              <a:t>특정 학생이 수강한 과목 및 성적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350A94-0479-1FF1-0089-C9095B81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919"/>
            <a:ext cx="8983329" cy="2048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E3DCD9-C936-A7B2-2564-03E98F7E47F4}"/>
              </a:ext>
            </a:extLst>
          </p:cNvPr>
          <p:cNvSpPr txBox="1"/>
          <p:nvPr/>
        </p:nvSpPr>
        <p:spPr>
          <a:xfrm>
            <a:off x="838199" y="3428999"/>
            <a:ext cx="999532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이름</a:t>
            </a:r>
            <a:r>
              <a:rPr lang="en-US" altLang="ko-KR" sz="1600" dirty="0"/>
              <a:t>, </a:t>
            </a:r>
            <a:r>
              <a:rPr lang="ko-KR" altLang="en-US" sz="1600" dirty="0"/>
              <a:t>과목명</a:t>
            </a:r>
            <a:r>
              <a:rPr lang="en-US" altLang="ko-KR" sz="1600" dirty="0"/>
              <a:t>, </a:t>
            </a:r>
            <a:r>
              <a:rPr lang="ko-KR" altLang="en-US" sz="1600" dirty="0"/>
              <a:t>성적을 추출하기 위해 </a:t>
            </a:r>
            <a:r>
              <a:rPr lang="en-US" altLang="ko-KR" sz="1600" dirty="0"/>
              <a:t>SELECT </a:t>
            </a:r>
            <a:r>
              <a:rPr lang="ko-KR" altLang="en-US" sz="1600" dirty="0"/>
              <a:t>대상으로 </a:t>
            </a:r>
            <a:r>
              <a:rPr lang="en-US" altLang="ko-KR" sz="1600" dirty="0"/>
              <a:t>name, title, grade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name</a:t>
            </a:r>
            <a:r>
              <a:rPr lang="ko-KR" altLang="en-US" sz="1600" dirty="0"/>
              <a:t>은 </a:t>
            </a:r>
            <a:r>
              <a:rPr lang="en-US" altLang="ko-KR" sz="1600" dirty="0"/>
              <a:t>STUDENT_</a:t>
            </a:r>
            <a:r>
              <a:rPr lang="ko-KR" altLang="en-US" sz="1600" dirty="0"/>
              <a:t>윤지현</a:t>
            </a:r>
            <a:r>
              <a:rPr lang="en-US" altLang="ko-KR" sz="1600" dirty="0"/>
              <a:t>_2021320051 </a:t>
            </a:r>
            <a:r>
              <a:rPr lang="ko-KR" altLang="en-US" sz="1600" dirty="0"/>
              <a:t>테이블에서</a:t>
            </a:r>
            <a:r>
              <a:rPr lang="en-US" altLang="ko-KR" sz="1600" dirty="0"/>
              <a:t>, title</a:t>
            </a:r>
            <a:r>
              <a:rPr lang="ko-KR" altLang="en-US" sz="1600" dirty="0"/>
              <a:t>은 </a:t>
            </a:r>
            <a:r>
              <a:rPr lang="en-US" altLang="ko-KR" sz="1600" dirty="0"/>
              <a:t>COURSE_</a:t>
            </a:r>
            <a:r>
              <a:rPr lang="ko-KR" altLang="en-US" sz="1600" dirty="0"/>
              <a:t>윤지현</a:t>
            </a:r>
            <a:r>
              <a:rPr lang="en-US" altLang="ko-KR" sz="1600" dirty="0"/>
              <a:t>_2021320051 </a:t>
            </a:r>
            <a:r>
              <a:rPr lang="ko-KR" altLang="en-US" sz="1600" dirty="0"/>
              <a:t>테이블에서</a:t>
            </a:r>
            <a:r>
              <a:rPr lang="en-US" altLang="ko-KR" sz="1600" dirty="0"/>
              <a:t>, grade</a:t>
            </a:r>
            <a:r>
              <a:rPr lang="ko-KR" altLang="en-US" sz="1600" dirty="0"/>
              <a:t>는 </a:t>
            </a:r>
            <a:r>
              <a:rPr lang="en-US" altLang="ko-KR" sz="1600" dirty="0"/>
              <a:t>ENROLLMENT_</a:t>
            </a:r>
            <a:r>
              <a:rPr lang="ko-KR" altLang="en-US" sz="1600" dirty="0"/>
              <a:t>윤지현</a:t>
            </a:r>
            <a:r>
              <a:rPr lang="en-US" altLang="ko-KR" sz="1600" dirty="0"/>
              <a:t>_2021320051 </a:t>
            </a:r>
            <a:r>
              <a:rPr lang="ko-KR" altLang="en-US" sz="1600" dirty="0"/>
              <a:t>테이블에서 가져와야 함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테이블 명이 길고 일부 </a:t>
            </a:r>
            <a:r>
              <a:rPr lang="en-US" altLang="ko-KR" sz="1600" dirty="0"/>
              <a:t>column</a:t>
            </a:r>
            <a:r>
              <a:rPr lang="ko-KR" altLang="en-US" sz="1600" dirty="0"/>
              <a:t>명이 길기 때문에 </a:t>
            </a:r>
            <a:r>
              <a:rPr lang="en-US" altLang="ko-KR" sz="1600" dirty="0"/>
              <a:t>as</a:t>
            </a:r>
            <a:r>
              <a:rPr lang="ko-KR" altLang="en-US" sz="1600" dirty="0"/>
              <a:t>를 써서 각 테이블 명을 </a:t>
            </a:r>
            <a:r>
              <a:rPr lang="ko-KR" altLang="en-US" sz="1600" dirty="0" err="1"/>
              <a:t>리네이밍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WHERE </a:t>
            </a:r>
            <a:r>
              <a:rPr lang="ko-KR" altLang="en-US" sz="1600" dirty="0"/>
              <a:t>문에서 </a:t>
            </a:r>
            <a:r>
              <a:rPr lang="en-US" altLang="ko-KR" sz="1600" dirty="0"/>
              <a:t>AND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JOIN </a:t>
            </a:r>
            <a:r>
              <a:rPr lang="ko-KR" altLang="en-US" sz="1600" dirty="0"/>
              <a:t>연산 수행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이름이 </a:t>
            </a:r>
            <a:r>
              <a:rPr lang="en-US" altLang="ko-KR" sz="1600" dirty="0"/>
              <a:t>Yeji Kang</a:t>
            </a:r>
            <a:r>
              <a:rPr lang="ko-KR" altLang="en-US" sz="1600" dirty="0"/>
              <a:t>이고</a:t>
            </a:r>
            <a:r>
              <a:rPr lang="en-US" altLang="ko-KR" sz="1600" dirty="0"/>
              <a:t>, ENROLLMENT</a:t>
            </a:r>
            <a:r>
              <a:rPr lang="ko-KR" altLang="en-US" sz="1600" dirty="0"/>
              <a:t>에 등록된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와 </a:t>
            </a:r>
            <a:r>
              <a:rPr lang="en-US" altLang="ko-KR" sz="1600" dirty="0"/>
              <a:t>STUDENT</a:t>
            </a:r>
            <a:r>
              <a:rPr lang="ko-KR" altLang="en-US" sz="1600" dirty="0"/>
              <a:t>에 등록된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가 같고</a:t>
            </a:r>
            <a:r>
              <a:rPr lang="en-US" altLang="ko-KR" sz="1600" dirty="0"/>
              <a:t>, ENROLLMENT</a:t>
            </a:r>
            <a:r>
              <a:rPr lang="ko-KR" altLang="en-US" sz="1600" dirty="0"/>
              <a:t>에 등록된 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와 </a:t>
            </a:r>
            <a:r>
              <a:rPr lang="en-US" altLang="ko-KR" sz="1600" dirty="0"/>
              <a:t>COURSE</a:t>
            </a:r>
            <a:r>
              <a:rPr lang="ko-KR" altLang="en-US" sz="1600" dirty="0"/>
              <a:t>에 등록된 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가 같은 </a:t>
            </a:r>
            <a:r>
              <a:rPr lang="en-US" altLang="ko-KR" sz="1600" dirty="0"/>
              <a:t>tuple</a:t>
            </a:r>
            <a:r>
              <a:rPr lang="ko-KR" altLang="en-US" sz="1600" dirty="0"/>
              <a:t>을 최종 추출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2601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C3DD-175B-9AF6-EE2B-2C3A118C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E8AD-2EAA-82C5-0FDE-B96F41D0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2-13. </a:t>
            </a:r>
            <a:r>
              <a:rPr lang="ko-KR" altLang="en-US" sz="2800" b="1" dirty="0"/>
              <a:t>전공별 학생 수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AF4B87-992C-8F62-30E8-F720351C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376"/>
            <a:ext cx="3781953" cy="2314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C4D82-5C0E-FCA7-98D5-0E8D613030C0}"/>
              </a:ext>
            </a:extLst>
          </p:cNvPr>
          <p:cNvSpPr txBox="1"/>
          <p:nvPr/>
        </p:nvSpPr>
        <p:spPr>
          <a:xfrm>
            <a:off x="761999" y="3676650"/>
            <a:ext cx="999532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학생 수를 세기 위해 </a:t>
            </a:r>
            <a:r>
              <a:rPr lang="en-US" altLang="ko-KR" sz="1600" dirty="0"/>
              <a:t>AGGREGATE Functions </a:t>
            </a:r>
            <a:r>
              <a:rPr lang="ko-KR" altLang="en-US" sz="1600" dirty="0"/>
              <a:t>중 </a:t>
            </a:r>
            <a:r>
              <a:rPr lang="en-US" altLang="ko-KR" sz="1600" dirty="0"/>
              <a:t>COUNT</a:t>
            </a:r>
            <a:r>
              <a:rPr lang="ko-KR" altLang="en-US" sz="1600" dirty="0"/>
              <a:t>를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따로 조건 없이 모든 학생 수를 세기 때문에 </a:t>
            </a:r>
            <a:r>
              <a:rPr lang="en-US" altLang="ko-KR" sz="1600" dirty="0"/>
              <a:t>COUNT(*)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전공별로 묶어서 나타내야 하기 때문에 </a:t>
            </a:r>
            <a:r>
              <a:rPr lang="en-US" altLang="ko-KR" sz="1600" dirty="0"/>
              <a:t>GROUP BY major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학생 수를 셀 수 있는</a:t>
            </a:r>
            <a:r>
              <a:rPr lang="en-US" altLang="ko-KR" sz="1600" dirty="0"/>
              <a:t>, </a:t>
            </a:r>
            <a:r>
              <a:rPr lang="ko-KR" altLang="en-US" sz="1600" dirty="0"/>
              <a:t>학생과 관련된 데이터는 </a:t>
            </a:r>
            <a:r>
              <a:rPr lang="en-US" altLang="ko-KR" sz="1600" dirty="0"/>
              <a:t>STUDENT </a:t>
            </a:r>
            <a:r>
              <a:rPr lang="ko-KR" altLang="en-US" sz="1600" dirty="0"/>
              <a:t>테이블에 저장되어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전공과 이에 해당하는 학생 수를 보여 줘야 하기 때문에 </a:t>
            </a:r>
            <a:r>
              <a:rPr lang="en-US" altLang="ko-KR" sz="1600" dirty="0"/>
              <a:t>SELECT major, COUNT(*) </a:t>
            </a:r>
            <a:r>
              <a:rPr lang="ko-KR" altLang="en-US" sz="1600" dirty="0"/>
              <a:t>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2760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000A-7088-0432-30AE-E3D0DD960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0E386-443E-B814-F1C1-123509A1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2-14. </a:t>
            </a:r>
            <a:r>
              <a:rPr lang="ko-KR" altLang="en-US" sz="2800" b="1" dirty="0"/>
              <a:t>특정 조건 충족 과목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DF477-50BB-2A2C-D7B5-DA34174F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817"/>
            <a:ext cx="6811326" cy="2791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244287-9738-4E69-F9D0-55485BA66F5D}"/>
              </a:ext>
            </a:extLst>
          </p:cNvPr>
          <p:cNvSpPr txBox="1"/>
          <p:nvPr/>
        </p:nvSpPr>
        <p:spPr>
          <a:xfrm>
            <a:off x="838200" y="4133849"/>
            <a:ext cx="999532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AGGREGATE Function</a:t>
            </a:r>
            <a:r>
              <a:rPr lang="ko-KR" altLang="en-US" sz="1600" dirty="0"/>
              <a:t>의 결과값을 만족하는지 아닌지 판단하기 위해 </a:t>
            </a:r>
            <a:r>
              <a:rPr lang="en-US" altLang="ko-KR" sz="1600" dirty="0"/>
              <a:t>HAVING</a:t>
            </a:r>
            <a:r>
              <a:rPr lang="ko-KR" altLang="en-US" sz="1600" dirty="0"/>
              <a:t>절 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course_id</a:t>
            </a:r>
            <a:r>
              <a:rPr lang="ko-KR" altLang="en-US" sz="1600" dirty="0"/>
              <a:t>와 </a:t>
            </a:r>
            <a:r>
              <a:rPr lang="en-US" altLang="ko-KR" sz="1600" dirty="0"/>
              <a:t>title</a:t>
            </a:r>
            <a:r>
              <a:rPr lang="ko-KR" altLang="en-US" sz="1600" dirty="0"/>
              <a:t>을 기준으로 </a:t>
            </a:r>
            <a:r>
              <a:rPr lang="en-US" altLang="ko-KR" sz="1600" dirty="0"/>
              <a:t>subgroup</a:t>
            </a:r>
            <a:r>
              <a:rPr lang="ko-KR" altLang="en-US" sz="1600" dirty="0"/>
              <a:t>을 나눔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grade</a:t>
            </a:r>
            <a:r>
              <a:rPr lang="ko-KR" altLang="en-US" sz="1600" dirty="0"/>
              <a:t>는 </a:t>
            </a:r>
            <a:r>
              <a:rPr lang="en-US" altLang="ko-KR" sz="1600" dirty="0"/>
              <a:t>ENROLLMENT </a:t>
            </a:r>
            <a:r>
              <a:rPr lang="ko-KR" altLang="en-US" sz="1600" dirty="0"/>
              <a:t>테이블에서 확인할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과목에 대한 정보</a:t>
            </a:r>
            <a:r>
              <a:rPr lang="en-US" altLang="ko-KR" sz="1600" dirty="0"/>
              <a:t>(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와 </a:t>
            </a:r>
            <a:r>
              <a:rPr lang="en-US" altLang="ko-KR" sz="1600" dirty="0"/>
              <a:t>title)</a:t>
            </a:r>
            <a:r>
              <a:rPr lang="ko-KR" altLang="en-US" sz="1600" dirty="0"/>
              <a:t>는 </a:t>
            </a:r>
            <a:r>
              <a:rPr lang="en-US" altLang="ko-KR" sz="1600" dirty="0"/>
              <a:t>COURSE </a:t>
            </a:r>
            <a:r>
              <a:rPr lang="ko-KR" altLang="en-US" sz="1600" dirty="0"/>
              <a:t>테이블에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두 테이블의 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를 비교하여 </a:t>
            </a:r>
            <a:r>
              <a:rPr lang="en-US" altLang="ko-KR" sz="1600" dirty="0"/>
              <a:t>JOIN</a:t>
            </a:r>
            <a:r>
              <a:rPr lang="ko-KR" altLang="en-US" sz="1600" dirty="0"/>
              <a:t>을 통해 결합된 결과를 얻을 수 있다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조건</a:t>
            </a:r>
            <a:r>
              <a:rPr lang="en-US" altLang="ko-KR" sz="1600" dirty="0"/>
              <a:t>(</a:t>
            </a:r>
            <a:r>
              <a:rPr lang="ko-KR" altLang="en-US" sz="1600" dirty="0"/>
              <a:t>수강생들의 평균 성적이 </a:t>
            </a:r>
            <a:r>
              <a:rPr lang="en-US" altLang="ko-KR" sz="1600" dirty="0"/>
              <a:t>80</a:t>
            </a:r>
            <a:r>
              <a:rPr lang="ko-KR" altLang="en-US" sz="1600" dirty="0"/>
              <a:t>점 이상</a:t>
            </a:r>
            <a:r>
              <a:rPr lang="en-US" altLang="ko-KR" sz="1600" dirty="0"/>
              <a:t>)</a:t>
            </a:r>
            <a:r>
              <a:rPr lang="ko-KR" altLang="en-US" sz="1600" dirty="0"/>
              <a:t>에 해당하는 과목과 평균 성적을 추출하여 보여 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32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7643A-E262-B61C-5B6E-5AF05DF8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2-1. STUDENT </a:t>
            </a:r>
            <a:r>
              <a:rPr lang="ko-KR" altLang="en-US" sz="2800" b="1" dirty="0"/>
              <a:t>테이블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083DD-FF79-E265-9E8C-22C0CCA4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2538"/>
            <a:ext cx="4429743" cy="27721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4432FB-56D4-C678-D0D8-5E9EFFC28BB3}"/>
              </a:ext>
            </a:extLst>
          </p:cNvPr>
          <p:cNvSpPr txBox="1"/>
          <p:nvPr/>
        </p:nvSpPr>
        <p:spPr>
          <a:xfrm>
            <a:off x="5571178" y="1252538"/>
            <a:ext cx="6255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테이블 생성을 위해 </a:t>
            </a:r>
            <a:r>
              <a:rPr lang="en-US" altLang="ko-KR" sz="1600" dirty="0"/>
              <a:t>CREATE TABLE DDL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student_id</a:t>
            </a:r>
            <a:r>
              <a:rPr lang="ko-KR" altLang="en-US" sz="1600" dirty="0"/>
              <a:t>는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NOT NULL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52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FAEE3-5523-6A77-BE4B-B12C52D28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A5B4-F04C-800F-3EE7-1CC05DA7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2-2. COURSE </a:t>
            </a:r>
            <a:r>
              <a:rPr lang="ko-KR" altLang="en-US" sz="2800" b="1" dirty="0"/>
              <a:t>테이블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A21813-47E5-23DE-02C7-471DBC0E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665"/>
            <a:ext cx="4267796" cy="30103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D7BE8B-6C8D-11B9-05BD-EF87C5ECAB06}"/>
              </a:ext>
            </a:extLst>
          </p:cNvPr>
          <p:cNvSpPr txBox="1"/>
          <p:nvPr/>
        </p:nvSpPr>
        <p:spPr>
          <a:xfrm>
            <a:off x="5571178" y="1252538"/>
            <a:ext cx="6255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테이블 생성을 위해 </a:t>
            </a:r>
            <a:r>
              <a:rPr lang="en-US" altLang="ko-KR" sz="1600" dirty="0"/>
              <a:t>CREATE TABLE DDL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course_id</a:t>
            </a:r>
            <a:r>
              <a:rPr lang="ko-KR" altLang="en-US" sz="1600" dirty="0"/>
              <a:t>는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NOT NULL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57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9BC34-1916-DFC8-B703-04D6EF68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8B6EF-6B21-9129-48F2-6D8C9931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2-3. ENROLLMENT </a:t>
            </a:r>
            <a:r>
              <a:rPr lang="ko-KR" altLang="en-US" sz="2800" b="1" dirty="0"/>
              <a:t>테이블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5B362-3EC5-0BF2-A486-1B37332A1657}"/>
              </a:ext>
            </a:extLst>
          </p:cNvPr>
          <p:cNvSpPr txBox="1"/>
          <p:nvPr/>
        </p:nvSpPr>
        <p:spPr>
          <a:xfrm>
            <a:off x="7169864" y="1222260"/>
            <a:ext cx="462044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테이블 생성을 위해 </a:t>
            </a:r>
            <a:r>
              <a:rPr lang="en-US" altLang="ko-KR" sz="1600" dirty="0"/>
              <a:t>CREATE TABLE DDL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/>
              <a:t>student_id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는 </a:t>
            </a:r>
            <a:r>
              <a:rPr lang="en-US" altLang="ko-KR" sz="1600" dirty="0"/>
              <a:t>primary key</a:t>
            </a:r>
            <a:r>
              <a:rPr lang="ko-KR" altLang="en-US" sz="1600" dirty="0"/>
              <a:t>이기 때문에 </a:t>
            </a:r>
            <a:r>
              <a:rPr lang="en-US" altLang="ko-KR" sz="1600" dirty="0"/>
              <a:t>NOT NULL</a:t>
            </a:r>
            <a:r>
              <a:rPr lang="ko-KR" altLang="en-US" sz="1600" dirty="0"/>
              <a:t>로 설정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(</a:t>
            </a:r>
            <a:r>
              <a:rPr lang="en-US" altLang="ko-KR" sz="1600" dirty="0" err="1"/>
              <a:t>student_id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course_id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PK</a:t>
            </a:r>
            <a:r>
              <a:rPr lang="ko-KR" altLang="en-US" sz="1600" dirty="0"/>
              <a:t>이므로</a:t>
            </a:r>
            <a:r>
              <a:rPr lang="en-US" altLang="ko-KR" sz="1600" dirty="0"/>
              <a:t>, foreign key</a:t>
            </a:r>
            <a:r>
              <a:rPr lang="ko-KR" altLang="en-US" sz="1600" dirty="0"/>
              <a:t>인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course_id</a:t>
            </a:r>
            <a:r>
              <a:rPr lang="ko-KR" altLang="en-US" sz="1600" dirty="0"/>
              <a:t> 모두 </a:t>
            </a:r>
            <a:r>
              <a:rPr lang="en-US" altLang="ko-KR" sz="1600" dirty="0"/>
              <a:t>referenced table</a:t>
            </a:r>
            <a:r>
              <a:rPr lang="ko-KR" altLang="en-US" sz="1600" dirty="0"/>
              <a:t>에서 데이터가 삭제되었을 경우 </a:t>
            </a:r>
            <a:r>
              <a:rPr lang="en-US" altLang="ko-KR" sz="1600" dirty="0"/>
              <a:t>ENROLLMENT</a:t>
            </a:r>
            <a:r>
              <a:rPr lang="ko-KR" altLang="en-US" sz="1600" dirty="0"/>
              <a:t>에서도 </a:t>
            </a:r>
            <a:r>
              <a:rPr lang="en-US" altLang="ko-KR" sz="1600" dirty="0"/>
              <a:t>referencing row</a:t>
            </a:r>
            <a:r>
              <a:rPr lang="ko-KR" altLang="en-US" sz="1600" dirty="0"/>
              <a:t>가 삭제되어야 하고</a:t>
            </a:r>
            <a:r>
              <a:rPr lang="en-US" altLang="ko-KR" sz="1600" dirty="0"/>
              <a:t>(ON DELETE CASCADE), </a:t>
            </a:r>
            <a:r>
              <a:rPr lang="ko-KR" altLang="en-US" sz="1600" dirty="0"/>
              <a:t>데이터가 변경되었으면 </a:t>
            </a:r>
            <a:r>
              <a:rPr lang="en-US" altLang="ko-KR" sz="1600" dirty="0"/>
              <a:t>referencing row</a:t>
            </a:r>
            <a:r>
              <a:rPr lang="ko-KR" altLang="en-US" sz="1600" dirty="0"/>
              <a:t>의 데이터도 함께 변경되어야 한다</a:t>
            </a:r>
            <a:r>
              <a:rPr lang="en-US" altLang="ko-KR" sz="1600" dirty="0"/>
              <a:t>(ON UPDATE CASCADE).</a:t>
            </a: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48D05B-311B-BA83-0501-2476886F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2260"/>
            <a:ext cx="60198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9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23B5-6E55-DF80-23BC-3B168BEA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1B7E2-D040-7DEC-5A30-0ED57561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2-4. STUDENT</a:t>
            </a:r>
            <a:r>
              <a:rPr lang="ko-KR" altLang="en-US" sz="2800" b="1" dirty="0"/>
              <a:t> 테이블 데이터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40497-2154-6AD9-3451-304EDA0E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7059"/>
            <a:ext cx="5287113" cy="344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5A1657-4F6A-2529-D1DA-6D003ADFC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295" y="1257059"/>
            <a:ext cx="5268060" cy="3877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BF49BB-59A1-E862-0BB6-9D4D943E0FEF}"/>
              </a:ext>
            </a:extLst>
          </p:cNvPr>
          <p:cNvSpPr txBox="1"/>
          <p:nvPr/>
        </p:nvSpPr>
        <p:spPr>
          <a:xfrm>
            <a:off x="738786" y="5406590"/>
            <a:ext cx="625546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Tuple </a:t>
            </a:r>
            <a:r>
              <a:rPr lang="ko-KR" altLang="en-US" sz="1600" dirty="0"/>
              <a:t>삽입을 위해 </a:t>
            </a:r>
            <a:r>
              <a:rPr lang="en-US" altLang="ko-KR" sz="1600" dirty="0"/>
              <a:t>INSERT INTO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한번에 </a:t>
            </a:r>
            <a:r>
              <a:rPr lang="en-US" altLang="ko-KR" sz="1600" dirty="0"/>
              <a:t>multiple tuples</a:t>
            </a:r>
            <a:r>
              <a:rPr lang="ko-KR" altLang="en-US" sz="1600" dirty="0"/>
              <a:t>를 삽입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빠지는 </a:t>
            </a:r>
            <a:r>
              <a:rPr lang="en-US" altLang="ko-KR" sz="1600" dirty="0"/>
              <a:t>column </a:t>
            </a:r>
            <a:r>
              <a:rPr lang="ko-KR" altLang="en-US" sz="1600" dirty="0"/>
              <a:t>없이</a:t>
            </a:r>
            <a:r>
              <a:rPr lang="en-US" altLang="ko-KR" sz="1600" dirty="0"/>
              <a:t>, attribute </a:t>
            </a:r>
            <a:r>
              <a:rPr lang="ko-KR" altLang="en-US" sz="1600" dirty="0"/>
              <a:t>순서 맞추어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799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F45A5-13D0-D6A5-4413-FAAC22AC5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8923A-B861-8F53-A1E7-0F67BF31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2-5. COURSE</a:t>
            </a:r>
            <a:r>
              <a:rPr lang="ko-KR" altLang="en-US" sz="2800" b="1" dirty="0"/>
              <a:t> 테이블 데이터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2744B2-04C0-83AA-27DA-EDA8009B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8444"/>
            <a:ext cx="5029902" cy="4201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CA345-67F0-CEBF-7C9E-966F7F8BA02B}"/>
              </a:ext>
            </a:extLst>
          </p:cNvPr>
          <p:cNvSpPr txBox="1"/>
          <p:nvPr/>
        </p:nvSpPr>
        <p:spPr>
          <a:xfrm>
            <a:off x="6096000" y="1328444"/>
            <a:ext cx="502990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Tuple </a:t>
            </a:r>
            <a:r>
              <a:rPr lang="ko-KR" altLang="en-US" sz="1600" dirty="0"/>
              <a:t>삽입을 위해 </a:t>
            </a:r>
            <a:r>
              <a:rPr lang="en-US" altLang="ko-KR" sz="1600" dirty="0"/>
              <a:t>INSERT INTO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한번에 </a:t>
            </a:r>
            <a:r>
              <a:rPr lang="en-US" altLang="ko-KR" sz="1600" dirty="0"/>
              <a:t>multiple tuples</a:t>
            </a:r>
            <a:r>
              <a:rPr lang="ko-KR" altLang="en-US" sz="1600" dirty="0"/>
              <a:t>를 삽입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빠지는 </a:t>
            </a:r>
            <a:r>
              <a:rPr lang="en-US" altLang="ko-KR" sz="1600" dirty="0"/>
              <a:t>column </a:t>
            </a:r>
            <a:r>
              <a:rPr lang="ko-KR" altLang="en-US" sz="1600" dirty="0"/>
              <a:t>없이</a:t>
            </a:r>
            <a:r>
              <a:rPr lang="en-US" altLang="ko-KR" sz="1600" dirty="0"/>
              <a:t>, attribute </a:t>
            </a:r>
            <a:r>
              <a:rPr lang="ko-KR" altLang="en-US" sz="1600" dirty="0"/>
              <a:t>순서 맞추어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14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1FA31-FABC-5693-A017-E3B3CC7C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95099-7941-E588-91D9-85AED9FE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2-6. ENROLLMENT </a:t>
            </a:r>
            <a:r>
              <a:rPr lang="ko-KR" altLang="en-US" sz="2800" b="1" dirty="0"/>
              <a:t>테이블 데이터 삽입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EFDC1F-12D3-780F-96DE-3A1E885D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4119900" cy="53306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CA9BEC-98B8-847A-6487-EDA37330C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30" y="1143000"/>
            <a:ext cx="3557896" cy="5448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741805-A298-7349-5481-1B957DF56339}"/>
              </a:ext>
            </a:extLst>
          </p:cNvPr>
          <p:cNvSpPr txBox="1"/>
          <p:nvPr/>
        </p:nvSpPr>
        <p:spPr>
          <a:xfrm>
            <a:off x="8910203" y="1143000"/>
            <a:ext cx="311987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Tuple </a:t>
            </a:r>
            <a:r>
              <a:rPr lang="ko-KR" altLang="en-US" sz="1600" dirty="0"/>
              <a:t>삽입을 위해 </a:t>
            </a:r>
            <a:r>
              <a:rPr lang="en-US" altLang="ko-KR" sz="1600" dirty="0"/>
              <a:t>INSERT INTO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한번에 </a:t>
            </a:r>
            <a:r>
              <a:rPr lang="en-US" altLang="ko-KR" sz="1600" dirty="0"/>
              <a:t>multiple tuples</a:t>
            </a:r>
            <a:r>
              <a:rPr lang="ko-KR" altLang="en-US" sz="1600" dirty="0"/>
              <a:t>를 삽입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빠지는 </a:t>
            </a:r>
            <a:r>
              <a:rPr lang="en-US" altLang="ko-KR" sz="1600" dirty="0"/>
              <a:t>column </a:t>
            </a:r>
            <a:r>
              <a:rPr lang="ko-KR" altLang="en-US" sz="1600" dirty="0"/>
              <a:t>없이</a:t>
            </a:r>
            <a:r>
              <a:rPr lang="en-US" altLang="ko-KR" sz="1600" dirty="0"/>
              <a:t>, attribute </a:t>
            </a:r>
            <a:r>
              <a:rPr lang="ko-KR" altLang="en-US" sz="1600" dirty="0"/>
              <a:t>순서 맞추어 삽입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82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1163-A84F-B946-66BF-0603D6F5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9CAE4-8011-C561-D9E6-7C971F4A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2-7. </a:t>
            </a:r>
            <a:r>
              <a:rPr lang="ko-KR" altLang="en-US" sz="2800" b="1" dirty="0"/>
              <a:t>학생 정보 수정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FEBF36-A2C2-C75B-7807-D68CDDC6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3762900" cy="9907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2E58D7-8822-0389-02ED-040028DD9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62200"/>
            <a:ext cx="5077534" cy="3886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A9C050-4B79-AEF5-6996-0082FF799903}"/>
              </a:ext>
            </a:extLst>
          </p:cNvPr>
          <p:cNvSpPr txBox="1"/>
          <p:nvPr/>
        </p:nvSpPr>
        <p:spPr>
          <a:xfrm>
            <a:off x="6247698" y="1141486"/>
            <a:ext cx="502990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Tuple </a:t>
            </a:r>
            <a:r>
              <a:rPr lang="ko-KR" altLang="en-US" sz="1600" dirty="0"/>
              <a:t>수정을 위해 </a:t>
            </a:r>
            <a:r>
              <a:rPr lang="en-US" altLang="ko-KR" sz="1600" dirty="0"/>
              <a:t>UPDATE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학생 이름이 </a:t>
            </a:r>
            <a:r>
              <a:rPr lang="en-US" altLang="ko-KR" sz="1600" dirty="0"/>
              <a:t>Nari Moon</a:t>
            </a:r>
            <a:r>
              <a:rPr lang="ko-KR" altLang="en-US" sz="1600" dirty="0"/>
              <a:t>인 것이 주어진 조건이기 때문에 </a:t>
            </a:r>
            <a:r>
              <a:rPr lang="en-US" altLang="ko-KR" sz="1600" dirty="0"/>
              <a:t>WHERE </a:t>
            </a:r>
            <a:r>
              <a:rPr lang="ko-KR" altLang="en-US" sz="1600" dirty="0"/>
              <a:t>문으로 </a:t>
            </a:r>
            <a:r>
              <a:rPr lang="en-US" altLang="ko-KR" sz="1600" dirty="0"/>
              <a:t>name = ‘Nari Moon’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수정해야 할 내용을 </a:t>
            </a:r>
            <a:r>
              <a:rPr lang="en-US" altLang="ko-KR" sz="1600" dirty="0"/>
              <a:t>SET </a:t>
            </a:r>
            <a:r>
              <a:rPr lang="ko-KR" altLang="en-US" sz="1600" dirty="0"/>
              <a:t>문으로 지정</a:t>
            </a:r>
            <a:r>
              <a:rPr lang="en-US" altLang="ko-KR" sz="1600" dirty="0"/>
              <a:t>, </a:t>
            </a:r>
            <a:r>
              <a:rPr lang="ko-KR" altLang="en-US" sz="1600" dirty="0"/>
              <a:t>전공을 변경해야 하기 때문에 </a:t>
            </a:r>
            <a:r>
              <a:rPr lang="en-US" altLang="ko-KR" sz="1600" dirty="0"/>
              <a:t>major = ‘Computer Science’</a:t>
            </a:r>
            <a:r>
              <a:rPr lang="ko-KR" altLang="en-US" sz="1600" dirty="0"/>
              <a:t>로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87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D73A-93FA-0DE5-C355-1D942860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3B6F3-1344-ACB0-6728-29D006AA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6025" cy="777875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2-8. </a:t>
            </a:r>
            <a:r>
              <a:rPr lang="ko-KR" altLang="en-US" sz="2800" b="1" dirty="0"/>
              <a:t>수강 정보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570856-1966-9571-67C4-FA2EFFD6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4677428" cy="1181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C8F52-CCA9-B3E4-BF4A-03624C3C7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2" y="1143000"/>
            <a:ext cx="3688073" cy="53841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99510-DCBA-BA2F-5134-FF4EE28FCB3C}"/>
              </a:ext>
            </a:extLst>
          </p:cNvPr>
          <p:cNvSpPr txBox="1"/>
          <p:nvPr/>
        </p:nvSpPr>
        <p:spPr>
          <a:xfrm>
            <a:off x="743131" y="2401057"/>
            <a:ext cx="5029902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/>
              <a:t>Tuple </a:t>
            </a:r>
            <a:r>
              <a:rPr lang="ko-KR" altLang="en-US" sz="1600" dirty="0"/>
              <a:t>삭제를 위해 </a:t>
            </a:r>
            <a:r>
              <a:rPr lang="en-US" altLang="ko-KR" sz="1600" dirty="0"/>
              <a:t>DELETE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학생 이름이 주어졌는데</a:t>
            </a:r>
            <a:r>
              <a:rPr lang="en-US" altLang="ko-KR" sz="1600" dirty="0"/>
              <a:t>, name</a:t>
            </a:r>
            <a:r>
              <a:rPr lang="ko-KR" altLang="en-US" sz="1600" dirty="0"/>
              <a:t> 정보는 </a:t>
            </a:r>
            <a:r>
              <a:rPr lang="en-US" altLang="ko-KR" sz="1600" dirty="0"/>
              <a:t>STUDENT </a:t>
            </a:r>
            <a:r>
              <a:rPr lang="ko-KR" altLang="en-US" sz="1600" dirty="0"/>
              <a:t>테이블에 저장되어 있고 수강 정보는 </a:t>
            </a:r>
            <a:r>
              <a:rPr lang="en-US" altLang="ko-KR" sz="1600" dirty="0"/>
              <a:t>ENROLLMENT</a:t>
            </a:r>
            <a:r>
              <a:rPr lang="ko-KR" altLang="en-US" sz="1600" dirty="0"/>
              <a:t>에 있으며</a:t>
            </a:r>
            <a:r>
              <a:rPr lang="en-US" altLang="ko-KR" sz="1600" dirty="0"/>
              <a:t>, ENROLLMENT</a:t>
            </a:r>
            <a:r>
              <a:rPr lang="ko-KR" altLang="en-US" sz="1600" dirty="0"/>
              <a:t>에서는 학생의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만 알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따라서 </a:t>
            </a:r>
            <a:r>
              <a:rPr lang="en-US" altLang="ko-KR" sz="1600" dirty="0"/>
              <a:t>IN(nested query)</a:t>
            </a:r>
            <a:r>
              <a:rPr lang="ko-KR" altLang="en-US" sz="1600" dirty="0"/>
              <a:t>을 사용하여 이름이 </a:t>
            </a:r>
            <a:r>
              <a:rPr lang="en-US" altLang="ko-KR" sz="1600" dirty="0" err="1"/>
              <a:t>Jaehoon</a:t>
            </a:r>
            <a:r>
              <a:rPr lang="en-US" altLang="ko-KR" sz="1600" dirty="0"/>
              <a:t> Shin</a:t>
            </a:r>
            <a:r>
              <a:rPr lang="ko-KR" altLang="en-US" sz="1600" dirty="0"/>
              <a:t>인 학생의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를 가져와서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student_id</a:t>
            </a:r>
            <a:r>
              <a:rPr lang="ko-KR" altLang="en-US" sz="1600" dirty="0"/>
              <a:t>에 해당하는 데이터를 가진 </a:t>
            </a:r>
            <a:r>
              <a:rPr lang="en-US" altLang="ko-KR" sz="1600" dirty="0"/>
              <a:t>tuple</a:t>
            </a:r>
            <a:r>
              <a:rPr lang="ko-KR" altLang="en-US" sz="1600" dirty="0"/>
              <a:t>을 </a:t>
            </a:r>
            <a:r>
              <a:rPr lang="en-US" altLang="ko-KR" sz="1600" dirty="0"/>
              <a:t>ENROLLMENT </a:t>
            </a:r>
            <a:r>
              <a:rPr lang="ko-KR" altLang="en-US" sz="1600" dirty="0"/>
              <a:t>테이블에서 전부 삭제한다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72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752</Words>
  <Application>Microsoft Office PowerPoint</Application>
  <PresentationFormat>와이드스크린</PresentationFormat>
  <Paragraphs>61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2-1. STUDENT 테이블 생성</vt:lpstr>
      <vt:lpstr>2-2. COURSE 테이블 생성</vt:lpstr>
      <vt:lpstr>2-3. ENROLLMENT 테이블 생성</vt:lpstr>
      <vt:lpstr>2-4. STUDENT 테이블 데이터 삽입</vt:lpstr>
      <vt:lpstr>2-5. COURSE 테이블 데이터 삽입</vt:lpstr>
      <vt:lpstr>2-6. ENROLLMENT 테이블 데이터 삽입</vt:lpstr>
      <vt:lpstr>2-7. 학생 정보 수정</vt:lpstr>
      <vt:lpstr>2-8. 수강 정보 삭제</vt:lpstr>
      <vt:lpstr>2-9. 학생 정보 추가</vt:lpstr>
      <vt:lpstr>2-10. Computer Science 전공 학생 동아리 기입</vt:lpstr>
      <vt:lpstr>2-11. Mechanical Engineering 전공 학생 동아리 기입</vt:lpstr>
      <vt:lpstr>2-12. 특정 학생이 수강한 과목 및 성적 조회</vt:lpstr>
      <vt:lpstr>2-13. 전공별 학생 수 조회</vt:lpstr>
      <vt:lpstr>2-14. 특정 조건 충족 과목 조회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윤</dc:creator>
  <cp:lastModifiedBy>지현 윤</cp:lastModifiedBy>
  <cp:revision>11</cp:revision>
  <dcterms:created xsi:type="dcterms:W3CDTF">2025-05-25T14:21:42Z</dcterms:created>
  <dcterms:modified xsi:type="dcterms:W3CDTF">2025-05-29T16:11:02Z</dcterms:modified>
</cp:coreProperties>
</file>