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301A-9E00-C44C-9977-73EB860BFB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EA3233-F567-A94A-B210-72A718398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120EDA-378D-7849-9669-0676A652E742}"/>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5" name="Footer Placeholder 4">
            <a:extLst>
              <a:ext uri="{FF2B5EF4-FFF2-40B4-BE49-F238E27FC236}">
                <a16:creationId xmlns:a16="http://schemas.microsoft.com/office/drawing/2014/main" id="{DCB90F80-85AA-2745-9675-06F975831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87F3E-BBCB-364E-AE95-2F7FA00C81C7}"/>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125775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C816-08E2-0146-BA17-6E18F5657A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20E52D-A616-0C42-970E-AC9DDBE50B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69A88-03EF-8745-A88F-6DEC3C08E8DC}"/>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5" name="Footer Placeholder 4">
            <a:extLst>
              <a:ext uri="{FF2B5EF4-FFF2-40B4-BE49-F238E27FC236}">
                <a16:creationId xmlns:a16="http://schemas.microsoft.com/office/drawing/2014/main" id="{4A6CE969-A6E0-434D-A839-11439FAB8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704D9-03B2-4843-990E-17016DEB7BE6}"/>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50837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593606-A472-294F-A4ED-AE6C9BB30B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46E255-D825-D94D-9BB8-1796710860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6B357-5C17-1B4A-B710-707333E2FEB1}"/>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5" name="Footer Placeholder 4">
            <a:extLst>
              <a:ext uri="{FF2B5EF4-FFF2-40B4-BE49-F238E27FC236}">
                <a16:creationId xmlns:a16="http://schemas.microsoft.com/office/drawing/2014/main" id="{9A3E5DF0-40B7-BC43-A0BA-DBF7BCFAC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F03A8-9164-C744-8A30-1463EA07890D}"/>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191172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FAAB-56B4-3349-8105-CC8A3561F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52317-EC5D-414E-ACB2-F952FF1691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1D70B-2BC0-FB48-A9D2-483B5B838A4D}"/>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5" name="Footer Placeholder 4">
            <a:extLst>
              <a:ext uri="{FF2B5EF4-FFF2-40B4-BE49-F238E27FC236}">
                <a16:creationId xmlns:a16="http://schemas.microsoft.com/office/drawing/2014/main" id="{9589E300-5208-724F-9EC0-0BDD07A7E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340E6-65E1-1D40-BF1A-500632070B72}"/>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428384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EF6B-B248-6940-B023-86C2F87D6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1EBD04-DCAB-F641-BE88-D3AAC13C0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5AB72A-26E4-C94E-8891-557E6899CB23}"/>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5" name="Footer Placeholder 4">
            <a:extLst>
              <a:ext uri="{FF2B5EF4-FFF2-40B4-BE49-F238E27FC236}">
                <a16:creationId xmlns:a16="http://schemas.microsoft.com/office/drawing/2014/main" id="{20709491-C0E3-7747-BCF8-D52E99C17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11358-1ED2-F14C-8C11-497103A91866}"/>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19226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FE14-BC5C-AC45-A6A9-B972B704B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8DEBA-9393-B54A-AE18-5E51DB2428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32CA1F-57A6-594B-86B0-9E081DB0A5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FCD0AC-BD8C-744F-943B-732E1AFA48A0}"/>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6" name="Footer Placeholder 5">
            <a:extLst>
              <a:ext uri="{FF2B5EF4-FFF2-40B4-BE49-F238E27FC236}">
                <a16:creationId xmlns:a16="http://schemas.microsoft.com/office/drawing/2014/main" id="{16C1644F-2011-4B46-8CDB-EDDF406C7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41ED2-15B8-A041-9C50-BAE7D1B8254B}"/>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241604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70D-ED85-D748-A558-25925666E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6279B7-AA1F-E244-A441-2858DDC17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5E4609-0A56-914A-B61C-1513DE60C8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3348A-AE07-F449-B7CB-4919CAE4E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182538-BFAB-A240-8B80-5512897B04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9FF94D-BB29-0847-85A6-7B19E849E9F4}"/>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8" name="Footer Placeholder 7">
            <a:extLst>
              <a:ext uri="{FF2B5EF4-FFF2-40B4-BE49-F238E27FC236}">
                <a16:creationId xmlns:a16="http://schemas.microsoft.com/office/drawing/2014/main" id="{862885DE-1708-FB4C-BE99-D3379C375B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AFA6C0-77AD-BE4B-87BD-07D5141168B5}"/>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203679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175-D333-354D-95BD-63E0F3684D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CEABF4-7862-FC42-86BC-F14E1F51C402}"/>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4" name="Footer Placeholder 3">
            <a:extLst>
              <a:ext uri="{FF2B5EF4-FFF2-40B4-BE49-F238E27FC236}">
                <a16:creationId xmlns:a16="http://schemas.microsoft.com/office/drawing/2014/main" id="{91EB1FFE-B17D-FA47-BD1B-B97FEFFD74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4F31C6-DA49-4E4E-BA61-860406DB5CEA}"/>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326643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5463AD-80A9-1749-A7C6-E2566D42EA44}"/>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3" name="Footer Placeholder 2">
            <a:extLst>
              <a:ext uri="{FF2B5EF4-FFF2-40B4-BE49-F238E27FC236}">
                <a16:creationId xmlns:a16="http://schemas.microsoft.com/office/drawing/2014/main" id="{2E28EFFF-0D6F-DC49-A640-278C7C9DE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A365F9-81BA-9942-AB3E-480D4918B5CE}"/>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74684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1566-B8E0-F14B-8EE4-A7039C1E4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0FC970-A490-4941-A424-5C6730E43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AD61D-767C-944A-A5DE-1EB6FC941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7C1D31-90D2-0346-B85E-038828DF5DB4}"/>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6" name="Footer Placeholder 5">
            <a:extLst>
              <a:ext uri="{FF2B5EF4-FFF2-40B4-BE49-F238E27FC236}">
                <a16:creationId xmlns:a16="http://schemas.microsoft.com/office/drawing/2014/main" id="{9A3E2194-67B8-4541-89B1-D2D9DE965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11C97-0FD2-F645-82C6-C4D4ADAAD91A}"/>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77064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B7C0-658A-BB4F-8BF2-891C9E495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D07C84-3926-AA45-A3DE-6992CF653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F70129-9AF7-1442-99F8-54F416B82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43D268-99EE-3E48-BBA9-BF785C121210}"/>
              </a:ext>
            </a:extLst>
          </p:cNvPr>
          <p:cNvSpPr>
            <a:spLocks noGrp="1"/>
          </p:cNvSpPr>
          <p:nvPr>
            <p:ph type="dt" sz="half" idx="10"/>
          </p:nvPr>
        </p:nvSpPr>
        <p:spPr/>
        <p:txBody>
          <a:bodyPr/>
          <a:lstStyle/>
          <a:p>
            <a:fld id="{B55A1393-95CA-8549-8DBC-40BC2FAC598A}" type="datetimeFigureOut">
              <a:rPr lang="en-US" smtClean="0"/>
              <a:t>6/18/19</a:t>
            </a:fld>
            <a:endParaRPr lang="en-US"/>
          </a:p>
        </p:txBody>
      </p:sp>
      <p:sp>
        <p:nvSpPr>
          <p:cNvPr id="6" name="Footer Placeholder 5">
            <a:extLst>
              <a:ext uri="{FF2B5EF4-FFF2-40B4-BE49-F238E27FC236}">
                <a16:creationId xmlns:a16="http://schemas.microsoft.com/office/drawing/2014/main" id="{D0C0B94C-9052-5047-8AF1-304228D33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B711E-B632-9F40-BEBB-4756E8CC3542}"/>
              </a:ext>
            </a:extLst>
          </p:cNvPr>
          <p:cNvSpPr>
            <a:spLocks noGrp="1"/>
          </p:cNvSpPr>
          <p:nvPr>
            <p:ph type="sldNum" sz="quarter" idx="12"/>
          </p:nvPr>
        </p:nvSpPr>
        <p:spPr/>
        <p:txBody>
          <a:bodyPr/>
          <a:lstStyle/>
          <a:p>
            <a:fld id="{6D55B10D-ACC1-A04F-97A8-D2DA212054F9}" type="slidenum">
              <a:rPr lang="en-US" smtClean="0"/>
              <a:t>‹#›</a:t>
            </a:fld>
            <a:endParaRPr lang="en-US"/>
          </a:p>
        </p:txBody>
      </p:sp>
    </p:spTree>
    <p:extLst>
      <p:ext uri="{BB962C8B-B14F-4D97-AF65-F5344CB8AC3E}">
        <p14:creationId xmlns:p14="http://schemas.microsoft.com/office/powerpoint/2010/main" val="325530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AB0AD-8577-3C45-813E-4D969F18F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2AEF2E-6B89-8144-9063-D621BC606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EEF2B-F085-1640-9A02-6CAD01700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A1393-95CA-8549-8DBC-40BC2FAC598A}" type="datetimeFigureOut">
              <a:rPr lang="en-US" smtClean="0"/>
              <a:t>6/18/19</a:t>
            </a:fld>
            <a:endParaRPr lang="en-US"/>
          </a:p>
        </p:txBody>
      </p:sp>
      <p:sp>
        <p:nvSpPr>
          <p:cNvPr id="5" name="Footer Placeholder 4">
            <a:extLst>
              <a:ext uri="{FF2B5EF4-FFF2-40B4-BE49-F238E27FC236}">
                <a16:creationId xmlns:a16="http://schemas.microsoft.com/office/drawing/2014/main" id="{42FD1ED0-BEA2-2B45-BA6A-F4ED7B003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215C26-BA08-C541-91D8-3C8D3811E7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5B10D-ACC1-A04F-97A8-D2DA212054F9}" type="slidenum">
              <a:rPr lang="en-US" smtClean="0"/>
              <a:t>‹#›</a:t>
            </a:fld>
            <a:endParaRPr lang="en-US"/>
          </a:p>
        </p:txBody>
      </p:sp>
    </p:spTree>
    <p:extLst>
      <p:ext uri="{BB962C8B-B14F-4D97-AF65-F5344CB8AC3E}">
        <p14:creationId xmlns:p14="http://schemas.microsoft.com/office/powerpoint/2010/main" val="1129314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0C77BF-F205-BB43-8464-CAB6B1D21E8D}"/>
              </a:ext>
            </a:extLst>
          </p:cNvPr>
          <p:cNvSpPr>
            <a:spLocks noGrp="1"/>
          </p:cNvSpPr>
          <p:nvPr>
            <p:ph type="subTitle" idx="1"/>
          </p:nvPr>
        </p:nvSpPr>
        <p:spPr>
          <a:xfrm>
            <a:off x="-232611" y="1949115"/>
            <a:ext cx="10844464" cy="1732548"/>
          </a:xfrm>
        </p:spPr>
        <p:txBody>
          <a:bodyPr>
            <a:normAutofit fontScale="62500" lnSpcReduction="20000"/>
          </a:bodyPr>
          <a:lstStyle/>
          <a:p>
            <a:r>
              <a:rPr lang="en-US" b="1" dirty="0"/>
              <a:t> </a:t>
            </a:r>
            <a:endParaRPr lang="en-US" dirty="0"/>
          </a:p>
          <a:p>
            <a:r>
              <a:rPr lang="en-US" b="1" dirty="0"/>
              <a:t> </a:t>
            </a:r>
          </a:p>
          <a:p>
            <a:r>
              <a:rPr lang="en-US" b="1" dirty="0"/>
              <a:t>Course Name  : Junior Design</a:t>
            </a:r>
          </a:p>
          <a:p>
            <a:r>
              <a:rPr lang="en-US" b="1" u="sng" dirty="0"/>
              <a:t>Project proposal</a:t>
            </a:r>
          </a:p>
          <a:p>
            <a:endParaRPr lang="en-US" dirty="0"/>
          </a:p>
          <a:p>
            <a:r>
              <a:rPr lang="en-US" b="1" dirty="0"/>
              <a:t>                     Project Title :  Cricket </a:t>
            </a:r>
            <a:r>
              <a:rPr lang="en-US" b="1" dirty="0" err="1"/>
              <a:t>WebSite</a:t>
            </a:r>
            <a:r>
              <a:rPr lang="en-US" b="1" dirty="0"/>
              <a:t> For Fans And Manager</a:t>
            </a:r>
            <a:endParaRPr lang="en-US" dirty="0"/>
          </a:p>
          <a:p>
            <a:endParaRPr lang="en-US" dirty="0"/>
          </a:p>
        </p:txBody>
      </p:sp>
      <p:pic>
        <p:nvPicPr>
          <p:cNvPr id="4" name="Picture 3">
            <a:extLst>
              <a:ext uri="{FF2B5EF4-FFF2-40B4-BE49-F238E27FC236}">
                <a16:creationId xmlns:a16="http://schemas.microsoft.com/office/drawing/2014/main" id="{5FE1541F-28E6-554D-ADD8-B06F6EF2EA3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59605" y="380266"/>
            <a:ext cx="1287780" cy="1379220"/>
          </a:xfrm>
          <a:prstGeom prst="rect">
            <a:avLst/>
          </a:prstGeom>
        </p:spPr>
      </p:pic>
      <p:sp>
        <p:nvSpPr>
          <p:cNvPr id="5" name="TextBox 4">
            <a:extLst>
              <a:ext uri="{FF2B5EF4-FFF2-40B4-BE49-F238E27FC236}">
                <a16:creationId xmlns:a16="http://schemas.microsoft.com/office/drawing/2014/main" id="{8F4DAB76-409F-C44E-8F2C-3A9CC0CCBB9B}"/>
              </a:ext>
            </a:extLst>
          </p:cNvPr>
          <p:cNvSpPr txBox="1"/>
          <p:nvPr/>
        </p:nvSpPr>
        <p:spPr>
          <a:xfrm>
            <a:off x="2895600" y="1949115"/>
            <a:ext cx="6400800" cy="369332"/>
          </a:xfrm>
          <a:prstGeom prst="rect">
            <a:avLst/>
          </a:prstGeom>
          <a:noFill/>
        </p:spPr>
        <p:txBody>
          <a:bodyPr wrap="square" rtlCol="0">
            <a:spAutoFit/>
          </a:bodyPr>
          <a:lstStyle/>
          <a:p>
            <a:r>
              <a:rPr lang="en-US" b="1" dirty="0"/>
              <a:t> DEPARTMENT OF ELECTRICAL AND COMPUTER ENGINEERING</a:t>
            </a:r>
            <a:endParaRPr lang="en-US" dirty="0"/>
          </a:p>
        </p:txBody>
      </p:sp>
      <p:sp>
        <p:nvSpPr>
          <p:cNvPr id="6" name="TextBox 5">
            <a:extLst>
              <a:ext uri="{FF2B5EF4-FFF2-40B4-BE49-F238E27FC236}">
                <a16:creationId xmlns:a16="http://schemas.microsoft.com/office/drawing/2014/main" id="{3780ADCC-F627-CE49-B421-C38CC3ABADD4}"/>
              </a:ext>
            </a:extLst>
          </p:cNvPr>
          <p:cNvSpPr txBox="1"/>
          <p:nvPr/>
        </p:nvSpPr>
        <p:spPr>
          <a:xfrm>
            <a:off x="2370149" y="4628822"/>
            <a:ext cx="2327910" cy="369332"/>
          </a:xfrm>
          <a:prstGeom prst="rect">
            <a:avLst/>
          </a:prstGeom>
          <a:noFill/>
        </p:spPr>
        <p:txBody>
          <a:bodyPr wrap="square" rtlCol="0">
            <a:spAutoFit/>
          </a:bodyPr>
          <a:lstStyle/>
          <a:p>
            <a:r>
              <a:rPr lang="en-US" b="1" dirty="0"/>
              <a:t>Md. </a:t>
            </a:r>
            <a:r>
              <a:rPr lang="en-US" b="1" dirty="0" err="1"/>
              <a:t>Fuadul</a:t>
            </a:r>
            <a:r>
              <a:rPr lang="en-US" b="1" dirty="0"/>
              <a:t> Islam                                        </a:t>
            </a:r>
            <a:endParaRPr lang="en-US" dirty="0"/>
          </a:p>
        </p:txBody>
      </p:sp>
      <p:sp>
        <p:nvSpPr>
          <p:cNvPr id="8" name="TextBox 7">
            <a:extLst>
              <a:ext uri="{FF2B5EF4-FFF2-40B4-BE49-F238E27FC236}">
                <a16:creationId xmlns:a16="http://schemas.microsoft.com/office/drawing/2014/main" id="{2FD4344B-16F8-7344-A199-49C9BF45CE1E}"/>
              </a:ext>
            </a:extLst>
          </p:cNvPr>
          <p:cNvSpPr txBox="1"/>
          <p:nvPr/>
        </p:nvSpPr>
        <p:spPr>
          <a:xfrm>
            <a:off x="2370149" y="5002082"/>
            <a:ext cx="1618735" cy="369332"/>
          </a:xfrm>
          <a:prstGeom prst="rect">
            <a:avLst/>
          </a:prstGeom>
          <a:noFill/>
        </p:spPr>
        <p:txBody>
          <a:bodyPr wrap="square" rtlCol="0">
            <a:spAutoFit/>
          </a:bodyPr>
          <a:lstStyle/>
          <a:p>
            <a:r>
              <a:rPr lang="en-US" b="1" dirty="0"/>
              <a:t>ID:1631355042</a:t>
            </a:r>
          </a:p>
        </p:txBody>
      </p:sp>
      <p:sp>
        <p:nvSpPr>
          <p:cNvPr id="13" name="Rectangle 12">
            <a:extLst>
              <a:ext uri="{FF2B5EF4-FFF2-40B4-BE49-F238E27FC236}">
                <a16:creationId xmlns:a16="http://schemas.microsoft.com/office/drawing/2014/main" id="{4877603B-776F-BC46-A1AD-50852B88DD0E}"/>
              </a:ext>
            </a:extLst>
          </p:cNvPr>
          <p:cNvSpPr/>
          <p:nvPr/>
        </p:nvSpPr>
        <p:spPr>
          <a:xfrm>
            <a:off x="6096000" y="4628822"/>
            <a:ext cx="4816534" cy="369332"/>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Faculty Name: Intisar </a:t>
            </a:r>
            <a:r>
              <a:rPr lang="en-US" b="1" dirty="0" err="1">
                <a:latin typeface="Times New Roman" panose="02020603050405020304" pitchFamily="18" charset="0"/>
                <a:ea typeface="Calibri" panose="020F0502020204030204" pitchFamily="34" charset="0"/>
              </a:rPr>
              <a:t>Tahmid</a:t>
            </a:r>
            <a:r>
              <a:rPr lang="en-US" b="1" dirty="0">
                <a:latin typeface="Times New Roman" panose="02020603050405020304" pitchFamily="18" charset="0"/>
                <a:ea typeface="Calibri" panose="020F0502020204030204" pitchFamily="34" charset="0"/>
              </a:rPr>
              <a:t> </a:t>
            </a:r>
            <a:r>
              <a:rPr lang="en-US" b="1" dirty="0" err="1">
                <a:latin typeface="Times New Roman" panose="02020603050405020304" pitchFamily="18" charset="0"/>
                <a:ea typeface="Calibri" panose="020F0502020204030204" pitchFamily="34" charset="0"/>
              </a:rPr>
              <a:t>Naheen</a:t>
            </a:r>
            <a:r>
              <a:rPr lang="en-US" b="1" dirty="0">
                <a:latin typeface="Times New Roman" panose="02020603050405020304" pitchFamily="18" charset="0"/>
                <a:ea typeface="Calibri" panose="020F0502020204030204" pitchFamily="34" charset="0"/>
              </a:rPr>
              <a:t> (ITN</a:t>
            </a:r>
            <a:r>
              <a:rPr lang="en-US" dirty="0">
                <a:latin typeface="Times New Roman" panose="02020603050405020304" pitchFamily="18" charset="0"/>
                <a:ea typeface="Calibri" panose="020F0502020204030204" pitchFamily="34" charset="0"/>
              </a:rPr>
              <a:t>)</a:t>
            </a:r>
            <a:r>
              <a:rPr lang="en-US" dirty="0">
                <a:effectLst/>
              </a:rPr>
              <a:t> </a:t>
            </a:r>
            <a:endParaRPr lang="en-US" dirty="0"/>
          </a:p>
        </p:txBody>
      </p:sp>
      <p:sp>
        <p:nvSpPr>
          <p:cNvPr id="14" name="TextBox 13">
            <a:extLst>
              <a:ext uri="{FF2B5EF4-FFF2-40B4-BE49-F238E27FC236}">
                <a16:creationId xmlns:a16="http://schemas.microsoft.com/office/drawing/2014/main" id="{36E531A0-C94C-6A4D-8B0E-040247DCDBED}"/>
              </a:ext>
            </a:extLst>
          </p:cNvPr>
          <p:cNvSpPr txBox="1"/>
          <p:nvPr/>
        </p:nvSpPr>
        <p:spPr>
          <a:xfrm>
            <a:off x="2370149" y="5371414"/>
            <a:ext cx="1581664" cy="646331"/>
          </a:xfrm>
          <a:prstGeom prst="rect">
            <a:avLst/>
          </a:prstGeom>
          <a:noFill/>
        </p:spPr>
        <p:txBody>
          <a:bodyPr wrap="square" rtlCol="0">
            <a:spAutoFit/>
          </a:bodyPr>
          <a:lstStyle/>
          <a:p>
            <a:r>
              <a:rPr lang="en-US" b="1" dirty="0"/>
              <a:t>CSE 299 </a:t>
            </a:r>
          </a:p>
          <a:p>
            <a:r>
              <a:rPr lang="en-US" b="1" dirty="0"/>
              <a:t>Section:12</a:t>
            </a:r>
          </a:p>
        </p:txBody>
      </p:sp>
    </p:spTree>
    <p:extLst>
      <p:ext uri="{BB962C8B-B14F-4D97-AF65-F5344CB8AC3E}">
        <p14:creationId xmlns:p14="http://schemas.microsoft.com/office/powerpoint/2010/main" val="407231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3A707-948B-2F4C-A67D-E9E5D81EF8D6}"/>
              </a:ext>
            </a:extLst>
          </p:cNvPr>
          <p:cNvSpPr>
            <a:spLocks noGrp="1"/>
          </p:cNvSpPr>
          <p:nvPr>
            <p:ph idx="1"/>
          </p:nvPr>
        </p:nvSpPr>
        <p:spPr>
          <a:xfrm>
            <a:off x="794084" y="312821"/>
            <a:ext cx="10559716" cy="6176963"/>
          </a:xfrm>
        </p:spPr>
        <p:txBody>
          <a:bodyPr>
            <a:normAutofit fontScale="92500" lnSpcReduction="10000"/>
          </a:bodyPr>
          <a:lstStyle/>
          <a:p>
            <a:pPr marL="0" indent="0">
              <a:buNone/>
            </a:pPr>
            <a:r>
              <a:rPr lang="en-US" b="1" u="sng" dirty="0"/>
              <a:t>Description</a:t>
            </a:r>
            <a:endParaRPr lang="en-US" dirty="0"/>
          </a:p>
          <a:p>
            <a:pPr marL="0" indent="0">
              <a:buNone/>
            </a:pPr>
            <a:r>
              <a:rPr lang="en-US" dirty="0"/>
              <a:t>We propose a platform for the fan of Bangladeshi Cricket. As, there is no such a platform for the craze of Bangladeshi cricket fan, we intend to give them the chance to get more engaged with Cricket. This website will provide users a safe login, to roam around the domestic and international cricket area within a short time. They will able to get data about any individual player and team, about their past records which will be conducted base on real-life data. Moreover, they will able to see live cricket through live television hyperlinks, fixtures of the upcoming games. </a:t>
            </a:r>
          </a:p>
          <a:p>
            <a:pPr marL="0" indent="0">
              <a:buNone/>
            </a:pPr>
            <a:r>
              <a:rPr lang="en-US" dirty="0"/>
              <a:t>Apart from fan, Manager can manage their team by seeing players past and recent performance which will affect the result of the game and mobilize his/her decisions.</a:t>
            </a:r>
          </a:p>
          <a:p>
            <a:pPr marL="0" indent="0">
              <a:buNone/>
            </a:pPr>
            <a:r>
              <a:rPr lang="en-US" dirty="0"/>
              <a:t> </a:t>
            </a:r>
          </a:p>
          <a:p>
            <a:pPr marL="0" indent="0">
              <a:buNone/>
            </a:pPr>
            <a:r>
              <a:rPr lang="en-US" dirty="0"/>
              <a:t>The Website will also provide the admin panel with login system. They will able to add, remove or update the data of players, teams, fixtures on the database. </a:t>
            </a:r>
          </a:p>
          <a:p>
            <a:pPr marL="0" indent="0">
              <a:buNone/>
            </a:pPr>
            <a:endParaRPr lang="en-US" dirty="0"/>
          </a:p>
        </p:txBody>
      </p:sp>
    </p:spTree>
    <p:extLst>
      <p:ext uri="{BB962C8B-B14F-4D97-AF65-F5344CB8AC3E}">
        <p14:creationId xmlns:p14="http://schemas.microsoft.com/office/powerpoint/2010/main" val="227582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49054D0-4F78-A947-BEC0-14E814BE45FF}"/>
              </a:ext>
            </a:extLst>
          </p:cNvPr>
          <p:cNvSpPr>
            <a:spLocks noGrp="1"/>
          </p:cNvSpPr>
          <p:nvPr>
            <p:ph idx="1"/>
          </p:nvPr>
        </p:nvSpPr>
        <p:spPr>
          <a:xfrm>
            <a:off x="30116" y="1270017"/>
            <a:ext cx="1801454" cy="68959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lnSpc>
                <a:spcPct val="115000"/>
              </a:lnSpc>
              <a:spcAft>
                <a:spcPts val="1000"/>
              </a:spcAft>
              <a:buNone/>
            </a:pPr>
            <a:r>
              <a:rPr lang="en-US" sz="1100" dirty="0">
                <a:effectLst/>
                <a:ea typeface="Calibri" panose="020F0502020204030204" pitchFamily="34" charset="0"/>
                <a:cs typeface="Vrinda"/>
              </a:rPr>
              <a:t>Admin</a:t>
            </a:r>
          </a:p>
        </p:txBody>
      </p:sp>
      <p:cxnSp>
        <p:nvCxnSpPr>
          <p:cNvPr id="12" name="Straight Connector 11">
            <a:extLst>
              <a:ext uri="{FF2B5EF4-FFF2-40B4-BE49-F238E27FC236}">
                <a16:creationId xmlns:a16="http://schemas.microsoft.com/office/drawing/2014/main" id="{1A75F332-9F04-A34E-8A2E-54F0B62DE5AB}"/>
              </a:ext>
            </a:extLst>
          </p:cNvPr>
          <p:cNvCxnSpPr>
            <a:cxnSpLocks/>
          </p:cNvCxnSpPr>
          <p:nvPr/>
        </p:nvCxnSpPr>
        <p:spPr>
          <a:xfrm flipV="1">
            <a:off x="1841861" y="1016000"/>
            <a:ext cx="1435302" cy="54373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B2B63483-5CF8-8843-8805-2ECC7C8377F1}"/>
              </a:ext>
            </a:extLst>
          </p:cNvPr>
          <p:cNvSpPr/>
          <p:nvPr/>
        </p:nvSpPr>
        <p:spPr>
          <a:xfrm>
            <a:off x="3277163" y="346472"/>
            <a:ext cx="1427996" cy="1819966"/>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1100" dirty="0">
                <a:effectLst/>
                <a:ea typeface="Calibri" panose="020F0502020204030204" pitchFamily="34" charset="0"/>
                <a:cs typeface="Vrinda"/>
              </a:rPr>
              <a:t>.</a:t>
            </a:r>
          </a:p>
          <a:p>
            <a:pPr>
              <a:lnSpc>
                <a:spcPct val="115000"/>
              </a:lnSpc>
              <a:spcAft>
                <a:spcPts val="0"/>
              </a:spcAft>
            </a:pPr>
            <a:endParaRPr lang="en-US" sz="1100" dirty="0">
              <a:ea typeface="Calibri" panose="020F0502020204030204" pitchFamily="34" charset="0"/>
              <a:cs typeface="Vrinda"/>
            </a:endParaRPr>
          </a:p>
          <a:p>
            <a:pPr>
              <a:lnSpc>
                <a:spcPct val="115000"/>
              </a:lnSpc>
              <a:spcAft>
                <a:spcPts val="0"/>
              </a:spcAft>
            </a:pPr>
            <a:endParaRPr lang="en-US" sz="1100" dirty="0">
              <a:effectLst/>
              <a:ea typeface="Calibri" panose="020F0502020204030204" pitchFamily="34" charset="0"/>
              <a:cs typeface="Vrinda"/>
            </a:endParaRPr>
          </a:p>
          <a:p>
            <a:pPr>
              <a:lnSpc>
                <a:spcPct val="115000"/>
              </a:lnSpc>
              <a:spcAft>
                <a:spcPts val="0"/>
              </a:spcAft>
            </a:pPr>
            <a:endParaRPr lang="en-US" sz="1100" dirty="0">
              <a:ea typeface="Calibri" panose="020F0502020204030204" pitchFamily="34" charset="0"/>
              <a:cs typeface="Vrinda"/>
            </a:endParaRPr>
          </a:p>
          <a:p>
            <a:pPr>
              <a:lnSpc>
                <a:spcPct val="115000"/>
              </a:lnSpc>
              <a:spcAft>
                <a:spcPts val="0"/>
              </a:spcAft>
            </a:pPr>
            <a:r>
              <a:rPr lang="en-US" sz="1100" dirty="0">
                <a:effectLst/>
                <a:ea typeface="Calibri" panose="020F0502020204030204" pitchFamily="34" charset="0"/>
                <a:cs typeface="Vrinda"/>
              </a:rPr>
              <a:t>Add data</a:t>
            </a:r>
          </a:p>
          <a:p>
            <a:pPr>
              <a:lnSpc>
                <a:spcPct val="115000"/>
              </a:lnSpc>
              <a:spcAft>
                <a:spcPts val="0"/>
              </a:spcAft>
            </a:pPr>
            <a:r>
              <a:rPr lang="en-US" sz="1100" dirty="0">
                <a:effectLst/>
                <a:ea typeface="Calibri" panose="020F0502020204030204" pitchFamily="34" charset="0"/>
                <a:cs typeface="Vrinda"/>
              </a:rPr>
              <a:t>.Delete  data</a:t>
            </a:r>
          </a:p>
          <a:p>
            <a:pPr>
              <a:lnSpc>
                <a:spcPct val="115000"/>
              </a:lnSpc>
              <a:spcAft>
                <a:spcPts val="0"/>
              </a:spcAft>
            </a:pPr>
            <a:r>
              <a:rPr lang="en-US" sz="1100" dirty="0">
                <a:effectLst/>
                <a:ea typeface="Calibri" panose="020F0502020204030204" pitchFamily="34" charset="0"/>
                <a:cs typeface="Vrinda"/>
              </a:rPr>
              <a:t>.Update data</a:t>
            </a:r>
          </a:p>
          <a:p>
            <a:pPr>
              <a:lnSpc>
                <a:spcPct val="115000"/>
              </a:lnSpc>
              <a:spcAft>
                <a:spcPts val="0"/>
              </a:spcAft>
            </a:pPr>
            <a:r>
              <a:rPr lang="en-US" sz="1100" dirty="0">
                <a:effectLst/>
                <a:ea typeface="Calibri" panose="020F0502020204030204" pitchFamily="34" charset="0"/>
                <a:cs typeface="Vrinda"/>
              </a:rPr>
              <a:t>.member-id check</a:t>
            </a:r>
          </a:p>
          <a:p>
            <a:pPr>
              <a:lnSpc>
                <a:spcPct val="115000"/>
              </a:lnSpc>
              <a:spcAft>
                <a:spcPts val="0"/>
              </a:spcAft>
            </a:pPr>
            <a:r>
              <a:rPr lang="en-US" sz="1100" dirty="0">
                <a:effectLst/>
                <a:ea typeface="Calibri" panose="020F0502020204030204" pitchFamily="34" charset="0"/>
                <a:cs typeface="Vrinda"/>
              </a:rPr>
              <a:t>.wages of team</a:t>
            </a:r>
          </a:p>
          <a:p>
            <a:pPr>
              <a:lnSpc>
                <a:spcPct val="115000"/>
              </a:lnSpc>
              <a:spcAft>
                <a:spcPts val="0"/>
              </a:spcAft>
            </a:pPr>
            <a:r>
              <a:rPr lang="en-US" sz="1100" dirty="0">
                <a:effectLst/>
                <a:ea typeface="Calibri" panose="020F0502020204030204" pitchFamily="34" charset="0"/>
                <a:cs typeface="Vrinda"/>
              </a:rPr>
              <a:t>.players contract</a:t>
            </a:r>
          </a:p>
          <a:p>
            <a:pPr algn="ctr">
              <a:lnSpc>
                <a:spcPct val="115000"/>
              </a:lnSpc>
              <a:spcAft>
                <a:spcPts val="1000"/>
              </a:spcAft>
            </a:pPr>
            <a:r>
              <a:rPr lang="en-US" sz="1100" dirty="0">
                <a:effectLst/>
                <a:ea typeface="Calibri" panose="020F0502020204030204" pitchFamily="34" charset="0"/>
                <a:cs typeface="Vrinda"/>
              </a:rPr>
              <a:t> </a:t>
            </a:r>
          </a:p>
          <a:p>
            <a:pPr algn="ctr">
              <a:lnSpc>
                <a:spcPct val="115000"/>
              </a:lnSpc>
              <a:spcAft>
                <a:spcPts val="1000"/>
              </a:spcAft>
            </a:pPr>
            <a:r>
              <a:rPr lang="en-US" sz="1100" dirty="0">
                <a:effectLst/>
                <a:ea typeface="Calibri" panose="020F0502020204030204" pitchFamily="34" charset="0"/>
                <a:cs typeface="Vrinda"/>
              </a:rPr>
              <a:t> </a:t>
            </a:r>
          </a:p>
          <a:p>
            <a:pPr>
              <a:lnSpc>
                <a:spcPct val="115000"/>
              </a:lnSpc>
              <a:spcAft>
                <a:spcPts val="0"/>
              </a:spcAft>
            </a:pPr>
            <a:r>
              <a:rPr lang="en-US" sz="1100" dirty="0">
                <a:effectLst/>
                <a:ea typeface="Calibri" panose="020F0502020204030204" pitchFamily="34" charset="0"/>
                <a:cs typeface="Vrinda"/>
              </a:rPr>
              <a:t> </a:t>
            </a:r>
          </a:p>
          <a:p>
            <a:pPr>
              <a:lnSpc>
                <a:spcPct val="115000"/>
              </a:lnSpc>
              <a:spcAft>
                <a:spcPts val="0"/>
              </a:spcAft>
            </a:pPr>
            <a:r>
              <a:rPr lang="en-US" sz="1100" dirty="0">
                <a:effectLst/>
                <a:ea typeface="Calibri" panose="020F0502020204030204" pitchFamily="34" charset="0"/>
                <a:cs typeface="Vrinda"/>
              </a:rPr>
              <a:t> </a:t>
            </a:r>
          </a:p>
        </p:txBody>
      </p:sp>
      <p:sp>
        <p:nvSpPr>
          <p:cNvPr id="18" name="Rectangle 17">
            <a:extLst>
              <a:ext uri="{FF2B5EF4-FFF2-40B4-BE49-F238E27FC236}">
                <a16:creationId xmlns:a16="http://schemas.microsoft.com/office/drawing/2014/main" id="{732CF7CD-C566-F148-89B9-964BD92D6A93}"/>
              </a:ext>
            </a:extLst>
          </p:cNvPr>
          <p:cNvSpPr/>
          <p:nvPr/>
        </p:nvSpPr>
        <p:spPr>
          <a:xfrm>
            <a:off x="3496839" y="2599575"/>
            <a:ext cx="737572" cy="45607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Vrinda"/>
              </a:rPr>
              <a:t>Website</a:t>
            </a:r>
          </a:p>
        </p:txBody>
      </p:sp>
      <p:cxnSp>
        <p:nvCxnSpPr>
          <p:cNvPr id="20" name="Straight Connector 19">
            <a:extLst>
              <a:ext uri="{FF2B5EF4-FFF2-40B4-BE49-F238E27FC236}">
                <a16:creationId xmlns:a16="http://schemas.microsoft.com/office/drawing/2014/main" id="{F4502A81-7723-924C-84F7-C3B8A1505C78}"/>
              </a:ext>
            </a:extLst>
          </p:cNvPr>
          <p:cNvCxnSpPr>
            <a:cxnSpLocks/>
          </p:cNvCxnSpPr>
          <p:nvPr/>
        </p:nvCxnSpPr>
        <p:spPr>
          <a:xfrm flipV="1">
            <a:off x="3927790" y="2166438"/>
            <a:ext cx="0" cy="433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21F611-86B9-6043-8E8E-E06BF09A94F8}"/>
              </a:ext>
            </a:extLst>
          </p:cNvPr>
          <p:cNvCxnSpPr>
            <a:cxnSpLocks/>
          </p:cNvCxnSpPr>
          <p:nvPr/>
        </p:nvCxnSpPr>
        <p:spPr>
          <a:xfrm>
            <a:off x="3910551" y="3055652"/>
            <a:ext cx="0" cy="26661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F9E88C1B-A158-6C4B-97DB-1B3B7CA96544}"/>
              </a:ext>
            </a:extLst>
          </p:cNvPr>
          <p:cNvSpPr/>
          <p:nvPr/>
        </p:nvSpPr>
        <p:spPr>
          <a:xfrm>
            <a:off x="3277654" y="3322142"/>
            <a:ext cx="1280160" cy="73152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1100" dirty="0">
                <a:effectLst/>
                <a:ea typeface="Calibri" panose="020F0502020204030204" pitchFamily="34" charset="0"/>
                <a:cs typeface="Vrinda"/>
              </a:rPr>
              <a:t>.search data</a:t>
            </a:r>
          </a:p>
          <a:p>
            <a:pPr>
              <a:lnSpc>
                <a:spcPct val="115000"/>
              </a:lnSpc>
              <a:spcAft>
                <a:spcPts val="0"/>
              </a:spcAft>
            </a:pPr>
            <a:r>
              <a:rPr lang="en-US" sz="1100" dirty="0">
                <a:effectLst/>
                <a:ea typeface="Calibri" panose="020F0502020204030204" pitchFamily="34" charset="0"/>
                <a:cs typeface="Vrinda"/>
              </a:rPr>
              <a:t>.save data</a:t>
            </a:r>
          </a:p>
          <a:p>
            <a:pPr>
              <a:lnSpc>
                <a:spcPct val="115000"/>
              </a:lnSpc>
              <a:spcAft>
                <a:spcPts val="0"/>
              </a:spcAft>
            </a:pPr>
            <a:r>
              <a:rPr lang="en-US" sz="1100" dirty="0">
                <a:effectLst/>
                <a:ea typeface="Calibri" panose="020F0502020204030204" pitchFamily="34" charset="0"/>
                <a:cs typeface="Vrinda"/>
              </a:rPr>
              <a:t>.watch game</a:t>
            </a:r>
          </a:p>
        </p:txBody>
      </p:sp>
      <p:sp>
        <p:nvSpPr>
          <p:cNvPr id="30" name="Flowchart: Magnetic Disk 3">
            <a:extLst>
              <a:ext uri="{FF2B5EF4-FFF2-40B4-BE49-F238E27FC236}">
                <a16:creationId xmlns:a16="http://schemas.microsoft.com/office/drawing/2014/main" id="{178F6A4D-A4C1-814D-B10D-79FCE8589A47}"/>
              </a:ext>
            </a:extLst>
          </p:cNvPr>
          <p:cNvSpPr/>
          <p:nvPr/>
        </p:nvSpPr>
        <p:spPr>
          <a:xfrm>
            <a:off x="5834370" y="2521543"/>
            <a:ext cx="1158240" cy="612140"/>
          </a:xfrm>
          <a:prstGeom prst="flowChartMagneticDisk">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Vrinda"/>
              </a:rPr>
              <a:t>Database</a:t>
            </a:r>
          </a:p>
        </p:txBody>
      </p:sp>
      <p:sp>
        <p:nvSpPr>
          <p:cNvPr id="32" name="Oval 31">
            <a:extLst>
              <a:ext uri="{FF2B5EF4-FFF2-40B4-BE49-F238E27FC236}">
                <a16:creationId xmlns:a16="http://schemas.microsoft.com/office/drawing/2014/main" id="{9CE22B82-45A3-D540-A3A3-C04CA0169C64}"/>
              </a:ext>
            </a:extLst>
          </p:cNvPr>
          <p:cNvSpPr/>
          <p:nvPr/>
        </p:nvSpPr>
        <p:spPr>
          <a:xfrm>
            <a:off x="74578" y="2788032"/>
            <a:ext cx="1712531" cy="534109"/>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panose="020F0502020204030204" pitchFamily="34" charset="0"/>
                <a:cs typeface="Vrinda"/>
              </a:rPr>
              <a:t>User</a:t>
            </a:r>
          </a:p>
        </p:txBody>
      </p:sp>
      <p:cxnSp>
        <p:nvCxnSpPr>
          <p:cNvPr id="34" name="Straight Connector 33">
            <a:extLst>
              <a:ext uri="{FF2B5EF4-FFF2-40B4-BE49-F238E27FC236}">
                <a16:creationId xmlns:a16="http://schemas.microsoft.com/office/drawing/2014/main" id="{A225B25F-5855-514E-8B01-40F82AEA76D4}"/>
              </a:ext>
            </a:extLst>
          </p:cNvPr>
          <p:cNvCxnSpPr>
            <a:cxnSpLocks/>
          </p:cNvCxnSpPr>
          <p:nvPr/>
        </p:nvCxnSpPr>
        <p:spPr>
          <a:xfrm>
            <a:off x="4234411" y="2788033"/>
            <a:ext cx="1599959" cy="4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A1D056-B982-CB47-BB3C-C37B690A1089}"/>
              </a:ext>
            </a:extLst>
          </p:cNvPr>
          <p:cNvCxnSpPr>
            <a:cxnSpLocks/>
            <a:endCxn id="28" idx="1"/>
          </p:cNvCxnSpPr>
          <p:nvPr/>
        </p:nvCxnSpPr>
        <p:spPr>
          <a:xfrm>
            <a:off x="1674537" y="3133683"/>
            <a:ext cx="1603117" cy="554219"/>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44A19D-0C10-354D-9AF3-0586DC586578}"/>
              </a:ext>
            </a:extLst>
          </p:cNvPr>
          <p:cNvSpPr txBox="1"/>
          <p:nvPr/>
        </p:nvSpPr>
        <p:spPr>
          <a:xfrm rot="20196485">
            <a:off x="1825770" y="955283"/>
            <a:ext cx="843309" cy="369332"/>
          </a:xfrm>
          <a:prstGeom prst="rect">
            <a:avLst/>
          </a:prstGeom>
          <a:noFill/>
        </p:spPr>
        <p:txBody>
          <a:bodyPr wrap="square" rtlCol="0">
            <a:spAutoFit/>
          </a:bodyPr>
          <a:lstStyle/>
          <a:p>
            <a:r>
              <a:rPr lang="en-US" dirty="0"/>
              <a:t>Log-in</a:t>
            </a:r>
            <a:r>
              <a:rPr lang="en-US" dirty="0">
                <a:effectLst/>
              </a:rPr>
              <a:t> </a:t>
            </a:r>
            <a:endParaRPr lang="en-US" dirty="0"/>
          </a:p>
        </p:txBody>
      </p:sp>
      <p:sp>
        <p:nvSpPr>
          <p:cNvPr id="42" name="TextBox 41">
            <a:extLst>
              <a:ext uri="{FF2B5EF4-FFF2-40B4-BE49-F238E27FC236}">
                <a16:creationId xmlns:a16="http://schemas.microsoft.com/office/drawing/2014/main" id="{25567EA3-F8DD-C04F-A50D-3FC93B8C13E0}"/>
              </a:ext>
            </a:extLst>
          </p:cNvPr>
          <p:cNvSpPr txBox="1"/>
          <p:nvPr/>
        </p:nvSpPr>
        <p:spPr>
          <a:xfrm rot="1212415">
            <a:off x="1963010" y="3024022"/>
            <a:ext cx="811441" cy="369332"/>
          </a:xfrm>
          <a:prstGeom prst="rect">
            <a:avLst/>
          </a:prstGeom>
          <a:noFill/>
        </p:spPr>
        <p:txBody>
          <a:bodyPr wrap="none" rtlCol="0">
            <a:spAutoFit/>
          </a:bodyPr>
          <a:lstStyle/>
          <a:p>
            <a:r>
              <a:rPr lang="en-US" dirty="0"/>
              <a:t>Log-in</a:t>
            </a:r>
            <a:r>
              <a:rPr lang="en-US" dirty="0">
                <a:effectLst/>
              </a:rPr>
              <a:t> </a:t>
            </a:r>
            <a:endParaRPr lang="en-US" dirty="0"/>
          </a:p>
        </p:txBody>
      </p:sp>
      <p:sp>
        <p:nvSpPr>
          <p:cNvPr id="50" name="TextBox 49">
            <a:extLst>
              <a:ext uri="{FF2B5EF4-FFF2-40B4-BE49-F238E27FC236}">
                <a16:creationId xmlns:a16="http://schemas.microsoft.com/office/drawing/2014/main" id="{06289AB1-A592-DD44-9773-9D410EA8FC55}"/>
              </a:ext>
            </a:extLst>
          </p:cNvPr>
          <p:cNvSpPr txBox="1"/>
          <p:nvPr/>
        </p:nvSpPr>
        <p:spPr>
          <a:xfrm>
            <a:off x="74578" y="4469200"/>
            <a:ext cx="6654800" cy="1200329"/>
          </a:xfrm>
          <a:prstGeom prst="rect">
            <a:avLst/>
          </a:prstGeom>
          <a:noFill/>
        </p:spPr>
        <p:txBody>
          <a:bodyPr wrap="square" rtlCol="0">
            <a:spAutoFit/>
          </a:bodyPr>
          <a:lstStyle/>
          <a:p>
            <a:r>
              <a:rPr lang="en-US" dirty="0"/>
              <a:t> </a:t>
            </a:r>
          </a:p>
          <a:p>
            <a:r>
              <a:rPr lang="en-US" dirty="0"/>
              <a:t>The Website will be created:</a:t>
            </a:r>
          </a:p>
          <a:p>
            <a:r>
              <a:rPr lang="en-US" dirty="0"/>
              <a:t>Foreground: HTML, CSS, Bootstraps. </a:t>
            </a:r>
          </a:p>
          <a:p>
            <a:r>
              <a:rPr lang="en-US" dirty="0"/>
              <a:t>Background:  JavaScript, PHP, SQL.</a:t>
            </a:r>
          </a:p>
        </p:txBody>
      </p:sp>
    </p:spTree>
    <p:extLst>
      <p:ext uri="{BB962C8B-B14F-4D97-AF65-F5344CB8AC3E}">
        <p14:creationId xmlns:p14="http://schemas.microsoft.com/office/powerpoint/2010/main" val="402371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435E4-9B9D-6741-A18F-12A0CEA352F2}"/>
              </a:ext>
            </a:extLst>
          </p:cNvPr>
          <p:cNvSpPr>
            <a:spLocks noGrp="1"/>
          </p:cNvSpPr>
          <p:nvPr>
            <p:ph idx="1"/>
          </p:nvPr>
        </p:nvSpPr>
        <p:spPr>
          <a:xfrm>
            <a:off x="406400" y="423333"/>
            <a:ext cx="10947400" cy="5753630"/>
          </a:xfrm>
        </p:spPr>
        <p:txBody>
          <a:bodyPr/>
          <a:lstStyle/>
          <a:p>
            <a:pPr marL="0" indent="0">
              <a:buNone/>
            </a:pPr>
            <a:r>
              <a:rPr lang="en-US" b="1" u="sng" dirty="0"/>
              <a:t>Objective:</a:t>
            </a:r>
            <a:endParaRPr lang="en-US" dirty="0"/>
          </a:p>
          <a:p>
            <a:pPr marL="0" indent="0">
              <a:buNone/>
            </a:pPr>
            <a:r>
              <a:rPr lang="en-US" dirty="0"/>
              <a:t>The primary objective of the project is to learn more about web-developing as well as provide a cricket crazy nation a formidable site to roam around Cricket world.</a:t>
            </a:r>
          </a:p>
          <a:p>
            <a:pPr marL="0" indent="0">
              <a:buNone/>
            </a:pPr>
            <a:r>
              <a:rPr lang="en-US" b="1" u="sng" dirty="0"/>
              <a:t>Outcome:</a:t>
            </a:r>
            <a:endParaRPr lang="en-US" dirty="0"/>
          </a:p>
          <a:p>
            <a:pPr marL="0" indent="0">
              <a:buNone/>
            </a:pPr>
            <a:r>
              <a:rPr lang="en-US" dirty="0"/>
              <a:t>Bangladesh has more than hundred millions of cricket fans but there is no reliable cricket website. The result of the project is this huge fan-base will get a site where they can know more cricket and watch cricket. The manager of Cricket games can easily make their team up by considering their recent performances and experiences.</a:t>
            </a:r>
          </a:p>
          <a:p>
            <a:pPr marL="0" indent="0">
              <a:buNone/>
            </a:pPr>
            <a:endParaRPr lang="en-US" dirty="0"/>
          </a:p>
        </p:txBody>
      </p:sp>
    </p:spTree>
    <p:extLst>
      <p:ext uri="{BB962C8B-B14F-4D97-AF65-F5344CB8AC3E}">
        <p14:creationId xmlns:p14="http://schemas.microsoft.com/office/powerpoint/2010/main" val="308017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E9785-5ABE-BF4A-B9CE-DC4020BB0F00}"/>
              </a:ext>
            </a:extLst>
          </p:cNvPr>
          <p:cNvSpPr>
            <a:spLocks noGrp="1"/>
          </p:cNvSpPr>
          <p:nvPr>
            <p:ph idx="1"/>
          </p:nvPr>
        </p:nvSpPr>
        <p:spPr>
          <a:xfrm>
            <a:off x="618066" y="470957"/>
            <a:ext cx="10515600" cy="5709709"/>
          </a:xfrm>
        </p:spPr>
        <p:txBody>
          <a:bodyPr>
            <a:normAutofit/>
          </a:bodyPr>
          <a:lstStyle/>
          <a:p>
            <a:pPr marL="0" indent="0">
              <a:buNone/>
            </a:pPr>
            <a:r>
              <a:rPr lang="en-US" b="1" u="sng" dirty="0"/>
              <a:t>Literature Review</a:t>
            </a:r>
            <a:endParaRPr lang="en-US" dirty="0"/>
          </a:p>
          <a:p>
            <a:pPr marL="0" indent="0">
              <a:buNone/>
            </a:pPr>
            <a:r>
              <a:rPr lang="en-US" dirty="0"/>
              <a:t>Cricket is the most followed game in Bangladesh but the resources and records of national cricket team and domestic teams are scarce. AS a result the progression and the expansion of this game is becoming limited. This site will particularly help fan of Bangladesh to focus more on Bangladesh cricket.   </a:t>
            </a:r>
          </a:p>
          <a:p>
            <a:pPr marL="0" indent="0">
              <a:buNone/>
            </a:pPr>
            <a:r>
              <a:rPr lang="en-US" dirty="0"/>
              <a:t>On the other side, the management faces criticism while selecting the team, the website will help them to form a team by looking at their (players) profile. They will know the recent performances of any individual from time to time and their experience level which help them to minimize the criticism. Management will get updated with players remaining contract and wages bill. </a:t>
            </a:r>
          </a:p>
        </p:txBody>
      </p:sp>
    </p:spTree>
    <p:extLst>
      <p:ext uri="{BB962C8B-B14F-4D97-AF65-F5344CB8AC3E}">
        <p14:creationId xmlns:p14="http://schemas.microsoft.com/office/powerpoint/2010/main" val="3593415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420</Words>
  <Application>Microsoft Macintosh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Vrinda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Fuadul Islam</dc:creator>
  <cp:lastModifiedBy>Fuadul Islam</cp:lastModifiedBy>
  <cp:revision>4</cp:revision>
  <dcterms:created xsi:type="dcterms:W3CDTF">2019-06-18T08:26:24Z</dcterms:created>
  <dcterms:modified xsi:type="dcterms:W3CDTF">2019-06-18T09:29:08Z</dcterms:modified>
</cp:coreProperties>
</file>