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8B6563-2ECE-47AD-B5EB-543EE9AE9AD9}" type="datetimeFigureOut">
              <a:rPr lang="en-US" smtClean="0"/>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E3CCC-7CF4-4820-B7F8-C91641A7B458}" type="slidenum">
              <a:rPr lang="en-US" smtClean="0"/>
              <a:t>‹#›</a:t>
            </a:fld>
            <a:endParaRPr lang="en-US"/>
          </a:p>
        </p:txBody>
      </p:sp>
    </p:spTree>
    <p:extLst>
      <p:ext uri="{BB962C8B-B14F-4D97-AF65-F5344CB8AC3E}">
        <p14:creationId xmlns:p14="http://schemas.microsoft.com/office/powerpoint/2010/main" val="27362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8B6563-2ECE-47AD-B5EB-543EE9AE9AD9}" type="datetimeFigureOut">
              <a:rPr lang="en-US" smtClean="0"/>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E3CCC-7CF4-4820-B7F8-C91641A7B458}" type="slidenum">
              <a:rPr lang="en-US" smtClean="0"/>
              <a:t>‹#›</a:t>
            </a:fld>
            <a:endParaRPr lang="en-US"/>
          </a:p>
        </p:txBody>
      </p:sp>
    </p:spTree>
    <p:extLst>
      <p:ext uri="{BB962C8B-B14F-4D97-AF65-F5344CB8AC3E}">
        <p14:creationId xmlns:p14="http://schemas.microsoft.com/office/powerpoint/2010/main" val="28084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8B6563-2ECE-47AD-B5EB-543EE9AE9AD9}" type="datetimeFigureOut">
              <a:rPr lang="en-US" smtClean="0"/>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E3CCC-7CF4-4820-B7F8-C91641A7B458}" type="slidenum">
              <a:rPr lang="en-US" smtClean="0"/>
              <a:t>‹#›</a:t>
            </a:fld>
            <a:endParaRPr lang="en-US"/>
          </a:p>
        </p:txBody>
      </p:sp>
    </p:spTree>
    <p:extLst>
      <p:ext uri="{BB962C8B-B14F-4D97-AF65-F5344CB8AC3E}">
        <p14:creationId xmlns:p14="http://schemas.microsoft.com/office/powerpoint/2010/main" val="2054422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8B6563-2ECE-47AD-B5EB-543EE9AE9AD9}" type="datetimeFigureOut">
              <a:rPr lang="en-US" smtClean="0"/>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E3CCC-7CF4-4820-B7F8-C91641A7B458}" type="slidenum">
              <a:rPr lang="en-US" smtClean="0"/>
              <a:t>‹#›</a:t>
            </a:fld>
            <a:endParaRPr lang="en-US"/>
          </a:p>
        </p:txBody>
      </p:sp>
    </p:spTree>
    <p:extLst>
      <p:ext uri="{BB962C8B-B14F-4D97-AF65-F5344CB8AC3E}">
        <p14:creationId xmlns:p14="http://schemas.microsoft.com/office/powerpoint/2010/main" val="4062393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8B6563-2ECE-47AD-B5EB-543EE9AE9AD9}" type="datetimeFigureOut">
              <a:rPr lang="en-US" smtClean="0"/>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E3CCC-7CF4-4820-B7F8-C91641A7B458}" type="slidenum">
              <a:rPr lang="en-US" smtClean="0"/>
              <a:t>‹#›</a:t>
            </a:fld>
            <a:endParaRPr lang="en-US"/>
          </a:p>
        </p:txBody>
      </p:sp>
    </p:spTree>
    <p:extLst>
      <p:ext uri="{BB962C8B-B14F-4D97-AF65-F5344CB8AC3E}">
        <p14:creationId xmlns:p14="http://schemas.microsoft.com/office/powerpoint/2010/main" val="2944066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8B6563-2ECE-47AD-B5EB-543EE9AE9AD9}" type="datetimeFigureOut">
              <a:rPr lang="en-US" smtClean="0"/>
              <a:t>6/15/2019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FE3CCC-7CF4-4820-B7F8-C91641A7B458}" type="slidenum">
              <a:rPr lang="en-US" smtClean="0"/>
              <a:t>‹#›</a:t>
            </a:fld>
            <a:endParaRPr lang="en-US"/>
          </a:p>
        </p:txBody>
      </p:sp>
    </p:spTree>
    <p:extLst>
      <p:ext uri="{BB962C8B-B14F-4D97-AF65-F5344CB8AC3E}">
        <p14:creationId xmlns:p14="http://schemas.microsoft.com/office/powerpoint/2010/main" val="123849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8B6563-2ECE-47AD-B5EB-543EE9AE9AD9}" type="datetimeFigureOut">
              <a:rPr lang="en-US" smtClean="0"/>
              <a:t>6/15/2019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FE3CCC-7CF4-4820-B7F8-C91641A7B458}" type="slidenum">
              <a:rPr lang="en-US" smtClean="0"/>
              <a:t>‹#›</a:t>
            </a:fld>
            <a:endParaRPr lang="en-US"/>
          </a:p>
        </p:txBody>
      </p:sp>
    </p:spTree>
    <p:extLst>
      <p:ext uri="{BB962C8B-B14F-4D97-AF65-F5344CB8AC3E}">
        <p14:creationId xmlns:p14="http://schemas.microsoft.com/office/powerpoint/2010/main" val="76482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8B6563-2ECE-47AD-B5EB-543EE9AE9AD9}" type="datetimeFigureOut">
              <a:rPr lang="en-US" smtClean="0"/>
              <a:t>6/15/2019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FE3CCC-7CF4-4820-B7F8-C91641A7B458}" type="slidenum">
              <a:rPr lang="en-US" smtClean="0"/>
              <a:t>‹#›</a:t>
            </a:fld>
            <a:endParaRPr lang="en-US"/>
          </a:p>
        </p:txBody>
      </p:sp>
    </p:spTree>
    <p:extLst>
      <p:ext uri="{BB962C8B-B14F-4D97-AF65-F5344CB8AC3E}">
        <p14:creationId xmlns:p14="http://schemas.microsoft.com/office/powerpoint/2010/main" val="3202986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B6563-2ECE-47AD-B5EB-543EE9AE9AD9}" type="datetimeFigureOut">
              <a:rPr lang="en-US" smtClean="0"/>
              <a:t>6/15/2019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FE3CCC-7CF4-4820-B7F8-C91641A7B458}" type="slidenum">
              <a:rPr lang="en-US" smtClean="0"/>
              <a:t>‹#›</a:t>
            </a:fld>
            <a:endParaRPr lang="en-US"/>
          </a:p>
        </p:txBody>
      </p:sp>
    </p:spTree>
    <p:extLst>
      <p:ext uri="{BB962C8B-B14F-4D97-AF65-F5344CB8AC3E}">
        <p14:creationId xmlns:p14="http://schemas.microsoft.com/office/powerpoint/2010/main" val="2679026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8B6563-2ECE-47AD-B5EB-543EE9AE9AD9}" type="datetimeFigureOut">
              <a:rPr lang="en-US" smtClean="0"/>
              <a:t>6/15/2019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FE3CCC-7CF4-4820-B7F8-C91641A7B458}" type="slidenum">
              <a:rPr lang="en-US" smtClean="0"/>
              <a:t>‹#›</a:t>
            </a:fld>
            <a:endParaRPr lang="en-US"/>
          </a:p>
        </p:txBody>
      </p:sp>
    </p:spTree>
    <p:extLst>
      <p:ext uri="{BB962C8B-B14F-4D97-AF65-F5344CB8AC3E}">
        <p14:creationId xmlns:p14="http://schemas.microsoft.com/office/powerpoint/2010/main" val="2235832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8B6563-2ECE-47AD-B5EB-543EE9AE9AD9}" type="datetimeFigureOut">
              <a:rPr lang="en-US" smtClean="0"/>
              <a:t>6/15/2019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FE3CCC-7CF4-4820-B7F8-C91641A7B458}" type="slidenum">
              <a:rPr lang="en-US" smtClean="0"/>
              <a:t>‹#›</a:t>
            </a:fld>
            <a:endParaRPr lang="en-US"/>
          </a:p>
        </p:txBody>
      </p:sp>
    </p:spTree>
    <p:extLst>
      <p:ext uri="{BB962C8B-B14F-4D97-AF65-F5344CB8AC3E}">
        <p14:creationId xmlns:p14="http://schemas.microsoft.com/office/powerpoint/2010/main" val="4245262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B6563-2ECE-47AD-B5EB-543EE9AE9AD9}" type="datetimeFigureOut">
              <a:rPr lang="en-US" smtClean="0"/>
              <a:t>6/15/2019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FE3CCC-7CF4-4820-B7F8-C91641A7B458}" type="slidenum">
              <a:rPr lang="en-US" smtClean="0"/>
              <a:t>‹#›</a:t>
            </a:fld>
            <a:endParaRPr lang="en-US"/>
          </a:p>
        </p:txBody>
      </p:sp>
    </p:spTree>
    <p:extLst>
      <p:ext uri="{BB962C8B-B14F-4D97-AF65-F5344CB8AC3E}">
        <p14:creationId xmlns:p14="http://schemas.microsoft.com/office/powerpoint/2010/main" val="2547394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Vrinda"/>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1028" name="Picture 1" descr="http://varsityeduinfo.com/varsity/wp-content/uploads/2013/04/NSU-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038" y="151101"/>
            <a:ext cx="1828800" cy="21621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762237" y="2313276"/>
            <a:ext cx="6096000" cy="677108"/>
          </a:xfrm>
          <a:prstGeom prst="rect">
            <a:avLst/>
          </a:prstGeom>
        </p:spPr>
        <p:txBody>
          <a:bodyPr>
            <a:spAutoFit/>
          </a:bodyPr>
          <a:lstStyle/>
          <a:p>
            <a:pPr lvl="0" eaLnBrk="0" fontAlgn="base" hangingPunct="0">
              <a:spcBef>
                <a:spcPct val="0"/>
              </a:spcBef>
              <a:spcAft>
                <a:spcPct val="0"/>
              </a:spcAft>
            </a:pPr>
            <a:r>
              <a:rPr kumimoji="0" lang="en-US"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Vrinda"/>
              </a:rPr>
              <a:t>Department of Electrical and Computer Engineering</a:t>
            </a:r>
            <a:endParaRPr kumimoji="0" lang="en-US" sz="1200" b="0" i="0" u="none" strike="noStrike" cap="none" normalizeH="0" baseline="0" smtClean="0">
              <a:ln>
                <a:noFill/>
              </a:ln>
              <a:solidFill>
                <a:schemeClr val="tx1"/>
              </a:solidFill>
              <a:effectLst/>
            </a:endParaRPr>
          </a:p>
          <a:p>
            <a:pPr lvl="0" eaLnBrk="0" fontAlgn="base" hangingPunct="0">
              <a:spcBef>
                <a:spcPct val="0"/>
              </a:spcBef>
              <a:spcAft>
                <a:spcPct val="0"/>
              </a:spcAft>
            </a:pPr>
            <a:r>
              <a:rPr kumimoji="0" lang="en-US" sz="20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Vrinda"/>
              </a:rPr>
              <a:t>               PROJECT PROPOSAL</a:t>
            </a:r>
            <a:r>
              <a:rPr kumimoji="0" lang="en-US" sz="2000" b="1" i="0" u="none" strike="noStrike" cap="none" normalizeH="0" smtClean="0">
                <a:ln>
                  <a:noFill/>
                </a:ln>
                <a:solidFill>
                  <a:schemeClr val="tx1"/>
                </a:solidFill>
                <a:effectLst/>
                <a:latin typeface="Calibri" panose="020F0502020204030204" pitchFamily="34" charset="0"/>
                <a:ea typeface="Calibri" panose="020F0502020204030204" pitchFamily="34" charset="0"/>
                <a:cs typeface="Vrinda"/>
              </a:rPr>
              <a:t> CSE 299</a:t>
            </a:r>
            <a:endParaRPr lang="en-US"/>
          </a:p>
        </p:txBody>
      </p:sp>
      <p:sp>
        <p:nvSpPr>
          <p:cNvPr id="9" name="Rectangle 8"/>
          <p:cNvSpPr/>
          <p:nvPr/>
        </p:nvSpPr>
        <p:spPr>
          <a:xfrm>
            <a:off x="4729646" y="2950064"/>
            <a:ext cx="6798711" cy="369332"/>
          </a:xfrm>
          <a:prstGeom prst="rect">
            <a:avLst/>
          </a:prstGeom>
        </p:spPr>
        <p:txBody>
          <a:bodyPr wrap="square">
            <a:spAutoFit/>
          </a:bodyPr>
          <a:lstStyle/>
          <a:p>
            <a:pPr lvl="0" eaLnBrk="0" fontAlgn="base" hangingPunct="0">
              <a:spcBef>
                <a:spcPct val="0"/>
              </a:spcBef>
              <a:spcAft>
                <a:spcPct val="0"/>
              </a:spcAft>
            </a:pPr>
            <a:r>
              <a:rPr kumimoji="0" lang="en-US" b="0" i="0" u="sng" strike="noStrike" cap="none" normalizeH="0" baseline="0" smtClean="0" bmk="_Toc527958449">
                <a:ln>
                  <a:noFill/>
                </a:ln>
                <a:solidFill>
                  <a:srgbClr val="2E74B5"/>
                </a:solidFill>
                <a:effectLst/>
                <a:latin typeface="Calibri Light" panose="020F0302020204030204" pitchFamily="34" charset="0"/>
                <a:ea typeface="Calibri Light" panose="020F0302020204030204" pitchFamily="34" charset="0"/>
                <a:cs typeface="Vrinda"/>
              </a:rPr>
              <a:t>Hospital Management System</a:t>
            </a:r>
            <a:endParaRPr kumimoji="0" lang="en-US" sz="1100" b="0" i="0" u="none" strike="noStrike" cap="none" normalizeH="0" baseline="0" smtClean="0">
              <a:ln>
                <a:noFill/>
              </a:ln>
              <a:solidFill>
                <a:srgbClr val="2E74B5"/>
              </a:solidFill>
              <a:effectLst/>
              <a:latin typeface="Calibri Light" panose="020F0302020204030204" pitchFamily="34" charset="0"/>
              <a:ea typeface="Calibri Light" panose="020F0302020204030204" pitchFamily="34" charset="0"/>
              <a:cs typeface="Vrinda"/>
            </a:endParaRPr>
          </a:p>
        </p:txBody>
      </p:sp>
      <p:sp>
        <p:nvSpPr>
          <p:cNvPr id="10" name="Rectangle 9"/>
          <p:cNvSpPr/>
          <p:nvPr/>
        </p:nvSpPr>
        <p:spPr>
          <a:xfrm>
            <a:off x="1152250" y="4415573"/>
            <a:ext cx="6056588" cy="1877437"/>
          </a:xfrm>
          <a:prstGeom prst="rect">
            <a:avLst/>
          </a:prstGeom>
        </p:spPr>
        <p:txBody>
          <a:bodyPr wrap="square">
            <a:spAutoFit/>
          </a:bodyPr>
          <a:lstStyle/>
          <a:p>
            <a:pPr lvl="0" eaLnBrk="0" fontAlgn="base" hangingPunct="0">
              <a:spcBef>
                <a:spcPct val="0"/>
              </a:spcBef>
              <a:spcAft>
                <a:spcPct val="0"/>
              </a:spcAft>
            </a:pPr>
            <a:r>
              <a:rPr kumimoji="0" lang="en-US"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Md. Seragis Salekin</a:t>
            </a:r>
          </a:p>
          <a:p>
            <a:pPr lvl="0" eaLnBrk="0" fontAlgn="base" hangingPunct="0">
              <a:spcBef>
                <a:spcPct val="0"/>
              </a:spcBef>
              <a:spcAft>
                <a:spcPct val="0"/>
              </a:spcAft>
            </a:pPr>
            <a:endParaRPr lang="en-US" sz="1200" b="1">
              <a:latin typeface="Calibri" panose="020F0502020204030204" pitchFamily="34" charset="0"/>
              <a:cs typeface="Calibri" panose="020F0502020204030204" pitchFamily="34" charset="0"/>
            </a:endParaRPr>
          </a:p>
          <a:p>
            <a:pPr lvl="0" eaLnBrk="0" fontAlgn="base" hangingPunct="0">
              <a:spcBef>
                <a:spcPct val="0"/>
              </a:spcBef>
              <a:spcAft>
                <a:spcPct val="0"/>
              </a:spcAft>
            </a:pPr>
            <a:r>
              <a:rPr kumimoji="0" lang="en-US" b="1" i="0" u="none" strike="noStrike" cap="none" normalizeH="0" baseline="0" smtClean="0">
                <a:ln>
                  <a:noFill/>
                </a:ln>
                <a:solidFill>
                  <a:schemeClr val="tx1"/>
                </a:solidFill>
                <a:effectLst/>
              </a:rPr>
              <a:t>ID</a:t>
            </a:r>
            <a:r>
              <a:rPr kumimoji="0" lang="en-US" b="1" i="0" u="none" strike="noStrike" cap="none" normalizeH="0" smtClean="0">
                <a:ln>
                  <a:noFill/>
                </a:ln>
                <a:solidFill>
                  <a:schemeClr val="tx1"/>
                </a:solidFill>
                <a:effectLst/>
              </a:rPr>
              <a:t> : 1632228042</a:t>
            </a:r>
            <a:endParaRPr kumimoji="0" lang="en-US" b="1" i="0" u="none" strike="noStrike" cap="none" normalizeH="0" baseline="0" smtClean="0">
              <a:ln>
                <a:noFill/>
              </a:ln>
              <a:solidFill>
                <a:schemeClr val="tx1"/>
              </a:solidFill>
              <a:effectLst/>
            </a:endParaRPr>
          </a:p>
          <a:p>
            <a:pPr lvl="0" eaLnBrk="0" fontAlgn="base" hangingPunct="0">
              <a:spcBef>
                <a:spcPct val="0"/>
              </a:spcBef>
              <a:spcAft>
                <a:spcPct val="0"/>
              </a:spcAft>
            </a:pPr>
            <a:r>
              <a:rPr kumimoji="0" lang="en-US" sz="14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Vrinda"/>
              </a:rPr>
              <a:t/>
            </a:r>
            <a:br>
              <a:rPr kumimoji="0" lang="en-US" sz="14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Vrinda"/>
              </a:rPr>
            </a:br>
            <a:r>
              <a:rPr kumimoji="0" lang="en-US"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Vrinda"/>
              </a:rPr>
              <a:t>Date of Submission: 15.06.2019</a:t>
            </a:r>
          </a:p>
          <a:p>
            <a:pPr lvl="0" eaLnBrk="0" fontAlgn="base" hangingPunct="0">
              <a:spcBef>
                <a:spcPct val="0"/>
              </a:spcBef>
              <a:spcAft>
                <a:spcPct val="0"/>
              </a:spcAft>
            </a:pPr>
            <a:endParaRPr lang="en-US" b="1">
              <a:latin typeface="Calibri" panose="020F0502020204030204" pitchFamily="34" charset="0"/>
            </a:endParaRPr>
          </a:p>
          <a:p>
            <a:pPr lvl="0" eaLnBrk="0" fontAlgn="base" hangingPunct="0">
              <a:spcBef>
                <a:spcPct val="0"/>
              </a:spcBef>
              <a:spcAft>
                <a:spcPct val="0"/>
              </a:spcAft>
            </a:pPr>
            <a:r>
              <a:rPr lang="en-US" b="1" smtClean="0">
                <a:latin typeface="Calibri" panose="020F0502020204030204" pitchFamily="34" charset="0"/>
              </a:rPr>
              <a:t>Section : 12</a:t>
            </a:r>
            <a:endParaRPr lang="en-US"/>
          </a:p>
        </p:txBody>
      </p:sp>
      <p:sp>
        <p:nvSpPr>
          <p:cNvPr id="11" name="Rectangle 10"/>
          <p:cNvSpPr/>
          <p:nvPr/>
        </p:nvSpPr>
        <p:spPr>
          <a:xfrm>
            <a:off x="1152250" y="4006892"/>
            <a:ext cx="1578958" cy="369332"/>
          </a:xfrm>
          <a:prstGeom prst="rect">
            <a:avLst/>
          </a:prstGeom>
        </p:spPr>
        <p:txBody>
          <a:bodyPr wrap="none">
            <a:spAutoFit/>
          </a:bodyPr>
          <a:lstStyle/>
          <a:p>
            <a:pPr lvl="0" eaLnBrk="0" fontAlgn="base" hangingPunct="0">
              <a:spcBef>
                <a:spcPct val="0"/>
              </a:spcBef>
              <a:spcAft>
                <a:spcPct val="0"/>
              </a:spcAft>
            </a:pPr>
            <a:r>
              <a:rPr kumimoji="0" lang="en-US"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Vrinda"/>
              </a:rPr>
              <a:t>Submitted by: </a:t>
            </a:r>
            <a:endParaRPr kumimoji="0" lang="en-US" sz="12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4066653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0330" y="156654"/>
            <a:ext cx="11582400" cy="1926168"/>
          </a:xfrm>
          <a:prstGeom prst="rect">
            <a:avLst/>
          </a:prstGeom>
        </p:spPr>
        <p:txBody>
          <a:bodyPr wrap="square">
            <a:spAutoFit/>
          </a:bodyPr>
          <a:lstStyle/>
          <a:p>
            <a:pPr algn="just">
              <a:lnSpc>
                <a:spcPct val="125000"/>
              </a:lnSpc>
              <a:spcAft>
                <a:spcPts val="800"/>
              </a:spcAft>
            </a:pPr>
            <a:r>
              <a:rPr lang="en-US" b="1" smtClean="0">
                <a:effectLst/>
                <a:latin typeface="Times New Roman" panose="02020603050405020304" pitchFamily="18" charset="0"/>
                <a:ea typeface="Calibri" panose="020F0502020204030204" pitchFamily="34" charset="0"/>
                <a:cs typeface="Vrinda"/>
              </a:rPr>
              <a:t>Admission</a:t>
            </a:r>
            <a:endParaRPr lang="en-US" sz="1600" smtClean="0">
              <a:effectLst/>
              <a:latin typeface="Calibri" panose="020F0502020204030204" pitchFamily="34" charset="0"/>
              <a:ea typeface="Calibri" panose="020F0502020204030204" pitchFamily="34" charset="0"/>
              <a:cs typeface="Vrinda"/>
            </a:endParaRPr>
          </a:p>
          <a:p>
            <a:pPr algn="just">
              <a:lnSpc>
                <a:spcPct val="125000"/>
              </a:lnSpc>
              <a:spcAft>
                <a:spcPts val="800"/>
              </a:spcAft>
            </a:pPr>
            <a:r>
              <a:rPr lang="en-US" smtClean="0">
                <a:effectLst/>
                <a:latin typeface="Times New Roman" panose="02020603050405020304" pitchFamily="18" charset="0"/>
                <a:ea typeface="Calibri" panose="020F0502020204030204" pitchFamily="34" charset="0"/>
                <a:cs typeface="Vrinda"/>
              </a:rPr>
              <a:t>A patient is admitted to the hospital by filling up a form (Attachment 1). The form data is entered into the system by an operator using a graphical user interface (to be designed by the students). In the interface, there will be some mandatory fields and some optional as mentioned in the form. After filling up and submission using the interface, all data will be saved in the database. </a:t>
            </a:r>
            <a:endParaRPr lang="en-US" sz="1600">
              <a:effectLst/>
              <a:latin typeface="Calibri" panose="020F0502020204030204" pitchFamily="34" charset="0"/>
              <a:ea typeface="Calibri" panose="020F0502020204030204" pitchFamily="34" charset="0"/>
              <a:cs typeface="Vrinda"/>
            </a:endParaRPr>
          </a:p>
        </p:txBody>
      </p:sp>
      <p:sp>
        <p:nvSpPr>
          <p:cNvPr id="6" name="Rectangle 5"/>
          <p:cNvSpPr/>
          <p:nvPr/>
        </p:nvSpPr>
        <p:spPr>
          <a:xfrm>
            <a:off x="490330" y="2292792"/>
            <a:ext cx="11582400" cy="1233671"/>
          </a:xfrm>
          <a:prstGeom prst="rect">
            <a:avLst/>
          </a:prstGeom>
        </p:spPr>
        <p:txBody>
          <a:bodyPr wrap="square">
            <a:spAutoFit/>
          </a:bodyPr>
          <a:lstStyle/>
          <a:p>
            <a:pPr algn="just">
              <a:lnSpc>
                <a:spcPct val="125000"/>
              </a:lnSpc>
              <a:spcAft>
                <a:spcPts val="800"/>
              </a:spcAft>
            </a:pPr>
            <a:r>
              <a:rPr lang="en-US" b="1" smtClean="0">
                <a:effectLst/>
                <a:latin typeface="Times New Roman" panose="02020603050405020304" pitchFamily="18" charset="0"/>
                <a:ea typeface="Calibri" panose="020F0502020204030204" pitchFamily="34" charset="0"/>
                <a:cs typeface="Vrinda"/>
              </a:rPr>
              <a:t>Doctor Initial Investigation</a:t>
            </a:r>
            <a:endParaRPr lang="en-US" sz="1600" smtClean="0">
              <a:effectLst/>
              <a:latin typeface="Calibri" panose="020F0502020204030204" pitchFamily="34" charset="0"/>
              <a:ea typeface="Calibri" panose="020F0502020204030204" pitchFamily="34" charset="0"/>
              <a:cs typeface="Vrinda"/>
            </a:endParaRPr>
          </a:p>
          <a:p>
            <a:pPr algn="just">
              <a:lnSpc>
                <a:spcPct val="125000"/>
              </a:lnSpc>
              <a:spcAft>
                <a:spcPts val="800"/>
              </a:spcAft>
            </a:pPr>
            <a:r>
              <a:rPr lang="en-US" smtClean="0">
                <a:effectLst/>
                <a:latin typeface="Times New Roman" panose="02020603050405020304" pitchFamily="18" charset="0"/>
                <a:ea typeface="Calibri" panose="020F0502020204030204" pitchFamily="34" charset="0"/>
                <a:cs typeface="Vrinda"/>
              </a:rPr>
              <a:t>After admission, a duty doctor will record all information of the patient as per the printed patient information form generated from the system as per Attachment 3. A nurse will submit all data recorded by the duty doctor using an Interface. </a:t>
            </a:r>
            <a:endParaRPr lang="en-US" sz="1600">
              <a:effectLst/>
              <a:latin typeface="Calibri" panose="020F0502020204030204" pitchFamily="34" charset="0"/>
              <a:ea typeface="Calibri" panose="020F0502020204030204" pitchFamily="34" charset="0"/>
              <a:cs typeface="Vrinda"/>
            </a:endParaRPr>
          </a:p>
        </p:txBody>
      </p:sp>
      <p:sp>
        <p:nvSpPr>
          <p:cNvPr id="7" name="Rectangle 6"/>
          <p:cNvSpPr/>
          <p:nvPr/>
        </p:nvSpPr>
        <p:spPr>
          <a:xfrm>
            <a:off x="490330" y="3736433"/>
            <a:ext cx="11582400" cy="1926168"/>
          </a:xfrm>
          <a:prstGeom prst="rect">
            <a:avLst/>
          </a:prstGeom>
        </p:spPr>
        <p:txBody>
          <a:bodyPr wrap="square">
            <a:spAutoFit/>
          </a:bodyPr>
          <a:lstStyle/>
          <a:p>
            <a:pPr algn="just">
              <a:lnSpc>
                <a:spcPct val="125000"/>
              </a:lnSpc>
              <a:spcAft>
                <a:spcPts val="800"/>
              </a:spcAft>
            </a:pPr>
            <a:r>
              <a:rPr lang="en-US" b="1" smtClean="0">
                <a:effectLst/>
                <a:latin typeface="Times New Roman" panose="02020603050405020304" pitchFamily="18" charset="0"/>
                <a:ea typeface="Calibri" panose="020F0502020204030204" pitchFamily="34" charset="0"/>
                <a:cs typeface="Vrinda"/>
              </a:rPr>
              <a:t>Medical treatment by Specialist</a:t>
            </a:r>
            <a:endParaRPr lang="en-US" sz="1600" smtClean="0">
              <a:effectLst/>
              <a:latin typeface="Calibri" panose="020F0502020204030204" pitchFamily="34" charset="0"/>
              <a:ea typeface="Calibri" panose="020F0502020204030204" pitchFamily="34" charset="0"/>
              <a:cs typeface="Vrinda"/>
            </a:endParaRPr>
          </a:p>
          <a:p>
            <a:pPr algn="just">
              <a:lnSpc>
                <a:spcPct val="125000"/>
              </a:lnSpc>
              <a:spcAft>
                <a:spcPts val="800"/>
              </a:spcAft>
            </a:pPr>
            <a:r>
              <a:rPr lang="en-US" smtClean="0">
                <a:effectLst/>
                <a:latin typeface="Times New Roman" panose="02020603050405020304" pitchFamily="18" charset="0"/>
                <a:ea typeface="Calibri" panose="020F0502020204030204" pitchFamily="34" charset="0"/>
                <a:cs typeface="Vrinda"/>
              </a:rPr>
              <a:t>Each patient is admitted into the hospital under a specialist. A specialist may be Professor, Associate Professor, Asst. Professor or Consultant. Whenever, a specialist visits a patient, he/ she  advises the patient about different medicines and tests as per Attachment 4. A nurse of the ward gives the entry of the medicine and test information using an Interface. An order is prepared for medicine and for test accordingly.</a:t>
            </a:r>
            <a:endParaRPr lang="en-US" sz="1600">
              <a:effectLst/>
              <a:latin typeface="Calibri" panose="020F0502020204030204" pitchFamily="34" charset="0"/>
              <a:ea typeface="Calibri" panose="020F0502020204030204" pitchFamily="34" charset="0"/>
              <a:cs typeface="Vrinda"/>
            </a:endParaRPr>
          </a:p>
        </p:txBody>
      </p:sp>
    </p:spTree>
    <p:extLst>
      <p:ext uri="{BB962C8B-B14F-4D97-AF65-F5344CB8AC3E}">
        <p14:creationId xmlns:p14="http://schemas.microsoft.com/office/powerpoint/2010/main" val="12196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6348" y="182353"/>
            <a:ext cx="11449878" cy="4067780"/>
          </a:xfrm>
          <a:prstGeom prst="rect">
            <a:avLst/>
          </a:prstGeom>
        </p:spPr>
        <p:txBody>
          <a:bodyPr wrap="square">
            <a:spAutoFit/>
          </a:bodyPr>
          <a:lstStyle/>
          <a:p>
            <a:pPr algn="just">
              <a:lnSpc>
                <a:spcPct val="125000"/>
              </a:lnSpc>
              <a:spcAft>
                <a:spcPts val="800"/>
              </a:spcAft>
            </a:pPr>
            <a:r>
              <a:rPr lang="en-US" b="1" smtClean="0">
                <a:effectLst/>
                <a:latin typeface="Times New Roman" panose="02020603050405020304" pitchFamily="18" charset="0"/>
                <a:ea typeface="Calibri" panose="020F0502020204030204" pitchFamily="34" charset="0"/>
                <a:cs typeface="Vrinda"/>
              </a:rPr>
              <a:t>Issue Medicine</a:t>
            </a:r>
            <a:endParaRPr lang="en-US" sz="1600" smtClean="0">
              <a:effectLst/>
              <a:latin typeface="Calibri" panose="020F0502020204030204" pitchFamily="34" charset="0"/>
              <a:ea typeface="Calibri" panose="020F0502020204030204" pitchFamily="34" charset="0"/>
              <a:cs typeface="Vrinda"/>
            </a:endParaRPr>
          </a:p>
          <a:p>
            <a:pPr algn="just">
              <a:lnSpc>
                <a:spcPct val="125000"/>
              </a:lnSpc>
              <a:spcAft>
                <a:spcPts val="800"/>
              </a:spcAft>
            </a:pPr>
            <a:r>
              <a:rPr lang="en-US" smtClean="0">
                <a:effectLst/>
                <a:latin typeface="Times New Roman" panose="02020603050405020304" pitchFamily="18" charset="0"/>
                <a:ea typeface="Calibri" panose="020F0502020204030204" pitchFamily="34" charset="0"/>
                <a:cs typeface="Vrinda"/>
              </a:rPr>
              <a:t> Medicine order is sent to the medicine store and medicines are issued to the patient entering the medicine data using an interface. Medicine data contains the price of the medicine and the amount issued to that patient. </a:t>
            </a:r>
            <a:endParaRPr lang="en-US" sz="1600" smtClean="0">
              <a:effectLst/>
              <a:latin typeface="Calibri" panose="020F0502020204030204" pitchFamily="34" charset="0"/>
              <a:ea typeface="Calibri" panose="020F0502020204030204" pitchFamily="34" charset="0"/>
              <a:cs typeface="Vrinda"/>
            </a:endParaRPr>
          </a:p>
          <a:p>
            <a:pPr algn="just">
              <a:lnSpc>
                <a:spcPct val="125000"/>
              </a:lnSpc>
              <a:spcAft>
                <a:spcPts val="800"/>
              </a:spcAft>
              <a:tabLst>
                <a:tab pos="2089150" algn="l"/>
              </a:tabLst>
            </a:pPr>
            <a:endParaRPr lang="en-US" b="1" smtClean="0">
              <a:effectLst/>
              <a:latin typeface="Times New Roman" panose="02020603050405020304" pitchFamily="18" charset="0"/>
              <a:ea typeface="Calibri" panose="020F0502020204030204" pitchFamily="34" charset="0"/>
              <a:cs typeface="Vrinda"/>
            </a:endParaRPr>
          </a:p>
          <a:p>
            <a:pPr algn="just">
              <a:lnSpc>
                <a:spcPct val="125000"/>
              </a:lnSpc>
              <a:spcAft>
                <a:spcPts val="800"/>
              </a:spcAft>
              <a:tabLst>
                <a:tab pos="2089150" algn="l"/>
              </a:tabLst>
            </a:pPr>
            <a:endParaRPr lang="en-US" b="1">
              <a:latin typeface="Times New Roman" panose="02020603050405020304" pitchFamily="18" charset="0"/>
              <a:ea typeface="Calibri" panose="020F0502020204030204" pitchFamily="34" charset="0"/>
              <a:cs typeface="Vrinda"/>
            </a:endParaRPr>
          </a:p>
          <a:p>
            <a:pPr algn="just">
              <a:lnSpc>
                <a:spcPct val="125000"/>
              </a:lnSpc>
              <a:spcAft>
                <a:spcPts val="800"/>
              </a:spcAft>
              <a:tabLst>
                <a:tab pos="2089150" algn="l"/>
              </a:tabLst>
            </a:pPr>
            <a:r>
              <a:rPr lang="en-US" b="1" smtClean="0">
                <a:effectLst/>
                <a:latin typeface="Times New Roman" panose="02020603050405020304" pitchFamily="18" charset="0"/>
                <a:ea typeface="Calibri" panose="020F0502020204030204" pitchFamily="34" charset="0"/>
                <a:cs typeface="Vrinda"/>
              </a:rPr>
              <a:t>Test Result	</a:t>
            </a:r>
            <a:endParaRPr lang="en-US" sz="1600" smtClean="0">
              <a:effectLst/>
              <a:latin typeface="Calibri" panose="020F0502020204030204" pitchFamily="34" charset="0"/>
              <a:ea typeface="Calibri" panose="020F0502020204030204" pitchFamily="34" charset="0"/>
              <a:cs typeface="Vrinda"/>
            </a:endParaRPr>
          </a:p>
          <a:p>
            <a:pPr algn="just">
              <a:lnSpc>
                <a:spcPct val="125000"/>
              </a:lnSpc>
              <a:spcAft>
                <a:spcPts val="800"/>
              </a:spcAft>
            </a:pPr>
            <a:r>
              <a:rPr lang="en-US" smtClean="0">
                <a:effectLst/>
                <a:latin typeface="Times New Roman" panose="02020603050405020304" pitchFamily="18" charset="0"/>
                <a:ea typeface="Calibri" panose="020F0502020204030204" pitchFamily="34" charset="0"/>
                <a:cs typeface="Vrinda"/>
              </a:rPr>
              <a:t>Test order is sent to the Pathology/Radiology/Imaging centers as per the test order. Test samples are sent to the Pathology center if it is pathology test. For each sample, patient id is used as sample id and has a collection date and time. Test result is given sample wise. Radiology or Imaging are done by corresponding centers for different tests and results are stored as text and images.</a:t>
            </a:r>
            <a:endParaRPr lang="en-US" sz="1600">
              <a:effectLst/>
              <a:latin typeface="Calibri" panose="020F0502020204030204" pitchFamily="34" charset="0"/>
              <a:ea typeface="Calibri" panose="020F0502020204030204" pitchFamily="34" charset="0"/>
              <a:cs typeface="Vrinda"/>
            </a:endParaRPr>
          </a:p>
        </p:txBody>
      </p:sp>
    </p:spTree>
    <p:extLst>
      <p:ext uri="{BB962C8B-B14F-4D97-AF65-F5344CB8AC3E}">
        <p14:creationId xmlns:p14="http://schemas.microsoft.com/office/powerpoint/2010/main" val="280328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8052" y="399159"/>
            <a:ext cx="11675166" cy="4516621"/>
          </a:xfrm>
          <a:prstGeom prst="rect">
            <a:avLst/>
          </a:prstGeom>
        </p:spPr>
        <p:txBody>
          <a:bodyPr wrap="square">
            <a:spAutoFit/>
          </a:bodyPr>
          <a:lstStyle/>
          <a:p>
            <a:pPr algn="just">
              <a:lnSpc>
                <a:spcPct val="125000"/>
              </a:lnSpc>
              <a:spcAft>
                <a:spcPts val="800"/>
              </a:spcAft>
            </a:pPr>
            <a:r>
              <a:rPr lang="en-US" b="1" smtClean="0">
                <a:effectLst/>
                <a:latin typeface="Times New Roman" panose="02020603050405020304" pitchFamily="18" charset="0"/>
                <a:ea typeface="Calibri" panose="020F0502020204030204" pitchFamily="34" charset="0"/>
                <a:cs typeface="Vrinda"/>
              </a:rPr>
              <a:t>Hospital Doctor, Nurse and Ward Management</a:t>
            </a:r>
          </a:p>
          <a:p>
            <a:pPr algn="just">
              <a:lnSpc>
                <a:spcPct val="125000"/>
              </a:lnSpc>
              <a:spcAft>
                <a:spcPts val="800"/>
              </a:spcAft>
            </a:pPr>
            <a:endParaRPr lang="en-US" sz="1600" smtClean="0">
              <a:effectLst/>
              <a:latin typeface="Calibri" panose="020F0502020204030204" pitchFamily="34" charset="0"/>
              <a:ea typeface="Calibri" panose="020F0502020204030204" pitchFamily="34" charset="0"/>
              <a:cs typeface="Vrinda"/>
            </a:endParaRPr>
          </a:p>
          <a:p>
            <a:pPr algn="just">
              <a:lnSpc>
                <a:spcPct val="125000"/>
              </a:lnSpc>
              <a:spcAft>
                <a:spcPts val="800"/>
              </a:spcAft>
            </a:pPr>
            <a:r>
              <a:rPr lang="en-US" smtClean="0">
                <a:effectLst/>
                <a:latin typeface="Times New Roman" panose="02020603050405020304" pitchFamily="18" charset="0"/>
                <a:ea typeface="Calibri" panose="020F0502020204030204" pitchFamily="34" charset="0"/>
                <a:cs typeface="Vrinda"/>
              </a:rPr>
              <a:t>The hospital management system contains information about doctors, patients, nurses, and other employees. A doctor can have a unique id, name, address, mobile numbers, working days, and specialization. One doctor called registrar  will be responsible for a ward. In each ward, there will have many doctors and nurses. Among the nurses, there will be a staff nurse who will be the supervisor of all nurses of the ward. A nurse will be identified by nurse id. The other information for a nurse is name, present address, permanent address, duty shift, and mobile number. A doctor or a nurse can be transferred from one ward to another ward. </a:t>
            </a:r>
            <a:endParaRPr lang="en-US" sz="1600" smtClean="0">
              <a:effectLst/>
              <a:latin typeface="Calibri" panose="020F0502020204030204" pitchFamily="34" charset="0"/>
              <a:ea typeface="Calibri" panose="020F0502020204030204" pitchFamily="34" charset="0"/>
              <a:cs typeface="Vrinda"/>
            </a:endParaRPr>
          </a:p>
          <a:p>
            <a:pPr algn="just">
              <a:lnSpc>
                <a:spcPct val="125000"/>
              </a:lnSpc>
              <a:spcAft>
                <a:spcPts val="800"/>
              </a:spcAft>
            </a:pPr>
            <a:r>
              <a:rPr lang="en-US" smtClean="0">
                <a:effectLst/>
                <a:latin typeface="Times New Roman" panose="02020603050405020304" pitchFamily="18" charset="0"/>
                <a:ea typeface="Calibri" panose="020F0502020204030204" pitchFamily="34" charset="0"/>
                <a:cs typeface="Vrinda"/>
              </a:rPr>
              <a:t>In the hospital, there will be many wards and each ward will contain many beds and each bed will have a bed id and rent.  Each ward will have an id and type. Each patient will have an id, name, address, ward number / cabin number, disease name, disease severity, special note and bed no. Medicine will be supplied from the store of the hospital. Doctors will give prescriptions to patients from the list of medicines. Each medicine has id, name, price and date of expiry.</a:t>
            </a:r>
            <a:endParaRPr lang="en-US" sz="1600">
              <a:effectLst/>
              <a:latin typeface="Calibri" panose="020F0502020204030204" pitchFamily="34" charset="0"/>
              <a:ea typeface="Calibri" panose="020F0502020204030204" pitchFamily="34" charset="0"/>
              <a:cs typeface="Vrinda"/>
            </a:endParaRPr>
          </a:p>
        </p:txBody>
      </p:sp>
    </p:spTree>
    <p:extLst>
      <p:ext uri="{BB962C8B-B14F-4D97-AF65-F5344CB8AC3E}">
        <p14:creationId xmlns:p14="http://schemas.microsoft.com/office/powerpoint/2010/main" val="165204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366" y="218941"/>
            <a:ext cx="8757634" cy="2427652"/>
          </a:xfrm>
          <a:prstGeom prst="rect">
            <a:avLst/>
          </a:prstGeom>
        </p:spPr>
        <p:txBody>
          <a:bodyPr wrap="square">
            <a:spAutoFit/>
          </a:bodyPr>
          <a:lstStyle/>
          <a:p>
            <a:pPr>
              <a:lnSpc>
                <a:spcPct val="107000"/>
              </a:lnSpc>
              <a:spcAft>
                <a:spcPts val="800"/>
              </a:spcAft>
            </a:pPr>
            <a:r>
              <a:rPr lang="en-US" b="1" smtClean="0">
                <a:effectLst/>
                <a:latin typeface="Times New Roman" panose="02020603050405020304" pitchFamily="18" charset="0"/>
                <a:ea typeface="Calibri" panose="020F0502020204030204" pitchFamily="34" charset="0"/>
                <a:cs typeface="Vrinda"/>
              </a:rPr>
              <a:t>Output</a:t>
            </a:r>
            <a:endParaRPr lang="en-US" sz="1600" smtClean="0">
              <a:effectLst/>
              <a:latin typeface="Calibri" panose="020F0502020204030204" pitchFamily="34" charset="0"/>
              <a:ea typeface="Calibri" panose="020F0502020204030204" pitchFamily="34" charset="0"/>
              <a:cs typeface="Vrinda"/>
            </a:endParaRPr>
          </a:p>
          <a:p>
            <a:pPr>
              <a:lnSpc>
                <a:spcPct val="107000"/>
              </a:lnSpc>
              <a:spcAft>
                <a:spcPts val="800"/>
              </a:spcAft>
            </a:pPr>
            <a:r>
              <a:rPr lang="en-US" smtClean="0">
                <a:effectLst/>
                <a:latin typeface="Times New Roman" panose="02020603050405020304" pitchFamily="18" charset="0"/>
                <a:ea typeface="Calibri" panose="020F0502020204030204" pitchFamily="34" charset="0"/>
                <a:cs typeface="Vrinda"/>
              </a:rPr>
              <a:t>The following shall be the output of the system.</a:t>
            </a:r>
            <a:endParaRPr lang="en-US" sz="1600" smtClean="0">
              <a:effectLst/>
              <a:latin typeface="Calibri" panose="020F0502020204030204" pitchFamily="34" charset="0"/>
              <a:ea typeface="Calibri" panose="020F0502020204030204" pitchFamily="34" charset="0"/>
              <a:cs typeface="Vrinda"/>
            </a:endParaRPr>
          </a:p>
          <a:p>
            <a:pPr marL="342900" marR="0" lvl="0" indent="-342900">
              <a:lnSpc>
                <a:spcPct val="106000"/>
              </a:lnSpc>
              <a:spcBef>
                <a:spcPts val="0"/>
              </a:spcBef>
              <a:spcAft>
                <a:spcPts val="0"/>
              </a:spcAft>
              <a:buFont typeface="+mj-lt"/>
              <a:buAutoNum type="arabicPeriod"/>
            </a:pPr>
            <a:r>
              <a:rPr lang="en-US" smtClean="0">
                <a:effectLst/>
                <a:latin typeface="Times New Roman" panose="02020603050405020304" pitchFamily="18" charset="0"/>
                <a:ea typeface="Calibri" panose="020F0502020204030204" pitchFamily="34" charset="0"/>
                <a:cs typeface="Vrinda"/>
              </a:rPr>
              <a:t>Specialist detailed Bill</a:t>
            </a:r>
            <a:endParaRPr lang="en-US" sz="1600" smtClean="0">
              <a:effectLst/>
              <a:latin typeface="Calibri" panose="020F0502020204030204" pitchFamily="34" charset="0"/>
              <a:ea typeface="Calibri" panose="020F0502020204030204" pitchFamily="34" charset="0"/>
              <a:cs typeface="Vrinda"/>
            </a:endParaRPr>
          </a:p>
          <a:p>
            <a:pPr marL="342900" marR="0" lvl="0" indent="-342900">
              <a:lnSpc>
                <a:spcPct val="106000"/>
              </a:lnSpc>
              <a:spcBef>
                <a:spcPts val="0"/>
              </a:spcBef>
              <a:spcAft>
                <a:spcPts val="0"/>
              </a:spcAft>
              <a:buFont typeface="+mj-lt"/>
              <a:buAutoNum type="arabicPeriod"/>
            </a:pPr>
            <a:r>
              <a:rPr lang="en-US" smtClean="0">
                <a:effectLst/>
                <a:latin typeface="Times New Roman" panose="02020603050405020304" pitchFamily="18" charset="0"/>
                <a:ea typeface="Calibri" panose="020F0502020204030204" pitchFamily="34" charset="0"/>
                <a:cs typeface="Vrinda"/>
              </a:rPr>
              <a:t>Medicine detailed bill</a:t>
            </a:r>
            <a:endParaRPr lang="en-US" sz="1600" smtClean="0">
              <a:effectLst/>
              <a:latin typeface="Calibri" panose="020F0502020204030204" pitchFamily="34" charset="0"/>
              <a:ea typeface="Calibri" panose="020F0502020204030204" pitchFamily="34" charset="0"/>
              <a:cs typeface="Vrinda"/>
            </a:endParaRPr>
          </a:p>
          <a:p>
            <a:pPr marL="342900" marR="0" lvl="0" indent="-342900">
              <a:lnSpc>
                <a:spcPct val="106000"/>
              </a:lnSpc>
              <a:spcBef>
                <a:spcPts val="0"/>
              </a:spcBef>
              <a:spcAft>
                <a:spcPts val="800"/>
              </a:spcAft>
              <a:buFont typeface="+mj-lt"/>
              <a:buAutoNum type="arabicPeriod"/>
            </a:pPr>
            <a:r>
              <a:rPr lang="en-US" smtClean="0">
                <a:effectLst/>
                <a:latin typeface="Times New Roman" panose="02020603050405020304" pitchFamily="18" charset="0"/>
                <a:ea typeface="Calibri" panose="020F0502020204030204" pitchFamily="34" charset="0"/>
                <a:cs typeface="Vrinda"/>
              </a:rPr>
              <a:t>Summary bill of a patient for discharge</a:t>
            </a:r>
            <a:endParaRPr lang="en-US" sz="1600" smtClean="0">
              <a:effectLst/>
              <a:latin typeface="Calibri" panose="020F0502020204030204" pitchFamily="34" charset="0"/>
              <a:ea typeface="Calibri" panose="020F0502020204030204" pitchFamily="34" charset="0"/>
              <a:cs typeface="Vrinda"/>
            </a:endParaRPr>
          </a:p>
          <a:p>
            <a:pPr algn="just"/>
            <a:r>
              <a:rPr lang="en-US" smtClean="0">
                <a:effectLst/>
                <a:latin typeface="Times New Roman" panose="02020603050405020304" pitchFamily="18" charset="0"/>
                <a:ea typeface="Times New Roman" panose="02020603050405020304" pitchFamily="18" charset="0"/>
              </a:rPr>
              <a:t> </a:t>
            </a:r>
            <a:endParaRPr lang="en-US" sz="1600" smtClean="0">
              <a:effectLst/>
              <a:latin typeface="Calibri" panose="020F0502020204030204" pitchFamily="34" charset="0"/>
              <a:ea typeface="Calibri" panose="020F0502020204030204" pitchFamily="34" charset="0"/>
            </a:endParaRPr>
          </a:p>
          <a:p>
            <a:pPr algn="just"/>
            <a:r>
              <a:rPr lang="en-US" smtClean="0">
                <a:effectLst/>
                <a:latin typeface="Times New Roman" panose="02020603050405020304" pitchFamily="18" charset="0"/>
                <a:ea typeface="Times New Roman" panose="02020603050405020304" pitchFamily="18" charset="0"/>
              </a:rPr>
              <a:t> </a:t>
            </a:r>
            <a:endParaRPr lang="en-US" sz="160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837854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538</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Vrinda</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Seragis Salekin</dc:creator>
  <cp:lastModifiedBy>Seragis Salekin</cp:lastModifiedBy>
  <cp:revision>2</cp:revision>
  <dcterms:created xsi:type="dcterms:W3CDTF">2019-06-15T08:01:34Z</dcterms:created>
  <dcterms:modified xsi:type="dcterms:W3CDTF">2019-06-15T08:25:46Z</dcterms:modified>
</cp:coreProperties>
</file>