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6"/>
  </p:notesMasterIdLst>
  <p:handoutMasterIdLst>
    <p:handoutMasterId r:id="rId97"/>
  </p:handoutMasterIdLst>
  <p:sldIdLst>
    <p:sldId id="1778" r:id="rId2"/>
    <p:sldId id="1675" r:id="rId3"/>
    <p:sldId id="2826" r:id="rId4"/>
    <p:sldId id="2797" r:id="rId5"/>
    <p:sldId id="2972" r:id="rId6"/>
    <p:sldId id="2534" r:id="rId7"/>
    <p:sldId id="2832" r:id="rId8"/>
    <p:sldId id="2827" r:id="rId9"/>
    <p:sldId id="2973" r:id="rId10"/>
    <p:sldId id="2974" r:id="rId11"/>
    <p:sldId id="2971" r:id="rId12"/>
    <p:sldId id="2829" r:id="rId13"/>
    <p:sldId id="2985" r:id="rId14"/>
    <p:sldId id="2977" r:id="rId15"/>
    <p:sldId id="2828" r:id="rId16"/>
    <p:sldId id="2697" r:id="rId17"/>
    <p:sldId id="2728" r:id="rId18"/>
    <p:sldId id="2730" r:id="rId19"/>
    <p:sldId id="2519" r:id="rId20"/>
    <p:sldId id="2986" r:id="rId21"/>
    <p:sldId id="2978" r:id="rId22"/>
    <p:sldId id="2980" r:id="rId23"/>
    <p:sldId id="2982" r:id="rId24"/>
    <p:sldId id="2979" r:id="rId25"/>
    <p:sldId id="2843" r:id="rId26"/>
    <p:sldId id="2602" r:id="rId27"/>
    <p:sldId id="2984" r:id="rId28"/>
    <p:sldId id="2357" r:id="rId29"/>
    <p:sldId id="2988" r:id="rId30"/>
    <p:sldId id="2748" r:id="rId31"/>
    <p:sldId id="2983" r:id="rId32"/>
    <p:sldId id="2989" r:id="rId33"/>
    <p:sldId id="2990" r:id="rId34"/>
    <p:sldId id="2992" r:id="rId35"/>
    <p:sldId id="2815" r:id="rId36"/>
    <p:sldId id="3016" r:id="rId37"/>
    <p:sldId id="2817" r:id="rId38"/>
    <p:sldId id="2993" r:id="rId39"/>
    <p:sldId id="2994" r:id="rId40"/>
    <p:sldId id="2759" r:id="rId41"/>
    <p:sldId id="2790" r:id="rId42"/>
    <p:sldId id="2757" r:id="rId43"/>
    <p:sldId id="2789" r:id="rId44"/>
    <p:sldId id="2761" r:id="rId45"/>
    <p:sldId id="2779" r:id="rId46"/>
    <p:sldId id="2995" r:id="rId47"/>
    <p:sldId id="2780" r:id="rId48"/>
    <p:sldId id="2591" r:id="rId49"/>
    <p:sldId id="2557" r:id="rId50"/>
    <p:sldId id="2645" r:id="rId51"/>
    <p:sldId id="2596" r:id="rId52"/>
    <p:sldId id="2365" r:id="rId53"/>
    <p:sldId id="2590" r:id="rId54"/>
    <p:sldId id="2055" r:id="rId55"/>
    <p:sldId id="2996" r:id="rId56"/>
    <p:sldId id="2595" r:id="rId57"/>
    <p:sldId id="2746" r:id="rId58"/>
    <p:sldId id="2744" r:id="rId59"/>
    <p:sldId id="2606" r:id="rId60"/>
    <p:sldId id="2517" r:id="rId61"/>
    <p:sldId id="2783" r:id="rId62"/>
    <p:sldId id="2747" r:id="rId63"/>
    <p:sldId id="2750" r:id="rId64"/>
    <p:sldId id="2679" r:id="rId65"/>
    <p:sldId id="2622" r:id="rId66"/>
    <p:sldId id="2366" r:id="rId67"/>
    <p:sldId id="2587" r:id="rId68"/>
    <p:sldId id="2657" r:id="rId69"/>
    <p:sldId id="2607" r:id="rId70"/>
    <p:sldId id="2608" r:id="rId71"/>
    <p:sldId id="2745" r:id="rId72"/>
    <p:sldId id="2743" r:id="rId73"/>
    <p:sldId id="3001" r:id="rId74"/>
    <p:sldId id="3004" r:id="rId75"/>
    <p:sldId id="3000" r:id="rId76"/>
    <p:sldId id="3002" r:id="rId77"/>
    <p:sldId id="3003" r:id="rId78"/>
    <p:sldId id="2558" r:id="rId79"/>
    <p:sldId id="2799" r:id="rId80"/>
    <p:sldId id="2763" r:id="rId81"/>
    <p:sldId id="3015" r:id="rId82"/>
    <p:sldId id="2776" r:id="rId83"/>
    <p:sldId id="2800" r:id="rId84"/>
    <p:sldId id="3014" r:id="rId85"/>
    <p:sldId id="2771" r:id="rId86"/>
    <p:sldId id="3021" r:id="rId87"/>
    <p:sldId id="2552" r:id="rId88"/>
    <p:sldId id="2593" r:id="rId89"/>
    <p:sldId id="2592" r:id="rId90"/>
    <p:sldId id="2594" r:id="rId91"/>
    <p:sldId id="2640" r:id="rId92"/>
    <p:sldId id="2638" r:id="rId93"/>
    <p:sldId id="2639" r:id="rId94"/>
    <p:sldId id="257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9" autoAdjust="0"/>
    <p:restoredTop sz="97532"/>
  </p:normalViewPr>
  <p:slideViewPr>
    <p:cSldViewPr snapToGrid="0" snapToObjects="1">
      <p:cViewPr varScale="1">
        <p:scale>
          <a:sx n="107" d="100"/>
          <a:sy n="107" d="100"/>
        </p:scale>
        <p:origin x="258" y="7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3/31/2024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c242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2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Credit: 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53075" y="2601716"/>
            <a:ext cx="1" cy="2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222" y="864694"/>
            <a:ext cx="5561629" cy="172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Paul Cao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Email: </a:t>
            </a:r>
            <a:r>
              <a:rPr lang="en-US" sz="2200" b="1" dirty="0">
                <a:solidFill>
                  <a:srgbClr val="0070C0"/>
                </a:solidFill>
                <a:hlinkClick r:id="rId3"/>
              </a:rPr>
              <a:t>yic242@ucsd.edu</a:t>
            </a:r>
            <a:endParaRPr lang="en-US" sz="22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Office: CSE 2102</a:t>
            </a:r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A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6069034" y="826287"/>
            <a:ext cx="5858744" cy="1778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Office Hours: CSE 2102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</a:t>
            </a:r>
            <a:r>
              <a:rPr lang="en-US" sz="2200" dirty="0"/>
              <a:t>: 9:30am to 11:30 am 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AC776-8CDB-A8CE-BB99-79A1F17735B8}"/>
              </a:ext>
            </a:extLst>
          </p:cNvPr>
          <p:cNvSpPr txBox="1"/>
          <p:nvPr/>
        </p:nvSpPr>
        <p:spPr>
          <a:xfrm>
            <a:off x="264222" y="2778794"/>
            <a:ext cx="75168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Started at UCSD in Fall 2015</a:t>
            </a:r>
          </a:p>
          <a:p>
            <a:pPr lvl="1"/>
            <a:r>
              <a:rPr lang="en-US" dirty="0"/>
              <a:t>Taught at liberal arts colleges before moving to SD</a:t>
            </a:r>
          </a:p>
          <a:p>
            <a:pPr lvl="1"/>
            <a:r>
              <a:rPr lang="en-US" dirty="0"/>
              <a:t>Research area in CS Education</a:t>
            </a:r>
          </a:p>
          <a:p>
            <a:pPr lvl="1"/>
            <a:endParaRPr lang="en-US" dirty="0"/>
          </a:p>
          <a:p>
            <a:r>
              <a:rPr lang="en-US" b="1" dirty="0"/>
              <a:t>Teaching Background:</a:t>
            </a:r>
          </a:p>
          <a:p>
            <a:pPr lvl="1"/>
            <a:r>
              <a:rPr lang="en-US" dirty="0"/>
              <a:t>Nearly all lower division courses</a:t>
            </a:r>
          </a:p>
          <a:p>
            <a:pPr lvl="1"/>
            <a:r>
              <a:rPr lang="en-US" dirty="0"/>
              <a:t>8A/8B/11/12/30/100/95</a:t>
            </a:r>
          </a:p>
          <a:p>
            <a:pPr lvl="1"/>
            <a:endParaRPr lang="en-US" dirty="0"/>
          </a:p>
          <a:p>
            <a:r>
              <a:rPr lang="en-US" b="1" dirty="0"/>
              <a:t>When I’m not working: </a:t>
            </a:r>
          </a:p>
          <a:p>
            <a:pPr lvl="1"/>
            <a:r>
              <a:rPr lang="en-US" dirty="0"/>
              <a:t>Be a good grocery shopper for the family</a:t>
            </a:r>
          </a:p>
          <a:p>
            <a:pPr lvl="1"/>
            <a:r>
              <a:rPr lang="en-US" dirty="0"/>
              <a:t>DIY stuff</a:t>
            </a:r>
          </a:p>
        </p:txBody>
      </p:sp>
      <p:pic>
        <p:nvPicPr>
          <p:cNvPr id="11" name="Picture 10" descr="A picture containing outdoor, man, young, laying&#10;&#10;Description automatically generated">
            <a:extLst>
              <a:ext uri="{FF2B5EF4-FFF2-40B4-BE49-F238E27FC236}">
                <a16:creationId xmlns:a16="http://schemas.microsoft.com/office/drawing/2014/main" id="{A958D12A-8730-A1B6-96EC-F69678AE91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18939">
            <a:off x="6719404" y="3353996"/>
            <a:ext cx="3279134" cy="24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Library file (</a:t>
            </a:r>
            <a:r>
              <a:rPr lang="en-US" dirty="0" err="1"/>
              <a:t>libsample.a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  <a:p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x[MAX];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it's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x[8];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char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r>
              <a:rPr lang="en-US" altLang="en-US" sz="2000" dirty="0">
                <a:solidFill>
                  <a:schemeClr val="accent1"/>
                </a:solidFill>
              </a:rPr>
              <a:t>(comment  be careful with these)</a:t>
            </a: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// "Hello World!" is a strin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0540" y="189501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</a:t>
            </a:r>
            <a:r>
              <a:rPr lang="en-US" sz="2000" dirty="0" err="1"/>
              <a:t>Gradescope</a:t>
            </a:r>
            <a:r>
              <a:rPr lang="en-US" sz="2000" dirty="0"/>
              <a:t>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(yic242@ucsd.edu)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1015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3.5 points per section A lecture</a:t>
            </a:r>
          </a:p>
          <a:p>
            <a:pPr lvl="1"/>
            <a:r>
              <a:rPr lang="en-US" sz="1800" dirty="0"/>
              <a:t>Can’t get credit by going to section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3160013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180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815582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360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0540" y="2543073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270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25380" y="751283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465178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940483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7302657" cy="707975"/>
            <a:chOff x="4935215" y="2053620"/>
            <a:chExt cx="7302657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4798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415107" y="2316388"/>
              <a:ext cx="465461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35317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this or 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713081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306338" y="5032904"/>
            <a:ext cx="40785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label: </a:t>
            </a:r>
            <a:r>
              <a:rPr lang="en-US" b="1" dirty="0">
                <a:solidFill>
                  <a:srgbClr val="FF0000"/>
                </a:solidFill>
              </a:rPr>
              <a:t>all other</a:t>
            </a:r>
          </a:p>
          <a:p>
            <a:r>
              <a:rPr lang="en-US" b="1" dirty="0"/>
              <a:t>Specifies that </a:t>
            </a:r>
            <a:r>
              <a:rPr lang="en-US" dirty="0"/>
              <a:t>this arc is taken for all inputs that are not specified by the other arcs out of that state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706367"/>
            <a:ext cx="10515600" cy="581414"/>
          </a:xfrm>
        </p:spPr>
        <p:txBody>
          <a:bodyPr/>
          <a:lstStyle/>
          <a:p>
            <a:r>
              <a:rPr lang="en-US" dirty="0"/>
              <a:t>DFA recognizing multiple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detecting multiple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92853" cy="464549"/>
              <a:chOff x="4822137" y="4750129"/>
              <a:chExt cx="1992853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EOF / print count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print count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796752" y="286692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5082395" y="285785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360290" y="287197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3325629" y="591425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2271312" y="326289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644442" y="287633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6435" y="325381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882078" y="32637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634416" y="290621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8148456" y="326289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6089429" y="284867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5754377" y="1880082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719527" y="2922972"/>
            <a:ext cx="4201160" cy="1659522"/>
            <a:chOff x="3901757" y="-360224"/>
            <a:chExt cx="3173105" cy="165952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530056" y="899188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1007097" y="2193687"/>
            <a:ext cx="2181947" cy="1069204"/>
            <a:chOff x="113502" y="1352074"/>
            <a:chExt cx="2181947" cy="106920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13502" y="135207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463730" y="182534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427027" y="2737546"/>
            <a:ext cx="2339640" cy="1401423"/>
            <a:chOff x="2331493" y="2032206"/>
            <a:chExt cx="2339640" cy="140142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3233056" y="265607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4344670" y="42946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8210308" y="284867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3325629" y="147810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7224141" y="151449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5099320" y="240201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4279663" y="239618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64606" y="4944809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765579" y="2570738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4928954" y="168717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7" y="2645032"/>
            <a:ext cx="4201160" cy="1659522"/>
            <a:chOff x="3901757" y="-360224"/>
            <a:chExt cx="3173105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519159" y="899188"/>
              <a:ext cx="83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39640" cy="1401423"/>
            <a:chOff x="2331493" y="2032206"/>
            <a:chExt cx="2339640" cy="1401423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020820" y="4016733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886458" y="25707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838439" y="133295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955813" y="2118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472902" y="30966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758545" y="30875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036440" y="31016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1947462" y="34925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320592" y="31060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72585" y="34834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558228" y="34934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310566" y="31358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824606" y="34925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765579" y="3078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475D1-B4B3-7C8B-709D-7C993A89FE0A}"/>
              </a:ext>
            </a:extLst>
          </p:cNvPr>
          <p:cNvSpPr txBox="1"/>
          <p:nvPr/>
        </p:nvSpPr>
        <p:spPr>
          <a:xfrm>
            <a:off x="5430527" y="2109759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355494" y="2829155"/>
            <a:ext cx="4088943" cy="1592600"/>
            <a:chOff x="4016863" y="-683718"/>
            <a:chExt cx="3088348" cy="159260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8617" y="508772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1CF3BC-0B37-6966-C218-38931B0DE44A}"/>
              </a:ext>
            </a:extLst>
          </p:cNvPr>
          <p:cNvGrpSpPr/>
          <p:nvPr/>
        </p:nvGrpSpPr>
        <p:grpSpPr>
          <a:xfrm>
            <a:off x="672379" y="2312237"/>
            <a:ext cx="2192815" cy="1180331"/>
            <a:chOff x="102634" y="1240947"/>
            <a:chExt cx="2192815" cy="1180331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6BA82D89-73C4-EF9D-A735-749A86F16B49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18C65C-59B1-7948-FE97-3710BB4C7D7D}"/>
                </a:ext>
              </a:extLst>
            </p:cNvPr>
            <p:cNvSpPr txBox="1"/>
            <p:nvPr/>
          </p:nvSpPr>
          <p:spPr>
            <a:xfrm>
              <a:off x="102634" y="124094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139880" y="20550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0D3505-0A8A-18B6-1BA8-A00A59D75ECC}"/>
              </a:ext>
            </a:extLst>
          </p:cNvPr>
          <p:cNvGrpSpPr/>
          <p:nvPr/>
        </p:nvGrpSpPr>
        <p:grpSpPr>
          <a:xfrm>
            <a:off x="3053130" y="2967223"/>
            <a:ext cx="2236510" cy="1411673"/>
            <a:chOff x="2281446" y="2032206"/>
            <a:chExt cx="2236510" cy="14116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C1B3CE-2C95-AA04-2075-B1333AFB5500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CB6818-FAED-EB7C-05E4-157D404B3408}"/>
                </a:ext>
              </a:extLst>
            </p:cNvPr>
            <p:cNvSpPr txBox="1"/>
            <p:nvPr/>
          </p:nvSpPr>
          <p:spPr>
            <a:xfrm>
              <a:off x="2281446" y="307454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2909206" y="28857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79407A-9CB9-FBC1-0506-57902FE65A29}"/>
              </a:ext>
            </a:extLst>
          </p:cNvPr>
          <p:cNvSpPr txBox="1"/>
          <p:nvPr/>
        </p:nvSpPr>
        <p:spPr>
          <a:xfrm>
            <a:off x="3806134" y="44789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886458" y="30783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001779" y="17077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6900291" y="17441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775470" y="26316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F0C-9378-C011-092F-B38808F0175B}"/>
              </a:ext>
            </a:extLst>
          </p:cNvPr>
          <p:cNvSpPr txBox="1"/>
          <p:nvPr/>
        </p:nvSpPr>
        <p:spPr>
          <a:xfrm>
            <a:off x="3955813" y="26258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003997" y="52718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3F27C-8FBA-76D7-F11C-3650A1EE78CC}"/>
              </a:ext>
            </a:extLst>
          </p:cNvPr>
          <p:cNvSpPr txBox="1"/>
          <p:nvPr/>
        </p:nvSpPr>
        <p:spPr>
          <a:xfrm>
            <a:off x="4854984" y="5646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555025" y="30241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EC27C-3EB3-A28C-8C6B-67268A64E28A}"/>
              </a:ext>
            </a:extLst>
          </p:cNvPr>
          <p:cNvSpPr txBox="1"/>
          <p:nvPr/>
        </p:nvSpPr>
        <p:spPr>
          <a:xfrm>
            <a:off x="4329926" y="517855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130521" y="503055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SA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434504" y="37634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829836" y="47329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204957" y="2532615"/>
            <a:ext cx="7296163" cy="3502515"/>
          </a:xfrm>
          <a:prstGeom prst="arc">
            <a:avLst>
              <a:gd name="adj1" fmla="val 13993543"/>
              <a:gd name="adj2" fmla="val 63388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737886" y="39278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A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A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A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A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A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A Lecture Slides: </a:t>
            </a:r>
            <a:r>
              <a:rPr lang="en-US" sz="1800" dirty="0">
                <a:solidFill>
                  <a:srgbClr val="7030A0"/>
                </a:solidFill>
              </a:rPr>
              <a:t>https://github.com/cse30-sp24/cao-Slides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b="1" dirty="0">
                <a:solidFill>
                  <a:schemeClr val="accent6"/>
                </a:solidFill>
              </a:rPr>
              <a:t>I 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and learn</a:t>
            </a:r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A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office hours (instructor or TA) and tutor hours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us a chance to help you</a:t>
            </a:r>
            <a:endParaRPr lang="en-US" sz="2200" dirty="0">
              <a:solidFill>
                <a:schemeClr val="accent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63043</TotalTime>
  <Words>13930</Words>
  <Application>Microsoft Office PowerPoint</Application>
  <PresentationFormat>Widescreen</PresentationFormat>
  <Paragraphs>2161</Paragraphs>
  <Slides>94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9" baseType="lpstr">
      <vt:lpstr>Arial Regular</vt:lpstr>
      <vt:lpstr>CMU Bright</vt:lpstr>
      <vt:lpstr>Google Sans</vt:lpstr>
      <vt:lpstr>HelveticaNeue</vt:lpstr>
      <vt:lpstr>Roboto Regular</vt:lpstr>
      <vt:lpstr>宋体</vt:lpstr>
      <vt:lpstr>Arial</vt:lpstr>
      <vt:lpstr>Calibri</vt:lpstr>
      <vt:lpstr>Cambria</vt:lpstr>
      <vt:lpstr>Consolas</vt:lpstr>
      <vt:lpstr>Courier New</vt:lpstr>
      <vt:lpstr>Helvetica</vt:lpstr>
      <vt:lpstr>Lato</vt:lpstr>
      <vt:lpstr>Wingdings</vt:lpstr>
      <vt:lpstr>Theme1</vt:lpstr>
      <vt:lpstr>PowerPoint Presentation</vt:lpstr>
      <vt:lpstr>CSE30 Section A Spring 2024 </vt:lpstr>
      <vt:lpstr>CSE 30 Spring 2024 – Staff Covers Both Sections A &amp; B</vt:lpstr>
      <vt:lpstr>Overview of Grading - See Syllabus (Canvas) for More Details</vt:lpstr>
      <vt:lpstr>CSE30 Spring 2024 Section A Specific </vt:lpstr>
      <vt:lpstr>CSE30 Class Resources</vt:lpstr>
      <vt:lpstr>Surviving Section A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Designing a Deterministic Finite State Automaton </vt:lpstr>
      <vt:lpstr>DFA recognizing multiple instances of a pattern</vt:lpstr>
      <vt:lpstr>DFA detecting multiple instances of a pattern - 2</vt:lpstr>
      <vt:lpstr>Merging DFA's: Step one design each sequence</vt:lpstr>
      <vt:lpstr>Merging DFA's: Step one design each sequence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paul cao</cp:lastModifiedBy>
  <cp:revision>2698</cp:revision>
  <cp:lastPrinted>2024-03-28T22:22:42Z</cp:lastPrinted>
  <dcterms:created xsi:type="dcterms:W3CDTF">2018-10-05T16:35:28Z</dcterms:created>
  <dcterms:modified xsi:type="dcterms:W3CDTF">2024-04-01T02:57:27Z</dcterms:modified>
  <cp:category/>
</cp:coreProperties>
</file>