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0"/>
  </p:notesMasterIdLst>
  <p:handoutMasterIdLst>
    <p:handoutMasterId r:id="rId101"/>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045" r:id="rId15"/>
    <p:sldId id="447" r:id="rId16"/>
    <p:sldId id="3049" r:id="rId17"/>
    <p:sldId id="3038" r:id="rId18"/>
    <p:sldId id="3042" r:id="rId19"/>
    <p:sldId id="2713" r:id="rId20"/>
    <p:sldId id="2893" r:id="rId21"/>
    <p:sldId id="2725" r:id="rId22"/>
    <p:sldId id="2753" r:id="rId23"/>
    <p:sldId id="2928" r:id="rId24"/>
    <p:sldId id="2929" r:id="rId25"/>
    <p:sldId id="2930" r:id="rId26"/>
    <p:sldId id="2975" r:id="rId27"/>
    <p:sldId id="2976" r:id="rId28"/>
    <p:sldId id="2934" r:id="rId29"/>
    <p:sldId id="2935" r:id="rId30"/>
    <p:sldId id="2908" r:id="rId31"/>
    <p:sldId id="2923" r:id="rId32"/>
    <p:sldId id="3046" r:id="rId33"/>
    <p:sldId id="3047" r:id="rId34"/>
    <p:sldId id="2931" r:id="rId35"/>
    <p:sldId id="2758" r:id="rId36"/>
    <p:sldId id="2909" r:id="rId37"/>
    <p:sldId id="2936" r:id="rId38"/>
    <p:sldId id="2978" r:id="rId39"/>
    <p:sldId id="2076" r:id="rId40"/>
    <p:sldId id="3015" r:id="rId41"/>
    <p:sldId id="3014" r:id="rId42"/>
    <p:sldId id="3011" r:id="rId43"/>
    <p:sldId id="3052" r:id="rId44"/>
    <p:sldId id="3019" r:id="rId45"/>
    <p:sldId id="2924" r:id="rId46"/>
    <p:sldId id="2914" r:id="rId47"/>
    <p:sldId id="3012" r:id="rId48"/>
    <p:sldId id="2637" r:id="rId49"/>
    <p:sldId id="2494" r:id="rId50"/>
    <p:sldId id="2963" r:id="rId51"/>
    <p:sldId id="544" r:id="rId52"/>
    <p:sldId id="545" r:id="rId53"/>
    <p:sldId id="546" r:id="rId54"/>
    <p:sldId id="547" r:id="rId55"/>
    <p:sldId id="548" r:id="rId56"/>
    <p:sldId id="549" r:id="rId57"/>
    <p:sldId id="551" r:id="rId58"/>
    <p:sldId id="550" r:id="rId59"/>
    <p:sldId id="552" r:id="rId60"/>
    <p:sldId id="554" r:id="rId61"/>
    <p:sldId id="555" r:id="rId62"/>
    <p:sldId id="553" r:id="rId63"/>
    <p:sldId id="557" r:id="rId64"/>
    <p:sldId id="556" r:id="rId65"/>
    <p:sldId id="3023" r:id="rId66"/>
    <p:sldId id="559" r:id="rId67"/>
    <p:sldId id="560" r:id="rId68"/>
    <p:sldId id="561" r:id="rId69"/>
    <p:sldId id="563" r:id="rId70"/>
    <p:sldId id="565" r:id="rId71"/>
    <p:sldId id="564" r:id="rId72"/>
    <p:sldId id="569" r:id="rId73"/>
    <p:sldId id="566" r:id="rId74"/>
    <p:sldId id="571" r:id="rId75"/>
    <p:sldId id="570" r:id="rId76"/>
    <p:sldId id="573" r:id="rId77"/>
    <p:sldId id="572" r:id="rId78"/>
    <p:sldId id="574" r:id="rId79"/>
    <p:sldId id="575" r:id="rId80"/>
    <p:sldId id="576" r:id="rId81"/>
    <p:sldId id="577" r:id="rId82"/>
    <p:sldId id="3033" r:id="rId83"/>
    <p:sldId id="3034" r:id="rId84"/>
    <p:sldId id="3035" r:id="rId85"/>
    <p:sldId id="3036" r:id="rId86"/>
    <p:sldId id="3037" r:id="rId87"/>
    <p:sldId id="578" r:id="rId88"/>
    <p:sldId id="579" r:id="rId89"/>
    <p:sldId id="3024" r:id="rId90"/>
    <p:sldId id="2877" r:id="rId91"/>
    <p:sldId id="2793" r:id="rId92"/>
    <p:sldId id="3048" r:id="rId93"/>
    <p:sldId id="2660" r:id="rId94"/>
    <p:sldId id="2974" r:id="rId95"/>
    <p:sldId id="2415" r:id="rId96"/>
    <p:sldId id="2834" r:id="rId97"/>
    <p:sldId id="2611" r:id="rId98"/>
    <p:sldId id="300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3"/>
    <p:restoredTop sz="96230"/>
  </p:normalViewPr>
  <p:slideViewPr>
    <p:cSldViewPr snapToGrid="0" snapToObjects="1">
      <p:cViewPr varScale="1">
        <p:scale>
          <a:sx n="99" d="100"/>
          <a:sy n="99" d="100"/>
        </p:scale>
        <p:origin x="1146" y="72"/>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5/17/2024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38</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92</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5277318"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Cao Slides – Credit 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2.00</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9360" y="706376"/>
            <a:ext cx="11429614" cy="477155"/>
          </a:xfrm>
        </p:spPr>
        <p:txBody>
          <a:bodyPr/>
          <a:lstStyle/>
          <a:p>
            <a:r>
              <a:rPr lang="en-US" dirty="0"/>
              <a:t>Function Prologue and Epilogue: Stack Frame Management</a:t>
            </a:r>
            <a:br>
              <a:rPr lang="en-US" dirty="0"/>
            </a:br>
            <a:r>
              <a:rPr lang="en-US" dirty="0"/>
              <a:t>Minimum Sized stack frame shown</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1714500" y="1481256"/>
            <a:ext cx="9956800" cy="437054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r>
              <a:rPr lang="en-US" b="1" dirty="0">
                <a:solidFill>
                  <a:srgbClr val="00B050"/>
                </a:solidFill>
                <a:latin typeface="Consolas" panose="020B0609020204030204" pitchFamily="49" charset="0"/>
                <a:cs typeface="Consolas" panose="020B0609020204030204" pitchFamily="49" charset="0"/>
              </a:rPr>
              <a:t>	  // function prologue, stack frame setup – (later slides)</a:t>
            </a: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r>
              <a:rPr lang="en-US" b="1" dirty="0">
                <a:solidFill>
                  <a:srgbClr val="00B050"/>
                </a:solidFill>
                <a:latin typeface="Consolas" panose="020B0609020204030204" pitchFamily="49" charset="0"/>
                <a:cs typeface="Consolas" panose="020B0609020204030204" pitchFamily="49" charset="0"/>
              </a:rPr>
              <a:t>	  // function epilogue, stack frame teardown, return - (later slides)</a:t>
            </a:r>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1978772" y="3225279"/>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498164" y="3225279"/>
            <a:ext cx="1448102" cy="584775"/>
          </a:xfrm>
          <a:prstGeom prst="rect">
            <a:avLst/>
          </a:prstGeom>
        </p:spPr>
        <p:txBody>
          <a:bodyPr wrap="square">
            <a:spAutoFit/>
          </a:bodyPr>
          <a:lstStyle/>
          <a:p>
            <a:pPr algn="r"/>
            <a:r>
              <a:rPr lang="en-US" sz="1600" b="1" dirty="0">
                <a:solidFill>
                  <a:srgbClr val="0070C0"/>
                </a:solidFill>
              </a:rPr>
              <a:t>Function Prologue</a:t>
            </a:r>
          </a:p>
        </p:txBody>
      </p:sp>
      <p:sp>
        <p:nvSpPr>
          <p:cNvPr id="14" name="Left Brace 13">
            <a:extLst>
              <a:ext uri="{FF2B5EF4-FFF2-40B4-BE49-F238E27FC236}">
                <a16:creationId xmlns:a16="http://schemas.microsoft.com/office/drawing/2014/main" id="{F6A6AB6A-A4CE-D44E-AACE-B0575E5A7F6C}"/>
              </a:ext>
            </a:extLst>
          </p:cNvPr>
          <p:cNvSpPr/>
          <p:nvPr/>
        </p:nvSpPr>
        <p:spPr>
          <a:xfrm>
            <a:off x="1864472" y="4642270"/>
            <a:ext cx="448301" cy="684574"/>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309360" y="4684726"/>
            <a:ext cx="1342398" cy="584775"/>
          </a:xfrm>
          <a:prstGeom prst="rect">
            <a:avLst/>
          </a:prstGeom>
        </p:spPr>
        <p:txBody>
          <a:bodyPr wrap="square">
            <a:spAutoFit/>
          </a:bodyPr>
          <a:lstStyle/>
          <a:p>
            <a:pPr algn="r"/>
            <a:r>
              <a:rPr lang="en-US" sz="1600" b="1" dirty="0">
                <a:solidFill>
                  <a:srgbClr val="0070C0"/>
                </a:solidFill>
              </a:rPr>
              <a:t>Function Epilogue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98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.type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extLst>
              <p:ext uri="{D42A27DB-BD31-4B8C-83A1-F6EECF244321}">
                <p14:modId xmlns:p14="http://schemas.microsoft.com/office/powerpoint/2010/main" val="383424809"/>
              </p:ext>
            </p:extLst>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366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26348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515286026"/>
              </p:ext>
            </p:extLst>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199191750"/>
              </p:ext>
            </p:extLst>
          </p:nvPr>
        </p:nvGraphicFramePr>
        <p:xfrm>
          <a:off x="263407" y="4190446"/>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4119681"/>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463855603"/>
              </p:ext>
            </p:extLst>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420073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a:t>
            </a:r>
            <a:r>
              <a:rPr lang="en-US" sz="2800" i="0" u="none" strike="noStrike" dirty="0" err="1">
                <a:effectLst/>
                <a:latin typeface="-webkit-standard"/>
              </a:rPr>
              <a:t>contstants</a:t>
            </a:r>
            <a:r>
              <a:rPr lang="en-US" sz="2800" i="0" u="none" strike="noStrike" dirty="0">
                <a:effectLst/>
                <a:latin typeface="-webkit-standard"/>
              </a:rPr>
              <a:t>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67715</TotalTime>
  <Words>13181</Words>
  <Application>Microsoft Office PowerPoint</Application>
  <PresentationFormat>Widescreen</PresentationFormat>
  <Paragraphs>3145</Paragraphs>
  <Slides>98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98</vt:i4>
      </vt:variant>
    </vt:vector>
  </HeadingPairs>
  <TitlesOfParts>
    <vt:vector size="112" baseType="lpstr">
      <vt:lpstr>Arial Regular</vt:lpstr>
      <vt:lpstr>CMU Bright</vt:lpstr>
      <vt:lpstr>Courier</vt:lpstr>
      <vt:lpstr>Menlo</vt:lpstr>
      <vt:lpstr>ＭＳ Ｐゴシック</vt:lpstr>
      <vt:lpstr>Roboto Regular</vt:lpstr>
      <vt:lpstr>-webkit-standard</vt:lpstr>
      <vt:lpstr>Arial</vt:lpstr>
      <vt:lpstr>Calibri</vt:lpstr>
      <vt:lpstr>Consolas</vt:lpstr>
      <vt:lpstr>Courier New</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Prologue and Epilogue: Stack Frame Management Minimum Sized stack frame shown</vt:lpstr>
      <vt:lpstr>Preview: Return Value and Passing Parameters to Functions (Four parameters or less)</vt:lpstr>
      <vt:lpstr>Assembler Directives: Label Scope Control (Normal Labels only)</vt:lpstr>
      <vt:lpstr>Preview: Writing an ARM32 function</vt:lpstr>
      <vt:lpstr>Variable Alignment In Memory and Performance</vt:lpstr>
      <vt:lpstr>Load/Store: Register Base Addressing</vt:lpstr>
      <vt:lpstr>LDR/STR – Base Register + Immediate Offset Addressing</vt:lpstr>
      <vt:lpstr>ldr/str Register Base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practice - 1</vt:lpstr>
      <vt:lpstr>ldr/str practice - 2</vt:lpstr>
      <vt:lpstr>using ldr/str: array copy</vt:lpstr>
      <vt:lpstr>Base Register version</vt:lpstr>
      <vt:lpstr>ldr/str practice - 3</vt:lpstr>
      <vt:lpstr>ldr/str Base Register + Register Offset Addressing </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contstants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paul cao</cp:lastModifiedBy>
  <cp:revision>2946</cp:revision>
  <cp:lastPrinted>2022-11-10T18:36:43Z</cp:lastPrinted>
  <dcterms:created xsi:type="dcterms:W3CDTF">2018-10-05T16:35:28Z</dcterms:created>
  <dcterms:modified xsi:type="dcterms:W3CDTF">2024-05-17T19:44:26Z</dcterms:modified>
  <cp:category/>
</cp:coreProperties>
</file>