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embeddedFontLs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Lato" panose="020F0502020204030203" pitchFamily="34" charset="0"/>
      <p:regular r:id="rId107"/>
      <p:bold r:id="rId108"/>
      <p:italic r:id="rId109"/>
      <p:boldItalic r:id="rId110"/>
    </p:embeddedFont>
    <p:embeddedFont>
      <p:font typeface="Roboto" panose="02000000000000000000" pitchFamily="2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2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3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4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7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5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3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3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3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9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/>
        </p:nvSpPr>
        <p:spPr>
          <a:xfrm>
            <a:off x="301153" y="701693"/>
            <a:ext cx="4393247" cy="455509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include &lt;stdlib.h&gt;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A simple C Program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("Hello World!\n");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0" name="Google Shape;690;p30"/>
          <p:cNvSpPr txBox="1">
            <a:spLocks noGrp="1"/>
          </p:cNvSpPr>
          <p:nvPr>
            <p:ph type="body" idx="1"/>
          </p:nvPr>
        </p:nvSpPr>
        <p:spPr>
          <a:xfrm>
            <a:off x="4844671" y="3429000"/>
            <a:ext cx="7052167" cy="3253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compile: </a:t>
            </a:r>
            <a:r>
              <a:rPr lang="en-US" sz="2000" b="1">
                <a:solidFill>
                  <a:schemeClr val="accent5"/>
                </a:solidFill>
              </a:rPr>
              <a:t>gcc –Wall –Wextra –Werror prog.c -o </a:t>
            </a:r>
            <a:r>
              <a:rPr lang="en-US" sz="2000" b="1">
                <a:solidFill>
                  <a:srgbClr val="FF0000"/>
                </a:solidFill>
              </a:rPr>
              <a:t>prog</a:t>
            </a:r>
            <a:r>
              <a:rPr lang="en-US" sz="2000" b="1">
                <a:solidFill>
                  <a:schemeClr val="accent5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cpp first processes the file (cpp is called by gcc)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Compiler (gcc) </a:t>
            </a:r>
            <a:r>
              <a:rPr lang="en-US" sz="1800">
                <a:solidFill>
                  <a:srgbClr val="0070C0"/>
                </a:solidFill>
              </a:rPr>
              <a:t>compiles</a:t>
            </a:r>
            <a:r>
              <a:rPr lang="en-US" sz="1800">
                <a:solidFill>
                  <a:schemeClr val="dk2"/>
                </a:solidFill>
              </a:rPr>
              <a:t> main </a:t>
            </a:r>
            <a:r>
              <a:rPr lang="en-US" sz="1800">
                <a:solidFill>
                  <a:schemeClr val="accent5"/>
                </a:solidFill>
              </a:rPr>
              <a:t>to assembly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Assembler (gas – called by gcc) translates the </a:t>
            </a:r>
            <a:r>
              <a:rPr lang="en-US" sz="1800">
                <a:solidFill>
                  <a:schemeClr val="accent5"/>
                </a:solidFill>
              </a:rPr>
              <a:t>assembly</a:t>
            </a:r>
            <a:r>
              <a:rPr lang="en-US" sz="1800">
                <a:solidFill>
                  <a:schemeClr val="dk2"/>
                </a:solidFill>
              </a:rPr>
              <a:t> to </a:t>
            </a:r>
            <a:r>
              <a:rPr lang="en-US" sz="1800">
                <a:solidFill>
                  <a:srgbClr val="2C895B"/>
                </a:solidFill>
              </a:rPr>
              <a:t>machine code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Linker (ld) merges the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>
                <a:solidFill>
                  <a:schemeClr val="dk2"/>
                </a:solidFill>
              </a:rPr>
              <a:t>for </a:t>
            </a:r>
            <a:r>
              <a:rPr lang="en-US" sz="1800">
                <a:solidFill>
                  <a:srgbClr val="7030A0"/>
                </a:solidFill>
              </a:rPr>
              <a:t>printf() </a:t>
            </a:r>
            <a:r>
              <a:rPr lang="en-US" sz="1800">
                <a:solidFill>
                  <a:schemeClr val="dk2"/>
                </a:solidFill>
              </a:rPr>
              <a:t>(from a library) with your </a:t>
            </a:r>
            <a:r>
              <a:rPr lang="en-US" sz="1800">
                <a:solidFill>
                  <a:srgbClr val="2C895B"/>
                </a:solidFill>
              </a:rPr>
              <a:t>programs machine code </a:t>
            </a:r>
            <a:r>
              <a:rPr lang="en-US" sz="1800">
                <a:solidFill>
                  <a:schemeClr val="dk2"/>
                </a:solidFill>
              </a:rPr>
              <a:t>to create the </a:t>
            </a:r>
            <a:r>
              <a:rPr lang="en-US" sz="1800">
                <a:solidFill>
                  <a:srgbClr val="FF0000"/>
                </a:solidFill>
              </a:rPr>
              <a:t>executable file </a:t>
            </a:r>
            <a:r>
              <a:rPr lang="en-US" sz="1800" b="1">
                <a:solidFill>
                  <a:srgbClr val="FF0000"/>
                </a:solidFill>
              </a:rPr>
              <a:t>prog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(</a:t>
            </a:r>
            <a:r>
              <a:rPr lang="en-US" sz="1800">
                <a:solidFill>
                  <a:srgbClr val="7030A0"/>
                </a:solidFill>
              </a:rPr>
              <a:t>machine code</a:t>
            </a:r>
            <a:r>
              <a:rPr lang="en-US" sz="1800">
                <a:solidFill>
                  <a:schemeClr val="dk2"/>
                </a:solidFill>
              </a:rPr>
              <a:t>) </a:t>
            </a:r>
            <a:endParaRPr/>
          </a:p>
          <a:p>
            <a:pPr marL="8001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-o specifies the name of the executable (default: </a:t>
            </a:r>
            <a:r>
              <a:rPr lang="en-US" sz="1800" b="1">
                <a:solidFill>
                  <a:srgbClr val="7030A0"/>
                </a:solidFill>
              </a:rPr>
              <a:t>a.out</a:t>
            </a:r>
            <a:r>
              <a:rPr lang="en-US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Compilation Process Operations</a:t>
            </a:r>
            <a:endParaRPr/>
          </a:p>
        </p:txBody>
      </p:sp>
      <p:sp>
        <p:nvSpPr>
          <p:cNvPr id="692" name="Google Shape;692;p3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93" name="Google Shape;693;p30"/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694" name="Google Shape;694;p30"/>
            <p:cNvCxnSpPr/>
            <p:nvPr/>
          </p:nvCxnSpPr>
          <p:spPr>
            <a:xfrm rot="10800000">
              <a:off x="4198736" y="4518083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5" name="Google Shape;695;p30"/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:  removes the Comment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, replaces with one blank</a:t>
              </a:r>
              <a:endParaRPr/>
            </a:p>
          </p:txBody>
        </p:sp>
      </p:grpSp>
      <p:grpSp>
        <p:nvGrpSpPr>
          <p:cNvPr id="696" name="Google Shape;696;p30"/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697" name="Google Shape;697;p30"/>
            <p:cNvCxnSpPr/>
            <p:nvPr/>
          </p:nvCxnSpPr>
          <p:spPr>
            <a:xfrm rot="10800000">
              <a:off x="4341260" y="4675802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8" name="Google Shape;698;p30"/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preprocessor: inserts and processes the contents of files here.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Inserts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: 	Function protype for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printf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(later in course)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 strike="noStrike" cap="none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macro value 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for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File locations: /usr/include/stdio.h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/usr/include/stdlib.h </a:t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315998" y="4727042"/>
            <a:ext cx="4031277" cy="1336031"/>
            <a:chOff x="2891285" y="3887110"/>
            <a:chExt cx="4031277" cy="1336031"/>
          </a:xfrm>
        </p:grpSpPr>
        <p:cxnSp>
          <p:nvCxnSpPr>
            <p:cNvPr id="700" name="Google Shape;700;p30"/>
            <p:cNvCxnSpPr>
              <a:stCxn id="701" idx="0"/>
            </p:cNvCxnSpPr>
            <p:nvPr/>
          </p:nvCxnSpPr>
          <p:spPr>
            <a:xfrm rot="10800000">
              <a:off x="4906924" y="3887110"/>
              <a:ext cx="0" cy="689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1" name="Google Shape;701;p30"/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cpp: replaces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EXIT_SUCCESS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with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on linux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1580969" y="2641735"/>
            <a:ext cx="9211781" cy="1317965"/>
            <a:chOff x="1780099" y="4539396"/>
            <a:chExt cx="9211781" cy="1317965"/>
          </a:xfrm>
        </p:grpSpPr>
        <p:cxnSp>
          <p:nvCxnSpPr>
            <p:cNvPr id="703" name="Google Shape;703;p30"/>
            <p:cNvCxnSpPr>
              <a:stCxn id="704" idx="1"/>
            </p:cNvCxnSpPr>
            <p:nvPr/>
          </p:nvCxnSpPr>
          <p:spPr>
            <a:xfrm flipH="1">
              <a:off x="1780099" y="4862562"/>
              <a:ext cx="3454500" cy="99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4" name="Google Shape;704;p30"/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compiler generates assembly code to call the library function printf() and pass the string "Hello World!"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';	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             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 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14464</Words>
  <Application>Microsoft Office PowerPoint</Application>
  <PresentationFormat>Widescreen</PresentationFormat>
  <Paragraphs>2228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Courier New</vt:lpstr>
      <vt:lpstr>Roboto</vt:lpstr>
      <vt:lpstr>Calibri</vt:lpstr>
      <vt:lpstr>Helvetica Neue</vt:lpstr>
      <vt:lpstr>Noto Sans Symbols</vt:lpstr>
      <vt:lpstr>Arial</vt:lpstr>
      <vt:lpstr>Consolas</vt:lpstr>
      <vt:lpstr>Lato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1</cp:revision>
  <dcterms:created xsi:type="dcterms:W3CDTF">2018-10-05T16:35:28Z</dcterms:created>
  <dcterms:modified xsi:type="dcterms:W3CDTF">2024-04-03T16:05:22Z</dcterms:modified>
</cp:coreProperties>
</file>