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5"/>
  </p:notesMasterIdLst>
  <p:handoutMasterIdLst>
    <p:handoutMasterId r:id="rId56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3054" r:id="rId13"/>
    <p:sldId id="3079" r:id="rId14"/>
    <p:sldId id="3056" r:id="rId15"/>
    <p:sldId id="3055" r:id="rId16"/>
    <p:sldId id="3058" r:id="rId17"/>
    <p:sldId id="3059" r:id="rId18"/>
    <p:sldId id="3060" r:id="rId19"/>
    <p:sldId id="3061" r:id="rId20"/>
    <p:sldId id="3062" r:id="rId21"/>
    <p:sldId id="3080" r:id="rId22"/>
    <p:sldId id="2158" r:id="rId23"/>
    <p:sldId id="2970" r:id="rId24"/>
    <p:sldId id="3047" r:id="rId25"/>
    <p:sldId id="3049" r:id="rId26"/>
    <p:sldId id="2599" r:id="rId27"/>
    <p:sldId id="2980" r:id="rId28"/>
    <p:sldId id="3057" r:id="rId29"/>
    <p:sldId id="2834" r:id="rId30"/>
    <p:sldId id="2611" r:id="rId31"/>
    <p:sldId id="3045" r:id="rId32"/>
    <p:sldId id="3064" r:id="rId33"/>
    <p:sldId id="2500" r:id="rId34"/>
    <p:sldId id="3039" r:id="rId35"/>
    <p:sldId id="3067" r:id="rId36"/>
    <p:sldId id="2824" r:id="rId37"/>
    <p:sldId id="2863" r:id="rId38"/>
    <p:sldId id="3068" r:id="rId39"/>
    <p:sldId id="3081" r:id="rId40"/>
    <p:sldId id="3069" r:id="rId41"/>
    <p:sldId id="3078" r:id="rId42"/>
    <p:sldId id="3070" r:id="rId43"/>
    <p:sldId id="3082" r:id="rId44"/>
    <p:sldId id="3083" r:id="rId45"/>
    <p:sldId id="2125" r:id="rId46"/>
    <p:sldId id="2547" r:id="rId47"/>
    <p:sldId id="3033" r:id="rId48"/>
    <p:sldId id="2559" r:id="rId49"/>
    <p:sldId id="3085" r:id="rId50"/>
    <p:sldId id="3086" r:id="rId51"/>
    <p:sldId id="3074" r:id="rId52"/>
    <p:sldId id="2840" r:id="rId53"/>
    <p:sldId id="307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5"/>
    <p:restoredTop sz="96242"/>
  </p:normalViewPr>
  <p:slideViewPr>
    <p:cSldViewPr snapToGrid="0" snapToObjects="1">
      <p:cViewPr varScale="1">
        <p:scale>
          <a:sx n="99" d="100"/>
          <a:sy n="99" d="100"/>
        </p:scale>
        <p:origin x="798" y="7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5/23/2024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6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596392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Cao-Slides, Credit: 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Work in progress 2.00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7" y="5455520"/>
            <a:ext cx="7216264" cy="41910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an address on the stack, likely segmentation fault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44865" y="310255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6"/>
            <a:ext cx="11088302" cy="376514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create (activate) frame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preserved registers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locals</a:t>
            </a: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preserved registers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removes the frame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165830" y="3710077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58" y="38218"/>
            <a:ext cx="11507262" cy="509814"/>
          </a:xfrm>
        </p:spPr>
        <p:txBody>
          <a:bodyPr/>
          <a:lstStyle/>
          <a:p>
            <a:r>
              <a:rPr lang="en-US" sz="2800" dirty="0"/>
              <a:t>How to set the FP – Minimum Activation 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068895" y="1849917"/>
            <a:ext cx="4008924" cy="2494002"/>
            <a:chOff x="7984270" y="2060837"/>
            <a:chExt cx="4008924" cy="2494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7984270" y="3908508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33867" y="37323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86093" y="391480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999492" y="2060837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r>
                <a:rPr lang="en-US" sz="1600" b="1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fp,lr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84516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+ 4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52132" cy="341306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136367" y="1273501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4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3697969" y="1063169"/>
            <a:ext cx="3462297" cy="1754326"/>
            <a:chOff x="9538831" y="4093393"/>
            <a:chExt cx="3462297" cy="175432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452" y="4093393"/>
              <a:ext cx="2663676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</a:t>
              </a:r>
              <a:r>
                <a:rPr lang="en-US" dirty="0">
                  <a:solidFill>
                    <a:srgbClr val="7030A0"/>
                  </a:solidFill>
                </a:rPr>
                <a:t>push</a:t>
              </a:r>
              <a:r>
                <a:rPr lang="en-US" dirty="0"/>
                <a:t> saves regs and allocates space by subtracting from </a:t>
              </a:r>
              <a:r>
                <a:rPr lang="en-US" dirty="0" err="1"/>
                <a:t>sp</a:t>
              </a:r>
              <a:r>
                <a:rPr lang="en-US" dirty="0"/>
                <a:t>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r>
                <a:rPr lang="en-US" dirty="0">
                  <a:solidFill>
                    <a:srgbClr val="FF0000"/>
                  </a:solidFill>
                </a:rPr>
                <a:t> with the add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3734665" y="3056588"/>
            <a:ext cx="3204843" cy="1892908"/>
            <a:chOff x="9544330" y="5930750"/>
            <a:chExt cx="3204843" cy="18929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291930" y="6069332"/>
              <a:ext cx="245724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7030A0"/>
                  </a:solidFill>
                </a:rPr>
                <a:t>pop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restores regs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dirty="0"/>
                <a:t>and deallocates space by adding to </a:t>
              </a:r>
              <a:r>
                <a:rPr lang="en-US" dirty="0" err="1"/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6981636" y="3027885"/>
            <a:ext cx="1157683" cy="830997"/>
            <a:chOff x="1620757" y="2673235"/>
            <a:chExt cx="1157683" cy="830997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666267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620757" y="2673235"/>
              <a:ext cx="839786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main()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16F02-AF8D-23DA-54F0-79B112BFA5D9}"/>
              </a:ext>
            </a:extLst>
          </p:cNvPr>
          <p:cNvSpPr txBox="1"/>
          <p:nvPr/>
        </p:nvSpPr>
        <p:spPr>
          <a:xfrm>
            <a:off x="1481291" y="5445067"/>
            <a:ext cx="836017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IMPORTANT: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to set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prologue push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(remember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position)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deallocate locals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right before epilogue pop</a:t>
            </a:r>
          </a:p>
        </p:txBody>
      </p:sp>
    </p:spTree>
    <p:extLst>
      <p:ext uri="{BB962C8B-B14F-4D97-AF65-F5344CB8AC3E}">
        <p14:creationId xmlns:p14="http://schemas.microsoft.com/office/powerpoint/2010/main" val="41815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151153" y="62242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734474" y="180907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7258792" y="362696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151153" y="62242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798696" y="65641"/>
            <a:ext cx="5355323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ebfffff6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e3a00000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e24bd004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e8bd4800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00010428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e92d4800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e28db004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ebfffff5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ebfffff4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5815422" y="423844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734474" y="180907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7258792" y="362696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151153" y="62242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940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82011" y="4137117"/>
            <a:ext cx="11724830" cy="2425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Any value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Contents are “preserved” across function calls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If the function wants to use a preserved register it must: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Requirements for Use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92461"/>
              </p:ext>
            </p:extLst>
          </p:nvPr>
        </p:nvGraphicFramePr>
        <p:xfrm>
          <a:off x="823077" y="529690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530216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sure that the values in the registers r0-r3 are in their </a:t>
            </a:r>
            <a:r>
              <a:rPr lang="en-US" sz="24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4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400" dirty="0"/>
              <a:t> in registers r0-r3 when passing arguments and returning values </a:t>
            </a:r>
            <a:r>
              <a:rPr lang="en-US" sz="2400" dirty="0">
                <a:solidFill>
                  <a:srgbClr val="0070C0"/>
                </a:solidFill>
              </a:rPr>
              <a:t>are zero filled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and Return Value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491138" cy="1370945"/>
            <a:chOff x="1136348" y="1221484"/>
            <a:chExt cx="4491138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7"/>
            <a:ext cx="4499972" cy="1281581"/>
            <a:chOff x="1118201" y="3049065"/>
            <a:chExt cx="4499972" cy="12815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447755" y="3049065"/>
              <a:ext cx="3318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17470"/>
              </p:ext>
            </p:extLst>
          </p:nvPr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ea typeface="ＭＳ Ｐゴシック" charset="0"/>
                <a:cs typeface="Courier New" panose="02070309020205020404" pitchFamily="49" charset="0"/>
              </a:rPr>
              <a:t>f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to use </a:t>
            </a:r>
            <a:r>
              <a:rPr lang="en-US" sz="1800" dirty="0"/>
              <a:t>them you must </a:t>
            </a:r>
            <a:r>
              <a:rPr lang="en-US" sz="1800" dirty="0">
                <a:solidFill>
                  <a:srgbClr val="7030A0"/>
                </a:solidFill>
              </a:rPr>
              <a:t>get their </a:t>
            </a:r>
            <a:r>
              <a:rPr lang="en-US" sz="1800" b="1" dirty="0">
                <a:solidFill>
                  <a:srgbClr val="7030A0"/>
                </a:solidFill>
              </a:rPr>
              <a:t>contents</a:t>
            </a:r>
            <a:r>
              <a:rPr lang="en-US" sz="1800" dirty="0">
                <a:solidFill>
                  <a:srgbClr val="7030A0"/>
                </a:solidFill>
              </a:rPr>
              <a:t> to pass to </a:t>
            </a:r>
            <a:r>
              <a:rPr lang="en-US" sz="1800" dirty="0" err="1"/>
              <a:t>fprintf</a:t>
            </a:r>
            <a:r>
              <a:rPr lang="en-US" sz="1800" dirty="0"/>
              <a:t>(), </a:t>
            </a:r>
            <a:r>
              <a:rPr lang="en-US" sz="1800" dirty="0" err="1"/>
              <a:t>fread</a:t>
            </a:r>
            <a:r>
              <a:rPr lang="en-US" sz="1800" dirty="0"/>
              <a:t>(), </a:t>
            </a:r>
            <a:r>
              <a:rPr lang="en-US" sz="1800" dirty="0" err="1"/>
              <a:t>fwrite</a:t>
            </a:r>
            <a:r>
              <a:rPr lang="en-US" sz="18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119148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Example calling </a:t>
            </a:r>
            <a:r>
              <a:rPr lang="en-US" altLang="en-US" dirty="0" err="1"/>
              <a:t>fprintf</a:t>
            </a:r>
            <a:r>
              <a:rPr lang="en-US" altLang="en-US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3077" y="4258777"/>
            <a:ext cx="10126825" cy="230338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sz="24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When to use a preserved register in a function you are writing</a:t>
            </a: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?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Values that you want to protect from being changed by a function call</a:t>
            </a:r>
          </a:p>
          <a:p>
            <a:pPr marL="914400" lvl="1" indent="-457200">
              <a:defRPr/>
            </a:pP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Local variables stored in registers</a:t>
            </a:r>
          </a:p>
          <a:p>
            <a:pPr marL="914400" lvl="1" indent="-457200">
              <a:defRPr/>
            </a:pP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24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24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24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Registers: When to Use?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B35EEA-73E1-7A1E-962A-906C09B60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02933"/>
              </p:ext>
            </p:extLst>
          </p:nvPr>
        </p:nvGraphicFramePr>
        <p:xfrm>
          <a:off x="823077" y="529690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5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Saving Preserved registers and setting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313067"/>
              </p:ext>
            </p:extLst>
          </p:nvPr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7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EOF,          -1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sub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84667"/>
            <a:ext cx="10515600" cy="401389"/>
          </a:xfrm>
        </p:spPr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argv</a:t>
            </a:r>
            <a:r>
              <a:rPr lang="en-US" dirty="0"/>
              <a:t> from Assembly (stderr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33703" y="459464"/>
            <a:ext cx="5577168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094179" y="522525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427758" y="2381463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48593" y="2582157"/>
            <a:ext cx="1079165" cy="165974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6437364" y="6318847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B096E-1A8A-85AA-60CA-ECF86539150A}"/>
              </a:ext>
            </a:extLst>
          </p:cNvPr>
          <p:cNvSpPr txBox="1"/>
          <p:nvPr/>
        </p:nvSpPr>
        <p:spPr>
          <a:xfrm>
            <a:off x="3493289" y="5710183"/>
            <a:ext cx="187881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observe the different increment sizes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56EEB-B9BC-6A77-29DD-6B6DC2EC26FD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650331" y="5398096"/>
            <a:ext cx="842958" cy="773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8D3CCE-C969-3140-051B-9985371FC8BA}"/>
              </a:ext>
            </a:extLst>
          </p:cNvPr>
          <p:cNvSpPr txBox="1"/>
          <p:nvPr/>
        </p:nvSpPr>
        <p:spPr>
          <a:xfrm>
            <a:off x="5108636" y="1249873"/>
            <a:ext cx="210026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need to save r1 as we are calling a function -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53D70B-9519-78A6-DCD9-35CF00BA2D69}"/>
              </a:ext>
            </a:extLst>
          </p:cNvPr>
          <p:cNvCxnSpPr>
            <a:cxnSpLocks/>
          </p:cNvCxnSpPr>
          <p:nvPr/>
        </p:nvCxnSpPr>
        <p:spPr>
          <a:xfrm flipH="1">
            <a:off x="4432694" y="2173203"/>
            <a:ext cx="675942" cy="403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59551" y="5754789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Local Variables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36431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9148835" y="622901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7A8F0EC-F20E-774B-84C1-8A5D1E3613E2}"/>
              </a:ext>
            </a:extLst>
          </p:cNvPr>
          <p:cNvSpPr/>
          <p:nvPr/>
        </p:nvSpPr>
        <p:spPr>
          <a:xfrm>
            <a:off x="5753572" y="605679"/>
            <a:ext cx="2784083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C186C6-7F7C-8943-BB13-C7FE0760896C}"/>
              </a:ext>
            </a:extLst>
          </p:cNvPr>
          <p:cNvSpPr/>
          <p:nvPr/>
        </p:nvSpPr>
        <p:spPr>
          <a:xfrm>
            <a:off x="2892139" y="606764"/>
            <a:ext cx="2694632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377709" y="605895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FED89D-FB91-5E4A-9F4E-B365C838E83B}"/>
              </a:ext>
            </a:extLst>
          </p:cNvPr>
          <p:cNvGrpSpPr/>
          <p:nvPr/>
        </p:nvGrpSpPr>
        <p:grpSpPr>
          <a:xfrm>
            <a:off x="3083637" y="559039"/>
            <a:ext cx="2407248" cy="3166429"/>
            <a:chOff x="3190797" y="3389649"/>
            <a:chExt cx="2407248" cy="31664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EEA036-7267-1048-ACE7-7739F63C841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11CB6F-DD0C-6449-9887-5F6DAD3BEE5D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29CBC1-B1B2-2449-BAC0-C972A42AC77D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A637A0-583C-3B4A-A2A8-A453A8F70197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BD2CB5-050E-A744-A3B6-08777AEB75D1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B1779425-B42F-CD4E-A2A1-2B8D6CC2EF6C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06E26D-31D0-8A4D-9408-524C18072942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DAE7BA-4E01-8744-AD20-BDB4D624385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E001ED-E268-404D-8E74-FB77375F397D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51824B-4BD2-0E47-B87A-741101B60E80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EEA8C3-607D-9D4D-B5A2-260AF1106D6B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987F11-7505-DD46-9672-24C397E8B280}"/>
              </a:ext>
            </a:extLst>
          </p:cNvPr>
          <p:cNvGrpSpPr/>
          <p:nvPr/>
        </p:nvGrpSpPr>
        <p:grpSpPr>
          <a:xfrm>
            <a:off x="5762963" y="573327"/>
            <a:ext cx="2602859" cy="3166429"/>
            <a:chOff x="6063006" y="3389649"/>
            <a:chExt cx="2602859" cy="316642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F8D7BC-6082-B843-BA33-D2FB253733A9}"/>
                </a:ext>
              </a:extLst>
            </p:cNvPr>
            <p:cNvSpPr/>
            <p:nvPr/>
          </p:nvSpPr>
          <p:spPr>
            <a:xfrm>
              <a:off x="6409370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475303-F61B-7640-A8D2-22B5DF041930}"/>
                </a:ext>
              </a:extLst>
            </p:cNvPr>
            <p:cNvSpPr/>
            <p:nvPr/>
          </p:nvSpPr>
          <p:spPr>
            <a:xfrm>
              <a:off x="6411349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3626FD-E72B-2948-BB66-D13D061635B0}"/>
                </a:ext>
              </a:extLst>
            </p:cNvPr>
            <p:cNvSpPr txBox="1"/>
            <p:nvPr/>
          </p:nvSpPr>
          <p:spPr>
            <a:xfrm>
              <a:off x="6409370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1350B8-3162-344F-954D-D8298E4DDFED}"/>
                </a:ext>
              </a:extLst>
            </p:cNvPr>
            <p:cNvSpPr/>
            <p:nvPr/>
          </p:nvSpPr>
          <p:spPr>
            <a:xfrm>
              <a:off x="6409372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CBE157-B124-1C4B-8F41-6D7FC43B1AC7}"/>
                </a:ext>
              </a:extLst>
            </p:cNvPr>
            <p:cNvSpPr txBox="1"/>
            <p:nvPr/>
          </p:nvSpPr>
          <p:spPr>
            <a:xfrm>
              <a:off x="8237543" y="563238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5BA09D82-7156-DC40-9838-B6D3CC4C6668}"/>
                </a:ext>
              </a:extLst>
            </p:cNvPr>
            <p:cNvSpPr/>
            <p:nvPr/>
          </p:nvSpPr>
          <p:spPr>
            <a:xfrm>
              <a:off x="7785329" y="577188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BF3914-72CA-E04D-8557-0EE1B1EC203E}"/>
                </a:ext>
              </a:extLst>
            </p:cNvPr>
            <p:cNvSpPr/>
            <p:nvPr/>
          </p:nvSpPr>
          <p:spPr>
            <a:xfrm>
              <a:off x="6409372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0526F2-DF52-8B4A-892F-A33726E1A211}"/>
                </a:ext>
              </a:extLst>
            </p:cNvPr>
            <p:cNvSpPr/>
            <p:nvPr/>
          </p:nvSpPr>
          <p:spPr>
            <a:xfrm>
              <a:off x="6411209" y="4919692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D16D79-25A6-6742-8B5E-2E296E0414B2}"/>
                </a:ext>
              </a:extLst>
            </p:cNvPr>
            <p:cNvSpPr/>
            <p:nvPr/>
          </p:nvSpPr>
          <p:spPr>
            <a:xfrm>
              <a:off x="6409371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r5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9B04390-6FE1-4E4C-B2DB-E9E2FFF8204C}"/>
                </a:ext>
              </a:extLst>
            </p:cNvPr>
            <p:cNvSpPr/>
            <p:nvPr/>
          </p:nvSpPr>
          <p:spPr>
            <a:xfrm>
              <a:off x="6411208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r4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42C867C-2EBC-3843-BBEF-AAF72E8639D5}"/>
                </a:ext>
              </a:extLst>
            </p:cNvPr>
            <p:cNvSpPr/>
            <p:nvPr/>
          </p:nvSpPr>
          <p:spPr>
            <a:xfrm>
              <a:off x="6063006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 FP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56F2D6-8AF7-FD43-8EC8-D76FAF448F8C}"/>
                </a:ext>
              </a:extLst>
            </p:cNvPr>
            <p:cNvSpPr txBox="1"/>
            <p:nvPr/>
          </p:nvSpPr>
          <p:spPr>
            <a:xfrm>
              <a:off x="8237543" y="465038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0" name="Left Arrow 59">
              <a:extLst>
                <a:ext uri="{FF2B5EF4-FFF2-40B4-BE49-F238E27FC236}">
                  <a16:creationId xmlns:a16="http://schemas.microsoft.com/office/drawing/2014/main" id="{E1BC1BCE-DA08-0649-A865-51F6C9B3F2DF}"/>
                </a:ext>
              </a:extLst>
            </p:cNvPr>
            <p:cNvSpPr/>
            <p:nvPr/>
          </p:nvSpPr>
          <p:spPr>
            <a:xfrm>
              <a:off x="7785329" y="47898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625389" y="14290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533508" y="328180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623412" y="205926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623412" y="236528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623412" y="2679765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623412" y="174777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623412" y="11102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1999371" y="160292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3E097B-32EE-6046-9911-FB4BF0C96045}"/>
              </a:ext>
            </a:extLst>
          </p:cNvPr>
          <p:cNvSpPr txBox="1"/>
          <p:nvPr/>
        </p:nvSpPr>
        <p:spPr>
          <a:xfrm>
            <a:off x="2453298" y="13767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638042" y="62693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622424" y="2991852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9090908" y="622901"/>
            <a:ext cx="2989921" cy="3691856"/>
            <a:chOff x="8912624" y="3272955"/>
            <a:chExt cx="298992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002948" y="1071316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2446E0B-0772-682A-1AA8-584AAF425702}"/>
              </a:ext>
            </a:extLst>
          </p:cNvPr>
          <p:cNvGrpSpPr/>
          <p:nvPr/>
        </p:nvGrpSpPr>
        <p:grpSpPr>
          <a:xfrm>
            <a:off x="4783470" y="1091868"/>
            <a:ext cx="830953" cy="369332"/>
            <a:chOff x="1653962" y="2057134"/>
            <a:chExt cx="830953" cy="369332"/>
          </a:xfrm>
        </p:grpSpPr>
        <p:sp>
          <p:nvSpPr>
            <p:cNvPr id="86" name="Left Arrow 85">
              <a:extLst>
                <a:ext uri="{FF2B5EF4-FFF2-40B4-BE49-F238E27FC236}">
                  <a16:creationId xmlns:a16="http://schemas.microsoft.com/office/drawing/2014/main" id="{F3C2F5E5-E3C4-AE78-85A8-227F11AD5D3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6897C67-E13B-E9DE-5567-6BD50DF6609C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252322" y="4366031"/>
            <a:ext cx="228440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7FB12F-2E2F-A827-2474-4BAE427A2850}"/>
              </a:ext>
            </a:extLst>
          </p:cNvPr>
          <p:cNvSpPr txBox="1"/>
          <p:nvPr/>
        </p:nvSpPr>
        <p:spPr>
          <a:xfrm>
            <a:off x="2948940" y="4155982"/>
            <a:ext cx="257220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2C895B"/>
                </a:solidFill>
              </a:rPr>
              <a:t>saves </a:t>
            </a:r>
            <a:r>
              <a:rPr lang="en-US" dirty="0" err="1">
                <a:solidFill>
                  <a:srgbClr val="2C895B"/>
                </a:solidFill>
              </a:rPr>
              <a:t>lr</a:t>
            </a:r>
            <a:r>
              <a:rPr lang="en-US" dirty="0">
                <a:solidFill>
                  <a:srgbClr val="2C895B"/>
                </a:solidFill>
              </a:rPr>
              <a:t>, </a:t>
            </a:r>
            <a:r>
              <a:rPr lang="en-US" dirty="0" err="1">
                <a:solidFill>
                  <a:srgbClr val="2C895B"/>
                </a:solidFill>
              </a:rPr>
              <a:t>fp</a:t>
            </a:r>
            <a:r>
              <a:rPr lang="en-US" dirty="0">
                <a:solidFill>
                  <a:srgbClr val="2C895B"/>
                </a:solidFill>
              </a:rPr>
              <a:t> using a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2C895B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only those preserved  registers it wants to use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 the stack</a:t>
            </a:r>
          </a:p>
          <a:p>
            <a:r>
              <a:rPr lang="en-US" dirty="0">
                <a:solidFill>
                  <a:srgbClr val="7030A0"/>
                </a:solidFill>
              </a:rPr>
              <a:t>Do not push r12 or r13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3A62BA-3BB9-3264-72B1-E5599C6542D6}"/>
              </a:ext>
            </a:extLst>
          </p:cNvPr>
          <p:cNvSpPr txBox="1"/>
          <p:nvPr/>
        </p:nvSpPr>
        <p:spPr>
          <a:xfrm>
            <a:off x="5901387" y="4423829"/>
            <a:ext cx="228021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2C895B"/>
                </a:solidFill>
              </a:rPr>
              <a:t>moves the </a:t>
            </a:r>
            <a:r>
              <a:rPr lang="en-US" dirty="0" err="1">
                <a:solidFill>
                  <a:srgbClr val="2C895B"/>
                </a:solidFill>
              </a:rPr>
              <a:t>fp</a:t>
            </a:r>
            <a:r>
              <a:rPr lang="en-US" dirty="0">
                <a:solidFill>
                  <a:srgbClr val="2C895B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point at the saved </a:t>
            </a:r>
            <a:r>
              <a:rPr lang="en-US" dirty="0" err="1">
                <a:solidFill>
                  <a:srgbClr val="0070C0"/>
                </a:solidFill>
              </a:rPr>
              <a:t>lr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as </a:t>
            </a:r>
            <a:r>
              <a:rPr lang="en-US" dirty="0">
                <a:solidFill>
                  <a:srgbClr val="C00000"/>
                </a:solidFill>
              </a:rPr>
              <a:t>required by the Aarch32 spec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9548708" y="4339113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904556" y="1831493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0DEEF-23FE-C032-86F5-F2B49614AC9F}"/>
              </a:ext>
            </a:extLst>
          </p:cNvPr>
          <p:cNvGrpSpPr/>
          <p:nvPr/>
        </p:nvGrpSpPr>
        <p:grpSpPr>
          <a:xfrm>
            <a:off x="2945375" y="5851953"/>
            <a:ext cx="8946673" cy="874797"/>
            <a:chOff x="3102307" y="6002323"/>
            <a:chExt cx="8946673" cy="8747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40F810-59E9-F0BF-6F0E-A2D9BD5755C5}"/>
                </a:ext>
              </a:extLst>
            </p:cNvPr>
            <p:cNvSpPr txBox="1"/>
            <p:nvPr/>
          </p:nvSpPr>
          <p:spPr>
            <a:xfrm>
              <a:off x="6288092" y="6507788"/>
              <a:ext cx="269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Part of function prologue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12A24A3F-8F20-D33D-B5B9-7636763A707B}"/>
                </a:ext>
              </a:extLst>
            </p:cNvPr>
            <p:cNvSpPr/>
            <p:nvPr/>
          </p:nvSpPr>
          <p:spPr>
            <a:xfrm rot="16200000">
              <a:off x="7295723" y="1808907"/>
              <a:ext cx="559841" cy="894667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12111B-C1A3-3568-2764-B04678281EA6}"/>
              </a:ext>
            </a:extLst>
          </p:cNvPr>
          <p:cNvGrpSpPr/>
          <p:nvPr/>
        </p:nvGrpSpPr>
        <p:grpSpPr>
          <a:xfrm>
            <a:off x="2441979" y="1799527"/>
            <a:ext cx="945427" cy="1258438"/>
            <a:chOff x="2549139" y="1799527"/>
            <a:chExt cx="945427" cy="12584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335660-1BD0-62F2-6975-91ADC2FF4B40}"/>
                </a:ext>
              </a:extLst>
            </p:cNvPr>
            <p:cNvSpPr txBox="1"/>
            <p:nvPr/>
          </p:nvSpPr>
          <p:spPr>
            <a:xfrm>
              <a:off x="2549139" y="2167136"/>
              <a:ext cx="739647" cy="7386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Stack Frame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8A1675D3-D892-C248-7279-9394DBD5F4BC}"/>
                </a:ext>
              </a:extLst>
            </p:cNvPr>
            <p:cNvSpPr/>
            <p:nvPr/>
          </p:nvSpPr>
          <p:spPr>
            <a:xfrm rot="10800000">
              <a:off x="3267182" y="1799527"/>
              <a:ext cx="227384" cy="125843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864384" y="2171486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1178429" y="2422728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BFB3DD9D-43BA-A774-E9AD-3043DEAB8594}"/>
              </a:ext>
            </a:extLst>
          </p:cNvPr>
          <p:cNvSpPr/>
          <p:nvPr/>
        </p:nvSpPr>
        <p:spPr>
          <a:xfrm>
            <a:off x="7508219" y="2069703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6E8D73-9251-AF2D-5BC4-72B5614C5245}"/>
              </a:ext>
            </a:extLst>
          </p:cNvPr>
          <p:cNvSpPr txBox="1"/>
          <p:nvPr/>
        </p:nvSpPr>
        <p:spPr>
          <a:xfrm>
            <a:off x="7822264" y="2320945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3C43D3-25E4-5B37-DA07-B44D82FCE177}"/>
              </a:ext>
            </a:extLst>
          </p:cNvPr>
          <p:cNvGrpSpPr/>
          <p:nvPr/>
        </p:nvGrpSpPr>
        <p:grpSpPr>
          <a:xfrm>
            <a:off x="8433140" y="1851570"/>
            <a:ext cx="1099657" cy="2104152"/>
            <a:chOff x="2553575" y="1799527"/>
            <a:chExt cx="1099657" cy="210415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3672B2-64AC-87C9-FE2C-E1D93B46D845}"/>
                </a:ext>
              </a:extLst>
            </p:cNvPr>
            <p:cNvSpPr txBox="1"/>
            <p:nvPr/>
          </p:nvSpPr>
          <p:spPr>
            <a:xfrm>
              <a:off x="2553575" y="2609684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4E649885-9C5F-718F-C3FB-1BF1CCE2811F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24110" y="1236849"/>
            <a:ext cx="600479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Stack Frame</a:t>
            </a:r>
          </a:p>
        </p:txBody>
      </p:sp>
    </p:spTree>
    <p:extLst>
      <p:ext uri="{BB962C8B-B14F-4D97-AF65-F5344CB8AC3E}">
        <p14:creationId xmlns:p14="http://schemas.microsoft.com/office/powerpoint/2010/main" val="9995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38404" y="583742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33891" y="562539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23531" y="4829530"/>
            <a:ext cx="39523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At function exit (in the function epilogue) the function uses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93898" y="1269662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0DEEF-23FE-C032-86F5-F2B49614AC9F}"/>
              </a:ext>
            </a:extLst>
          </p:cNvPr>
          <p:cNvGrpSpPr/>
          <p:nvPr/>
        </p:nvGrpSpPr>
        <p:grpSpPr>
          <a:xfrm>
            <a:off x="3878143" y="6002323"/>
            <a:ext cx="7924653" cy="855677"/>
            <a:chOff x="3878143" y="6002323"/>
            <a:chExt cx="7924653" cy="8556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40F810-59E9-F0BF-6F0E-A2D9BD5755C5}"/>
                </a:ext>
              </a:extLst>
            </p:cNvPr>
            <p:cNvSpPr txBox="1"/>
            <p:nvPr/>
          </p:nvSpPr>
          <p:spPr>
            <a:xfrm>
              <a:off x="6324182" y="6488668"/>
              <a:ext cx="2672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Part of function epilogue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12A24A3F-8F20-D33D-B5B9-7636763A707B}"/>
                </a:ext>
              </a:extLst>
            </p:cNvPr>
            <p:cNvSpPr/>
            <p:nvPr/>
          </p:nvSpPr>
          <p:spPr>
            <a:xfrm rot="16200000">
              <a:off x="7560549" y="2319917"/>
              <a:ext cx="559841" cy="792465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630449" y="609874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550503" y="713407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386170" y="2148522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345998" y="2488515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660043" y="2739757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32B1F04-A524-3552-3D59-4874AF9F2783}"/>
              </a:ext>
            </a:extLst>
          </p:cNvPr>
          <p:cNvSpPr/>
          <p:nvPr/>
        </p:nvSpPr>
        <p:spPr>
          <a:xfrm>
            <a:off x="4360177" y="609874"/>
            <a:ext cx="3345716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F60BAE7-F2A8-17DA-8F34-1CB411EFF4A5}"/>
              </a:ext>
            </a:extLst>
          </p:cNvPr>
          <p:cNvGrpSpPr/>
          <p:nvPr/>
        </p:nvGrpSpPr>
        <p:grpSpPr>
          <a:xfrm>
            <a:off x="4294746" y="590097"/>
            <a:ext cx="3214341" cy="4014250"/>
            <a:chOff x="8909479" y="2950561"/>
            <a:chExt cx="3214341" cy="401425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394E1EF-71B6-D633-9609-C38E6978957C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6CA3F48-197E-C3F9-E407-BB16225AD343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FB56BF-3F33-3F4B-6A36-15E93723F96F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103" name="Left Arrow 102">
              <a:extLst>
                <a:ext uri="{FF2B5EF4-FFF2-40B4-BE49-F238E27FC236}">
                  <a16:creationId xmlns:a16="http://schemas.microsoft.com/office/drawing/2014/main" id="{BEBCC322-562A-8E07-59B2-38F55AB6F645}"/>
                </a:ext>
              </a:extLst>
            </p:cNvPr>
            <p:cNvSpPr/>
            <p:nvPr/>
          </p:nvSpPr>
          <p:spPr>
            <a:xfrm>
              <a:off x="10705682" y="573924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A78956-B70F-02B0-AF95-2149B5A0013C}"/>
                </a:ext>
              </a:extLst>
            </p:cNvPr>
            <p:cNvSpPr txBox="1"/>
            <p:nvPr/>
          </p:nvSpPr>
          <p:spPr>
            <a:xfrm>
              <a:off x="11159609" y="551305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30EA47C-F783-0DD6-D34A-A0C57B90195B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4C97CFD-DD76-7370-8DD8-B0FFCE980936}"/>
                </a:ext>
              </a:extLst>
            </p:cNvPr>
            <p:cNvSpPr/>
            <p:nvPr/>
          </p:nvSpPr>
          <p:spPr>
            <a:xfrm>
              <a:off x="8909479" y="2950561"/>
              <a:ext cx="321434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 Space for locals</a:t>
              </a:r>
            </a:p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Put SP back so pop works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sub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945C084-7BFC-BFC7-E830-084F1BD49608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EAB4BB-F696-5C01-E1A9-AF73D3B7F8F6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C8022B-EAA9-C73F-8377-BFA57EA0E64C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2307124-F777-19D6-0562-5257969B408D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304DD1CB-188D-9D95-066A-F8CEE7349C6C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63A43AB-CBA8-813B-098E-22517040F54B}"/>
                </a:ext>
              </a:extLst>
            </p:cNvPr>
            <p:cNvSpPr txBox="1"/>
            <p:nvPr/>
          </p:nvSpPr>
          <p:spPr>
            <a:xfrm>
              <a:off x="11068113" y="5996062"/>
              <a:ext cx="103963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Deallocated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stack space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DF675F7-A0AB-1359-77E9-7A7A0280D292}"/>
              </a:ext>
            </a:extLst>
          </p:cNvPr>
          <p:cNvSpPr txBox="1"/>
          <p:nvPr/>
        </p:nvSpPr>
        <p:spPr>
          <a:xfrm>
            <a:off x="3828238" y="4714570"/>
            <a:ext cx="365305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Move SP back to where it was after the push in the prologue. So, the pop works properly (this also deallocates the local variables)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DA402BD-EF8A-DD37-6950-70A1268AA057}"/>
              </a:ext>
            </a:extLst>
          </p:cNvPr>
          <p:cNvGrpSpPr/>
          <p:nvPr/>
        </p:nvGrpSpPr>
        <p:grpSpPr>
          <a:xfrm>
            <a:off x="6111539" y="2121083"/>
            <a:ext cx="830953" cy="369332"/>
            <a:chOff x="1653962" y="2057134"/>
            <a:chExt cx="830953" cy="369332"/>
          </a:xfrm>
        </p:grpSpPr>
        <p:sp>
          <p:nvSpPr>
            <p:cNvPr id="115" name="Left Arrow 114">
              <a:extLst>
                <a:ext uri="{FF2B5EF4-FFF2-40B4-BE49-F238E27FC236}">
                  <a16:creationId xmlns:a16="http://schemas.microsoft.com/office/drawing/2014/main" id="{3DE79FF5-723D-D928-4AD2-1E1DFD7A48EF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8A3431-3477-8D41-1B7D-FAB125DDD28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B0D31642-ECB3-637C-B392-ABDF90E3E8C2}"/>
              </a:ext>
            </a:extLst>
          </p:cNvPr>
          <p:cNvSpPr/>
          <p:nvPr/>
        </p:nvSpPr>
        <p:spPr>
          <a:xfrm>
            <a:off x="6071367" y="2461076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039521-AECC-2AD3-2AC1-B7A57BF44EB0}"/>
              </a:ext>
            </a:extLst>
          </p:cNvPr>
          <p:cNvSpPr txBox="1"/>
          <p:nvPr/>
        </p:nvSpPr>
        <p:spPr>
          <a:xfrm>
            <a:off x="6385412" y="2712318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630449" y="4783363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99902" y="2193100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F2FF41-1811-7949-4CF3-0AE3AF721F4A}"/>
              </a:ext>
            </a:extLst>
          </p:cNvPr>
          <p:cNvGrpSpPr/>
          <p:nvPr/>
        </p:nvGrpSpPr>
        <p:grpSpPr>
          <a:xfrm>
            <a:off x="3521431" y="2176102"/>
            <a:ext cx="1138529" cy="1233970"/>
            <a:chOff x="2567817" y="2669709"/>
            <a:chExt cx="1138529" cy="12339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F1B6ED-7FB8-A26A-542E-707B7F383E87}"/>
                </a:ext>
              </a:extLst>
            </p:cNvPr>
            <p:cNvSpPr txBox="1"/>
            <p:nvPr/>
          </p:nvSpPr>
          <p:spPr>
            <a:xfrm>
              <a:off x="2567817" y="3021044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1345AA20-4249-B21F-81BB-89E770E265B5}"/>
                </a:ext>
              </a:extLst>
            </p:cNvPr>
            <p:cNvSpPr/>
            <p:nvPr/>
          </p:nvSpPr>
          <p:spPr>
            <a:xfrm rot="10800000">
              <a:off x="3267181" y="2669709"/>
              <a:ext cx="439165" cy="123397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55888" y="1355416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5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0268" y="4169663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488428" y="555953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8197543" y="3028234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B6E43-3B12-E87C-B649-7F2D7931974D}"/>
              </a:ext>
            </a:extLst>
          </p:cNvPr>
          <p:cNvSpPr/>
          <p:nvPr/>
        </p:nvSpPr>
        <p:spPr>
          <a:xfrm>
            <a:off x="8185260" y="80828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27899-D354-C2B0-9560-8BA7F3DEFC64}"/>
              </a:ext>
            </a:extLst>
          </p:cNvPr>
          <p:cNvSpPr txBox="1"/>
          <p:nvPr/>
        </p:nvSpPr>
        <p:spPr>
          <a:xfrm>
            <a:off x="8003502" y="3841408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9559920" y="22620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8185260" y="1116283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8185260" y="1444580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8185260" y="1759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8185260" y="2065190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7605587" y="213210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10236466" y="120106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9561070" y="1298738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7951602" y="2397091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7209552" y="2436571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8682434" y="333675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8183960" y="2700161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10062489" y="2112560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8183961" y="238807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9563537" y="2910073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10066106" y="2760627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7370947" y="2377277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7351892" y="3069471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3433898" y="502646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6623620" y="4504269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2969843" y="322293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negative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800659"/>
              </p:ext>
            </p:extLst>
          </p:nvPr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390475"/>
              </p:ext>
            </p:extLst>
          </p:nvPr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69254" y="1940799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69255" y="1628712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16456" y="4136470"/>
            <a:ext cx="3504837" cy="1046574"/>
            <a:chOff x="8471780" y="5347757"/>
            <a:chExt cx="3504837" cy="104657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351264" y="6055777"/>
              <a:ext cx="2240445" cy="338554"/>
              <a:chOff x="3836194" y="-564356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4171950" y="-564356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836194" y="-458252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000103fc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8985743" cy="627849"/>
          </a:xfrm>
        </p:spPr>
        <p:txBody>
          <a:bodyPr/>
          <a:lstStyle/>
          <a:p>
            <a:r>
              <a:rPr lang="en-US" sz="2400" dirty="0"/>
              <a:t>Best Practice: Use Assembler Generated offsets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382591"/>
              </p:ext>
            </p:extLst>
          </p:nvPr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47623" y="555168"/>
            <a:ext cx="4342524" cy="351543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72204EF-4208-C507-74A9-6DD5FF6BA83A}"/>
              </a:ext>
            </a:extLst>
          </p:cNvPr>
          <p:cNvSpPr txBox="1"/>
          <p:nvPr/>
        </p:nvSpPr>
        <p:spPr>
          <a:xfrm>
            <a:off x="820882" y="1821693"/>
            <a:ext cx="210428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variable size in bytes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75F4C151-9C0C-8E95-86E3-7173CA55468E}"/>
              </a:ext>
            </a:extLst>
          </p:cNvPr>
          <p:cNvSpPr/>
          <p:nvPr/>
        </p:nvSpPr>
        <p:spPr>
          <a:xfrm>
            <a:off x="2777509" y="2164480"/>
            <a:ext cx="130804" cy="18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837A88-1FB0-762B-BE05-6991AF9B1D7C}"/>
              </a:ext>
            </a:extLst>
          </p:cNvPr>
          <p:cNvSpPr txBox="1"/>
          <p:nvPr/>
        </p:nvSpPr>
        <p:spPr>
          <a:xfrm>
            <a:off x="3465360" y="1331948"/>
            <a:ext cx="1132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Prior allocation distance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20ECAAA0-CEC3-9EA7-070B-F8F7DCBB1273}"/>
              </a:ext>
            </a:extLst>
          </p:cNvPr>
          <p:cNvSpPr/>
          <p:nvPr/>
        </p:nvSpPr>
        <p:spPr>
          <a:xfrm>
            <a:off x="3473545" y="2130359"/>
            <a:ext cx="130804" cy="18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F1D71-958F-07AB-E80B-95D466BEB299}"/>
              </a:ext>
            </a:extLst>
          </p:cNvPr>
          <p:cNvSpPr txBox="1"/>
          <p:nvPr/>
        </p:nvSpPr>
        <p:spPr>
          <a:xfrm>
            <a:off x="2137970" y="940790"/>
            <a:ext cx="234419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pushed reg </a:t>
            </a:r>
            <a:r>
              <a:rPr lang="en-US" sz="1600" dirty="0" err="1">
                <a:solidFill>
                  <a:srgbClr val="FF0000"/>
                </a:solidFill>
              </a:rPr>
              <a:t>fp</a:t>
            </a:r>
            <a:r>
              <a:rPr lang="en-US" sz="1600" dirty="0">
                <a:solidFill>
                  <a:srgbClr val="FF0000"/>
                </a:solidFill>
              </a:rPr>
              <a:t> distance 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97CB268-DBFA-C697-02AD-F66E6CFEAEF1}"/>
              </a:ext>
            </a:extLst>
          </p:cNvPr>
          <p:cNvSpPr/>
          <p:nvPr/>
        </p:nvSpPr>
        <p:spPr>
          <a:xfrm>
            <a:off x="2864653" y="1259281"/>
            <a:ext cx="130804" cy="187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65993" y="1920979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65994" y="1608892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-145136"/>
            <a:ext cx="8985743" cy="627849"/>
          </a:xfrm>
        </p:spPr>
        <p:txBody>
          <a:bodyPr/>
          <a:lstStyle/>
          <a:p>
            <a:r>
              <a:rPr lang="en-US" sz="28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161703" y="427945"/>
            <a:ext cx="3967349" cy="62118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3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.text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  main, %function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main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3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nothing to do for C</a:t>
            </a:r>
          </a:p>
          <a:p>
            <a:r>
              <a:rPr lang="en-US" sz="13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    r2, 0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   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-COUNT]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-BUF+2]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	  r2, 'h'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-BUF]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	  r2, '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r2, [</a:t>
            </a:r>
            <a:r>
              <a:rPr lang="en-US" sz="13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-BUF+1]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// arg1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r1, [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-C]      // arg2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r2, [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-COUNT]  // arg3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r3, </a:t>
            </a:r>
            <a:r>
              <a:rPr lang="en-US" sz="13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3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-BUF      </a:t>
            </a:r>
            <a:r>
              <a:rPr lang="en-US" sz="1300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arg4</a:t>
            </a:r>
          </a:p>
          <a:p>
            <a:r>
              <a: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bl      </a:t>
            </a:r>
            <a:r>
              <a:rPr lang="en-US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3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176538"/>
              </p:ext>
            </p:extLst>
          </p:nvPr>
        </p:nvGraphicFramePr>
        <p:xfrm>
          <a:off x="4593068" y="4537680"/>
          <a:ext cx="7501098" cy="17221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3954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703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966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4020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0769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8869306" y="3807769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4377567" y="2776664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A4EB35-7D3A-7C68-B3F2-3525046D09A3}"/>
              </a:ext>
            </a:extLst>
          </p:cNvPr>
          <p:cNvSpPr txBox="1"/>
          <p:nvPr/>
        </p:nvSpPr>
        <p:spPr>
          <a:xfrm>
            <a:off x="2539564" y="6417719"/>
            <a:ext cx="36760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passes address of a stack variable </a:t>
            </a:r>
            <a:r>
              <a:rPr lang="en-US" sz="1600" dirty="0" err="1">
                <a:solidFill>
                  <a:schemeClr val="accent1"/>
                </a:solidFill>
              </a:rPr>
              <a:t>buf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CB1E5936-C34B-BA71-23F2-DA7F1EA2169F}"/>
              </a:ext>
            </a:extLst>
          </p:cNvPr>
          <p:cNvSpPr/>
          <p:nvPr/>
        </p:nvSpPr>
        <p:spPr>
          <a:xfrm rot="3304200">
            <a:off x="2421746" y="6327754"/>
            <a:ext cx="235634" cy="134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7973352" y="3720611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6697640" y="3352557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4D8BD-CAF0-A79D-E868-25F3DC77C811}"/>
              </a:ext>
            </a:extLst>
          </p:cNvPr>
          <p:cNvSpPr txBox="1"/>
          <p:nvPr/>
        </p:nvSpPr>
        <p:spPr>
          <a:xfrm>
            <a:off x="3019511" y="4174417"/>
            <a:ext cx="114809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passes contents of stack var 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2C72CC-929E-7E1F-6D10-4803E7F6691B}"/>
              </a:ext>
            </a:extLst>
          </p:cNvPr>
          <p:cNvCxnSpPr>
            <a:cxnSpLocks/>
          </p:cNvCxnSpPr>
          <p:nvPr/>
        </p:nvCxnSpPr>
        <p:spPr>
          <a:xfrm flipH="1">
            <a:off x="2457014" y="4924394"/>
            <a:ext cx="695365" cy="890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715294"/>
          </a:xfrm>
        </p:spPr>
        <p:txBody>
          <a:bodyPr/>
          <a:lstStyle/>
          <a:p>
            <a:r>
              <a:rPr lang="en-US" dirty="0"/>
              <a:t>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3326" y="61342"/>
            <a:ext cx="5384493" cy="1826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the table to access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8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50035" y="2145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41509" y="144142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</a:t>
              </a:r>
              <a:r>
                <a:rPr lang="en-US" sz="2000" dirty="0" err="1"/>
                <a:t>lr</a:t>
              </a:r>
              <a:endParaRPr lang="en-US" sz="2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42604" y="325187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41510" y="366972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64820" y="452442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750429"/>
              </p:ext>
            </p:extLst>
          </p:nvPr>
        </p:nvGraphicFramePr>
        <p:xfrm>
          <a:off x="612372" y="5046895"/>
          <a:ext cx="10699442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92622" y="194401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82" name="Left Arrow 81">
            <a:extLst>
              <a:ext uri="{FF2B5EF4-FFF2-40B4-BE49-F238E27FC236}">
                <a16:creationId xmlns:a16="http://schemas.microsoft.com/office/drawing/2014/main" id="{356D07C5-1693-D949-0135-51AF103D653E}"/>
              </a:ext>
            </a:extLst>
          </p:cNvPr>
          <p:cNvSpPr/>
          <p:nvPr/>
        </p:nvSpPr>
        <p:spPr>
          <a:xfrm>
            <a:off x="6281845" y="4864581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B9459A-A54E-F44B-3BEF-9685C8AE7236}"/>
              </a:ext>
            </a:extLst>
          </p:cNvPr>
          <p:cNvSpPr txBox="1"/>
          <p:nvPr/>
        </p:nvSpPr>
        <p:spPr>
          <a:xfrm>
            <a:off x="6784406" y="463197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4818232" cy="475059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)(), int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(*pf)() = add;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0E177-7146-B20E-AEC4-3F0FC8E3193D}"/>
              </a:ext>
            </a:extLst>
          </p:cNvPr>
          <p:cNvGrpSpPr/>
          <p:nvPr/>
        </p:nvGrpSpPr>
        <p:grpSpPr>
          <a:xfrm>
            <a:off x="5082856" y="2568030"/>
            <a:ext cx="2288185" cy="1982901"/>
            <a:chOff x="5863328" y="1022617"/>
            <a:chExt cx="3380249" cy="19829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D533B5-E92D-F112-A0FC-0C5EC261328B}"/>
                </a:ext>
              </a:extLst>
            </p:cNvPr>
            <p:cNvGrpSpPr/>
            <p:nvPr/>
          </p:nvGrpSpPr>
          <p:grpSpPr>
            <a:xfrm>
              <a:off x="5866259" y="1022617"/>
              <a:ext cx="2807966" cy="1115311"/>
              <a:chOff x="4644618" y="999825"/>
              <a:chExt cx="1955279" cy="9657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5E7252-3357-D1C4-082E-7A343D2939CD}"/>
                  </a:ext>
                </a:extLst>
              </p:cNvPr>
              <p:cNvSpPr/>
              <p:nvPr/>
            </p:nvSpPr>
            <p:spPr>
              <a:xfrm>
                <a:off x="4644618" y="999825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97AF02-260F-5282-5150-A607C729D507}"/>
                  </a:ext>
                </a:extLst>
              </p:cNvPr>
              <p:cNvSpPr/>
              <p:nvPr/>
            </p:nvSpPr>
            <p:spPr>
              <a:xfrm>
                <a:off x="4644618" y="1307824"/>
                <a:ext cx="1375959" cy="3120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saved </a:t>
                </a:r>
                <a:r>
                  <a:rPr lang="en-US" sz="2000" dirty="0" err="1"/>
                  <a:t>lr</a:t>
                </a:r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85DAD6-9DCF-9D5D-D02C-245B6920672F}"/>
                  </a:ext>
                </a:extLst>
              </p:cNvPr>
              <p:cNvSpPr/>
              <p:nvPr/>
            </p:nvSpPr>
            <p:spPr>
              <a:xfrm>
                <a:off x="4644618" y="1636121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callers </a:t>
                </a:r>
                <a:r>
                  <a:rPr lang="en-US" sz="2000" dirty="0" err="1"/>
                  <a:t>fp</a:t>
                </a:r>
                <a:endParaRPr lang="en-US" sz="2000" dirty="0"/>
              </a:p>
            </p:txBody>
          </p:sp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AEB83E2-C4B6-7CED-236F-CB2AE993DF5F}"/>
                  </a:ext>
                </a:extLst>
              </p:cNvPr>
              <p:cNvSpPr/>
              <p:nvPr/>
            </p:nvSpPr>
            <p:spPr>
              <a:xfrm>
                <a:off x="6020428" y="1490279"/>
                <a:ext cx="579469" cy="12726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BEE86C-1B6E-175C-2932-A7AD23A4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428" y="1965527"/>
                <a:ext cx="57946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Up-Down Arrow 12">
                <a:extLst>
                  <a:ext uri="{FF2B5EF4-FFF2-40B4-BE49-F238E27FC236}">
                    <a16:creationId xmlns:a16="http://schemas.microsoft.com/office/drawing/2014/main" id="{8EC77937-E748-AC62-B88D-8A3BC6D06403}"/>
                  </a:ext>
                </a:extLst>
              </p:cNvPr>
              <p:cNvSpPr/>
              <p:nvPr/>
            </p:nvSpPr>
            <p:spPr>
              <a:xfrm>
                <a:off x="6075468" y="1609548"/>
                <a:ext cx="76180" cy="355979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E66C7-0BCD-8C12-3F73-98C1D63BB463}"/>
                  </a:ext>
                </a:extLst>
              </p:cNvPr>
              <p:cNvSpPr txBox="1"/>
              <p:nvPr/>
            </p:nvSpPr>
            <p:spPr>
              <a:xfrm>
                <a:off x="6129631" y="1617546"/>
                <a:ext cx="185699" cy="3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57016-9CF7-403C-1F3F-899E6487B992}"/>
                  </a:ext>
                </a:extLst>
              </p:cNvPr>
              <p:cNvSpPr txBox="1"/>
              <p:nvPr/>
            </p:nvSpPr>
            <p:spPr>
              <a:xfrm>
                <a:off x="6074343" y="1226153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716D7-5534-9FA6-BDDF-073326CE12FD}"/>
                </a:ext>
              </a:extLst>
            </p:cNvPr>
            <p:cNvGrpSpPr/>
            <p:nvPr/>
          </p:nvGrpSpPr>
          <p:grpSpPr>
            <a:xfrm>
              <a:off x="5863328" y="2128489"/>
              <a:ext cx="2806408" cy="501037"/>
              <a:chOff x="3448133" y="3814895"/>
              <a:chExt cx="3427802" cy="501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135EBB-0388-4E0F-F609-789A0F7543EC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A96517-FC99-815A-35C4-F237EE927104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F9FD90-F81B-C1DF-DBF6-0C6233C8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9E2071-E21E-A777-F642-9C7D4DCDE784}"/>
                </a:ext>
              </a:extLst>
            </p:cNvPr>
            <p:cNvGrpSpPr/>
            <p:nvPr/>
          </p:nvGrpSpPr>
          <p:grpSpPr>
            <a:xfrm>
              <a:off x="5863328" y="2504481"/>
              <a:ext cx="2806408" cy="501037"/>
              <a:chOff x="3448133" y="3814895"/>
              <a:chExt cx="3427802" cy="501037"/>
            </a:xfrm>
            <a:solidFill>
              <a:schemeClr val="accent5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E1175E-7681-5495-1E75-CD4C27BADACE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*(pf)()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2932FC-ACBE-9A44-5A59-AC9857616A9B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F00908-9FC2-ABEE-312A-04E0F52C1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5C0DDF-871F-3F8D-97DF-B89AAFC8B794}"/>
                </a:ext>
              </a:extLst>
            </p:cNvPr>
            <p:cNvSpPr txBox="1"/>
            <p:nvPr/>
          </p:nvSpPr>
          <p:spPr>
            <a:xfrm>
              <a:off x="8675840" y="1423383"/>
              <a:ext cx="567737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838059"/>
              </p:ext>
            </p:extLst>
          </p:nvPr>
        </p:nvGraphicFramePr>
        <p:xfrm>
          <a:off x="3241113" y="5553669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35D53B25-6A26-1906-3F48-47FD3041F0AB}"/>
              </a:ext>
            </a:extLst>
          </p:cNvPr>
          <p:cNvSpPr/>
          <p:nvPr/>
        </p:nvSpPr>
        <p:spPr>
          <a:xfrm>
            <a:off x="6419271" y="435457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42029-1515-E581-93BC-6B774447D1D3}"/>
              </a:ext>
            </a:extLst>
          </p:cNvPr>
          <p:cNvSpPr txBox="1"/>
          <p:nvPr/>
        </p:nvSpPr>
        <p:spPr>
          <a:xfrm>
            <a:off x="6927105" y="412719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618826" y="2317807"/>
            <a:ext cx="3681305" cy="253365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</p:txBody>
      </p:sp>
    </p:spTree>
    <p:extLst>
      <p:ext uri="{BB962C8B-B14F-4D97-AF65-F5344CB8AC3E}">
        <p14:creationId xmlns:p14="http://schemas.microsoft.com/office/powerpoint/2010/main" val="36564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3867851" cy="41013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)(), int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(*pf)() = add;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72424"/>
              </p:ext>
            </p:extLst>
          </p:nvPr>
        </p:nvGraphicFramePr>
        <p:xfrm>
          <a:off x="389322" y="55994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4063162" y="529775"/>
            <a:ext cx="2842933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7981237" y="448544"/>
            <a:ext cx="4113518" cy="5443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(*pf)()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&amp;I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main, (. - main)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2901124" y="2756570"/>
            <a:ext cx="4918856" cy="2707838"/>
            <a:chOff x="2901124" y="2756570"/>
            <a:chExt cx="4918856" cy="27078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4113518" cy="270783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2901124" y="4045355"/>
              <a:ext cx="100078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3913419" y="4231659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936" y="1259198"/>
            <a:ext cx="8207330" cy="538279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5"/>
                </a:solidFill>
              </a:rPr>
              <a:t>Args</a:t>
            </a:r>
            <a:r>
              <a:rPr lang="en-US" sz="2000" b="1" dirty="0">
                <a:solidFill>
                  <a:schemeClr val="accent5"/>
                </a:solidFill>
              </a:rPr>
              <a:t> &gt; 4 are in the </a:t>
            </a:r>
            <a:r>
              <a:rPr lang="en-US" sz="20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2000" b="1" dirty="0">
                <a:solidFill>
                  <a:schemeClr val="accent5"/>
                </a:solidFill>
              </a:rPr>
              <a:t> at SP (argv5), an up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Called functions 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must assume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changed by the caller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Store Arg 5 and greater parameter values on the stack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One </a:t>
            </a:r>
            <a:r>
              <a:rPr lang="en-US" sz="2000" b="1" u="sng" dirty="0" err="1">
                <a:solidFill>
                  <a:srgbClr val="FF0000"/>
                </a:solidFill>
              </a:rPr>
              <a:t>arg</a:t>
            </a:r>
            <a:r>
              <a:rPr lang="en-US" sz="2000" b="1" u="sng" dirty="0">
                <a:solidFill>
                  <a:srgbClr val="FF0000"/>
                </a:solidFill>
              </a:rPr>
              <a:t> value per slot</a:t>
            </a:r>
            <a:r>
              <a:rPr lang="en-US" sz="2000" dirty="0">
                <a:solidFill>
                  <a:srgbClr val="FF0000"/>
                </a:solidFill>
              </a:rPr>
              <a:t>! </a:t>
            </a:r>
            <a:r>
              <a:rPr lang="en-US" sz="2000" dirty="0"/>
              <a:t>– NO arrays across multiple slots</a:t>
            </a:r>
          </a:p>
          <a:p>
            <a:pPr lvl="1"/>
            <a:r>
              <a:rPr lang="en-US" sz="2000" dirty="0"/>
              <a:t>chars, shorts and </a:t>
            </a:r>
            <a:r>
              <a:rPr lang="en-US" sz="2000" dirty="0" err="1"/>
              <a:t>ints</a:t>
            </a:r>
            <a:r>
              <a:rPr lang="en-US" sz="2000" dirty="0"/>
              <a:t> are directly stored</a:t>
            </a:r>
          </a:p>
          <a:p>
            <a:pPr lvl="1"/>
            <a:r>
              <a:rPr lang="en-US" sz="2000" dirty="0"/>
              <a:t>Structs (not always), and arrays are passed via a pointer 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Pointers</a:t>
            </a:r>
            <a:r>
              <a:rPr lang="en-US" sz="2000" dirty="0">
                <a:solidFill>
                  <a:srgbClr val="C00000"/>
                </a:solidFill>
              </a:rPr>
              <a:t> passed as output parameters </a:t>
            </a:r>
            <a:r>
              <a:rPr lang="en-US" sz="2000" dirty="0"/>
              <a:t>usually contain an </a:t>
            </a:r>
            <a:r>
              <a:rPr lang="en-US" sz="2000" dirty="0">
                <a:solidFill>
                  <a:srgbClr val="FF0000"/>
                </a:solidFill>
              </a:rPr>
              <a:t>address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that points at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stack</a:t>
            </a:r>
            <a:r>
              <a:rPr lang="en-US" sz="2000" dirty="0">
                <a:solidFill>
                  <a:srgbClr val="2C895B"/>
                </a:solidFill>
              </a:rPr>
              <a:t>, </a:t>
            </a:r>
            <a:r>
              <a:rPr lang="en-US" sz="2000" dirty="0">
                <a:solidFill>
                  <a:srgbClr val="F37440"/>
                </a:solidFill>
              </a:rPr>
              <a:t>BSS</a:t>
            </a:r>
            <a:r>
              <a:rPr lang="en-US" sz="2000" dirty="0">
                <a:solidFill>
                  <a:srgbClr val="2C895B"/>
                </a:solidFill>
              </a:rPr>
              <a:t>, </a:t>
            </a:r>
            <a:r>
              <a:rPr lang="en-US" sz="2000" dirty="0">
                <a:solidFill>
                  <a:srgbClr val="7030A0"/>
                </a:solidFill>
              </a:rPr>
              <a:t>data</a:t>
            </a:r>
            <a:r>
              <a:rPr lang="en-US" sz="2000" dirty="0">
                <a:solidFill>
                  <a:srgbClr val="2C895B"/>
                </a:solidFill>
              </a:rPr>
              <a:t>, or </a:t>
            </a:r>
            <a:r>
              <a:rPr lang="en-US" sz="2000" dirty="0">
                <a:solidFill>
                  <a:srgbClr val="C00000"/>
                </a:solidFill>
              </a:rPr>
              <a:t>heap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771C4-0798-BC4F-8A4F-5DE6600CB464}"/>
              </a:ext>
            </a:extLst>
          </p:cNvPr>
          <p:cNvSpPr/>
          <p:nvPr/>
        </p:nvSpPr>
        <p:spPr>
          <a:xfrm>
            <a:off x="9931284" y="465048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4AE11-D397-4745-B6D3-800E48E38C08}"/>
              </a:ext>
            </a:extLst>
          </p:cNvPr>
          <p:cNvSpPr txBox="1"/>
          <p:nvPr/>
        </p:nvSpPr>
        <p:spPr>
          <a:xfrm>
            <a:off x="11744018" y="47022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051061E-D751-224B-AD80-62F97C92CD4A}"/>
              </a:ext>
            </a:extLst>
          </p:cNvPr>
          <p:cNvSpPr/>
          <p:nvPr/>
        </p:nvSpPr>
        <p:spPr>
          <a:xfrm>
            <a:off x="11297926" y="486031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E26D7-B75F-8946-A81A-F229AADA8590}"/>
              </a:ext>
            </a:extLst>
          </p:cNvPr>
          <p:cNvSpPr/>
          <p:nvPr/>
        </p:nvSpPr>
        <p:spPr>
          <a:xfrm>
            <a:off x="9958840" y="176079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E7363-FD8D-8F46-AF8B-4D6547DCC233}"/>
              </a:ext>
            </a:extLst>
          </p:cNvPr>
          <p:cNvSpPr/>
          <p:nvPr/>
        </p:nvSpPr>
        <p:spPr>
          <a:xfrm>
            <a:off x="9958839" y="209988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EED71D-DD1D-AA47-A8D2-F371FBED0E10}"/>
              </a:ext>
            </a:extLst>
          </p:cNvPr>
          <p:cNvSpPr/>
          <p:nvPr/>
        </p:nvSpPr>
        <p:spPr>
          <a:xfrm>
            <a:off x="9932274" y="4340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323C20-AAE7-7C41-B5BC-15E7DD393A2C}"/>
              </a:ext>
            </a:extLst>
          </p:cNvPr>
          <p:cNvSpPr/>
          <p:nvPr/>
        </p:nvSpPr>
        <p:spPr>
          <a:xfrm>
            <a:off x="9924251" y="36872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E6C615-2C69-2743-B108-3B56F8CED92F}"/>
              </a:ext>
            </a:extLst>
          </p:cNvPr>
          <p:cNvSpPr/>
          <p:nvPr/>
        </p:nvSpPr>
        <p:spPr>
          <a:xfrm>
            <a:off x="9933261" y="62111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10C63F-6B6D-BF42-84B6-26E231C650F3}"/>
              </a:ext>
            </a:extLst>
          </p:cNvPr>
          <p:cNvSpPr/>
          <p:nvPr/>
        </p:nvSpPr>
        <p:spPr>
          <a:xfrm>
            <a:off x="9931284" y="589245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894921-EA67-7A44-A211-F02F4D499690}"/>
              </a:ext>
            </a:extLst>
          </p:cNvPr>
          <p:cNvSpPr/>
          <p:nvPr/>
        </p:nvSpPr>
        <p:spPr>
          <a:xfrm>
            <a:off x="9931284" y="55678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66A87E-346B-A94D-A979-F645FAD23828}"/>
              </a:ext>
            </a:extLst>
          </p:cNvPr>
          <p:cNvSpPr/>
          <p:nvPr/>
        </p:nvSpPr>
        <p:spPr>
          <a:xfrm>
            <a:off x="9931284" y="52339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14B4B-E4A5-504D-AD3D-EB1CD756BE7C}"/>
              </a:ext>
            </a:extLst>
          </p:cNvPr>
          <p:cNvSpPr txBox="1"/>
          <p:nvPr/>
        </p:nvSpPr>
        <p:spPr>
          <a:xfrm>
            <a:off x="9587907" y="619495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939C1-9247-5343-A756-A06A105E178B}"/>
              </a:ext>
            </a:extLst>
          </p:cNvPr>
          <p:cNvSpPr txBox="1"/>
          <p:nvPr/>
        </p:nvSpPr>
        <p:spPr>
          <a:xfrm>
            <a:off x="9587907" y="58608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3BA55-334D-194E-8DEC-923EF58C49C2}"/>
              </a:ext>
            </a:extLst>
          </p:cNvPr>
          <p:cNvSpPr txBox="1"/>
          <p:nvPr/>
        </p:nvSpPr>
        <p:spPr>
          <a:xfrm>
            <a:off x="9575501" y="555640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0C5789-6F75-7349-925F-87B3FC861428}"/>
              </a:ext>
            </a:extLst>
          </p:cNvPr>
          <p:cNvSpPr txBox="1"/>
          <p:nvPr/>
        </p:nvSpPr>
        <p:spPr>
          <a:xfrm>
            <a:off x="9531376" y="52315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973488" y="498655"/>
            <a:ext cx="784414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r3, arg5, arg6, … </a:t>
            </a:r>
            <a:r>
              <a:rPr lang="en-US" sz="2000" b="1" kern="0" dirty="0" err="1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argn</a:t>
            </a: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95D11-13C6-124D-90D7-6D43DA76B309}"/>
              </a:ext>
            </a:extLst>
          </p:cNvPr>
          <p:cNvSpPr txBox="1"/>
          <p:nvPr/>
        </p:nvSpPr>
        <p:spPr>
          <a:xfrm>
            <a:off x="9318225" y="6519115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Temporary Registers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43E74-5099-094D-9B56-2C55A5453AA8}"/>
              </a:ext>
            </a:extLst>
          </p:cNvPr>
          <p:cNvSpPr txBox="1"/>
          <p:nvPr/>
        </p:nvSpPr>
        <p:spPr>
          <a:xfrm>
            <a:off x="11756462" y="18504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40266368-C328-E540-8371-F7CCD5CF2FEC}"/>
              </a:ext>
            </a:extLst>
          </p:cNvPr>
          <p:cNvSpPr/>
          <p:nvPr/>
        </p:nvSpPr>
        <p:spPr>
          <a:xfrm>
            <a:off x="11349690" y="197025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0FDDB-3CF3-6D40-9699-651C2581C76D}"/>
              </a:ext>
            </a:extLst>
          </p:cNvPr>
          <p:cNvSpPr/>
          <p:nvPr/>
        </p:nvSpPr>
        <p:spPr>
          <a:xfrm>
            <a:off x="9930064" y="4017694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052989-868D-F34C-9318-B8F7661FA700}"/>
              </a:ext>
            </a:extLst>
          </p:cNvPr>
          <p:cNvSpPr/>
          <p:nvPr/>
        </p:nvSpPr>
        <p:spPr>
          <a:xfrm>
            <a:off x="9958839" y="1445364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748CA2-349D-494C-93A1-DC0197918C71}"/>
              </a:ext>
            </a:extLst>
          </p:cNvPr>
          <p:cNvGrpSpPr/>
          <p:nvPr/>
        </p:nvGrpSpPr>
        <p:grpSpPr>
          <a:xfrm>
            <a:off x="8340570" y="1740842"/>
            <a:ext cx="1647640" cy="3230720"/>
            <a:chOff x="7735026" y="1979934"/>
            <a:chExt cx="1647640" cy="3230720"/>
          </a:xfrm>
        </p:grpSpPr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844C63E0-3623-5A4E-969E-06DEF95D3266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F584F6-260D-444C-85FE-59C09A06A5A6}"/>
                </a:ext>
              </a:extLst>
            </p:cNvPr>
            <p:cNvSpPr txBox="1"/>
            <p:nvPr/>
          </p:nvSpPr>
          <p:spPr>
            <a:xfrm>
              <a:off x="7735026" y="2623921"/>
              <a:ext cx="1225977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368B02B-A65E-904C-982B-462E878BA41F}"/>
              </a:ext>
            </a:extLst>
          </p:cNvPr>
          <p:cNvSpPr txBox="1"/>
          <p:nvPr/>
        </p:nvSpPr>
        <p:spPr>
          <a:xfrm>
            <a:off x="9804096" y="859393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A12605-248B-E84A-5CA0-7AC61BCC95C5}"/>
              </a:ext>
            </a:extLst>
          </p:cNvPr>
          <p:cNvSpPr/>
          <p:nvPr/>
        </p:nvSpPr>
        <p:spPr>
          <a:xfrm>
            <a:off x="9971753" y="2422651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D62624-3855-A940-E67B-363F63FD2DBB}"/>
              </a:ext>
            </a:extLst>
          </p:cNvPr>
          <p:cNvSpPr/>
          <p:nvPr/>
        </p:nvSpPr>
        <p:spPr>
          <a:xfrm>
            <a:off x="9971752" y="2744822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7FA09-0ACA-4F2A-2F1B-7AA65AF016B8}"/>
              </a:ext>
            </a:extLst>
          </p:cNvPr>
          <p:cNvSpPr/>
          <p:nvPr/>
        </p:nvSpPr>
        <p:spPr>
          <a:xfrm>
            <a:off x="9931284" y="3383026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Function:</a:t>
            </a:r>
            <a:r>
              <a:rPr lang="en-US" sz="2800" dirty="0"/>
              <a:t> Allocating Stack Parameter Space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5934" y="1295493"/>
            <a:ext cx="7346910" cy="42395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At the point of a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arg5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1800" b="1" dirty="0">
                <a:solidFill>
                  <a:schemeClr val="tx2"/>
                </a:solidFill>
              </a:rPr>
              <a:t>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accent1"/>
                </a:solidFill>
              </a:rPr>
              <a:t>Approach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Extend the stack frame </a:t>
            </a:r>
            <a:r>
              <a:rPr lang="en-US" sz="1800" dirty="0"/>
              <a:t>to include enough space for stack arguments function with the greatest </a:t>
            </a:r>
            <a:r>
              <a:rPr lang="en-US" sz="1800" dirty="0" err="1"/>
              <a:t>arg</a:t>
            </a:r>
            <a:r>
              <a:rPr lang="en-US" sz="1800" dirty="0"/>
              <a:t> count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Find the function call with greatest </a:t>
            </a:r>
            <a:r>
              <a:rPr lang="en-US" sz="1800" dirty="0" err="1"/>
              <a:t>arg</a:t>
            </a:r>
            <a:r>
              <a:rPr lang="en-US" sz="1800" dirty="0"/>
              <a:t> count, Determines space needed for outgoing </a:t>
            </a:r>
            <a:r>
              <a:rPr lang="en-US" sz="1800" dirty="0" err="1"/>
              <a:t>args</a:t>
            </a:r>
            <a:r>
              <a:rPr lang="en-US" sz="1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Add the space needed to the frame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248256" y="45393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198932" y="45884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639105" y="4759705"/>
            <a:ext cx="634499" cy="128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248256" y="421469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B7B3B-2A02-514B-BC37-10F19E406615}"/>
              </a:ext>
            </a:extLst>
          </p:cNvPr>
          <p:cNvSpPr/>
          <p:nvPr/>
        </p:nvSpPr>
        <p:spPr>
          <a:xfrm>
            <a:off x="9246279" y="38959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47012-74DB-6A43-8A53-F1B1AEC7693E}"/>
              </a:ext>
            </a:extLst>
          </p:cNvPr>
          <p:cNvSpPr/>
          <p:nvPr/>
        </p:nvSpPr>
        <p:spPr>
          <a:xfrm>
            <a:off x="9246279" y="35770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59AA48-A53D-4141-8075-D9068CA0F6E7}"/>
              </a:ext>
            </a:extLst>
          </p:cNvPr>
          <p:cNvSpPr/>
          <p:nvPr/>
        </p:nvSpPr>
        <p:spPr>
          <a:xfrm>
            <a:off x="9246278" y="32592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9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A68C43-36E8-DE4F-B680-81466F99CD8E}"/>
              </a:ext>
            </a:extLst>
          </p:cNvPr>
          <p:cNvGrpSpPr/>
          <p:nvPr/>
        </p:nvGrpSpPr>
        <p:grpSpPr>
          <a:xfrm>
            <a:off x="7628908" y="2938543"/>
            <a:ext cx="1683433" cy="1921653"/>
            <a:chOff x="7718556" y="2512691"/>
            <a:chExt cx="1683433" cy="1921653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B2D36AB6-2133-F24D-B340-7E115C00E397}"/>
                </a:ext>
              </a:extLst>
            </p:cNvPr>
            <p:cNvSpPr/>
            <p:nvPr/>
          </p:nvSpPr>
          <p:spPr>
            <a:xfrm>
              <a:off x="8962860" y="2512691"/>
              <a:ext cx="439129" cy="1921653"/>
            </a:xfrm>
            <a:prstGeom prst="leftBrace">
              <a:avLst>
                <a:gd name="adj1" fmla="val 8333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72989A-484E-1C4C-95FD-1E1829373E1D}"/>
                </a:ext>
              </a:extLst>
            </p:cNvPr>
            <p:cNvSpPr txBox="1"/>
            <p:nvPr/>
          </p:nvSpPr>
          <p:spPr>
            <a:xfrm>
              <a:off x="7718556" y="2559890"/>
              <a:ext cx="1244271" cy="1384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239753" y="1482576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239752" y="1803087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630603" y="169202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A7B81D-5ECE-8A40-8A30-87175270C566}"/>
              </a:ext>
            </a:extLst>
          </p:cNvPr>
          <p:cNvSpPr/>
          <p:nvPr/>
        </p:nvSpPr>
        <p:spPr>
          <a:xfrm>
            <a:off x="9246215" y="2107513"/>
            <a:ext cx="1375959" cy="8310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local stack variables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059443" y="15462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E1C057-4617-5B4A-A480-5E87643DFB5B}"/>
              </a:ext>
            </a:extLst>
          </p:cNvPr>
          <p:cNvGrpSpPr/>
          <p:nvPr/>
        </p:nvGrpSpPr>
        <p:grpSpPr>
          <a:xfrm>
            <a:off x="7699136" y="1481046"/>
            <a:ext cx="1540554" cy="1429424"/>
            <a:chOff x="2035779" y="3706071"/>
            <a:chExt cx="1540554" cy="142942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EE145F-8402-1B40-889F-6E8886FD1379}"/>
                </a:ext>
              </a:extLst>
            </p:cNvPr>
            <p:cNvSpPr txBox="1"/>
            <p:nvPr/>
          </p:nvSpPr>
          <p:spPr>
            <a:xfrm>
              <a:off x="2035779" y="3925058"/>
              <a:ext cx="124427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Preserved registers</a:t>
              </a:r>
            </a:p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vars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25AA1EB1-1948-6641-BB10-9CF2D2FB0B2E}"/>
                </a:ext>
              </a:extLst>
            </p:cNvPr>
            <p:cNvSpPr/>
            <p:nvPr/>
          </p:nvSpPr>
          <p:spPr>
            <a:xfrm rot="10800000">
              <a:off x="3267831" y="3706071"/>
              <a:ext cx="308502" cy="1429424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7688725" y="5259722"/>
            <a:ext cx="38211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387C4D-816B-8BE0-7CF5-4B8EBEF1B52F}"/>
              </a:ext>
            </a:extLst>
          </p:cNvPr>
          <p:cNvGrpSpPr/>
          <p:nvPr/>
        </p:nvGrpSpPr>
        <p:grpSpPr>
          <a:xfrm>
            <a:off x="10662709" y="1497612"/>
            <a:ext cx="1387383" cy="3362584"/>
            <a:chOff x="2296173" y="3462792"/>
            <a:chExt cx="1387383" cy="336258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625A-F579-AA95-B4F0-E4CC30FF1A38}"/>
                </a:ext>
              </a:extLst>
            </p:cNvPr>
            <p:cNvSpPr txBox="1"/>
            <p:nvPr/>
          </p:nvSpPr>
          <p:spPr>
            <a:xfrm>
              <a:off x="2735335" y="4742369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Callers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3F4FB9F-7B9A-6520-F11F-853C4F49AC02}"/>
                </a:ext>
              </a:extLst>
            </p:cNvPr>
            <p:cNvSpPr/>
            <p:nvPr/>
          </p:nvSpPr>
          <p:spPr>
            <a:xfrm rot="10800000" flipH="1">
              <a:off x="2296173" y="3462792"/>
              <a:ext cx="439162" cy="3362584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229207" y="491356"/>
            <a:ext cx="1375959" cy="977367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97BAA3-B01A-010F-646F-6A0F09FC72DD}"/>
              </a:ext>
            </a:extLst>
          </p:cNvPr>
          <p:cNvSpPr/>
          <p:nvPr/>
        </p:nvSpPr>
        <p:spPr>
          <a:xfrm>
            <a:off x="9252678" y="2945498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4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42" grpId="0" animBg="1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246214" y="357748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258664" y="366353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624165" y="3802420"/>
            <a:ext cx="634499" cy="128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248320" y="325335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246277" y="293854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A68C43-36E8-DE4F-B680-81466F99CD8E}"/>
              </a:ext>
            </a:extLst>
          </p:cNvPr>
          <p:cNvGrpSpPr/>
          <p:nvPr/>
        </p:nvGrpSpPr>
        <p:grpSpPr>
          <a:xfrm>
            <a:off x="7628908" y="2985742"/>
            <a:ext cx="1615263" cy="1384995"/>
            <a:chOff x="7718556" y="2559890"/>
            <a:chExt cx="1615263" cy="1384995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B2D36AB6-2133-F24D-B340-7E115C00E397}"/>
                </a:ext>
              </a:extLst>
            </p:cNvPr>
            <p:cNvSpPr/>
            <p:nvPr/>
          </p:nvSpPr>
          <p:spPr>
            <a:xfrm>
              <a:off x="8962860" y="2814659"/>
              <a:ext cx="370959" cy="681565"/>
            </a:xfrm>
            <a:prstGeom prst="leftBrace">
              <a:avLst>
                <a:gd name="adj1" fmla="val 8333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72989A-484E-1C4C-95FD-1E1829373E1D}"/>
                </a:ext>
              </a:extLst>
            </p:cNvPr>
            <p:cNvSpPr txBox="1"/>
            <p:nvPr/>
          </p:nvSpPr>
          <p:spPr>
            <a:xfrm>
              <a:off x="7718556" y="2559890"/>
              <a:ext cx="1244271" cy="1384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230187" y="188826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230186" y="220877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619816" y="1899901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A7B81D-5ECE-8A40-8A30-87175270C566}"/>
              </a:ext>
            </a:extLst>
          </p:cNvPr>
          <p:cNvSpPr/>
          <p:nvPr/>
        </p:nvSpPr>
        <p:spPr>
          <a:xfrm>
            <a:off x="9246215" y="253901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122167" y="1745382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E1C057-4617-5B4A-A480-5E87643DFB5B}"/>
              </a:ext>
            </a:extLst>
          </p:cNvPr>
          <p:cNvGrpSpPr/>
          <p:nvPr/>
        </p:nvGrpSpPr>
        <p:grpSpPr>
          <a:xfrm>
            <a:off x="7699136" y="1700033"/>
            <a:ext cx="1547016" cy="1231684"/>
            <a:chOff x="2035779" y="3925058"/>
            <a:chExt cx="1547016" cy="123168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EE145F-8402-1B40-889F-6E8886FD1379}"/>
                </a:ext>
              </a:extLst>
            </p:cNvPr>
            <p:cNvSpPr txBox="1"/>
            <p:nvPr/>
          </p:nvSpPr>
          <p:spPr>
            <a:xfrm>
              <a:off x="2035779" y="3925058"/>
              <a:ext cx="124427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Preserved registers</a:t>
              </a:r>
            </a:p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vars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25AA1EB1-1948-6641-BB10-9CF2D2FB0B2E}"/>
                </a:ext>
              </a:extLst>
            </p:cNvPr>
            <p:cNvSpPr/>
            <p:nvPr/>
          </p:nvSpPr>
          <p:spPr>
            <a:xfrm rot="10800000">
              <a:off x="3267829" y="4086973"/>
              <a:ext cx="314966" cy="106976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323863" y="2712731"/>
            <a:ext cx="38211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387C4D-816B-8BE0-7CF5-4B8EBEF1B52F}"/>
              </a:ext>
            </a:extLst>
          </p:cNvPr>
          <p:cNvGrpSpPr/>
          <p:nvPr/>
        </p:nvGrpSpPr>
        <p:grpSpPr>
          <a:xfrm>
            <a:off x="10662709" y="1888268"/>
            <a:ext cx="1387383" cy="2001306"/>
            <a:chOff x="2296173" y="3853448"/>
            <a:chExt cx="1387383" cy="20013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625A-F579-AA95-B4F0-E4CC30FF1A38}"/>
                </a:ext>
              </a:extLst>
            </p:cNvPr>
            <p:cNvSpPr txBox="1"/>
            <p:nvPr/>
          </p:nvSpPr>
          <p:spPr>
            <a:xfrm>
              <a:off x="2735335" y="4742369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Callers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3F4FB9F-7B9A-6520-F11F-853C4F49AC02}"/>
                </a:ext>
              </a:extLst>
            </p:cNvPr>
            <p:cNvSpPr/>
            <p:nvPr/>
          </p:nvSpPr>
          <p:spPr>
            <a:xfrm rot="10800000" flipH="1">
              <a:off x="2296173" y="3853448"/>
              <a:ext cx="421028" cy="2001306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219641" y="89704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340235" y="715640"/>
            <a:ext cx="7174394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int a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int b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80CC05-E1D7-CF98-AE10-7FBA07C2C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771817"/>
              </p:ext>
            </p:extLst>
          </p:nvPr>
        </p:nvGraphicFramePr>
        <p:xfrm>
          <a:off x="589448" y="4707713"/>
          <a:ext cx="9794955" cy="15849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2417626" y="4114840"/>
            <a:ext cx="483818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r0 = </a:t>
            </a:r>
            <a:r>
              <a:rPr lang="en-US" sz="2000" dirty="0" err="1">
                <a:solidFill>
                  <a:schemeClr val="accent6"/>
                </a:solidFill>
              </a:rPr>
              <a:t>func</a:t>
            </a:r>
            <a:r>
              <a:rPr lang="en-US" sz="2000" dirty="0">
                <a:solidFill>
                  <a:schemeClr val="accent6"/>
                </a:solidFill>
              </a:rPr>
              <a:t>(r0, r1, r2, r3, OARG5, OARG6);</a:t>
            </a:r>
          </a:p>
        </p:txBody>
      </p: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841" y="1057128"/>
            <a:ext cx="7762005" cy="277140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are in the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7008019" y="6237376"/>
            <a:ext cx="4869656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1042717" y="2251964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8194156" y="42873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1269868" y="5711606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9610651" y="5734906"/>
            <a:ext cx="1659217" cy="1215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8196262" y="396317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8194219" y="364836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8178129" y="259809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8178128" y="2918602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9613937" y="4791432"/>
            <a:ext cx="1659217" cy="1215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8194157" y="3248840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1269868" y="460380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C7FE8C-82D9-317F-8FB2-7A524BD6CA34}"/>
              </a:ext>
            </a:extLst>
          </p:cNvPr>
          <p:cNvGrpSpPr/>
          <p:nvPr/>
        </p:nvGrpSpPr>
        <p:grpSpPr>
          <a:xfrm>
            <a:off x="9610651" y="2700307"/>
            <a:ext cx="1242216" cy="1899090"/>
            <a:chOff x="2296173" y="3955664"/>
            <a:chExt cx="1242216" cy="18990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0D3F04-6859-A10E-FE75-578D5FF702F9}"/>
                </a:ext>
              </a:extLst>
            </p:cNvPr>
            <p:cNvSpPr txBox="1"/>
            <p:nvPr/>
          </p:nvSpPr>
          <p:spPr>
            <a:xfrm>
              <a:off x="2590168" y="4562502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Callers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A8D992A-C66B-8BE3-8D6D-FA6C6E2932D8}"/>
                </a:ext>
              </a:extLst>
            </p:cNvPr>
            <p:cNvSpPr/>
            <p:nvPr/>
          </p:nvSpPr>
          <p:spPr>
            <a:xfrm rot="10800000" flipH="1">
              <a:off x="2296173" y="3955664"/>
              <a:ext cx="316340" cy="1899090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8167583" y="1606871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8192114" y="460400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8192113" y="492451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8192113" y="5544374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8192114" y="5232287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C4F441-01C6-9FF1-3EE8-5A725E47342D}"/>
              </a:ext>
            </a:extLst>
          </p:cNvPr>
          <p:cNvCxnSpPr>
            <a:cxnSpLocks/>
          </p:cNvCxnSpPr>
          <p:nvPr/>
        </p:nvCxnSpPr>
        <p:spPr>
          <a:xfrm>
            <a:off x="7175681" y="4599397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1B38F5-D118-F59A-154A-069A2F964AE0}"/>
              </a:ext>
            </a:extLst>
          </p:cNvPr>
          <p:cNvCxnSpPr>
            <a:cxnSpLocks/>
          </p:cNvCxnSpPr>
          <p:nvPr/>
        </p:nvCxnSpPr>
        <p:spPr>
          <a:xfrm>
            <a:off x="7151151" y="5544374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>
            <a:off x="7151151" y="5856595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6488294" y="53638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6376997" y="566297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499476-8E9C-964C-A612-7A12E4B1F936}"/>
              </a:ext>
            </a:extLst>
          </p:cNvPr>
          <p:cNvCxnSpPr>
            <a:cxnSpLocks/>
          </p:cNvCxnSpPr>
          <p:nvPr/>
        </p:nvCxnSpPr>
        <p:spPr>
          <a:xfrm>
            <a:off x="7204791" y="4275263"/>
            <a:ext cx="1016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6481431" y="43907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6537994" y="40826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829439" y="4524116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parameters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44FD89-03FA-A9DC-8FEE-515DFABDFDCC}"/>
              </a:ext>
            </a:extLst>
          </p:cNvPr>
          <p:cNvGrpSpPr/>
          <p:nvPr/>
        </p:nvGrpSpPr>
        <p:grpSpPr>
          <a:xfrm>
            <a:off x="9587503" y="4649886"/>
            <a:ext cx="1822290" cy="1179298"/>
            <a:chOff x="5803666" y="5128216"/>
            <a:chExt cx="1822290" cy="11792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97EC83-C96F-29E0-9156-6627C8CAE2FD}"/>
                </a:ext>
              </a:extLst>
            </p:cNvPr>
            <p:cNvSpPr txBox="1"/>
            <p:nvPr/>
          </p:nvSpPr>
          <p:spPr>
            <a:xfrm>
              <a:off x="6199451" y="5510278"/>
              <a:ext cx="1426505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Called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87B300AE-A7A9-D0E1-A4CB-AA1F01553BE9}"/>
                </a:ext>
              </a:extLst>
            </p:cNvPr>
            <p:cNvSpPr/>
            <p:nvPr/>
          </p:nvSpPr>
          <p:spPr>
            <a:xfrm rot="10800000" flipH="1">
              <a:off x="5803666" y="5128216"/>
              <a:ext cx="395785" cy="1179298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938129" y="2932177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029441" y="748609"/>
            <a:ext cx="434252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97854"/>
              </p:ext>
            </p:extLst>
          </p:nvPr>
        </p:nvGraphicFramePr>
        <p:xfrm>
          <a:off x="989869" y="4652302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E16F85-BA34-398A-0387-82B4F9BCD7CE}"/>
              </a:ext>
            </a:extLst>
          </p:cNvPr>
          <p:cNvGrpSpPr/>
          <p:nvPr/>
        </p:nvGrpSpPr>
        <p:grpSpPr>
          <a:xfrm>
            <a:off x="8595433" y="3085328"/>
            <a:ext cx="1194396" cy="1249680"/>
            <a:chOff x="2852580" y="4815067"/>
            <a:chExt cx="1194396" cy="12496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08234C-5211-93EC-B0C0-E20B667CA897}"/>
                </a:ext>
              </a:extLst>
            </p:cNvPr>
            <p:cNvSpPr txBox="1"/>
            <p:nvPr/>
          </p:nvSpPr>
          <p:spPr>
            <a:xfrm>
              <a:off x="2852580" y="5050876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Called stack frame</a:t>
              </a:r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AFCF5763-A420-27C8-D4BE-6F041DB0198C}"/>
                </a:ext>
              </a:extLst>
            </p:cNvPr>
            <p:cNvSpPr/>
            <p:nvPr/>
          </p:nvSpPr>
          <p:spPr>
            <a:xfrm rot="10800000">
              <a:off x="3831884" y="4815067"/>
              <a:ext cx="215092" cy="1249680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90325" y="3458596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parameters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000103f4 &lt;b&gt;: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000103fc &lt;a&gt;: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e3a00000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e12fff1e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00010408 &lt;main&gt;: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ebfffffa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e3a00000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313020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230255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8052386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CEED-75F2-F243-D5EF-FED53D2E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6 </a:t>
            </a:r>
            <a:r>
              <a:rPr lang="en-US" dirty="0" err="1"/>
              <a:t>Args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6534-1058-C36E-C1D5-F47B1A4794A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0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33F9-E649-4404-D824-DDB32096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EVERYTHING AFTER THIS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D502-5581-9F12-3210-9549ED240E4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1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1251284" y="2414059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6319397" y="4384953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BC8-6CF4-6243-96B6-E2318CA9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8454-E116-4C4B-0575-712C41DD0F9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not sure on this….</a:t>
            </a:r>
          </a:p>
        </p:txBody>
      </p:sp>
    </p:spTree>
    <p:extLst>
      <p:ext uri="{BB962C8B-B14F-4D97-AF65-F5344CB8AC3E}">
        <p14:creationId xmlns:p14="http://schemas.microsoft.com/office/powerpoint/2010/main" val="382680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08431"/>
              </p:ext>
            </p:extLst>
          </p:nvPr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72104</TotalTime>
  <Words>10854</Words>
  <Application>Microsoft Office PowerPoint</Application>
  <PresentationFormat>Widescreen</PresentationFormat>
  <Paragraphs>2241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 Regular</vt:lpstr>
      <vt:lpstr>Menlo</vt:lpstr>
      <vt:lpstr>ＭＳ Ｐゴシック</vt:lpstr>
      <vt:lpstr>Arial</vt:lpstr>
      <vt:lpstr>Calibri</vt:lpstr>
      <vt:lpstr>Consolas</vt:lpstr>
      <vt:lpstr>Courier New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Minimum Stack Frame (Arm Arch32 Procedure Call Standards)</vt:lpstr>
      <vt:lpstr>Minimum Stack Frame (Arm Arch32 Procedure Call Standards)</vt:lpstr>
      <vt:lpstr>How to set the FP – Minimum Activation Frame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By following the saved fp, you can find each stack frame</vt:lpstr>
      <vt:lpstr>Registers: Requirements for Use </vt:lpstr>
      <vt:lpstr>Argument and Return Value Requirements</vt:lpstr>
      <vt:lpstr>Global Variable access </vt:lpstr>
      <vt:lpstr>Assembler Directives: Label Scope Control (Normal Labels only)</vt:lpstr>
      <vt:lpstr>Example calling fprintf()</vt:lpstr>
      <vt:lpstr>Preserved Registers: When to Use?</vt:lpstr>
      <vt:lpstr>Saving Preserved registers and setting FP</vt:lpstr>
      <vt:lpstr>Example: using preserved registers for local variables</vt:lpstr>
      <vt:lpstr>Putchar/getchar:  The while loop</vt:lpstr>
      <vt:lpstr>Accessing argv from Assembly (stderr version)</vt:lpstr>
      <vt:lpstr>Local Variables on the Stack</vt:lpstr>
      <vt:lpstr>Function Prologue: Allocating the Stack Frame</vt:lpstr>
      <vt:lpstr>Function Epilogue: Deallocating the Stack Frame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Use Assembler Generated offsets</vt:lpstr>
      <vt:lpstr>Initializing and Accessing Stack variables</vt:lpstr>
      <vt:lpstr>Frame Design Practice</vt:lpstr>
      <vt:lpstr>Working with Pointers on the stack</vt:lpstr>
      <vt:lpstr>Working with Pointers on the stack</vt:lpstr>
      <vt:lpstr>Passing More Than Four Arguments – At the point of Call</vt:lpstr>
      <vt:lpstr>Calling Function: Allocating Stack Parameter Space</vt:lpstr>
      <vt:lpstr>Calling Function: Pass ARG 5 and higher</vt:lpstr>
      <vt:lpstr>Called Function: Retrieving Args From the Stack</vt:lpstr>
      <vt:lpstr>Called Function: Retrieving Args From the Stack</vt:lpstr>
      <vt:lpstr>Passing 6 Args Example</vt:lpstr>
      <vt:lpstr>REWRITE EVERYTHING AFTER THIS SLIDE</vt:lpstr>
      <vt:lpstr>Determining Size of the Passed Parameter Area on The Stack</vt:lpstr>
      <vt:lpstr>Structs and pointers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3057</cp:revision>
  <cp:lastPrinted>2022-11-10T18:36:43Z</cp:lastPrinted>
  <dcterms:created xsi:type="dcterms:W3CDTF">2018-10-05T16:35:28Z</dcterms:created>
  <dcterms:modified xsi:type="dcterms:W3CDTF">2024-05-24T04:45:06Z</dcterms:modified>
  <cp:category/>
</cp:coreProperties>
</file>