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6.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115"/>
  </p:notesMasterIdLst>
  <p:handoutMasterIdLst>
    <p:handoutMasterId r:id="rId116"/>
  </p:handoutMasterIdLst>
  <p:sldIdLst>
    <p:sldId id="2740" r:id="rId2"/>
    <p:sldId id="3027" r:id="rId3"/>
    <p:sldId id="3028" r:id="rId4"/>
    <p:sldId id="3029" r:id="rId5"/>
    <p:sldId id="3040" r:id="rId6"/>
    <p:sldId id="3041" r:id="rId7"/>
    <p:sldId id="2905" r:id="rId8"/>
    <p:sldId id="3010" r:id="rId9"/>
    <p:sldId id="2906" r:id="rId10"/>
    <p:sldId id="3043" r:id="rId11"/>
    <p:sldId id="3051" r:id="rId12"/>
    <p:sldId id="3050" r:id="rId13"/>
    <p:sldId id="3044" r:id="rId14"/>
    <p:sldId id="3118" r:id="rId15"/>
    <p:sldId id="447" r:id="rId16"/>
    <p:sldId id="3049" r:id="rId17"/>
    <p:sldId id="3127" r:id="rId18"/>
    <p:sldId id="2713" r:id="rId19"/>
    <p:sldId id="2753" r:id="rId20"/>
    <p:sldId id="3114" r:id="rId21"/>
    <p:sldId id="3115" r:id="rId22"/>
    <p:sldId id="2725" r:id="rId23"/>
    <p:sldId id="2928" r:id="rId24"/>
    <p:sldId id="3116" r:id="rId25"/>
    <p:sldId id="3101" r:id="rId26"/>
    <p:sldId id="3122" r:id="rId27"/>
    <p:sldId id="3102" r:id="rId28"/>
    <p:sldId id="3103" r:id="rId29"/>
    <p:sldId id="3104" r:id="rId30"/>
    <p:sldId id="3123" r:id="rId31"/>
    <p:sldId id="3105" r:id="rId32"/>
    <p:sldId id="3106" r:id="rId33"/>
    <p:sldId id="3107" r:id="rId34"/>
    <p:sldId id="3108" r:id="rId35"/>
    <p:sldId id="3109" r:id="rId36"/>
    <p:sldId id="3128" r:id="rId37"/>
    <p:sldId id="3110" r:id="rId38"/>
    <p:sldId id="3111" r:id="rId39"/>
    <p:sldId id="3112" r:id="rId40"/>
    <p:sldId id="3113" r:id="rId41"/>
    <p:sldId id="3117" r:id="rId42"/>
    <p:sldId id="2758" r:id="rId43"/>
    <p:sldId id="3124" r:id="rId44"/>
    <p:sldId id="2909" r:id="rId45"/>
    <p:sldId id="2936" r:id="rId46"/>
    <p:sldId id="2978" r:id="rId47"/>
    <p:sldId id="2076" r:id="rId48"/>
    <p:sldId id="3015" r:id="rId49"/>
    <p:sldId id="3014" r:id="rId50"/>
    <p:sldId id="3130" r:id="rId51"/>
    <p:sldId id="3042" r:id="rId52"/>
    <p:sldId id="3121" r:id="rId53"/>
    <p:sldId id="3131" r:id="rId54"/>
    <p:sldId id="3129" r:id="rId55"/>
    <p:sldId id="3120" r:id="rId56"/>
    <p:sldId id="2924" r:id="rId57"/>
    <p:sldId id="2914" r:id="rId58"/>
    <p:sldId id="3012" r:id="rId59"/>
    <p:sldId id="3066" r:id="rId60"/>
    <p:sldId id="2494" r:id="rId61"/>
    <p:sldId id="2637" r:id="rId62"/>
    <p:sldId id="2963" r:id="rId63"/>
    <p:sldId id="544" r:id="rId64"/>
    <p:sldId id="545" r:id="rId65"/>
    <p:sldId id="546" r:id="rId66"/>
    <p:sldId id="547" r:id="rId67"/>
    <p:sldId id="548" r:id="rId68"/>
    <p:sldId id="549" r:id="rId69"/>
    <p:sldId id="551" r:id="rId70"/>
    <p:sldId id="550" r:id="rId71"/>
    <p:sldId id="552" r:id="rId72"/>
    <p:sldId id="554" r:id="rId73"/>
    <p:sldId id="555" r:id="rId74"/>
    <p:sldId id="553" r:id="rId75"/>
    <p:sldId id="557" r:id="rId76"/>
    <p:sldId id="556" r:id="rId77"/>
    <p:sldId id="3023" r:id="rId78"/>
    <p:sldId id="559" r:id="rId79"/>
    <p:sldId id="560" r:id="rId80"/>
    <p:sldId id="561" r:id="rId81"/>
    <p:sldId id="563" r:id="rId82"/>
    <p:sldId id="565" r:id="rId83"/>
    <p:sldId id="564" r:id="rId84"/>
    <p:sldId id="569" r:id="rId85"/>
    <p:sldId id="566" r:id="rId86"/>
    <p:sldId id="571" r:id="rId87"/>
    <p:sldId id="570" r:id="rId88"/>
    <p:sldId id="573" r:id="rId89"/>
    <p:sldId id="572" r:id="rId90"/>
    <p:sldId id="3034" r:id="rId91"/>
    <p:sldId id="3035" r:id="rId92"/>
    <p:sldId id="3036" r:id="rId93"/>
    <p:sldId id="3037" r:id="rId94"/>
    <p:sldId id="578" r:id="rId95"/>
    <p:sldId id="579" r:id="rId96"/>
    <p:sldId id="2877" r:id="rId97"/>
    <p:sldId id="3024" r:id="rId98"/>
    <p:sldId id="2793" r:id="rId99"/>
    <p:sldId id="3048" r:id="rId100"/>
    <p:sldId id="2660" r:id="rId101"/>
    <p:sldId id="2974" r:id="rId102"/>
    <p:sldId id="2415" r:id="rId103"/>
    <p:sldId id="2834" r:id="rId104"/>
    <p:sldId id="2611" r:id="rId105"/>
    <p:sldId id="3003" r:id="rId106"/>
    <p:sldId id="2930" r:id="rId107"/>
    <p:sldId id="2975" r:id="rId108"/>
    <p:sldId id="2976" r:id="rId109"/>
    <p:sldId id="2934" r:id="rId110"/>
    <p:sldId id="2935" r:id="rId111"/>
    <p:sldId id="3053" r:id="rId112"/>
    <p:sldId id="3125" r:id="rId113"/>
    <p:sldId id="3126"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9D5"/>
    <a:srgbClr val="788965"/>
    <a:srgbClr val="F37440"/>
    <a:srgbClr val="F3753F"/>
    <a:srgbClr val="2C895B"/>
    <a:srgbClr val="738260"/>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56"/>
    <p:restoredTop sz="96230"/>
  </p:normalViewPr>
  <p:slideViewPr>
    <p:cSldViewPr snapToGrid="0" snapToObjects="1">
      <p:cViewPr varScale="1">
        <p:scale>
          <a:sx n="207" d="100"/>
          <a:sy n="207" d="100"/>
        </p:scale>
        <p:origin x="448" y="168"/>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5/22/24</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5/22/24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926956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15</a:t>
            </a:fld>
            <a:endParaRPr lang="en-US"/>
          </a:p>
        </p:txBody>
      </p:sp>
    </p:spTree>
    <p:extLst>
      <p:ext uri="{BB962C8B-B14F-4D97-AF65-F5344CB8AC3E}">
        <p14:creationId xmlns:p14="http://schemas.microsoft.com/office/powerpoint/2010/main" val="65455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23</a:t>
            </a:fld>
            <a:endParaRPr lang="en-US"/>
          </a:p>
        </p:txBody>
      </p:sp>
    </p:spTree>
    <p:extLst>
      <p:ext uri="{BB962C8B-B14F-4D97-AF65-F5344CB8AC3E}">
        <p14:creationId xmlns:p14="http://schemas.microsoft.com/office/powerpoint/2010/main" val="345725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43</a:t>
            </a:fld>
            <a:endParaRPr lang="en-US"/>
          </a:p>
        </p:txBody>
      </p:sp>
    </p:spTree>
    <p:extLst>
      <p:ext uri="{BB962C8B-B14F-4D97-AF65-F5344CB8AC3E}">
        <p14:creationId xmlns:p14="http://schemas.microsoft.com/office/powerpoint/2010/main" val="1647590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46</a:t>
            </a:fld>
            <a:endParaRPr lang="en-US"/>
          </a:p>
        </p:txBody>
      </p:sp>
    </p:spTree>
    <p:extLst>
      <p:ext uri="{BB962C8B-B14F-4D97-AF65-F5344CB8AC3E}">
        <p14:creationId xmlns:p14="http://schemas.microsoft.com/office/powerpoint/2010/main" val="357805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71</a:t>
            </a:fld>
            <a:endParaRPr lang="en-US" altLang="x-none"/>
          </a:p>
        </p:txBody>
      </p:sp>
    </p:spTree>
    <p:extLst>
      <p:ext uri="{BB962C8B-B14F-4D97-AF65-F5344CB8AC3E}">
        <p14:creationId xmlns:p14="http://schemas.microsoft.com/office/powerpoint/2010/main" val="95592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99</a:t>
            </a:fld>
            <a:endParaRPr lang="en-US"/>
          </a:p>
        </p:txBody>
      </p:sp>
    </p:spTree>
    <p:extLst>
      <p:ext uri="{BB962C8B-B14F-4D97-AF65-F5344CB8AC3E}">
        <p14:creationId xmlns:p14="http://schemas.microsoft.com/office/powerpoint/2010/main" val="218586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5F38EB-83A5-3247-1ABC-B22F8C663B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2001" cy="6909218"/>
          </a:xfrm>
          <a:prstGeom prst="rect">
            <a:avLst/>
          </a:prstGeom>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slideLayout" Target="../slideLayouts/slideLayout2.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s>
</file>

<file path=ppt/slides/_rels/slide51.xml.rels><?xml version="1.0" encoding="UTF-8" standalone="yes"?>
<Relationships xmlns="http://schemas.openxmlformats.org/package/2006/relationships"><Relationship Id="rId26" Type="http://schemas.openxmlformats.org/officeDocument/2006/relationships/tags" Target="../tags/tag40.xml"/><Relationship Id="rId21" Type="http://schemas.openxmlformats.org/officeDocument/2006/relationships/tags" Target="../tags/tag35.xml"/><Relationship Id="rId42" Type="http://schemas.openxmlformats.org/officeDocument/2006/relationships/tags" Target="../tags/tag56.xml"/><Relationship Id="rId47" Type="http://schemas.openxmlformats.org/officeDocument/2006/relationships/tags" Target="../tags/tag61.xml"/><Relationship Id="rId63" Type="http://schemas.openxmlformats.org/officeDocument/2006/relationships/tags" Target="../tags/tag77.xml"/><Relationship Id="rId68" Type="http://schemas.openxmlformats.org/officeDocument/2006/relationships/tags" Target="../tags/tag82.xml"/><Relationship Id="rId7" Type="http://schemas.openxmlformats.org/officeDocument/2006/relationships/tags" Target="../tags/tag21.xml"/><Relationship Id="rId2" Type="http://schemas.openxmlformats.org/officeDocument/2006/relationships/tags" Target="../tags/tag16.xml"/><Relationship Id="rId16" Type="http://schemas.openxmlformats.org/officeDocument/2006/relationships/tags" Target="../tags/tag30.xml"/><Relationship Id="rId29" Type="http://schemas.openxmlformats.org/officeDocument/2006/relationships/tags" Target="../tags/tag43.xml"/><Relationship Id="rId11" Type="http://schemas.openxmlformats.org/officeDocument/2006/relationships/tags" Target="../tags/tag25.xml"/><Relationship Id="rId24" Type="http://schemas.openxmlformats.org/officeDocument/2006/relationships/tags" Target="../tags/tag38.xml"/><Relationship Id="rId32" Type="http://schemas.openxmlformats.org/officeDocument/2006/relationships/tags" Target="../tags/tag46.xml"/><Relationship Id="rId37" Type="http://schemas.openxmlformats.org/officeDocument/2006/relationships/tags" Target="../tags/tag51.xml"/><Relationship Id="rId40" Type="http://schemas.openxmlformats.org/officeDocument/2006/relationships/tags" Target="../tags/tag54.xml"/><Relationship Id="rId45" Type="http://schemas.openxmlformats.org/officeDocument/2006/relationships/tags" Target="../tags/tag59.xml"/><Relationship Id="rId53" Type="http://schemas.openxmlformats.org/officeDocument/2006/relationships/tags" Target="../tags/tag67.xml"/><Relationship Id="rId58" Type="http://schemas.openxmlformats.org/officeDocument/2006/relationships/tags" Target="../tags/tag72.xml"/><Relationship Id="rId66" Type="http://schemas.openxmlformats.org/officeDocument/2006/relationships/tags" Target="../tags/tag80.xml"/><Relationship Id="rId5" Type="http://schemas.openxmlformats.org/officeDocument/2006/relationships/tags" Target="../tags/tag19.xml"/><Relationship Id="rId61" Type="http://schemas.openxmlformats.org/officeDocument/2006/relationships/tags" Target="../tags/tag75.xml"/><Relationship Id="rId19" Type="http://schemas.openxmlformats.org/officeDocument/2006/relationships/tags" Target="../tags/tag33.xml"/><Relationship Id="rId14" Type="http://schemas.openxmlformats.org/officeDocument/2006/relationships/tags" Target="../tags/tag28.xml"/><Relationship Id="rId22" Type="http://schemas.openxmlformats.org/officeDocument/2006/relationships/tags" Target="../tags/tag36.xml"/><Relationship Id="rId27" Type="http://schemas.openxmlformats.org/officeDocument/2006/relationships/tags" Target="../tags/tag41.xml"/><Relationship Id="rId30" Type="http://schemas.openxmlformats.org/officeDocument/2006/relationships/tags" Target="../tags/tag44.xml"/><Relationship Id="rId35" Type="http://schemas.openxmlformats.org/officeDocument/2006/relationships/tags" Target="../tags/tag49.xml"/><Relationship Id="rId43" Type="http://schemas.openxmlformats.org/officeDocument/2006/relationships/tags" Target="../tags/tag57.xml"/><Relationship Id="rId48" Type="http://schemas.openxmlformats.org/officeDocument/2006/relationships/tags" Target="../tags/tag62.xml"/><Relationship Id="rId56" Type="http://schemas.openxmlformats.org/officeDocument/2006/relationships/tags" Target="../tags/tag70.xml"/><Relationship Id="rId64" Type="http://schemas.openxmlformats.org/officeDocument/2006/relationships/tags" Target="../tags/tag78.xml"/><Relationship Id="rId69" Type="http://schemas.openxmlformats.org/officeDocument/2006/relationships/tags" Target="../tags/tag83.xml"/><Relationship Id="rId8" Type="http://schemas.openxmlformats.org/officeDocument/2006/relationships/tags" Target="../tags/tag22.xml"/><Relationship Id="rId51" Type="http://schemas.openxmlformats.org/officeDocument/2006/relationships/tags" Target="../tags/tag65.xml"/><Relationship Id="rId3" Type="http://schemas.openxmlformats.org/officeDocument/2006/relationships/tags" Target="../tags/tag17.xml"/><Relationship Id="rId12" Type="http://schemas.openxmlformats.org/officeDocument/2006/relationships/tags" Target="../tags/tag26.xml"/><Relationship Id="rId17" Type="http://schemas.openxmlformats.org/officeDocument/2006/relationships/tags" Target="../tags/tag31.xml"/><Relationship Id="rId25" Type="http://schemas.openxmlformats.org/officeDocument/2006/relationships/tags" Target="../tags/tag39.xml"/><Relationship Id="rId33" Type="http://schemas.openxmlformats.org/officeDocument/2006/relationships/tags" Target="../tags/tag47.xml"/><Relationship Id="rId38" Type="http://schemas.openxmlformats.org/officeDocument/2006/relationships/tags" Target="../tags/tag52.xml"/><Relationship Id="rId46" Type="http://schemas.openxmlformats.org/officeDocument/2006/relationships/tags" Target="../tags/tag60.xml"/><Relationship Id="rId59" Type="http://schemas.openxmlformats.org/officeDocument/2006/relationships/tags" Target="../tags/tag73.xml"/><Relationship Id="rId67" Type="http://schemas.openxmlformats.org/officeDocument/2006/relationships/tags" Target="../tags/tag81.xml"/><Relationship Id="rId20" Type="http://schemas.openxmlformats.org/officeDocument/2006/relationships/tags" Target="../tags/tag34.xml"/><Relationship Id="rId41" Type="http://schemas.openxmlformats.org/officeDocument/2006/relationships/tags" Target="../tags/tag55.xml"/><Relationship Id="rId54" Type="http://schemas.openxmlformats.org/officeDocument/2006/relationships/tags" Target="../tags/tag68.xml"/><Relationship Id="rId62" Type="http://schemas.openxmlformats.org/officeDocument/2006/relationships/tags" Target="../tags/tag76.xml"/><Relationship Id="rId70" Type="http://schemas.openxmlformats.org/officeDocument/2006/relationships/slideLayout" Target="../slideLayouts/slideLayout4.xml"/><Relationship Id="rId1" Type="http://schemas.openxmlformats.org/officeDocument/2006/relationships/tags" Target="../tags/tag15.xml"/><Relationship Id="rId6" Type="http://schemas.openxmlformats.org/officeDocument/2006/relationships/tags" Target="../tags/tag20.xml"/><Relationship Id="rId15" Type="http://schemas.openxmlformats.org/officeDocument/2006/relationships/tags" Target="../tags/tag29.xml"/><Relationship Id="rId23" Type="http://schemas.openxmlformats.org/officeDocument/2006/relationships/tags" Target="../tags/tag37.xml"/><Relationship Id="rId28" Type="http://schemas.openxmlformats.org/officeDocument/2006/relationships/tags" Target="../tags/tag42.xml"/><Relationship Id="rId36" Type="http://schemas.openxmlformats.org/officeDocument/2006/relationships/tags" Target="../tags/tag50.xml"/><Relationship Id="rId49" Type="http://schemas.openxmlformats.org/officeDocument/2006/relationships/tags" Target="../tags/tag63.xml"/><Relationship Id="rId57" Type="http://schemas.openxmlformats.org/officeDocument/2006/relationships/tags" Target="../tags/tag71.xml"/><Relationship Id="rId10" Type="http://schemas.openxmlformats.org/officeDocument/2006/relationships/tags" Target="../tags/tag24.xml"/><Relationship Id="rId31" Type="http://schemas.openxmlformats.org/officeDocument/2006/relationships/tags" Target="../tags/tag45.xml"/><Relationship Id="rId44" Type="http://schemas.openxmlformats.org/officeDocument/2006/relationships/tags" Target="../tags/tag58.xml"/><Relationship Id="rId52" Type="http://schemas.openxmlformats.org/officeDocument/2006/relationships/tags" Target="../tags/tag66.xml"/><Relationship Id="rId60" Type="http://schemas.openxmlformats.org/officeDocument/2006/relationships/tags" Target="../tags/tag74.xml"/><Relationship Id="rId65" Type="http://schemas.openxmlformats.org/officeDocument/2006/relationships/tags" Target="../tags/tag79.xml"/><Relationship Id="rId4" Type="http://schemas.openxmlformats.org/officeDocument/2006/relationships/tags" Target="../tags/tag18.xml"/><Relationship Id="rId9" Type="http://schemas.openxmlformats.org/officeDocument/2006/relationships/tags" Target="../tags/tag23.xml"/><Relationship Id="rId13" Type="http://schemas.openxmlformats.org/officeDocument/2006/relationships/tags" Target="../tags/tag27.xml"/><Relationship Id="rId18" Type="http://schemas.openxmlformats.org/officeDocument/2006/relationships/tags" Target="../tags/tag32.xml"/><Relationship Id="rId39" Type="http://schemas.openxmlformats.org/officeDocument/2006/relationships/tags" Target="../tags/tag53.xml"/><Relationship Id="rId34" Type="http://schemas.openxmlformats.org/officeDocument/2006/relationships/tags" Target="../tags/tag48.xml"/><Relationship Id="rId50" Type="http://schemas.openxmlformats.org/officeDocument/2006/relationships/tags" Target="../tags/tag64.xml"/><Relationship Id="rId55" Type="http://schemas.openxmlformats.org/officeDocument/2006/relationships/tags" Target="../tags/tag6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84.xml"/></Relationships>
</file>

<file path=ppt/slides/_rels/slide63.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4"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4"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notesSlide" Target="../notesSlides/notesSlide6.xml"/><Relationship Id="rId4"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4"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4"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4"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4"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4"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4"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4"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4"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4"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 Id="rId4"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 Id="rId4"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 Id="rId4"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4"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 Id="rId4"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 Id="rId4"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 Id="rId4"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4"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4"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a:solidFill>
                  <a:schemeClr val="bg1"/>
                </a:solidFill>
              </a:rPr>
              <a:t>Version 2.11</a:t>
            </a:r>
            <a:endParaRPr lang="en-US" sz="1400" dirty="0">
              <a:solidFill>
                <a:schemeClr val="bg1"/>
              </a:solidFill>
            </a:endParaRP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Arm32 Assembly – Part 3</a:t>
            </a:r>
          </a:p>
        </p:txBody>
      </p:sp>
      <p:sp>
        <p:nvSpPr>
          <p:cNvPr id="2" name="Text Placeholder 3">
            <a:extLst>
              <a:ext uri="{FF2B5EF4-FFF2-40B4-BE49-F238E27FC236}">
                <a16:creationId xmlns:a16="http://schemas.microsoft.com/office/drawing/2014/main" id="{58407712-9B1B-0D05-BFE2-38A72245A1D1}"/>
              </a:ext>
            </a:extLst>
          </p:cNvPr>
          <p:cNvSpPr txBox="1">
            <a:spLocks/>
          </p:cNvSpPr>
          <p:nvPr/>
        </p:nvSpPr>
        <p:spPr>
          <a:xfrm>
            <a:off x="9038202" y="6408357"/>
            <a:ext cx="311256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Colossus </a:t>
            </a:r>
            <a:r>
              <a:rPr lang="en-US" sz="2400" dirty="0" err="1">
                <a:solidFill>
                  <a:schemeClr val="bg1"/>
                </a:solidFill>
              </a:rPr>
              <a:t>MkII</a:t>
            </a:r>
            <a:r>
              <a:rPr lang="en-US" sz="2400" dirty="0">
                <a:solidFill>
                  <a:schemeClr val="bg1"/>
                </a:solidFill>
              </a:rPr>
              <a:t> - 1944</a:t>
            </a:r>
          </a:p>
        </p:txBody>
      </p:sp>
    </p:spTree>
    <p:extLst>
      <p:ext uri="{BB962C8B-B14F-4D97-AF65-F5344CB8AC3E}">
        <p14:creationId xmlns:p14="http://schemas.microsoft.com/office/powerpoint/2010/main" val="154179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59988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5" name="Content Placeholder 4">
            <a:extLst>
              <a:ext uri="{FF2B5EF4-FFF2-40B4-BE49-F238E27FC236}">
                <a16:creationId xmlns:a16="http://schemas.microsoft.com/office/drawing/2014/main" id="{29FF631A-1A57-85BC-46B8-8B5769E8D705}"/>
              </a:ext>
            </a:extLst>
          </p:cNvPr>
          <p:cNvSpPr>
            <a:spLocks noGrp="1"/>
          </p:cNvSpPr>
          <p:nvPr>
            <p:ph sz="quarter" idx="17"/>
          </p:nvPr>
        </p:nvSpPr>
        <p:spPr>
          <a:xfrm>
            <a:off x="103223" y="605254"/>
            <a:ext cx="2759503" cy="3997643"/>
          </a:xfrm>
        </p:spPr>
        <p:txBody>
          <a:bodyPr/>
          <a:lstStyle/>
          <a:p>
            <a:r>
              <a:rPr lang="en-US" sz="2000" b="1" dirty="0">
                <a:solidFill>
                  <a:schemeClr val="accent1"/>
                </a:solidFill>
              </a:rPr>
              <a:t>Assembler automatically inserts into the text </a:t>
            </a:r>
            <a:r>
              <a:rPr lang="en-US" sz="2000" dirty="0">
                <a:solidFill>
                  <a:schemeClr val="accent1"/>
                </a:solidFill>
              </a:rPr>
              <a:t>segment an array (table) of pointers</a:t>
            </a:r>
          </a:p>
          <a:p>
            <a:r>
              <a:rPr lang="en-US" sz="2000" dirty="0"/>
              <a:t>Each entry contains a 32-bit address of one of the labels</a:t>
            </a:r>
          </a:p>
          <a:p>
            <a:r>
              <a:rPr lang="en-US" sz="2000" dirty="0"/>
              <a:t>Uses r15 (PC) as base register to load the entry into a reg</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921987" y="1941121"/>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921986" y="1278166"/>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921984" y="2604076"/>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82479" y="3309009"/>
            <a:ext cx="9183518" cy="3253156"/>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416748" y="4875281"/>
            <a:ext cx="2917786" cy="400110"/>
          </a:xfrm>
          <a:prstGeom prst="rect">
            <a:avLst/>
          </a:prstGeom>
          <a:solidFill>
            <a:schemeClr val="bg1"/>
          </a:solidFill>
          <a:ln w="22225">
            <a:solidFill>
              <a:schemeClr val="accent1"/>
            </a:solidFill>
          </a:ln>
        </p:spPr>
        <p:txBody>
          <a:bodyPr wrap="none" rtlCol="0">
            <a:spAutoFit/>
          </a:bodyPr>
          <a:lstStyle/>
          <a:p>
            <a:pPr algn="r"/>
            <a:r>
              <a:rPr lang="en-US" sz="2000" i="1" dirty="0">
                <a:solidFill>
                  <a:srgbClr val="0070C0"/>
                </a:solidFill>
              </a:rPr>
              <a:t>displacement (bytes) - 8</a:t>
            </a:r>
          </a:p>
        </p:txBody>
      </p:sp>
      <p:sp>
        <p:nvSpPr>
          <p:cNvPr id="2" name="TextBox 1">
            <a:extLst>
              <a:ext uri="{FF2B5EF4-FFF2-40B4-BE49-F238E27FC236}">
                <a16:creationId xmlns:a16="http://schemas.microsoft.com/office/drawing/2014/main" id="{AE0D7518-5687-FCD2-1D20-3254FA1E2FB4}"/>
              </a:ext>
            </a:extLst>
          </p:cNvPr>
          <p:cNvSpPr txBox="1"/>
          <p:nvPr/>
        </p:nvSpPr>
        <p:spPr>
          <a:xfrm>
            <a:off x="146757" y="5467653"/>
            <a:ext cx="2608131" cy="92333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solidFill>
                  <a:srgbClr val="C00000"/>
                </a:solidFill>
              </a:rPr>
              <a:t>The assembler creates this table before generating the .o file</a:t>
            </a:r>
          </a:p>
        </p:txBody>
      </p:sp>
      <p:sp>
        <p:nvSpPr>
          <p:cNvPr id="3" name="Right Arrow 2">
            <a:extLst>
              <a:ext uri="{FF2B5EF4-FFF2-40B4-BE49-F238E27FC236}">
                <a16:creationId xmlns:a16="http://schemas.microsoft.com/office/drawing/2014/main" id="{3C279EF0-D2A9-0B24-2355-D3772A7F5696}"/>
              </a:ext>
            </a:extLst>
          </p:cNvPr>
          <p:cNvSpPr/>
          <p:nvPr/>
        </p:nvSpPr>
        <p:spPr>
          <a:xfrm>
            <a:off x="2754888" y="5876057"/>
            <a:ext cx="445512" cy="106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68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882482" y="1398886"/>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882481" y="735931"/>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882479" y="2061841"/>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94301" y="2729423"/>
            <a:ext cx="9183518" cy="3729735"/>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p>
          <a:p>
            <a:r>
              <a:rPr lang="en-US" sz="2000" dirty="0">
                <a:solidFill>
                  <a:schemeClr val="tx1">
                    <a:lumMod val="50000"/>
                  </a:schemeClr>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1</a:t>
            </a:r>
            <a:r>
              <a:rPr lang="en-US" sz="2000" dirty="0">
                <a:solidFill>
                  <a:schemeClr val="tx2"/>
                </a:solidFill>
                <a:latin typeface="Consolas" panose="020B0609020204030204" pitchFamily="49" charset="0"/>
              </a:rPr>
              <a:t>]  // replaces:  </a:t>
            </a:r>
            <a:r>
              <a:rPr lang="en-US" sz="2000" dirty="0" err="1">
                <a:solidFill>
                  <a:srgbClr val="FF0000"/>
                </a:solidFill>
                <a:latin typeface="Consolas" panose="020B0609020204030204" pitchFamily="49" charset="0"/>
              </a:rPr>
              <a:t>ldr</a:t>
            </a:r>
            <a:r>
              <a:rPr lang="en-US" sz="2000" dirty="0">
                <a:solidFill>
                  <a:srgbClr val="FF0000"/>
                </a:solidFill>
                <a:latin typeface="Consolas" panose="020B0609020204030204" pitchFamily="49" charset="0"/>
              </a:rPr>
              <a:t> r0, =y</a:t>
            </a:r>
            <a:endParaRPr lang="en-US" sz="2000" dirty="0">
              <a:solidFill>
                <a:schemeClr val="tx1">
                  <a:lumMod val="50000"/>
                </a:schemeClr>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2</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2086190" y="4879394"/>
            <a:ext cx="1297150" cy="261610"/>
          </a:xfrm>
          <a:prstGeom prst="rect">
            <a:avLst/>
          </a:prstGeom>
          <a:solidFill>
            <a:schemeClr val="bg1"/>
          </a:solidFill>
          <a:ln w="22225">
            <a:solidFill>
              <a:schemeClr val="accent1"/>
            </a:solidFill>
          </a:ln>
        </p:spPr>
        <p:txBody>
          <a:bodyPr wrap="none" rtlCol="0">
            <a:spAutoFit/>
          </a:bodyPr>
          <a:lstStyle/>
          <a:p>
            <a:pPr algn="r"/>
            <a:r>
              <a:rPr lang="en-US" sz="1100" i="1" dirty="0">
                <a:solidFill>
                  <a:srgbClr val="0070C0"/>
                </a:solidFill>
              </a:rPr>
              <a:t>displacement2 - 8</a:t>
            </a:r>
          </a:p>
        </p:txBody>
      </p:sp>
      <p:sp>
        <p:nvSpPr>
          <p:cNvPr id="3" name="Right Arrow 2">
            <a:extLst>
              <a:ext uri="{FF2B5EF4-FFF2-40B4-BE49-F238E27FC236}">
                <a16:creationId xmlns:a16="http://schemas.microsoft.com/office/drawing/2014/main" id="{3C279EF0-D2A9-0B24-2355-D3772A7F5696}"/>
              </a:ext>
            </a:extLst>
          </p:cNvPr>
          <p:cNvSpPr/>
          <p:nvPr/>
        </p:nvSpPr>
        <p:spPr>
          <a:xfrm>
            <a:off x="1663430" y="5613296"/>
            <a:ext cx="1967750" cy="92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F143EC6-71CE-8C79-29DB-303E45F84584}"/>
              </a:ext>
            </a:extLst>
          </p:cNvPr>
          <p:cNvCxnSpPr>
            <a:cxnSpLocks/>
          </p:cNvCxnSpPr>
          <p:nvPr/>
        </p:nvCxnSpPr>
        <p:spPr>
          <a:xfrm>
            <a:off x="1969509" y="3557028"/>
            <a:ext cx="0" cy="2109528"/>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74C2F31-5DCB-A838-0D3E-1BF844D00F44}"/>
              </a:ext>
            </a:extLst>
          </p:cNvPr>
          <p:cNvSpPr txBox="1"/>
          <p:nvPr/>
        </p:nvSpPr>
        <p:spPr>
          <a:xfrm>
            <a:off x="2857394" y="3387751"/>
            <a:ext cx="1051891" cy="338554"/>
          </a:xfrm>
          <a:prstGeom prst="rect">
            <a:avLst/>
          </a:prstGeom>
          <a:noFill/>
        </p:spPr>
        <p:txBody>
          <a:bodyPr wrap="none" rtlCol="0">
            <a:spAutoFit/>
          </a:bodyPr>
          <a:lstStyle/>
          <a:p>
            <a:r>
              <a:rPr lang="en-US" sz="1600" i="1" dirty="0">
                <a:solidFill>
                  <a:srgbClr val="0070C0"/>
                </a:solidFill>
              </a:rPr>
              <a:t>(address)</a:t>
            </a:r>
          </a:p>
        </p:txBody>
      </p:sp>
      <p:sp>
        <p:nvSpPr>
          <p:cNvPr id="21" name="TextBox 20">
            <a:extLst>
              <a:ext uri="{FF2B5EF4-FFF2-40B4-BE49-F238E27FC236}">
                <a16:creationId xmlns:a16="http://schemas.microsoft.com/office/drawing/2014/main" id="{1931FE97-4D82-1CB3-0BFA-ECE94E1ABE75}"/>
              </a:ext>
            </a:extLst>
          </p:cNvPr>
          <p:cNvSpPr txBox="1"/>
          <p:nvPr/>
        </p:nvSpPr>
        <p:spPr>
          <a:xfrm>
            <a:off x="482504" y="4014157"/>
            <a:ext cx="1394933" cy="276999"/>
          </a:xfrm>
          <a:prstGeom prst="rect">
            <a:avLst/>
          </a:prstGeom>
          <a:solidFill>
            <a:schemeClr val="bg1"/>
          </a:solidFill>
          <a:ln w="22225">
            <a:solidFill>
              <a:schemeClr val="accent1"/>
            </a:solidFill>
          </a:ln>
        </p:spPr>
        <p:txBody>
          <a:bodyPr wrap="none" rtlCol="0">
            <a:spAutoFit/>
          </a:bodyPr>
          <a:lstStyle/>
          <a:p>
            <a:pPr algn="r"/>
            <a:r>
              <a:rPr lang="en-US" sz="1200" i="1" dirty="0">
                <a:solidFill>
                  <a:srgbClr val="0070C0"/>
                </a:solidFill>
              </a:rPr>
              <a:t>displacement1 - 8</a:t>
            </a:r>
          </a:p>
        </p:txBody>
      </p:sp>
      <p:cxnSp>
        <p:nvCxnSpPr>
          <p:cNvPr id="10" name="Straight Connector 9">
            <a:extLst>
              <a:ext uri="{FF2B5EF4-FFF2-40B4-BE49-F238E27FC236}">
                <a16:creationId xmlns:a16="http://schemas.microsoft.com/office/drawing/2014/main" id="{DD722324-CF39-A52F-76B3-C1D1CA1E5F1A}"/>
              </a:ext>
            </a:extLst>
          </p:cNvPr>
          <p:cNvCxnSpPr>
            <a:stCxn id="20" idx="1"/>
          </p:cNvCxnSpPr>
          <p:nvPr/>
        </p:nvCxnSpPr>
        <p:spPr>
          <a:xfrm flipH="1">
            <a:off x="1852104" y="3557028"/>
            <a:ext cx="100529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8C8FA51-97B1-DFD8-F9D7-BED6739F86DF}"/>
              </a:ext>
            </a:extLst>
          </p:cNvPr>
          <p:cNvSpPr txBox="1"/>
          <p:nvPr/>
        </p:nvSpPr>
        <p:spPr>
          <a:xfrm>
            <a:off x="467520" y="1109989"/>
            <a:ext cx="2057722" cy="224676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t>The </a:t>
            </a:r>
            <a:r>
              <a:rPr lang="en-US" sz="2000" dirty="0">
                <a:solidFill>
                  <a:srgbClr val="C00000"/>
                </a:solidFill>
              </a:rPr>
              <a:t>displacement is different </a:t>
            </a:r>
            <a:r>
              <a:rPr lang="en-US" sz="2000" dirty="0"/>
              <a:t>for each use.</a:t>
            </a:r>
          </a:p>
          <a:p>
            <a:r>
              <a:rPr lang="en-US" sz="2000" dirty="0"/>
              <a:t>As the PC is different at each instruction </a:t>
            </a:r>
          </a:p>
        </p:txBody>
      </p:sp>
    </p:spTree>
    <p:extLst>
      <p:ext uri="{BB962C8B-B14F-4D97-AF65-F5344CB8AC3E}">
        <p14:creationId xmlns:p14="http://schemas.microsoft.com/office/powerpoint/2010/main" val="166673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246867" y="307684"/>
            <a:ext cx="11469734" cy="450287"/>
          </a:xfrm>
        </p:spPr>
        <p:txBody>
          <a:bodyPr/>
          <a:lstStyle/>
          <a:p>
            <a:r>
              <a:rPr lang="en-US" dirty="0"/>
              <a:t>ARM Assembly Source File: Header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452155" y="2965796"/>
            <a:ext cx="11287690" cy="3706295"/>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.arch </a:t>
            </a:r>
            <a:r>
              <a:rPr lang="en-US" sz="2000" b="1" dirty="0">
                <a:solidFill>
                  <a:srgbClr val="F37440"/>
                </a:solidFill>
                <a:latin typeface="Courier New" panose="02070309020205020404" pitchFamily="49" charset="0"/>
                <a:cs typeface="Courier New" panose="02070309020205020404" pitchFamily="49" charset="0"/>
              </a:rPr>
              <a:t>&lt;architecture&gt;</a:t>
            </a:r>
          </a:p>
          <a:p>
            <a:pPr lvl="1"/>
            <a:r>
              <a:rPr lang="en-US" sz="2000" dirty="0"/>
              <a:t>Specifies the target architecture to generate machine code</a:t>
            </a:r>
          </a:p>
          <a:p>
            <a:pPr lvl="1"/>
            <a:r>
              <a:rPr lang="en-US" sz="2000" dirty="0"/>
              <a:t>Typically specify oldest ARM arch you want the code to run on – most arm CPUs are backwards compatible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.arm</a:t>
            </a:r>
          </a:p>
          <a:p>
            <a:pPr lvl="1"/>
            <a:r>
              <a:rPr lang="en-US" sz="2000" dirty="0">
                <a:cs typeface="Courier New" panose="02070309020205020404" pitchFamily="49" charset="0"/>
              </a:rPr>
              <a:t>Use the 32-bit ARM instructions, There is an alternative 16-bit instruction set called thumb that we will not be using</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fpu</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&lt;version&gt;</a:t>
            </a:r>
          </a:p>
          <a:p>
            <a:pPr lvl="1"/>
            <a:r>
              <a:rPr lang="en-US" sz="2000" dirty="0">
                <a:cs typeface="Courier New" panose="02070309020205020404" pitchFamily="49" charset="0"/>
              </a:rPr>
              <a:t>Specify which floating point co-processor instructions to use (OPTIONAL we will not be using floating point)</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97612" y="1216365"/>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32456" y="1564066"/>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88230" y="1280469"/>
            <a:ext cx="2148575" cy="923330"/>
          </a:xfrm>
          <a:prstGeom prst="rect">
            <a:avLst/>
          </a:prstGeom>
          <a:noFill/>
          <a:ln w="28575">
            <a:solidFill>
              <a:schemeClr val="accent1"/>
            </a:solidFill>
          </a:ln>
        </p:spPr>
        <p:txBody>
          <a:bodyPr wrap="square" rtlCol="0">
            <a:spAutoFit/>
          </a:bodyPr>
          <a:lstStyle/>
          <a:p>
            <a:pPr algn="ctr"/>
            <a:r>
              <a:rPr lang="en-US" b="1" dirty="0">
                <a:solidFill>
                  <a:schemeClr val="accent1"/>
                </a:solidFill>
              </a:rPr>
              <a:t>File Header</a:t>
            </a:r>
            <a:r>
              <a:rPr lang="en-US" dirty="0"/>
              <a:t> </a:t>
            </a:r>
          </a:p>
          <a:p>
            <a:pPr algn="ctr"/>
            <a:r>
              <a:rPr lang="en-US" dirty="0"/>
              <a:t>At the top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97612" y="2471128"/>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8FE662F3-A3F8-334E-BF2A-E41213CC461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52148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8071395" y="631282"/>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a:t>
            </a:r>
            <a:r>
              <a:rPr lang="en-US" sz="2400" b="1"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160504" cy="651307"/>
            <a:chOff x="1763537" y="1916894"/>
            <a:chExt cx="3160504"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9" y="1253771"/>
            <a:ext cx="4349620" cy="4395591"/>
            <a:chOff x="6886561" y="1378372"/>
            <a:chExt cx="4349620"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1" y="1378372"/>
              <a:ext cx="4349620"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9817421" y="3916905"/>
              <a:ext cx="2202608" cy="309222"/>
            </a:xfrm>
            <a:prstGeom prst="uturnArrow">
              <a:avLst>
                <a:gd name="adj1" fmla="val 7997"/>
                <a:gd name="adj2" fmla="val 11717"/>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56352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ldrh</a:t>
              </a:r>
              <a:r>
                <a:rPr lang="en-US" sz="2400" b="1"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143277" cy="567247"/>
            <a:chOff x="1583488" y="4082315"/>
            <a:chExt cx="3143277"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Tree>
    <p:extLst>
      <p:ext uri="{BB962C8B-B14F-4D97-AF65-F5344CB8AC3E}">
        <p14:creationId xmlns:p14="http://schemas.microsoft.com/office/powerpoint/2010/main" val="388433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4" name="Group 3">
            <a:extLst>
              <a:ext uri="{FF2B5EF4-FFF2-40B4-BE49-F238E27FC236}">
                <a16:creationId xmlns:a16="http://schemas.microsoft.com/office/drawing/2014/main" id="{770765A6-BFA0-AD47-1DD7-5164527AEB1B}"/>
              </a:ext>
            </a:extLst>
          </p:cNvPr>
          <p:cNvGrpSpPr/>
          <p:nvPr/>
        </p:nvGrpSpPr>
        <p:grpSpPr>
          <a:xfrm>
            <a:off x="7384190" y="3687027"/>
            <a:ext cx="3707526" cy="325270"/>
            <a:chOff x="1331575" y="6146735"/>
            <a:chExt cx="3707526" cy="325270"/>
          </a:xfrm>
        </p:grpSpPr>
        <p:grpSp>
          <p:nvGrpSpPr>
            <p:cNvPr id="20" name="Group 19">
              <a:extLst>
                <a:ext uri="{FF2B5EF4-FFF2-40B4-BE49-F238E27FC236}">
                  <a16:creationId xmlns:a16="http://schemas.microsoft.com/office/drawing/2014/main" id="{F9EA6875-517D-8DB3-21AA-7AFA6B393AD0}"/>
                </a:ext>
              </a:extLst>
            </p:cNvPr>
            <p:cNvGrpSpPr/>
            <p:nvPr/>
          </p:nvGrpSpPr>
          <p:grpSpPr>
            <a:xfrm>
              <a:off x="3167989" y="6159917"/>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sp>
          <p:nvSpPr>
            <p:cNvPr id="85" name="Rectangle 84">
              <a:extLst>
                <a:ext uri="{FF2B5EF4-FFF2-40B4-BE49-F238E27FC236}">
                  <a16:creationId xmlns:a16="http://schemas.microsoft.com/office/drawing/2014/main" id="{9B646523-B9DF-732B-3C8E-DD15E0DB43E5}"/>
                </a:ext>
              </a:extLst>
            </p:cNvPr>
            <p:cNvSpPr/>
            <p:nvPr/>
          </p:nvSpPr>
          <p:spPr>
            <a:xfrm>
              <a:off x="1331575" y="614673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6" name="Rectangle 85">
              <a:extLst>
                <a:ext uri="{FF2B5EF4-FFF2-40B4-BE49-F238E27FC236}">
                  <a16:creationId xmlns:a16="http://schemas.microsoft.com/office/drawing/2014/main" id="{A351660D-0AA5-35EA-313A-E7B21840BCD2}"/>
                </a:ext>
              </a:extLst>
            </p:cNvPr>
            <p:cNvSpPr/>
            <p:nvPr/>
          </p:nvSpPr>
          <p:spPr>
            <a:xfrm>
              <a:off x="2249782" y="61569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grpSp>
        <p:nvGrpSpPr>
          <p:cNvPr id="5" name="Group 4">
            <a:extLst>
              <a:ext uri="{FF2B5EF4-FFF2-40B4-BE49-F238E27FC236}">
                <a16:creationId xmlns:a16="http://schemas.microsoft.com/office/drawing/2014/main" id="{8C3317E7-964C-37DC-BD6C-08BB4864B5AD}"/>
              </a:ext>
            </a:extLst>
          </p:cNvPr>
          <p:cNvGrpSpPr/>
          <p:nvPr/>
        </p:nvGrpSpPr>
        <p:grpSpPr>
          <a:xfrm>
            <a:off x="7283549" y="5602797"/>
            <a:ext cx="3765352" cy="316533"/>
            <a:chOff x="1575738" y="6502584"/>
            <a:chExt cx="3765352" cy="316533"/>
          </a:xfrm>
        </p:grpSpPr>
        <p:sp>
          <p:nvSpPr>
            <p:cNvPr id="84" name="Rectangle 83">
              <a:extLst>
                <a:ext uri="{FF2B5EF4-FFF2-40B4-BE49-F238E27FC236}">
                  <a16:creationId xmlns:a16="http://schemas.microsoft.com/office/drawing/2014/main" id="{317B904D-E1F0-401A-0FB8-79415DDA9DE1}"/>
                </a:ext>
              </a:extLst>
            </p:cNvPr>
            <p:cNvSpPr/>
            <p:nvPr/>
          </p:nvSpPr>
          <p:spPr>
            <a:xfrm>
              <a:off x="4405534" y="650703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110 0001</a:t>
              </a:r>
            </a:p>
          </p:txBody>
        </p:sp>
        <p:sp>
          <p:nvSpPr>
            <p:cNvPr id="87" name="Rectangle 86">
              <a:extLst>
                <a:ext uri="{FF2B5EF4-FFF2-40B4-BE49-F238E27FC236}">
                  <a16:creationId xmlns:a16="http://schemas.microsoft.com/office/drawing/2014/main" id="{57190395-D0E6-E73F-F19B-E6B08372BF25}"/>
                </a:ext>
              </a:extLst>
            </p:cNvPr>
            <p:cNvSpPr/>
            <p:nvPr/>
          </p:nvSpPr>
          <p:spPr>
            <a:xfrm>
              <a:off x="1575738" y="650258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8" name="Rectangle 87">
              <a:extLst>
                <a:ext uri="{FF2B5EF4-FFF2-40B4-BE49-F238E27FC236}">
                  <a16:creationId xmlns:a16="http://schemas.microsoft.com/office/drawing/2014/main" id="{4E433E3A-D6CC-15A5-B8D0-E8F738166CF6}"/>
                </a:ext>
              </a:extLst>
            </p:cNvPr>
            <p:cNvSpPr/>
            <p:nvPr/>
          </p:nvSpPr>
          <p:spPr>
            <a:xfrm>
              <a:off x="2511294"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9" name="Rectangle 88">
              <a:extLst>
                <a:ext uri="{FF2B5EF4-FFF2-40B4-BE49-F238E27FC236}">
                  <a16:creationId xmlns:a16="http://schemas.microsoft.com/office/drawing/2014/main" id="{57BD8239-8EB0-707B-E5F8-9B1831395E7C}"/>
                </a:ext>
              </a:extLst>
            </p:cNvPr>
            <p:cNvSpPr/>
            <p:nvPr/>
          </p:nvSpPr>
          <p:spPr>
            <a:xfrm>
              <a:off x="3446850"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spTree>
    <p:extLst>
      <p:ext uri="{BB962C8B-B14F-4D97-AF65-F5344CB8AC3E}">
        <p14:creationId xmlns:p14="http://schemas.microsoft.com/office/powerpoint/2010/main" val="250027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110 0001</a:t>
            </a:r>
          </a:p>
        </p:txBody>
      </p:sp>
    </p:spTree>
    <p:extLst>
      <p:ext uri="{BB962C8B-B14F-4D97-AF65-F5344CB8AC3E}">
        <p14:creationId xmlns:p14="http://schemas.microsoft.com/office/powerpoint/2010/main" val="311432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 16-bit, 32-bit</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73572" y="1477278"/>
            <a:ext cx="3897649"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1" name="Rectangle 20">
            <a:extLst>
              <a:ext uri="{FF2B5EF4-FFF2-40B4-BE49-F238E27FC236}">
                <a16:creationId xmlns:a16="http://schemas.microsoft.com/office/drawing/2014/main" id="{008E622E-2BB9-7343-B7CB-331C28391EE6}"/>
              </a:ext>
            </a:extLst>
          </p:cNvPr>
          <p:cNvSpPr/>
          <p:nvPr/>
        </p:nvSpPr>
        <p:spPr>
          <a:xfrm>
            <a:off x="73572" y="4907432"/>
            <a:ext cx="3897649"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endParaRPr lang="en-US" sz="2800" dirty="0">
              <a:solidFill>
                <a:schemeClr val="tx2"/>
              </a:solidFill>
            </a:endParaRP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87521" y="4127125"/>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4" name="TextBox 33">
            <a:extLst>
              <a:ext uri="{FF2B5EF4-FFF2-40B4-BE49-F238E27FC236}">
                <a16:creationId xmlns:a16="http://schemas.microsoft.com/office/drawing/2014/main" id="{46167E81-6B89-A44E-983E-9037FE80DC3D}"/>
              </a:ext>
            </a:extLst>
          </p:cNvPr>
          <p:cNvSpPr txBox="1"/>
          <p:nvPr/>
        </p:nvSpPr>
        <p:spPr>
          <a:xfrm>
            <a:off x="2964029" y="2017865"/>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254556" y="3757795"/>
            <a:ext cx="389850" cy="369332"/>
          </a:xfrm>
          <a:prstGeom prst="rect">
            <a:avLst/>
          </a:prstGeom>
          <a:noFill/>
        </p:spPr>
        <p:txBody>
          <a:bodyPr wrap="none" rtlCol="0">
            <a:spAutoFit/>
          </a:bodyPr>
          <a:lstStyle/>
          <a:p>
            <a:r>
              <a:rPr lang="en-US" dirty="0">
                <a:solidFill>
                  <a:srgbClr val="0070C0"/>
                </a:solidFill>
              </a:rPr>
              <a:t>r0</a:t>
            </a:r>
          </a:p>
        </p:txBody>
      </p:sp>
      <p:grpSp>
        <p:nvGrpSpPr>
          <p:cNvPr id="38" name="Group 37">
            <a:extLst>
              <a:ext uri="{FF2B5EF4-FFF2-40B4-BE49-F238E27FC236}">
                <a16:creationId xmlns:a16="http://schemas.microsoft.com/office/drawing/2014/main" id="{5F793C5A-277B-0A48-A515-A031337CFBBB}"/>
              </a:ext>
            </a:extLst>
          </p:cNvPr>
          <p:cNvGrpSpPr/>
          <p:nvPr/>
        </p:nvGrpSpPr>
        <p:grpSpPr>
          <a:xfrm>
            <a:off x="198216" y="2378070"/>
            <a:ext cx="3742224" cy="312089"/>
            <a:chOff x="1109197" y="2250436"/>
            <a:chExt cx="3742224" cy="312089"/>
          </a:xfrm>
        </p:grpSpPr>
        <p:sp>
          <p:nvSpPr>
            <p:cNvPr id="49" name="Rectangle 48">
              <a:extLst>
                <a:ext uri="{FF2B5EF4-FFF2-40B4-BE49-F238E27FC236}">
                  <a16:creationId xmlns:a16="http://schemas.microsoft.com/office/drawing/2014/main" id="{E13769B4-0C51-784B-9BB3-61DCD7CCC99D}"/>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2" name="Rectangle 51">
              <a:extLst>
                <a:ext uri="{FF2B5EF4-FFF2-40B4-BE49-F238E27FC236}">
                  <a16:creationId xmlns:a16="http://schemas.microsoft.com/office/drawing/2014/main" id="{5C328429-640F-A047-B086-1D3639CE63CE}"/>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4" name="Rectangle 53">
              <a:extLst>
                <a:ext uri="{FF2B5EF4-FFF2-40B4-BE49-F238E27FC236}">
                  <a16:creationId xmlns:a16="http://schemas.microsoft.com/office/drawing/2014/main" id="{7591927D-9157-2841-B9DD-183586290411}"/>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5" name="Rectangle 54">
              <a:extLst>
                <a:ext uri="{FF2B5EF4-FFF2-40B4-BE49-F238E27FC236}">
                  <a16:creationId xmlns:a16="http://schemas.microsoft.com/office/drawing/2014/main" id="{E7E1361F-8F31-274C-B4DE-5D7F3386DCB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56" name="Straight Arrow Connector 55">
            <a:extLst>
              <a:ext uri="{FF2B5EF4-FFF2-40B4-BE49-F238E27FC236}">
                <a16:creationId xmlns:a16="http://schemas.microsoft.com/office/drawing/2014/main" id="{1DB41F5F-23FB-9240-836E-5839B754E672}"/>
              </a:ext>
            </a:extLst>
          </p:cNvPr>
          <p:cNvCxnSpPr>
            <a:cxnSpLocks/>
            <a:stCxn id="32" idx="0"/>
            <a:endCxn id="55" idx="2"/>
          </p:cNvCxnSpPr>
          <p:nvPr/>
        </p:nvCxnSpPr>
        <p:spPr>
          <a:xfrm flipV="1">
            <a:off x="3461967" y="2690157"/>
            <a:ext cx="10695" cy="143696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Left Brace 72">
            <a:extLst>
              <a:ext uri="{FF2B5EF4-FFF2-40B4-BE49-F238E27FC236}">
                <a16:creationId xmlns:a16="http://schemas.microsoft.com/office/drawing/2014/main" id="{2473F3BA-54CA-7640-9EC7-0EA424B168B1}"/>
              </a:ext>
            </a:extLst>
          </p:cNvPr>
          <p:cNvSpPr/>
          <p:nvPr/>
        </p:nvSpPr>
        <p:spPr>
          <a:xfrm rot="16200000">
            <a:off x="1428276" y="147916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a:extLst>
              <a:ext uri="{FF2B5EF4-FFF2-40B4-BE49-F238E27FC236}">
                <a16:creationId xmlns:a16="http://schemas.microsoft.com/office/drawing/2014/main" id="{507158E5-347B-AA4A-8407-9653D81E281D}"/>
              </a:ext>
            </a:extLst>
          </p:cNvPr>
          <p:cNvSpPr txBox="1"/>
          <p:nvPr/>
        </p:nvSpPr>
        <p:spPr>
          <a:xfrm>
            <a:off x="814024" y="3057636"/>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nvGrpSpPr>
          <p:cNvPr id="3" name="Group 2">
            <a:extLst>
              <a:ext uri="{FF2B5EF4-FFF2-40B4-BE49-F238E27FC236}">
                <a16:creationId xmlns:a16="http://schemas.microsoft.com/office/drawing/2014/main" id="{5EAAB4E4-CE47-CA4A-934A-4E87074D8203}"/>
              </a:ext>
            </a:extLst>
          </p:cNvPr>
          <p:cNvGrpSpPr/>
          <p:nvPr/>
        </p:nvGrpSpPr>
        <p:grpSpPr>
          <a:xfrm>
            <a:off x="4023111" y="1477278"/>
            <a:ext cx="3908684" cy="4420754"/>
            <a:chOff x="6680164" y="888456"/>
            <a:chExt cx="3908684" cy="4420754"/>
          </a:xfrm>
        </p:grpSpPr>
        <p:sp>
          <p:nvSpPr>
            <p:cNvPr id="57" name="Content Placeholder 6">
              <a:extLst>
                <a:ext uri="{FF2B5EF4-FFF2-40B4-BE49-F238E27FC236}">
                  <a16:creationId xmlns:a16="http://schemas.microsoft.com/office/drawing/2014/main" id="{B5481060-1AC0-AD49-864E-C9CDABC44AAA}"/>
                </a:ext>
              </a:extLst>
            </p:cNvPr>
            <p:cNvSpPr txBox="1">
              <a:spLocks/>
            </p:cNvSpPr>
            <p:nvPr/>
          </p:nvSpPr>
          <p:spPr>
            <a:xfrm>
              <a:off x="6705105" y="888456"/>
              <a:ext cx="3882782"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58" name="Rectangle 57">
              <a:extLst>
                <a:ext uri="{FF2B5EF4-FFF2-40B4-BE49-F238E27FC236}">
                  <a16:creationId xmlns:a16="http://schemas.microsoft.com/office/drawing/2014/main" id="{90F6FFC2-7557-6140-B74B-8A8C3BEBD0C8}"/>
                </a:ext>
              </a:extLst>
            </p:cNvPr>
            <p:cNvSpPr/>
            <p:nvPr/>
          </p:nvSpPr>
          <p:spPr>
            <a:xfrm>
              <a:off x="6680164" y="4318610"/>
              <a:ext cx="3907723"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endParaRPr lang="en-US" sz="2400" dirty="0">
                <a:solidFill>
                  <a:schemeClr val="tx2"/>
                </a:solidFill>
              </a:endParaRPr>
            </a:p>
          </p:txBody>
        </p:sp>
        <p:grpSp>
          <p:nvGrpSpPr>
            <p:cNvPr id="59" name="Group 58">
              <a:extLst>
                <a:ext uri="{FF2B5EF4-FFF2-40B4-BE49-F238E27FC236}">
                  <a16:creationId xmlns:a16="http://schemas.microsoft.com/office/drawing/2014/main" id="{9F3CF09C-A6BB-8C44-A749-007AFB993C1E}"/>
                </a:ext>
              </a:extLst>
            </p:cNvPr>
            <p:cNvGrpSpPr/>
            <p:nvPr/>
          </p:nvGrpSpPr>
          <p:grpSpPr>
            <a:xfrm>
              <a:off x="6781561" y="3545923"/>
              <a:ext cx="3742224" cy="312089"/>
              <a:chOff x="1085950" y="2250436"/>
              <a:chExt cx="3742224" cy="312089"/>
            </a:xfrm>
          </p:grpSpPr>
          <p:sp>
            <p:nvSpPr>
              <p:cNvPr id="60" name="Rectangle 59">
                <a:extLst>
                  <a:ext uri="{FF2B5EF4-FFF2-40B4-BE49-F238E27FC236}">
                    <a16:creationId xmlns:a16="http://schemas.microsoft.com/office/drawing/2014/main" id="{D72E4F61-6F5B-CA45-B7B6-48080CF1376C}"/>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1" name="Rectangle 60">
                <a:extLst>
                  <a:ext uri="{FF2B5EF4-FFF2-40B4-BE49-F238E27FC236}">
                    <a16:creationId xmlns:a16="http://schemas.microsoft.com/office/drawing/2014/main" id="{E5B1FF6A-B500-7745-82D6-ACD82821E3FC}"/>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2" name="Rectangle 61">
                <a:extLst>
                  <a:ext uri="{FF2B5EF4-FFF2-40B4-BE49-F238E27FC236}">
                    <a16:creationId xmlns:a16="http://schemas.microsoft.com/office/drawing/2014/main" id="{AFFF2F79-DF75-9A4E-915B-6020FEC58D68}"/>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63" name="Rectangle 62">
                <a:extLst>
                  <a:ext uri="{FF2B5EF4-FFF2-40B4-BE49-F238E27FC236}">
                    <a16:creationId xmlns:a16="http://schemas.microsoft.com/office/drawing/2014/main" id="{E74DBC89-0E6D-9C4E-B60B-1CB5927E6A4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64" name="TextBox 63">
              <a:extLst>
                <a:ext uri="{FF2B5EF4-FFF2-40B4-BE49-F238E27FC236}">
                  <a16:creationId xmlns:a16="http://schemas.microsoft.com/office/drawing/2014/main" id="{05A24849-7C2D-C342-8D64-5A767763195F}"/>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65" name="TextBox 64">
              <a:extLst>
                <a:ext uri="{FF2B5EF4-FFF2-40B4-BE49-F238E27FC236}">
                  <a16:creationId xmlns:a16="http://schemas.microsoft.com/office/drawing/2014/main" id="{F4BC0BA7-B9AB-C840-B447-512EB1A5718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66" name="Group 65">
              <a:extLst>
                <a:ext uri="{FF2B5EF4-FFF2-40B4-BE49-F238E27FC236}">
                  <a16:creationId xmlns:a16="http://schemas.microsoft.com/office/drawing/2014/main" id="{BE3F4654-9D2C-134F-9F35-A82AB0D70ED0}"/>
                </a:ext>
              </a:extLst>
            </p:cNvPr>
            <p:cNvGrpSpPr/>
            <p:nvPr/>
          </p:nvGrpSpPr>
          <p:grpSpPr>
            <a:xfrm>
              <a:off x="6804808" y="1789248"/>
              <a:ext cx="3742224" cy="312089"/>
              <a:chOff x="1109197" y="2250436"/>
              <a:chExt cx="3742224" cy="312089"/>
            </a:xfrm>
          </p:grpSpPr>
          <p:sp>
            <p:nvSpPr>
              <p:cNvPr id="67" name="Rectangle 66">
                <a:extLst>
                  <a:ext uri="{FF2B5EF4-FFF2-40B4-BE49-F238E27FC236}">
                    <a16:creationId xmlns:a16="http://schemas.microsoft.com/office/drawing/2014/main" id="{D95C3D58-23F5-B748-9293-0EE9325C6CB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8" name="Rectangle 67">
                <a:extLst>
                  <a:ext uri="{FF2B5EF4-FFF2-40B4-BE49-F238E27FC236}">
                    <a16:creationId xmlns:a16="http://schemas.microsoft.com/office/drawing/2014/main" id="{9B0DA154-8A80-DC4D-AA9D-89E6EBC24A3F}"/>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9" name="Rectangle 68">
                <a:extLst>
                  <a:ext uri="{FF2B5EF4-FFF2-40B4-BE49-F238E27FC236}">
                    <a16:creationId xmlns:a16="http://schemas.microsoft.com/office/drawing/2014/main" id="{9B73615C-C4BF-114A-86BE-A7A920BE951C}"/>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0" name="Rectangle 69">
                <a:extLst>
                  <a:ext uri="{FF2B5EF4-FFF2-40B4-BE49-F238E27FC236}">
                    <a16:creationId xmlns:a16="http://schemas.microsoft.com/office/drawing/2014/main" id="{4C7F2179-CCC7-EF46-8A20-0F8C4900B3D5}"/>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71" name="Straight Arrow Connector 70">
              <a:extLst>
                <a:ext uri="{FF2B5EF4-FFF2-40B4-BE49-F238E27FC236}">
                  <a16:creationId xmlns:a16="http://schemas.microsoft.com/office/drawing/2014/main" id="{FBD7D02F-04F4-0344-9872-6220858ECBB8}"/>
                </a:ext>
              </a:extLst>
            </p:cNvPr>
            <p:cNvCxnSpPr>
              <a:cxnSpLocks/>
              <a:stCxn id="6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669F07A-295F-B549-B02A-1C6AC6E7E70E}"/>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Left Brace 74">
              <a:extLst>
                <a:ext uri="{FF2B5EF4-FFF2-40B4-BE49-F238E27FC236}">
                  <a16:creationId xmlns:a16="http://schemas.microsoft.com/office/drawing/2014/main" id="{8E6809F3-F542-CC4E-B6AE-AFBA1E0A0938}"/>
                </a:ext>
              </a:extLst>
            </p:cNvPr>
            <p:cNvSpPr/>
            <p:nvPr/>
          </p:nvSpPr>
          <p:spPr>
            <a:xfrm rot="16200000">
              <a:off x="7555423" y="1350720"/>
              <a:ext cx="369881" cy="187111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Box 75">
              <a:extLst>
                <a:ext uri="{FF2B5EF4-FFF2-40B4-BE49-F238E27FC236}">
                  <a16:creationId xmlns:a16="http://schemas.microsoft.com/office/drawing/2014/main" id="{6DF1027C-A297-6447-A3B9-FA8D406E45CB}"/>
                </a:ext>
              </a:extLst>
            </p:cNvPr>
            <p:cNvSpPr txBox="1"/>
            <p:nvPr/>
          </p:nvSpPr>
          <p:spPr>
            <a:xfrm>
              <a:off x="7031557" y="2468849"/>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F8B1D63-0F5F-ABF0-934A-6FEAA8C3F4F6}"/>
              </a:ext>
            </a:extLst>
          </p:cNvPr>
          <p:cNvGrpSpPr/>
          <p:nvPr/>
        </p:nvGrpSpPr>
        <p:grpSpPr>
          <a:xfrm>
            <a:off x="8007290" y="1477278"/>
            <a:ext cx="4056787" cy="4442901"/>
            <a:chOff x="8007290" y="835293"/>
            <a:chExt cx="4056787" cy="4442901"/>
          </a:xfrm>
        </p:grpSpPr>
        <p:grpSp>
          <p:nvGrpSpPr>
            <p:cNvPr id="40" name="Group 39">
              <a:extLst>
                <a:ext uri="{FF2B5EF4-FFF2-40B4-BE49-F238E27FC236}">
                  <a16:creationId xmlns:a16="http://schemas.microsoft.com/office/drawing/2014/main" id="{EDD7180E-6031-4C29-5DBC-4FF3661C3A7C}"/>
                </a:ext>
              </a:extLst>
            </p:cNvPr>
            <p:cNvGrpSpPr/>
            <p:nvPr/>
          </p:nvGrpSpPr>
          <p:grpSpPr>
            <a:xfrm>
              <a:off x="8007290" y="835293"/>
              <a:ext cx="4056787" cy="4442901"/>
              <a:chOff x="6680164" y="866309"/>
              <a:chExt cx="4056787" cy="4442901"/>
            </a:xfrm>
          </p:grpSpPr>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6705105" y="866309"/>
                <a:ext cx="4031846"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6680164" y="4318610"/>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6781561" y="354592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45" name="TextBox 44">
                <a:extLst>
                  <a:ext uri="{FF2B5EF4-FFF2-40B4-BE49-F238E27FC236}">
                    <a16:creationId xmlns:a16="http://schemas.microsoft.com/office/drawing/2014/main" id="{9880AC96-1050-C545-D2FA-9A3272DD88A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46" name="Group 45">
                <a:extLst>
                  <a:ext uri="{FF2B5EF4-FFF2-40B4-BE49-F238E27FC236}">
                    <a16:creationId xmlns:a16="http://schemas.microsoft.com/office/drawing/2014/main" id="{DC181292-0D35-16E5-8608-DB7B3B86CB26}"/>
                  </a:ext>
                </a:extLst>
              </p:cNvPr>
              <p:cNvGrpSpPr/>
              <p:nvPr/>
            </p:nvGrpSpPr>
            <p:grpSpPr>
              <a:xfrm>
                <a:off x="6804808" y="1789248"/>
                <a:ext cx="3742224" cy="312089"/>
                <a:chOff x="1109197" y="2250436"/>
                <a:chExt cx="3742224" cy="312089"/>
              </a:xfrm>
            </p:grpSpPr>
            <p:sp>
              <p:nvSpPr>
                <p:cNvPr id="53" name="Rectangle 52">
                  <a:extLst>
                    <a:ext uri="{FF2B5EF4-FFF2-40B4-BE49-F238E27FC236}">
                      <a16:creationId xmlns:a16="http://schemas.microsoft.com/office/drawing/2014/main" id="{A3BF13F3-73C0-3B4C-545D-6D494AA7D6C1}"/>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47" name="Straight Arrow Connector 46">
                <a:extLst>
                  <a:ext uri="{FF2B5EF4-FFF2-40B4-BE49-F238E27FC236}">
                    <a16:creationId xmlns:a16="http://schemas.microsoft.com/office/drawing/2014/main" id="{2AF91C22-7573-0CB0-1D69-11D239917D7A}"/>
                  </a:ext>
                </a:extLst>
              </p:cNvPr>
              <p:cNvCxnSpPr>
                <a:cxnSpLocks/>
                <a:stCxn id="8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9509628"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458D6C4-33F1-26F3-7A60-97EA8A774EDC}"/>
                </a:ext>
              </a:extLst>
            </p:cNvPr>
            <p:cNvCxnSpPr>
              <a:cxnSpLocks/>
            </p:cNvCxnSpPr>
            <p:nvPr/>
          </p:nvCxnSpPr>
          <p:spPr>
            <a:xfrm flipH="1" flipV="1">
              <a:off x="8598219"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276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505421" y="119999"/>
            <a:ext cx="10515600" cy="432092"/>
          </a:xfrm>
        </p:spPr>
        <p:txBody>
          <a:bodyPr/>
          <a:lstStyle/>
          <a:p>
            <a:r>
              <a:rPr lang="en-US" dirty="0"/>
              <a:t>Assembler Directives: .</a:t>
            </a:r>
            <a:r>
              <a:rPr lang="en-US" dirty="0" err="1"/>
              <a:t>equ</a:t>
            </a:r>
            <a:r>
              <a:rPr lang="en-US" dirty="0"/>
              <a:t> and .</a:t>
            </a:r>
            <a:r>
              <a:rPr lang="en-US" dirty="0" err="1"/>
              <a:t>equiv</a:t>
            </a:r>
            <a:endParaRPr lang="en-US" dirty="0"/>
          </a:p>
        </p:txBody>
      </p:sp>
      <p:sp>
        <p:nvSpPr>
          <p:cNvPr id="2" name="Content Placeholder 1">
            <a:extLst>
              <a:ext uri="{FF2B5EF4-FFF2-40B4-BE49-F238E27FC236}">
                <a16:creationId xmlns:a16="http://schemas.microsoft.com/office/drawing/2014/main" id="{3F998106-2314-154E-B9E2-5116996DC8E0}"/>
              </a:ext>
            </a:extLst>
          </p:cNvPr>
          <p:cNvSpPr>
            <a:spLocks noGrp="1"/>
          </p:cNvSpPr>
          <p:nvPr>
            <p:ph sz="quarter" idx="17"/>
          </p:nvPr>
        </p:nvSpPr>
        <p:spPr>
          <a:xfrm>
            <a:off x="588933" y="2539712"/>
            <a:ext cx="11014134" cy="3027711"/>
          </a:xfrm>
          <a:solidFill>
            <a:schemeClr val="accent4">
              <a:lumMod val="20000"/>
              <a:lumOff val="80000"/>
            </a:schemeClr>
          </a:solidFill>
          <a:ln>
            <a:solidFill>
              <a:schemeClr val="accent1"/>
            </a:solidFill>
          </a:ln>
        </p:spPr>
        <p:txBody>
          <a:bodyPr/>
          <a:lstStyle/>
          <a:p>
            <a:pPr marL="0" indent="0">
              <a:lnSpc>
                <a:spcPct val="100000"/>
              </a:lnSpc>
              <a:buNone/>
            </a:pPr>
            <a:r>
              <a:rPr lang="en-US" sz="2200" dirty="0">
                <a:solidFill>
                  <a:srgbClr val="0070C0"/>
                </a:solidFill>
                <a:latin typeface="Consolas" panose="020B0609020204030204" pitchFamily="49" charset="0"/>
                <a:cs typeface="Consolas" panose="020B0609020204030204" pitchFamily="49" charset="0"/>
              </a:rPr>
              <a:t>.</a:t>
            </a:r>
            <a:r>
              <a:rPr lang="en-US" sz="2200" dirty="0" err="1">
                <a:solidFill>
                  <a:srgbClr val="7030A0"/>
                </a:solidFill>
                <a:latin typeface="Consolas" panose="020B0609020204030204" pitchFamily="49" charset="0"/>
                <a:cs typeface="Consolas" panose="020B0609020204030204" pitchFamily="49" charset="0"/>
              </a:rPr>
              <a:t>equ</a:t>
            </a:r>
            <a:r>
              <a:rPr lang="en-US" sz="2200" dirty="0">
                <a:solidFill>
                  <a:srgbClr val="0070C0"/>
                </a:solidFill>
                <a:latin typeface="Consolas" panose="020B0609020204030204" pitchFamily="49" charset="0"/>
                <a:cs typeface="Consolas" panose="020B0609020204030204" pitchFamily="49" charset="0"/>
              </a:rPr>
              <a:t> </a:t>
            </a:r>
            <a:r>
              <a:rPr lang="en-US" sz="2200" dirty="0">
                <a:solidFill>
                  <a:srgbClr val="F3753F"/>
                </a:solidFill>
                <a:latin typeface="Consolas" panose="020B0609020204030204" pitchFamily="49" charset="0"/>
                <a:cs typeface="Consolas" panose="020B0609020204030204" pitchFamily="49" charset="0"/>
              </a:rPr>
              <a:t>&lt;symbol&gt;, </a:t>
            </a:r>
            <a:r>
              <a:rPr lang="en-US" sz="2200" dirty="0">
                <a:solidFill>
                  <a:schemeClr val="accent1"/>
                </a:solidFill>
                <a:latin typeface="Consolas" panose="020B0609020204030204" pitchFamily="49" charset="0"/>
                <a:cs typeface="Consolas" panose="020B0609020204030204" pitchFamily="49" charset="0"/>
              </a:rPr>
              <a:t>&lt;expression&gt;</a:t>
            </a:r>
          </a:p>
          <a:p>
            <a:pPr lvl="1"/>
            <a:r>
              <a:rPr lang="en-US" sz="2200" dirty="0">
                <a:solidFill>
                  <a:schemeClr val="accent1"/>
                </a:solidFill>
              </a:rPr>
              <a:t>Defines </a:t>
            </a:r>
            <a:r>
              <a:rPr lang="en-US" sz="2200" dirty="0">
                <a:solidFill>
                  <a:schemeClr val="tx2"/>
                </a:solidFill>
              </a:rPr>
              <a:t>and</a:t>
            </a:r>
            <a:r>
              <a:rPr lang="en-US" sz="2200" dirty="0">
                <a:solidFill>
                  <a:schemeClr val="accent1"/>
                </a:solidFill>
              </a:rPr>
              <a:t> sets the value </a:t>
            </a:r>
            <a:r>
              <a:rPr lang="en-US" sz="2200" dirty="0"/>
              <a:t>of a </a:t>
            </a:r>
            <a:r>
              <a:rPr lang="en-US" sz="2200" dirty="0">
                <a:solidFill>
                  <a:srgbClr val="00B050"/>
                </a:solidFill>
              </a:rPr>
              <a:t>symbol</a:t>
            </a:r>
            <a:r>
              <a:rPr lang="en-US" sz="2200" dirty="0"/>
              <a:t> to the </a:t>
            </a:r>
            <a:r>
              <a:rPr lang="en-US" sz="2200" dirty="0">
                <a:solidFill>
                  <a:schemeClr val="accent1"/>
                </a:solidFill>
              </a:rPr>
              <a:t>evaluation</a:t>
            </a:r>
            <a:r>
              <a:rPr lang="en-US" sz="2200" dirty="0"/>
              <a:t> of the </a:t>
            </a:r>
            <a:r>
              <a:rPr lang="en-US" sz="2200" dirty="0">
                <a:solidFill>
                  <a:schemeClr val="accent1"/>
                </a:solidFill>
              </a:rPr>
              <a:t>expression </a:t>
            </a:r>
          </a:p>
          <a:p>
            <a:pPr lvl="1"/>
            <a:r>
              <a:rPr lang="en-US" sz="2200" dirty="0"/>
              <a:t>Used for specifying constants, like a </a:t>
            </a:r>
            <a:r>
              <a:rPr lang="en-US" sz="2200" dirty="0">
                <a:solidFill>
                  <a:srgbClr val="2C895B"/>
                </a:solidFill>
                <a:latin typeface="Consolas" panose="020B0609020204030204" pitchFamily="49" charset="0"/>
                <a:cs typeface="Consolas" panose="020B0609020204030204" pitchFamily="49" charset="0"/>
              </a:rPr>
              <a:t>#define </a:t>
            </a:r>
            <a:r>
              <a:rPr lang="en-US" sz="2200" dirty="0"/>
              <a:t>in C</a:t>
            </a:r>
          </a:p>
          <a:p>
            <a:pPr lvl="1"/>
            <a:r>
              <a:rPr lang="en-US" sz="2200" dirty="0"/>
              <a:t>You can </a:t>
            </a:r>
            <a:r>
              <a:rPr lang="en-US" sz="2200" dirty="0">
                <a:solidFill>
                  <a:srgbClr val="C00000"/>
                </a:solidFill>
              </a:rPr>
              <a:t>(re)</a:t>
            </a:r>
            <a:r>
              <a:rPr lang="en-US" sz="2200" dirty="0"/>
              <a:t>set a symbol many times in the file, </a:t>
            </a:r>
            <a:r>
              <a:rPr lang="en-US" sz="2200" dirty="0">
                <a:solidFill>
                  <a:srgbClr val="C00000"/>
                </a:solidFill>
              </a:rPr>
              <a:t>last one seen applies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10240</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a:p>
            <a:pPr marL="354012" lvl="1" indent="0">
              <a:buNone/>
            </a:pP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other lines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1243737" y="706630"/>
            <a:ext cx="9210588"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10240</a:t>
            </a:r>
            <a:r>
              <a:rPr lang="en-US" sz="2000" dirty="0">
                <a:latin typeface="Consolas" panose="020B0609020204030204" pitchFamily="49" charset="0"/>
                <a:cs typeface="Consolas" panose="020B0609020204030204" pitchFamily="49" charset="0"/>
              </a:rPr>
              <a:t>	 // buffer size in bytes</a:t>
            </a: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BUFCNT</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100*4</a:t>
            </a:r>
            <a:r>
              <a:rPr lang="en-US" sz="2000" dirty="0">
                <a:solidFill>
                  <a:srgbClr val="0070C0"/>
                </a:solidFill>
                <a:latin typeface="Consolas" panose="020B0609020204030204" pitchFamily="49" charset="0"/>
                <a:cs typeface="Consolas" panose="020B0609020204030204" pitchFamily="49" charset="0"/>
              </a:rPr>
              <a:t>     // buffer for 100 </a:t>
            </a:r>
            <a:r>
              <a:rPr lang="en-US" sz="2000" dirty="0" err="1">
                <a:solidFill>
                  <a:srgbClr val="0070C0"/>
                </a:solidFill>
                <a:latin typeface="Consolas" panose="020B0609020204030204" pitchFamily="49" charset="0"/>
                <a:cs typeface="Consolas" panose="020B0609020204030204" pitchFamily="49" charset="0"/>
              </a:rPr>
              <a:t>ints</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STRSZ * 4</a:t>
            </a:r>
            <a:r>
              <a:rPr lang="en-US" sz="2000" dirty="0">
                <a:latin typeface="Consolas" panose="020B0609020204030204" pitchFamily="49" charset="0"/>
                <a:cs typeface="Consolas" panose="020B0609020204030204" pitchFamily="49" charset="0"/>
              </a:rPr>
              <a:t>	 // redefine BLKSZ from here</a:t>
            </a:r>
          </a:p>
        </p:txBody>
      </p:sp>
      <p:sp>
        <p:nvSpPr>
          <p:cNvPr id="5" name="TextBox 4">
            <a:extLst>
              <a:ext uri="{FF2B5EF4-FFF2-40B4-BE49-F238E27FC236}">
                <a16:creationId xmlns:a16="http://schemas.microsoft.com/office/drawing/2014/main" id="{C6C6F422-5302-8E46-8B68-5B106179316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90067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65D3E285-C8BE-D449-A79B-D53DFFFCBDB7}"/>
              </a:ext>
            </a:extLst>
          </p:cNvPr>
          <p:cNvSpPr/>
          <p:nvPr/>
        </p:nvSpPr>
        <p:spPr>
          <a:xfrm>
            <a:off x="786499" y="930021"/>
            <a:ext cx="10806511" cy="170901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715294"/>
          </a:xfrm>
        </p:spPr>
        <p:txBody>
          <a:bodyPr/>
          <a:lstStyle/>
          <a:p>
            <a:r>
              <a:rPr lang="en-US" dirty="0"/>
              <a:t>Store a Byte, Half-word, Word</a:t>
            </a:r>
          </a:p>
        </p:txBody>
      </p:sp>
      <p:sp>
        <p:nvSpPr>
          <p:cNvPr id="48" name="Rectangle 47">
            <a:extLst>
              <a:ext uri="{FF2B5EF4-FFF2-40B4-BE49-F238E27FC236}">
                <a16:creationId xmlns:a16="http://schemas.microsoft.com/office/drawing/2014/main" id="{CA897CB7-6820-2A40-99B8-D9C63FD6AF73}"/>
              </a:ext>
            </a:extLst>
          </p:cNvPr>
          <p:cNvSpPr/>
          <p:nvPr/>
        </p:nvSpPr>
        <p:spPr>
          <a:xfrm>
            <a:off x="7058335" y="536246"/>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0x20</a:t>
            </a:r>
          </a:p>
        </p:txBody>
      </p:sp>
      <p:sp>
        <p:nvSpPr>
          <p:cNvPr id="49" name="Rectangle 48">
            <a:extLst>
              <a:ext uri="{FF2B5EF4-FFF2-40B4-BE49-F238E27FC236}">
                <a16:creationId xmlns:a16="http://schemas.microsoft.com/office/drawing/2014/main" id="{DF0DACDB-82DB-3B4E-8982-AF0223B3AB61}"/>
              </a:ext>
            </a:extLst>
          </p:cNvPr>
          <p:cNvSpPr/>
          <p:nvPr/>
        </p:nvSpPr>
        <p:spPr>
          <a:xfrm>
            <a:off x="7993891"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929447"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865003" y="536244"/>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314680" y="145154"/>
            <a:ext cx="3687228"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initial value in r0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4964732" y="2228541"/>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297118" y="2228541"/>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96695" y="864174"/>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305204" y="117920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786500" y="184455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66" name="Rectangle 65">
            <a:extLst>
              <a:ext uri="{FF2B5EF4-FFF2-40B4-BE49-F238E27FC236}">
                <a16:creationId xmlns:a16="http://schemas.microsoft.com/office/drawing/2014/main" id="{8DD3240B-42F4-BF4A-9159-0648C884846D}"/>
              </a:ext>
            </a:extLst>
          </p:cNvPr>
          <p:cNvSpPr/>
          <p:nvPr/>
        </p:nvSpPr>
        <p:spPr>
          <a:xfrm>
            <a:off x="1409186" y="19313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7" name="Rectangle 66">
            <a:extLst>
              <a:ext uri="{FF2B5EF4-FFF2-40B4-BE49-F238E27FC236}">
                <a16:creationId xmlns:a16="http://schemas.microsoft.com/office/drawing/2014/main" id="{96AE0B45-8921-894E-83A1-AB2A760C8897}"/>
              </a:ext>
            </a:extLst>
          </p:cNvPr>
          <p:cNvSpPr/>
          <p:nvPr/>
        </p:nvSpPr>
        <p:spPr>
          <a:xfrm>
            <a:off x="2344742" y="19313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8" name="Rectangle 67">
            <a:extLst>
              <a:ext uri="{FF2B5EF4-FFF2-40B4-BE49-F238E27FC236}">
                <a16:creationId xmlns:a16="http://schemas.microsoft.com/office/drawing/2014/main" id="{B0B1D5F7-BA14-4D4F-BE7A-A3D3ECD0BF11}"/>
              </a:ext>
            </a:extLst>
          </p:cNvPr>
          <p:cNvSpPr/>
          <p:nvPr/>
        </p:nvSpPr>
        <p:spPr>
          <a:xfrm>
            <a:off x="3280298" y="193136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9" name="Rectangle 68">
            <a:extLst>
              <a:ext uri="{FF2B5EF4-FFF2-40B4-BE49-F238E27FC236}">
                <a16:creationId xmlns:a16="http://schemas.microsoft.com/office/drawing/2014/main" id="{C11229E5-CD07-2743-AEAF-20C286991D0B}"/>
              </a:ext>
            </a:extLst>
          </p:cNvPr>
          <p:cNvSpPr/>
          <p:nvPr/>
        </p:nvSpPr>
        <p:spPr>
          <a:xfrm>
            <a:off x="4215854" y="19313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83" name="Rectangle 82">
            <a:extLst>
              <a:ext uri="{FF2B5EF4-FFF2-40B4-BE49-F238E27FC236}">
                <a16:creationId xmlns:a16="http://schemas.microsoft.com/office/drawing/2014/main" id="{5ABBBF29-83B2-B54E-86A7-216AD6E6CE0D}"/>
              </a:ext>
            </a:extLst>
          </p:cNvPr>
          <p:cNvSpPr/>
          <p:nvPr/>
        </p:nvSpPr>
        <p:spPr>
          <a:xfrm>
            <a:off x="8552746" y="190661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84" name="Rectangle 83">
            <a:extLst>
              <a:ext uri="{FF2B5EF4-FFF2-40B4-BE49-F238E27FC236}">
                <a16:creationId xmlns:a16="http://schemas.microsoft.com/office/drawing/2014/main" id="{8B85CA74-6867-BF49-AAAB-27B50ABDDFEF}"/>
              </a:ext>
            </a:extLst>
          </p:cNvPr>
          <p:cNvSpPr/>
          <p:nvPr/>
        </p:nvSpPr>
        <p:spPr>
          <a:xfrm>
            <a:off x="8552746" y="15969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85" name="Rectangle 84">
            <a:extLst>
              <a:ext uri="{FF2B5EF4-FFF2-40B4-BE49-F238E27FC236}">
                <a16:creationId xmlns:a16="http://schemas.microsoft.com/office/drawing/2014/main" id="{2AA9350B-5531-F84A-B122-8DC9D5C390B3}"/>
              </a:ext>
            </a:extLst>
          </p:cNvPr>
          <p:cNvSpPr/>
          <p:nvPr/>
        </p:nvSpPr>
        <p:spPr>
          <a:xfrm>
            <a:off x="8552746" y="1284835"/>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86" name="TextBox 85">
            <a:extLst>
              <a:ext uri="{FF2B5EF4-FFF2-40B4-BE49-F238E27FC236}">
                <a16:creationId xmlns:a16="http://schemas.microsoft.com/office/drawing/2014/main" id="{509A7FEF-C0F9-1248-B035-AFD2D0228607}"/>
              </a:ext>
            </a:extLst>
          </p:cNvPr>
          <p:cNvSpPr txBox="1"/>
          <p:nvPr/>
        </p:nvSpPr>
        <p:spPr>
          <a:xfrm>
            <a:off x="7134802" y="226237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87" name="TextBox 86">
            <a:extLst>
              <a:ext uri="{FF2B5EF4-FFF2-40B4-BE49-F238E27FC236}">
                <a16:creationId xmlns:a16="http://schemas.microsoft.com/office/drawing/2014/main" id="{58FBFED6-0233-354B-8801-21275A49045A}"/>
              </a:ext>
            </a:extLst>
          </p:cNvPr>
          <p:cNvSpPr txBox="1"/>
          <p:nvPr/>
        </p:nvSpPr>
        <p:spPr>
          <a:xfrm>
            <a:off x="7122400" y="1965839"/>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8" name="TextBox 87">
            <a:extLst>
              <a:ext uri="{FF2B5EF4-FFF2-40B4-BE49-F238E27FC236}">
                <a16:creationId xmlns:a16="http://schemas.microsoft.com/office/drawing/2014/main" id="{146EEB45-D9E7-3648-947D-9F55268E6BB2}"/>
              </a:ext>
            </a:extLst>
          </p:cNvPr>
          <p:cNvSpPr txBox="1"/>
          <p:nvPr/>
        </p:nvSpPr>
        <p:spPr>
          <a:xfrm>
            <a:off x="7134802" y="1615097"/>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9" name="TextBox 88">
            <a:extLst>
              <a:ext uri="{FF2B5EF4-FFF2-40B4-BE49-F238E27FC236}">
                <a16:creationId xmlns:a16="http://schemas.microsoft.com/office/drawing/2014/main" id="{5121F688-EE8F-B547-A4BF-BA3DB33FE0CA}"/>
              </a:ext>
            </a:extLst>
          </p:cNvPr>
          <p:cNvSpPr txBox="1"/>
          <p:nvPr/>
        </p:nvSpPr>
        <p:spPr>
          <a:xfrm>
            <a:off x="7134802" y="125192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grpSp>
        <p:nvGrpSpPr>
          <p:cNvPr id="8" name="Group 7">
            <a:extLst>
              <a:ext uri="{FF2B5EF4-FFF2-40B4-BE49-F238E27FC236}">
                <a16:creationId xmlns:a16="http://schemas.microsoft.com/office/drawing/2014/main" id="{8CD4C4C6-A9A8-EA4E-942B-9FA314EF5276}"/>
              </a:ext>
            </a:extLst>
          </p:cNvPr>
          <p:cNvGrpSpPr/>
          <p:nvPr/>
        </p:nvGrpSpPr>
        <p:grpSpPr>
          <a:xfrm>
            <a:off x="9907915" y="1284835"/>
            <a:ext cx="1770376" cy="1200329"/>
            <a:chOff x="10257763" y="1421465"/>
            <a:chExt cx="1770376" cy="1200329"/>
          </a:xfrm>
        </p:grpSpPr>
        <p:sp>
          <p:nvSpPr>
            <p:cNvPr id="72" name="TextBox 71">
              <a:extLst>
                <a:ext uri="{FF2B5EF4-FFF2-40B4-BE49-F238E27FC236}">
                  <a16:creationId xmlns:a16="http://schemas.microsoft.com/office/drawing/2014/main" id="{95493BAD-65A3-3C46-9D39-F9B0E2EB1653}"/>
                </a:ext>
              </a:extLst>
            </p:cNvPr>
            <p:cNvSpPr txBox="1"/>
            <p:nvPr/>
          </p:nvSpPr>
          <p:spPr>
            <a:xfrm>
              <a:off x="10528796" y="1421465"/>
              <a:ext cx="1499343" cy="1200329"/>
            </a:xfrm>
            <a:prstGeom prst="rect">
              <a:avLst/>
            </a:prstGeom>
            <a:noFill/>
          </p:spPr>
          <p:txBody>
            <a:bodyPr wrap="square" rtlCol="0">
              <a:spAutoFit/>
            </a:bodyPr>
            <a:lstStyle/>
            <a:p>
              <a:r>
                <a:rPr lang="en-US" dirty="0">
                  <a:solidFill>
                    <a:schemeClr val="accent1"/>
                  </a:solidFill>
                  <a:latin typeface="Consolas" panose="020B0609020204030204" pitchFamily="49" charset="0"/>
                  <a:cs typeface="Consolas" panose="020B0609020204030204" pitchFamily="49" charset="0"/>
                </a:rPr>
                <a:t>observe other bytes NOT altered</a:t>
              </a:r>
            </a:p>
          </p:txBody>
        </p:sp>
        <p:sp>
          <p:nvSpPr>
            <p:cNvPr id="73" name="Right Brace 72">
              <a:extLst>
                <a:ext uri="{FF2B5EF4-FFF2-40B4-BE49-F238E27FC236}">
                  <a16:creationId xmlns:a16="http://schemas.microsoft.com/office/drawing/2014/main" id="{54E672DA-09E9-8942-AD40-716BA4FB1E6F}"/>
                </a:ext>
              </a:extLst>
            </p:cNvPr>
            <p:cNvSpPr/>
            <p:nvPr/>
          </p:nvSpPr>
          <p:spPr>
            <a:xfrm>
              <a:off x="10257763" y="1421466"/>
              <a:ext cx="336563" cy="93386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1" name="TextBox 70">
            <a:extLst>
              <a:ext uri="{FF2B5EF4-FFF2-40B4-BE49-F238E27FC236}">
                <a16:creationId xmlns:a16="http://schemas.microsoft.com/office/drawing/2014/main" id="{C3DAD52F-1C11-E443-BE20-99063CE723FA}"/>
              </a:ext>
            </a:extLst>
          </p:cNvPr>
          <p:cNvSpPr txBox="1"/>
          <p:nvPr/>
        </p:nvSpPr>
        <p:spPr>
          <a:xfrm>
            <a:off x="7110506" y="930569"/>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5" name="TextBox 94">
            <a:extLst>
              <a:ext uri="{FF2B5EF4-FFF2-40B4-BE49-F238E27FC236}">
                <a16:creationId xmlns:a16="http://schemas.microsoft.com/office/drawing/2014/main" id="{2D8AA103-8124-FD41-8794-34385C157D7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7" name="Rectangle 96">
            <a:extLst>
              <a:ext uri="{FF2B5EF4-FFF2-40B4-BE49-F238E27FC236}">
                <a16:creationId xmlns:a16="http://schemas.microsoft.com/office/drawing/2014/main" id="{FEAA03B2-15CE-246E-751F-F5A849C8C0AC}"/>
              </a:ext>
            </a:extLst>
          </p:cNvPr>
          <p:cNvSpPr/>
          <p:nvPr/>
        </p:nvSpPr>
        <p:spPr>
          <a:xfrm>
            <a:off x="8564511" y="220640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6" name="Rectangle 95">
            <a:extLst>
              <a:ext uri="{FF2B5EF4-FFF2-40B4-BE49-F238E27FC236}">
                <a16:creationId xmlns:a16="http://schemas.microsoft.com/office/drawing/2014/main" id="{3FD8F0E0-5142-631B-9BC4-615F305E1FF1}"/>
              </a:ext>
            </a:extLst>
          </p:cNvPr>
          <p:cNvSpPr/>
          <p:nvPr/>
        </p:nvSpPr>
        <p:spPr>
          <a:xfrm>
            <a:off x="8592421" y="2216298"/>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nvGrpSpPr>
          <p:cNvPr id="12" name="Group 11">
            <a:extLst>
              <a:ext uri="{FF2B5EF4-FFF2-40B4-BE49-F238E27FC236}">
                <a16:creationId xmlns:a16="http://schemas.microsoft.com/office/drawing/2014/main" id="{27366429-44A0-E65D-A489-3159BC374175}"/>
              </a:ext>
            </a:extLst>
          </p:cNvPr>
          <p:cNvGrpSpPr/>
          <p:nvPr/>
        </p:nvGrpSpPr>
        <p:grpSpPr>
          <a:xfrm>
            <a:off x="780118" y="2848944"/>
            <a:ext cx="10812892" cy="1855244"/>
            <a:chOff x="780118" y="2848944"/>
            <a:chExt cx="10812892" cy="1855244"/>
          </a:xfrm>
        </p:grpSpPr>
        <p:sp>
          <p:nvSpPr>
            <p:cNvPr id="93" name="Rectangle 92">
              <a:extLst>
                <a:ext uri="{FF2B5EF4-FFF2-40B4-BE49-F238E27FC236}">
                  <a16:creationId xmlns:a16="http://schemas.microsoft.com/office/drawing/2014/main" id="{BA152C99-F972-AF43-9793-0374B5DA8C04}"/>
                </a:ext>
              </a:extLst>
            </p:cNvPr>
            <p:cNvSpPr/>
            <p:nvPr/>
          </p:nvSpPr>
          <p:spPr>
            <a:xfrm>
              <a:off x="786499" y="2920865"/>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7" name="TextBox 26">
              <a:extLst>
                <a:ext uri="{FF2B5EF4-FFF2-40B4-BE49-F238E27FC236}">
                  <a16:creationId xmlns:a16="http://schemas.microsoft.com/office/drawing/2014/main" id="{D70656FD-C8A5-0F42-93B8-B693B594E339}"/>
                </a:ext>
              </a:extLst>
            </p:cNvPr>
            <p:cNvSpPr txBox="1"/>
            <p:nvPr/>
          </p:nvSpPr>
          <p:spPr>
            <a:xfrm>
              <a:off x="4967184" y="4334856"/>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299570" y="4334856"/>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780118" y="394798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2259816" y="2848944"/>
              <a:ext cx="2903359"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2475122" y="3200618"/>
              <a:ext cx="2393604"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strh</a:t>
              </a:r>
              <a:r>
                <a:rPr lang="en-US" sz="2400" dirty="0">
                  <a:solidFill>
                    <a:schemeClr val="tx2"/>
                  </a:solidFill>
                  <a:latin typeface="Consolas" panose="020B0609020204030204" pitchFamily="49" charset="0"/>
                  <a:cs typeface="Consolas" panose="020B0609020204030204" pitchFamily="49" charset="0"/>
                </a:rPr>
                <a:t> r1, [r0]</a:t>
              </a:r>
            </a:p>
          </p:txBody>
        </p:sp>
        <p:sp>
          <p:nvSpPr>
            <p:cNvPr id="62" name="Rectangle 61">
              <a:extLst>
                <a:ext uri="{FF2B5EF4-FFF2-40B4-BE49-F238E27FC236}">
                  <a16:creationId xmlns:a16="http://schemas.microsoft.com/office/drawing/2014/main" id="{E3D9BFA2-C7FD-224A-BB7D-19AF586CACA8}"/>
                </a:ext>
              </a:extLst>
            </p:cNvPr>
            <p:cNvSpPr/>
            <p:nvPr/>
          </p:nvSpPr>
          <p:spPr>
            <a:xfrm>
              <a:off x="1420951" y="4034211"/>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3" name="Rectangle 62">
              <a:extLst>
                <a:ext uri="{FF2B5EF4-FFF2-40B4-BE49-F238E27FC236}">
                  <a16:creationId xmlns:a16="http://schemas.microsoft.com/office/drawing/2014/main" id="{9DDC4ACF-4C62-AE4F-9C87-77A916BD35D5}"/>
                </a:ext>
              </a:extLst>
            </p:cNvPr>
            <p:cNvSpPr/>
            <p:nvPr/>
          </p:nvSpPr>
          <p:spPr>
            <a:xfrm>
              <a:off x="2356507" y="4034210"/>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4" name="Rectangle 63">
              <a:extLst>
                <a:ext uri="{FF2B5EF4-FFF2-40B4-BE49-F238E27FC236}">
                  <a16:creationId xmlns:a16="http://schemas.microsoft.com/office/drawing/2014/main" id="{E7D96EE5-09F1-4B43-9B34-5BB0EF599B2D}"/>
                </a:ext>
              </a:extLst>
            </p:cNvPr>
            <p:cNvSpPr/>
            <p:nvPr/>
          </p:nvSpPr>
          <p:spPr>
            <a:xfrm>
              <a:off x="3292063" y="4034210"/>
              <a:ext cx="935556" cy="312087"/>
            </a:xfrm>
            <a:prstGeom prst="rect">
              <a:avLst/>
            </a:prstGeom>
            <a:solidFill>
              <a:srgbClr val="92D050">
                <a:alpha val="40066"/>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5" name="Rectangle 64">
              <a:extLst>
                <a:ext uri="{FF2B5EF4-FFF2-40B4-BE49-F238E27FC236}">
                  <a16:creationId xmlns:a16="http://schemas.microsoft.com/office/drawing/2014/main" id="{E1D046C5-169C-3549-B912-841715EF6CD6}"/>
                </a:ext>
              </a:extLst>
            </p:cNvPr>
            <p:cNvSpPr/>
            <p:nvPr/>
          </p:nvSpPr>
          <p:spPr>
            <a:xfrm>
              <a:off x="4227619" y="4034209"/>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6" name="Rectangle 75">
              <a:extLst>
                <a:ext uri="{FF2B5EF4-FFF2-40B4-BE49-F238E27FC236}">
                  <a16:creationId xmlns:a16="http://schemas.microsoft.com/office/drawing/2014/main" id="{2A7CA74A-4B8F-7043-88AA-56635ED5335E}"/>
                </a:ext>
              </a:extLst>
            </p:cNvPr>
            <p:cNvSpPr/>
            <p:nvPr/>
          </p:nvSpPr>
          <p:spPr>
            <a:xfrm>
              <a:off x="8552109" y="356060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77" name="Rectangle 76">
              <a:extLst>
                <a:ext uri="{FF2B5EF4-FFF2-40B4-BE49-F238E27FC236}">
                  <a16:creationId xmlns:a16="http://schemas.microsoft.com/office/drawing/2014/main" id="{BE7F7DA3-B1B1-9C46-B913-B3CE8D6E2F45}"/>
                </a:ext>
              </a:extLst>
            </p:cNvPr>
            <p:cNvSpPr/>
            <p:nvPr/>
          </p:nvSpPr>
          <p:spPr>
            <a:xfrm>
              <a:off x="8552109" y="32485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78" name="TextBox 77">
              <a:extLst>
                <a:ext uri="{FF2B5EF4-FFF2-40B4-BE49-F238E27FC236}">
                  <a16:creationId xmlns:a16="http://schemas.microsoft.com/office/drawing/2014/main" id="{9717EE5C-F9D5-0E44-9EA6-A186EFD207DB}"/>
                </a:ext>
              </a:extLst>
            </p:cNvPr>
            <p:cNvSpPr txBox="1"/>
            <p:nvPr/>
          </p:nvSpPr>
          <p:spPr>
            <a:xfrm>
              <a:off x="7134165" y="422606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79" name="TextBox 78">
              <a:extLst>
                <a:ext uri="{FF2B5EF4-FFF2-40B4-BE49-F238E27FC236}">
                  <a16:creationId xmlns:a16="http://schemas.microsoft.com/office/drawing/2014/main" id="{77668E85-1498-234B-9C4A-946E483C65BA}"/>
                </a:ext>
              </a:extLst>
            </p:cNvPr>
            <p:cNvSpPr txBox="1"/>
            <p:nvPr/>
          </p:nvSpPr>
          <p:spPr>
            <a:xfrm>
              <a:off x="7121763" y="392952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0" name="TextBox 79">
              <a:extLst>
                <a:ext uri="{FF2B5EF4-FFF2-40B4-BE49-F238E27FC236}">
                  <a16:creationId xmlns:a16="http://schemas.microsoft.com/office/drawing/2014/main" id="{82C1B3BD-1CE5-8943-9CD4-74F44497D2ED}"/>
                </a:ext>
              </a:extLst>
            </p:cNvPr>
            <p:cNvSpPr txBox="1"/>
            <p:nvPr/>
          </p:nvSpPr>
          <p:spPr>
            <a:xfrm>
              <a:off x="7134165" y="357878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1" name="TextBox 80">
              <a:extLst>
                <a:ext uri="{FF2B5EF4-FFF2-40B4-BE49-F238E27FC236}">
                  <a16:creationId xmlns:a16="http://schemas.microsoft.com/office/drawing/2014/main" id="{90E43F4F-C830-A949-890B-019341D7CCB1}"/>
                </a:ext>
              </a:extLst>
            </p:cNvPr>
            <p:cNvSpPr txBox="1"/>
            <p:nvPr/>
          </p:nvSpPr>
          <p:spPr>
            <a:xfrm>
              <a:off x="7134165" y="321560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0" name="TextBox 89">
              <a:extLst>
                <a:ext uri="{FF2B5EF4-FFF2-40B4-BE49-F238E27FC236}">
                  <a16:creationId xmlns:a16="http://schemas.microsoft.com/office/drawing/2014/main" id="{E8D9D406-7A8E-3F48-991C-57B9178EFFE3}"/>
                </a:ext>
              </a:extLst>
            </p:cNvPr>
            <p:cNvSpPr txBox="1"/>
            <p:nvPr/>
          </p:nvSpPr>
          <p:spPr>
            <a:xfrm>
              <a:off x="7135332" y="2857373"/>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8" name="Rectangle 97">
              <a:extLst>
                <a:ext uri="{FF2B5EF4-FFF2-40B4-BE49-F238E27FC236}">
                  <a16:creationId xmlns:a16="http://schemas.microsoft.com/office/drawing/2014/main" id="{FEBD1FF2-5844-402E-6863-95ED57A937CD}"/>
                </a:ext>
              </a:extLst>
            </p:cNvPr>
            <p:cNvSpPr/>
            <p:nvPr/>
          </p:nvSpPr>
          <p:spPr>
            <a:xfrm>
              <a:off x="8537012" y="386837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99" name="Rectangle 98">
              <a:extLst>
                <a:ext uri="{FF2B5EF4-FFF2-40B4-BE49-F238E27FC236}">
                  <a16:creationId xmlns:a16="http://schemas.microsoft.com/office/drawing/2014/main" id="{3C209D87-8656-2D67-8353-4E77344C061E}"/>
                </a:ext>
              </a:extLst>
            </p:cNvPr>
            <p:cNvSpPr/>
            <p:nvPr/>
          </p:nvSpPr>
          <p:spPr>
            <a:xfrm>
              <a:off x="8537012" y="416676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1" name="Group 10">
            <a:extLst>
              <a:ext uri="{FF2B5EF4-FFF2-40B4-BE49-F238E27FC236}">
                <a16:creationId xmlns:a16="http://schemas.microsoft.com/office/drawing/2014/main" id="{5D69F92C-CED3-F3D1-819B-555DBB903F59}"/>
              </a:ext>
            </a:extLst>
          </p:cNvPr>
          <p:cNvGrpSpPr/>
          <p:nvPr/>
        </p:nvGrpSpPr>
        <p:grpSpPr>
          <a:xfrm>
            <a:off x="8537012" y="3864056"/>
            <a:ext cx="1355806" cy="624174"/>
            <a:chOff x="8564511" y="7155618"/>
            <a:chExt cx="1355806" cy="624174"/>
          </a:xfrm>
        </p:grpSpPr>
        <p:sp>
          <p:nvSpPr>
            <p:cNvPr id="74" name="Rectangle 73">
              <a:extLst>
                <a:ext uri="{FF2B5EF4-FFF2-40B4-BE49-F238E27FC236}">
                  <a16:creationId xmlns:a16="http://schemas.microsoft.com/office/drawing/2014/main" id="{4D340281-11AB-3445-AEC9-CABF445B4292}"/>
                </a:ext>
              </a:extLst>
            </p:cNvPr>
            <p:cNvSpPr/>
            <p:nvPr/>
          </p:nvSpPr>
          <p:spPr>
            <a:xfrm>
              <a:off x="8564511" y="7467705"/>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5" name="Rectangle 74">
              <a:extLst>
                <a:ext uri="{FF2B5EF4-FFF2-40B4-BE49-F238E27FC236}">
                  <a16:creationId xmlns:a16="http://schemas.microsoft.com/office/drawing/2014/main" id="{48FA7900-50FC-6140-9075-83EB9FFAD595}"/>
                </a:ext>
              </a:extLst>
            </p:cNvPr>
            <p:cNvSpPr/>
            <p:nvPr/>
          </p:nvSpPr>
          <p:spPr>
            <a:xfrm>
              <a:off x="8564511" y="7155618"/>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grpSp>
      <p:grpSp>
        <p:nvGrpSpPr>
          <p:cNvPr id="14" name="Group 13">
            <a:extLst>
              <a:ext uri="{FF2B5EF4-FFF2-40B4-BE49-F238E27FC236}">
                <a16:creationId xmlns:a16="http://schemas.microsoft.com/office/drawing/2014/main" id="{8B85CE74-9D06-E7C0-9987-D0CA7F6B4DC8}"/>
              </a:ext>
            </a:extLst>
          </p:cNvPr>
          <p:cNvGrpSpPr/>
          <p:nvPr/>
        </p:nvGrpSpPr>
        <p:grpSpPr>
          <a:xfrm>
            <a:off x="786500" y="4759199"/>
            <a:ext cx="10813826" cy="1773283"/>
            <a:chOff x="786500" y="4759199"/>
            <a:chExt cx="10813826" cy="1773283"/>
          </a:xfrm>
        </p:grpSpPr>
        <p:sp>
          <p:nvSpPr>
            <p:cNvPr id="94" name="Rectangle 93">
              <a:extLst>
                <a:ext uri="{FF2B5EF4-FFF2-40B4-BE49-F238E27FC236}">
                  <a16:creationId xmlns:a16="http://schemas.microsoft.com/office/drawing/2014/main" id="{1DFE51BA-C6BD-F54F-9888-A53C52B91BF5}"/>
                </a:ext>
              </a:extLst>
            </p:cNvPr>
            <p:cNvSpPr/>
            <p:nvPr/>
          </p:nvSpPr>
          <p:spPr>
            <a:xfrm>
              <a:off x="793815" y="4792603"/>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D0C9D389-9A8E-3049-B8FC-53442C9EB02B}"/>
                </a:ext>
              </a:extLst>
            </p:cNvPr>
            <p:cNvGrpSpPr/>
            <p:nvPr/>
          </p:nvGrpSpPr>
          <p:grpSpPr>
            <a:xfrm>
              <a:off x="1287805" y="6163150"/>
              <a:ext cx="3980520" cy="369332"/>
              <a:chOff x="1637653" y="5983380"/>
              <a:chExt cx="3980520" cy="369332"/>
            </a:xfrm>
          </p:grpSpPr>
          <p:sp>
            <p:nvSpPr>
              <p:cNvPr id="33" name="TextBox 32">
                <a:extLst>
                  <a:ext uri="{FF2B5EF4-FFF2-40B4-BE49-F238E27FC236}">
                    <a16:creationId xmlns:a16="http://schemas.microsoft.com/office/drawing/2014/main" id="{0C64D89D-143F-2D43-BBC7-687A0CBB1C90}"/>
                  </a:ext>
                </a:extLst>
              </p:cNvPr>
              <p:cNvSpPr txBox="1"/>
              <p:nvPr/>
            </p:nvSpPr>
            <p:spPr>
              <a:xfrm>
                <a:off x="5305267" y="598338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1637653" y="5983380"/>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grpSp>
        <p:sp>
          <p:nvSpPr>
            <p:cNvPr id="29" name="Rectangle 28">
              <a:extLst>
                <a:ext uri="{FF2B5EF4-FFF2-40B4-BE49-F238E27FC236}">
                  <a16:creationId xmlns:a16="http://schemas.microsoft.com/office/drawing/2014/main" id="{5A6A5244-1FD8-D943-86C0-75EEC8A8F1E8}"/>
                </a:ext>
              </a:extLst>
            </p:cNvPr>
            <p:cNvSpPr/>
            <p:nvPr/>
          </p:nvSpPr>
          <p:spPr>
            <a:xfrm>
              <a:off x="1369648" y="58510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305204" y="58510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240760" y="5851064"/>
              <a:ext cx="935556" cy="312087"/>
            </a:xfrm>
            <a:prstGeom prst="rect">
              <a:avLst/>
            </a:prstGeom>
            <a:solidFill>
              <a:srgbClr val="92D050">
                <a:alpha val="40452"/>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176316" y="58510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786500" y="5794710"/>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2636233" y="4759199"/>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2511736" y="5123415"/>
              <a:ext cx="2393604"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str  r1, [r0]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091253" y="611561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078851" y="581907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091253" y="546833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091253" y="510515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1" name="TextBox 90">
              <a:extLst>
                <a:ext uri="{FF2B5EF4-FFF2-40B4-BE49-F238E27FC236}">
                  <a16:creationId xmlns:a16="http://schemas.microsoft.com/office/drawing/2014/main" id="{E9C22F1F-B78F-4743-9A19-9174573DCADD}"/>
                </a:ext>
              </a:extLst>
            </p:cNvPr>
            <p:cNvSpPr txBox="1"/>
            <p:nvPr/>
          </p:nvSpPr>
          <p:spPr>
            <a:xfrm>
              <a:off x="6986202" y="4790934"/>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00" name="Rectangle 99">
              <a:extLst>
                <a:ext uri="{FF2B5EF4-FFF2-40B4-BE49-F238E27FC236}">
                  <a16:creationId xmlns:a16="http://schemas.microsoft.com/office/drawing/2014/main" id="{EA69F2AA-10FC-FCA1-2487-6D80396434D6}"/>
                </a:ext>
              </a:extLst>
            </p:cNvPr>
            <p:cNvSpPr/>
            <p:nvPr/>
          </p:nvSpPr>
          <p:spPr>
            <a:xfrm>
              <a:off x="8390429" y="5776454"/>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101" name="Rectangle 100">
              <a:extLst>
                <a:ext uri="{FF2B5EF4-FFF2-40B4-BE49-F238E27FC236}">
                  <a16:creationId xmlns:a16="http://schemas.microsoft.com/office/drawing/2014/main" id="{E891509B-51EA-B090-B926-10EE0F2BF99B}"/>
                </a:ext>
              </a:extLst>
            </p:cNvPr>
            <p:cNvSpPr/>
            <p:nvPr/>
          </p:nvSpPr>
          <p:spPr>
            <a:xfrm>
              <a:off x="8390429" y="546676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102" name="Rectangle 101">
              <a:extLst>
                <a:ext uri="{FF2B5EF4-FFF2-40B4-BE49-F238E27FC236}">
                  <a16:creationId xmlns:a16="http://schemas.microsoft.com/office/drawing/2014/main" id="{000AC160-2DAD-7131-9DF5-99FF0C0D7DFE}"/>
                </a:ext>
              </a:extLst>
            </p:cNvPr>
            <p:cNvSpPr/>
            <p:nvPr/>
          </p:nvSpPr>
          <p:spPr>
            <a:xfrm>
              <a:off x="8390429" y="515467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103" name="Rectangle 102">
              <a:extLst>
                <a:ext uri="{FF2B5EF4-FFF2-40B4-BE49-F238E27FC236}">
                  <a16:creationId xmlns:a16="http://schemas.microsoft.com/office/drawing/2014/main" id="{BF64F4D4-BD2A-193B-0D23-7F71DFD59011}"/>
                </a:ext>
              </a:extLst>
            </p:cNvPr>
            <p:cNvSpPr/>
            <p:nvPr/>
          </p:nvSpPr>
          <p:spPr>
            <a:xfrm>
              <a:off x="8381729" y="610072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3" name="Group 12">
            <a:extLst>
              <a:ext uri="{FF2B5EF4-FFF2-40B4-BE49-F238E27FC236}">
                <a16:creationId xmlns:a16="http://schemas.microsoft.com/office/drawing/2014/main" id="{BECE86B2-C1B2-AEF2-869D-492C0BFEB917}"/>
              </a:ext>
            </a:extLst>
          </p:cNvPr>
          <p:cNvGrpSpPr/>
          <p:nvPr/>
        </p:nvGrpSpPr>
        <p:grpSpPr>
          <a:xfrm>
            <a:off x="8397744" y="5160266"/>
            <a:ext cx="1355806" cy="1245949"/>
            <a:chOff x="8509197" y="5138072"/>
            <a:chExt cx="1355806" cy="1245949"/>
          </a:xfrm>
        </p:grpSpPr>
        <p:sp>
          <p:nvSpPr>
            <p:cNvPr id="40" name="Rectangle 39">
              <a:extLst>
                <a:ext uri="{FF2B5EF4-FFF2-40B4-BE49-F238E27FC236}">
                  <a16:creationId xmlns:a16="http://schemas.microsoft.com/office/drawing/2014/main" id="{18F3A247-2395-6944-9CBB-1F48EC367FD6}"/>
                </a:ext>
              </a:extLst>
            </p:cNvPr>
            <p:cNvSpPr/>
            <p:nvPr/>
          </p:nvSpPr>
          <p:spPr>
            <a:xfrm>
              <a:off x="8509197" y="6071934"/>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8509197" y="5759847"/>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8509197" y="5450159"/>
              <a:ext cx="135580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8509197" y="5138072"/>
              <a:ext cx="135580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grpSp>
    </p:spTree>
    <p:extLst>
      <p:ext uri="{BB962C8B-B14F-4D97-AF65-F5344CB8AC3E}">
        <p14:creationId xmlns:p14="http://schemas.microsoft.com/office/powerpoint/2010/main" val="146273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Variables &lt; 32-Bits Wide</a:t>
            </a:r>
          </a:p>
        </p:txBody>
      </p:sp>
      <p:sp>
        <p:nvSpPr>
          <p:cNvPr id="4" name="Text Placeholder 5">
            <a:extLst>
              <a:ext uri="{FF2B5EF4-FFF2-40B4-BE49-F238E27FC236}">
                <a16:creationId xmlns:a16="http://schemas.microsoft.com/office/drawing/2014/main" id="{D294CE8F-7245-FB4C-B012-7ADEAAA3D391}"/>
              </a:ext>
            </a:extLst>
          </p:cNvPr>
          <p:cNvSpPr txBox="1">
            <a:spLocks/>
          </p:cNvSpPr>
          <p:nvPr/>
        </p:nvSpPr>
        <p:spPr>
          <a:xfrm>
            <a:off x="1308683" y="1016876"/>
            <a:ext cx="4355353"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rPr>
              <a:t>Unsigned</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1308683" y="1691829"/>
            <a:ext cx="4355353" cy="3536147"/>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Zero-Extend:  Add leading 0’s</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cxnSp>
        <p:nvCxnSpPr>
          <p:cNvPr id="12" name="Straight Arrow Connector 11">
            <a:extLst>
              <a:ext uri="{FF2B5EF4-FFF2-40B4-BE49-F238E27FC236}">
                <a16:creationId xmlns:a16="http://schemas.microsoft.com/office/drawing/2014/main" id="{3A9C56F5-F184-C145-9B44-604C4AF7C454}"/>
              </a:ext>
            </a:extLst>
          </p:cNvPr>
          <p:cNvCxnSpPr/>
          <p:nvPr/>
        </p:nvCxnSpPr>
        <p:spPr>
          <a:xfrm>
            <a:off x="4978409" y="3126281"/>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08E622E-2BB9-7343-B7CB-331C28391EE6}"/>
              </a:ext>
            </a:extLst>
          </p:cNvPr>
          <p:cNvSpPr/>
          <p:nvPr/>
        </p:nvSpPr>
        <p:spPr>
          <a:xfrm>
            <a:off x="1308683" y="5377790"/>
            <a:ext cx="4395041"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zero-extend:</a:t>
            </a:r>
          </a:p>
          <a:p>
            <a:pPr algn="ctr"/>
            <a:r>
              <a:rPr lang="en-US" sz="2400" dirty="0" err="1">
                <a:solidFill>
                  <a:schemeClr val="tx2"/>
                </a:solidFill>
              </a:rPr>
              <a:t>ldrb</a:t>
            </a:r>
            <a:r>
              <a:rPr lang="en-US" sz="2400" dirty="0">
                <a:solidFill>
                  <a:schemeClr val="tx2"/>
                </a:solidFill>
              </a:rPr>
              <a:t>, </a:t>
            </a:r>
            <a:r>
              <a:rPr lang="en-US" sz="2400" dirty="0" err="1">
                <a:solidFill>
                  <a:schemeClr val="tx2"/>
                </a:solidFill>
              </a:rPr>
              <a:t>ldrh</a:t>
            </a:r>
            <a:endParaRPr lang="en-US" sz="2400" dirty="0">
              <a:solidFill>
                <a:schemeClr val="tx2"/>
              </a:solidFill>
            </a:endParaRPr>
          </a:p>
        </p:txBody>
      </p:sp>
      <p:sp>
        <p:nvSpPr>
          <p:cNvPr id="26" name="Rectangle 25">
            <a:extLst>
              <a:ext uri="{FF2B5EF4-FFF2-40B4-BE49-F238E27FC236}">
                <a16:creationId xmlns:a16="http://schemas.microsoft.com/office/drawing/2014/main" id="{00DE3088-5B69-B74C-9C4D-9792320FFAB5}"/>
              </a:ext>
            </a:extLst>
          </p:cNvPr>
          <p:cNvSpPr/>
          <p:nvPr/>
        </p:nvSpPr>
        <p:spPr>
          <a:xfrm>
            <a:off x="3627174" y="2822703"/>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1110 0001</a:t>
            </a: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756061" y="4032170"/>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3" name="Left Brace 32">
            <a:extLst>
              <a:ext uri="{FF2B5EF4-FFF2-40B4-BE49-F238E27FC236}">
                <a16:creationId xmlns:a16="http://schemas.microsoft.com/office/drawing/2014/main" id="{00525B3F-2DB3-7E4B-87F0-3C38EFAF8479}"/>
              </a:ext>
            </a:extLst>
          </p:cNvPr>
          <p:cNvSpPr/>
          <p:nvPr/>
        </p:nvSpPr>
        <p:spPr>
          <a:xfrm rot="16200000">
            <a:off x="2978385" y="3132648"/>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46167E81-6B89-A44E-983E-9037FE80DC3D}"/>
              </a:ext>
            </a:extLst>
          </p:cNvPr>
          <p:cNvSpPr txBox="1"/>
          <p:nvPr/>
        </p:nvSpPr>
        <p:spPr>
          <a:xfrm>
            <a:off x="4537394" y="2488223"/>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1381731" y="3980282"/>
            <a:ext cx="389850" cy="369332"/>
          </a:xfrm>
          <a:prstGeom prst="rect">
            <a:avLst/>
          </a:prstGeom>
          <a:noFill/>
        </p:spPr>
        <p:txBody>
          <a:bodyPr wrap="none" rtlCol="0">
            <a:spAutoFit/>
          </a:bodyPr>
          <a:lstStyle/>
          <a:p>
            <a:r>
              <a:rPr lang="en-US" dirty="0">
                <a:solidFill>
                  <a:srgbClr val="0070C0"/>
                </a:solidFill>
              </a:rPr>
              <a:t>r0</a:t>
            </a:r>
          </a:p>
        </p:txBody>
      </p:sp>
      <p:sp>
        <p:nvSpPr>
          <p:cNvPr id="36" name="TextBox 35">
            <a:extLst>
              <a:ext uri="{FF2B5EF4-FFF2-40B4-BE49-F238E27FC236}">
                <a16:creationId xmlns:a16="http://schemas.microsoft.com/office/drawing/2014/main" id="{DBF81144-14DE-A44C-99D7-063E1BD0CDE2}"/>
              </a:ext>
            </a:extLst>
          </p:cNvPr>
          <p:cNvSpPr txBox="1"/>
          <p:nvPr/>
        </p:nvSpPr>
        <p:spPr>
          <a:xfrm>
            <a:off x="1444774" y="4716994"/>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0</a:t>
            </a:r>
          </a:p>
        </p:txBody>
      </p:sp>
      <p:grpSp>
        <p:nvGrpSpPr>
          <p:cNvPr id="8" name="Group 7">
            <a:extLst>
              <a:ext uri="{FF2B5EF4-FFF2-40B4-BE49-F238E27FC236}">
                <a16:creationId xmlns:a16="http://schemas.microsoft.com/office/drawing/2014/main" id="{BC057B55-48BA-034E-956D-4E9F268461D3}"/>
              </a:ext>
            </a:extLst>
          </p:cNvPr>
          <p:cNvGrpSpPr/>
          <p:nvPr/>
        </p:nvGrpSpPr>
        <p:grpSpPr>
          <a:xfrm>
            <a:off x="5811673" y="1016876"/>
            <a:ext cx="4446423" cy="5358888"/>
            <a:chOff x="5811673" y="1016876"/>
            <a:chExt cx="4446423" cy="5358888"/>
          </a:xfrm>
        </p:grpSpPr>
        <p:sp>
          <p:nvSpPr>
            <p:cNvPr id="6" name="Text Placeholder 7">
              <a:extLst>
                <a:ext uri="{FF2B5EF4-FFF2-40B4-BE49-F238E27FC236}">
                  <a16:creationId xmlns:a16="http://schemas.microsoft.com/office/drawing/2014/main" id="{E7099685-596E-0C4E-8CE7-89B293273617}"/>
                </a:ext>
              </a:extLst>
            </p:cNvPr>
            <p:cNvSpPr txBox="1">
              <a:spLocks/>
            </p:cNvSpPr>
            <p:nvPr/>
          </p:nvSpPr>
          <p:spPr>
            <a:xfrm>
              <a:off x="5811673" y="1016876"/>
              <a:ext cx="4446418"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rPr>
                <a:t>Signed (2’s complement)</a:t>
              </a:r>
              <a:endParaRPr lang="en-US" dirty="0">
                <a:solidFill>
                  <a:schemeClr val="bg1"/>
                </a:solidFill>
              </a:endParaRPr>
            </a:p>
          </p:txBody>
        </p:sp>
        <p:sp>
          <p:nvSpPr>
            <p:cNvPr id="7" name="Content Placeholder 8">
              <a:extLst>
                <a:ext uri="{FF2B5EF4-FFF2-40B4-BE49-F238E27FC236}">
                  <a16:creationId xmlns:a16="http://schemas.microsoft.com/office/drawing/2014/main" id="{6AF5F7BB-CE4B-D04C-AFBF-E2058E254F29}"/>
                </a:ext>
              </a:extLst>
            </p:cNvPr>
            <p:cNvSpPr txBox="1">
              <a:spLocks/>
            </p:cNvSpPr>
            <p:nvPr/>
          </p:nvSpPr>
          <p:spPr>
            <a:xfrm>
              <a:off x="5811673" y="1656638"/>
              <a:ext cx="4446423" cy="3536147"/>
            </a:xfrm>
            <a:prstGeom prst="rect">
              <a:avLst/>
            </a:prstGeom>
            <a:solidFill>
              <a:schemeClr val="accent4">
                <a:lumMod val="20000"/>
                <a:lumOff val="80000"/>
              </a:schemeClr>
            </a:solidFill>
            <a:ln>
              <a:solidFill>
                <a:schemeClr val="accent2"/>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Sign-Extend: Replicate sign bit</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ldrsb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2" name="Rectangle 21">
              <a:extLst>
                <a:ext uri="{FF2B5EF4-FFF2-40B4-BE49-F238E27FC236}">
                  <a16:creationId xmlns:a16="http://schemas.microsoft.com/office/drawing/2014/main" id="{A7854A8E-8EEB-1444-B8D5-A639404B14A1}"/>
                </a:ext>
              </a:extLst>
            </p:cNvPr>
            <p:cNvSpPr/>
            <p:nvPr/>
          </p:nvSpPr>
          <p:spPr>
            <a:xfrm>
              <a:off x="5851360" y="5385164"/>
              <a:ext cx="4406736"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sign-extend:</a:t>
              </a:r>
            </a:p>
            <a:p>
              <a:pPr algn="ctr"/>
              <a:r>
                <a:rPr lang="en-US" sz="2400" dirty="0" err="1">
                  <a:solidFill>
                    <a:schemeClr val="tx2"/>
                  </a:solidFill>
                </a:rPr>
                <a:t>ldrsb</a:t>
              </a:r>
              <a:r>
                <a:rPr lang="en-US" sz="2400" dirty="0">
                  <a:solidFill>
                    <a:schemeClr val="tx2"/>
                  </a:solidFill>
                </a:rPr>
                <a:t>, </a:t>
              </a:r>
              <a:r>
                <a:rPr lang="en-US" sz="2400" dirty="0" err="1">
                  <a:solidFill>
                    <a:schemeClr val="tx2"/>
                  </a:solidFill>
                </a:rPr>
                <a:t>ldrsh</a:t>
              </a:r>
              <a:endParaRPr lang="en-US" sz="2400" dirty="0">
                <a:solidFill>
                  <a:schemeClr val="tx2"/>
                </a:solidFill>
              </a:endParaRPr>
            </a:p>
          </p:txBody>
        </p:sp>
        <p:cxnSp>
          <p:nvCxnSpPr>
            <p:cNvPr id="37" name="Straight Arrow Connector 36">
              <a:extLst>
                <a:ext uri="{FF2B5EF4-FFF2-40B4-BE49-F238E27FC236}">
                  <a16:creationId xmlns:a16="http://schemas.microsoft.com/office/drawing/2014/main" id="{03E6BDB8-C527-AA48-99EC-A2547284BFE0}"/>
                </a:ext>
              </a:extLst>
            </p:cNvPr>
            <p:cNvCxnSpPr/>
            <p:nvPr/>
          </p:nvCxnSpPr>
          <p:spPr>
            <a:xfrm>
              <a:off x="9499363" y="2849046"/>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68B79267-FC4F-7A4D-A6C3-BB0DF781C5BF}"/>
                </a:ext>
              </a:extLst>
            </p:cNvPr>
            <p:cNvGrpSpPr/>
            <p:nvPr/>
          </p:nvGrpSpPr>
          <p:grpSpPr>
            <a:xfrm>
              <a:off x="6277015" y="3754935"/>
              <a:ext cx="3742224" cy="312089"/>
              <a:chOff x="1109197" y="2250436"/>
              <a:chExt cx="3742224" cy="312089"/>
            </a:xfrm>
          </p:grpSpPr>
          <p:sp>
            <p:nvSpPr>
              <p:cNvPr id="40" name="Rectangle 39">
                <a:extLst>
                  <a:ext uri="{FF2B5EF4-FFF2-40B4-BE49-F238E27FC236}">
                    <a16:creationId xmlns:a16="http://schemas.microsoft.com/office/drawing/2014/main" id="{0FD4C58D-0336-B541-ACC1-08C56CDF31F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1" name="Rectangle 40">
                <a:extLst>
                  <a:ext uri="{FF2B5EF4-FFF2-40B4-BE49-F238E27FC236}">
                    <a16:creationId xmlns:a16="http://schemas.microsoft.com/office/drawing/2014/main" id="{D6469D67-C33B-204E-9EEF-9317D5B5AA99}"/>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2" name="Rectangle 41">
                <a:extLst>
                  <a:ext uri="{FF2B5EF4-FFF2-40B4-BE49-F238E27FC236}">
                    <a16:creationId xmlns:a16="http://schemas.microsoft.com/office/drawing/2014/main" id="{AD64300A-50CD-F94A-816B-D7839820D012}"/>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3" name="Rectangle 42">
                <a:extLst>
                  <a:ext uri="{FF2B5EF4-FFF2-40B4-BE49-F238E27FC236}">
                    <a16:creationId xmlns:a16="http://schemas.microsoft.com/office/drawing/2014/main" id="{B4D4A90B-7815-DF44-81CF-6BBC34871FAC}"/>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Left Brace 43">
              <a:extLst>
                <a:ext uri="{FF2B5EF4-FFF2-40B4-BE49-F238E27FC236}">
                  <a16:creationId xmlns:a16="http://schemas.microsoft.com/office/drawing/2014/main" id="{27DC1349-D4F5-1A43-9F46-8769BA3E1CEC}"/>
                </a:ext>
              </a:extLst>
            </p:cNvPr>
            <p:cNvSpPr/>
            <p:nvPr/>
          </p:nvSpPr>
          <p:spPr>
            <a:xfrm rot="16200000">
              <a:off x="7499339" y="285541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51243A9C-F934-234F-8D5C-3A4243D3C36F}"/>
                </a:ext>
              </a:extLst>
            </p:cNvPr>
            <p:cNvSpPr txBox="1"/>
            <p:nvPr/>
          </p:nvSpPr>
          <p:spPr>
            <a:xfrm>
              <a:off x="9058348" y="2210988"/>
              <a:ext cx="1018227" cy="369332"/>
            </a:xfrm>
            <a:prstGeom prst="rect">
              <a:avLst/>
            </a:prstGeom>
            <a:noFill/>
          </p:spPr>
          <p:txBody>
            <a:bodyPr wrap="none" rtlCol="0">
              <a:spAutoFit/>
            </a:bodyPr>
            <a:lstStyle/>
            <a:p>
              <a:r>
                <a:rPr lang="en-US" dirty="0">
                  <a:solidFill>
                    <a:srgbClr val="0070C0"/>
                  </a:solidFill>
                </a:rPr>
                <a:t>memory</a:t>
              </a:r>
            </a:p>
          </p:txBody>
        </p:sp>
        <p:sp>
          <p:nvSpPr>
            <p:cNvPr id="46" name="TextBox 45">
              <a:extLst>
                <a:ext uri="{FF2B5EF4-FFF2-40B4-BE49-F238E27FC236}">
                  <a16:creationId xmlns:a16="http://schemas.microsoft.com/office/drawing/2014/main" id="{541CC6D2-CEF8-BE41-80FB-2CC72384E1C7}"/>
                </a:ext>
              </a:extLst>
            </p:cNvPr>
            <p:cNvSpPr txBox="1"/>
            <p:nvPr/>
          </p:nvSpPr>
          <p:spPr>
            <a:xfrm>
              <a:off x="5902685" y="3703047"/>
              <a:ext cx="389850" cy="369332"/>
            </a:xfrm>
            <a:prstGeom prst="rect">
              <a:avLst/>
            </a:prstGeom>
            <a:noFill/>
          </p:spPr>
          <p:txBody>
            <a:bodyPr wrap="none" rtlCol="0">
              <a:spAutoFit/>
            </a:bodyPr>
            <a:lstStyle/>
            <a:p>
              <a:r>
                <a:rPr lang="en-US" dirty="0">
                  <a:solidFill>
                    <a:srgbClr val="0070C0"/>
                  </a:solidFill>
                </a:rPr>
                <a:t>r0</a:t>
              </a:r>
            </a:p>
          </p:txBody>
        </p:sp>
        <p:sp>
          <p:nvSpPr>
            <p:cNvPr id="47" name="TextBox 46">
              <a:extLst>
                <a:ext uri="{FF2B5EF4-FFF2-40B4-BE49-F238E27FC236}">
                  <a16:creationId xmlns:a16="http://schemas.microsoft.com/office/drawing/2014/main" id="{B8604FC9-6C5D-2340-A074-F13018C16D37}"/>
                </a:ext>
              </a:extLst>
            </p:cNvPr>
            <p:cNvSpPr txBox="1"/>
            <p:nvPr/>
          </p:nvSpPr>
          <p:spPr>
            <a:xfrm>
              <a:off x="5965728" y="4439759"/>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1</a:t>
              </a:r>
            </a:p>
          </p:txBody>
        </p:sp>
        <p:sp>
          <p:nvSpPr>
            <p:cNvPr id="48" name="Rectangle 47">
              <a:extLst>
                <a:ext uri="{FF2B5EF4-FFF2-40B4-BE49-F238E27FC236}">
                  <a16:creationId xmlns:a16="http://schemas.microsoft.com/office/drawing/2014/main" id="{B33299C0-BA68-2E44-B511-41A600943C43}"/>
                </a:ext>
              </a:extLst>
            </p:cNvPr>
            <p:cNvSpPr/>
            <p:nvPr/>
          </p:nvSpPr>
          <p:spPr>
            <a:xfrm>
              <a:off x="8173666" y="2558640"/>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a:t>
              </a:r>
              <a:r>
                <a:rPr lang="en-US" sz="2000" dirty="0">
                  <a:solidFill>
                    <a:srgbClr val="FF0000"/>
                  </a:solidFill>
                </a:rPr>
                <a:t>1</a:t>
              </a:r>
              <a:r>
                <a:rPr lang="en-US" sz="2000" dirty="0">
                  <a:solidFill>
                    <a:schemeClr val="accent6"/>
                  </a:solidFill>
                </a:rPr>
                <a:t>110 0001</a:t>
              </a:r>
            </a:p>
          </p:txBody>
        </p:sp>
        <p:cxnSp>
          <p:nvCxnSpPr>
            <p:cNvPr id="50" name="Straight Arrow Connector 49">
              <a:extLst>
                <a:ext uri="{FF2B5EF4-FFF2-40B4-BE49-F238E27FC236}">
                  <a16:creationId xmlns:a16="http://schemas.microsoft.com/office/drawing/2014/main" id="{5C3D3139-C1E8-E248-AFFD-509E0937AA4D}"/>
                </a:ext>
              </a:extLst>
            </p:cNvPr>
            <p:cNvCxnSpPr/>
            <p:nvPr/>
          </p:nvCxnSpPr>
          <p:spPr>
            <a:xfrm flipH="1">
              <a:off x="6902245" y="2822703"/>
              <a:ext cx="1858297"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26731AE-DE69-4146-8965-CF8316AB8D69}"/>
                </a:ext>
              </a:extLst>
            </p:cNvPr>
            <p:cNvCxnSpPr>
              <a:cxnSpLocks/>
            </p:cNvCxnSpPr>
            <p:nvPr/>
          </p:nvCxnSpPr>
          <p:spPr>
            <a:xfrm flipH="1">
              <a:off x="7724169" y="2831253"/>
              <a:ext cx="1036373" cy="928093"/>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470F98E-7B13-D944-9A58-FC50F13CC52E}"/>
                </a:ext>
              </a:extLst>
            </p:cNvPr>
            <p:cNvCxnSpPr>
              <a:cxnSpLocks/>
            </p:cNvCxnSpPr>
            <p:nvPr/>
          </p:nvCxnSpPr>
          <p:spPr>
            <a:xfrm flipH="1">
              <a:off x="8638313" y="2811991"/>
              <a:ext cx="122229"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BD12F90B-36DA-6A45-8647-EB3F348D12A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91282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A6DBEC9-405A-33BB-D5FA-8621F062DE82}"/>
              </a:ext>
            </a:extLst>
          </p:cNvPr>
          <p:cNvSpPr/>
          <p:nvPr/>
        </p:nvSpPr>
        <p:spPr bwMode="auto">
          <a:xfrm>
            <a:off x="2212948" y="3627596"/>
            <a:ext cx="6391122"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count(char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0;</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for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 0;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if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&gt;= 'A') &amp;&amp;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'Z'))</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return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60934" y="642563"/>
            <a:ext cx="9176437" cy="294536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stdio.h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stdlib.h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int count(char *, int);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char msg[] ="Hello CSE30! We Are </a:t>
            </a:r>
            <a:r>
              <a:rPr lang="en-US" dirty="0" err="1">
                <a:solidFill>
                  <a:schemeClr val="tx2"/>
                </a:solidFill>
                <a:latin typeface="Consolas" panose="020B0609020204030204" pitchFamily="49" charset="0"/>
                <a:cs typeface="Consolas" panose="020B0609020204030204" pitchFamily="49" charset="0"/>
              </a:rPr>
              <a:t>CountinG</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UpPER</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cASe</a:t>
            </a:r>
            <a:r>
              <a:rPr lang="en-US" dirty="0">
                <a:solidFill>
                  <a:schemeClr val="tx2"/>
                </a:solidFill>
                <a:latin typeface="Consolas" panose="020B0609020204030204" pitchFamily="49" charset="0"/>
                <a:cs typeface="Consolas" panose="020B0609020204030204" pitchFamily="49" charset="0"/>
              </a:rPr>
              <a:t> letters!";</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count(msg, </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8650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7259478" y="206627"/>
            <a:ext cx="3994493" cy="636871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mov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r1,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Lfor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r1</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'A'</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r2, r2, 1</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Lendif</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r3, r3, 1</a:t>
            </a:r>
          </a:p>
          <a:p>
            <a:r>
              <a:rPr lang="en-US" sz="1600" dirty="0">
                <a:solidFill>
                  <a:srgbClr val="000000"/>
                </a:solidFill>
                <a:effectLst/>
                <a:latin typeface="Menlo" panose="020B0609030804020204" pitchFamily="49" charset="0"/>
              </a:rPr>
              <a:t>    b       .</a:t>
            </a:r>
            <a:r>
              <a:rPr lang="en-US" sz="1600" dirty="0" err="1">
                <a:solidFill>
                  <a:srgbClr val="000000"/>
                </a:solidFill>
                <a:effectLst/>
                <a:latin typeface="Menlo" panose="020B0609030804020204" pitchFamily="49" charset="0"/>
              </a:rPr>
              <a:t>Lfor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mov     r0, r2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304841" y="695420"/>
            <a:ext cx="4162057"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count</a:t>
            </a:r>
          </a:p>
          <a:p>
            <a:r>
              <a:rPr lang="en-US" sz="1600" dirty="0">
                <a:solidFill>
                  <a:srgbClr val="000000"/>
                </a:solidFill>
                <a:effectLst/>
                <a:latin typeface="Menlo" panose="020B0609030804020204" pitchFamily="49" charset="0"/>
              </a:rPr>
              <a:t>    .type   count,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char *</a:t>
            </a:r>
            <a:r>
              <a:rPr lang="en-US" sz="1600" dirty="0" err="1">
                <a:solidFill>
                  <a:srgbClr val="000000"/>
                </a:solidFill>
                <a:effectLst/>
                <a:latin typeface="Menlo" panose="020B0609030804020204" pitchFamily="49" charset="0"/>
              </a:rPr>
              <a:t>ptr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len</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contains int </a:t>
            </a:r>
            <a:r>
              <a:rPr lang="en-US" sz="1600" dirty="0" err="1">
                <a:solidFill>
                  <a:srgbClr val="000000"/>
                </a:solidFill>
                <a:effectLst/>
                <a:latin typeface="Menlo" panose="020B0609030804020204" pitchFamily="49" charset="0"/>
              </a:rPr>
              <a:t>i</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r4 contains char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count, (. - count)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5537932" y="3366323"/>
            <a:ext cx="3274142" cy="1178663"/>
          </a:xfrm>
          <a:prstGeom prst="uturnArrow">
            <a:avLst>
              <a:gd name="adj1" fmla="val 4237"/>
              <a:gd name="adj2" fmla="val 10700"/>
              <a:gd name="adj3" fmla="val 25000"/>
              <a:gd name="adj4" fmla="val 43750"/>
              <a:gd name="adj5" fmla="val 54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4" name="U-Turn Arrow 13">
            <a:extLst>
              <a:ext uri="{FF2B5EF4-FFF2-40B4-BE49-F238E27FC236}">
                <a16:creationId xmlns:a16="http://schemas.microsoft.com/office/drawing/2014/main" id="{0E89DB8B-B387-B68B-8418-DACD3EF7BBB2}"/>
              </a:ext>
            </a:extLst>
          </p:cNvPr>
          <p:cNvSpPr/>
          <p:nvPr/>
        </p:nvSpPr>
        <p:spPr>
          <a:xfrm rot="16200000" flipH="1">
            <a:off x="6535389" y="4031166"/>
            <a:ext cx="1467988" cy="953388"/>
          </a:xfrm>
          <a:prstGeom prst="uturnArrow">
            <a:avLst>
              <a:gd name="adj1" fmla="val 4237"/>
              <a:gd name="adj2" fmla="val 10700"/>
              <a:gd name="adj3" fmla="val 25000"/>
              <a:gd name="adj4" fmla="val 43750"/>
              <a:gd name="adj5" fmla="val 55824"/>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6" name="U-Turn Arrow 15">
            <a:extLst>
              <a:ext uri="{FF2B5EF4-FFF2-40B4-BE49-F238E27FC236}">
                <a16:creationId xmlns:a16="http://schemas.microsoft.com/office/drawing/2014/main" id="{9C91B55C-A61F-642E-0C0E-2389DACB88DD}"/>
              </a:ext>
            </a:extLst>
          </p:cNvPr>
          <p:cNvSpPr/>
          <p:nvPr/>
        </p:nvSpPr>
        <p:spPr>
          <a:xfrm rot="16200000" flipH="1">
            <a:off x="7061527" y="4379112"/>
            <a:ext cx="722568" cy="683047"/>
          </a:xfrm>
          <a:prstGeom prst="uturnArrow">
            <a:avLst>
              <a:gd name="adj1" fmla="val 4237"/>
              <a:gd name="adj2" fmla="val 10700"/>
              <a:gd name="adj3" fmla="val 25000"/>
              <a:gd name="adj4" fmla="val 43750"/>
              <a:gd name="adj5" fmla="val 54440"/>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9774325" y="2896160"/>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FAF4DD26-6CE6-5BCD-9406-0966FCC46A49}"/>
              </a:ext>
            </a:extLst>
          </p:cNvPr>
          <p:cNvSpPr txBox="1"/>
          <p:nvPr/>
        </p:nvSpPr>
        <p:spPr>
          <a:xfrm>
            <a:off x="4748537" y="714674"/>
            <a:ext cx="2129750"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1"/>
                </a:solidFill>
              </a:rPr>
              <a:t>byte array</a:t>
            </a:r>
          </a:p>
          <a:p>
            <a:r>
              <a:rPr lang="en-US" dirty="0">
                <a:solidFill>
                  <a:schemeClr val="accent1"/>
                </a:solidFill>
              </a:rPr>
              <a:t>Also use </a:t>
            </a:r>
            <a:r>
              <a:rPr lang="en-US" dirty="0" err="1">
                <a:solidFill>
                  <a:schemeClr val="accent1"/>
                </a:solidFill>
              </a:rPr>
              <a:t>ldrb</a:t>
            </a:r>
            <a:r>
              <a:rPr lang="en-US" dirty="0">
                <a:solidFill>
                  <a:schemeClr val="accent1"/>
                </a:solidFill>
              </a:rPr>
              <a:t> here</a:t>
            </a:r>
          </a:p>
          <a:p>
            <a:r>
              <a:rPr lang="en-US" dirty="0">
                <a:solidFill>
                  <a:schemeClr val="accent1"/>
                </a:solidFill>
              </a:rPr>
              <a:t>offsets are 0,1,2,…</a:t>
            </a:r>
          </a:p>
        </p:txBody>
      </p:sp>
    </p:spTree>
    <p:extLst>
      <p:ext uri="{BB962C8B-B14F-4D97-AF65-F5344CB8AC3E}">
        <p14:creationId xmlns:p14="http://schemas.microsoft.com/office/powerpoint/2010/main" val="296442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95E3BE-1A73-2642-DC71-7F5582B1238E}"/>
              </a:ext>
            </a:extLst>
          </p:cNvPr>
          <p:cNvSpPr>
            <a:spLocks noGrp="1"/>
          </p:cNvSpPr>
          <p:nvPr>
            <p:ph type="title"/>
          </p:nvPr>
        </p:nvSpPr>
        <p:spPr>
          <a:xfrm>
            <a:off x="496577" y="79997"/>
            <a:ext cx="10515600" cy="542316"/>
          </a:xfrm>
        </p:spPr>
        <p:txBody>
          <a:bodyPr/>
          <a:lstStyle/>
          <a:p>
            <a:r>
              <a:rPr lang="en-US" dirty="0"/>
              <a:t>Example: Assembler Directive and Instructions</a:t>
            </a:r>
          </a:p>
        </p:txBody>
      </p:sp>
      <p:sp>
        <p:nvSpPr>
          <p:cNvPr id="7" name="Rounded Rectangle 6">
            <a:extLst>
              <a:ext uri="{FF2B5EF4-FFF2-40B4-BE49-F238E27FC236}">
                <a16:creationId xmlns:a16="http://schemas.microsoft.com/office/drawing/2014/main" id="{425E69F9-C325-2F00-F87E-A9F19DD07602}"/>
              </a:ext>
            </a:extLst>
          </p:cNvPr>
          <p:cNvSpPr/>
          <p:nvPr/>
        </p:nvSpPr>
        <p:spPr bwMode="auto">
          <a:xfrm>
            <a:off x="3415190" y="1471186"/>
            <a:ext cx="8124142" cy="3135392"/>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  10              	      </a:t>
            </a:r>
            <a:r>
              <a:rPr lang="en-US" sz="2400" dirty="0">
                <a:solidFill>
                  <a:srgbClr val="7030A0"/>
                </a:solidFill>
                <a:latin typeface="Consolas" panose="020B0609020204030204" pitchFamily="49" charset="0"/>
                <a:cs typeface="Consolas" panose="020B0609020204030204" pitchFamily="49" charset="0"/>
              </a:rPr>
              <a:t>.</a:t>
            </a:r>
            <a:r>
              <a:rPr lang="en-US" sz="2400" dirty="0" err="1">
                <a:solidFill>
                  <a:srgbClr val="7030A0"/>
                </a:solidFill>
                <a:latin typeface="Consolas" panose="020B0609020204030204" pitchFamily="49" charset="0"/>
                <a:cs typeface="Consolas" panose="020B0609020204030204" pitchFamily="49" charset="0"/>
              </a:rPr>
              <a:t>equ</a:t>
            </a:r>
            <a:r>
              <a:rPr lang="en-US" sz="2400" dirty="0">
                <a:solidFill>
                  <a:srgbClr val="7030A0"/>
                </a:solidFill>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NULL</a:t>
            </a:r>
            <a:r>
              <a:rPr lang="en-US" sz="2400" dirty="0">
                <a:latin typeface="Consolas" panose="020B0609020204030204" pitchFamily="49" charset="0"/>
                <a:cs typeface="Consolas" panose="020B0609020204030204" pitchFamily="49" charset="0"/>
              </a:rPr>
              <a:t>, 0</a:t>
            </a:r>
          </a:p>
          <a:p>
            <a:r>
              <a:rPr lang="en-US" sz="2400" dirty="0">
                <a:latin typeface="Consolas" panose="020B0609020204030204" pitchFamily="49" charset="0"/>
                <a:cs typeface="Consolas" panose="020B0609020204030204" pitchFamily="49" charset="0"/>
              </a:rPr>
              <a:t>  11              	</a:t>
            </a:r>
            <a:r>
              <a:rPr lang="en-US" sz="2400" dirty="0">
                <a:solidFill>
                  <a:srgbClr val="C00000"/>
                </a:solidFill>
                <a:latin typeface="Consolas" panose="020B0609020204030204" pitchFamily="49" charset="0"/>
                <a:cs typeface="Consolas" panose="020B0609020204030204" pitchFamily="49" charset="0"/>
              </a:rPr>
              <a:t>main</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12 300</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a:t>
            </a:r>
            <a:r>
              <a:rPr lang="en-US" sz="2400" dirty="0">
                <a:solidFill>
                  <a:schemeClr val="tx2"/>
                </a:solidFill>
                <a:latin typeface="Consolas" panose="020B0609020204030204" pitchFamily="49" charset="0"/>
                <a:cs typeface="Consolas" panose="020B0609020204030204" pitchFamily="49" charset="0"/>
              </a:rPr>
              <a:t>0</a:t>
            </a:r>
            <a:r>
              <a:rPr lang="en-US" sz="2400" dirty="0">
                <a:solidFill>
                  <a:srgbClr val="7030A0"/>
                </a:solidFill>
                <a:latin typeface="Consolas" panose="020B0609020204030204" pitchFamily="49" charset="0"/>
                <a:cs typeface="Consolas" panose="020B0609020204030204" pitchFamily="49" charset="0"/>
              </a:rPr>
              <a:t>3</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0A0E1        	 mov     r</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 r</a:t>
            </a:r>
            <a:r>
              <a:rPr lang="en-US" sz="2400" dirty="0">
                <a:solidFill>
                  <a:srgbClr val="7030A0"/>
                </a:solidFill>
                <a:latin typeface="Consolas" panose="020B0609020204030204" pitchFamily="49" charset="0"/>
                <a:cs typeface="Consolas" panose="020B0609020204030204" pitchFamily="49" charset="0"/>
              </a:rPr>
              <a:t>3</a:t>
            </a:r>
            <a:r>
              <a:rPr lang="en-US" sz="2400" dirty="0">
                <a:latin typeface="Consolas" panose="020B0609020204030204" pitchFamily="49" charset="0"/>
                <a:cs typeface="Consolas" panose="020B0609020204030204" pitchFamily="49" charset="0"/>
              </a:rPr>
              <a:t> </a:t>
            </a:r>
          </a:p>
          <a:p>
            <a:r>
              <a:rPr lang="en-US" sz="2400" dirty="0">
                <a:latin typeface="Consolas" panose="020B0609020204030204" pitchFamily="49" charset="0"/>
                <a:cs typeface="Consolas" panose="020B0609020204030204" pitchFamily="49" charset="0"/>
              </a:rPr>
              <a:t>  13              	.</a:t>
            </a:r>
            <a:r>
              <a:rPr lang="en-US" sz="2400" dirty="0" err="1">
                <a:solidFill>
                  <a:srgbClr val="C00000"/>
                </a:solidFill>
                <a:latin typeface="Consolas" panose="020B0609020204030204" pitchFamily="49" charset="0"/>
                <a:cs typeface="Consolas" panose="020B0609020204030204" pitchFamily="49" charset="0"/>
              </a:rPr>
              <a:t>Lloop</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14 300</a:t>
            </a:r>
            <a:r>
              <a:rPr lang="en-US" sz="2400" dirty="0">
                <a:solidFill>
                  <a:srgbClr val="FF0000"/>
                </a:solidFill>
                <a:latin typeface="Consolas" panose="020B0609020204030204" pitchFamily="49" charset="0"/>
                <a:cs typeface="Consolas" panose="020B0609020204030204" pitchFamily="49" charset="0"/>
              </a:rPr>
              <a:t>4</a:t>
            </a:r>
            <a:r>
              <a:rPr lang="en-US" sz="2400" dirty="0">
                <a:latin typeface="Consolas" panose="020B0609020204030204" pitchFamily="49" charset="0"/>
                <a:cs typeface="Consolas" panose="020B0609020204030204" pitchFamily="49" charset="0"/>
              </a:rPr>
              <a:t> 043083E2          add     r3, r3, 4</a:t>
            </a:r>
          </a:p>
          <a:p>
            <a:r>
              <a:rPr lang="en-US" sz="2400" dirty="0">
                <a:latin typeface="Consolas" panose="020B0609020204030204" pitchFamily="49" charset="0"/>
                <a:cs typeface="Consolas" panose="020B0609020204030204" pitchFamily="49" charset="0"/>
              </a:rPr>
              <a:t>  15 300</a:t>
            </a:r>
            <a:r>
              <a:rPr lang="en-US" sz="2400" dirty="0">
                <a:solidFill>
                  <a:srgbClr val="FF0000"/>
                </a:solidFill>
                <a:latin typeface="Consolas" panose="020B0609020204030204" pitchFamily="49" charset="0"/>
                <a:cs typeface="Consolas" panose="020B0609020204030204" pitchFamily="49" charset="0"/>
              </a:rPr>
              <a:t>8</a:t>
            </a:r>
            <a:r>
              <a:rPr lang="en-US" sz="2400" dirty="0">
                <a:latin typeface="Consolas" panose="020B0609020204030204" pitchFamily="49" charset="0"/>
                <a:cs typeface="Consolas" panose="020B0609020204030204" pitchFamily="49" charset="0"/>
              </a:rPr>
              <a:t> 001093E5         	 </a:t>
            </a:r>
            <a:r>
              <a:rPr lang="en-US" sz="2400" dirty="0" err="1">
                <a:latin typeface="Consolas" panose="020B0609020204030204" pitchFamily="49" charset="0"/>
                <a:cs typeface="Consolas" panose="020B0609020204030204" pitchFamily="49" charset="0"/>
              </a:rPr>
              <a:t>ldr</a:t>
            </a:r>
            <a:r>
              <a:rPr lang="en-US" sz="2400" dirty="0">
                <a:latin typeface="Consolas" panose="020B0609020204030204" pitchFamily="49" charset="0"/>
                <a:cs typeface="Consolas" panose="020B0609020204030204" pitchFamily="49" charset="0"/>
              </a:rPr>
              <a:t>     r1, [r3]</a:t>
            </a:r>
          </a:p>
          <a:p>
            <a:r>
              <a:rPr lang="en-US" sz="2400" dirty="0">
                <a:latin typeface="Consolas" panose="020B0609020204030204" pitchFamily="49" charset="0"/>
                <a:cs typeface="Consolas" panose="020B0609020204030204" pitchFamily="49" charset="0"/>
              </a:rPr>
              <a:t>  16 300</a:t>
            </a:r>
            <a:r>
              <a:rPr lang="en-US" sz="2400" dirty="0">
                <a:solidFill>
                  <a:srgbClr val="FF0000"/>
                </a:solidFill>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00</a:t>
            </a:r>
            <a:r>
              <a:rPr lang="en-US" sz="2400" dirty="0">
                <a:latin typeface="Consolas" panose="020B0609020204030204" pitchFamily="49" charset="0"/>
                <a:cs typeface="Consolas" panose="020B0609020204030204" pitchFamily="49" charset="0"/>
              </a:rPr>
              <a:t>0051E3         	 </a:t>
            </a:r>
            <a:r>
              <a:rPr lang="en-US" sz="2400" dirty="0" err="1">
                <a:latin typeface="Consolas" panose="020B0609020204030204" pitchFamily="49" charset="0"/>
                <a:cs typeface="Consolas" panose="020B0609020204030204" pitchFamily="49" charset="0"/>
              </a:rPr>
              <a:t>cmp</a:t>
            </a:r>
            <a:r>
              <a:rPr lang="en-US" sz="2400" dirty="0">
                <a:latin typeface="Consolas" panose="020B0609020204030204" pitchFamily="49" charset="0"/>
                <a:cs typeface="Consolas" panose="020B0609020204030204" pitchFamily="49" charset="0"/>
              </a:rPr>
              <a:t>     r1, </a:t>
            </a:r>
            <a:r>
              <a:rPr lang="en-US" sz="2400" dirty="0">
                <a:solidFill>
                  <a:srgbClr val="F37440"/>
                </a:solidFill>
                <a:latin typeface="Consolas" panose="020B0609020204030204" pitchFamily="49" charset="0"/>
                <a:cs typeface="Consolas" panose="020B0609020204030204" pitchFamily="49" charset="0"/>
              </a:rPr>
              <a:t>NULL</a:t>
            </a:r>
          </a:p>
          <a:p>
            <a:r>
              <a:rPr lang="en-US" sz="2400" dirty="0">
                <a:latin typeface="Consolas" panose="020B0609020204030204" pitchFamily="49" charset="0"/>
                <a:cs typeface="Consolas" panose="020B0609020204030204" pitchFamily="49" charset="0"/>
              </a:rPr>
              <a:t>  17 301</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FBFFFF1A         	 </a:t>
            </a: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a:t>
            </a:r>
            <a:r>
              <a:rPr lang="en-US" sz="2400" dirty="0">
                <a:solidFill>
                  <a:srgbClr val="C00000"/>
                </a:solidFill>
                <a:latin typeface="Consolas" panose="020B0609020204030204" pitchFamily="49" charset="0"/>
                <a:cs typeface="Consolas" panose="020B0609020204030204" pitchFamily="49" charset="0"/>
              </a:rPr>
              <a:t>.</a:t>
            </a:r>
            <a:r>
              <a:rPr lang="en-US" sz="2400" dirty="0" err="1">
                <a:solidFill>
                  <a:srgbClr val="C00000"/>
                </a:solidFill>
                <a:latin typeface="Consolas" panose="020B0609020204030204" pitchFamily="49" charset="0"/>
                <a:cs typeface="Consolas" panose="020B0609020204030204" pitchFamily="49" charset="0"/>
              </a:rPr>
              <a:t>Lloop</a:t>
            </a:r>
            <a:endParaRPr lang="en-US" sz="2400" dirty="0">
              <a:solidFill>
                <a:srgbClr val="C00000"/>
              </a:solidFill>
              <a:latin typeface="Consolas" panose="020B0609020204030204" pitchFamily="49" charset="0"/>
              <a:cs typeface="Consolas" panose="020B0609020204030204" pitchFamily="49" charset="0"/>
            </a:endParaRPr>
          </a:p>
        </p:txBody>
      </p:sp>
      <p:grpSp>
        <p:nvGrpSpPr>
          <p:cNvPr id="9" name="Group 8">
            <a:extLst>
              <a:ext uri="{FF2B5EF4-FFF2-40B4-BE49-F238E27FC236}">
                <a16:creationId xmlns:a16="http://schemas.microsoft.com/office/drawing/2014/main" id="{DD7FD698-49A3-FE47-FBAC-89065F29B4F1}"/>
              </a:ext>
            </a:extLst>
          </p:cNvPr>
          <p:cNvGrpSpPr/>
          <p:nvPr/>
        </p:nvGrpSpPr>
        <p:grpSpPr>
          <a:xfrm>
            <a:off x="3694434" y="4462670"/>
            <a:ext cx="8233344" cy="2182248"/>
            <a:chOff x="1613684" y="-681747"/>
            <a:chExt cx="8233344" cy="2182248"/>
          </a:xfrm>
        </p:grpSpPr>
        <p:sp>
          <p:nvSpPr>
            <p:cNvPr id="10" name="TextBox 9">
              <a:extLst>
                <a:ext uri="{FF2B5EF4-FFF2-40B4-BE49-F238E27FC236}">
                  <a16:creationId xmlns:a16="http://schemas.microsoft.com/office/drawing/2014/main" id="{A7FA5A2B-627D-1CC6-47BB-908BB2C3689C}"/>
                </a:ext>
              </a:extLst>
            </p:cNvPr>
            <p:cNvSpPr txBox="1"/>
            <p:nvPr/>
          </p:nvSpPr>
          <p:spPr>
            <a:xfrm>
              <a:off x="1613684" y="792615"/>
              <a:ext cx="8233344"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rgbClr val="2C895B"/>
                  </a:solidFill>
                </a:rPr>
                <a:t>Instruction Memory Addresses </a:t>
              </a:r>
              <a:r>
                <a:rPr lang="en-US" sz="2000" dirty="0">
                  <a:solidFill>
                    <a:schemeClr val="accent1"/>
                  </a:solidFill>
                </a:rPr>
                <a:t>(lowest </a:t>
              </a:r>
              <a:r>
                <a:rPr lang="en-US" sz="2000" dirty="0">
                  <a:solidFill>
                    <a:srgbClr val="7030A0"/>
                  </a:solidFill>
                </a:rPr>
                <a:t>2-bits are always are 00)</a:t>
              </a:r>
            </a:p>
            <a:p>
              <a:r>
                <a:rPr lang="en-US" sz="2000" dirty="0">
                  <a:solidFill>
                    <a:schemeClr val="accent1"/>
                  </a:solidFill>
                </a:rPr>
                <a:t>Notice alignment and how addresses increase by 4 (32-bit instructions)</a:t>
              </a:r>
            </a:p>
          </p:txBody>
        </p:sp>
        <p:sp>
          <p:nvSpPr>
            <p:cNvPr id="11" name="Up Arrow 10">
              <a:extLst>
                <a:ext uri="{FF2B5EF4-FFF2-40B4-BE49-F238E27FC236}">
                  <a16:creationId xmlns:a16="http://schemas.microsoft.com/office/drawing/2014/main" id="{9598CB3F-24F8-F778-D33F-BD2AF5513D93}"/>
                </a:ext>
              </a:extLst>
            </p:cNvPr>
            <p:cNvSpPr/>
            <p:nvPr/>
          </p:nvSpPr>
          <p:spPr>
            <a:xfrm>
              <a:off x="2522260" y="-681747"/>
              <a:ext cx="147895" cy="14105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F1C00E8-910D-1B28-7A9C-722CAE8FFE0F}"/>
              </a:ext>
            </a:extLst>
          </p:cNvPr>
          <p:cNvGrpSpPr/>
          <p:nvPr/>
        </p:nvGrpSpPr>
        <p:grpSpPr>
          <a:xfrm>
            <a:off x="634877" y="1270846"/>
            <a:ext cx="2825729" cy="1347700"/>
            <a:chOff x="1993066" y="510899"/>
            <a:chExt cx="2825729" cy="1347700"/>
          </a:xfrm>
        </p:grpSpPr>
        <p:sp>
          <p:nvSpPr>
            <p:cNvPr id="15" name="TextBox 14">
              <a:extLst>
                <a:ext uri="{FF2B5EF4-FFF2-40B4-BE49-F238E27FC236}">
                  <a16:creationId xmlns:a16="http://schemas.microsoft.com/office/drawing/2014/main" id="{469913D8-FCAD-4A26-2958-04280DA501D9}"/>
                </a:ext>
              </a:extLst>
            </p:cNvPr>
            <p:cNvSpPr txBox="1"/>
            <p:nvPr/>
          </p:nvSpPr>
          <p:spPr>
            <a:xfrm>
              <a:off x="1993066" y="510899"/>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Regular label </a:t>
              </a:r>
              <a:r>
                <a:rPr lang="en-US" sz="2000" dirty="0">
                  <a:solidFill>
                    <a:srgbClr val="FF0000"/>
                  </a:solidFill>
                </a:rPr>
                <a:t>main</a:t>
              </a:r>
            </a:p>
            <a:p>
              <a:r>
                <a:rPr lang="en-US" sz="2000" dirty="0">
                  <a:solidFill>
                    <a:schemeClr val="accent1"/>
                  </a:solidFill>
                </a:rPr>
                <a:t>is associated with memory location </a:t>
              </a:r>
              <a:r>
                <a:rPr lang="en-US" sz="2000" dirty="0">
                  <a:solidFill>
                    <a:schemeClr val="tx2"/>
                  </a:solidFill>
                </a:rPr>
                <a:t>0x3000</a:t>
              </a:r>
            </a:p>
          </p:txBody>
        </p:sp>
        <p:sp>
          <p:nvSpPr>
            <p:cNvPr id="16" name="Up Arrow 15">
              <a:extLst>
                <a:ext uri="{FF2B5EF4-FFF2-40B4-BE49-F238E27FC236}">
                  <a16:creationId xmlns:a16="http://schemas.microsoft.com/office/drawing/2014/main" id="{9F099500-7481-EAF1-3767-EED510C8C65A}"/>
                </a:ext>
              </a:extLst>
            </p:cNvPr>
            <p:cNvSpPr/>
            <p:nvPr/>
          </p:nvSpPr>
          <p:spPr>
            <a:xfrm rot="5400000">
              <a:off x="4571447" y="1611251"/>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C012CD3-F33B-CCDF-3BC3-ACA54CD57B28}"/>
              </a:ext>
            </a:extLst>
          </p:cNvPr>
          <p:cNvGrpSpPr/>
          <p:nvPr/>
        </p:nvGrpSpPr>
        <p:grpSpPr>
          <a:xfrm>
            <a:off x="593034" y="2797133"/>
            <a:ext cx="2822156" cy="1381244"/>
            <a:chOff x="1996639" y="1177033"/>
            <a:chExt cx="2822156" cy="1381244"/>
          </a:xfrm>
        </p:grpSpPr>
        <p:sp>
          <p:nvSpPr>
            <p:cNvPr id="18" name="TextBox 17">
              <a:extLst>
                <a:ext uri="{FF2B5EF4-FFF2-40B4-BE49-F238E27FC236}">
                  <a16:creationId xmlns:a16="http://schemas.microsoft.com/office/drawing/2014/main" id="{2037D442-EC72-93CC-983B-3A3BD1222DE4}"/>
                </a:ext>
              </a:extLst>
            </p:cNvPr>
            <p:cNvSpPr txBox="1"/>
            <p:nvPr/>
          </p:nvSpPr>
          <p:spPr>
            <a:xfrm>
              <a:off x="1996639" y="1234838"/>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Local label </a:t>
              </a:r>
              <a:r>
                <a:rPr lang="en-US" sz="2000" dirty="0">
                  <a:solidFill>
                    <a:srgbClr val="FF0000"/>
                  </a:solidFill>
                </a:rPr>
                <a:t>.</a:t>
              </a:r>
              <a:r>
                <a:rPr lang="en-US" sz="2000" dirty="0" err="1">
                  <a:solidFill>
                    <a:srgbClr val="FF0000"/>
                  </a:solidFill>
                </a:rPr>
                <a:t>Lloop</a:t>
              </a:r>
              <a:endParaRPr lang="en-US" sz="2000" dirty="0">
                <a:solidFill>
                  <a:srgbClr val="FF0000"/>
                </a:solidFill>
              </a:endParaRPr>
            </a:p>
            <a:p>
              <a:r>
                <a:rPr lang="en-US" sz="2000" dirty="0">
                  <a:solidFill>
                    <a:schemeClr val="accent1"/>
                  </a:solidFill>
                </a:rPr>
                <a:t>is associated with memory location </a:t>
              </a:r>
              <a:r>
                <a:rPr lang="en-US" sz="2000" dirty="0">
                  <a:solidFill>
                    <a:schemeClr val="tx2"/>
                  </a:solidFill>
                </a:rPr>
                <a:t>0x3004</a:t>
              </a:r>
            </a:p>
          </p:txBody>
        </p:sp>
        <p:sp>
          <p:nvSpPr>
            <p:cNvPr id="19" name="Up Arrow 18">
              <a:extLst>
                <a:ext uri="{FF2B5EF4-FFF2-40B4-BE49-F238E27FC236}">
                  <a16:creationId xmlns:a16="http://schemas.microsoft.com/office/drawing/2014/main" id="{07CD21FE-D49F-30E5-7D9E-D5DC032560A5}"/>
                </a:ext>
              </a:extLst>
            </p:cNvPr>
            <p:cNvSpPr/>
            <p:nvPr/>
          </p:nvSpPr>
          <p:spPr>
            <a:xfrm rot="5400000">
              <a:off x="4571447" y="1124419"/>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767EBAD0-B5C1-C416-D9D3-B531EA26AFB8}"/>
              </a:ext>
            </a:extLst>
          </p:cNvPr>
          <p:cNvGrpSpPr/>
          <p:nvPr/>
        </p:nvGrpSpPr>
        <p:grpSpPr>
          <a:xfrm>
            <a:off x="4486029" y="608499"/>
            <a:ext cx="4472012" cy="981055"/>
            <a:chOff x="4234666" y="627473"/>
            <a:chExt cx="4472012" cy="981055"/>
          </a:xfrm>
        </p:grpSpPr>
        <p:grpSp>
          <p:nvGrpSpPr>
            <p:cNvPr id="20" name="Group 19">
              <a:extLst>
                <a:ext uri="{FF2B5EF4-FFF2-40B4-BE49-F238E27FC236}">
                  <a16:creationId xmlns:a16="http://schemas.microsoft.com/office/drawing/2014/main" id="{E1BFF52B-21AD-892C-ABAB-C73E60C7430E}"/>
                </a:ext>
              </a:extLst>
            </p:cNvPr>
            <p:cNvGrpSpPr/>
            <p:nvPr/>
          </p:nvGrpSpPr>
          <p:grpSpPr>
            <a:xfrm>
              <a:off x="4234666" y="627473"/>
              <a:ext cx="4472012" cy="981055"/>
              <a:chOff x="1738286" y="1416959"/>
              <a:chExt cx="4472012" cy="981055"/>
            </a:xfrm>
          </p:grpSpPr>
          <p:sp>
            <p:nvSpPr>
              <p:cNvPr id="21" name="TextBox 20">
                <a:extLst>
                  <a:ext uri="{FF2B5EF4-FFF2-40B4-BE49-F238E27FC236}">
                    <a16:creationId xmlns:a16="http://schemas.microsoft.com/office/drawing/2014/main" id="{EB553E83-5E79-4848-4E98-04BD77202045}"/>
                  </a:ext>
                </a:extLst>
              </p:cNvPr>
              <p:cNvSpPr txBox="1"/>
              <p:nvPr/>
            </p:nvSpPr>
            <p:spPr>
              <a:xfrm>
                <a:off x="1738286" y="1416959"/>
                <a:ext cx="4472012" cy="707886"/>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chemeClr val="accent1"/>
                    </a:solidFill>
                  </a:rPr>
                  <a:t>assembler directive </a:t>
                </a:r>
                <a:r>
                  <a:rPr lang="en-US" sz="2000" dirty="0">
                    <a:solidFill>
                      <a:srgbClr val="7030A0"/>
                    </a:solidFill>
                  </a:rPr>
                  <a:t>.</a:t>
                </a:r>
                <a:r>
                  <a:rPr lang="en-US" sz="2000" dirty="0" err="1">
                    <a:solidFill>
                      <a:srgbClr val="7030A0"/>
                    </a:solidFill>
                  </a:rPr>
                  <a:t>equ</a:t>
                </a:r>
                <a:r>
                  <a:rPr lang="en-US" sz="2000" dirty="0">
                    <a:solidFill>
                      <a:srgbClr val="7030A0"/>
                    </a:solidFill>
                  </a:rPr>
                  <a:t> </a:t>
                </a:r>
                <a:r>
                  <a:rPr lang="en-US" sz="2000" dirty="0">
                    <a:solidFill>
                      <a:schemeClr val="accent1"/>
                    </a:solidFill>
                  </a:rPr>
                  <a:t>does not allocate any memory (NULL = 0)</a:t>
                </a:r>
                <a:endParaRPr lang="en-US" sz="2000" dirty="0">
                  <a:solidFill>
                    <a:schemeClr val="tx2"/>
                  </a:solidFill>
                </a:endParaRPr>
              </a:p>
            </p:txBody>
          </p:sp>
          <p:sp>
            <p:nvSpPr>
              <p:cNvPr id="22" name="Up Arrow 21">
                <a:extLst>
                  <a:ext uri="{FF2B5EF4-FFF2-40B4-BE49-F238E27FC236}">
                    <a16:creationId xmlns:a16="http://schemas.microsoft.com/office/drawing/2014/main" id="{E7681929-AFA3-DD7A-05BD-411151FED219}"/>
                  </a:ext>
                </a:extLst>
              </p:cNvPr>
              <p:cNvSpPr/>
              <p:nvPr/>
            </p:nvSpPr>
            <p:spPr>
              <a:xfrm rot="10800000">
                <a:off x="5619823" y="2098052"/>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Up Arrow 22">
              <a:extLst>
                <a:ext uri="{FF2B5EF4-FFF2-40B4-BE49-F238E27FC236}">
                  <a16:creationId xmlns:a16="http://schemas.microsoft.com/office/drawing/2014/main" id="{3B049F48-791A-1C3E-A035-9D2C687FF043}"/>
                </a:ext>
              </a:extLst>
            </p:cNvPr>
            <p:cNvSpPr/>
            <p:nvPr/>
          </p:nvSpPr>
          <p:spPr>
            <a:xfrm rot="10800000">
              <a:off x="5204631" y="1348356"/>
              <a:ext cx="194734" cy="220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84B943FA-39C8-808E-8E92-6DF60E6FD9D3}"/>
              </a:ext>
            </a:extLst>
          </p:cNvPr>
          <p:cNvGrpSpPr/>
          <p:nvPr/>
        </p:nvGrpSpPr>
        <p:grpSpPr>
          <a:xfrm>
            <a:off x="4822578" y="4462670"/>
            <a:ext cx="6976718" cy="1147000"/>
            <a:chOff x="2589428" y="-834147"/>
            <a:chExt cx="6976718" cy="1147000"/>
          </a:xfrm>
        </p:grpSpPr>
        <p:sp>
          <p:nvSpPr>
            <p:cNvPr id="25" name="TextBox 24">
              <a:extLst>
                <a:ext uri="{FF2B5EF4-FFF2-40B4-BE49-F238E27FC236}">
                  <a16:creationId xmlns:a16="http://schemas.microsoft.com/office/drawing/2014/main" id="{8A7D84A1-EEF2-B90A-CFFD-0D676FC3582F}"/>
                </a:ext>
              </a:extLst>
            </p:cNvPr>
            <p:cNvSpPr txBox="1"/>
            <p:nvPr/>
          </p:nvSpPr>
          <p:spPr>
            <a:xfrm>
              <a:off x="2589428" y="-395033"/>
              <a:ext cx="6976718"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chemeClr val="accent1"/>
                  </a:solidFill>
                </a:rPr>
                <a:t>Memory Contents</a:t>
              </a:r>
            </a:p>
            <a:p>
              <a:r>
                <a:rPr lang="en-US" sz="2000" dirty="0">
                  <a:solidFill>
                    <a:srgbClr val="FF0000"/>
                  </a:solidFill>
                </a:rPr>
                <a:t>Warning contents shown in </a:t>
              </a:r>
              <a:r>
                <a:rPr lang="en-US" sz="2000" i="1" dirty="0">
                  <a:solidFill>
                    <a:srgbClr val="FF0000"/>
                  </a:solidFill>
                </a:rPr>
                <a:t>"reverse"  </a:t>
              </a:r>
              <a:r>
                <a:rPr lang="en-US" sz="2000" dirty="0">
                  <a:solidFill>
                    <a:srgbClr val="FF0000"/>
                  </a:solidFill>
                </a:rPr>
                <a:t>byte order: </a:t>
              </a:r>
              <a:r>
                <a:rPr lang="en-US" sz="2000" dirty="0" err="1">
                  <a:solidFill>
                    <a:srgbClr val="FF0000"/>
                  </a:solidFill>
                </a:rPr>
                <a:t>Lsb</a:t>
              </a:r>
              <a:r>
                <a:rPr lang="en-US" sz="2000" dirty="0">
                  <a:solidFill>
                    <a:srgbClr val="FF0000"/>
                  </a:solidFill>
                </a:rPr>
                <a:t> – </a:t>
              </a:r>
              <a:r>
                <a:rPr lang="en-US" sz="2000" dirty="0" err="1">
                  <a:solidFill>
                    <a:srgbClr val="FF0000"/>
                  </a:solidFill>
                </a:rPr>
                <a:t>Msb</a:t>
              </a:r>
              <a:endParaRPr lang="en-US" sz="2000" dirty="0">
                <a:solidFill>
                  <a:srgbClr val="FF0000"/>
                </a:solidFill>
              </a:endParaRPr>
            </a:p>
          </p:txBody>
        </p:sp>
        <p:sp>
          <p:nvSpPr>
            <p:cNvPr id="26" name="Up Arrow 25">
              <a:extLst>
                <a:ext uri="{FF2B5EF4-FFF2-40B4-BE49-F238E27FC236}">
                  <a16:creationId xmlns:a16="http://schemas.microsoft.com/office/drawing/2014/main" id="{592E0A4F-E09E-B1AF-E189-DF8F5CA9F3E4}"/>
                </a:ext>
              </a:extLst>
            </p:cNvPr>
            <p:cNvSpPr/>
            <p:nvPr/>
          </p:nvSpPr>
          <p:spPr>
            <a:xfrm>
              <a:off x="3373332" y="-834147"/>
              <a:ext cx="147895" cy="4075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7C488E34-376B-17D7-3286-7550BBBB8AB3}"/>
              </a:ext>
            </a:extLst>
          </p:cNvPr>
          <p:cNvSpPr txBox="1"/>
          <p:nvPr/>
        </p:nvSpPr>
        <p:spPr>
          <a:xfrm>
            <a:off x="284161" y="5131369"/>
            <a:ext cx="3350597"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latin typeface="Consolas" panose="020B0609020204030204" pitchFamily="49" charset="0"/>
                <a:cs typeface="Consolas" panose="020B0609020204030204" pitchFamily="49" charset="0"/>
              </a:rPr>
              <a:t>output generated with</a:t>
            </a:r>
          </a:p>
          <a:p>
            <a:r>
              <a:rPr lang="en-US" dirty="0" err="1">
                <a:solidFill>
                  <a:srgbClr val="0070C0"/>
                </a:solidFill>
                <a:latin typeface="Consolas" panose="020B0609020204030204" pitchFamily="49" charset="0"/>
                <a:cs typeface="Consolas" panose="020B0609020204030204" pitchFamily="49" charset="0"/>
              </a:rPr>
              <a:t>gcc</a:t>
            </a:r>
            <a:r>
              <a:rPr lang="en-US" dirty="0">
                <a:solidFill>
                  <a:srgbClr val="0070C0"/>
                </a:solidFill>
                <a:latin typeface="Consolas" panose="020B0609020204030204" pitchFamily="49" charset="0"/>
                <a:cs typeface="Consolas" panose="020B0609020204030204" pitchFamily="49" charset="0"/>
              </a:rPr>
              <a:t> -c -</a:t>
            </a:r>
            <a:r>
              <a:rPr lang="en-US" dirty="0" err="1">
                <a:solidFill>
                  <a:srgbClr val="0070C0"/>
                </a:solidFill>
                <a:latin typeface="Consolas" panose="020B0609020204030204" pitchFamily="49" charset="0"/>
                <a:cs typeface="Consolas" panose="020B0609020204030204" pitchFamily="49" charset="0"/>
              </a:rPr>
              <a:t>Wa</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ahlns</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space.S</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partial output is shown</a:t>
            </a:r>
          </a:p>
        </p:txBody>
      </p:sp>
      <p:sp>
        <p:nvSpPr>
          <p:cNvPr id="28" name="TextBox 27">
            <a:extLst>
              <a:ext uri="{FF2B5EF4-FFF2-40B4-BE49-F238E27FC236}">
                <a16:creationId xmlns:a16="http://schemas.microsoft.com/office/drawing/2014/main" id="{4ABDEE7A-BE67-FB10-8F7A-9EAC6ECBA39E}"/>
              </a:ext>
            </a:extLst>
          </p:cNvPr>
          <p:cNvSpPr txBox="1"/>
          <p:nvPr/>
        </p:nvSpPr>
        <p:spPr>
          <a:xfrm>
            <a:off x="10287000" y="1117155"/>
            <a:ext cx="1018227" cy="369332"/>
          </a:xfrm>
          <a:prstGeom prst="rect">
            <a:avLst/>
          </a:prstGeom>
          <a:noFill/>
        </p:spPr>
        <p:txBody>
          <a:bodyPr wrap="none" rtlCol="0">
            <a:spAutoFit/>
          </a:bodyPr>
          <a:lstStyle/>
          <a:p>
            <a:r>
              <a:rPr lang="en-US" dirty="0" err="1"/>
              <a:t>space.S</a:t>
            </a:r>
            <a:endParaRPr lang="en-US" dirty="0"/>
          </a:p>
        </p:txBody>
      </p:sp>
      <p:sp>
        <p:nvSpPr>
          <p:cNvPr id="30" name="TextBox 29">
            <a:extLst>
              <a:ext uri="{FF2B5EF4-FFF2-40B4-BE49-F238E27FC236}">
                <a16:creationId xmlns:a16="http://schemas.microsoft.com/office/drawing/2014/main" id="{31581B6C-0239-E3C8-185E-7DA06199ACA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Frame 1">
            <a:extLst>
              <a:ext uri="{FF2B5EF4-FFF2-40B4-BE49-F238E27FC236}">
                <a16:creationId xmlns:a16="http://schemas.microsoft.com/office/drawing/2014/main" id="{106D5B4E-0006-7A33-689E-AF1A6009F305}"/>
              </a:ext>
            </a:extLst>
          </p:cNvPr>
          <p:cNvSpPr/>
          <p:nvPr/>
        </p:nvSpPr>
        <p:spPr>
          <a:xfrm>
            <a:off x="4379165" y="1558571"/>
            <a:ext cx="2263702" cy="42454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ent Arrow 7">
            <a:extLst>
              <a:ext uri="{FF2B5EF4-FFF2-40B4-BE49-F238E27FC236}">
                <a16:creationId xmlns:a16="http://schemas.microsoft.com/office/drawing/2014/main" id="{2EB2EF3B-EFBF-42AE-2685-1D57AA3FD18A}"/>
              </a:ext>
            </a:extLst>
          </p:cNvPr>
          <p:cNvSpPr/>
          <p:nvPr/>
        </p:nvSpPr>
        <p:spPr>
          <a:xfrm rot="5400000" flipV="1">
            <a:off x="5797113" y="930818"/>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ent Arrow 30">
            <a:extLst>
              <a:ext uri="{FF2B5EF4-FFF2-40B4-BE49-F238E27FC236}">
                <a16:creationId xmlns:a16="http://schemas.microsoft.com/office/drawing/2014/main" id="{508C1563-FDD9-2BA8-1EF6-64FF61AAC17F}"/>
              </a:ext>
            </a:extLst>
          </p:cNvPr>
          <p:cNvSpPr/>
          <p:nvPr/>
        </p:nvSpPr>
        <p:spPr>
          <a:xfrm rot="5400000" flipV="1">
            <a:off x="5871060" y="1642041"/>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Bent Arrow 31">
            <a:extLst>
              <a:ext uri="{FF2B5EF4-FFF2-40B4-BE49-F238E27FC236}">
                <a16:creationId xmlns:a16="http://schemas.microsoft.com/office/drawing/2014/main" id="{9F48EA9D-4812-45E1-EF8D-CDEFECA54795}"/>
              </a:ext>
            </a:extLst>
          </p:cNvPr>
          <p:cNvSpPr/>
          <p:nvPr/>
        </p:nvSpPr>
        <p:spPr>
          <a:xfrm flipV="1">
            <a:off x="10128047" y="1866928"/>
            <a:ext cx="158953" cy="2150657"/>
          </a:xfrm>
          <a:prstGeom prst="bentArrow">
            <a:avLst>
              <a:gd name="adj1" fmla="val 17048"/>
              <a:gd name="adj2" fmla="val 3162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0851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animBg="1"/>
      <p:bldP spid="8" grpId="0" animBg="1"/>
      <p:bldP spid="31"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81212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300218" y="271272"/>
            <a:ext cx="11429614" cy="477155"/>
          </a:xfrm>
        </p:spPr>
        <p:txBody>
          <a:bodyPr/>
          <a:lstStyle/>
          <a:p>
            <a:r>
              <a:rPr lang="en-US" dirty="0"/>
              <a:t>Function Template</a:t>
            </a:r>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2405513" y="874847"/>
            <a:ext cx="9324319" cy="551068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.text			      // start of the text segment</a:t>
            </a:r>
          </a:p>
          <a:p>
            <a:endParaRPr lang="en-US" b="1" dirty="0">
              <a:solidFill>
                <a:srgbClr val="F3753F"/>
              </a:solidFill>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global</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make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global for linking</a:t>
            </a: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type</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%function </a:t>
            </a:r>
            <a:r>
              <a:rPr lang="en-US" b="1" dirty="0">
                <a:solidFill>
                  <a:srgbClr val="0070C0"/>
                </a:solidFill>
                <a:latin typeface="Consolas" panose="020B0609020204030204" pitchFamily="49" charset="0"/>
                <a:cs typeface="Consolas" panose="020B0609020204030204" pitchFamily="49" charset="0"/>
              </a:rPr>
              <a:t>// define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to be a function</a:t>
            </a:r>
          </a:p>
          <a:p>
            <a:r>
              <a:rPr lang="en-US" b="1" dirty="0">
                <a:solidFill>
                  <a:srgbClr val="0070C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 .</a:t>
            </a:r>
            <a:r>
              <a:rPr lang="en-US" b="1" dirty="0" err="1">
                <a:solidFill>
                  <a:srgbClr val="7030A0"/>
                </a:solidFill>
                <a:latin typeface="Consolas" panose="020B0609020204030204" pitchFamily="49" charset="0"/>
                <a:cs typeface="Consolas" panose="020B0609020204030204" pitchFamily="49" charset="0"/>
              </a:rPr>
              <a:t>equ</a:t>
            </a:r>
            <a:r>
              <a:rPr lang="en-US" b="1" dirty="0">
                <a:latin typeface="Consolas" panose="020B0609020204030204" pitchFamily="49" charset="0"/>
                <a:cs typeface="Consolas" panose="020B0609020204030204" pitchFamily="49" charset="0"/>
              </a:rPr>
              <a:t>    </a:t>
            </a:r>
            <a:r>
              <a:rPr lang="en-US" b="1" dirty="0">
                <a:solidFill>
                  <a:schemeClr val="accent5"/>
                </a:solidFill>
                <a:latin typeface="Consolas" panose="020B0609020204030204" pitchFamily="49" charset="0"/>
                <a:cs typeface="Consolas" panose="020B0609020204030204" pitchFamily="49" charset="0"/>
              </a:rPr>
              <a:t>FP_OFF</a:t>
            </a:r>
            <a:r>
              <a:rPr lang="en-US" b="1" dirty="0">
                <a:latin typeface="Consolas" panose="020B0609020204030204" pitchFamily="49" charset="0"/>
                <a:cs typeface="Consolas" panose="020B0609020204030204" pitchFamily="49" charset="0"/>
              </a:rPr>
              <a:t>,  4        // </a:t>
            </a:r>
            <a:r>
              <a:rPr lang="en-US" b="1" dirty="0" err="1">
                <a:latin typeface="Consolas" panose="020B0609020204030204" pitchFamily="49" charset="0"/>
                <a:cs typeface="Consolas" panose="020B0609020204030204" pitchFamily="49" charset="0"/>
              </a:rPr>
              <a:t>fp</a:t>
            </a:r>
            <a:r>
              <a:rPr lang="en-US" b="1" dirty="0">
                <a:latin typeface="Consolas" panose="020B0609020204030204" pitchFamily="49" charset="0"/>
                <a:cs typeface="Consolas" panose="020B0609020204030204" pitchFamily="49" charset="0"/>
              </a:rPr>
              <a:t> offset in main stack frame</a:t>
            </a:r>
            <a:endParaRPr lang="en-US" b="1" dirty="0">
              <a:solidFill>
                <a:srgbClr val="0070C0"/>
              </a:solidFill>
              <a:latin typeface="Consolas" panose="020B0609020204030204" pitchFamily="49" charset="0"/>
              <a:cs typeface="Consolas" panose="020B0609020204030204" pitchFamily="49" charset="0"/>
            </a:endParaRPr>
          </a:p>
          <a:p>
            <a:endParaRPr lang="en-US" b="1" dirty="0">
              <a:solidFill>
                <a:srgbClr val="0070C0"/>
              </a:solidFill>
              <a:latin typeface="Consolas" panose="020B0609020204030204" pitchFamily="49" charset="0"/>
              <a:cs typeface="Consolas" panose="020B0609020204030204" pitchFamily="49" charset="0"/>
            </a:endParaRPr>
          </a:p>
          <a:p>
            <a:r>
              <a:rPr lang="en-US" b="1" dirty="0" err="1">
                <a:solidFill>
                  <a:srgbClr val="0070C0"/>
                </a:solidFill>
                <a:latin typeface="Consolas" panose="020B0609020204030204" pitchFamily="49" charset="0"/>
                <a:cs typeface="Consolas" panose="020B0609020204030204" pitchFamily="49" charset="0"/>
              </a:rPr>
              <a:t>myfunc</a:t>
            </a:r>
            <a:r>
              <a:rPr lang="en-US" b="1" dirty="0">
                <a:latin typeface="Consolas" panose="020B0609020204030204" pitchFamily="49" charset="0"/>
                <a:cs typeface="Consolas" panose="020B0609020204030204" pitchFamily="49" charset="0"/>
              </a:rPr>
              <a:t>:</a:t>
            </a:r>
          </a:p>
          <a:p>
            <a:endParaRPr lang="en-US" b="1" dirty="0">
              <a:solidFill>
                <a:srgbClr val="00B050"/>
              </a:solidFill>
              <a:latin typeface="Consolas" panose="020B0609020204030204" pitchFamily="49" charset="0"/>
              <a:cs typeface="Consolas" panose="020B0609020204030204" pitchFamily="49" charset="0"/>
            </a:endParaRPr>
          </a:p>
          <a:p>
            <a:r>
              <a:rPr lang="en-US" dirty="0">
                <a:solidFill>
                  <a:srgbClr val="000000"/>
                </a:solidFill>
                <a:effectLst/>
                <a:latin typeface="Consolas" panose="020B0609020204030204" pitchFamily="49" charset="0"/>
                <a:cs typeface="Consolas" panose="020B0609020204030204" pitchFamily="49" charset="0"/>
              </a:rPr>
              <a:t>    push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push (save)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and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on stack</a:t>
            </a:r>
          </a:p>
          <a:p>
            <a:r>
              <a:rPr lang="en-US" dirty="0">
                <a:solidFill>
                  <a:srgbClr val="000000"/>
                </a:solidFill>
                <a:effectLst/>
                <a:latin typeface="Consolas" panose="020B0609020204030204" pitchFamily="49" charset="0"/>
                <a:cs typeface="Consolas" panose="020B0609020204030204" pitchFamily="49" charset="0"/>
              </a:rPr>
              <a:t>    add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FP_OFF	     // set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for this function</a:t>
            </a:r>
          </a:p>
          <a:p>
            <a:pPr lvl="2"/>
            <a:r>
              <a:rPr lang="en-US" b="1" dirty="0">
                <a:solidFill>
                  <a:srgbClr val="00B050"/>
                </a:solidFill>
                <a:latin typeface="Consolas" panose="020B0609020204030204" pitchFamily="49" charset="0"/>
                <a:cs typeface="Consolas" panose="020B0609020204030204" pitchFamily="49" charset="0"/>
              </a:rPr>
              <a:t>  </a:t>
            </a:r>
          </a:p>
          <a:p>
            <a:pPr lvl="2"/>
            <a:r>
              <a:rPr lang="en-US" b="1" dirty="0">
                <a:solidFill>
                  <a:srgbClr val="00B050"/>
                </a:solidFill>
                <a:latin typeface="Consolas" panose="020B0609020204030204" pitchFamily="49" charset="0"/>
                <a:cs typeface="Consolas" panose="020B0609020204030204" pitchFamily="49" charset="0"/>
              </a:rPr>
              <a:t>   // your code</a:t>
            </a:r>
          </a:p>
          <a:p>
            <a:pPr lvl="2"/>
            <a:endParaRPr lang="en-US" b="1" dirty="0">
              <a:solidFill>
                <a:srgbClr val="00B050"/>
              </a:solidFill>
              <a:latin typeface="Consolas" panose="020B0609020204030204" pitchFamily="49" charset="0"/>
              <a:cs typeface="Consolas" panose="020B0609020204030204" pitchFamily="49" charset="0"/>
            </a:endParaRPr>
          </a:p>
          <a:p>
            <a:endParaRPr lang="en-US" b="1" dirty="0">
              <a:solidFill>
                <a:srgbClr val="00B050"/>
              </a:solidFill>
              <a:effectLst/>
              <a:latin typeface="Consolas" panose="020B0609020204030204" pitchFamily="49" charset="0"/>
              <a:cs typeface="Consolas" panose="020B0609020204030204" pitchFamily="49" charset="0"/>
            </a:endParaRPr>
          </a:p>
          <a:p>
            <a:r>
              <a:rPr lang="en-US" dirty="0">
                <a:solidFill>
                  <a:srgbClr val="000000"/>
                </a:solidFill>
                <a:effectLst/>
                <a:latin typeface="Consolas" panose="020B0609020204030204" pitchFamily="49" charset="0"/>
                <a:cs typeface="Consolas" panose="020B0609020204030204" pitchFamily="49" charset="0"/>
              </a:rPr>
              <a:t>    sub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FP_OFF</a:t>
            </a:r>
          </a:p>
          <a:p>
            <a:r>
              <a:rPr lang="en-US" dirty="0">
                <a:solidFill>
                  <a:srgbClr val="000000"/>
                </a:solidFill>
                <a:effectLst/>
                <a:latin typeface="Consolas" panose="020B0609020204030204" pitchFamily="49" charset="0"/>
                <a:cs typeface="Consolas" panose="020B0609020204030204" pitchFamily="49" charset="0"/>
              </a:rPr>
              <a:t>    pop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pop (retore)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and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from stack</a:t>
            </a:r>
          </a:p>
          <a:p>
            <a:r>
              <a:rPr lang="en-US" dirty="0">
                <a:solidFill>
                  <a:srgbClr val="000000"/>
                </a:solidFill>
                <a:effectLst/>
                <a:latin typeface="Consolas" panose="020B0609020204030204" pitchFamily="49" charset="0"/>
                <a:cs typeface="Consolas" panose="020B0609020204030204" pitchFamily="49" charset="0"/>
              </a:rPr>
              <a:t>    bx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return to caller</a:t>
            </a:r>
          </a:p>
          <a:p>
            <a:endParaRPr lang="en-US" dirty="0">
              <a:solidFill>
                <a:srgbClr val="000000"/>
              </a:solidFill>
              <a:effectLst/>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size</a:t>
            </a: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a:t>
            </a:r>
          </a:p>
        </p:txBody>
      </p:sp>
      <p:sp>
        <p:nvSpPr>
          <p:cNvPr id="12" name="Left Brace 11">
            <a:extLst>
              <a:ext uri="{FF2B5EF4-FFF2-40B4-BE49-F238E27FC236}">
                <a16:creationId xmlns:a16="http://schemas.microsoft.com/office/drawing/2014/main" id="{7BAA202C-037E-6B4D-836F-69520C079EEE}"/>
              </a:ext>
            </a:extLst>
          </p:cNvPr>
          <p:cNvSpPr/>
          <p:nvPr/>
        </p:nvSpPr>
        <p:spPr>
          <a:xfrm>
            <a:off x="2449365" y="3224566"/>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3" name="Rectangle 12">
            <a:extLst>
              <a:ext uri="{FF2B5EF4-FFF2-40B4-BE49-F238E27FC236}">
                <a16:creationId xmlns:a16="http://schemas.microsoft.com/office/drawing/2014/main" id="{3367A0FB-C41C-0245-B62C-5001CB6ADCED}"/>
              </a:ext>
            </a:extLst>
          </p:cNvPr>
          <p:cNvSpPr/>
          <p:nvPr/>
        </p:nvSpPr>
        <p:spPr>
          <a:xfrm>
            <a:off x="975679" y="3224566"/>
            <a:ext cx="1448102" cy="1077218"/>
          </a:xfrm>
          <a:prstGeom prst="rect">
            <a:avLst/>
          </a:prstGeom>
        </p:spPr>
        <p:txBody>
          <a:bodyPr wrap="square">
            <a:spAutoFit/>
          </a:bodyPr>
          <a:lstStyle/>
          <a:p>
            <a:pPr algn="r"/>
            <a:r>
              <a:rPr lang="en-US" sz="1600" b="1" dirty="0">
                <a:solidFill>
                  <a:srgbClr val="0070C0"/>
                </a:solidFill>
              </a:rPr>
              <a:t>Function Prologue</a:t>
            </a:r>
          </a:p>
          <a:p>
            <a:pPr algn="r"/>
            <a:r>
              <a:rPr lang="en-US" sz="1600" b="1" dirty="0">
                <a:solidFill>
                  <a:srgbClr val="0070C0"/>
                </a:solidFill>
              </a:rPr>
              <a:t>creates stack frame</a:t>
            </a:r>
          </a:p>
        </p:txBody>
      </p:sp>
      <p:sp>
        <p:nvSpPr>
          <p:cNvPr id="14" name="Left Brace 13">
            <a:extLst>
              <a:ext uri="{FF2B5EF4-FFF2-40B4-BE49-F238E27FC236}">
                <a16:creationId xmlns:a16="http://schemas.microsoft.com/office/drawing/2014/main" id="{F6A6AB6A-A4CE-D44E-AACE-B0575E5A7F6C}"/>
              </a:ext>
            </a:extLst>
          </p:cNvPr>
          <p:cNvSpPr/>
          <p:nvPr/>
        </p:nvSpPr>
        <p:spPr>
          <a:xfrm>
            <a:off x="2436314" y="4872878"/>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5" name="Rectangle 14">
            <a:extLst>
              <a:ext uri="{FF2B5EF4-FFF2-40B4-BE49-F238E27FC236}">
                <a16:creationId xmlns:a16="http://schemas.microsoft.com/office/drawing/2014/main" id="{A0B082EE-7E75-F644-8DB8-4EC69C62BDD9}"/>
              </a:ext>
            </a:extLst>
          </p:cNvPr>
          <p:cNvSpPr/>
          <p:nvPr/>
        </p:nvSpPr>
        <p:spPr>
          <a:xfrm>
            <a:off x="1081512" y="4716977"/>
            <a:ext cx="1342398" cy="1077218"/>
          </a:xfrm>
          <a:prstGeom prst="rect">
            <a:avLst/>
          </a:prstGeom>
        </p:spPr>
        <p:txBody>
          <a:bodyPr wrap="square">
            <a:spAutoFit/>
          </a:bodyPr>
          <a:lstStyle/>
          <a:p>
            <a:pPr algn="r"/>
            <a:r>
              <a:rPr lang="en-US" sz="1600" b="1" dirty="0">
                <a:solidFill>
                  <a:srgbClr val="0070C0"/>
                </a:solidFill>
              </a:rPr>
              <a:t>Function Epilogue</a:t>
            </a:r>
          </a:p>
          <a:p>
            <a:pPr algn="r"/>
            <a:r>
              <a:rPr lang="en-US" sz="1600" b="1" dirty="0">
                <a:solidFill>
                  <a:srgbClr val="0070C0"/>
                </a:solidFill>
              </a:rPr>
              <a:t>removes stack frame</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 name="Left Brace 2">
            <a:extLst>
              <a:ext uri="{FF2B5EF4-FFF2-40B4-BE49-F238E27FC236}">
                <a16:creationId xmlns:a16="http://schemas.microsoft.com/office/drawing/2014/main" id="{149F3E90-125B-823F-09C9-8ABC47B10A43}"/>
              </a:ext>
            </a:extLst>
          </p:cNvPr>
          <p:cNvSpPr/>
          <p:nvPr/>
        </p:nvSpPr>
        <p:spPr>
          <a:xfrm>
            <a:off x="3296981" y="1558465"/>
            <a:ext cx="415850" cy="795130"/>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4" name="Rectangle 3">
            <a:extLst>
              <a:ext uri="{FF2B5EF4-FFF2-40B4-BE49-F238E27FC236}">
                <a16:creationId xmlns:a16="http://schemas.microsoft.com/office/drawing/2014/main" id="{7D1118FC-9E75-CD5F-00F8-D81E07528C61}"/>
              </a:ext>
            </a:extLst>
          </p:cNvPr>
          <p:cNvSpPr/>
          <p:nvPr/>
        </p:nvSpPr>
        <p:spPr>
          <a:xfrm>
            <a:off x="2178100" y="1641626"/>
            <a:ext cx="1127137" cy="584775"/>
          </a:xfrm>
          <a:prstGeom prst="rect">
            <a:avLst/>
          </a:prstGeom>
          <a:solidFill>
            <a:schemeClr val="bg1"/>
          </a:solidFill>
          <a:ln>
            <a:solidFill>
              <a:schemeClr val="accent1"/>
            </a:solidFill>
          </a:ln>
        </p:spPr>
        <p:txBody>
          <a:bodyPr wrap="square">
            <a:spAutoFit/>
          </a:bodyPr>
          <a:lstStyle/>
          <a:p>
            <a:pPr algn="r"/>
            <a:r>
              <a:rPr lang="en-US" sz="1600" b="1" dirty="0">
                <a:solidFill>
                  <a:srgbClr val="0070C0"/>
                </a:solidFill>
              </a:rPr>
              <a:t>Function header</a:t>
            </a:r>
          </a:p>
        </p:txBody>
      </p:sp>
      <p:sp>
        <p:nvSpPr>
          <p:cNvPr id="5" name="Left Brace 4">
            <a:extLst>
              <a:ext uri="{FF2B5EF4-FFF2-40B4-BE49-F238E27FC236}">
                <a16:creationId xmlns:a16="http://schemas.microsoft.com/office/drawing/2014/main" id="{40C18563-F6B7-6735-11BD-13EFADE471F5}"/>
              </a:ext>
            </a:extLst>
          </p:cNvPr>
          <p:cNvSpPr/>
          <p:nvPr/>
        </p:nvSpPr>
        <p:spPr>
          <a:xfrm>
            <a:off x="3190969" y="6005811"/>
            <a:ext cx="415850" cy="263802"/>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4212489D-8E9D-D931-F6B6-A7407B167611}"/>
              </a:ext>
            </a:extLst>
          </p:cNvPr>
          <p:cNvSpPr/>
          <p:nvPr/>
        </p:nvSpPr>
        <p:spPr>
          <a:xfrm>
            <a:off x="2072088" y="5854235"/>
            <a:ext cx="1127137" cy="584775"/>
          </a:xfrm>
          <a:prstGeom prst="rect">
            <a:avLst/>
          </a:prstGeom>
          <a:solidFill>
            <a:schemeClr val="bg1"/>
          </a:solidFill>
          <a:ln>
            <a:solidFill>
              <a:schemeClr val="accent1"/>
            </a:solidFill>
          </a:ln>
        </p:spPr>
        <p:txBody>
          <a:bodyPr wrap="square">
            <a:spAutoFit/>
          </a:bodyPr>
          <a:lstStyle/>
          <a:p>
            <a:pPr algn="r"/>
            <a:r>
              <a:rPr lang="en-US" sz="1600" b="1" dirty="0">
                <a:solidFill>
                  <a:srgbClr val="0070C0"/>
                </a:solidFill>
              </a:rPr>
              <a:t>Function footer</a:t>
            </a:r>
          </a:p>
        </p:txBody>
      </p:sp>
      <p:sp>
        <p:nvSpPr>
          <p:cNvPr id="7" name="Rectangle 6">
            <a:extLst>
              <a:ext uri="{FF2B5EF4-FFF2-40B4-BE49-F238E27FC236}">
                <a16:creationId xmlns:a16="http://schemas.microsoft.com/office/drawing/2014/main" id="{482E2B20-6C81-5211-199C-1B0C7C0D79A6}"/>
              </a:ext>
            </a:extLst>
          </p:cNvPr>
          <p:cNvSpPr/>
          <p:nvPr/>
        </p:nvSpPr>
        <p:spPr>
          <a:xfrm>
            <a:off x="483593" y="1641626"/>
            <a:ext cx="1568210" cy="1569660"/>
          </a:xfrm>
          <a:prstGeom prst="rect">
            <a:avLst/>
          </a:prstGeom>
          <a:ln>
            <a:solidFill>
              <a:schemeClr val="accent1"/>
            </a:solidFill>
          </a:ln>
        </p:spPr>
        <p:txBody>
          <a:bodyPr wrap="square">
            <a:spAutoFit/>
          </a:bodyPr>
          <a:lstStyle/>
          <a:p>
            <a:pPr algn="r"/>
            <a:r>
              <a:rPr lang="en-US" sz="1600" b="1" dirty="0" err="1">
                <a:solidFill>
                  <a:srgbClr val="0070C0"/>
                </a:solidFill>
              </a:rPr>
              <a:t>myfunc</a:t>
            </a:r>
            <a:r>
              <a:rPr lang="en-US" sz="1600" b="1" dirty="0">
                <a:solidFill>
                  <a:srgbClr val="0070C0"/>
                </a:solidFill>
              </a:rPr>
              <a:t> label is the address of the first instruction in </a:t>
            </a:r>
            <a:r>
              <a:rPr lang="en-US" sz="1600" b="1" dirty="0" err="1">
                <a:solidFill>
                  <a:srgbClr val="0070C0"/>
                </a:solidFill>
              </a:rPr>
              <a:t>myfunc</a:t>
            </a:r>
            <a:r>
              <a:rPr lang="en-US" sz="1600" b="1" dirty="0">
                <a:solidFill>
                  <a:srgbClr val="0070C0"/>
                </a:solidFill>
              </a:rPr>
              <a:t> (the push below)</a:t>
            </a:r>
          </a:p>
        </p:txBody>
      </p:sp>
      <p:sp>
        <p:nvSpPr>
          <p:cNvPr id="9" name="Right Arrow 8">
            <a:extLst>
              <a:ext uri="{FF2B5EF4-FFF2-40B4-BE49-F238E27FC236}">
                <a16:creationId xmlns:a16="http://schemas.microsoft.com/office/drawing/2014/main" id="{602FFA68-05EE-2E00-82EA-DAB6EC493F60}"/>
              </a:ext>
            </a:extLst>
          </p:cNvPr>
          <p:cNvSpPr/>
          <p:nvPr/>
        </p:nvSpPr>
        <p:spPr>
          <a:xfrm>
            <a:off x="2072088" y="2703311"/>
            <a:ext cx="278064" cy="2121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602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pPr lvl="1"/>
            <a:r>
              <a:rPr lang="en-US" sz="1800" b="1" kern="0" dirty="0">
                <a:ea typeface="ＭＳ Ｐゴシック" charset="0"/>
                <a:cs typeface="Courier New" panose="02070309020205020404" pitchFamily="49" charset="0"/>
              </a:rPr>
              <a:t>In terms of C runtime support, these registers contain the copies given to the called function</a:t>
            </a:r>
          </a:p>
          <a:p>
            <a:pPr lvl="1"/>
            <a:r>
              <a:rPr lang="en-US" sz="1800" b="1" kern="0" dirty="0">
                <a:ea typeface="ＭＳ Ｐゴシック" charset="0"/>
                <a:cs typeface="Courier New" panose="02070309020205020404" pitchFamily="49" charset="0"/>
              </a:rPr>
              <a:t>C allows the copies to be changed in any way by the called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t>Preview: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727"/>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89"/>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1775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998106-2314-154E-B9E2-5116996DC8E0}"/>
              </a:ext>
            </a:extLst>
          </p:cNvPr>
          <p:cNvSpPr>
            <a:spLocks noGrp="1"/>
          </p:cNvSpPr>
          <p:nvPr>
            <p:ph sz="quarter" idx="15"/>
          </p:nvPr>
        </p:nvSpPr>
        <p:spPr>
          <a:xfrm>
            <a:off x="249083" y="2337383"/>
            <a:ext cx="11693834" cy="4222288"/>
          </a:xfrm>
          <a:solidFill>
            <a:schemeClr val="accent4">
              <a:lumMod val="20000"/>
              <a:lumOff val="80000"/>
            </a:schemeClr>
          </a:solidFill>
          <a:ln>
            <a:solidFill>
              <a:schemeClr val="accent1"/>
            </a:solidFill>
          </a:ln>
        </p:spPr>
        <p:txBody>
          <a:bodyPr/>
          <a:lstStyle/>
          <a:p>
            <a:pPr marL="0" indent="0">
              <a:lnSpc>
                <a:spcPct val="100000"/>
              </a:lnSpc>
              <a:buNone/>
            </a:pPr>
            <a:r>
              <a:rPr lang="en-US" sz="2200" b="1"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extern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Imports</a:t>
            </a:r>
            <a:r>
              <a:rPr lang="en-US" sz="2200" dirty="0">
                <a:solidFill>
                  <a:schemeClr val="accent1"/>
                </a:solidFill>
              </a:rPr>
              <a:t> </a:t>
            </a:r>
            <a:r>
              <a:rPr lang="en-US" sz="2200" dirty="0">
                <a:solidFill>
                  <a:srgbClr val="F37440"/>
                </a:solidFill>
              </a:rPr>
              <a:t>label</a:t>
            </a:r>
            <a:r>
              <a:rPr lang="en-US" sz="2200" dirty="0">
                <a:solidFill>
                  <a:schemeClr val="accent1"/>
                </a:solidFill>
              </a:rPr>
              <a:t> </a:t>
            </a:r>
            <a:r>
              <a:rPr lang="en-US" sz="2200" dirty="0"/>
              <a:t>(function name, symbol or a static variable name); </a:t>
            </a:r>
          </a:p>
          <a:p>
            <a:pPr lvl="1"/>
            <a:r>
              <a:rPr lang="en-US" sz="2200" dirty="0"/>
              <a:t>An address associated with the label from another file can be used by code in this file</a:t>
            </a:r>
          </a:p>
          <a:p>
            <a:pPr marL="0" indent="0">
              <a:buNone/>
            </a:pPr>
            <a:r>
              <a:rPr lang="en-US" sz="2200"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global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Exports</a:t>
            </a:r>
            <a:r>
              <a:rPr lang="en-US" sz="2200" dirty="0"/>
              <a:t> </a:t>
            </a:r>
            <a:r>
              <a:rPr lang="en-US" sz="2200" dirty="0">
                <a:solidFill>
                  <a:srgbClr val="F37440"/>
                </a:solidFill>
              </a:rPr>
              <a:t>label (or symbol)</a:t>
            </a:r>
            <a:r>
              <a:rPr lang="en-US" sz="2200" dirty="0"/>
              <a:t> to be visible outside the source file boundary (other assembly or c source)</a:t>
            </a:r>
          </a:p>
          <a:p>
            <a:pPr lvl="1"/>
            <a:r>
              <a:rPr lang="en-US" sz="2200" dirty="0">
                <a:solidFill>
                  <a:srgbClr val="F37440"/>
                </a:solidFill>
              </a:rPr>
              <a:t>label</a:t>
            </a:r>
            <a:r>
              <a:rPr lang="en-US" sz="2200" dirty="0"/>
              <a:t> is either a </a:t>
            </a:r>
            <a:r>
              <a:rPr lang="en-US" sz="2200" dirty="0">
                <a:solidFill>
                  <a:srgbClr val="2C895B"/>
                </a:solidFill>
              </a:rPr>
              <a:t>function</a:t>
            </a:r>
            <a:r>
              <a:rPr lang="en-US" sz="2200" dirty="0"/>
              <a:t> </a:t>
            </a:r>
            <a:r>
              <a:rPr lang="en-US" sz="2200" dirty="0">
                <a:solidFill>
                  <a:srgbClr val="F37440"/>
                </a:solidFill>
              </a:rPr>
              <a:t>name</a:t>
            </a:r>
            <a:r>
              <a:rPr lang="en-US" sz="2200" dirty="0"/>
              <a:t> or a </a:t>
            </a:r>
            <a:r>
              <a:rPr lang="en-US" sz="2200" dirty="0">
                <a:solidFill>
                  <a:srgbClr val="0070C0"/>
                </a:solidFill>
              </a:rPr>
              <a:t>global</a:t>
            </a:r>
            <a:r>
              <a:rPr lang="en-US" sz="2200" dirty="0"/>
              <a:t> variable</a:t>
            </a:r>
            <a:r>
              <a:rPr lang="en-US" sz="2200" dirty="0">
                <a:solidFill>
                  <a:srgbClr val="F37440"/>
                </a:solidFill>
              </a:rPr>
              <a:t> name</a:t>
            </a:r>
          </a:p>
          <a:p>
            <a:pPr lvl="1"/>
            <a:r>
              <a:rPr lang="en-US" sz="2200" dirty="0">
                <a:solidFill>
                  <a:schemeClr val="tx2"/>
                </a:solidFill>
              </a:rPr>
              <a:t>Only use with function names or static variables</a:t>
            </a:r>
          </a:p>
          <a:p>
            <a:r>
              <a:rPr lang="en-US" sz="2400" b="1" dirty="0">
                <a:solidFill>
                  <a:srgbClr val="0070C0"/>
                </a:solidFill>
              </a:rPr>
              <a:t>Without</a:t>
            </a:r>
            <a:r>
              <a:rPr lang="en-US" sz="2400" dirty="0">
                <a:solidFill>
                  <a:srgbClr val="0070C0"/>
                </a:solidFill>
              </a:rPr>
              <a:t>  </a:t>
            </a:r>
            <a:r>
              <a:rPr lang="en-US" sz="2400" dirty="0">
                <a:solidFill>
                  <a:srgbClr val="7030A0"/>
                </a:solidFill>
              </a:rPr>
              <a:t>.global</a:t>
            </a:r>
            <a:r>
              <a:rPr lang="en-US" sz="2400" dirty="0">
                <a:solidFill>
                  <a:srgbClr val="0070C0"/>
                </a:solidFill>
              </a:rPr>
              <a:t>, </a:t>
            </a:r>
            <a:r>
              <a:rPr lang="en-US" sz="2400" dirty="0">
                <a:solidFill>
                  <a:srgbClr val="F37440"/>
                </a:solidFill>
              </a:rPr>
              <a:t>labels</a:t>
            </a:r>
            <a:r>
              <a:rPr lang="en-US" sz="2400" dirty="0">
                <a:solidFill>
                  <a:srgbClr val="0070C0"/>
                </a:solidFill>
              </a:rPr>
              <a:t> are usually </a:t>
            </a:r>
            <a:r>
              <a:rPr lang="en-US" sz="2400" b="1" dirty="0">
                <a:solidFill>
                  <a:srgbClr val="C00000"/>
                </a:solidFill>
              </a:rPr>
              <a:t>local to the file </a:t>
            </a:r>
            <a:r>
              <a:rPr lang="en-US" sz="2400" dirty="0">
                <a:solidFill>
                  <a:srgbClr val="0070C0"/>
                </a:solidFill>
              </a:rPr>
              <a:t>from the point where they are defined</a:t>
            </a:r>
          </a:p>
        </p:txBody>
      </p:sp>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136299" y="298329"/>
            <a:ext cx="11791479" cy="450761"/>
          </a:xfrm>
        </p:spPr>
        <p:txBody>
          <a:bodyPr/>
          <a:lstStyle/>
          <a:p>
            <a:r>
              <a:rPr lang="en-US" dirty="0"/>
              <a:t>Assembler Directives: Label Scope Control </a:t>
            </a:r>
            <a:r>
              <a:rPr lang="en-US" sz="2400" dirty="0">
                <a:solidFill>
                  <a:srgbClr val="FF0000"/>
                </a:solidFill>
              </a:rPr>
              <a:t>(Normal Labels only)</a:t>
            </a:r>
            <a:endParaRPr lang="en-US" dirty="0">
              <a:solidFill>
                <a:srgbClr val="FF0000"/>
              </a:solidFill>
            </a:endParaRP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3994671" y="717303"/>
            <a:ext cx="3234498"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printf</a:t>
            </a:r>
            <a:endParaRPr lang="en-US" sz="2400" dirty="0">
              <a:solidFill>
                <a:srgbClr val="F3753F"/>
              </a:solidFill>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fgets</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strcpy</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global</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fbuf</a:t>
            </a:r>
            <a:endParaRPr lang="en-US" sz="2400" dirty="0">
              <a:solidFill>
                <a:srgbClr val="F3753F"/>
              </a:solidFill>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9F63C69D-0858-114C-91DB-EFE45580C02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606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6D1104-0A20-3EE2-2B1D-AE5BACEBA832}"/>
              </a:ext>
            </a:extLst>
          </p:cNvPr>
          <p:cNvSpPr>
            <a:spLocks noGrp="1"/>
          </p:cNvSpPr>
          <p:nvPr>
            <p:ph type="title"/>
          </p:nvPr>
        </p:nvSpPr>
        <p:spPr/>
        <p:txBody>
          <a:bodyPr/>
          <a:lstStyle/>
          <a:p>
            <a:r>
              <a:rPr lang="en-US" dirty="0"/>
              <a:t>Preview: Writing an ARM32 function</a:t>
            </a:r>
          </a:p>
        </p:txBody>
      </p:sp>
      <p:sp>
        <p:nvSpPr>
          <p:cNvPr id="4" name="Rounded Rectangle 3">
            <a:extLst>
              <a:ext uri="{FF2B5EF4-FFF2-40B4-BE49-F238E27FC236}">
                <a16:creationId xmlns:a16="http://schemas.microsoft.com/office/drawing/2014/main" id="{16692AE5-53CB-622A-C25F-6891E853A663}"/>
              </a:ext>
            </a:extLst>
          </p:cNvPr>
          <p:cNvSpPr/>
          <p:nvPr/>
        </p:nvSpPr>
        <p:spPr bwMode="auto">
          <a:xfrm>
            <a:off x="364756" y="904284"/>
            <a:ext cx="4162057"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stdlib.h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stdio.h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"sum4.h"</a:t>
            </a:r>
          </a:p>
          <a:p>
            <a:r>
              <a:rPr lang="en-US" sz="1600" dirty="0">
                <a:solidFill>
                  <a:srgbClr val="000000"/>
                </a:solidFill>
                <a:effectLst/>
                <a:latin typeface="Menlo" panose="020B0609030804020204" pitchFamily="49" charset="0"/>
              </a:rPr>
              <a:t>int main()</a:t>
            </a:r>
          </a:p>
          <a:p>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int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 = sum4(1,2,3,4);</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printf</a:t>
            </a:r>
            <a:r>
              <a:rPr lang="en-US" sz="1600" dirty="0">
                <a:solidFill>
                  <a:srgbClr val="000000"/>
                </a:solidFill>
                <a:effectLst/>
                <a:latin typeface="Menlo" panose="020B0609030804020204" pitchFamily="49" charset="0"/>
              </a:rPr>
              <a:t>("%d\n",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EXIT_SUCCESS;</a:t>
            </a:r>
          </a:p>
          <a:p>
            <a:r>
              <a:rPr lang="en-US" sz="1600" dirty="0">
                <a:solidFill>
                  <a:srgbClr val="000000"/>
                </a:solidFill>
                <a:effectLst/>
                <a:latin typeface="Menlo" panose="020B0609030804020204" pitchFamily="49" charset="0"/>
              </a:rPr>
              <a:t>}</a:t>
            </a:r>
          </a:p>
        </p:txBody>
      </p:sp>
      <p:sp>
        <p:nvSpPr>
          <p:cNvPr id="5" name="Rounded Rectangle 4">
            <a:extLst>
              <a:ext uri="{FF2B5EF4-FFF2-40B4-BE49-F238E27FC236}">
                <a16:creationId xmlns:a16="http://schemas.microsoft.com/office/drawing/2014/main" id="{DF2067FC-72FE-622A-9CFC-16F9FA3FDB76}"/>
              </a:ext>
            </a:extLst>
          </p:cNvPr>
          <p:cNvSpPr/>
          <p:nvPr/>
        </p:nvSpPr>
        <p:spPr bwMode="auto">
          <a:xfrm>
            <a:off x="364757" y="4148669"/>
            <a:ext cx="4162057" cy="262866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SUM4_H</a:t>
            </a:r>
          </a:p>
          <a:p>
            <a:r>
              <a:rPr lang="en-US" sz="1600" dirty="0">
                <a:solidFill>
                  <a:srgbClr val="000000"/>
                </a:solidFill>
                <a:effectLst/>
                <a:latin typeface="Menlo" panose="020B0609030804020204" pitchFamily="49" charset="0"/>
              </a:rPr>
              <a:t>#define SUM4_H</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__ASSEMBLER__</a:t>
            </a:r>
          </a:p>
          <a:p>
            <a:r>
              <a:rPr lang="en-US" sz="1600" dirty="0">
                <a:solidFill>
                  <a:srgbClr val="000000"/>
                </a:solidFill>
                <a:effectLst/>
                <a:latin typeface="Menlo" panose="020B0609030804020204" pitchFamily="49" charset="0"/>
              </a:rPr>
              <a:t>int sum4(int, int, int, int);</a:t>
            </a:r>
          </a:p>
          <a:p>
            <a:r>
              <a:rPr lang="en-US" sz="1600" dirty="0">
                <a:solidFill>
                  <a:srgbClr val="000000"/>
                </a:solidFill>
                <a:effectLst/>
                <a:latin typeface="Menlo" panose="020B0609030804020204" pitchFamily="49" charset="0"/>
              </a:rPr>
              <a:t>#else</a:t>
            </a:r>
          </a:p>
          <a:p>
            <a:r>
              <a:rPr lang="en-US" sz="1600" dirty="0">
                <a:solidFill>
                  <a:srgbClr val="000000"/>
                </a:solidFill>
                <a:effectLst/>
                <a:latin typeface="Menlo" panose="020B0609030804020204" pitchFamily="49" charset="0"/>
              </a:rPr>
              <a:t>.extern sum4</a:t>
            </a:r>
          </a:p>
          <a:p>
            <a:r>
              <a:rPr lang="en-US" sz="1600" dirty="0">
                <a:solidFill>
                  <a:srgbClr val="000000"/>
                </a:solidFill>
                <a:effectLst/>
                <a:latin typeface="Menlo" panose="020B0609030804020204" pitchFamily="49" charset="0"/>
              </a:rPr>
              <a:t>#endif</a:t>
            </a:r>
          </a:p>
          <a:p>
            <a:endParaRPr lang="en-US" sz="1600" dirty="0">
              <a:solidFill>
                <a:srgbClr val="000000"/>
              </a:solidFill>
              <a:latin typeface="Menlo" panose="020B0609030804020204" pitchFamily="49" charset="0"/>
            </a:endParaRPr>
          </a:p>
          <a:p>
            <a:r>
              <a:rPr lang="en-US" sz="1600" dirty="0">
                <a:solidFill>
                  <a:srgbClr val="000000"/>
                </a:solidFill>
                <a:effectLst/>
                <a:latin typeface="Menlo" panose="020B0609030804020204" pitchFamily="49" charset="0"/>
              </a:rPr>
              <a:t>#endif</a:t>
            </a:r>
          </a:p>
        </p:txBody>
      </p:sp>
      <p:sp>
        <p:nvSpPr>
          <p:cNvPr id="6" name="Rounded Rectangle 5">
            <a:extLst>
              <a:ext uri="{FF2B5EF4-FFF2-40B4-BE49-F238E27FC236}">
                <a16:creationId xmlns:a16="http://schemas.microsoft.com/office/drawing/2014/main" id="{68546E7B-6051-8650-1773-359355326960}"/>
              </a:ext>
            </a:extLst>
          </p:cNvPr>
          <p:cNvSpPr/>
          <p:nvPr/>
        </p:nvSpPr>
        <p:spPr bwMode="auto">
          <a:xfrm>
            <a:off x="4905696" y="795291"/>
            <a:ext cx="5518984" cy="592240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"sum4.h"</a:t>
            </a:r>
          </a:p>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.global sum4</a:t>
            </a:r>
          </a:p>
          <a:p>
            <a:r>
              <a:rPr lang="en-US" sz="1600" dirty="0">
                <a:solidFill>
                  <a:srgbClr val="000000"/>
                </a:solidFill>
                <a:effectLst/>
                <a:latin typeface="Menlo" panose="020B0609030804020204" pitchFamily="49" charset="0"/>
              </a:rPr>
              <a:t>    </a:t>
            </a:r>
            <a:r>
              <a:rPr lang="en-US" sz="1600" dirty="0">
                <a:solidFill>
                  <a:srgbClr val="FF0000"/>
                </a:solidFill>
                <a:effectLst/>
                <a:latin typeface="Menlo" panose="020B0609030804020204" pitchFamily="49" charset="0"/>
              </a:rPr>
              <a:t>.type</a:t>
            </a:r>
            <a:r>
              <a:rPr lang="en-US" sz="1600" dirty="0">
                <a:solidFill>
                  <a:srgbClr val="000000"/>
                </a:solidFill>
                <a:effectLst/>
                <a:latin typeface="Menlo" panose="020B0609030804020204" pitchFamily="49" charset="0"/>
              </a:rPr>
              <a:t>   sum4,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28</a:t>
            </a:r>
          </a:p>
          <a:p>
            <a:r>
              <a:rPr lang="en-US" sz="1600" dirty="0">
                <a:solidFill>
                  <a:srgbClr val="000000"/>
                </a:solidFill>
                <a:effectLst/>
                <a:latin typeface="Menlo" panose="020B0609030804020204" pitchFamily="49" charset="0"/>
              </a:rPr>
              <a:t>    // r0 = sum4(r0, r1, r2, r3)</a:t>
            </a:r>
          </a:p>
          <a:p>
            <a:r>
              <a:rPr lang="en-US" sz="1600" dirty="0">
                <a:solidFill>
                  <a:srgbClr val="000000"/>
                </a:solidFill>
                <a:effectLst/>
                <a:latin typeface="Menlo" panose="020B0609030804020204" pitchFamily="49" charset="0"/>
              </a:rPr>
              <a:t>sum4:</a:t>
            </a:r>
          </a:p>
          <a:p>
            <a:r>
              <a:rPr lang="en-US" sz="1600" dirty="0">
                <a:solidFill>
                  <a:srgbClr val="000000"/>
                </a:solidFill>
                <a:effectLst/>
                <a:latin typeface="Menlo" panose="020B0609030804020204" pitchFamily="49" charset="0"/>
              </a:rPr>
              <a:t>    push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r1</a:t>
            </a:r>
          </a:p>
          <a:p>
            <a:r>
              <a:rPr lang="en-US" sz="1600" dirty="0">
                <a:solidFill>
                  <a:srgbClr val="000000"/>
                </a:solidFill>
                <a:effectLst/>
                <a:latin typeface="Menlo" panose="020B0609030804020204" pitchFamily="49" charset="0"/>
              </a:rPr>
              <a:t>    add     r0, r0, r2</a:t>
            </a:r>
          </a:p>
          <a:p>
            <a:r>
              <a:rPr lang="en-US" sz="1600" dirty="0">
                <a:solidFill>
                  <a:srgbClr val="000000"/>
                </a:solidFill>
                <a:effectLst/>
                <a:latin typeface="Menlo" panose="020B0609030804020204" pitchFamily="49" charset="0"/>
              </a:rPr>
              <a:t>    add     r0, r0, r3</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sum4, (. - sum4)</a:t>
            </a:r>
          </a:p>
          <a:p>
            <a:r>
              <a:rPr lang="en-US" sz="1600" dirty="0">
                <a:solidFill>
                  <a:srgbClr val="000000"/>
                </a:solidFill>
                <a:effectLst/>
                <a:latin typeface="Menlo" panose="020B0609030804020204" pitchFamily="49" charset="0"/>
              </a:rPr>
              <a:t>    .section .note.GNU-stack,"",%</a:t>
            </a:r>
            <a:r>
              <a:rPr lang="en-US" sz="1600" dirty="0" err="1">
                <a:solidFill>
                  <a:srgbClr val="000000"/>
                </a:solidFill>
                <a:effectLst/>
                <a:latin typeface="Menlo" panose="020B0609030804020204" pitchFamily="49" charset="0"/>
              </a:rPr>
              <a:t>progbits</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.end</a:t>
            </a:r>
          </a:p>
        </p:txBody>
      </p:sp>
      <p:sp>
        <p:nvSpPr>
          <p:cNvPr id="7" name="Rounded Rectangle 6">
            <a:extLst>
              <a:ext uri="{FF2B5EF4-FFF2-40B4-BE49-F238E27FC236}">
                <a16:creationId xmlns:a16="http://schemas.microsoft.com/office/drawing/2014/main" id="{EEA21AE8-E0A6-57FF-D056-E215E405E265}"/>
              </a:ext>
            </a:extLst>
          </p:cNvPr>
          <p:cNvSpPr/>
          <p:nvPr/>
        </p:nvSpPr>
        <p:spPr bwMode="auto">
          <a:xfrm>
            <a:off x="8213113" y="904284"/>
            <a:ext cx="3801043" cy="136183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-Wall -</a:t>
            </a:r>
            <a:r>
              <a:rPr lang="en-US" sz="1600" dirty="0" err="1">
                <a:solidFill>
                  <a:srgbClr val="000000"/>
                </a:solidFill>
                <a:effectLst/>
                <a:latin typeface="Menlo" panose="020B0609030804020204" pitchFamily="49" charset="0"/>
              </a:rPr>
              <a:t>Wextra</a:t>
            </a:r>
            <a:r>
              <a:rPr lang="en-US" sz="1600" dirty="0">
                <a:solidFill>
                  <a:srgbClr val="000000"/>
                </a:solidFill>
                <a:effectLst/>
                <a:latin typeface="Menlo" panose="020B0609030804020204" pitchFamily="49" charset="0"/>
              </a:rPr>
              <a:t> -c </a:t>
            </a:r>
            <a:r>
              <a:rPr lang="en-US" sz="1600" dirty="0" err="1">
                <a:solidFill>
                  <a:srgbClr val="000000"/>
                </a:solidFill>
                <a:effectLst/>
                <a:latin typeface="Menlo" panose="020B0609030804020204" pitchFamily="49" charset="0"/>
              </a:rPr>
              <a:t>main.c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-c sum4.S</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sum4.o </a:t>
            </a:r>
            <a:r>
              <a:rPr lang="en-US" sz="1600" dirty="0" err="1">
                <a:solidFill>
                  <a:srgbClr val="000000"/>
                </a:solidFill>
                <a:effectLst/>
                <a:latin typeface="Menlo" panose="020B0609030804020204" pitchFamily="49" charset="0"/>
              </a:rPr>
              <a:t>main.o</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a.out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10</a:t>
            </a:r>
          </a:p>
        </p:txBody>
      </p:sp>
      <p:sp>
        <p:nvSpPr>
          <p:cNvPr id="2" name="Right Brace 1">
            <a:extLst>
              <a:ext uri="{FF2B5EF4-FFF2-40B4-BE49-F238E27FC236}">
                <a16:creationId xmlns:a16="http://schemas.microsoft.com/office/drawing/2014/main" id="{DA91340F-376F-104B-1438-1BFD53B885BE}"/>
              </a:ext>
            </a:extLst>
          </p:cNvPr>
          <p:cNvSpPr/>
          <p:nvPr/>
        </p:nvSpPr>
        <p:spPr>
          <a:xfrm>
            <a:off x="8935932" y="2582405"/>
            <a:ext cx="512243" cy="145727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D2117E2E-E6DB-8CC1-44A2-D990A7E45998}"/>
              </a:ext>
            </a:extLst>
          </p:cNvPr>
          <p:cNvSpPr txBox="1"/>
          <p:nvPr/>
        </p:nvSpPr>
        <p:spPr>
          <a:xfrm>
            <a:off x="9344808" y="2994272"/>
            <a:ext cx="278794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t>We will cover this </a:t>
            </a:r>
          </a:p>
          <a:p>
            <a:r>
              <a:rPr lang="en-US" dirty="0"/>
              <a:t>when we do stack frames</a:t>
            </a:r>
          </a:p>
        </p:txBody>
      </p:sp>
      <p:sp>
        <p:nvSpPr>
          <p:cNvPr id="9" name="Right Brace 8">
            <a:extLst>
              <a:ext uri="{FF2B5EF4-FFF2-40B4-BE49-F238E27FC236}">
                <a16:creationId xmlns:a16="http://schemas.microsoft.com/office/drawing/2014/main" id="{A184C86D-F983-5DE1-75C8-CA27F91222D9}"/>
              </a:ext>
            </a:extLst>
          </p:cNvPr>
          <p:cNvSpPr/>
          <p:nvPr/>
        </p:nvSpPr>
        <p:spPr>
          <a:xfrm>
            <a:off x="8348870" y="4969565"/>
            <a:ext cx="456575" cy="698707"/>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6573C64A-DE6A-DB6A-9200-055A06360A4B}"/>
              </a:ext>
            </a:extLst>
          </p:cNvPr>
          <p:cNvSpPr txBox="1"/>
          <p:nvPr/>
        </p:nvSpPr>
        <p:spPr>
          <a:xfrm>
            <a:off x="8805445" y="4969565"/>
            <a:ext cx="278794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t>We will cover this </a:t>
            </a:r>
          </a:p>
          <a:p>
            <a:r>
              <a:rPr lang="en-US" dirty="0"/>
              <a:t>when we do stack frames</a:t>
            </a:r>
          </a:p>
        </p:txBody>
      </p:sp>
    </p:spTree>
    <p:extLst>
      <p:ext uri="{BB962C8B-B14F-4D97-AF65-F5344CB8AC3E}">
        <p14:creationId xmlns:p14="http://schemas.microsoft.com/office/powerpoint/2010/main" val="3505802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179976" y="93494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sp>
        <p:nvSpPr>
          <p:cNvPr id="19" name="TextBox 18">
            <a:extLst>
              <a:ext uri="{FF2B5EF4-FFF2-40B4-BE49-F238E27FC236}">
                <a16:creationId xmlns:a16="http://schemas.microsoft.com/office/drawing/2014/main" id="{1E759530-60FA-874C-BCB8-A99D950745E8}"/>
              </a:ext>
            </a:extLst>
          </p:cNvPr>
          <p:cNvSpPr txBox="1"/>
          <p:nvPr/>
        </p:nvSpPr>
        <p:spPr>
          <a:xfrm>
            <a:off x="7753457" y="1857673"/>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err="1">
                <a:solidFill>
                  <a:srgbClr val="000000"/>
                </a:solidFill>
                <a:latin typeface="Consolas"/>
                <a:ea typeface="Arial"/>
                <a:cs typeface="Calibri"/>
              </a:rPr>
              <a:t>ldr</a:t>
            </a:r>
            <a:r>
              <a:rPr lang="en-US" b="1" dirty="0">
                <a:solidFill>
                  <a:srgbClr val="000000"/>
                </a:solidFill>
                <a:latin typeface="Consolas"/>
                <a:ea typeface="Arial"/>
                <a:cs typeface="Calibri"/>
              </a:rPr>
              <a:t>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20756"/>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627968" y="3924911"/>
              <a:ext cx="3799325" cy="2485809"/>
            </a:xfrm>
            <a:prstGeom prst="rect">
              <a:avLst/>
            </a:prstGeom>
            <a:noFill/>
          </p:spPr>
          <p:txBody>
            <a:bodyPr wrap="square" rtlCol="0">
              <a:spAutoFit/>
            </a:bodyPr>
            <a:lstStyle/>
            <a:p>
              <a:r>
                <a:rPr lang="en-US" sz="2400" b="1" dirty="0">
                  <a:solidFill>
                    <a:srgbClr val="0070C0"/>
                  </a:solidFill>
                  <a:latin typeface="Consolas"/>
                  <a:ea typeface="Calibri"/>
                  <a:cs typeface="Calibri"/>
                </a:rPr>
                <a:t>str	r0, [r1]</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90C3844-F6D9-2945-A6A2-F5162F07EDF7}"/>
                </a:ext>
              </a:extLst>
            </p:cNvPr>
            <p:cNvSpPr txBox="1"/>
            <p:nvPr/>
          </p:nvSpPr>
          <p:spPr>
            <a:xfrm>
              <a:off x="7785600" y="3928838"/>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a:solidFill>
                    <a:srgbClr val="000000"/>
                  </a:solidFill>
                  <a:latin typeface="Consolas"/>
                  <a:ea typeface="Arial"/>
                  <a:cs typeface="Calibri"/>
                </a:rPr>
                <a:t>str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02703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79173" y="121265"/>
            <a:ext cx="11288654" cy="490633"/>
          </a:xfrm>
        </p:spPr>
        <p:txBody>
          <a:bodyPr/>
          <a:lstStyle/>
          <a:p>
            <a:r>
              <a:rPr lang="en-US" dirty="0"/>
              <a:t>Example Base Register Addressing Load – Modify – Store</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305404" y="4706831"/>
            <a:ext cx="7053913" cy="1997591"/>
          </a:xfrm>
          <a:solidFill>
            <a:schemeClr val="accent4">
              <a:lumMod val="20000"/>
              <a:lumOff val="80000"/>
            </a:schemeClr>
          </a:solidFill>
          <a:ln>
            <a:solidFill>
              <a:schemeClr val="tx2"/>
            </a:solidFill>
          </a:ln>
        </p:spPr>
        <p:txBody>
          <a:bodyPr/>
          <a:lstStyle/>
          <a:p>
            <a:pPr marL="0" indent="0" algn="ctr">
              <a:lnSpc>
                <a:spcPct val="100000"/>
              </a:lnSpc>
              <a:buNone/>
            </a:pPr>
            <a:r>
              <a:rPr lang="en-US" dirty="0">
                <a:latin typeface="Consolas" panose="020B0609020204030204" pitchFamily="49" charset="0"/>
                <a:cs typeface="Consolas" panose="020B0609020204030204" pitchFamily="49" charset="0"/>
              </a:rPr>
              <a:t>x = x + 1;</a:t>
            </a:r>
          </a:p>
          <a:p>
            <a:pPr marL="0" indent="0">
              <a:lnSpc>
                <a:spcPct val="100000"/>
              </a:lnSpc>
              <a:buNone/>
            </a:pPr>
            <a:r>
              <a:rPr lang="en-US" sz="2400" dirty="0" err="1">
                <a:solidFill>
                  <a:srgbClr val="0070C0"/>
                </a:solidFill>
                <a:latin typeface="Consolas" panose="020B0609020204030204" pitchFamily="49" charset="0"/>
                <a:cs typeface="Consolas" panose="020B0609020204030204" pitchFamily="49" charset="0"/>
              </a:rPr>
              <a:t>ldr</a:t>
            </a:r>
            <a:r>
              <a:rPr lang="en-US" sz="2400" dirty="0">
                <a:solidFill>
                  <a:srgbClr val="0070C0"/>
                </a:solidFill>
                <a:latin typeface="Consolas" panose="020B0609020204030204" pitchFamily="49" charset="0"/>
                <a:cs typeface="Consolas" panose="020B0609020204030204" pitchFamily="49" charset="0"/>
              </a:rPr>
              <a:t> r0, [r1]        </a:t>
            </a:r>
            <a:r>
              <a:rPr lang="en-US" sz="2400" dirty="0">
                <a:latin typeface="Consolas" panose="020B0609020204030204" pitchFamily="49" charset="0"/>
                <a:cs typeface="Consolas" panose="020B0609020204030204" pitchFamily="49" charset="0"/>
              </a:rPr>
              <a:t>// r0 =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(read x)</a:t>
            </a:r>
          </a:p>
          <a:p>
            <a:pPr marL="0" indent="0">
              <a:lnSpc>
                <a:spcPct val="100000"/>
              </a:lnSpc>
              <a:buNone/>
            </a:pPr>
            <a:r>
              <a:rPr lang="en-US" sz="2400" dirty="0">
                <a:solidFill>
                  <a:srgbClr val="00B050"/>
                </a:solidFill>
                <a:latin typeface="Consolas" panose="020B0609020204030204" pitchFamily="49" charset="0"/>
                <a:cs typeface="Consolas" panose="020B0609020204030204" pitchFamily="49" charset="0"/>
              </a:rPr>
              <a:t>add r0, r0, 1       </a:t>
            </a:r>
            <a:r>
              <a:rPr lang="en-US" sz="2400" dirty="0">
                <a:latin typeface="Consolas" panose="020B0609020204030204" pitchFamily="49" charset="0"/>
                <a:cs typeface="Consolas" panose="020B0609020204030204" pitchFamily="49" charset="0"/>
              </a:rPr>
              <a:t>// r0 = r0 + 1 (x++)</a:t>
            </a:r>
          </a:p>
          <a:p>
            <a:pPr marL="0" indent="0">
              <a:lnSpc>
                <a:spcPct val="100000"/>
              </a:lnSpc>
              <a:buNone/>
            </a:pPr>
            <a:r>
              <a:rPr lang="en-US" sz="2400" dirty="0">
                <a:solidFill>
                  <a:srgbClr val="F37440"/>
                </a:solidFill>
                <a:latin typeface="Consolas" panose="020B0609020204030204" pitchFamily="49" charset="0"/>
                <a:cs typeface="Consolas" panose="020B0609020204030204" pitchFamily="49" charset="0"/>
              </a:rPr>
              <a:t>str r0, [r1]        </a:t>
            </a:r>
            <a:r>
              <a:rPr lang="en-US" sz="2400" dirty="0">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 r0 write x</a:t>
            </a:r>
          </a:p>
        </p:txBody>
      </p:sp>
      <p:sp>
        <p:nvSpPr>
          <p:cNvPr id="38" name="Rectangle 37">
            <a:extLst>
              <a:ext uri="{FF2B5EF4-FFF2-40B4-BE49-F238E27FC236}">
                <a16:creationId xmlns:a16="http://schemas.microsoft.com/office/drawing/2014/main" id="{8BEE988A-947E-2647-B5D2-95A5DF599481}"/>
              </a:ext>
            </a:extLst>
          </p:cNvPr>
          <p:cNvSpPr/>
          <p:nvPr/>
        </p:nvSpPr>
        <p:spPr>
          <a:xfrm>
            <a:off x="4755604" y="176865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000" dirty="0">
                <a:solidFill>
                  <a:srgbClr val="000000"/>
                </a:solidFill>
                <a:effectLst/>
                <a:ea typeface="Arial"/>
              </a:rPr>
              <a:t>Memory assigned to x</a:t>
            </a:r>
            <a:endParaRPr lang="en-US" sz="2000" dirty="0">
              <a:solidFill>
                <a:srgbClr val="000000"/>
              </a:solidFill>
              <a:effectLst/>
              <a:latin typeface="Arial"/>
              <a:ea typeface="Arial"/>
            </a:endParaRPr>
          </a:p>
        </p:txBody>
      </p:sp>
      <p:sp>
        <p:nvSpPr>
          <p:cNvPr id="39" name="Rectangle 38">
            <a:extLst>
              <a:ext uri="{FF2B5EF4-FFF2-40B4-BE49-F238E27FC236}">
                <a16:creationId xmlns:a16="http://schemas.microsoft.com/office/drawing/2014/main" id="{96F562BF-1504-454C-AEA1-04B0106F9DDD}"/>
              </a:ext>
            </a:extLst>
          </p:cNvPr>
          <p:cNvSpPr/>
          <p:nvPr/>
        </p:nvSpPr>
        <p:spPr>
          <a:xfrm>
            <a:off x="4687254" y="3332149"/>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 </a:t>
            </a:r>
            <a:endParaRPr lang="en-US" sz="2400" dirty="0">
              <a:solidFill>
                <a:srgbClr val="000000"/>
              </a:solidFill>
              <a:effectLst/>
              <a:latin typeface="Arial"/>
              <a:ea typeface="Arial"/>
            </a:endParaRPr>
          </a:p>
        </p:txBody>
      </p:sp>
      <p:sp>
        <p:nvSpPr>
          <p:cNvPr id="42" name="Down Arrow 41">
            <a:extLst>
              <a:ext uri="{FF2B5EF4-FFF2-40B4-BE49-F238E27FC236}">
                <a16:creationId xmlns:a16="http://schemas.microsoft.com/office/drawing/2014/main" id="{83DF1A56-EA2F-9B4F-9246-F04F019BBA12}"/>
              </a:ext>
            </a:extLst>
          </p:cNvPr>
          <p:cNvSpPr/>
          <p:nvPr/>
        </p:nvSpPr>
        <p:spPr>
          <a:xfrm>
            <a:off x="5341740" y="24825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Rectangle 46">
            <a:extLst>
              <a:ext uri="{FF2B5EF4-FFF2-40B4-BE49-F238E27FC236}">
                <a16:creationId xmlns:a16="http://schemas.microsoft.com/office/drawing/2014/main" id="{375F33B6-D395-8846-971A-3B78138323B0}"/>
              </a:ext>
            </a:extLst>
          </p:cNvPr>
          <p:cNvSpPr/>
          <p:nvPr/>
        </p:nvSpPr>
        <p:spPr>
          <a:xfrm>
            <a:off x="8636442" y="176865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48" name="Left Arrow 47">
            <a:extLst>
              <a:ext uri="{FF2B5EF4-FFF2-40B4-BE49-F238E27FC236}">
                <a16:creationId xmlns:a16="http://schemas.microsoft.com/office/drawing/2014/main" id="{16414800-0709-F047-9B66-68251FF92649}"/>
              </a:ext>
            </a:extLst>
          </p:cNvPr>
          <p:cNvSpPr/>
          <p:nvPr/>
        </p:nvSpPr>
        <p:spPr>
          <a:xfrm>
            <a:off x="7901605" y="197402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B48DCF3-2D02-6446-B3B7-AB62624C8D8A}"/>
              </a:ext>
            </a:extLst>
          </p:cNvPr>
          <p:cNvSpPr txBox="1"/>
          <p:nvPr/>
        </p:nvSpPr>
        <p:spPr>
          <a:xfrm>
            <a:off x="8055077" y="3408029"/>
            <a:ext cx="694421" cy="523220"/>
          </a:xfrm>
          <a:prstGeom prst="rect">
            <a:avLst/>
          </a:prstGeom>
          <a:noFill/>
        </p:spPr>
        <p:txBody>
          <a:bodyPr wrap="none" rtlCol="0">
            <a:spAutoFit/>
          </a:bodyPr>
          <a:lstStyle/>
          <a:p>
            <a:r>
              <a:rPr lang="en-US" sz="2800" b="1" dirty="0">
                <a:solidFill>
                  <a:srgbClr val="0070C0"/>
                </a:solidFill>
              </a:rPr>
              <a:t>+ 1</a:t>
            </a:r>
          </a:p>
        </p:txBody>
      </p:sp>
      <p:sp>
        <p:nvSpPr>
          <p:cNvPr id="49" name="Down Arrow 48">
            <a:extLst>
              <a:ext uri="{FF2B5EF4-FFF2-40B4-BE49-F238E27FC236}">
                <a16:creationId xmlns:a16="http://schemas.microsoft.com/office/drawing/2014/main" id="{AB7FE122-26DC-5A4F-B83C-6F5672AD4802}"/>
              </a:ext>
            </a:extLst>
          </p:cNvPr>
          <p:cNvSpPr/>
          <p:nvPr/>
        </p:nvSpPr>
        <p:spPr>
          <a:xfrm rot="10800000">
            <a:off x="6772220" y="2458280"/>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Box 6">
            <a:extLst>
              <a:ext uri="{FF2B5EF4-FFF2-40B4-BE49-F238E27FC236}">
                <a16:creationId xmlns:a16="http://schemas.microsoft.com/office/drawing/2014/main" id="{80B16317-8BA5-C342-BBB9-29C61EB63AFC}"/>
              </a:ext>
            </a:extLst>
          </p:cNvPr>
          <p:cNvSpPr txBox="1"/>
          <p:nvPr/>
        </p:nvSpPr>
        <p:spPr>
          <a:xfrm>
            <a:off x="8719481" y="2556487"/>
            <a:ext cx="3062057" cy="1200329"/>
          </a:xfrm>
          <a:prstGeom prst="rect">
            <a:avLst/>
          </a:prstGeom>
          <a:noFill/>
        </p:spPr>
        <p:txBody>
          <a:bodyPr wrap="none" rtlCol="0">
            <a:spAutoFit/>
          </a:bodyPr>
          <a:lstStyle/>
          <a:p>
            <a:pPr algn="ctr"/>
            <a:r>
              <a:rPr lang="en-US" sz="2400" dirty="0">
                <a:solidFill>
                  <a:srgbClr val="FF0000"/>
                </a:solidFill>
              </a:rPr>
              <a:t>0b..00001</a:t>
            </a:r>
            <a:r>
              <a:rPr lang="en-US" sz="2400" dirty="0">
                <a:solidFill>
                  <a:srgbClr val="7030A0"/>
                </a:solidFill>
              </a:rPr>
              <a:t>00</a:t>
            </a:r>
          </a:p>
          <a:p>
            <a:r>
              <a:rPr lang="en-US" sz="2400" dirty="0">
                <a:solidFill>
                  <a:srgbClr val="7030A0"/>
                </a:solidFill>
              </a:rPr>
              <a:t>Notice: word aligned!</a:t>
            </a:r>
          </a:p>
          <a:p>
            <a:r>
              <a:rPr lang="en-US" sz="2400" dirty="0">
                <a:solidFill>
                  <a:srgbClr val="7030A0"/>
                </a:solidFill>
              </a:rPr>
              <a:t>(last two bits are 0's)</a:t>
            </a:r>
          </a:p>
        </p:txBody>
      </p:sp>
      <p:grpSp>
        <p:nvGrpSpPr>
          <p:cNvPr id="50" name="Group 49">
            <a:extLst>
              <a:ext uri="{FF2B5EF4-FFF2-40B4-BE49-F238E27FC236}">
                <a16:creationId xmlns:a16="http://schemas.microsoft.com/office/drawing/2014/main" id="{EA06C025-92F7-D74F-9181-8425F05BE4A4}"/>
              </a:ext>
            </a:extLst>
          </p:cNvPr>
          <p:cNvGrpSpPr/>
          <p:nvPr/>
        </p:nvGrpSpPr>
        <p:grpSpPr>
          <a:xfrm>
            <a:off x="-172698" y="1053524"/>
            <a:ext cx="2468598" cy="4297145"/>
            <a:chOff x="8661113" y="2565170"/>
            <a:chExt cx="2468598" cy="4297145"/>
          </a:xfrm>
        </p:grpSpPr>
        <p:sp>
          <p:nvSpPr>
            <p:cNvPr id="51" name="Rectangle 50">
              <a:extLst>
                <a:ext uri="{FF2B5EF4-FFF2-40B4-BE49-F238E27FC236}">
                  <a16:creationId xmlns:a16="http://schemas.microsoft.com/office/drawing/2014/main" id="{BFDD3E57-A979-5243-8C62-EA47BB7EA4F1}"/>
                </a:ext>
              </a:extLst>
            </p:cNvPr>
            <p:cNvSpPr/>
            <p:nvPr/>
          </p:nvSpPr>
          <p:spPr>
            <a:xfrm>
              <a:off x="9100665" y="55187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..00000000</a:t>
              </a:r>
            </a:p>
          </p:txBody>
        </p:sp>
        <p:sp>
          <p:nvSpPr>
            <p:cNvPr id="52" name="Rectangle 51">
              <a:extLst>
                <a:ext uri="{FF2B5EF4-FFF2-40B4-BE49-F238E27FC236}">
                  <a16:creationId xmlns:a16="http://schemas.microsoft.com/office/drawing/2014/main" id="{93FA8CB6-8141-B941-BF75-E3C984D477DC}"/>
                </a:ext>
              </a:extLst>
            </p:cNvPr>
            <p:cNvSpPr/>
            <p:nvPr/>
          </p:nvSpPr>
          <p:spPr>
            <a:xfrm>
              <a:off x="9100665" y="5142658"/>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..00000001</a:t>
              </a:r>
            </a:p>
          </p:txBody>
        </p:sp>
        <p:sp>
          <p:nvSpPr>
            <p:cNvPr id="53" name="TextBox 52">
              <a:extLst>
                <a:ext uri="{FF2B5EF4-FFF2-40B4-BE49-F238E27FC236}">
                  <a16:creationId xmlns:a16="http://schemas.microsoft.com/office/drawing/2014/main" id="{03EF2DF1-017B-4242-A572-2B4FA9308739}"/>
                </a:ext>
              </a:extLst>
            </p:cNvPr>
            <p:cNvSpPr txBox="1"/>
            <p:nvPr/>
          </p:nvSpPr>
          <p:spPr>
            <a:xfrm>
              <a:off x="8661113" y="5938985"/>
              <a:ext cx="2468598" cy="923330"/>
            </a:xfrm>
            <a:prstGeom prst="rect">
              <a:avLst/>
            </a:prstGeom>
            <a:noFill/>
          </p:spPr>
          <p:txBody>
            <a:bodyPr wrap="square" rtlCol="0">
              <a:spAutoFit/>
            </a:bodyPr>
            <a:lstStyle/>
            <a:p>
              <a:pPr algn="ctr"/>
              <a:r>
                <a:rPr lang="en-US" b="1" dirty="0">
                  <a:solidFill>
                    <a:srgbClr val="00B050"/>
                  </a:solidFill>
                </a:rPr>
                <a:t>n-bit</a:t>
              </a:r>
              <a:r>
                <a:rPr lang="en-US" dirty="0">
                  <a:solidFill>
                    <a:srgbClr val="00B050"/>
                  </a:solidFill>
                </a:rPr>
                <a:t> Memory</a:t>
              </a:r>
            </a:p>
            <a:p>
              <a:pPr algn="ctr"/>
              <a:r>
                <a:rPr lang="en-US" dirty="0">
                  <a:solidFill>
                    <a:srgbClr val="00B050"/>
                  </a:solidFill>
                </a:rPr>
                <a:t>Address</a:t>
              </a:r>
            </a:p>
            <a:p>
              <a:pPr algn="ctr"/>
              <a:r>
                <a:rPr lang="en-US" dirty="0">
                  <a:solidFill>
                    <a:srgbClr val="00B050"/>
                  </a:solidFill>
                </a:rPr>
                <a:t>binary</a:t>
              </a:r>
            </a:p>
          </p:txBody>
        </p:sp>
        <p:sp>
          <p:nvSpPr>
            <p:cNvPr id="54" name="Rectangle 53">
              <a:extLst>
                <a:ext uri="{FF2B5EF4-FFF2-40B4-BE49-F238E27FC236}">
                  <a16:creationId xmlns:a16="http://schemas.microsoft.com/office/drawing/2014/main" id="{30DDD927-9BAC-4D45-86A6-9FA8CBDBB816}"/>
                </a:ext>
              </a:extLst>
            </p:cNvPr>
            <p:cNvSpPr/>
            <p:nvPr/>
          </p:nvSpPr>
          <p:spPr>
            <a:xfrm>
              <a:off x="9100665" y="478462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..00000010</a:t>
              </a:r>
            </a:p>
          </p:txBody>
        </p:sp>
        <p:sp>
          <p:nvSpPr>
            <p:cNvPr id="55" name="Rectangle 54">
              <a:extLst>
                <a:ext uri="{FF2B5EF4-FFF2-40B4-BE49-F238E27FC236}">
                  <a16:creationId xmlns:a16="http://schemas.microsoft.com/office/drawing/2014/main" id="{0841DC85-8F7A-FD48-B0D7-8D661260D492}"/>
                </a:ext>
              </a:extLst>
            </p:cNvPr>
            <p:cNvSpPr/>
            <p:nvPr/>
          </p:nvSpPr>
          <p:spPr>
            <a:xfrm>
              <a:off x="9100665" y="441342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..00000011</a:t>
              </a:r>
            </a:p>
          </p:txBody>
        </p:sp>
        <p:sp>
          <p:nvSpPr>
            <p:cNvPr id="56" name="Rectangle 55">
              <a:extLst>
                <a:ext uri="{FF2B5EF4-FFF2-40B4-BE49-F238E27FC236}">
                  <a16:creationId xmlns:a16="http://schemas.microsoft.com/office/drawing/2014/main" id="{8EBCDB03-0FC5-0544-80C7-9B8CDA5812A3}"/>
                </a:ext>
              </a:extLst>
            </p:cNvPr>
            <p:cNvSpPr/>
            <p:nvPr/>
          </p:nvSpPr>
          <p:spPr>
            <a:xfrm>
              <a:off x="9100665" y="4037309"/>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000001</a:t>
              </a:r>
              <a:r>
                <a:rPr lang="en-US" b="1" dirty="0">
                  <a:solidFill>
                    <a:srgbClr val="7030A0"/>
                  </a:solidFill>
                  <a:latin typeface="Courier New" panose="02070309020205020404" pitchFamily="49" charset="0"/>
                  <a:cs typeface="Courier New" panose="02070309020205020404" pitchFamily="49" charset="0"/>
                </a:rPr>
                <a:t>00</a:t>
              </a:r>
            </a:p>
          </p:txBody>
        </p:sp>
        <p:sp>
          <p:nvSpPr>
            <p:cNvPr id="57" name="Rectangle 56">
              <a:extLst>
                <a:ext uri="{FF2B5EF4-FFF2-40B4-BE49-F238E27FC236}">
                  <a16:creationId xmlns:a16="http://schemas.microsoft.com/office/drawing/2014/main" id="{034404F1-9DF7-9740-8C1B-16997E668804}"/>
                </a:ext>
              </a:extLst>
            </p:cNvPr>
            <p:cNvSpPr/>
            <p:nvPr/>
          </p:nvSpPr>
          <p:spPr>
            <a:xfrm>
              <a:off x="9100665" y="3685572"/>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..00000101</a:t>
              </a:r>
            </a:p>
          </p:txBody>
        </p:sp>
        <p:sp>
          <p:nvSpPr>
            <p:cNvPr id="58" name="Rectangle 57">
              <a:extLst>
                <a:ext uri="{FF2B5EF4-FFF2-40B4-BE49-F238E27FC236}">
                  <a16:creationId xmlns:a16="http://schemas.microsoft.com/office/drawing/2014/main" id="{8120B7C2-4E23-4741-8C1C-B6D0DADDC5E7}"/>
                </a:ext>
              </a:extLst>
            </p:cNvPr>
            <p:cNvSpPr/>
            <p:nvPr/>
          </p:nvSpPr>
          <p:spPr>
            <a:xfrm>
              <a:off x="9100665" y="331641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..00000110</a:t>
              </a:r>
            </a:p>
          </p:txBody>
        </p:sp>
        <p:sp>
          <p:nvSpPr>
            <p:cNvPr id="59" name="Rectangle 58">
              <a:extLst>
                <a:ext uri="{FF2B5EF4-FFF2-40B4-BE49-F238E27FC236}">
                  <a16:creationId xmlns:a16="http://schemas.microsoft.com/office/drawing/2014/main" id="{C5E4E955-F178-3A40-B73A-B4A1322A91DE}"/>
                </a:ext>
              </a:extLst>
            </p:cNvPr>
            <p:cNvSpPr/>
            <p:nvPr/>
          </p:nvSpPr>
          <p:spPr>
            <a:xfrm>
              <a:off x="9100665" y="2940300"/>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..00000111</a:t>
              </a:r>
            </a:p>
          </p:txBody>
        </p:sp>
        <p:sp>
          <p:nvSpPr>
            <p:cNvPr id="62" name="Up Arrow 61">
              <a:extLst>
                <a:ext uri="{FF2B5EF4-FFF2-40B4-BE49-F238E27FC236}">
                  <a16:creationId xmlns:a16="http://schemas.microsoft.com/office/drawing/2014/main" id="{74A5ACEC-EB3F-D048-9CFC-2C1D9A226010}"/>
                </a:ext>
              </a:extLst>
            </p:cNvPr>
            <p:cNvSpPr/>
            <p:nvPr/>
          </p:nvSpPr>
          <p:spPr>
            <a:xfrm>
              <a:off x="9882289" y="2565170"/>
              <a:ext cx="235635" cy="357647"/>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8FCF2C2F-633D-7540-916D-76DB6AA587B4}"/>
              </a:ext>
            </a:extLst>
          </p:cNvPr>
          <p:cNvGrpSpPr/>
          <p:nvPr/>
        </p:nvGrpSpPr>
        <p:grpSpPr>
          <a:xfrm>
            <a:off x="1610641" y="992465"/>
            <a:ext cx="1694763" cy="3964642"/>
            <a:chOff x="10459173" y="2508975"/>
            <a:chExt cx="1694763" cy="3964642"/>
          </a:xfrm>
        </p:grpSpPr>
        <p:sp>
          <p:nvSpPr>
            <p:cNvPr id="64" name="TextBox 63">
              <a:extLst>
                <a:ext uri="{FF2B5EF4-FFF2-40B4-BE49-F238E27FC236}">
                  <a16:creationId xmlns:a16="http://schemas.microsoft.com/office/drawing/2014/main" id="{17DCDDBB-66E0-9B48-9131-B6703BB795C1}"/>
                </a:ext>
              </a:extLst>
            </p:cNvPr>
            <p:cNvSpPr txBox="1"/>
            <p:nvPr/>
          </p:nvSpPr>
          <p:spPr>
            <a:xfrm>
              <a:off x="10634563" y="548183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5" name="TextBox 64">
              <a:extLst>
                <a:ext uri="{FF2B5EF4-FFF2-40B4-BE49-F238E27FC236}">
                  <a16:creationId xmlns:a16="http://schemas.microsoft.com/office/drawing/2014/main" id="{8B0C591F-3E1F-5F43-AE82-582AE39DE0D8}"/>
                </a:ext>
              </a:extLst>
            </p:cNvPr>
            <p:cNvSpPr txBox="1"/>
            <p:nvPr/>
          </p:nvSpPr>
          <p:spPr>
            <a:xfrm>
              <a:off x="10625028" y="5123800"/>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6" name="TextBox 65">
              <a:extLst>
                <a:ext uri="{FF2B5EF4-FFF2-40B4-BE49-F238E27FC236}">
                  <a16:creationId xmlns:a16="http://schemas.microsoft.com/office/drawing/2014/main" id="{635CF544-D423-3D45-9A92-417A4444C0A8}"/>
                </a:ext>
              </a:extLst>
            </p:cNvPr>
            <p:cNvSpPr txBox="1"/>
            <p:nvPr/>
          </p:nvSpPr>
          <p:spPr>
            <a:xfrm>
              <a:off x="10625028" y="475376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7" name="TextBox 66">
              <a:extLst>
                <a:ext uri="{FF2B5EF4-FFF2-40B4-BE49-F238E27FC236}">
                  <a16:creationId xmlns:a16="http://schemas.microsoft.com/office/drawing/2014/main" id="{2C87250F-CEC4-0C49-A7BA-99555C68F716}"/>
                </a:ext>
              </a:extLst>
            </p:cNvPr>
            <p:cNvSpPr txBox="1"/>
            <p:nvPr/>
          </p:nvSpPr>
          <p:spPr>
            <a:xfrm>
              <a:off x="10625028" y="4384429"/>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8" name="TextBox 67">
              <a:extLst>
                <a:ext uri="{FF2B5EF4-FFF2-40B4-BE49-F238E27FC236}">
                  <a16:creationId xmlns:a16="http://schemas.microsoft.com/office/drawing/2014/main" id="{17E95A68-9488-8B40-B2BA-A9D68D2393BA}"/>
                </a:ext>
              </a:extLst>
            </p:cNvPr>
            <p:cNvSpPr txBox="1"/>
            <p:nvPr/>
          </p:nvSpPr>
          <p:spPr>
            <a:xfrm>
              <a:off x="10625028" y="4014390"/>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69" name="TextBox 68">
              <a:extLst>
                <a:ext uri="{FF2B5EF4-FFF2-40B4-BE49-F238E27FC236}">
                  <a16:creationId xmlns:a16="http://schemas.microsoft.com/office/drawing/2014/main" id="{54F14C23-D045-0645-A796-5049981A1B61}"/>
                </a:ext>
              </a:extLst>
            </p:cNvPr>
            <p:cNvSpPr txBox="1"/>
            <p:nvPr/>
          </p:nvSpPr>
          <p:spPr>
            <a:xfrm>
              <a:off x="10632554" y="3645412"/>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0" name="TextBox 69">
              <a:extLst>
                <a:ext uri="{FF2B5EF4-FFF2-40B4-BE49-F238E27FC236}">
                  <a16:creationId xmlns:a16="http://schemas.microsoft.com/office/drawing/2014/main" id="{B018F926-B479-A647-9542-4EC2BCC39934}"/>
                </a:ext>
              </a:extLst>
            </p:cNvPr>
            <p:cNvSpPr txBox="1"/>
            <p:nvPr/>
          </p:nvSpPr>
          <p:spPr>
            <a:xfrm>
              <a:off x="10625028" y="3281731"/>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71" name="TextBox 70">
              <a:extLst>
                <a:ext uri="{FF2B5EF4-FFF2-40B4-BE49-F238E27FC236}">
                  <a16:creationId xmlns:a16="http://schemas.microsoft.com/office/drawing/2014/main" id="{B8BFFAA3-4C4A-B743-BB39-B39A2C07966B}"/>
                </a:ext>
              </a:extLst>
            </p:cNvPr>
            <p:cNvSpPr txBox="1"/>
            <p:nvPr/>
          </p:nvSpPr>
          <p:spPr>
            <a:xfrm>
              <a:off x="10640505" y="2905334"/>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2" name="TextBox 71">
              <a:extLst>
                <a:ext uri="{FF2B5EF4-FFF2-40B4-BE49-F238E27FC236}">
                  <a16:creationId xmlns:a16="http://schemas.microsoft.com/office/drawing/2014/main" id="{35239425-B752-014D-B06C-681404F39AEC}"/>
                </a:ext>
              </a:extLst>
            </p:cNvPr>
            <p:cNvSpPr txBox="1"/>
            <p:nvPr/>
          </p:nvSpPr>
          <p:spPr>
            <a:xfrm>
              <a:off x="10459173" y="6104285"/>
              <a:ext cx="1619237" cy="369332"/>
            </a:xfrm>
            <a:prstGeom prst="rect">
              <a:avLst/>
            </a:prstGeom>
            <a:noFill/>
          </p:spPr>
          <p:txBody>
            <a:bodyPr wrap="square" rtlCol="0">
              <a:spAutoFit/>
            </a:bodyPr>
            <a:lstStyle/>
            <a:p>
              <a:pPr algn="ctr"/>
              <a:r>
                <a:rPr lang="en-US" dirty="0">
                  <a:solidFill>
                    <a:schemeClr val="accent5"/>
                  </a:solidFill>
                </a:rPr>
                <a:t>1 byte </a:t>
              </a:r>
            </a:p>
          </p:txBody>
        </p:sp>
        <p:sp>
          <p:nvSpPr>
            <p:cNvPr id="74" name="Right Brace 73">
              <a:extLst>
                <a:ext uri="{FF2B5EF4-FFF2-40B4-BE49-F238E27FC236}">
                  <a16:creationId xmlns:a16="http://schemas.microsoft.com/office/drawing/2014/main" id="{AE088B83-D6B2-5F46-8034-B52C8014524B}"/>
                </a:ext>
              </a:extLst>
            </p:cNvPr>
            <p:cNvSpPr/>
            <p:nvPr/>
          </p:nvSpPr>
          <p:spPr>
            <a:xfrm rot="5400000">
              <a:off x="11074196" y="5384978"/>
              <a:ext cx="396719" cy="1280006"/>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TextBox 74">
              <a:extLst>
                <a:ext uri="{FF2B5EF4-FFF2-40B4-BE49-F238E27FC236}">
                  <a16:creationId xmlns:a16="http://schemas.microsoft.com/office/drawing/2014/main" id="{81707C1A-3925-1F4D-AB31-BA3E056F7589}"/>
                </a:ext>
              </a:extLst>
            </p:cNvPr>
            <p:cNvSpPr txBox="1"/>
            <p:nvPr/>
          </p:nvSpPr>
          <p:spPr>
            <a:xfrm>
              <a:off x="10534699" y="2508975"/>
              <a:ext cx="1619237" cy="369332"/>
            </a:xfrm>
            <a:prstGeom prst="rect">
              <a:avLst/>
            </a:prstGeom>
            <a:noFill/>
          </p:spPr>
          <p:txBody>
            <a:bodyPr wrap="square" rtlCol="0">
              <a:spAutoFit/>
            </a:bodyPr>
            <a:lstStyle/>
            <a:p>
              <a:pPr algn="ctr"/>
              <a:r>
                <a:rPr lang="en-US" dirty="0">
                  <a:solidFill>
                    <a:schemeClr val="accent5"/>
                  </a:solidFill>
                </a:rPr>
                <a:t>contents</a:t>
              </a:r>
            </a:p>
          </p:txBody>
        </p:sp>
      </p:grpSp>
      <p:sp>
        <p:nvSpPr>
          <p:cNvPr id="10" name="Right Brace 9">
            <a:extLst>
              <a:ext uri="{FF2B5EF4-FFF2-40B4-BE49-F238E27FC236}">
                <a16:creationId xmlns:a16="http://schemas.microsoft.com/office/drawing/2014/main" id="{C46FB976-C58B-F547-9A6D-14E7FA2C638F}"/>
              </a:ext>
            </a:extLst>
          </p:cNvPr>
          <p:cNvSpPr/>
          <p:nvPr/>
        </p:nvSpPr>
        <p:spPr>
          <a:xfrm>
            <a:off x="3079505" y="1388118"/>
            <a:ext cx="719360" cy="1479094"/>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Right Arrow 10">
            <a:extLst>
              <a:ext uri="{FF2B5EF4-FFF2-40B4-BE49-F238E27FC236}">
                <a16:creationId xmlns:a16="http://schemas.microsoft.com/office/drawing/2014/main" id="{35C7ED90-B38B-4944-9F8D-EA5D4B8BEE06}"/>
              </a:ext>
            </a:extLst>
          </p:cNvPr>
          <p:cNvSpPr/>
          <p:nvPr/>
        </p:nvSpPr>
        <p:spPr>
          <a:xfrm>
            <a:off x="3834277" y="1974027"/>
            <a:ext cx="921327" cy="2694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B8AB4C9-3932-CB48-82B2-000D32AC00FB}"/>
              </a:ext>
            </a:extLst>
          </p:cNvPr>
          <p:cNvSpPr txBox="1"/>
          <p:nvPr/>
        </p:nvSpPr>
        <p:spPr>
          <a:xfrm>
            <a:off x="3542461" y="2695553"/>
            <a:ext cx="1069312" cy="923330"/>
          </a:xfrm>
          <a:prstGeom prst="rect">
            <a:avLst/>
          </a:prstGeom>
          <a:solidFill>
            <a:schemeClr val="accent4">
              <a:lumMod val="20000"/>
              <a:lumOff val="80000"/>
            </a:schemeClr>
          </a:solidFill>
          <a:ln w="25400">
            <a:solidFill>
              <a:srgbClr val="0070C0"/>
            </a:solidFill>
          </a:ln>
        </p:spPr>
        <p:txBody>
          <a:bodyPr wrap="square" rtlCol="0">
            <a:spAutoFit/>
          </a:bodyPr>
          <a:lstStyle/>
          <a:p>
            <a:pPr algn="ctr"/>
            <a:r>
              <a:rPr lang="en-US" dirty="0">
                <a:solidFill>
                  <a:srgbClr val="0070C0"/>
                </a:solidFill>
              </a:rPr>
              <a:t>X starting address</a:t>
            </a:r>
          </a:p>
        </p:txBody>
      </p:sp>
      <p:sp>
        <p:nvSpPr>
          <p:cNvPr id="5" name="Left Arrow 4">
            <a:extLst>
              <a:ext uri="{FF2B5EF4-FFF2-40B4-BE49-F238E27FC236}">
                <a16:creationId xmlns:a16="http://schemas.microsoft.com/office/drawing/2014/main" id="{372E495D-97A8-FF4C-A4C4-4D6FCE524F98}"/>
              </a:ext>
            </a:extLst>
          </p:cNvPr>
          <p:cNvSpPr/>
          <p:nvPr/>
        </p:nvSpPr>
        <p:spPr>
          <a:xfrm>
            <a:off x="3079505" y="2720479"/>
            <a:ext cx="451799" cy="131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935804B-B60B-DA41-A9E5-0919401DAC6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TextBox 7">
            <a:extLst>
              <a:ext uri="{FF2B5EF4-FFF2-40B4-BE49-F238E27FC236}">
                <a16:creationId xmlns:a16="http://schemas.microsoft.com/office/drawing/2014/main" id="{41D565AB-54CE-F445-B5CC-C72843F17CE5}"/>
              </a:ext>
            </a:extLst>
          </p:cNvPr>
          <p:cNvSpPr txBox="1"/>
          <p:nvPr/>
        </p:nvSpPr>
        <p:spPr>
          <a:xfrm>
            <a:off x="5091778" y="743574"/>
            <a:ext cx="2416046" cy="800219"/>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sz="2800" dirty="0">
                <a:solidFill>
                  <a:srgbClr val="0070C0"/>
                </a:solidFill>
              </a:rPr>
              <a:t>x = x + 1</a:t>
            </a:r>
          </a:p>
          <a:p>
            <a:r>
              <a:rPr lang="en-US" dirty="0">
                <a:solidFill>
                  <a:srgbClr val="0070C0"/>
                </a:solidFill>
              </a:rPr>
              <a:t>Where x is in memory</a:t>
            </a:r>
            <a:endParaRPr lang="en-US" sz="1600" dirty="0">
              <a:solidFill>
                <a:srgbClr val="0070C0"/>
              </a:solidFill>
            </a:endParaRPr>
          </a:p>
        </p:txBody>
      </p:sp>
      <p:sp>
        <p:nvSpPr>
          <p:cNvPr id="9" name="TextBox 8">
            <a:extLst>
              <a:ext uri="{FF2B5EF4-FFF2-40B4-BE49-F238E27FC236}">
                <a16:creationId xmlns:a16="http://schemas.microsoft.com/office/drawing/2014/main" id="{EC171F64-8086-E0FE-2EB0-02F6826350CD}"/>
              </a:ext>
            </a:extLst>
          </p:cNvPr>
          <p:cNvSpPr txBox="1"/>
          <p:nvPr/>
        </p:nvSpPr>
        <p:spPr>
          <a:xfrm>
            <a:off x="9225228" y="1252731"/>
            <a:ext cx="2050561" cy="461665"/>
          </a:xfrm>
          <a:prstGeom prst="rect">
            <a:avLst/>
          </a:prstGeom>
          <a:noFill/>
        </p:spPr>
        <p:txBody>
          <a:bodyPr wrap="none" rtlCol="0">
            <a:spAutoFit/>
          </a:bodyPr>
          <a:lstStyle/>
          <a:p>
            <a:r>
              <a:rPr lang="en-US" sz="2400" dirty="0">
                <a:solidFill>
                  <a:srgbClr val="0070C0"/>
                </a:solidFill>
              </a:rPr>
              <a:t>r1 is a pointer</a:t>
            </a:r>
          </a:p>
        </p:txBody>
      </p:sp>
    </p:spTree>
    <p:extLst>
      <p:ext uri="{BB962C8B-B14F-4D97-AF65-F5344CB8AC3E}">
        <p14:creationId xmlns:p14="http://schemas.microsoft.com/office/powerpoint/2010/main" val="33924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2" grpId="0" animBg="1"/>
      <p:bldP spid="6" grpId="0"/>
      <p:bldP spid="49" grpId="0" animBg="1"/>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PA7/8: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507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 + Immediate</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234427" y="859650"/>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 4]</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+4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30695"/>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544148" y="3928838"/>
              <a:ext cx="4199240" cy="2485873"/>
            </a:xfrm>
            <a:prstGeom prst="rect">
              <a:avLst/>
            </a:prstGeom>
            <a:noFill/>
          </p:spPr>
          <p:txBody>
            <a:bodyPr wrap="square" rtlCol="0">
              <a:spAutoFit/>
            </a:bodyPr>
            <a:lstStyle/>
            <a:p>
              <a:r>
                <a:rPr lang="en-US" sz="2400" b="1" dirty="0">
                  <a:solidFill>
                    <a:srgbClr val="0070C0"/>
                  </a:solidFill>
                  <a:latin typeface="Consolas"/>
                  <a:ea typeface="Calibri"/>
                  <a:cs typeface="Calibri"/>
                </a:rPr>
                <a:t>str	r0, [r1, 4]</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r1+4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Cross 3">
            <a:extLst>
              <a:ext uri="{FF2B5EF4-FFF2-40B4-BE49-F238E27FC236}">
                <a16:creationId xmlns:a16="http://schemas.microsoft.com/office/drawing/2014/main" id="{11ABBD23-B367-908F-8779-3349C5CFA809}"/>
              </a:ext>
            </a:extLst>
          </p:cNvPr>
          <p:cNvSpPr/>
          <p:nvPr/>
        </p:nvSpPr>
        <p:spPr>
          <a:xfrm>
            <a:off x="9618132" y="1605644"/>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248F19-91ED-8237-AFED-24F202674558}"/>
              </a:ext>
            </a:extLst>
          </p:cNvPr>
          <p:cNvSpPr/>
          <p:nvPr/>
        </p:nvSpPr>
        <p:spPr>
          <a:xfrm>
            <a:off x="8214683" y="2074286"/>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4</a:t>
            </a:r>
          </a:p>
          <a:p>
            <a:pPr marL="0" marR="0" algn="ctr">
              <a:lnSpc>
                <a:spcPct val="115000"/>
              </a:lnSpc>
              <a:spcBef>
                <a:spcPts val="0"/>
              </a:spcBef>
              <a:spcAft>
                <a:spcPts val="0"/>
              </a:spcAft>
            </a:pPr>
            <a:r>
              <a:rPr lang="en-US" sz="1600" dirty="0">
                <a:solidFill>
                  <a:srgbClr val="000000"/>
                </a:solidFill>
                <a:latin typeface="Arial"/>
                <a:ea typeface="Arial"/>
              </a:rPr>
              <a:t>Immediate value in instruction</a:t>
            </a:r>
            <a:endParaRPr lang="en-US" sz="1600" dirty="0">
              <a:solidFill>
                <a:srgbClr val="000000"/>
              </a:solidFill>
              <a:effectLst/>
              <a:latin typeface="Arial"/>
              <a:ea typeface="Arial"/>
            </a:endParaRPr>
          </a:p>
        </p:txBody>
      </p:sp>
      <p:sp>
        <p:nvSpPr>
          <p:cNvPr id="23" name="Cross 22">
            <a:extLst>
              <a:ext uri="{FF2B5EF4-FFF2-40B4-BE49-F238E27FC236}">
                <a16:creationId xmlns:a16="http://schemas.microsoft.com/office/drawing/2014/main" id="{2AC3BEB1-342F-088E-CA8F-4759EC6E83FD}"/>
              </a:ext>
            </a:extLst>
          </p:cNvPr>
          <p:cNvSpPr/>
          <p:nvPr/>
        </p:nvSpPr>
        <p:spPr>
          <a:xfrm>
            <a:off x="9429289" y="5304933"/>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F3F672A-79AD-A8F1-6CEF-A35B833FB734}"/>
              </a:ext>
            </a:extLst>
          </p:cNvPr>
          <p:cNvSpPr/>
          <p:nvPr/>
        </p:nvSpPr>
        <p:spPr>
          <a:xfrm>
            <a:off x="8102361" y="4510562"/>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1600" dirty="0">
                <a:solidFill>
                  <a:srgbClr val="000000"/>
                </a:solidFill>
                <a:latin typeface="Arial"/>
                <a:ea typeface="Arial"/>
              </a:rPr>
              <a:t>Immediate value in instruction</a:t>
            </a:r>
            <a:endParaRPr lang="en-US" sz="1600" dirty="0">
              <a:solidFill>
                <a:srgbClr val="000000"/>
              </a:solidFill>
              <a:effectLst/>
              <a:latin typeface="Arial"/>
              <a:ea typeface="Arial"/>
            </a:endParaRPr>
          </a:p>
          <a:p>
            <a:pPr marL="0" marR="0" algn="ctr">
              <a:lnSpc>
                <a:spcPct val="115000"/>
              </a:lnSpc>
              <a:spcBef>
                <a:spcPts val="0"/>
              </a:spcBef>
              <a:spcAft>
                <a:spcPts val="0"/>
              </a:spcAft>
            </a:pPr>
            <a:r>
              <a:rPr lang="en-US" sz="2400" dirty="0">
                <a:solidFill>
                  <a:srgbClr val="000000"/>
                </a:solidFill>
                <a:effectLst/>
                <a:ea typeface="Arial"/>
              </a:rPr>
              <a:t>4</a:t>
            </a:r>
          </a:p>
        </p:txBody>
      </p:sp>
    </p:spTree>
    <p:extLst>
      <p:ext uri="{BB962C8B-B14F-4D97-AF65-F5344CB8AC3E}">
        <p14:creationId xmlns:p14="http://schemas.microsoft.com/office/powerpoint/2010/main" val="57766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03339" y="134165"/>
            <a:ext cx="11265328" cy="416384"/>
          </a:xfrm>
        </p:spPr>
        <p:txBody>
          <a:bodyPr/>
          <a:lstStyle/>
          <a:p>
            <a:r>
              <a:rPr lang="en-US" dirty="0"/>
              <a:t>LDR/STR – Base Register + Immediate Offset Addressing</a:t>
            </a:r>
          </a:p>
        </p:txBody>
      </p:sp>
      <p:sp>
        <p:nvSpPr>
          <p:cNvPr id="4" name="Content Placeholder 3">
            <a:extLst>
              <a:ext uri="{FF2B5EF4-FFF2-40B4-BE49-F238E27FC236}">
                <a16:creationId xmlns:a16="http://schemas.microsoft.com/office/drawing/2014/main" id="{56B6FF03-2BBA-539B-51DA-56EB894CE35E}"/>
              </a:ext>
            </a:extLst>
          </p:cNvPr>
          <p:cNvSpPr>
            <a:spLocks noGrp="1"/>
          </p:cNvSpPr>
          <p:nvPr>
            <p:ph sz="quarter" idx="17"/>
          </p:nvPr>
        </p:nvSpPr>
        <p:spPr>
          <a:xfrm>
            <a:off x="606628" y="2676239"/>
            <a:ext cx="11359771" cy="3699727"/>
          </a:xfrm>
          <a:solidFill>
            <a:schemeClr val="accent4">
              <a:lumMod val="20000"/>
              <a:lumOff val="80000"/>
            </a:schemeClr>
          </a:solidFill>
          <a:ln>
            <a:solidFill>
              <a:schemeClr val="accent1"/>
            </a:solidFill>
          </a:ln>
        </p:spPr>
        <p:txBody>
          <a:bodyPr/>
          <a:lstStyle/>
          <a:p>
            <a:pPr>
              <a:lnSpc>
                <a:spcPct val="100000"/>
              </a:lnSpc>
            </a:pPr>
            <a:r>
              <a:rPr lang="en-US" sz="2000" b="1" dirty="0">
                <a:solidFill>
                  <a:srgbClr val="0070C0"/>
                </a:solidFill>
              </a:rPr>
              <a:t>Register Base Addressing</a:t>
            </a:r>
            <a:r>
              <a:rPr lang="en-US" sz="2000" dirty="0">
                <a:solidFill>
                  <a:srgbClr val="0070C0"/>
                </a:solidFill>
              </a:rPr>
              <a:t>: </a:t>
            </a:r>
          </a:p>
          <a:p>
            <a:pPr lvl="1"/>
            <a:r>
              <a:rPr lang="en-US" sz="2000" dirty="0">
                <a:solidFill>
                  <a:srgbClr val="2C895B"/>
                </a:solidFill>
              </a:rPr>
              <a:t>Pointer Address: Rn; </a:t>
            </a:r>
            <a:r>
              <a:rPr lang="en-US" sz="2000" dirty="0">
                <a:solidFill>
                  <a:srgbClr val="FF0000"/>
                </a:solidFill>
              </a:rPr>
              <a:t>source/destination data: Rd</a:t>
            </a:r>
            <a:r>
              <a:rPr lang="en-US" sz="2000" dirty="0">
                <a:solidFill>
                  <a:srgbClr val="F37440"/>
                </a:solidFill>
              </a:rPr>
              <a:t> </a:t>
            </a:r>
          </a:p>
          <a:p>
            <a:pPr lvl="1"/>
            <a:r>
              <a:rPr lang="en-US" sz="2000" b="1" dirty="0">
                <a:solidFill>
                  <a:srgbClr val="0070C0"/>
                </a:solidFill>
              </a:rPr>
              <a:t>Unsigned pointer address </a:t>
            </a:r>
            <a:r>
              <a:rPr lang="en-US" sz="2000" dirty="0"/>
              <a:t>in stored in the </a:t>
            </a:r>
            <a:r>
              <a:rPr lang="en-US" sz="2000" dirty="0">
                <a:solidFill>
                  <a:schemeClr val="accent5"/>
                </a:solidFill>
              </a:rPr>
              <a:t>base register</a:t>
            </a:r>
          </a:p>
          <a:p>
            <a:r>
              <a:rPr lang="en-US" sz="2000" b="1" dirty="0">
                <a:solidFill>
                  <a:srgbClr val="0070C0"/>
                </a:solidFill>
              </a:rPr>
              <a:t>Register Base + immediate offset Addressing: </a:t>
            </a:r>
          </a:p>
          <a:p>
            <a:pPr lvl="1"/>
            <a:r>
              <a:rPr lang="en-US" sz="2000" dirty="0">
                <a:solidFill>
                  <a:srgbClr val="0070C0"/>
                </a:solidFill>
              </a:rPr>
              <a:t>Pointer Address = register content + immediate offset </a:t>
            </a:r>
            <a:r>
              <a:rPr lang="en-US" sz="2000" dirty="0">
                <a:solidFill>
                  <a:srgbClr val="0070C0"/>
                </a:solidFill>
                <a:latin typeface="Consolas" panose="020B0609020204030204" pitchFamily="49" charset="0"/>
                <a:cs typeface="Consolas" panose="020B0609020204030204" pitchFamily="49" charset="0"/>
              </a:rPr>
              <a:t>-4095 &lt;= imm12 &lt;= 4095 (bytes)</a:t>
            </a:r>
            <a:endParaRPr lang="en-US" sz="2000" dirty="0">
              <a:solidFill>
                <a:srgbClr val="0070C0"/>
              </a:solidFill>
            </a:endParaRPr>
          </a:p>
          <a:p>
            <a:pPr lvl="1"/>
            <a:r>
              <a:rPr lang="en-US" sz="2000" dirty="0">
                <a:solidFill>
                  <a:srgbClr val="0070C0"/>
                </a:solidFill>
              </a:rPr>
              <a:t>Unsigned</a:t>
            </a:r>
            <a:r>
              <a:rPr lang="en-US" sz="2000" dirty="0"/>
              <a:t> offset integer </a:t>
            </a:r>
            <a:r>
              <a:rPr lang="en-US" sz="2000" dirty="0">
                <a:solidFill>
                  <a:schemeClr val="accent5"/>
                </a:solidFill>
              </a:rPr>
              <a:t>immediate value </a:t>
            </a:r>
            <a:r>
              <a:rPr lang="en-US" sz="2000" dirty="0">
                <a:solidFill>
                  <a:srgbClr val="FF0000"/>
                </a:solidFill>
              </a:rPr>
              <a:t>(bytes) </a:t>
            </a:r>
            <a:r>
              <a:rPr lang="en-US" sz="2000" dirty="0"/>
              <a:t>is </a:t>
            </a:r>
            <a:r>
              <a:rPr lang="en-US" sz="2000" dirty="0">
                <a:solidFill>
                  <a:srgbClr val="2C895B"/>
                </a:solidFill>
              </a:rPr>
              <a:t>added or subtracted </a:t>
            </a:r>
            <a:r>
              <a:rPr lang="en-US" sz="2000" dirty="0">
                <a:solidFill>
                  <a:srgbClr val="F37440"/>
                </a:solidFill>
              </a:rPr>
              <a:t>(U bit above says to add or subtract)</a:t>
            </a:r>
            <a:r>
              <a:rPr lang="en-US" sz="2000" dirty="0">
                <a:solidFill>
                  <a:srgbClr val="2C895B"/>
                </a:solidFill>
              </a:rPr>
              <a:t> </a:t>
            </a:r>
            <a:r>
              <a:rPr lang="en-US" sz="2000" dirty="0"/>
              <a:t>from the </a:t>
            </a:r>
            <a:r>
              <a:rPr lang="en-US" sz="2000" dirty="0">
                <a:solidFill>
                  <a:srgbClr val="2C895B"/>
                </a:solidFill>
              </a:rPr>
              <a:t>pointer address </a:t>
            </a:r>
            <a:r>
              <a:rPr lang="en-US" sz="2000" dirty="0"/>
              <a:t>in the </a:t>
            </a:r>
            <a:r>
              <a:rPr lang="en-US" sz="2000" dirty="0">
                <a:solidFill>
                  <a:schemeClr val="accent5"/>
                </a:solidFill>
              </a:rPr>
              <a:t>base register</a:t>
            </a:r>
          </a:p>
          <a:p>
            <a:pPr lvl="1"/>
            <a:r>
              <a:rPr lang="en-US" sz="2000" dirty="0">
                <a:solidFill>
                  <a:schemeClr val="accent5"/>
                </a:solidFill>
              </a:rPr>
              <a:t>Often used to </a:t>
            </a:r>
            <a:r>
              <a:rPr lang="en-US" sz="2000" dirty="0">
                <a:solidFill>
                  <a:srgbClr val="0070C0"/>
                </a:solidFill>
              </a:rPr>
              <a:t>address struct members</a:t>
            </a:r>
          </a:p>
          <a:p>
            <a:pPr lvl="2"/>
            <a:r>
              <a:rPr lang="en-US" sz="1800" dirty="0">
                <a:solidFill>
                  <a:schemeClr val="accent5"/>
                </a:solidFill>
              </a:rPr>
              <a:t>Address of struct is address of the first member and subsequent members are a fixed offset from the first based on their size of the preceding members</a:t>
            </a:r>
          </a:p>
        </p:txBody>
      </p:sp>
      <p:sp>
        <p:nvSpPr>
          <p:cNvPr id="12" name="Rectangle 11">
            <a:extLst>
              <a:ext uri="{FF2B5EF4-FFF2-40B4-BE49-F238E27FC236}">
                <a16:creationId xmlns:a16="http://schemas.microsoft.com/office/drawing/2014/main" id="{EC97489C-7F00-F94B-AB7C-3D3EA9E25AF5}"/>
              </a:ext>
            </a:extLst>
          </p:cNvPr>
          <p:cNvSpPr/>
          <p:nvPr/>
        </p:nvSpPr>
        <p:spPr>
          <a:xfrm>
            <a:off x="2468707" y="503415"/>
            <a:ext cx="6366256"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6137710" y="162494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5800264" y="2045985"/>
            <a:ext cx="2873544" cy="369332"/>
          </a:xfrm>
          <a:prstGeom prst="rect">
            <a:avLst/>
          </a:prstGeom>
          <a:solidFill>
            <a:schemeClr val="bg1"/>
          </a:solidFill>
          <a:ln w="25400">
            <a:solidFill>
              <a:srgbClr val="0070C0"/>
            </a:solidFill>
          </a:ln>
        </p:spPr>
        <p:txBody>
          <a:bodyPr wrap="none" rtlCol="0">
            <a:spAutoFit/>
          </a:bodyPr>
          <a:lstStyle/>
          <a:p>
            <a:r>
              <a:rPr lang="en-US" dirty="0">
                <a:solidFill>
                  <a:srgbClr val="FF0000"/>
                </a:solidFill>
              </a:rPr>
              <a:t>unsigned</a:t>
            </a:r>
            <a:r>
              <a:rPr lang="en-US" dirty="0">
                <a:solidFill>
                  <a:srgbClr val="0070C0"/>
                </a:solidFill>
              </a:rPr>
              <a:t> immediate offset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5188244" y="170401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2738850" y="204598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source/</a:t>
            </a:r>
            <a:r>
              <a:rPr lang="en-US" dirty="0" err="1">
                <a:solidFill>
                  <a:srgbClr val="0070C0"/>
                </a:solidFill>
              </a:rPr>
              <a:t>dest</a:t>
            </a:r>
            <a:r>
              <a:rPr lang="en-US" dirty="0">
                <a:solidFill>
                  <a:srgbClr val="0070C0"/>
                </a:solidFill>
              </a:rPr>
              <a:t>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2601068" y="133774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4910340" y="1342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5522304" y="133774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4304528" y="1338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4660756" y="93195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3899229" y="554379"/>
            <a:ext cx="4774571"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 (pointer)</a:t>
            </a:r>
          </a:p>
        </p:txBody>
      </p:sp>
      <p:sp>
        <p:nvSpPr>
          <p:cNvPr id="41" name="TextBox 40">
            <a:extLst>
              <a:ext uri="{FF2B5EF4-FFF2-40B4-BE49-F238E27FC236}">
                <a16:creationId xmlns:a16="http://schemas.microsoft.com/office/drawing/2014/main" id="{6AFCC1C8-574E-8E4E-8555-AF8F96C64834}"/>
              </a:ext>
            </a:extLst>
          </p:cNvPr>
          <p:cNvSpPr txBox="1"/>
          <p:nvPr/>
        </p:nvSpPr>
        <p:spPr>
          <a:xfrm>
            <a:off x="3899230" y="133774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2601068" y="56942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3591439" y="93875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09284B-6443-0E42-A1DC-B73A0EFE824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90511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894522" y="687694"/>
            <a:ext cx="9687339" cy="336605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94966" y="193830"/>
            <a:ext cx="11432811" cy="493864"/>
          </a:xfrm>
        </p:spPr>
        <p:txBody>
          <a:bodyPr/>
          <a:lstStyle/>
          <a:p>
            <a:r>
              <a:rPr lang="en-US" sz="2800" dirty="0" err="1"/>
              <a:t>ldr</a:t>
            </a:r>
            <a:r>
              <a:rPr lang="en-US" sz="2800" dirty="0"/>
              <a:t>/str Register Base + Immediate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97797" y="4738309"/>
          <a:ext cx="11996405" cy="1824580"/>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constant]</a:t>
                      </a:r>
                    </a:p>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Arial"/>
                          <a:cs typeface="Consolas" panose="020B0609020204030204" pitchFamily="49" charset="0"/>
                        </a:rPr>
                        <a:t>constant is in bytes</a:t>
                      </a:r>
                    </a:p>
                    <a:p>
                      <a:pPr marL="0" marR="0" algn="l"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a:t>
                      </a:r>
                      <a:endParaRPr lang="en-US" sz="2400" b="0" i="0" dirty="0">
                        <a:solidFill>
                          <a:srgbClr val="00000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constant</a:t>
                      </a:r>
                    </a:p>
                    <a:p>
                      <a:pPr marL="0" marR="0" algn="ctr" eaLnBrk="0" fontAlgn="base" hangingPunct="0">
                        <a:lnSpc>
                          <a:spcPct val="115000"/>
                        </a:lnSpc>
                        <a:spcBef>
                          <a:spcPts val="0"/>
                        </a:spcBef>
                        <a:spcAft>
                          <a:spcPts val="0"/>
                        </a:spcAft>
                      </a:pPr>
                      <a:r>
                        <a:rPr lang="en-US" sz="2400" b="0" i="0" kern="1200" dirty="0">
                          <a:solidFill>
                            <a:srgbClr val="0070C0"/>
                          </a:solidFill>
                          <a:effectLst/>
                          <a:latin typeface="Consolas" panose="020B0609020204030204" pitchFamily="49" charset="0"/>
                          <a:ea typeface="Arial"/>
                          <a:cs typeface="Consolas" panose="020B0609020204030204" pitchFamily="49" charset="0"/>
                        </a:rPr>
                        <a:t>same</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[r5,100]</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rgbClr val="0070C0"/>
                          </a:solidFill>
                          <a:effectLst/>
                          <a:latin typeface="Consolas" panose="020B0609020204030204" pitchFamily="49" charset="0"/>
                          <a:ea typeface="Times New Roman"/>
                          <a:cs typeface="Consolas" panose="020B0609020204030204" pitchFamily="49" charset="0"/>
                        </a:rPr>
                        <a:t>[r5, 0]</a:t>
                      </a: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Arial"/>
                          <a:cs typeface="Consolas" panose="020B0609020204030204" pitchFamily="49" charset="0"/>
                        </a:rPr>
                        <a:t>str r1, </a:t>
                      </a:r>
                      <a:r>
                        <a:rPr lang="en-US" sz="2400" b="0" i="0" kern="1200" dirty="0">
                          <a:solidFill>
                            <a:srgbClr val="0070C0"/>
                          </a:solidFill>
                          <a:effectLst/>
                          <a:latin typeface="Consolas" panose="020B0609020204030204" pitchFamily="49" charset="0"/>
                          <a:ea typeface="Arial"/>
                          <a:cs typeface="Consolas" panose="020B0609020204030204" pitchFamily="49" charset="0"/>
                        </a:rPr>
                        <a:t>[r5]</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019905" y="1853548"/>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329177" y="1858253"/>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4" name="TextBox 23">
            <a:extLst>
              <a:ext uri="{FF2B5EF4-FFF2-40B4-BE49-F238E27FC236}">
                <a16:creationId xmlns:a16="http://schemas.microsoft.com/office/drawing/2014/main" id="{0CAF27ED-893F-FF4A-88F6-F390877D6131}"/>
              </a:ext>
            </a:extLst>
          </p:cNvPr>
          <p:cNvSpPr txBox="1"/>
          <p:nvPr/>
        </p:nvSpPr>
        <p:spPr>
          <a:xfrm>
            <a:off x="5941141" y="1853548"/>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5" name="TextBox 24">
            <a:extLst>
              <a:ext uri="{FF2B5EF4-FFF2-40B4-BE49-F238E27FC236}">
                <a16:creationId xmlns:a16="http://schemas.microsoft.com/office/drawing/2014/main" id="{1F33AC76-DDF4-FE41-8C0A-93CD9FE895FD}"/>
              </a:ext>
            </a:extLst>
          </p:cNvPr>
          <p:cNvSpPr txBox="1"/>
          <p:nvPr/>
        </p:nvSpPr>
        <p:spPr>
          <a:xfrm>
            <a:off x="4723365" y="1854600"/>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318067" y="1853548"/>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stCxn id="24" idx="2"/>
          </p:cNvCxnSpPr>
          <p:nvPr/>
        </p:nvCxnSpPr>
        <p:spPr>
          <a:xfrm>
            <a:off x="6439034" y="2253658"/>
            <a:ext cx="8577" cy="95386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026271" y="2254710"/>
            <a:ext cx="0" cy="126849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a:off x="5026271" y="35225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060395" y="3207518"/>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092271" y="2899310"/>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p:cNvCxnSpPr>
          <p:nvPr/>
        </p:nvCxnSpPr>
        <p:spPr>
          <a:xfrm flipV="1">
            <a:off x="3796951" y="2221586"/>
            <a:ext cx="704680" cy="67772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6783533" y="3566746"/>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7772793" y="33225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236812" y="181251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384693" y="820606"/>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5588222" y="1530722"/>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a16="http://schemas.microsoft.com/office/drawing/2014/main" id="{290F8AC8-E708-AD49-A5CB-F856C3753944}"/>
              </a:ext>
            </a:extLst>
          </p:cNvPr>
          <p:cNvSpPr/>
          <p:nvPr/>
        </p:nvSpPr>
        <p:spPr>
          <a:xfrm>
            <a:off x="8601559" y="5811864"/>
            <a:ext cx="480448" cy="635431"/>
          </a:xfrm>
          <a:prstGeom prst="leftBrace">
            <a:avLst>
              <a:gd name="adj1" fmla="val 8333"/>
              <a:gd name="adj2" fmla="val 28049"/>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ight Arrow 42">
            <a:extLst>
              <a:ext uri="{FF2B5EF4-FFF2-40B4-BE49-F238E27FC236}">
                <a16:creationId xmlns:a16="http://schemas.microsoft.com/office/drawing/2014/main" id="{697829F1-7C76-6042-93C1-F3675F54D6CA}"/>
              </a:ext>
            </a:extLst>
          </p:cNvPr>
          <p:cNvSpPr/>
          <p:nvPr/>
        </p:nvSpPr>
        <p:spPr>
          <a:xfrm>
            <a:off x="7839165" y="5912605"/>
            <a:ext cx="669404" cy="108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605102F-5FEE-C14F-9EC8-4934F74CCB08}"/>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TextBox 1">
            <a:extLst>
              <a:ext uri="{FF2B5EF4-FFF2-40B4-BE49-F238E27FC236}">
                <a16:creationId xmlns:a16="http://schemas.microsoft.com/office/drawing/2014/main" id="{24148124-730B-F36E-7402-A5A4E56F7DE0}"/>
              </a:ext>
            </a:extLst>
          </p:cNvPr>
          <p:cNvSpPr txBox="1"/>
          <p:nvPr/>
        </p:nvSpPr>
        <p:spPr>
          <a:xfrm>
            <a:off x="7204532" y="1826194"/>
            <a:ext cx="3070071" cy="646331"/>
          </a:xfrm>
          <a:prstGeom prst="rect">
            <a:avLst/>
          </a:prstGeom>
          <a:noFill/>
        </p:spPr>
        <p:txBody>
          <a:bodyPr wrap="none" rtlCol="0">
            <a:spAutoFit/>
          </a:bodyPr>
          <a:lstStyle/>
          <a:p>
            <a:r>
              <a:rPr lang="en-US" dirty="0">
                <a:solidFill>
                  <a:srgbClr val="FF0000"/>
                </a:solidFill>
              </a:rPr>
              <a:t>Add or subtract 12 bit binary</a:t>
            </a:r>
          </a:p>
          <a:p>
            <a:r>
              <a:rPr lang="en-US" dirty="0">
                <a:solidFill>
                  <a:srgbClr val="FF0000"/>
                </a:solidFill>
              </a:rPr>
              <a:t>-4095 to +4095</a:t>
            </a:r>
          </a:p>
        </p:txBody>
      </p:sp>
    </p:spTree>
    <p:extLst>
      <p:ext uri="{BB962C8B-B14F-4D97-AF65-F5344CB8AC3E}">
        <p14:creationId xmlns:p14="http://schemas.microsoft.com/office/powerpoint/2010/main" val="388050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1480F-3D44-37EC-4F49-AD3D125A20E3}"/>
              </a:ext>
            </a:extLst>
          </p:cNvPr>
          <p:cNvSpPr>
            <a:spLocks noGrp="1"/>
          </p:cNvSpPr>
          <p:nvPr>
            <p:ph sz="quarter" idx="15"/>
          </p:nvPr>
        </p:nvSpPr>
        <p:spPr>
          <a:xfrm>
            <a:off x="587375" y="795291"/>
            <a:ext cx="11017250" cy="2310205"/>
          </a:xfrm>
          <a:solidFill>
            <a:schemeClr val="accent4">
              <a:lumMod val="20000"/>
              <a:lumOff val="80000"/>
            </a:schemeClr>
          </a:solidFill>
          <a:ln>
            <a:solidFill>
              <a:schemeClr val="accent1"/>
            </a:solidFill>
          </a:ln>
        </p:spPr>
        <p:txBody>
          <a:bodyPr/>
          <a:lstStyle/>
          <a:p>
            <a:r>
              <a:rPr lang="en-US" dirty="0"/>
              <a:t>Load and store have </a:t>
            </a:r>
            <a:r>
              <a:rPr lang="en-US" dirty="0">
                <a:solidFill>
                  <a:srgbClr val="2C895B"/>
                </a:solidFill>
              </a:rPr>
              <a:t>variations</a:t>
            </a:r>
            <a:r>
              <a:rPr lang="en-US" dirty="0"/>
              <a:t> that move 8-bits, 16-bits and 32-bits</a:t>
            </a:r>
          </a:p>
          <a:p>
            <a:r>
              <a:rPr lang="en-US" dirty="0"/>
              <a:t>Load into a register with less than 32-bits will </a:t>
            </a:r>
            <a:r>
              <a:rPr lang="en-US" dirty="0">
                <a:solidFill>
                  <a:srgbClr val="FF0000"/>
                </a:solidFill>
              </a:rPr>
              <a:t>set the upper bits not filled from memory differently</a:t>
            </a:r>
            <a:r>
              <a:rPr lang="en-US" dirty="0">
                <a:solidFill>
                  <a:srgbClr val="2C895B"/>
                </a:solidFill>
              </a:rPr>
              <a:t> depending </a:t>
            </a:r>
            <a:r>
              <a:rPr lang="en-US" dirty="0"/>
              <a:t>on which </a:t>
            </a:r>
            <a:r>
              <a:rPr lang="en-US" dirty="0">
                <a:solidFill>
                  <a:srgbClr val="FF0000"/>
                </a:solidFill>
              </a:rPr>
              <a:t>variation of the load instruction </a:t>
            </a:r>
            <a:r>
              <a:rPr lang="en-US" dirty="0"/>
              <a:t>is used </a:t>
            </a:r>
          </a:p>
          <a:p>
            <a:r>
              <a:rPr lang="en-US" dirty="0"/>
              <a:t>Store will only select the lower 8-bit, lower 16-bits or all 32-bits of the register to copy to memory, </a:t>
            </a:r>
            <a:r>
              <a:rPr lang="en-US" dirty="0">
                <a:solidFill>
                  <a:srgbClr val="FF0000"/>
                </a:solidFill>
              </a:rPr>
              <a:t>register contents are not altered</a:t>
            </a:r>
          </a:p>
          <a:p>
            <a:pPr marL="0" indent="0">
              <a:buNone/>
            </a:pPr>
            <a:endParaRPr lang="en-US" dirty="0"/>
          </a:p>
        </p:txBody>
      </p:sp>
      <p:sp>
        <p:nvSpPr>
          <p:cNvPr id="2" name="Title 1">
            <a:extLst>
              <a:ext uri="{FF2B5EF4-FFF2-40B4-BE49-F238E27FC236}">
                <a16:creationId xmlns:a16="http://schemas.microsoft.com/office/drawing/2014/main" id="{67AD9333-B795-464C-BC87-30F02B52B7C5}"/>
              </a:ext>
            </a:extLst>
          </p:cNvPr>
          <p:cNvSpPr>
            <a:spLocks noGrp="1"/>
          </p:cNvSpPr>
          <p:nvPr>
            <p:ph type="title"/>
          </p:nvPr>
        </p:nvSpPr>
        <p:spPr/>
        <p:txBody>
          <a:bodyPr/>
          <a:lstStyle/>
          <a:p>
            <a:r>
              <a:rPr lang="en-US" dirty="0"/>
              <a:t>Loading and Storing: Variations List</a:t>
            </a:r>
          </a:p>
        </p:txBody>
      </p:sp>
      <p:graphicFrame>
        <p:nvGraphicFramePr>
          <p:cNvPr id="4" name="Content Placeholder 7">
            <a:extLst>
              <a:ext uri="{FF2B5EF4-FFF2-40B4-BE49-F238E27FC236}">
                <a16:creationId xmlns:a16="http://schemas.microsoft.com/office/drawing/2014/main" id="{C46A03E7-CA18-B74F-983A-E79BAB972CCB}"/>
              </a:ext>
            </a:extLst>
          </p:cNvPr>
          <p:cNvGraphicFramePr>
            <a:graphicFrameLocks/>
          </p:cNvGraphicFramePr>
          <p:nvPr/>
        </p:nvGraphicFramePr>
        <p:xfrm>
          <a:off x="333546" y="3224605"/>
          <a:ext cx="11524908" cy="3337560"/>
        </p:xfrm>
        <a:graphic>
          <a:graphicData uri="http://schemas.openxmlformats.org/drawingml/2006/table">
            <a:tbl>
              <a:tblPr firstRow="1" bandRow="1">
                <a:tableStyleId>{9DCAF9ED-07DC-4A11-8D7F-57B35C25682E}</a:tableStyleId>
              </a:tblPr>
              <a:tblGrid>
                <a:gridCol w="1487612">
                  <a:extLst>
                    <a:ext uri="{9D8B030D-6E8A-4147-A177-3AD203B41FA5}">
                      <a16:colId xmlns:a16="http://schemas.microsoft.com/office/drawing/2014/main" val="503186759"/>
                    </a:ext>
                  </a:extLst>
                </a:gridCol>
                <a:gridCol w="3945987">
                  <a:extLst>
                    <a:ext uri="{9D8B030D-6E8A-4147-A177-3AD203B41FA5}">
                      <a16:colId xmlns:a16="http://schemas.microsoft.com/office/drawing/2014/main" val="3732785564"/>
                    </a:ext>
                  </a:extLst>
                </a:gridCol>
                <a:gridCol w="2433711">
                  <a:extLst>
                    <a:ext uri="{9D8B030D-6E8A-4147-A177-3AD203B41FA5}">
                      <a16:colId xmlns:a16="http://schemas.microsoft.com/office/drawing/2014/main" val="2828824039"/>
                    </a:ext>
                  </a:extLst>
                </a:gridCol>
                <a:gridCol w="3657598">
                  <a:extLst>
                    <a:ext uri="{9D8B030D-6E8A-4147-A177-3AD203B41FA5}">
                      <a16:colId xmlns:a16="http://schemas.microsoft.com/office/drawing/2014/main" val="4142042833"/>
                    </a:ext>
                  </a:extLst>
                </a:gridCol>
              </a:tblGrid>
              <a:tr h="370840">
                <a:tc>
                  <a:txBody>
                    <a:bodyPr/>
                    <a:lstStyle/>
                    <a:p>
                      <a:pPr algn="ctr"/>
                      <a:r>
                        <a:rPr lang="en-US" dirty="0">
                          <a:solidFill>
                            <a:schemeClr val="bg1"/>
                          </a:solidFill>
                        </a:rPr>
                        <a:t>Instruction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Sign Extension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Memory Address 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97776251"/>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60711884"/>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low byte (bits 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88816617"/>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halfword (bits 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91407957"/>
                  </a:ext>
                </a:extLst>
              </a:tr>
              <a:tr h="370840">
                <a:tc>
                  <a:txBody>
                    <a:bodyPr/>
                    <a:lstStyle/>
                    <a:p>
                      <a:pPr algn="ctr"/>
                      <a:r>
                        <a:rPr lang="en-US" b="1" dirty="0">
                          <a:solidFill>
                            <a:schemeClr val="tx2"/>
                          </a:solidFill>
                          <a:latin typeface="Courier New" panose="02070309020205020404" pitchFamily="49" charset="0"/>
                          <a:cs typeface="Courier New" panose="020703090202050204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word (bits 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84336622"/>
                  </a:ext>
                </a:extLst>
              </a:tr>
            </a:tbl>
          </a:graphicData>
        </a:graphic>
      </p:graphicFrame>
      <p:sp>
        <p:nvSpPr>
          <p:cNvPr id="36" name="TextBox 35">
            <a:extLst>
              <a:ext uri="{FF2B5EF4-FFF2-40B4-BE49-F238E27FC236}">
                <a16:creationId xmlns:a16="http://schemas.microsoft.com/office/drawing/2014/main" id="{55D5505F-5275-F748-A1A4-7AF6B75C7FE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8057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a:t>
            </a:r>
            <a:r>
              <a:rPr lang="en-US" sz="2800" dirty="0">
                <a:solidFill>
                  <a:schemeClr val="tx2"/>
                </a:solidFill>
              </a:rPr>
              <a:t> r1, [r0]</a:t>
            </a:r>
          </a:p>
          <a:p>
            <a:pPr algn="ctr"/>
            <a:r>
              <a:rPr lang="en-US" sz="24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82F34BD-B74F-0E62-89BE-5A232950507C}"/>
              </a:ext>
            </a:extLst>
          </p:cNvPr>
          <p:cNvGrpSpPr/>
          <p:nvPr/>
        </p:nvGrpSpPr>
        <p:grpSpPr>
          <a:xfrm>
            <a:off x="912104" y="4009721"/>
            <a:ext cx="1363444" cy="646331"/>
            <a:chOff x="912104" y="4009721"/>
            <a:chExt cx="1363444" cy="646331"/>
          </a:xfrm>
        </p:grpSpPr>
        <p:sp>
          <p:nvSpPr>
            <p:cNvPr id="3" name="TextBox 2">
              <a:extLst>
                <a:ext uri="{FF2B5EF4-FFF2-40B4-BE49-F238E27FC236}">
                  <a16:creationId xmlns:a16="http://schemas.microsoft.com/office/drawing/2014/main" id="{C7C10F26-EA17-3EA5-43C3-F6E605054DA5}"/>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4" name="Right Arrow 3">
              <a:extLst>
                <a:ext uri="{FF2B5EF4-FFF2-40B4-BE49-F238E27FC236}">
                  <a16:creationId xmlns:a16="http://schemas.microsoft.com/office/drawing/2014/main" id="{1D61DB7E-6931-C0E9-D9C8-E33BD7404BFA}"/>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65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p>
          <a:p>
            <a:pPr algn="ctr"/>
            <a:r>
              <a:rPr lang="en-US" sz="2800" dirty="0">
                <a:solidFill>
                  <a:schemeClr val="tx2"/>
                </a:solidFill>
              </a:rPr>
              <a:t>load unsigned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420218" y="2868224"/>
            <a:ext cx="1813317" cy="646331"/>
          </a:xfrm>
          <a:prstGeom prst="rect">
            <a:avLst/>
          </a:prstGeom>
          <a:noFill/>
        </p:spPr>
        <p:txBody>
          <a:bodyPr wrap="none" rtlCol="0">
            <a:spAutoFit/>
          </a:bodyPr>
          <a:lstStyle/>
          <a:p>
            <a:r>
              <a:rPr lang="en-US" dirty="0"/>
              <a:t>0x0201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a:extLst>
              <a:ext uri="{FF2B5EF4-FFF2-40B4-BE49-F238E27FC236}">
                <a16:creationId xmlns:a16="http://schemas.microsoft.com/office/drawing/2014/main" id="{87921914-FA35-57CD-3765-64D088777ED8}"/>
              </a:ext>
            </a:extLst>
          </p:cNvPr>
          <p:cNvGrpSpPr/>
          <p:nvPr/>
        </p:nvGrpSpPr>
        <p:grpSpPr>
          <a:xfrm>
            <a:off x="912104" y="4009721"/>
            <a:ext cx="1363444" cy="646331"/>
            <a:chOff x="912104" y="4009721"/>
            <a:chExt cx="1363444" cy="646331"/>
          </a:xfrm>
        </p:grpSpPr>
        <p:sp>
          <p:nvSpPr>
            <p:cNvPr id="6" name="TextBox 5">
              <a:extLst>
                <a:ext uri="{FF2B5EF4-FFF2-40B4-BE49-F238E27FC236}">
                  <a16:creationId xmlns:a16="http://schemas.microsoft.com/office/drawing/2014/main" id="{FAF97D54-F890-EEAE-5BD3-646EA3FE9616}"/>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20" name="Right Arrow 19">
              <a:extLst>
                <a:ext uri="{FF2B5EF4-FFF2-40B4-BE49-F238E27FC236}">
                  <a16:creationId xmlns:a16="http://schemas.microsoft.com/office/drawing/2014/main" id="{78788C42-21B9-03C4-BEE9-C7A8C2FAAA7F}"/>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9FBFDD07-C035-F76D-A340-5818ED1A7A95}"/>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C05E27A-1FFD-E021-94DA-D062ED994CF6}"/>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A8B1924-DF0D-4B2F-C8BB-6C5C24BB7C84}"/>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C8CE3082-9938-3AFC-B8D5-6B1352EC7519}"/>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1169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ldrsh</a:t>
            </a:r>
            <a:r>
              <a:rPr lang="en-US" sz="2800" dirty="0">
                <a:solidFill>
                  <a:schemeClr val="tx2"/>
                </a:solidFill>
              </a:rPr>
              <a:t> r1, [r0]</a:t>
            </a:r>
          </a:p>
          <a:p>
            <a:pPr algn="ctr"/>
            <a:r>
              <a:rPr lang="en-US" sz="2400" dirty="0">
                <a:solidFill>
                  <a:schemeClr val="tx2"/>
                </a:solidFill>
              </a:rPr>
              <a:t>load 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420218" y="2868224"/>
            <a:ext cx="1813317" cy="646331"/>
          </a:xfrm>
          <a:prstGeom prst="rect">
            <a:avLst/>
          </a:prstGeom>
          <a:noFill/>
        </p:spPr>
        <p:txBody>
          <a:bodyPr wrap="none" rtlCol="0">
            <a:spAutoFit/>
          </a:bodyPr>
          <a:lstStyle/>
          <a:p>
            <a:r>
              <a:rPr lang="en-US" dirty="0"/>
              <a:t>0x0201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a:extLst>
              <a:ext uri="{FF2B5EF4-FFF2-40B4-BE49-F238E27FC236}">
                <a16:creationId xmlns:a16="http://schemas.microsoft.com/office/drawing/2014/main" id="{87921914-FA35-57CD-3765-64D088777ED8}"/>
              </a:ext>
            </a:extLst>
          </p:cNvPr>
          <p:cNvGrpSpPr/>
          <p:nvPr/>
        </p:nvGrpSpPr>
        <p:grpSpPr>
          <a:xfrm>
            <a:off x="912104" y="4009721"/>
            <a:ext cx="1363444" cy="646331"/>
            <a:chOff x="912104" y="4009721"/>
            <a:chExt cx="1363444" cy="646331"/>
          </a:xfrm>
        </p:grpSpPr>
        <p:sp>
          <p:nvSpPr>
            <p:cNvPr id="6" name="TextBox 5">
              <a:extLst>
                <a:ext uri="{FF2B5EF4-FFF2-40B4-BE49-F238E27FC236}">
                  <a16:creationId xmlns:a16="http://schemas.microsoft.com/office/drawing/2014/main" id="{FAF97D54-F890-EEAE-5BD3-646EA3FE9616}"/>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20" name="Right Arrow 19">
              <a:extLst>
                <a:ext uri="{FF2B5EF4-FFF2-40B4-BE49-F238E27FC236}">
                  <a16:creationId xmlns:a16="http://schemas.microsoft.com/office/drawing/2014/main" id="{78788C42-21B9-03C4-BEE9-C7A8C2FAAA7F}"/>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9FBFDD07-C035-F76D-A340-5818ED1A7A95}"/>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C05E27A-1FFD-E021-94DA-D062ED994CF6}"/>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A8B1924-DF0D-4B2F-C8BB-6C5C24BB7C84}"/>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C8CE3082-9938-3AFC-B8D5-6B1352EC7519}"/>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4" name="TextBox 23">
            <a:extLst>
              <a:ext uri="{FF2B5EF4-FFF2-40B4-BE49-F238E27FC236}">
                <a16:creationId xmlns:a16="http://schemas.microsoft.com/office/drawing/2014/main" id="{D870859D-2FAF-0F11-F162-2803841F8413}"/>
              </a:ext>
            </a:extLst>
          </p:cNvPr>
          <p:cNvSpPr txBox="1"/>
          <p:nvPr/>
        </p:nvSpPr>
        <p:spPr>
          <a:xfrm>
            <a:off x="3496477" y="998998"/>
            <a:ext cx="2230098" cy="369332"/>
          </a:xfrm>
          <a:prstGeom prst="rect">
            <a:avLst/>
          </a:prstGeom>
          <a:noFill/>
        </p:spPr>
        <p:txBody>
          <a:bodyPr wrap="none" rtlCol="0">
            <a:spAutoFit/>
          </a:bodyPr>
          <a:lstStyle/>
          <a:p>
            <a:r>
              <a:rPr lang="en-US" dirty="0">
                <a:solidFill>
                  <a:srgbClr val="FF0000"/>
                </a:solidFill>
              </a:rPr>
              <a:t>0x02 = 0b0</a:t>
            </a:r>
            <a:r>
              <a:rPr lang="en-US" dirty="0">
                <a:solidFill>
                  <a:schemeClr val="accent6"/>
                </a:solidFill>
              </a:rPr>
              <a:t>0000010</a:t>
            </a:r>
          </a:p>
        </p:txBody>
      </p:sp>
      <p:sp>
        <p:nvSpPr>
          <p:cNvPr id="25" name="Up Arrow 24">
            <a:extLst>
              <a:ext uri="{FF2B5EF4-FFF2-40B4-BE49-F238E27FC236}">
                <a16:creationId xmlns:a16="http://schemas.microsoft.com/office/drawing/2014/main" id="{6D174135-9949-4796-6B0B-2F0B1302D271}"/>
              </a:ext>
            </a:extLst>
          </p:cNvPr>
          <p:cNvSpPr/>
          <p:nvPr/>
        </p:nvSpPr>
        <p:spPr>
          <a:xfrm>
            <a:off x="4562527" y="1295992"/>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D9AE53B-5863-0D3F-70DD-01F85C3105A7}"/>
              </a:ext>
            </a:extLst>
          </p:cNvPr>
          <p:cNvSpPr txBox="1"/>
          <p:nvPr/>
        </p:nvSpPr>
        <p:spPr>
          <a:xfrm>
            <a:off x="2618969" y="2712180"/>
            <a:ext cx="1762021" cy="369332"/>
          </a:xfrm>
          <a:prstGeom prst="rect">
            <a:avLst/>
          </a:prstGeom>
          <a:noFill/>
        </p:spPr>
        <p:txBody>
          <a:bodyPr wrap="none" rtlCol="0">
            <a:spAutoFit/>
          </a:bodyPr>
          <a:lstStyle/>
          <a:p>
            <a:r>
              <a:rPr lang="en-US" dirty="0">
                <a:solidFill>
                  <a:srgbClr val="FF0000"/>
                </a:solidFill>
              </a:rPr>
              <a:t>No Sign extend</a:t>
            </a:r>
          </a:p>
        </p:txBody>
      </p:sp>
    </p:spTree>
    <p:extLst>
      <p:ext uri="{BB962C8B-B14F-4D97-AF65-F5344CB8AC3E}">
        <p14:creationId xmlns:p14="http://schemas.microsoft.com/office/powerpoint/2010/main" val="369222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ldrsh</a:t>
            </a:r>
            <a:r>
              <a:rPr lang="en-US" sz="2800" dirty="0">
                <a:solidFill>
                  <a:schemeClr val="tx2"/>
                </a:solidFill>
              </a:rPr>
              <a:t> r1, [r0]</a:t>
            </a:r>
          </a:p>
          <a:p>
            <a:pPr algn="ctr"/>
            <a:r>
              <a:rPr lang="en-US" sz="2400" dirty="0">
                <a:solidFill>
                  <a:schemeClr val="tx2"/>
                </a:solidFill>
              </a:rPr>
              <a:t>load 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903085" cy="646331"/>
          </a:xfrm>
          <a:prstGeom prst="rect">
            <a:avLst/>
          </a:prstGeom>
          <a:noFill/>
        </p:spPr>
        <p:txBody>
          <a:bodyPr wrap="none" rtlCol="0">
            <a:spAutoFit/>
          </a:bodyPr>
          <a:lstStyle/>
          <a:p>
            <a:r>
              <a:rPr lang="en-US" dirty="0"/>
              <a:t>0x8201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732816" y="2785788"/>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3496477" y="998998"/>
            <a:ext cx="2230098" cy="369332"/>
          </a:xfrm>
          <a:prstGeom prst="rect">
            <a:avLst/>
          </a:prstGeom>
          <a:noFill/>
        </p:spPr>
        <p:txBody>
          <a:bodyPr wrap="none" rtlCol="0">
            <a:spAutoFit/>
          </a:bodyPr>
          <a:lstStyle/>
          <a:p>
            <a:r>
              <a:rPr lang="en-US" dirty="0">
                <a:solidFill>
                  <a:srgbClr val="FF0000"/>
                </a:solidFill>
              </a:rPr>
              <a:t>0x82 = 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62527" y="1295992"/>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CF6D9429-ABFF-CFB7-30A1-F095CD35B890}"/>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43965BE-2216-EF85-6629-8D9AEF739101}"/>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C04FFD2-5CEE-E65E-1D90-33B80113A565}"/>
              </a:ext>
            </a:extLst>
          </p:cNvPr>
          <p:cNvSpPr txBox="1"/>
          <p:nvPr/>
        </p:nvSpPr>
        <p:spPr>
          <a:xfrm>
            <a:off x="2586785" y="2407617"/>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5" name="TextBox 24">
            <a:extLst>
              <a:ext uri="{FF2B5EF4-FFF2-40B4-BE49-F238E27FC236}">
                <a16:creationId xmlns:a16="http://schemas.microsoft.com/office/drawing/2014/main" id="{99C05501-F236-5677-3415-875B20D73261}"/>
              </a:ext>
            </a:extLst>
          </p:cNvPr>
          <p:cNvSpPr txBox="1"/>
          <p:nvPr/>
        </p:nvSpPr>
        <p:spPr>
          <a:xfrm>
            <a:off x="3463666" y="24238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Tree>
    <p:extLst>
      <p:ext uri="{BB962C8B-B14F-4D97-AF65-F5344CB8AC3E}">
        <p14:creationId xmlns:p14="http://schemas.microsoft.com/office/powerpoint/2010/main" val="251156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Unsigned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1303"/>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p>
          <a:p>
            <a:pPr algn="ctr"/>
            <a:r>
              <a:rPr lang="en-US" sz="2400" dirty="0">
                <a:solidFill>
                  <a:schemeClr val="tx2"/>
                </a:solidFill>
              </a:rPr>
              <a:t>load unsigned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813317" cy="646331"/>
          </a:xfrm>
          <a:prstGeom prst="rect">
            <a:avLst/>
          </a:prstGeom>
          <a:noFill/>
        </p:spPr>
        <p:txBody>
          <a:bodyPr wrap="none" rtlCol="0">
            <a:spAutoFit/>
          </a:bodyPr>
          <a:lstStyle/>
          <a:p>
            <a:r>
              <a:rPr lang="en-US" dirty="0"/>
              <a:t>0x8201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924DBD31-57F5-84F5-EFFC-16760BA1CA02}"/>
              </a:ext>
            </a:extLst>
          </p:cNvPr>
          <p:cNvSpPr txBox="1"/>
          <p:nvPr/>
        </p:nvSpPr>
        <p:spPr>
          <a:xfrm>
            <a:off x="3986463" y="104500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96063" y="1353206"/>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AC106A5C-F117-164E-C1AE-566836B6E67A}"/>
              </a:ext>
            </a:extLst>
          </p:cNvPr>
          <p:cNvCxnSpPr>
            <a:cxnSpLocks/>
          </p:cNvCxnSpPr>
          <p:nvPr/>
        </p:nvCxnSpPr>
        <p:spPr>
          <a:xfrm flipV="1">
            <a:off x="3903816" y="1789227"/>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BB910B6-8674-49C7-20B3-8BE80810DFB3}"/>
              </a:ext>
            </a:extLst>
          </p:cNvPr>
          <p:cNvCxnSpPr>
            <a:cxnSpLocks/>
          </p:cNvCxnSpPr>
          <p:nvPr/>
        </p:nvCxnSpPr>
        <p:spPr>
          <a:xfrm flipV="1">
            <a:off x="2968260" y="1757386"/>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C2439CD-191E-3B54-C2B1-2763D03FE6CB}"/>
              </a:ext>
            </a:extLst>
          </p:cNvPr>
          <p:cNvSpPr txBox="1"/>
          <p:nvPr/>
        </p:nvSpPr>
        <p:spPr>
          <a:xfrm>
            <a:off x="2642723" y="2402642"/>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5" name="TextBox 24">
            <a:extLst>
              <a:ext uri="{FF2B5EF4-FFF2-40B4-BE49-F238E27FC236}">
                <a16:creationId xmlns:a16="http://schemas.microsoft.com/office/drawing/2014/main" id="{0B71DC5A-1445-F4CA-6FA7-9F5083A32F06}"/>
              </a:ext>
            </a:extLst>
          </p:cNvPr>
          <p:cNvSpPr txBox="1"/>
          <p:nvPr/>
        </p:nvSpPr>
        <p:spPr>
          <a:xfrm>
            <a:off x="3519604" y="2418911"/>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269217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0539"/>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p>
          <a:p>
            <a:pPr algn="ctr"/>
            <a:r>
              <a:rPr lang="en-US" sz="28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377837" y="3016743"/>
            <a:ext cx="1813317" cy="646331"/>
          </a:xfrm>
          <a:prstGeom prst="rect">
            <a:avLst/>
          </a:prstGeom>
          <a:noFill/>
        </p:spPr>
        <p:txBody>
          <a:bodyPr wrap="none" rtlCol="0">
            <a:spAutoFit/>
          </a:bodyPr>
          <a:lstStyle/>
          <a:p>
            <a:r>
              <a:rPr lang="en-US" dirty="0"/>
              <a:t>0x01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55882" y="3184293"/>
            <a:ext cx="501843"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B659A899-0B88-3223-EFAF-0B762777F657}"/>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8B231E9-A7F7-B227-8E51-A664DB3C5314}"/>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F7DB786-1DC7-5D05-894F-040E7D84FBD5}"/>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6A93F8E-B99C-8D8E-1C26-730780B67F61}"/>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5" name="TextBox 24">
            <a:extLst>
              <a:ext uri="{FF2B5EF4-FFF2-40B4-BE49-F238E27FC236}">
                <a16:creationId xmlns:a16="http://schemas.microsoft.com/office/drawing/2014/main" id="{7440018A-DAD0-738A-9580-83E08637BA3B}"/>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AFEAD83C-A025-DC84-9B3E-BA47715E1404}"/>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20237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100005"/>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70444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0539"/>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ldrsb</a:t>
            </a:r>
            <a:r>
              <a:rPr lang="en-US" sz="2800" dirty="0">
                <a:solidFill>
                  <a:schemeClr val="tx2"/>
                </a:solidFill>
              </a:rPr>
              <a:t> r1, [r0]</a:t>
            </a:r>
          </a:p>
          <a:p>
            <a:pPr algn="ctr"/>
            <a:r>
              <a:rPr lang="en-US" sz="2400" dirty="0">
                <a:solidFill>
                  <a:schemeClr val="tx2"/>
                </a:solidFill>
              </a:rPr>
              <a:t>load 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377837" y="3016743"/>
            <a:ext cx="1813317" cy="646331"/>
          </a:xfrm>
          <a:prstGeom prst="rect">
            <a:avLst/>
          </a:prstGeom>
          <a:noFill/>
        </p:spPr>
        <p:txBody>
          <a:bodyPr wrap="none" rtlCol="0">
            <a:spAutoFit/>
          </a:bodyPr>
          <a:lstStyle/>
          <a:p>
            <a:r>
              <a:rPr lang="en-US" dirty="0"/>
              <a:t>0x01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55882" y="3184293"/>
            <a:ext cx="501843"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3571E959-B2D5-7FDC-059B-6D2CC75F3431}"/>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D817A1F-A25F-84F9-6E30-140E50BB5622}"/>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3767564-6A0D-2F94-91DC-0498CCC2E2B1}"/>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1E38023-555D-56DB-C003-19BB95069252}"/>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3" name="TextBox 22">
            <a:extLst>
              <a:ext uri="{FF2B5EF4-FFF2-40B4-BE49-F238E27FC236}">
                <a16:creationId xmlns:a16="http://schemas.microsoft.com/office/drawing/2014/main" id="{F552A313-F7A9-EE3F-869A-AADB7651A785}"/>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4" name="TextBox 23">
            <a:extLst>
              <a:ext uri="{FF2B5EF4-FFF2-40B4-BE49-F238E27FC236}">
                <a16:creationId xmlns:a16="http://schemas.microsoft.com/office/drawing/2014/main" id="{5D9BE817-2DF6-49FA-B665-BC77CA3C5AD5}"/>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9" name="TextBox 28">
            <a:extLst>
              <a:ext uri="{FF2B5EF4-FFF2-40B4-BE49-F238E27FC236}">
                <a16:creationId xmlns:a16="http://schemas.microsoft.com/office/drawing/2014/main" id="{E19CA2B1-A46C-3CFB-FF5F-7C4BAA6CD333}"/>
              </a:ext>
            </a:extLst>
          </p:cNvPr>
          <p:cNvSpPr txBox="1"/>
          <p:nvPr/>
        </p:nvSpPr>
        <p:spPr>
          <a:xfrm>
            <a:off x="2839646" y="2785659"/>
            <a:ext cx="1762021" cy="369332"/>
          </a:xfrm>
          <a:prstGeom prst="rect">
            <a:avLst/>
          </a:prstGeom>
          <a:noFill/>
        </p:spPr>
        <p:txBody>
          <a:bodyPr wrap="none" rtlCol="0">
            <a:spAutoFit/>
          </a:bodyPr>
          <a:lstStyle/>
          <a:p>
            <a:r>
              <a:rPr lang="en-US" dirty="0">
                <a:solidFill>
                  <a:srgbClr val="FF0000"/>
                </a:solidFill>
              </a:rPr>
              <a:t>No Sign extend</a:t>
            </a:r>
          </a:p>
        </p:txBody>
      </p:sp>
      <p:sp>
        <p:nvSpPr>
          <p:cNvPr id="30" name="TextBox 29">
            <a:extLst>
              <a:ext uri="{FF2B5EF4-FFF2-40B4-BE49-F238E27FC236}">
                <a16:creationId xmlns:a16="http://schemas.microsoft.com/office/drawing/2014/main" id="{095EA5F9-D039-1BCE-F9A6-BBFA3BCA6094}"/>
              </a:ext>
            </a:extLst>
          </p:cNvPr>
          <p:cNvSpPr txBox="1"/>
          <p:nvPr/>
        </p:nvSpPr>
        <p:spPr>
          <a:xfrm>
            <a:off x="5357210" y="1036967"/>
            <a:ext cx="1467068" cy="369332"/>
          </a:xfrm>
          <a:prstGeom prst="rect">
            <a:avLst/>
          </a:prstGeom>
          <a:noFill/>
        </p:spPr>
        <p:txBody>
          <a:bodyPr wrap="none" rtlCol="0">
            <a:spAutoFit/>
          </a:bodyPr>
          <a:lstStyle/>
          <a:p>
            <a:r>
              <a:rPr lang="en-US" dirty="0">
                <a:solidFill>
                  <a:srgbClr val="FF0000"/>
                </a:solidFill>
              </a:rPr>
              <a:t>0b0</a:t>
            </a:r>
            <a:r>
              <a:rPr lang="en-US" dirty="0">
                <a:solidFill>
                  <a:schemeClr val="accent6"/>
                </a:solidFill>
              </a:rPr>
              <a:t>0000001</a:t>
            </a:r>
          </a:p>
        </p:txBody>
      </p:sp>
      <p:sp>
        <p:nvSpPr>
          <p:cNvPr id="31" name="Up Arrow 30">
            <a:extLst>
              <a:ext uri="{FF2B5EF4-FFF2-40B4-BE49-F238E27FC236}">
                <a16:creationId xmlns:a16="http://schemas.microsoft.com/office/drawing/2014/main" id="{69150A96-F58D-2387-DAB3-33205FDF56A9}"/>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299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ldrsb</a:t>
            </a:r>
            <a:r>
              <a:rPr lang="en-US" sz="2800" dirty="0">
                <a:solidFill>
                  <a:schemeClr val="tx2"/>
                </a:solidFill>
              </a:rPr>
              <a:t> r1, [r0]</a:t>
            </a:r>
          </a:p>
          <a:p>
            <a:pPr algn="ctr"/>
            <a:r>
              <a:rPr lang="en-US" sz="2400" dirty="0">
                <a:solidFill>
                  <a:schemeClr val="tx2"/>
                </a:solidFill>
              </a:rPr>
              <a:t>load 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903085" cy="646331"/>
          </a:xfrm>
          <a:prstGeom prst="rect">
            <a:avLst/>
          </a:prstGeom>
          <a:noFill/>
        </p:spPr>
        <p:txBody>
          <a:bodyPr wrap="none" rtlCol="0">
            <a:spAutoFit/>
          </a:bodyPr>
          <a:lstStyle/>
          <a:p>
            <a:r>
              <a:rPr lang="en-US" dirty="0"/>
              <a:t>0x81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3260191" y="2735889"/>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5357210" y="102275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0000001</a:t>
            </a:r>
          </a:p>
        </p:txBody>
      </p:sp>
      <p:sp>
        <p:nvSpPr>
          <p:cNvPr id="21" name="Up Arrow 20">
            <a:extLst>
              <a:ext uri="{FF2B5EF4-FFF2-40B4-BE49-F238E27FC236}">
                <a16:creationId xmlns:a16="http://schemas.microsoft.com/office/drawing/2014/main" id="{D5BE404C-EF21-0A64-C09E-C997025CFB96}"/>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725FF16C-AA65-43BB-24F7-9B53E1DA58D4}"/>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F0F17AC-FF83-AB98-C1D3-672638152229}"/>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9D0F53C-F2AF-A7F7-7AA7-6C8A954AE79D}"/>
              </a:ext>
            </a:extLst>
          </p:cNvPr>
          <p:cNvSpPr txBox="1"/>
          <p:nvPr/>
        </p:nvSpPr>
        <p:spPr>
          <a:xfrm>
            <a:off x="2652989" y="2407617"/>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5" name="TextBox 24">
            <a:extLst>
              <a:ext uri="{FF2B5EF4-FFF2-40B4-BE49-F238E27FC236}">
                <a16:creationId xmlns:a16="http://schemas.microsoft.com/office/drawing/2014/main" id="{CAABE3F1-DED8-B231-7EB6-926A7B9BDBA0}"/>
              </a:ext>
            </a:extLst>
          </p:cNvPr>
          <p:cNvSpPr txBox="1"/>
          <p:nvPr/>
        </p:nvSpPr>
        <p:spPr>
          <a:xfrm>
            <a:off x="3529870" y="24238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6" name="TextBox 25">
            <a:extLst>
              <a:ext uri="{FF2B5EF4-FFF2-40B4-BE49-F238E27FC236}">
                <a16:creationId xmlns:a16="http://schemas.microsoft.com/office/drawing/2014/main" id="{2ABB93F3-F913-035E-F85A-4B171C0CFBCE}"/>
              </a:ext>
            </a:extLst>
          </p:cNvPr>
          <p:cNvSpPr txBox="1"/>
          <p:nvPr/>
        </p:nvSpPr>
        <p:spPr>
          <a:xfrm>
            <a:off x="4457841" y="24165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cxnSp>
        <p:nvCxnSpPr>
          <p:cNvPr id="27" name="Straight Arrow Connector 26">
            <a:extLst>
              <a:ext uri="{FF2B5EF4-FFF2-40B4-BE49-F238E27FC236}">
                <a16:creationId xmlns:a16="http://schemas.microsoft.com/office/drawing/2014/main" id="{749A20C1-0811-C249-75B9-FEC773E089A3}"/>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7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p>
          <a:p>
            <a:pPr algn="ctr"/>
            <a:r>
              <a:rPr lang="en-US" sz="24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813317" cy="646331"/>
          </a:xfrm>
          <a:prstGeom prst="rect">
            <a:avLst/>
          </a:prstGeom>
          <a:noFill/>
        </p:spPr>
        <p:txBody>
          <a:bodyPr wrap="none" rtlCol="0">
            <a:spAutoFit/>
          </a:bodyPr>
          <a:lstStyle/>
          <a:p>
            <a:r>
              <a:rPr lang="en-US" dirty="0"/>
              <a:t>0x81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904955CE-0762-252A-C614-912B47B7EAD3}"/>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86C97F6-0BBB-240D-61A8-A8B92DE993C3}"/>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E73E5D6-CAC6-FFF3-F6D4-FD2399B02F44}"/>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4F72BF3-A2E8-E37E-FE3E-5A12CFB76A37}"/>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6" name="TextBox 25">
            <a:extLst>
              <a:ext uri="{FF2B5EF4-FFF2-40B4-BE49-F238E27FC236}">
                <a16:creationId xmlns:a16="http://schemas.microsoft.com/office/drawing/2014/main" id="{10D2ABD1-D0FF-8575-3CDC-60DF9271C0AA}"/>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42521204-D65A-24CA-D023-C021E1F330C4}"/>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346174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75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07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67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 – Storing different byte</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858252" y="1079818"/>
            <a:ext cx="9149175" cy="4583157"/>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353811" y="5646308"/>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582429" y="2605047"/>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849410" y="2628858"/>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600716" y="2283149"/>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838621" y="338368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838621" y="368825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838621" y="399281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9" name="Rectangle 78">
            <a:extLst>
              <a:ext uri="{FF2B5EF4-FFF2-40B4-BE49-F238E27FC236}">
                <a16:creationId xmlns:a16="http://schemas.microsoft.com/office/drawing/2014/main" id="{E2F9B4EA-5BFA-BE52-C294-7C36571BD944}"/>
              </a:ext>
            </a:extLst>
          </p:cNvPr>
          <p:cNvSpPr/>
          <p:nvPr/>
        </p:nvSpPr>
        <p:spPr>
          <a:xfrm>
            <a:off x="6838621" y="430490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856874" y="2917134"/>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455208" y="5288001"/>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774177" y="4304901"/>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780269" y="3947075"/>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739523" y="3653876"/>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745615" y="3296050"/>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838621" y="29673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838621" y="48890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955746" y="3881541"/>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488672" y="4957169"/>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856874" y="4466603"/>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323A7EB6-419F-9B0C-B0BB-F8AC959F943D}"/>
              </a:ext>
            </a:extLst>
          </p:cNvPr>
          <p:cNvGrpSpPr/>
          <p:nvPr/>
        </p:nvGrpSpPr>
        <p:grpSpPr>
          <a:xfrm>
            <a:off x="2582429" y="1669361"/>
            <a:ext cx="3742224" cy="312089"/>
            <a:chOff x="1085950" y="2250436"/>
            <a:chExt cx="3742224" cy="312089"/>
          </a:xfrm>
        </p:grpSpPr>
        <p:sp>
          <p:nvSpPr>
            <p:cNvPr id="4" name="Rectangle 3">
              <a:extLst>
                <a:ext uri="{FF2B5EF4-FFF2-40B4-BE49-F238E27FC236}">
                  <a16:creationId xmlns:a16="http://schemas.microsoft.com/office/drawing/2014/main" id="{3B50C4E7-9ABA-32DC-B1C0-3683DD535A90}"/>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5" name="Rectangle 4">
              <a:extLst>
                <a:ext uri="{FF2B5EF4-FFF2-40B4-BE49-F238E27FC236}">
                  <a16:creationId xmlns:a16="http://schemas.microsoft.com/office/drawing/2014/main" id="{C87DD0C4-8FDA-DA4F-DC05-5D930FA91E4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6" name="Rectangle 5">
              <a:extLst>
                <a:ext uri="{FF2B5EF4-FFF2-40B4-BE49-F238E27FC236}">
                  <a16:creationId xmlns:a16="http://schemas.microsoft.com/office/drawing/2014/main" id="{BC49C85A-7C39-7912-EFDC-A3362856F002}"/>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20" name="Rectangle 19">
              <a:extLst>
                <a:ext uri="{FF2B5EF4-FFF2-40B4-BE49-F238E27FC236}">
                  <a16:creationId xmlns:a16="http://schemas.microsoft.com/office/drawing/2014/main" id="{EB7995B7-6A99-3842-664C-AE2ACB0A821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21" name="TextBox 20">
            <a:extLst>
              <a:ext uri="{FF2B5EF4-FFF2-40B4-BE49-F238E27FC236}">
                <a16:creationId xmlns:a16="http://schemas.microsoft.com/office/drawing/2014/main" id="{31109FCE-AB71-7B7F-54FE-46EED1BF1437}"/>
              </a:ext>
            </a:extLst>
          </p:cNvPr>
          <p:cNvSpPr txBox="1"/>
          <p:nvPr/>
        </p:nvSpPr>
        <p:spPr>
          <a:xfrm>
            <a:off x="2600716" y="1347463"/>
            <a:ext cx="389850" cy="369332"/>
          </a:xfrm>
          <a:prstGeom prst="rect">
            <a:avLst/>
          </a:prstGeom>
          <a:noFill/>
        </p:spPr>
        <p:txBody>
          <a:bodyPr wrap="none" rtlCol="0">
            <a:spAutoFit/>
          </a:bodyPr>
          <a:lstStyle/>
          <a:p>
            <a:r>
              <a:rPr lang="en-US" dirty="0">
                <a:solidFill>
                  <a:srgbClr val="0070C0"/>
                </a:solidFill>
              </a:rPr>
              <a:t>r2</a:t>
            </a:r>
          </a:p>
        </p:txBody>
      </p:sp>
      <p:sp>
        <p:nvSpPr>
          <p:cNvPr id="23" name="TextBox 22">
            <a:extLst>
              <a:ext uri="{FF2B5EF4-FFF2-40B4-BE49-F238E27FC236}">
                <a16:creationId xmlns:a16="http://schemas.microsoft.com/office/drawing/2014/main" id="{FF4FF8AF-BF6D-C42D-E782-6E725B152AD0}"/>
              </a:ext>
            </a:extLst>
          </p:cNvPr>
          <p:cNvSpPr txBox="1"/>
          <p:nvPr/>
        </p:nvSpPr>
        <p:spPr>
          <a:xfrm>
            <a:off x="992563" y="2200962"/>
            <a:ext cx="1287532" cy="369332"/>
          </a:xfrm>
          <a:prstGeom prst="rect">
            <a:avLst/>
          </a:prstGeom>
          <a:noFill/>
        </p:spPr>
        <p:txBody>
          <a:bodyPr wrap="none" rtlCol="0">
            <a:spAutoFit/>
          </a:bodyPr>
          <a:lstStyle/>
          <a:p>
            <a:r>
              <a:rPr lang="en-US" dirty="0" err="1">
                <a:solidFill>
                  <a:srgbClr val="0070C0"/>
                </a:solidFill>
              </a:rPr>
              <a:t>lsr</a:t>
            </a:r>
            <a:r>
              <a:rPr lang="en-US" dirty="0">
                <a:solidFill>
                  <a:srgbClr val="0070C0"/>
                </a:solidFill>
              </a:rPr>
              <a:t> r1, r2, 8</a:t>
            </a:r>
          </a:p>
        </p:txBody>
      </p:sp>
      <p:cxnSp>
        <p:nvCxnSpPr>
          <p:cNvPr id="24" name="Straight Arrow Connector 23">
            <a:extLst>
              <a:ext uri="{FF2B5EF4-FFF2-40B4-BE49-F238E27FC236}">
                <a16:creationId xmlns:a16="http://schemas.microsoft.com/office/drawing/2014/main" id="{7C196C4A-460B-9A59-72C2-042787983490}"/>
              </a:ext>
            </a:extLst>
          </p:cNvPr>
          <p:cNvCxnSpPr>
            <a:cxnSpLocks/>
          </p:cNvCxnSpPr>
          <p:nvPr/>
        </p:nvCxnSpPr>
        <p:spPr>
          <a:xfrm flipH="1" flipV="1">
            <a:off x="3129717" y="1981448"/>
            <a:ext cx="728825" cy="623599"/>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1B89CC-0BBF-697D-58FF-30332869E659}"/>
              </a:ext>
            </a:extLst>
          </p:cNvPr>
          <p:cNvCxnSpPr>
            <a:cxnSpLocks/>
          </p:cNvCxnSpPr>
          <p:nvPr/>
        </p:nvCxnSpPr>
        <p:spPr>
          <a:xfrm flipH="1" flipV="1">
            <a:off x="4166902" y="1958339"/>
            <a:ext cx="728825" cy="623599"/>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A6568B9-B75B-BBFA-5C2E-1040CB7E9B3B}"/>
              </a:ext>
            </a:extLst>
          </p:cNvPr>
          <p:cNvCxnSpPr>
            <a:cxnSpLocks/>
          </p:cNvCxnSpPr>
          <p:nvPr/>
        </p:nvCxnSpPr>
        <p:spPr>
          <a:xfrm flipH="1" flipV="1">
            <a:off x="5015096" y="2004558"/>
            <a:ext cx="728825" cy="623599"/>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837924C-37E7-102D-2BF8-74D0354B585C}"/>
              </a:ext>
            </a:extLst>
          </p:cNvPr>
          <p:cNvSpPr txBox="1"/>
          <p:nvPr/>
        </p:nvSpPr>
        <p:spPr>
          <a:xfrm>
            <a:off x="1524236" y="1645661"/>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cxnSp>
        <p:nvCxnSpPr>
          <p:cNvPr id="29" name="Straight Arrow Connector 28">
            <a:extLst>
              <a:ext uri="{FF2B5EF4-FFF2-40B4-BE49-F238E27FC236}">
                <a16:creationId xmlns:a16="http://schemas.microsoft.com/office/drawing/2014/main" id="{643B8A49-834C-09FB-4DE7-54C3F4A15412}"/>
              </a:ext>
            </a:extLst>
          </p:cNvPr>
          <p:cNvCxnSpPr>
            <a:cxnSpLocks/>
          </p:cNvCxnSpPr>
          <p:nvPr/>
        </p:nvCxnSpPr>
        <p:spPr>
          <a:xfrm flipH="1" flipV="1">
            <a:off x="2184572" y="1995921"/>
            <a:ext cx="451775" cy="65656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6EFF640-1E49-2290-939D-BB9D60CF0486}"/>
              </a:ext>
            </a:extLst>
          </p:cNvPr>
          <p:cNvSpPr txBox="1"/>
          <p:nvPr/>
        </p:nvSpPr>
        <p:spPr>
          <a:xfrm>
            <a:off x="4417006" y="1071199"/>
            <a:ext cx="5412700" cy="369332"/>
          </a:xfrm>
          <a:prstGeom prst="rect">
            <a:avLst/>
          </a:prstGeom>
          <a:noFill/>
        </p:spPr>
        <p:txBody>
          <a:bodyPr wrap="none" rtlCol="0">
            <a:spAutoFit/>
          </a:bodyPr>
          <a:lstStyle/>
          <a:p>
            <a:r>
              <a:rPr lang="en-US" dirty="0">
                <a:solidFill>
                  <a:srgbClr val="0070C0"/>
                </a:solidFill>
              </a:rPr>
              <a:t>We want store this byte to memory location 0x1000</a:t>
            </a:r>
          </a:p>
        </p:txBody>
      </p:sp>
      <p:sp>
        <p:nvSpPr>
          <p:cNvPr id="32" name="Down Arrow 31">
            <a:extLst>
              <a:ext uri="{FF2B5EF4-FFF2-40B4-BE49-F238E27FC236}">
                <a16:creationId xmlns:a16="http://schemas.microsoft.com/office/drawing/2014/main" id="{C5C482EA-DAC8-A57B-A31A-57B320153CBD}"/>
              </a:ext>
            </a:extLst>
          </p:cNvPr>
          <p:cNvSpPr/>
          <p:nvPr/>
        </p:nvSpPr>
        <p:spPr>
          <a:xfrm>
            <a:off x="4895727" y="1432564"/>
            <a:ext cx="277852" cy="2485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95F6E61-8D15-DDD5-BE07-786917C16C34}"/>
              </a:ext>
            </a:extLst>
          </p:cNvPr>
          <p:cNvSpPr txBox="1"/>
          <p:nvPr/>
        </p:nvSpPr>
        <p:spPr>
          <a:xfrm>
            <a:off x="847300" y="3059668"/>
            <a:ext cx="2518638" cy="369332"/>
          </a:xfrm>
          <a:prstGeom prst="rect">
            <a:avLst/>
          </a:prstGeom>
          <a:noFill/>
        </p:spPr>
        <p:txBody>
          <a:bodyPr wrap="none" rtlCol="0">
            <a:spAutoFit/>
          </a:bodyPr>
          <a:lstStyle/>
          <a:p>
            <a:r>
              <a:rPr lang="en-US" dirty="0">
                <a:solidFill>
                  <a:srgbClr val="0070C0"/>
                </a:solidFill>
              </a:rPr>
              <a:t>you could also do a </a:t>
            </a:r>
            <a:r>
              <a:rPr lang="en-US" dirty="0" err="1">
                <a:solidFill>
                  <a:srgbClr val="0070C0"/>
                </a:solidFill>
              </a:rPr>
              <a:t>ror</a:t>
            </a:r>
            <a:endParaRPr lang="en-US" dirty="0">
              <a:solidFill>
                <a:srgbClr val="0070C0"/>
              </a:solidFill>
            </a:endParaRPr>
          </a:p>
        </p:txBody>
      </p:sp>
    </p:spTree>
    <p:extLst>
      <p:ext uri="{BB962C8B-B14F-4D97-AF65-F5344CB8AC3E}">
        <p14:creationId xmlns:p14="http://schemas.microsoft.com/office/powerpoint/2010/main" val="391795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- 1</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211015" y="1063548"/>
            <a:ext cx="11632223" cy="4273384"/>
          </a:xfrm>
          <a:solidFill>
            <a:schemeClr val="accent4">
              <a:lumMod val="20000"/>
              <a:lumOff val="80000"/>
            </a:schemeClr>
          </a:solidFill>
          <a:ln>
            <a:solidFill>
              <a:srgbClr val="0070C0"/>
            </a:solidFill>
          </a:ln>
        </p:spPr>
        <p:txBody>
          <a:bodyPr/>
          <a:lstStyle/>
          <a:p>
            <a:pPr marL="0" indent="0">
              <a:buNone/>
            </a:pPr>
            <a:r>
              <a:rPr lang="en-US" sz="2200" dirty="0">
                <a:latin typeface="Consolas" panose="020B0609020204030204" pitchFamily="49" charset="0"/>
                <a:cs typeface="Consolas" panose="020B0609020204030204" pitchFamily="49" charset="0"/>
              </a:rPr>
              <a:t>r1 contains </a:t>
            </a:r>
            <a:r>
              <a:rPr lang="en-US" sz="2200" dirty="0">
                <a:solidFill>
                  <a:srgbClr val="2C895B"/>
                </a:solidFill>
                <a:latin typeface="Consolas" panose="020B0609020204030204" pitchFamily="49" charset="0"/>
                <a:cs typeface="Consolas" panose="020B0609020204030204" pitchFamily="49" charset="0"/>
              </a:rPr>
              <a:t>the Address of X (defined as int X) </a:t>
            </a:r>
            <a:r>
              <a:rPr lang="en-US" sz="2200" dirty="0">
                <a:latin typeface="Consolas" panose="020B0609020204030204" pitchFamily="49" charset="0"/>
                <a:cs typeface="Consolas" panose="020B0609020204030204" pitchFamily="49" charset="0"/>
              </a:rPr>
              <a:t>in memory; r1 points at X</a:t>
            </a:r>
          </a:p>
          <a:p>
            <a:pPr marL="0" indent="0">
              <a:buNone/>
            </a:pPr>
            <a:r>
              <a:rPr lang="en-US" sz="2200" dirty="0">
                <a:latin typeface="Consolas" panose="020B0609020204030204" pitchFamily="49" charset="0"/>
                <a:cs typeface="Consolas" panose="020B0609020204030204" pitchFamily="49" charset="0"/>
              </a:rPr>
              <a:t>r2 contains the </a:t>
            </a:r>
            <a:r>
              <a:rPr lang="en-US" sz="2200" dirty="0">
                <a:solidFill>
                  <a:srgbClr val="7030A0"/>
                </a:solidFill>
                <a:latin typeface="Consolas" panose="020B0609020204030204" pitchFamily="49" charset="0"/>
                <a:cs typeface="Consolas" panose="020B0609020204030204" pitchFamily="49" charset="0"/>
              </a:rPr>
              <a:t>Address of Y (defined as int *Y) </a:t>
            </a:r>
            <a:r>
              <a:rPr lang="en-US" sz="2200" dirty="0">
                <a:latin typeface="Consolas" panose="020B0609020204030204" pitchFamily="49" charset="0"/>
                <a:cs typeface="Consolas" panose="020B0609020204030204" pitchFamily="49" charset="0"/>
              </a:rPr>
              <a:t>in memory; r2 points at Y</a:t>
            </a:r>
          </a:p>
          <a:p>
            <a:pPr marL="0" indent="0">
              <a:buNone/>
            </a:pPr>
            <a:r>
              <a:rPr lang="en-US" sz="2200" dirty="0">
                <a:latin typeface="Consolas" panose="020B0609020204030204" pitchFamily="49" charset="0"/>
                <a:cs typeface="Consolas" panose="020B0609020204030204" pitchFamily="49" charset="0"/>
              </a:rPr>
              <a:t>write Y = &amp;X;</a:t>
            </a: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r1, [r2]       </a:t>
            </a:r>
            <a:r>
              <a:rPr lang="en-US" dirty="0">
                <a:solidFill>
                  <a:srgbClr val="00B050"/>
                </a:solidFill>
                <a:latin typeface="Consolas" panose="020B0609020204030204" pitchFamily="49" charset="0"/>
                <a:cs typeface="Consolas" panose="020B0609020204030204" pitchFamily="49" charset="0"/>
              </a:rPr>
              <a:t>// y </a:t>
            </a:r>
            <a:r>
              <a:rPr lang="en-US" sz="1800" dirty="0">
                <a:solidFill>
                  <a:srgbClr val="7030A0"/>
                </a:solidFill>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&amp;x</a:t>
            </a:r>
          </a:p>
        </p:txBody>
      </p:sp>
      <p:sp>
        <p:nvSpPr>
          <p:cNvPr id="8" name="Rectangle 7">
            <a:extLst>
              <a:ext uri="{FF2B5EF4-FFF2-40B4-BE49-F238E27FC236}">
                <a16:creationId xmlns:a16="http://schemas.microsoft.com/office/drawing/2014/main" id="{1053FDB8-9673-7E43-A38F-E67C5AF67BC7}"/>
              </a:ext>
            </a:extLst>
          </p:cNvPr>
          <p:cNvSpPr/>
          <p:nvPr/>
        </p:nvSpPr>
        <p:spPr>
          <a:xfrm>
            <a:off x="3184918" y="274450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9" name="TextBox 8">
            <a:extLst>
              <a:ext uri="{FF2B5EF4-FFF2-40B4-BE49-F238E27FC236}">
                <a16:creationId xmlns:a16="http://schemas.microsoft.com/office/drawing/2014/main" id="{D015952F-BE04-8E4C-A50D-8E120CFC45FB}"/>
              </a:ext>
            </a:extLst>
          </p:cNvPr>
          <p:cNvSpPr txBox="1"/>
          <p:nvPr/>
        </p:nvSpPr>
        <p:spPr>
          <a:xfrm>
            <a:off x="2761239" y="3551875"/>
            <a:ext cx="389850" cy="369332"/>
          </a:xfrm>
          <a:prstGeom prst="rect">
            <a:avLst/>
          </a:prstGeom>
          <a:noFill/>
        </p:spPr>
        <p:txBody>
          <a:bodyPr wrap="none" rtlCol="0">
            <a:spAutoFit/>
          </a:bodyPr>
          <a:lstStyle/>
          <a:p>
            <a:r>
              <a:rPr lang="en-US" dirty="0">
                <a:solidFill>
                  <a:srgbClr val="0070C0"/>
                </a:solidFill>
              </a:rPr>
              <a:t>r1</a:t>
            </a:r>
          </a:p>
        </p:txBody>
      </p:sp>
      <p:sp>
        <p:nvSpPr>
          <p:cNvPr id="10" name="TextBox 9">
            <a:extLst>
              <a:ext uri="{FF2B5EF4-FFF2-40B4-BE49-F238E27FC236}">
                <a16:creationId xmlns:a16="http://schemas.microsoft.com/office/drawing/2014/main" id="{EB51A1FE-735C-3C42-9163-CF99E657A754}"/>
              </a:ext>
            </a:extLst>
          </p:cNvPr>
          <p:cNvSpPr txBox="1"/>
          <p:nvPr/>
        </p:nvSpPr>
        <p:spPr>
          <a:xfrm>
            <a:off x="2821082" y="2853952"/>
            <a:ext cx="389850" cy="369332"/>
          </a:xfrm>
          <a:prstGeom prst="rect">
            <a:avLst/>
          </a:prstGeom>
          <a:noFill/>
        </p:spPr>
        <p:txBody>
          <a:bodyPr wrap="none" rtlCol="0">
            <a:spAutoFit/>
          </a:bodyPr>
          <a:lstStyle/>
          <a:p>
            <a:r>
              <a:rPr lang="en-US" dirty="0">
                <a:solidFill>
                  <a:srgbClr val="0070C0"/>
                </a:solidFill>
              </a:rPr>
              <a:t>r2</a:t>
            </a:r>
          </a:p>
        </p:txBody>
      </p:sp>
      <p:sp>
        <p:nvSpPr>
          <p:cNvPr id="14" name="TextBox 13">
            <a:extLst>
              <a:ext uri="{FF2B5EF4-FFF2-40B4-BE49-F238E27FC236}">
                <a16:creationId xmlns:a16="http://schemas.microsoft.com/office/drawing/2014/main" id="{8F983E02-431E-2047-9DE3-9B51AB57BB4B}"/>
              </a:ext>
            </a:extLst>
          </p:cNvPr>
          <p:cNvSpPr txBox="1"/>
          <p:nvPr/>
        </p:nvSpPr>
        <p:spPr>
          <a:xfrm>
            <a:off x="5609749" y="367800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contents</a:t>
            </a:r>
          </a:p>
        </p:txBody>
      </p:sp>
      <p:cxnSp>
        <p:nvCxnSpPr>
          <p:cNvPr id="16" name="Straight Arrow Connector 15">
            <a:extLst>
              <a:ext uri="{FF2B5EF4-FFF2-40B4-BE49-F238E27FC236}">
                <a16:creationId xmlns:a16="http://schemas.microsoft.com/office/drawing/2014/main" id="{7815CB20-C27D-4B4F-9773-CE938B7416F7}"/>
              </a:ext>
            </a:extLst>
          </p:cNvPr>
          <p:cNvCxnSpPr>
            <a:cxnSpLocks/>
          </p:cNvCxnSpPr>
          <p:nvPr/>
        </p:nvCxnSpPr>
        <p:spPr>
          <a:xfrm>
            <a:off x="4630504" y="385114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5BD856-1BB9-5E4C-A0B8-2E6B7FE59AAE}"/>
              </a:ext>
            </a:extLst>
          </p:cNvPr>
          <p:cNvCxnSpPr>
            <a:cxnSpLocks/>
            <a:endCxn id="37" idx="1"/>
          </p:cNvCxnSpPr>
          <p:nvPr/>
        </p:nvCxnSpPr>
        <p:spPr>
          <a:xfrm flipV="1">
            <a:off x="4634108" y="315345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5" name="TextBox 34">
            <a:extLst>
              <a:ext uri="{FF2B5EF4-FFF2-40B4-BE49-F238E27FC236}">
                <a16:creationId xmlns:a16="http://schemas.microsoft.com/office/drawing/2014/main" id="{49225A92-BEAB-CBC6-EC6F-28127BD4DD3F}"/>
              </a:ext>
            </a:extLst>
          </p:cNvPr>
          <p:cNvSpPr txBox="1"/>
          <p:nvPr/>
        </p:nvSpPr>
        <p:spPr>
          <a:xfrm>
            <a:off x="5618887" y="402428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37" name="TextBox 36">
            <a:extLst>
              <a:ext uri="{FF2B5EF4-FFF2-40B4-BE49-F238E27FC236}">
                <a16:creationId xmlns:a16="http://schemas.microsoft.com/office/drawing/2014/main" id="{7B17DAD9-D516-5C44-282A-A1C2AFE646DC}"/>
              </a:ext>
            </a:extLst>
          </p:cNvPr>
          <p:cNvSpPr txBox="1"/>
          <p:nvPr/>
        </p:nvSpPr>
        <p:spPr>
          <a:xfrm>
            <a:off x="5618887" y="298417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38" name="TextBox 37">
            <a:extLst>
              <a:ext uri="{FF2B5EF4-FFF2-40B4-BE49-F238E27FC236}">
                <a16:creationId xmlns:a16="http://schemas.microsoft.com/office/drawing/2014/main" id="{8C93441F-C18B-1080-358D-5CAC969FCB77}"/>
              </a:ext>
            </a:extLst>
          </p:cNvPr>
          <p:cNvSpPr txBox="1"/>
          <p:nvPr/>
        </p:nvSpPr>
        <p:spPr>
          <a:xfrm>
            <a:off x="5618887" y="332947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BF77DA5E-8DD2-2F89-6AE0-88584CC061D2}"/>
              </a:ext>
            </a:extLst>
          </p:cNvPr>
          <p:cNvSpPr txBox="1"/>
          <p:nvPr/>
        </p:nvSpPr>
        <p:spPr>
          <a:xfrm>
            <a:off x="7424439" y="33645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39" name="TextBox 38">
            <a:extLst>
              <a:ext uri="{FF2B5EF4-FFF2-40B4-BE49-F238E27FC236}">
                <a16:creationId xmlns:a16="http://schemas.microsoft.com/office/drawing/2014/main" id="{7C807513-DA45-A639-2E42-E7F8A0B46884}"/>
              </a:ext>
            </a:extLst>
          </p:cNvPr>
          <p:cNvSpPr txBox="1"/>
          <p:nvPr/>
        </p:nvSpPr>
        <p:spPr>
          <a:xfrm>
            <a:off x="7424439" y="2995182"/>
            <a:ext cx="3097323"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    /</a:t>
            </a:r>
            <a:r>
              <a:rPr lang="en-US" dirty="0">
                <a:solidFill>
                  <a:srgbClr val="FF0000"/>
                </a:solidFill>
                <a:latin typeface="Consolas" panose="020B0609020204030204" pitchFamily="49" charset="0"/>
                <a:cs typeface="Consolas" panose="020B0609020204030204" pitchFamily="49" charset="0"/>
              </a:rPr>
              <a:t>/ this is y</a:t>
            </a:r>
          </a:p>
        </p:txBody>
      </p:sp>
      <p:sp>
        <p:nvSpPr>
          <p:cNvPr id="40" name="TextBox 39">
            <a:extLst>
              <a:ext uri="{FF2B5EF4-FFF2-40B4-BE49-F238E27FC236}">
                <a16:creationId xmlns:a16="http://schemas.microsoft.com/office/drawing/2014/main" id="{2E6DB617-402E-A872-420B-850CF03CDFD9}"/>
              </a:ext>
            </a:extLst>
          </p:cNvPr>
          <p:cNvSpPr txBox="1"/>
          <p:nvPr/>
        </p:nvSpPr>
        <p:spPr>
          <a:xfrm>
            <a:off x="7438071" y="3703068"/>
            <a:ext cx="297068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   // this is x</a:t>
            </a:r>
          </a:p>
        </p:txBody>
      </p:sp>
      <p:sp>
        <p:nvSpPr>
          <p:cNvPr id="41" name="TextBox 40">
            <a:extLst>
              <a:ext uri="{FF2B5EF4-FFF2-40B4-BE49-F238E27FC236}">
                <a16:creationId xmlns:a16="http://schemas.microsoft.com/office/drawing/2014/main" id="{66A3239D-7EEC-2F6E-D458-0379D48FA3DA}"/>
              </a:ext>
            </a:extLst>
          </p:cNvPr>
          <p:cNvSpPr txBox="1"/>
          <p:nvPr/>
        </p:nvSpPr>
        <p:spPr>
          <a:xfrm>
            <a:off x="7469686" y="401425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43" name="Rectangle 42">
            <a:extLst>
              <a:ext uri="{FF2B5EF4-FFF2-40B4-BE49-F238E27FC236}">
                <a16:creationId xmlns:a16="http://schemas.microsoft.com/office/drawing/2014/main" id="{C50A8594-8B68-AC55-9CFD-2E6C1E84E4DD}"/>
              </a:ext>
            </a:extLst>
          </p:cNvPr>
          <p:cNvSpPr/>
          <p:nvPr/>
        </p:nvSpPr>
        <p:spPr>
          <a:xfrm>
            <a:off x="3182704" y="34911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45" name="TextBox 44">
            <a:extLst>
              <a:ext uri="{FF2B5EF4-FFF2-40B4-BE49-F238E27FC236}">
                <a16:creationId xmlns:a16="http://schemas.microsoft.com/office/drawing/2014/main" id="{DCD06F7F-18CB-959E-AB08-FE1FAB572246}"/>
              </a:ext>
            </a:extLst>
          </p:cNvPr>
          <p:cNvSpPr txBox="1"/>
          <p:nvPr/>
        </p:nvSpPr>
        <p:spPr>
          <a:xfrm>
            <a:off x="5616146" y="263304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7170DAEF-81AB-3B6A-5577-2D8D7D086B41}"/>
              </a:ext>
            </a:extLst>
          </p:cNvPr>
          <p:cNvSpPr txBox="1"/>
          <p:nvPr/>
        </p:nvSpPr>
        <p:spPr>
          <a:xfrm>
            <a:off x="7466945" y="262301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48" name="TextBox 47">
            <a:extLst>
              <a:ext uri="{FF2B5EF4-FFF2-40B4-BE49-F238E27FC236}">
                <a16:creationId xmlns:a16="http://schemas.microsoft.com/office/drawing/2014/main" id="{2EC93274-8C21-4747-739F-B989D34D9F64}"/>
              </a:ext>
            </a:extLst>
          </p:cNvPr>
          <p:cNvSpPr txBox="1"/>
          <p:nvPr/>
        </p:nvSpPr>
        <p:spPr>
          <a:xfrm>
            <a:off x="5616146" y="299908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0x01004</a:t>
            </a:r>
          </a:p>
        </p:txBody>
      </p:sp>
      <p:cxnSp>
        <p:nvCxnSpPr>
          <p:cNvPr id="50" name="Straight Arrow Connector 49">
            <a:extLst>
              <a:ext uri="{FF2B5EF4-FFF2-40B4-BE49-F238E27FC236}">
                <a16:creationId xmlns:a16="http://schemas.microsoft.com/office/drawing/2014/main" id="{03FC9324-89FF-7565-ABE1-1B609013EDD0}"/>
              </a:ext>
            </a:extLst>
          </p:cNvPr>
          <p:cNvCxnSpPr>
            <a:cxnSpLocks/>
          </p:cNvCxnSpPr>
          <p:nvPr/>
        </p:nvCxnSpPr>
        <p:spPr>
          <a:xfrm flipV="1">
            <a:off x="4626884" y="3163748"/>
            <a:ext cx="1514391" cy="50428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40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4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153777" y="100755"/>
            <a:ext cx="10515600" cy="715294"/>
          </a:xfrm>
        </p:spPr>
        <p:txBody>
          <a:bodyPr/>
          <a:lstStyle/>
          <a:p>
            <a:r>
              <a:rPr lang="en-US" dirty="0" err="1"/>
              <a:t>ldr</a:t>
            </a:r>
            <a:r>
              <a:rPr lang="en-US" dirty="0"/>
              <a:t>/str practice - 2</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834984" y="941133"/>
            <a:ext cx="11017048" cy="5676933"/>
          </a:xfrm>
          <a:solidFill>
            <a:schemeClr val="accent4">
              <a:lumMod val="20000"/>
              <a:lumOff val="80000"/>
            </a:schemeClr>
          </a:solidFill>
          <a:ln>
            <a:solidFill>
              <a:srgbClr val="0070C0"/>
            </a:solidFill>
          </a:ln>
        </p:spPr>
        <p:txBody>
          <a:bodyPr/>
          <a:lstStyle/>
          <a:p>
            <a:pPr marL="0" indent="0">
              <a:buNone/>
            </a:pPr>
            <a:r>
              <a:rPr lang="en-US" dirty="0">
                <a:latin typeface="Consolas" panose="020B0609020204030204" pitchFamily="49" charset="0"/>
                <a:cs typeface="Consolas" panose="020B0609020204030204" pitchFamily="49" charset="0"/>
              </a:rPr>
              <a:t>r1 contains the </a:t>
            </a:r>
            <a:r>
              <a:rPr lang="en-US" dirty="0">
                <a:solidFill>
                  <a:srgbClr val="2C895B"/>
                </a:solidFill>
                <a:latin typeface="Consolas" panose="020B0609020204030204" pitchFamily="49" charset="0"/>
                <a:cs typeface="Consolas" panose="020B0609020204030204" pitchFamily="49" charset="0"/>
              </a:rPr>
              <a:t>Address of X (defined as int *X) </a:t>
            </a:r>
            <a:r>
              <a:rPr lang="en-US" dirty="0">
                <a:latin typeface="Consolas" panose="020B0609020204030204" pitchFamily="49" charset="0"/>
                <a:cs typeface="Consolas" panose="020B0609020204030204" pitchFamily="49" charset="0"/>
              </a:rPr>
              <a:t>in memory r1 points at X</a:t>
            </a:r>
          </a:p>
          <a:p>
            <a:pPr marL="0" indent="0">
              <a:buNone/>
            </a:pPr>
            <a:r>
              <a:rPr lang="en-US" dirty="0">
                <a:latin typeface="Consolas" panose="020B0609020204030204" pitchFamily="49" charset="0"/>
                <a:cs typeface="Consolas" panose="020B0609020204030204" pitchFamily="49" charset="0"/>
              </a:rPr>
              <a:t>r2 contains the </a:t>
            </a:r>
            <a:r>
              <a:rPr lang="en-US" dirty="0">
                <a:solidFill>
                  <a:srgbClr val="7030A0"/>
                </a:solidFill>
                <a:latin typeface="Consolas" panose="020B0609020204030204" pitchFamily="49" charset="0"/>
                <a:cs typeface="Consolas" panose="020B0609020204030204" pitchFamily="49" charset="0"/>
              </a:rPr>
              <a:t>Address of Y (defined as int Y) </a:t>
            </a:r>
            <a:r>
              <a:rPr lang="en-US" dirty="0">
                <a:latin typeface="Consolas" panose="020B0609020204030204" pitchFamily="49" charset="0"/>
                <a:cs typeface="Consolas" panose="020B0609020204030204" pitchFamily="49" charset="0"/>
              </a:rPr>
              <a:t>in memory; r2 points at Y</a:t>
            </a:r>
          </a:p>
          <a:p>
            <a:pPr marL="0" indent="0">
              <a:buNone/>
            </a:pPr>
            <a:r>
              <a:rPr lang="en-US" dirty="0">
                <a:latin typeface="Consolas" panose="020B0609020204030204" pitchFamily="49" charset="0"/>
                <a:cs typeface="Consolas" panose="020B0609020204030204" pitchFamily="49" charset="0"/>
              </a:rPr>
              <a:t>write Y = *X;</a:t>
            </a:r>
          </a:p>
          <a:p>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 (read 1)</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[r3]  // r0 </a:t>
            </a:r>
            <a:r>
              <a:rPr lang="en-US" sz="2000" dirty="0">
                <a:latin typeface="Consolas" panose="020B0609020204030204" pitchFamily="49" charset="0"/>
                <a:cs typeface="Consolas" panose="020B0609020204030204" pitchFamily="49" charset="0"/>
                <a:sym typeface="Wingdings" panose="05000000000000000000" pitchFamily="2" charset="2"/>
              </a:rPr>
              <a:t> *x</a:t>
            </a:r>
            <a:r>
              <a:rPr lang="en-US" sz="2000" dirty="0">
                <a:latin typeface="Consolas" panose="020B0609020204030204" pitchFamily="49" charset="0"/>
                <a:cs typeface="Consolas" panose="020B0609020204030204" pitchFamily="49" charset="0"/>
              </a:rPr>
              <a:t> (read 2)</a:t>
            </a:r>
            <a:endParaRPr lang="en-US" dirty="0">
              <a:latin typeface="Consolas" panose="020B0609020204030204" pitchFamily="49" charset="0"/>
              <a:cs typeface="Consolas" panose="020B0609020204030204" pitchFamily="49" charset="0"/>
            </a:endParaRPr>
          </a:p>
          <a:p>
            <a:pPr marL="0" indent="0">
              <a:buNone/>
            </a:pPr>
            <a:r>
              <a:rPr lang="en-US" dirty="0">
                <a:solidFill>
                  <a:srgbClr val="7030A0"/>
                </a:solidFill>
                <a:latin typeface="Consolas" panose="020B0609020204030204" pitchFamily="49" charset="0"/>
                <a:cs typeface="Consolas" panose="020B0609020204030204" pitchFamily="49" charset="0"/>
              </a:rPr>
              <a:t>str	r0, [r2]  // y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*x</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199EE306-E8B8-AE7F-F7F2-F13A86F91338}"/>
              </a:ext>
            </a:extLst>
          </p:cNvPr>
          <p:cNvSpPr/>
          <p:nvPr/>
        </p:nvSpPr>
        <p:spPr>
          <a:xfrm>
            <a:off x="4535791" y="2672967"/>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E12B9668-378D-55BC-BE49-414AB1233E62}"/>
              </a:ext>
            </a:extLst>
          </p:cNvPr>
          <p:cNvSpPr txBox="1"/>
          <p:nvPr/>
        </p:nvSpPr>
        <p:spPr>
          <a:xfrm>
            <a:off x="4112112" y="3480334"/>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C7059D62-6CFD-A6A8-DAEC-6E391D917CBC}"/>
              </a:ext>
            </a:extLst>
          </p:cNvPr>
          <p:cNvSpPr txBox="1"/>
          <p:nvPr/>
        </p:nvSpPr>
        <p:spPr>
          <a:xfrm>
            <a:off x="4171955" y="2782411"/>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9EF2F4A7-E616-7FE0-244C-6A8986722957}"/>
              </a:ext>
            </a:extLst>
          </p:cNvPr>
          <p:cNvSpPr txBox="1"/>
          <p:nvPr/>
        </p:nvSpPr>
        <p:spPr>
          <a:xfrm>
            <a:off x="6960621" y="3620520"/>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 = 0x01010</a:t>
            </a:r>
          </a:p>
        </p:txBody>
      </p:sp>
      <p:cxnSp>
        <p:nvCxnSpPr>
          <p:cNvPr id="41" name="Straight Arrow Connector 40">
            <a:extLst>
              <a:ext uri="{FF2B5EF4-FFF2-40B4-BE49-F238E27FC236}">
                <a16:creationId xmlns:a16="http://schemas.microsoft.com/office/drawing/2014/main" id="{FFA289B5-AEBC-1415-5A4F-D33FEF10F357}"/>
              </a:ext>
            </a:extLst>
          </p:cNvPr>
          <p:cNvCxnSpPr>
            <a:cxnSpLocks/>
          </p:cNvCxnSpPr>
          <p:nvPr/>
        </p:nvCxnSpPr>
        <p:spPr>
          <a:xfrm>
            <a:off x="5981377" y="3779600"/>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05CBC7-E9F6-CD46-1F46-3705B963A227}"/>
              </a:ext>
            </a:extLst>
          </p:cNvPr>
          <p:cNvCxnSpPr>
            <a:cxnSpLocks/>
            <a:endCxn id="44" idx="1"/>
          </p:cNvCxnSpPr>
          <p:nvPr/>
        </p:nvCxnSpPr>
        <p:spPr>
          <a:xfrm flipV="1">
            <a:off x="5984981" y="3081911"/>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97FBA10-FD00-C5DC-A281-6064A873651B}"/>
              </a:ext>
            </a:extLst>
          </p:cNvPr>
          <p:cNvSpPr txBox="1"/>
          <p:nvPr/>
        </p:nvSpPr>
        <p:spPr>
          <a:xfrm>
            <a:off x="6969760" y="395274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EBA8C7C4-7A2F-3138-2E42-11B6B1B78406}"/>
              </a:ext>
            </a:extLst>
          </p:cNvPr>
          <p:cNvSpPr txBox="1"/>
          <p:nvPr/>
        </p:nvSpPr>
        <p:spPr>
          <a:xfrm>
            <a:off x="6969760" y="291263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5" name="TextBox 44">
            <a:extLst>
              <a:ext uri="{FF2B5EF4-FFF2-40B4-BE49-F238E27FC236}">
                <a16:creationId xmlns:a16="http://schemas.microsoft.com/office/drawing/2014/main" id="{DB03F743-48ED-5411-6FB2-4DF5FBA13945}"/>
              </a:ext>
            </a:extLst>
          </p:cNvPr>
          <p:cNvSpPr txBox="1"/>
          <p:nvPr/>
        </p:nvSpPr>
        <p:spPr>
          <a:xfrm>
            <a:off x="6969760" y="325793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EFA3454A-95D8-EBE3-8345-F6CEE92FF232}"/>
              </a:ext>
            </a:extLst>
          </p:cNvPr>
          <p:cNvSpPr txBox="1"/>
          <p:nvPr/>
        </p:nvSpPr>
        <p:spPr>
          <a:xfrm>
            <a:off x="8775312" y="3292973"/>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51D73844-5CBA-D697-8A54-492EDC6361B3}"/>
              </a:ext>
            </a:extLst>
          </p:cNvPr>
          <p:cNvSpPr txBox="1"/>
          <p:nvPr/>
        </p:nvSpPr>
        <p:spPr>
          <a:xfrm>
            <a:off x="8775312" y="2923641"/>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8AC1A5A5-0328-3762-0B95-CEC700E60237}"/>
              </a:ext>
            </a:extLst>
          </p:cNvPr>
          <p:cNvSpPr txBox="1"/>
          <p:nvPr/>
        </p:nvSpPr>
        <p:spPr>
          <a:xfrm>
            <a:off x="8788944" y="3631527"/>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C87BB409-1ABD-DCF0-4379-DED8AA885E23}"/>
              </a:ext>
            </a:extLst>
          </p:cNvPr>
          <p:cNvSpPr txBox="1"/>
          <p:nvPr/>
        </p:nvSpPr>
        <p:spPr>
          <a:xfrm>
            <a:off x="8820559" y="39427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F1979E99-43A4-1FE0-AA8B-F9165DC64800}"/>
              </a:ext>
            </a:extLst>
          </p:cNvPr>
          <p:cNvSpPr/>
          <p:nvPr/>
        </p:nvSpPr>
        <p:spPr>
          <a:xfrm>
            <a:off x="4533577" y="3419623"/>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DA9FA7A7-C9D2-18AB-563B-F805492F2B28}"/>
              </a:ext>
            </a:extLst>
          </p:cNvPr>
          <p:cNvSpPr txBox="1"/>
          <p:nvPr/>
        </p:nvSpPr>
        <p:spPr>
          <a:xfrm>
            <a:off x="6967019" y="2561502"/>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2" name="TextBox 51">
            <a:extLst>
              <a:ext uri="{FF2B5EF4-FFF2-40B4-BE49-F238E27FC236}">
                <a16:creationId xmlns:a16="http://schemas.microsoft.com/office/drawing/2014/main" id="{4649AF6D-7666-3B8B-113A-35343A5C33F5}"/>
              </a:ext>
            </a:extLst>
          </p:cNvPr>
          <p:cNvSpPr txBox="1"/>
          <p:nvPr/>
        </p:nvSpPr>
        <p:spPr>
          <a:xfrm>
            <a:off x="8817818" y="2551469"/>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5" name="TextBox 54">
            <a:extLst>
              <a:ext uri="{FF2B5EF4-FFF2-40B4-BE49-F238E27FC236}">
                <a16:creationId xmlns:a16="http://schemas.microsoft.com/office/drawing/2014/main" id="{36E33CE5-22C2-C930-7332-4E4109EB8AF1}"/>
              </a:ext>
            </a:extLst>
          </p:cNvPr>
          <p:cNvSpPr txBox="1"/>
          <p:nvPr/>
        </p:nvSpPr>
        <p:spPr>
          <a:xfrm>
            <a:off x="6960621" y="2915910"/>
            <a:ext cx="1859937" cy="338554"/>
          </a:xfrm>
          <a:prstGeom prst="rect">
            <a:avLst/>
          </a:prstGeom>
          <a:solidFill>
            <a:schemeClr val="bg1">
              <a:lumMod val="95000"/>
            </a:schemeClr>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6" name="Rectangle 55">
            <a:extLst>
              <a:ext uri="{FF2B5EF4-FFF2-40B4-BE49-F238E27FC236}">
                <a16:creationId xmlns:a16="http://schemas.microsoft.com/office/drawing/2014/main" id="{19946F4F-6EEB-870C-43BB-7F4507F262FF}"/>
              </a:ext>
            </a:extLst>
          </p:cNvPr>
          <p:cNvSpPr/>
          <p:nvPr/>
        </p:nvSpPr>
        <p:spPr>
          <a:xfrm>
            <a:off x="4523935" y="19783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7" name="TextBox 56">
            <a:extLst>
              <a:ext uri="{FF2B5EF4-FFF2-40B4-BE49-F238E27FC236}">
                <a16:creationId xmlns:a16="http://schemas.microsoft.com/office/drawing/2014/main" id="{C9542A5B-9DB2-FAC2-1AE7-B82BEF201F0C}"/>
              </a:ext>
            </a:extLst>
          </p:cNvPr>
          <p:cNvSpPr txBox="1"/>
          <p:nvPr/>
        </p:nvSpPr>
        <p:spPr>
          <a:xfrm>
            <a:off x="4160099" y="2087808"/>
            <a:ext cx="389850" cy="369332"/>
          </a:xfrm>
          <a:prstGeom prst="rect">
            <a:avLst/>
          </a:prstGeom>
          <a:noFill/>
        </p:spPr>
        <p:txBody>
          <a:bodyPr wrap="none" rtlCol="0">
            <a:spAutoFit/>
          </a:bodyPr>
          <a:lstStyle/>
          <a:p>
            <a:r>
              <a:rPr lang="en-US" dirty="0">
                <a:solidFill>
                  <a:srgbClr val="0070C0"/>
                </a:solidFill>
              </a:rPr>
              <a:t>r3</a:t>
            </a:r>
          </a:p>
        </p:txBody>
      </p:sp>
      <p:sp>
        <p:nvSpPr>
          <p:cNvPr id="58" name="Rectangle 57">
            <a:extLst>
              <a:ext uri="{FF2B5EF4-FFF2-40B4-BE49-F238E27FC236}">
                <a16:creationId xmlns:a16="http://schemas.microsoft.com/office/drawing/2014/main" id="{C2B7ADE1-D83A-8641-6532-DCA7948E1B17}"/>
              </a:ext>
            </a:extLst>
          </p:cNvPr>
          <p:cNvSpPr/>
          <p:nvPr/>
        </p:nvSpPr>
        <p:spPr>
          <a:xfrm>
            <a:off x="4539959" y="1976514"/>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0x01010</a:t>
            </a:r>
          </a:p>
        </p:txBody>
      </p:sp>
      <p:sp>
        <p:nvSpPr>
          <p:cNvPr id="59" name="TextBox 58">
            <a:extLst>
              <a:ext uri="{FF2B5EF4-FFF2-40B4-BE49-F238E27FC236}">
                <a16:creationId xmlns:a16="http://schemas.microsoft.com/office/drawing/2014/main" id="{1C478D42-07A5-A91C-2622-8F6B03225C11}"/>
              </a:ext>
            </a:extLst>
          </p:cNvPr>
          <p:cNvSpPr txBox="1"/>
          <p:nvPr/>
        </p:nvSpPr>
        <p:spPr>
          <a:xfrm>
            <a:off x="4080497" y="4265026"/>
            <a:ext cx="389850" cy="369332"/>
          </a:xfrm>
          <a:prstGeom prst="rect">
            <a:avLst/>
          </a:prstGeom>
          <a:noFill/>
        </p:spPr>
        <p:txBody>
          <a:bodyPr wrap="none" rtlCol="0">
            <a:spAutoFit/>
          </a:bodyPr>
          <a:lstStyle/>
          <a:p>
            <a:r>
              <a:rPr lang="en-US" dirty="0">
                <a:solidFill>
                  <a:srgbClr val="0070C0"/>
                </a:solidFill>
              </a:rPr>
              <a:t>r0</a:t>
            </a:r>
          </a:p>
        </p:txBody>
      </p:sp>
      <p:sp>
        <p:nvSpPr>
          <p:cNvPr id="60" name="Rectangle 59">
            <a:extLst>
              <a:ext uri="{FF2B5EF4-FFF2-40B4-BE49-F238E27FC236}">
                <a16:creationId xmlns:a16="http://schemas.microsoft.com/office/drawing/2014/main" id="{2F195AB7-356D-0FE7-F1AE-3C2498CF3927}"/>
              </a:ext>
            </a:extLst>
          </p:cNvPr>
          <p:cNvSpPr/>
          <p:nvPr/>
        </p:nvSpPr>
        <p:spPr>
          <a:xfrm>
            <a:off x="4501962" y="42043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61" name="Rectangle 60">
            <a:extLst>
              <a:ext uri="{FF2B5EF4-FFF2-40B4-BE49-F238E27FC236}">
                <a16:creationId xmlns:a16="http://schemas.microsoft.com/office/drawing/2014/main" id="{CAF2F2E9-9682-53C9-5BCA-0AC616491EBF}"/>
              </a:ext>
            </a:extLst>
          </p:cNvPr>
          <p:cNvSpPr/>
          <p:nvPr/>
        </p:nvSpPr>
        <p:spPr>
          <a:xfrm>
            <a:off x="4491586" y="4204315"/>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55</a:t>
            </a:r>
          </a:p>
        </p:txBody>
      </p:sp>
      <p:cxnSp>
        <p:nvCxnSpPr>
          <p:cNvPr id="62" name="Straight Arrow Connector 61">
            <a:extLst>
              <a:ext uri="{FF2B5EF4-FFF2-40B4-BE49-F238E27FC236}">
                <a16:creationId xmlns:a16="http://schemas.microsoft.com/office/drawing/2014/main" id="{8F5E96A5-7F9D-17C6-0405-C5DD59A7B262}"/>
              </a:ext>
            </a:extLst>
          </p:cNvPr>
          <p:cNvCxnSpPr>
            <a:cxnSpLocks/>
          </p:cNvCxnSpPr>
          <p:nvPr/>
        </p:nvCxnSpPr>
        <p:spPr>
          <a:xfrm flipH="1" flipV="1">
            <a:off x="6022709" y="2540757"/>
            <a:ext cx="936159" cy="115483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E56D13-3E79-C436-E3A7-AEBEDFEC0FD5}"/>
              </a:ext>
            </a:extLst>
          </p:cNvPr>
          <p:cNvCxnSpPr>
            <a:cxnSpLocks/>
            <a:endCxn id="61" idx="3"/>
          </p:cNvCxnSpPr>
          <p:nvPr/>
        </p:nvCxnSpPr>
        <p:spPr>
          <a:xfrm flipH="1">
            <a:off x="5939386" y="2811334"/>
            <a:ext cx="1070456" cy="168855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97F4DDD-BB4D-8189-E660-E425AE517F32}"/>
              </a:ext>
            </a:extLst>
          </p:cNvPr>
          <p:cNvCxnSpPr>
            <a:cxnSpLocks/>
          </p:cNvCxnSpPr>
          <p:nvPr/>
        </p:nvCxnSpPr>
        <p:spPr>
          <a:xfrm flipV="1">
            <a:off x="5934198" y="3118174"/>
            <a:ext cx="1209874" cy="138171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7461DF-838D-E99D-247D-1C5936F174D4}"/>
              </a:ext>
            </a:extLst>
          </p:cNvPr>
          <p:cNvCxnSpPr>
            <a:cxnSpLocks/>
            <a:endCxn id="51" idx="1"/>
          </p:cNvCxnSpPr>
          <p:nvPr/>
        </p:nvCxnSpPr>
        <p:spPr>
          <a:xfrm>
            <a:off x="6022709" y="2246682"/>
            <a:ext cx="944310" cy="484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60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5" grpId="0" animBg="1"/>
      <p:bldP spid="58" grpId="0" animBg="1"/>
      <p:bldP spid="6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using </a:t>
            </a:r>
            <a:r>
              <a:rPr lang="en-US" dirty="0" err="1"/>
              <a:t>ldr</a:t>
            </a:r>
            <a:r>
              <a:rPr lang="en-US" dirty="0"/>
              <a:t>/str: array copy</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418974" y="827638"/>
            <a:ext cx="5731195" cy="494061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 int *, int);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{1, 2, 3, 4, 5, 6};</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SZ;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FBEC35A7-5AA9-9920-5857-0B1A2EA61BC5}"/>
              </a:ext>
            </a:extLst>
          </p:cNvPr>
          <p:cNvSpPr/>
          <p:nvPr/>
        </p:nvSpPr>
        <p:spPr bwMode="auto">
          <a:xfrm>
            <a:off x="6168289" y="1715492"/>
            <a:ext cx="5604737"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*end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    if (</a:t>
            </a:r>
            <a:r>
              <a:rPr lang="en-US" dirty="0" err="1">
                <a:solidFill>
                  <a:srgbClr val="000000"/>
                </a:solidFill>
                <a:latin typeface="Menlo" panose="020B0609030804020204" pitchFamily="49" charset="0"/>
              </a:rPr>
              <a:t>cnt</a:t>
            </a:r>
            <a:r>
              <a:rPr lang="en-US" dirty="0">
                <a:solidFill>
                  <a:srgbClr val="000000"/>
                </a:solidFill>
                <a:latin typeface="Menlo" panose="020B0609030804020204" pitchFamily="49" charset="0"/>
              </a:rPr>
              <a:t> &lt;= 0)</a:t>
            </a: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    </a:t>
            </a:r>
            <a:r>
              <a:rPr lang="en-US" dirty="0">
                <a:solidFill>
                  <a:srgbClr val="000000"/>
                </a:solidFill>
                <a:latin typeface="Menlo" panose="020B0609030804020204" pitchFamily="49" charset="0"/>
              </a:rPr>
              <a:t>do {</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 while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&lt; end);</a:t>
            </a: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105914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I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4174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705441" y="1132946"/>
            <a:ext cx="6222337" cy="414885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a:t>
            </a:r>
            <a:r>
              <a:rPr lang="en-US" sz="1600" dirty="0">
                <a:solidFill>
                  <a:srgbClr val="00B050"/>
                </a:solidFill>
                <a:effectLst/>
                <a:latin typeface="Menlo" panose="020B0609030804020204" pitchFamily="49" charset="0"/>
              </a:rPr>
              <a:t>2</a:t>
            </a:r>
            <a:r>
              <a:rPr lang="en-US" sz="1600" dirty="0">
                <a:solidFill>
                  <a:srgbClr val="000000"/>
                </a:solidFill>
                <a:effectLst/>
                <a:latin typeface="Menlo" panose="020B0609030804020204" pitchFamily="49" charset="0"/>
              </a:rPr>
              <a:t>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add     r3, r0, r2 // loop term pointer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4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r1, r1, 4  // </a:t>
            </a:r>
            <a:r>
              <a:rPr lang="en-US" sz="1600" dirty="0" err="1">
                <a:solidFill>
                  <a:srgbClr val="000000"/>
                </a:solidFill>
                <a:effectLst/>
                <a:latin typeface="Menlo" panose="020B0609030804020204" pitchFamily="49" charset="0"/>
              </a:rPr>
              <a:t>dst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r0, r3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 &lt; term pointer?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773978" y="629102"/>
            <a:ext cx="4548793"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term pointer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79025" y="3154546"/>
            <a:ext cx="2092331" cy="743363"/>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726230" y="4572394"/>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Tree>
    <p:extLst>
      <p:ext uri="{BB962C8B-B14F-4D97-AF65-F5344CB8AC3E}">
        <p14:creationId xmlns:p14="http://schemas.microsoft.com/office/powerpoint/2010/main" val="191025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 + Register Offset</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532242" y="2765966"/>
            <a:ext cx="2862621"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234427" y="859650"/>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60249" cy="2581219"/>
          </a:xfrm>
          <a:prstGeom prst="rect">
            <a:avLst/>
          </a:prstGeom>
          <a:noFill/>
        </p:spPr>
        <p:txBody>
          <a:bodyPr wrap="squar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 r4]</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 r4 (r1 is a pointer) into register r0</a:t>
            </a:r>
            <a:endParaRPr lang="en-US" sz="2000" dirty="0">
              <a:solidFill>
                <a:srgbClr val="000000"/>
              </a:solidFill>
              <a:ea typeface="Arial"/>
              <a:cs typeface="Calibri"/>
            </a:endParaRP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02498" y="3930695"/>
            <a:ext cx="10962231" cy="2695197"/>
            <a:chOff x="502498" y="3920756"/>
            <a:chExt cx="10962231"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502498" y="3933340"/>
              <a:ext cx="4199240" cy="2485873"/>
            </a:xfrm>
            <a:prstGeom prst="rect">
              <a:avLst/>
            </a:prstGeom>
            <a:noFill/>
          </p:spPr>
          <p:txBody>
            <a:bodyPr wrap="square" rtlCol="0">
              <a:spAutoFit/>
            </a:bodyPr>
            <a:lstStyle/>
            <a:p>
              <a:r>
                <a:rPr lang="en-US" sz="2400" b="1" dirty="0">
                  <a:solidFill>
                    <a:srgbClr val="0070C0"/>
                  </a:solidFill>
                  <a:latin typeface="Consolas"/>
                  <a:ea typeface="Calibri"/>
                  <a:cs typeface="Calibri"/>
                </a:rPr>
                <a:t>str	r0, [r1, r4]</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r1+r4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532243" y="5786552"/>
              <a:ext cx="2967347"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Cross 3">
            <a:extLst>
              <a:ext uri="{FF2B5EF4-FFF2-40B4-BE49-F238E27FC236}">
                <a16:creationId xmlns:a16="http://schemas.microsoft.com/office/drawing/2014/main" id="{11ABBD23-B367-908F-8779-3349C5CFA809}"/>
              </a:ext>
            </a:extLst>
          </p:cNvPr>
          <p:cNvSpPr/>
          <p:nvPr/>
        </p:nvSpPr>
        <p:spPr>
          <a:xfrm>
            <a:off x="9618132" y="1605644"/>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248F19-91ED-8237-AFED-24F202674558}"/>
              </a:ext>
            </a:extLst>
          </p:cNvPr>
          <p:cNvSpPr/>
          <p:nvPr/>
        </p:nvSpPr>
        <p:spPr>
          <a:xfrm>
            <a:off x="8214683" y="2074286"/>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R4 offset</a:t>
            </a:r>
            <a:endParaRPr lang="en-US" sz="1600" dirty="0">
              <a:solidFill>
                <a:srgbClr val="000000"/>
              </a:solidFill>
              <a:effectLst/>
              <a:latin typeface="Arial"/>
              <a:ea typeface="Arial"/>
            </a:endParaRPr>
          </a:p>
        </p:txBody>
      </p:sp>
      <p:sp>
        <p:nvSpPr>
          <p:cNvPr id="23" name="Cross 22">
            <a:extLst>
              <a:ext uri="{FF2B5EF4-FFF2-40B4-BE49-F238E27FC236}">
                <a16:creationId xmlns:a16="http://schemas.microsoft.com/office/drawing/2014/main" id="{2AC3BEB1-342F-088E-CA8F-4759EC6E83FD}"/>
              </a:ext>
            </a:extLst>
          </p:cNvPr>
          <p:cNvSpPr/>
          <p:nvPr/>
        </p:nvSpPr>
        <p:spPr>
          <a:xfrm>
            <a:off x="9429289" y="5304933"/>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33408C-9912-0D0D-004D-44DF0481CF2A}"/>
              </a:ext>
            </a:extLst>
          </p:cNvPr>
          <p:cNvSpPr/>
          <p:nvPr/>
        </p:nvSpPr>
        <p:spPr>
          <a:xfrm>
            <a:off x="8179976" y="4628113"/>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R4 offset</a:t>
            </a:r>
            <a:endParaRPr lang="en-US" sz="1600" dirty="0">
              <a:solidFill>
                <a:srgbClr val="000000"/>
              </a:solidFill>
              <a:effectLst/>
              <a:latin typeface="Arial"/>
              <a:ea typeface="Arial"/>
            </a:endParaRPr>
          </a:p>
        </p:txBody>
      </p:sp>
    </p:spTree>
    <p:extLst>
      <p:ext uri="{BB962C8B-B14F-4D97-AF65-F5344CB8AC3E}">
        <p14:creationId xmlns:p14="http://schemas.microsoft.com/office/powerpoint/2010/main" val="244277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1640732" y="553612"/>
            <a:ext cx="8910535" cy="32715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44110" y="145357"/>
            <a:ext cx="10515600" cy="498044"/>
          </a:xfrm>
        </p:spPr>
        <p:txBody>
          <a:bodyPr/>
          <a:lstStyle/>
          <a:p>
            <a:r>
              <a:rPr lang="en-US" dirty="0" err="1"/>
              <a:t>ldr</a:t>
            </a:r>
            <a:r>
              <a:rPr lang="en-US" dirty="0"/>
              <a:t>/str Base Register + Register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102765" y="5223277"/>
          <a:ext cx="11996405" cy="1403956"/>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Rm</a:t>
                      </a:r>
                      <a:r>
                        <a:rPr lang="en-US" sz="2400" b="0" i="0" kern="1200" baseline="-25000" dirty="0">
                          <a:solidFill>
                            <a:srgbClr val="000000"/>
                          </a:solidFill>
                          <a:effectLst/>
                          <a:latin typeface="Consolas" panose="020B0609020204030204" pitchFamily="49" charset="0"/>
                          <a:ea typeface="Times New Roman"/>
                          <a:cs typeface="Consolas" panose="020B0609020204030204" pitchFamily="49" charset="0"/>
                        </a:rPr>
                        <a:t> </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Rm</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 r4]</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chemeClr val="bg2">
                              <a:lumMod val="10000"/>
                            </a:schemeClr>
                          </a:solidFill>
                          <a:effectLst/>
                          <a:latin typeface="Consolas" panose="020B0609020204030204" pitchFamily="49" charset="0"/>
                          <a:ea typeface="Times New Roman"/>
                          <a:cs typeface="Consolas" panose="020B0609020204030204" pitchFamily="49" charset="0"/>
                        </a:rPr>
                        <a:t>[r5, r4]</a:t>
                      </a: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464555" y="172834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773827"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5" name="TextBox 24">
            <a:extLst>
              <a:ext uri="{FF2B5EF4-FFF2-40B4-BE49-F238E27FC236}">
                <a16:creationId xmlns:a16="http://schemas.microsoft.com/office/drawing/2014/main" id="{1F33AC76-DDF4-FE41-8C0A-93CD9FE895FD}"/>
              </a:ext>
            </a:extLst>
          </p:cNvPr>
          <p:cNvSpPr txBox="1"/>
          <p:nvPr/>
        </p:nvSpPr>
        <p:spPr>
          <a:xfrm>
            <a:off x="5168015"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762717" y="1728344"/>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cxnSpLocks/>
          </p:cNvCxnSpPr>
          <p:nvPr/>
        </p:nvCxnSpPr>
        <p:spPr>
          <a:xfrm>
            <a:off x="6678759" y="2109715"/>
            <a:ext cx="0" cy="91475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470921" y="2128454"/>
            <a:ext cx="0" cy="126954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flipV="1">
            <a:off x="5470921" y="3383698"/>
            <a:ext cx="908718" cy="1368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360972" y="3004646"/>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838481" y="2774106"/>
            <a:ext cx="124264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-Rm</a:t>
            </a:r>
          </a:p>
          <a:p>
            <a:r>
              <a:rPr lang="en-US" sz="2000" b="1" dirty="0">
                <a:solidFill>
                  <a:srgbClr val="0070C0"/>
                </a:solidFill>
              </a:rPr>
              <a:t>1     +Rm</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a:endCxn id="26" idx="2"/>
          </p:cNvCxnSpPr>
          <p:nvPr/>
        </p:nvCxnSpPr>
        <p:spPr>
          <a:xfrm flipV="1">
            <a:off x="4459805" y="2128454"/>
            <a:ext cx="495710" cy="6456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7079429" y="33764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8068689" y="31764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661632" y="166549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897439" y="695123"/>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6100968" y="1405239"/>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E20BD47-5236-2843-81DE-366C4BEEAC2D}"/>
              </a:ext>
            </a:extLst>
          </p:cNvPr>
          <p:cNvSpPr txBox="1"/>
          <p:nvPr/>
        </p:nvSpPr>
        <p:spPr>
          <a:xfrm>
            <a:off x="6379639" y="172834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21" name="TextBox 20">
            <a:extLst>
              <a:ext uri="{FF2B5EF4-FFF2-40B4-BE49-F238E27FC236}">
                <a16:creationId xmlns:a16="http://schemas.microsoft.com/office/drawing/2014/main" id="{AE45FBFE-B72D-724F-AF56-B843EBF3FE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9" name="Content Placeholder 2">
            <a:extLst>
              <a:ext uri="{FF2B5EF4-FFF2-40B4-BE49-F238E27FC236}">
                <a16:creationId xmlns:a16="http://schemas.microsoft.com/office/drawing/2014/main" id="{4DFF7CCE-3F02-2F7D-6471-2D48796EF7F1}"/>
              </a:ext>
            </a:extLst>
          </p:cNvPr>
          <p:cNvSpPr txBox="1">
            <a:spLocks/>
          </p:cNvSpPr>
          <p:nvPr/>
        </p:nvSpPr>
        <p:spPr>
          <a:xfrm>
            <a:off x="600013" y="3987427"/>
            <a:ext cx="11001907" cy="1101025"/>
          </a:xfrm>
          <a:prstGeom prst="rect">
            <a:avLst/>
          </a:prstGeom>
          <a:solidFill>
            <a:schemeClr val="accent4">
              <a:lumMod val="20000"/>
              <a:lumOff val="80000"/>
            </a:schemeClr>
          </a:solidFill>
          <a:ln>
            <a:solidFill>
              <a:schemeClr val="tx2"/>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8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24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20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b="1" dirty="0">
                <a:solidFill>
                  <a:srgbClr val="0070C0"/>
                </a:solidFill>
              </a:rPr>
              <a:t>Pointer Address = Base Register + Register Offset</a:t>
            </a:r>
          </a:p>
          <a:p>
            <a:pPr lvl="1"/>
            <a:r>
              <a:rPr lang="en-US" sz="2200" b="1" dirty="0">
                <a:solidFill>
                  <a:srgbClr val="0070C0"/>
                </a:solidFill>
              </a:rPr>
              <a:t>Unsigned</a:t>
            </a:r>
            <a:r>
              <a:rPr lang="en-US" sz="2200" dirty="0"/>
              <a:t> offset integer </a:t>
            </a:r>
            <a:r>
              <a:rPr lang="en-US" sz="2200" b="1" dirty="0">
                <a:solidFill>
                  <a:schemeClr val="accent5"/>
                </a:solidFill>
              </a:rPr>
              <a:t>in a register </a:t>
            </a:r>
            <a:r>
              <a:rPr lang="en-US" sz="2200" b="1" dirty="0">
                <a:solidFill>
                  <a:srgbClr val="FF0000"/>
                </a:solidFill>
              </a:rPr>
              <a:t>(bytes) </a:t>
            </a:r>
            <a:r>
              <a:rPr lang="en-US" sz="2200" dirty="0"/>
              <a:t>is either added/subtracted from the </a:t>
            </a:r>
            <a:r>
              <a:rPr lang="en-US" sz="2200" b="1" dirty="0"/>
              <a:t>pointer address </a:t>
            </a:r>
            <a:r>
              <a:rPr lang="en-US" sz="2200" dirty="0"/>
              <a:t>in the </a:t>
            </a:r>
            <a:r>
              <a:rPr lang="en-US" sz="2200" b="1" dirty="0">
                <a:solidFill>
                  <a:schemeClr val="accent5"/>
                </a:solidFill>
              </a:rPr>
              <a:t>base register</a:t>
            </a:r>
          </a:p>
        </p:txBody>
      </p:sp>
    </p:spTree>
    <p:extLst>
      <p:ext uri="{BB962C8B-B14F-4D97-AF65-F5344CB8AC3E}">
        <p14:creationId xmlns:p14="http://schemas.microsoft.com/office/powerpoint/2010/main" val="319286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- 3</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437322" y="735050"/>
            <a:ext cx="11256447" cy="5932450"/>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 </a:t>
            </a:r>
            <a:r>
              <a:rPr lang="en-US" sz="2000" dirty="0">
                <a:latin typeface="Consolas" panose="020B0609020204030204" pitchFamily="49" charset="0"/>
                <a:cs typeface="Consolas" panose="020B0609020204030204" pitchFamily="49" charset="0"/>
              </a:rPr>
              <a:t>in memory; r1 points at X</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Y[2])</a:t>
            </a:r>
            <a:r>
              <a:rPr lang="en-US" sz="2000" dirty="0">
                <a:latin typeface="Consolas" panose="020B0609020204030204" pitchFamily="49" charset="0"/>
                <a:cs typeface="Consolas" panose="020B0609020204030204" pitchFamily="49" charset="0"/>
              </a:rPr>
              <a:t> in memory; r2 points at &amp;(Y[0])</a:t>
            </a:r>
          </a:p>
          <a:p>
            <a:pPr marL="0" indent="0">
              <a:buNone/>
            </a:pPr>
            <a:r>
              <a:rPr lang="en-US" sz="2000" dirty="0">
                <a:latin typeface="Consolas" panose="020B0609020204030204" pitchFamily="49" charset="0"/>
                <a:cs typeface="Consolas" panose="020B0609020204030204" pitchFamily="49" charset="0"/>
              </a:rPr>
              <a:t>write *X  = Y[1];</a:t>
            </a: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pPr marL="0" indent="0">
              <a:buNone/>
            </a:pPr>
            <a:endParaRPr lang="en-US" sz="2000" b="1" dirty="0">
              <a:latin typeface="Consolas" panose="020B0609020204030204" pitchFamily="49" charset="0"/>
              <a:cs typeface="Consolas" panose="020B0609020204030204" pitchFamily="49" charset="0"/>
            </a:endParaRPr>
          </a:p>
          <a:p>
            <a:pPr marL="0" indent="0">
              <a:buNone/>
            </a:pPr>
            <a:r>
              <a:rPr lang="en-US" sz="2000" b="1" dirty="0">
                <a:latin typeface="Consolas" panose="020B0609020204030204" pitchFamily="49" charset="0"/>
                <a:cs typeface="Consolas" panose="020B0609020204030204" pitchFamily="49" charset="0"/>
              </a:rPr>
              <a:t> </a:t>
            </a: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r0, [r2, 4]       // r0 </a:t>
            </a:r>
            <a:r>
              <a:rPr lang="en-US" sz="2000" dirty="0">
                <a:latin typeface="Consolas" panose="020B0609020204030204" pitchFamily="49" charset="0"/>
                <a:cs typeface="Consolas" panose="020B0609020204030204" pitchFamily="49" charset="0"/>
                <a:sym typeface="Wingdings" panose="05000000000000000000" pitchFamily="2" charset="2"/>
              </a:rPr>
              <a:t> y[1]</a:t>
            </a: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a:t>
            </a:r>
            <a:endParaRPr lang="en-US" sz="2000" dirty="0">
              <a:latin typeface="Consolas" panose="020B0609020204030204" pitchFamily="49" charset="0"/>
              <a:cs typeface="Consolas" panose="020B0609020204030204" pitchFamily="49" charset="0"/>
            </a:endParaRPr>
          </a:p>
          <a:p>
            <a:pPr marL="0" indent="0">
              <a:buNone/>
            </a:pPr>
            <a:r>
              <a:rPr lang="en-US" sz="2000" dirty="0">
                <a:solidFill>
                  <a:srgbClr val="7030A0"/>
                </a:solidFill>
                <a:latin typeface="Consolas" panose="020B0609020204030204" pitchFamily="49" charset="0"/>
                <a:cs typeface="Consolas" panose="020B0609020204030204" pitchFamily="49" charset="0"/>
              </a:rPr>
              <a:t>str    r0, [r3]         // *x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y[1]</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8C4B3027-53ED-0B48-9433-C196846BF638}"/>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D29B199E-3D80-C301-2A43-C82DD4A05D1E}"/>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0694F59B-9B16-28FA-E9A0-EE591F9A28C4}"/>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C6F05895-0A1C-9E2C-98AA-795CBF2375E3}"/>
              </a:ext>
            </a:extLst>
          </p:cNvPr>
          <p:cNvSpPr txBox="1"/>
          <p:nvPr/>
        </p:nvSpPr>
        <p:spPr>
          <a:xfrm>
            <a:off x="6749091" y="369951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 0x01000</a:t>
            </a:r>
          </a:p>
        </p:txBody>
      </p:sp>
      <p:cxnSp>
        <p:nvCxnSpPr>
          <p:cNvPr id="41" name="Straight Arrow Connector 40">
            <a:extLst>
              <a:ext uri="{FF2B5EF4-FFF2-40B4-BE49-F238E27FC236}">
                <a16:creationId xmlns:a16="http://schemas.microsoft.com/office/drawing/2014/main" id="{8EC889CD-82D3-D8D4-D61B-B0CC3BEA7E33}"/>
              </a:ext>
            </a:extLst>
          </p:cNvPr>
          <p:cNvCxnSpPr>
            <a:cxnSpLocks/>
          </p:cNvCxnSpPr>
          <p:nvPr/>
        </p:nvCxnSpPr>
        <p:spPr>
          <a:xfrm>
            <a:off x="5769846" y="387265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E99693-0057-51D1-8E92-48AFB0B7131C}"/>
              </a:ext>
            </a:extLst>
          </p:cNvPr>
          <p:cNvCxnSpPr>
            <a:cxnSpLocks/>
            <a:endCxn id="44" idx="1"/>
          </p:cNvCxnSpPr>
          <p:nvPr/>
        </p:nvCxnSpPr>
        <p:spPr>
          <a:xfrm flipV="1">
            <a:off x="5773450" y="317496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091E924-0A53-8E82-55BC-E41019429CF7}"/>
              </a:ext>
            </a:extLst>
          </p:cNvPr>
          <p:cNvSpPr txBox="1"/>
          <p:nvPr/>
        </p:nvSpPr>
        <p:spPr>
          <a:xfrm>
            <a:off x="6758229" y="404579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0521EFD4-E445-A54B-831E-C0B6A00225CA}"/>
              </a:ext>
            </a:extLst>
          </p:cNvPr>
          <p:cNvSpPr txBox="1"/>
          <p:nvPr/>
        </p:nvSpPr>
        <p:spPr>
          <a:xfrm>
            <a:off x="6758229" y="300568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Y[0] contents</a:t>
            </a:r>
          </a:p>
        </p:txBody>
      </p:sp>
      <p:sp>
        <p:nvSpPr>
          <p:cNvPr id="45" name="TextBox 44">
            <a:extLst>
              <a:ext uri="{FF2B5EF4-FFF2-40B4-BE49-F238E27FC236}">
                <a16:creationId xmlns:a16="http://schemas.microsoft.com/office/drawing/2014/main" id="{77D1F90C-E242-269C-5DBE-AAAC96DA1CC2}"/>
              </a:ext>
            </a:extLst>
          </p:cNvPr>
          <p:cNvSpPr txBox="1"/>
          <p:nvPr/>
        </p:nvSpPr>
        <p:spPr>
          <a:xfrm>
            <a:off x="6758229" y="335098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A4A1E3AB-F270-1BAA-D3EF-71E8C9D9EFD4}"/>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3B7E7104-1296-73D5-6D25-39BED26CB80A}"/>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0B082672-E5FC-ACFD-7E76-18DC859CA74F}"/>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48C0F90F-BB67-8DF3-6C91-459A78660A63}"/>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E75FDC24-466B-0C48-EF58-E518D3646BC4}"/>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E102DD16-21DA-644B-5D81-B516A7EA56D0}"/>
              </a:ext>
            </a:extLst>
          </p:cNvPr>
          <p:cNvSpPr txBox="1"/>
          <p:nvPr/>
        </p:nvSpPr>
        <p:spPr>
          <a:xfrm>
            <a:off x="6755488" y="265455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Y[1] contents</a:t>
            </a:r>
          </a:p>
        </p:txBody>
      </p:sp>
      <p:sp>
        <p:nvSpPr>
          <p:cNvPr id="52" name="TextBox 51">
            <a:extLst>
              <a:ext uri="{FF2B5EF4-FFF2-40B4-BE49-F238E27FC236}">
                <a16:creationId xmlns:a16="http://schemas.microsoft.com/office/drawing/2014/main" id="{D5710E38-3FCC-0E10-966E-E0F4D962F6B1}"/>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70ABB558-0F1E-C3EE-7419-A3D31BD57DDA}"/>
              </a:ext>
            </a:extLst>
          </p:cNvPr>
          <p:cNvSpPr txBox="1"/>
          <p:nvPr/>
        </p:nvSpPr>
        <p:spPr>
          <a:xfrm>
            <a:off x="6733284" y="4044812"/>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Y[1] contents</a:t>
            </a:r>
          </a:p>
        </p:txBody>
      </p:sp>
      <p:sp>
        <p:nvSpPr>
          <p:cNvPr id="54" name="Rectangle 53">
            <a:extLst>
              <a:ext uri="{FF2B5EF4-FFF2-40B4-BE49-F238E27FC236}">
                <a16:creationId xmlns:a16="http://schemas.microsoft.com/office/drawing/2014/main" id="{64F088B7-D6FA-DAAF-EE9D-49E4902BB555}"/>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5" name="TextBox 54">
            <a:extLst>
              <a:ext uri="{FF2B5EF4-FFF2-40B4-BE49-F238E27FC236}">
                <a16:creationId xmlns:a16="http://schemas.microsoft.com/office/drawing/2014/main" id="{CF77168C-4BD3-ECB2-565B-7FB165F5EFC8}"/>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7" name="TextBox 56">
            <a:extLst>
              <a:ext uri="{FF2B5EF4-FFF2-40B4-BE49-F238E27FC236}">
                <a16:creationId xmlns:a16="http://schemas.microsoft.com/office/drawing/2014/main" id="{2B3CACC6-BEE6-CE13-433B-4878CCCBBFDD}"/>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8" name="Rectangle 57">
            <a:extLst>
              <a:ext uri="{FF2B5EF4-FFF2-40B4-BE49-F238E27FC236}">
                <a16:creationId xmlns:a16="http://schemas.microsoft.com/office/drawing/2014/main" id="{17D92F2B-D3D0-22D9-556D-014E7A56B728}"/>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8730ED8D-F9B3-7342-14AC-7AD475C41C48}"/>
              </a:ext>
            </a:extLst>
          </p:cNvPr>
          <p:cNvSpPr/>
          <p:nvPr/>
        </p:nvSpPr>
        <p:spPr>
          <a:xfrm>
            <a:off x="4312404" y="2088847"/>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0x01000</a:t>
            </a:r>
          </a:p>
        </p:txBody>
      </p:sp>
      <p:sp>
        <p:nvSpPr>
          <p:cNvPr id="56" name="Rectangle 55">
            <a:extLst>
              <a:ext uri="{FF2B5EF4-FFF2-40B4-BE49-F238E27FC236}">
                <a16:creationId xmlns:a16="http://schemas.microsoft.com/office/drawing/2014/main" id="{C44AD5E5-C7DC-3BCC-AAF6-65D1447051C8}"/>
              </a:ext>
            </a:extLst>
          </p:cNvPr>
          <p:cNvSpPr/>
          <p:nvPr/>
        </p:nvSpPr>
        <p:spPr>
          <a:xfrm>
            <a:off x="4350274" y="4245241"/>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Y[1] contents</a:t>
            </a:r>
          </a:p>
        </p:txBody>
      </p:sp>
      <p:sp>
        <p:nvSpPr>
          <p:cNvPr id="35" name="TextBox 34">
            <a:extLst>
              <a:ext uri="{FF2B5EF4-FFF2-40B4-BE49-F238E27FC236}">
                <a16:creationId xmlns:a16="http://schemas.microsoft.com/office/drawing/2014/main" id="{687E9ED5-CA80-C428-AEA4-6A86F16F78DF}"/>
              </a:ext>
            </a:extLst>
          </p:cNvPr>
          <p:cNvSpPr txBox="1"/>
          <p:nvPr/>
        </p:nvSpPr>
        <p:spPr>
          <a:xfrm>
            <a:off x="6307930" y="2640437"/>
            <a:ext cx="447558" cy="369332"/>
          </a:xfrm>
          <a:prstGeom prst="rect">
            <a:avLst/>
          </a:prstGeom>
          <a:noFill/>
        </p:spPr>
        <p:txBody>
          <a:bodyPr wrap="none" rtlCol="0">
            <a:spAutoFit/>
          </a:bodyPr>
          <a:lstStyle/>
          <a:p>
            <a:r>
              <a:rPr lang="en-US" dirty="0"/>
              <a:t>+4</a:t>
            </a:r>
          </a:p>
        </p:txBody>
      </p:sp>
      <p:cxnSp>
        <p:nvCxnSpPr>
          <p:cNvPr id="60" name="Straight Arrow Connector 59">
            <a:extLst>
              <a:ext uri="{FF2B5EF4-FFF2-40B4-BE49-F238E27FC236}">
                <a16:creationId xmlns:a16="http://schemas.microsoft.com/office/drawing/2014/main" id="{7A1705BE-DAE9-E316-F5D3-472796614FD5}"/>
              </a:ext>
            </a:extLst>
          </p:cNvPr>
          <p:cNvCxnSpPr>
            <a:cxnSpLocks/>
            <a:endCxn id="56" idx="3"/>
          </p:cNvCxnSpPr>
          <p:nvPr/>
        </p:nvCxnSpPr>
        <p:spPr>
          <a:xfrm flipH="1">
            <a:off x="5798074" y="2860999"/>
            <a:ext cx="977567" cy="1679813"/>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FEA66E3-3D88-889C-0E27-16D51E73C09A}"/>
              </a:ext>
            </a:extLst>
          </p:cNvPr>
          <p:cNvCxnSpPr>
            <a:cxnSpLocks/>
            <a:endCxn id="59" idx="3"/>
          </p:cNvCxnSpPr>
          <p:nvPr/>
        </p:nvCxnSpPr>
        <p:spPr>
          <a:xfrm flipH="1" flipV="1">
            <a:off x="5760204" y="2384418"/>
            <a:ext cx="973080" cy="1450475"/>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C377385-044C-49DA-0743-30564AEB8E27}"/>
              </a:ext>
            </a:extLst>
          </p:cNvPr>
          <p:cNvCxnSpPr>
            <a:cxnSpLocks/>
            <a:endCxn id="53" idx="1"/>
          </p:cNvCxnSpPr>
          <p:nvPr/>
        </p:nvCxnSpPr>
        <p:spPr>
          <a:xfrm>
            <a:off x="5788010" y="2424391"/>
            <a:ext cx="945274" cy="178969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04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3" grpId="0" animBg="1"/>
      <p:bldP spid="59" grpId="0" animBg="1"/>
      <p:bldP spid="5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- 4</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576984" y="735052"/>
            <a:ext cx="11350794" cy="5607692"/>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X[2]) </a:t>
            </a:r>
            <a:r>
              <a:rPr lang="en-US" sz="2000" dirty="0">
                <a:latin typeface="Consolas" panose="020B0609020204030204" pitchFamily="49" charset="0"/>
                <a:cs typeface="Consolas" panose="020B0609020204030204" pitchFamily="49" charset="0"/>
              </a:rPr>
              <a:t>in memory; r1 points at &amp;(x[0])</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 </a:t>
            </a:r>
            <a:r>
              <a:rPr lang="en-US" sz="2000" dirty="0">
                <a:latin typeface="Consolas" panose="020B0609020204030204" pitchFamily="49" charset="0"/>
                <a:cs typeface="Consolas" panose="020B0609020204030204" pitchFamily="49" charset="0"/>
              </a:rPr>
              <a:t>in memory; r2 points at Y</a:t>
            </a:r>
          </a:p>
          <a:p>
            <a:pPr marL="0" indent="0">
              <a:buNone/>
            </a:pPr>
            <a:r>
              <a:rPr lang="en-US" sz="2000" dirty="0">
                <a:latin typeface="Consolas" panose="020B0609020204030204" pitchFamily="49" charset="0"/>
                <a:cs typeface="Consolas" panose="020B0609020204030204" pitchFamily="49" charset="0"/>
              </a:rPr>
              <a:t>r3 contains a 4</a:t>
            </a:r>
          </a:p>
          <a:p>
            <a:pPr marL="0" indent="0">
              <a:buNone/>
            </a:pPr>
            <a:r>
              <a:rPr lang="en-US" sz="2000" dirty="0">
                <a:latin typeface="Consolas" panose="020B0609020204030204" pitchFamily="49" charset="0"/>
                <a:cs typeface="Consolas" panose="020B0609020204030204" pitchFamily="49" charset="0"/>
              </a:rPr>
              <a:t>write Y = X[1];</a:t>
            </a:r>
          </a:p>
          <a:p>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[r1, r3]  // r0 </a:t>
            </a:r>
            <a:r>
              <a:rPr lang="en-US" sz="2000" dirty="0">
                <a:latin typeface="Consolas" panose="020B0609020204030204" pitchFamily="49" charset="0"/>
                <a:cs typeface="Consolas" panose="020B0609020204030204" pitchFamily="49" charset="0"/>
                <a:sym typeface="Wingdings" panose="05000000000000000000" pitchFamily="2" charset="2"/>
              </a:rPr>
              <a:t> x[1]</a:t>
            </a: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r0, [r2]    </a:t>
            </a:r>
            <a:r>
              <a:rPr lang="en-US" dirty="0">
                <a:solidFill>
                  <a:srgbClr val="00B050"/>
                </a:solidFill>
                <a:latin typeface="Consolas" panose="020B0609020204030204" pitchFamily="49" charset="0"/>
                <a:cs typeface="Consolas" panose="020B0609020204030204" pitchFamily="49" charset="0"/>
              </a:rPr>
              <a:t>// y </a:t>
            </a:r>
            <a:r>
              <a:rPr lang="en-US" sz="1800" dirty="0">
                <a:latin typeface="Consolas" panose="020B0609020204030204" pitchFamily="49" charset="0"/>
                <a:cs typeface="Consolas" panose="020B0609020204030204" pitchFamily="49" charset="0"/>
                <a:sym typeface="Wingdings" panose="05000000000000000000" pitchFamily="2" charset="2"/>
              </a:rPr>
              <a:t></a:t>
            </a:r>
            <a:r>
              <a:rPr lang="en-US" sz="2400" dirty="0">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x[1]</a:t>
            </a: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4D0FBC00-51B5-2E61-D418-DAA723A5A197}"/>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628B04CB-0770-D3E7-FAA9-B7691F7A5FF1}"/>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88BE16DF-AA25-2545-99E9-643DC9CF5B77}"/>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cxnSp>
        <p:nvCxnSpPr>
          <p:cNvPr id="41" name="Straight Arrow Connector 40">
            <a:extLst>
              <a:ext uri="{FF2B5EF4-FFF2-40B4-BE49-F238E27FC236}">
                <a16:creationId xmlns:a16="http://schemas.microsoft.com/office/drawing/2014/main" id="{B0CB10BC-0F82-75E8-C19E-43A6B10F6E5C}"/>
              </a:ext>
            </a:extLst>
          </p:cNvPr>
          <p:cNvCxnSpPr>
            <a:cxnSpLocks/>
          </p:cNvCxnSpPr>
          <p:nvPr/>
        </p:nvCxnSpPr>
        <p:spPr>
          <a:xfrm>
            <a:off x="5769846" y="3872651"/>
            <a:ext cx="959176" cy="0"/>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29E0D4F-EC82-FBAE-2F63-73AB8CFF8378}"/>
              </a:ext>
            </a:extLst>
          </p:cNvPr>
          <p:cNvCxnSpPr>
            <a:cxnSpLocks/>
          </p:cNvCxnSpPr>
          <p:nvPr/>
        </p:nvCxnSpPr>
        <p:spPr>
          <a:xfrm flipV="1">
            <a:off x="5732697" y="3143965"/>
            <a:ext cx="984779" cy="10296"/>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4356720-C468-4F4B-E265-E44731AFCE44}"/>
              </a:ext>
            </a:extLst>
          </p:cNvPr>
          <p:cNvSpPr txBox="1"/>
          <p:nvPr/>
        </p:nvSpPr>
        <p:spPr>
          <a:xfrm>
            <a:off x="6728979" y="408022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6F5ABEA4-A120-2B6F-7BC2-DBD59135A503}"/>
              </a:ext>
            </a:extLst>
          </p:cNvPr>
          <p:cNvSpPr txBox="1"/>
          <p:nvPr/>
        </p:nvSpPr>
        <p:spPr>
          <a:xfrm>
            <a:off x="6703645" y="372176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x[0] contents</a:t>
            </a:r>
          </a:p>
        </p:txBody>
      </p:sp>
      <p:sp>
        <p:nvSpPr>
          <p:cNvPr id="45" name="TextBox 44">
            <a:extLst>
              <a:ext uri="{FF2B5EF4-FFF2-40B4-BE49-F238E27FC236}">
                <a16:creationId xmlns:a16="http://schemas.microsoft.com/office/drawing/2014/main" id="{3D8B76FF-2A50-1184-21FB-238D5E09846E}"/>
              </a:ext>
            </a:extLst>
          </p:cNvPr>
          <p:cNvSpPr txBox="1"/>
          <p:nvPr/>
        </p:nvSpPr>
        <p:spPr>
          <a:xfrm>
            <a:off x="6717476" y="300471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6" name="TextBox 45">
            <a:extLst>
              <a:ext uri="{FF2B5EF4-FFF2-40B4-BE49-F238E27FC236}">
                <a16:creationId xmlns:a16="http://schemas.microsoft.com/office/drawing/2014/main" id="{FFC9785F-EF17-180B-200A-5E2C10175312}"/>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61FAFED6-EEDD-75EB-87E5-6D8FD696304D}"/>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43108451-1DFE-9C9F-3F9B-DADF076B492C}"/>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17776BA0-7A9B-F03C-3BFC-162974BA64AA}"/>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1BA323FD-4201-9F3E-D189-9B9D87D3A5BE}"/>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4FEB1866-AA5A-F74E-DB61-1E25BC733459}"/>
              </a:ext>
            </a:extLst>
          </p:cNvPr>
          <p:cNvSpPr txBox="1"/>
          <p:nvPr/>
        </p:nvSpPr>
        <p:spPr>
          <a:xfrm>
            <a:off x="6703646" y="335865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x[1] contents</a:t>
            </a:r>
          </a:p>
        </p:txBody>
      </p:sp>
      <p:sp>
        <p:nvSpPr>
          <p:cNvPr id="52" name="TextBox 51">
            <a:extLst>
              <a:ext uri="{FF2B5EF4-FFF2-40B4-BE49-F238E27FC236}">
                <a16:creationId xmlns:a16="http://schemas.microsoft.com/office/drawing/2014/main" id="{766D61CE-28D3-16CB-C797-08EB0DADA8E8}"/>
              </a:ext>
            </a:extLst>
          </p:cNvPr>
          <p:cNvSpPr txBox="1"/>
          <p:nvPr/>
        </p:nvSpPr>
        <p:spPr>
          <a:xfrm>
            <a:off x="8588916" y="2499866"/>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9E614A1A-6C85-A08E-5C29-517C66AE33F4}"/>
              </a:ext>
            </a:extLst>
          </p:cNvPr>
          <p:cNvSpPr txBox="1"/>
          <p:nvPr/>
        </p:nvSpPr>
        <p:spPr>
          <a:xfrm>
            <a:off x="6737588" y="2840125"/>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x[1] contents</a:t>
            </a:r>
          </a:p>
        </p:txBody>
      </p:sp>
      <p:sp>
        <p:nvSpPr>
          <p:cNvPr id="54" name="Rectangle 53">
            <a:extLst>
              <a:ext uri="{FF2B5EF4-FFF2-40B4-BE49-F238E27FC236}">
                <a16:creationId xmlns:a16="http://schemas.microsoft.com/office/drawing/2014/main" id="{01E81A1F-0258-EAF8-9C71-D6CDA618DE7C}"/>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4</a:t>
            </a:r>
          </a:p>
        </p:txBody>
      </p:sp>
      <p:sp>
        <p:nvSpPr>
          <p:cNvPr id="55" name="TextBox 54">
            <a:extLst>
              <a:ext uri="{FF2B5EF4-FFF2-40B4-BE49-F238E27FC236}">
                <a16:creationId xmlns:a16="http://schemas.microsoft.com/office/drawing/2014/main" id="{BBA33EB2-90D4-DC6B-0B5B-DEF77B6C6DA4}"/>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6" name="TextBox 55">
            <a:extLst>
              <a:ext uri="{FF2B5EF4-FFF2-40B4-BE49-F238E27FC236}">
                <a16:creationId xmlns:a16="http://schemas.microsoft.com/office/drawing/2014/main" id="{34330879-9C6D-D134-07AE-016B3C702A05}"/>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7" name="Rectangle 56">
            <a:extLst>
              <a:ext uri="{FF2B5EF4-FFF2-40B4-BE49-F238E27FC236}">
                <a16:creationId xmlns:a16="http://schemas.microsoft.com/office/drawing/2014/main" id="{8CA0AA82-3F33-E1A8-E1B3-F25D1862997A}"/>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1AE6D160-6138-22AE-3D29-8A1777B9E346}"/>
              </a:ext>
            </a:extLst>
          </p:cNvPr>
          <p:cNvSpPr/>
          <p:nvPr/>
        </p:nvSpPr>
        <p:spPr>
          <a:xfrm>
            <a:off x="4355422" y="4215742"/>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x[1] contents</a:t>
            </a:r>
          </a:p>
        </p:txBody>
      </p:sp>
      <p:sp>
        <p:nvSpPr>
          <p:cNvPr id="60" name="TextBox 59">
            <a:extLst>
              <a:ext uri="{FF2B5EF4-FFF2-40B4-BE49-F238E27FC236}">
                <a16:creationId xmlns:a16="http://schemas.microsoft.com/office/drawing/2014/main" id="{39157D90-89D5-D282-FCBE-AB1A6BEFE631}"/>
              </a:ext>
            </a:extLst>
          </p:cNvPr>
          <p:cNvSpPr txBox="1"/>
          <p:nvPr/>
        </p:nvSpPr>
        <p:spPr>
          <a:xfrm>
            <a:off x="6198377" y="3386024"/>
            <a:ext cx="447558" cy="369332"/>
          </a:xfrm>
          <a:prstGeom prst="rect">
            <a:avLst/>
          </a:prstGeom>
          <a:noFill/>
        </p:spPr>
        <p:txBody>
          <a:bodyPr wrap="none" rtlCol="0">
            <a:spAutoFit/>
          </a:bodyPr>
          <a:lstStyle/>
          <a:p>
            <a:r>
              <a:rPr lang="en-US" dirty="0"/>
              <a:t>+4</a:t>
            </a:r>
          </a:p>
        </p:txBody>
      </p:sp>
      <p:cxnSp>
        <p:nvCxnSpPr>
          <p:cNvPr id="62" name="Straight Arrow Connector 61">
            <a:extLst>
              <a:ext uri="{FF2B5EF4-FFF2-40B4-BE49-F238E27FC236}">
                <a16:creationId xmlns:a16="http://schemas.microsoft.com/office/drawing/2014/main" id="{CE485A83-D141-F057-1682-5391D66CD18D}"/>
              </a:ext>
            </a:extLst>
          </p:cNvPr>
          <p:cNvCxnSpPr>
            <a:cxnSpLocks/>
            <a:stCxn id="51" idx="1"/>
          </p:cNvCxnSpPr>
          <p:nvPr/>
        </p:nvCxnSpPr>
        <p:spPr>
          <a:xfrm flipH="1">
            <a:off x="5808370" y="3527934"/>
            <a:ext cx="895276" cy="106732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7B7EFBF-8783-3BB5-0329-78CA3E678E53}"/>
              </a:ext>
            </a:extLst>
          </p:cNvPr>
          <p:cNvCxnSpPr>
            <a:cxnSpLocks/>
            <a:endCxn id="53" idx="1"/>
          </p:cNvCxnSpPr>
          <p:nvPr/>
        </p:nvCxnSpPr>
        <p:spPr>
          <a:xfrm flipV="1">
            <a:off x="5803986" y="3009402"/>
            <a:ext cx="933602" cy="120634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59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53" grpId="0" animBg="1"/>
      <p:bldP spid="5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222394" y="1132946"/>
            <a:ext cx="6876562" cy="338875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2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4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1" y="-75579"/>
            <a:ext cx="8328685" cy="715294"/>
          </a:xfrm>
        </p:spPr>
        <p:txBody>
          <a:bodyPr/>
          <a:lstStyle/>
          <a:p>
            <a:r>
              <a:rPr lang="en-US" dirty="0"/>
              <a:t>Base Register + Register Offset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609469" y="695420"/>
            <a:ext cx="4162057"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counter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11862" y="2785799"/>
            <a:ext cx="1299410" cy="771450"/>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660675" y="3744621"/>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
        <p:nvSpPr>
          <p:cNvPr id="5" name="TextBox 4">
            <a:extLst>
              <a:ext uri="{FF2B5EF4-FFF2-40B4-BE49-F238E27FC236}">
                <a16:creationId xmlns:a16="http://schemas.microsoft.com/office/drawing/2014/main" id="{BA0685B6-6FC7-C89A-EDEC-37CCC0A88346}"/>
              </a:ext>
            </a:extLst>
          </p:cNvPr>
          <p:cNvSpPr txBox="1"/>
          <p:nvPr/>
        </p:nvSpPr>
        <p:spPr>
          <a:xfrm>
            <a:off x="6950596" y="4991845"/>
            <a:ext cx="2214215" cy="646331"/>
          </a:xfrm>
          <a:prstGeom prst="rect">
            <a:avLst/>
          </a:prstGeom>
          <a:solidFill>
            <a:schemeClr val="accent4">
              <a:lumMod val="20000"/>
              <a:lumOff val="80000"/>
            </a:schemeClr>
          </a:solidFill>
          <a:ln>
            <a:solidFill>
              <a:srgbClr val="0070C0"/>
            </a:solidFill>
          </a:ln>
        </p:spPr>
        <p:txBody>
          <a:bodyPr wrap="square" rtlCol="0">
            <a:spAutoFit/>
          </a:bodyPr>
          <a:lstStyle/>
          <a:p>
            <a:r>
              <a:rPr lang="en-US" dirty="0"/>
              <a:t>one increment covers both arrays</a:t>
            </a:r>
          </a:p>
        </p:txBody>
      </p:sp>
    </p:spTree>
    <p:extLst>
      <p:ext uri="{BB962C8B-B14F-4D97-AF65-F5344CB8AC3E}">
        <p14:creationId xmlns:p14="http://schemas.microsoft.com/office/powerpoint/2010/main" val="8774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496577" y="79997"/>
            <a:ext cx="10515600" cy="413989"/>
          </a:xfrm>
        </p:spPr>
        <p:txBody>
          <a:bodyPr/>
          <a:lstStyle/>
          <a:p>
            <a:r>
              <a:rPr lang="en-US" dirty="0"/>
              <a:t>Base Register + Register Offset With chars</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3292" y="1243727"/>
            <a:ext cx="5747744" cy="437054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(char *, char *, int);</a:t>
            </a: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a:t>
            </a:r>
          </a:p>
          <a:p>
            <a:r>
              <a:rPr lang="en-US" dirty="0">
                <a:solidFill>
                  <a:srgbClr val="000000"/>
                </a:solidFill>
                <a:latin typeface="Menlo" panose="020B0609030804020204" pitchFamily="49" charset="0"/>
              </a:rPr>
              <a:t>	</a:t>
            </a:r>
            <a:r>
              <a:rPr lang="en-US" dirty="0">
                <a:solidFill>
                  <a:srgbClr val="000000"/>
                </a:solidFill>
                <a:effectLst/>
                <a:latin typeface="Menlo" panose="020B0609030804020204" pitchFamily="49" charset="0"/>
              </a:rPr>
              <a:t>{'a', 'b', 'c', 'd', 'e', '\0'};</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p>
          <a:p>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("%s\n",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5BE0EE95-EDB2-993A-B4D4-C57A7CBCE64A}"/>
              </a:ext>
            </a:extLst>
          </p:cNvPr>
          <p:cNvSpPr/>
          <p:nvPr/>
        </p:nvSpPr>
        <p:spPr bwMode="auto">
          <a:xfrm>
            <a:off x="5640196" y="1388105"/>
            <a:ext cx="6437623"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strb</a:t>
            </a:r>
            <a:r>
              <a:rPr lang="en-US" sz="1600" dirty="0">
                <a:solidFill>
                  <a:srgbClr val="000000"/>
                </a:solidFill>
                <a:effectLst/>
                <a:latin typeface="Menlo" panose="020B0609030804020204" pitchFamily="49" charset="0"/>
              </a:rPr>
              <a:t>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1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Tree>
    <p:extLst>
      <p:ext uri="{BB962C8B-B14F-4D97-AF65-F5344CB8AC3E}">
        <p14:creationId xmlns:p14="http://schemas.microsoft.com/office/powerpoint/2010/main" val="34888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9EB938-0280-7F47-8519-25B44609CED2}"/>
              </a:ext>
            </a:extLst>
          </p:cNvPr>
          <p:cNvSpPr>
            <a:spLocks noGrp="1"/>
          </p:cNvSpPr>
          <p:nvPr>
            <p:ph type="title"/>
          </p:nvPr>
        </p:nvSpPr>
        <p:spPr>
          <a:xfrm>
            <a:off x="337381" y="461732"/>
            <a:ext cx="11252107" cy="503007"/>
          </a:xfrm>
        </p:spPr>
        <p:txBody>
          <a:bodyPr/>
          <a:lstStyle/>
          <a:p>
            <a:r>
              <a:rPr lang="en-US" dirty="0"/>
              <a:t>Reference: Addressing Mode Summary for use in CSE30</a:t>
            </a:r>
          </a:p>
        </p:txBody>
      </p:sp>
      <p:graphicFrame>
        <p:nvGraphicFramePr>
          <p:cNvPr id="4" name="Content Placeholder 7">
            <a:extLst>
              <a:ext uri="{FF2B5EF4-FFF2-40B4-BE49-F238E27FC236}">
                <a16:creationId xmlns:a16="http://schemas.microsoft.com/office/drawing/2014/main" id="{A2E693A9-3214-BC48-8756-318417FA235E}"/>
              </a:ext>
            </a:extLst>
          </p:cNvPr>
          <p:cNvGraphicFramePr>
            <a:graphicFrameLocks/>
          </p:cNvGraphicFramePr>
          <p:nvPr/>
        </p:nvGraphicFramePr>
        <p:xfrm>
          <a:off x="163503" y="1233997"/>
          <a:ext cx="11121062" cy="4998720"/>
        </p:xfrm>
        <a:graphic>
          <a:graphicData uri="http://schemas.openxmlformats.org/drawingml/2006/table">
            <a:tbl>
              <a:tblPr firstRow="1" bandRow="1">
                <a:tableStyleId>{9DCAF9ED-07DC-4A11-8D7F-57B35C25682E}</a:tableStyleId>
              </a:tblPr>
              <a:tblGrid>
                <a:gridCol w="3397207">
                  <a:extLst>
                    <a:ext uri="{9D8B030D-6E8A-4147-A177-3AD203B41FA5}">
                      <a16:colId xmlns:a16="http://schemas.microsoft.com/office/drawing/2014/main" val="503186759"/>
                    </a:ext>
                  </a:extLst>
                </a:gridCol>
                <a:gridCol w="3650366">
                  <a:extLst>
                    <a:ext uri="{9D8B030D-6E8A-4147-A177-3AD203B41FA5}">
                      <a16:colId xmlns:a16="http://schemas.microsoft.com/office/drawing/2014/main" val="3732785564"/>
                    </a:ext>
                  </a:extLst>
                </a:gridCol>
                <a:gridCol w="4073489">
                  <a:extLst>
                    <a:ext uri="{9D8B030D-6E8A-4147-A177-3AD203B41FA5}">
                      <a16:colId xmlns:a16="http://schemas.microsoft.com/office/drawing/2014/main" val="4142042833"/>
                    </a:ext>
                  </a:extLst>
                </a:gridCol>
              </a:tblGrid>
              <a:tr h="370840">
                <a:tc>
                  <a:txBody>
                    <a:bodyPr/>
                    <a:lstStyle/>
                    <a:p>
                      <a:pPr algn="ctr"/>
                      <a:r>
                        <a:rPr lang="en-US" sz="2200" dirty="0">
                          <a:solidFill>
                            <a:schemeClr val="bg1"/>
                          </a:solidFill>
                        </a:rPr>
                        <a:t>index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587854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+ 4]</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r1</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+ 4]  </a:t>
                      </a:r>
                      <a:r>
                        <a:rPr lang="en-US" sz="2200" b="0" i="0" dirty="0">
                          <a:solidFill>
                            <a:schemeClr val="tx2"/>
                          </a:solidFill>
                          <a:latin typeface="Consolas" panose="020B0609020204030204" pitchFamily="49" charset="0"/>
                          <a:cs typeface="Consolas" panose="020B0609020204030204" pitchFamily="49" charset="0"/>
                        </a:rPr>
                        <a:t>r1</a:t>
                      </a:r>
                      <a:endParaRPr lang="en-US" sz="2200" b="0" i="0" dirty="0">
                        <a:solidFill>
                          <a:schemeClr val="tx2"/>
                        </a:solidFill>
                        <a:latin typeface="Consolas" panose="020B0609020204030204" pitchFamily="49" charset="0"/>
                        <a:cs typeface="Consolas" panose="020B0609020204030204" pitchFamily="49" charset="0"/>
                        <a:sym typeface="Wingdings" pitchFamily="2" charset="2"/>
                      </a:endParaRP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r2]</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9777625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r2]  </a:t>
                      </a: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260711884"/>
                  </a:ext>
                </a:extLst>
              </a:tr>
            </a:tbl>
          </a:graphicData>
        </a:graphic>
      </p:graphicFrame>
      <p:sp>
        <p:nvSpPr>
          <p:cNvPr id="5" name="TextBox 4">
            <a:extLst>
              <a:ext uri="{FF2B5EF4-FFF2-40B4-BE49-F238E27FC236}">
                <a16:creationId xmlns:a16="http://schemas.microsoft.com/office/drawing/2014/main" id="{FF1E2602-0253-DE45-A9BD-05390B48E2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7653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A6DBEC9-405A-33BB-D5FA-8621F062DE82}"/>
              </a:ext>
            </a:extLst>
          </p:cNvPr>
          <p:cNvSpPr/>
          <p:nvPr/>
        </p:nvSpPr>
        <p:spPr bwMode="auto">
          <a:xfrm>
            <a:off x="2212948" y="3627596"/>
            <a:ext cx="6391122"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count(char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0;</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for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 0;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if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&gt;= 'A') &amp;&amp;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'Z'))</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return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60934" y="642563"/>
            <a:ext cx="9176437" cy="294536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stdio.h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stdlib.h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int count(char *, int);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char msg[] ="Hello CSE30! We Are </a:t>
            </a:r>
            <a:r>
              <a:rPr lang="en-US" dirty="0" err="1">
                <a:solidFill>
                  <a:schemeClr val="tx2"/>
                </a:solidFill>
                <a:latin typeface="Consolas" panose="020B0609020204030204" pitchFamily="49" charset="0"/>
                <a:cs typeface="Consolas" panose="020B0609020204030204" pitchFamily="49" charset="0"/>
              </a:rPr>
              <a:t>CountinG</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UpPER</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cASe</a:t>
            </a:r>
            <a:r>
              <a:rPr lang="en-US" dirty="0">
                <a:solidFill>
                  <a:schemeClr val="tx2"/>
                </a:solidFill>
                <a:latin typeface="Consolas" panose="020B0609020204030204" pitchFamily="49" charset="0"/>
                <a:cs typeface="Consolas" panose="020B0609020204030204" pitchFamily="49" charset="0"/>
              </a:rPr>
              <a:t> letters!";</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count(msg, </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0693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7259478" y="206627"/>
            <a:ext cx="3994493" cy="636871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mov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r1,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Lfor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r1</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'A'</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r2, r2, 1</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Lendif</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r3, r3, 1</a:t>
            </a:r>
          </a:p>
          <a:p>
            <a:r>
              <a:rPr lang="en-US" sz="1600" dirty="0">
                <a:solidFill>
                  <a:srgbClr val="000000"/>
                </a:solidFill>
                <a:effectLst/>
                <a:latin typeface="Menlo" panose="020B0609030804020204" pitchFamily="49" charset="0"/>
              </a:rPr>
              <a:t>    b       .</a:t>
            </a:r>
            <a:r>
              <a:rPr lang="en-US" sz="1600" dirty="0" err="1">
                <a:solidFill>
                  <a:srgbClr val="000000"/>
                </a:solidFill>
                <a:effectLst/>
                <a:latin typeface="Menlo" panose="020B0609030804020204" pitchFamily="49" charset="0"/>
              </a:rPr>
              <a:t>Lfor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mov     r0, r2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304841" y="695420"/>
            <a:ext cx="4162057"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count</a:t>
            </a:r>
          </a:p>
          <a:p>
            <a:r>
              <a:rPr lang="en-US" sz="1600" dirty="0">
                <a:solidFill>
                  <a:srgbClr val="000000"/>
                </a:solidFill>
                <a:effectLst/>
                <a:latin typeface="Menlo" panose="020B0609030804020204" pitchFamily="49" charset="0"/>
              </a:rPr>
              <a:t>    .type   count,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char *</a:t>
            </a:r>
            <a:r>
              <a:rPr lang="en-US" sz="1600" dirty="0" err="1">
                <a:solidFill>
                  <a:srgbClr val="000000"/>
                </a:solidFill>
                <a:effectLst/>
                <a:latin typeface="Menlo" panose="020B0609030804020204" pitchFamily="49" charset="0"/>
              </a:rPr>
              <a:t>ptr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len</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contains int </a:t>
            </a:r>
            <a:r>
              <a:rPr lang="en-US" sz="1600" dirty="0" err="1">
                <a:solidFill>
                  <a:srgbClr val="000000"/>
                </a:solidFill>
                <a:effectLst/>
                <a:latin typeface="Menlo" panose="020B0609030804020204" pitchFamily="49" charset="0"/>
              </a:rPr>
              <a:t>i</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r4 contains char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count, (. - count)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5537932" y="3366323"/>
            <a:ext cx="3274142" cy="1178663"/>
          </a:xfrm>
          <a:prstGeom prst="uturnArrow">
            <a:avLst>
              <a:gd name="adj1" fmla="val 4237"/>
              <a:gd name="adj2" fmla="val 10700"/>
              <a:gd name="adj3" fmla="val 25000"/>
              <a:gd name="adj4" fmla="val 43750"/>
              <a:gd name="adj5" fmla="val 54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4" name="U-Turn Arrow 13">
            <a:extLst>
              <a:ext uri="{FF2B5EF4-FFF2-40B4-BE49-F238E27FC236}">
                <a16:creationId xmlns:a16="http://schemas.microsoft.com/office/drawing/2014/main" id="{0E89DB8B-B387-B68B-8418-DACD3EF7BBB2}"/>
              </a:ext>
            </a:extLst>
          </p:cNvPr>
          <p:cNvSpPr/>
          <p:nvPr/>
        </p:nvSpPr>
        <p:spPr>
          <a:xfrm rot="16200000" flipH="1">
            <a:off x="6535389" y="4031166"/>
            <a:ext cx="1467988" cy="953388"/>
          </a:xfrm>
          <a:prstGeom prst="uturnArrow">
            <a:avLst>
              <a:gd name="adj1" fmla="val 4237"/>
              <a:gd name="adj2" fmla="val 10700"/>
              <a:gd name="adj3" fmla="val 25000"/>
              <a:gd name="adj4" fmla="val 43750"/>
              <a:gd name="adj5" fmla="val 55824"/>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6" name="U-Turn Arrow 15">
            <a:extLst>
              <a:ext uri="{FF2B5EF4-FFF2-40B4-BE49-F238E27FC236}">
                <a16:creationId xmlns:a16="http://schemas.microsoft.com/office/drawing/2014/main" id="{9C91B55C-A61F-642E-0C0E-2389DACB88DD}"/>
              </a:ext>
            </a:extLst>
          </p:cNvPr>
          <p:cNvSpPr/>
          <p:nvPr/>
        </p:nvSpPr>
        <p:spPr>
          <a:xfrm rot="16200000" flipH="1">
            <a:off x="7061527" y="4379112"/>
            <a:ext cx="722568" cy="683047"/>
          </a:xfrm>
          <a:prstGeom prst="uturnArrow">
            <a:avLst>
              <a:gd name="adj1" fmla="val 4237"/>
              <a:gd name="adj2" fmla="val 10700"/>
              <a:gd name="adj3" fmla="val 25000"/>
              <a:gd name="adj4" fmla="val 43750"/>
              <a:gd name="adj5" fmla="val 54440"/>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9774325" y="2896160"/>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FAF4DD26-6CE6-5BCD-9406-0966FCC46A49}"/>
              </a:ext>
            </a:extLst>
          </p:cNvPr>
          <p:cNvSpPr txBox="1"/>
          <p:nvPr/>
        </p:nvSpPr>
        <p:spPr>
          <a:xfrm>
            <a:off x="4748537" y="714674"/>
            <a:ext cx="2129750"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1"/>
                </a:solidFill>
              </a:rPr>
              <a:t>byte array</a:t>
            </a:r>
          </a:p>
          <a:p>
            <a:r>
              <a:rPr lang="en-US" dirty="0">
                <a:solidFill>
                  <a:schemeClr val="accent1"/>
                </a:solidFill>
              </a:rPr>
              <a:t>Also use </a:t>
            </a:r>
            <a:r>
              <a:rPr lang="en-US" dirty="0" err="1">
                <a:solidFill>
                  <a:schemeClr val="accent1"/>
                </a:solidFill>
              </a:rPr>
              <a:t>ldrb</a:t>
            </a:r>
            <a:r>
              <a:rPr lang="en-US" dirty="0">
                <a:solidFill>
                  <a:schemeClr val="accent1"/>
                </a:solidFill>
              </a:rPr>
              <a:t> here</a:t>
            </a:r>
          </a:p>
          <a:p>
            <a:r>
              <a:rPr lang="en-US" dirty="0">
                <a:solidFill>
                  <a:schemeClr val="accent1"/>
                </a:solidFill>
              </a:rPr>
              <a:t>offsets are 0,1,2,…</a:t>
            </a:r>
          </a:p>
        </p:txBody>
      </p:sp>
    </p:spTree>
    <p:extLst>
      <p:ext uri="{BB962C8B-B14F-4D97-AF65-F5344CB8AC3E}">
        <p14:creationId xmlns:p14="http://schemas.microsoft.com/office/powerpoint/2010/main" val="410618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64779"/>
            <a:ext cx="11038021" cy="464764"/>
          </a:xfrm>
        </p:spPr>
        <p:txBody>
          <a:bodyPr/>
          <a:lstStyle/>
          <a:p>
            <a:r>
              <a:rPr lang="en-US" dirty="0"/>
              <a:t>C </a:t>
            </a:r>
            <a:r>
              <a:rPr lang="en-US" dirty="0" err="1"/>
              <a:t>fread</a:t>
            </a:r>
            <a:r>
              <a:rPr lang="en-US" dirty="0"/>
              <a:t>() and </a:t>
            </a:r>
            <a:r>
              <a:rPr lang="en-US" dirty="0" err="1"/>
              <a:t>fwrite</a:t>
            </a:r>
            <a:r>
              <a:rPr lang="en-US" dirty="0"/>
              <a:t>()</a:t>
            </a:r>
          </a:p>
        </p:txBody>
      </p:sp>
      <p:sp>
        <p:nvSpPr>
          <p:cNvPr id="5" name="Rounded Rectangle 4">
            <a:extLst>
              <a:ext uri="{FF2B5EF4-FFF2-40B4-BE49-F238E27FC236}">
                <a16:creationId xmlns:a16="http://schemas.microsoft.com/office/drawing/2014/main" id="{E541591E-D55B-E442-8C93-1135BD7C5B04}"/>
              </a:ext>
            </a:extLst>
          </p:cNvPr>
          <p:cNvSpPr/>
          <p:nvPr/>
        </p:nvSpPr>
        <p:spPr bwMode="auto">
          <a:xfrm>
            <a:off x="5453907" y="77135"/>
            <a:ext cx="6657317" cy="3571037"/>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600" dirty="0">
                <a:solidFill>
                  <a:srgbClr val="000000"/>
                </a:solidFill>
                <a:effectLst/>
                <a:latin typeface="Menlo" panose="020B0609030804020204" pitchFamily="49" charset="0"/>
              </a:rPr>
              <a:t>#define BUFSZ   128</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int copy(FILE *</a:t>
            </a:r>
            <a:r>
              <a:rPr lang="en-US" sz="1600" dirty="0" err="1">
                <a:solidFill>
                  <a:srgbClr val="000000"/>
                </a:solidFill>
                <a:effectLst/>
                <a:latin typeface="Menlo" panose="020B0609030804020204" pitchFamily="49" charset="0"/>
              </a:rPr>
              <a:t>infp</a:t>
            </a:r>
            <a:r>
              <a:rPr lang="en-US" sz="1600" dirty="0">
                <a:solidFill>
                  <a:srgbClr val="000000"/>
                </a:solidFill>
                <a:effectLst/>
                <a:latin typeface="Menlo" panose="020B0609030804020204" pitchFamily="49" charset="0"/>
              </a:rPr>
              <a:t>, FILE *</a:t>
            </a:r>
            <a:r>
              <a:rPr lang="en-US" sz="1600" dirty="0" err="1">
                <a:solidFill>
                  <a:srgbClr val="000000"/>
                </a:solidFill>
                <a:effectLst/>
                <a:latin typeface="Menlo" panose="020B0609030804020204" pitchFamily="49" charset="0"/>
              </a:rPr>
              <a:t>outfp</a:t>
            </a:r>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    unsigned char </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[BUFSZ];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size_t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while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 = </a:t>
            </a:r>
            <a:r>
              <a:rPr lang="en-US" sz="1600" dirty="0" err="1">
                <a:solidFill>
                  <a:srgbClr val="000000"/>
                </a:solidFill>
                <a:effectLst/>
                <a:latin typeface="Menlo" panose="020B0609030804020204" pitchFamily="49" charset="0"/>
              </a:rPr>
              <a:t>fread</a:t>
            </a:r>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 </a:t>
            </a:r>
            <a:r>
              <a:rPr lang="en-US" sz="1600" dirty="0">
                <a:solidFill>
                  <a:schemeClr val="accent1"/>
                </a:solidFill>
                <a:effectLst/>
                <a:latin typeface="Menlo" panose="020B0609030804020204" pitchFamily="49" charset="0"/>
              </a:rPr>
              <a:t>1</a:t>
            </a:r>
            <a:r>
              <a:rPr lang="en-US" sz="1600" dirty="0">
                <a:solidFill>
                  <a:srgbClr val="000000"/>
                </a:solidFill>
                <a:effectLst/>
                <a:latin typeface="Menlo" panose="020B0609030804020204" pitchFamily="49" charset="0"/>
              </a:rPr>
              <a:t>, BUFSZ, </a:t>
            </a:r>
            <a:r>
              <a:rPr lang="en-US" sz="1600" dirty="0" err="1">
                <a:solidFill>
                  <a:srgbClr val="000000"/>
                </a:solidFill>
                <a:effectLst/>
                <a:latin typeface="Menlo" panose="020B0609030804020204" pitchFamily="49" charset="0"/>
              </a:rPr>
              <a:t>infp</a:t>
            </a:r>
            <a:r>
              <a:rPr lang="en-US" sz="1600" dirty="0">
                <a:solidFill>
                  <a:srgbClr val="000000"/>
                </a:solidFill>
                <a:effectLst/>
                <a:latin typeface="Menlo" panose="020B0609030804020204" pitchFamily="49" charset="0"/>
              </a:rPr>
              <a:t>)) &gt; 0) {</a:t>
            </a:r>
          </a:p>
          <a:p>
            <a:r>
              <a:rPr lang="en-US" sz="1600" dirty="0">
                <a:solidFill>
                  <a:srgbClr val="000000"/>
                </a:solidFill>
                <a:latin typeface="Menlo" panose="020B0609030804020204" pitchFamily="49" charset="0"/>
              </a:rPr>
              <a:t>        </a:t>
            </a:r>
            <a:r>
              <a:rPr lang="en-US" sz="1600" dirty="0" err="1">
                <a:solidFill>
                  <a:srgbClr val="000000"/>
                </a:solidFill>
                <a:effectLst/>
                <a:latin typeface="Menlo" panose="020B0609030804020204" pitchFamily="49" charset="0"/>
              </a:rPr>
              <a:t>fprintf</a:t>
            </a:r>
            <a:r>
              <a:rPr lang="en-US" sz="1600" dirty="0">
                <a:solidFill>
                  <a:srgbClr val="000000"/>
                </a:solidFill>
                <a:effectLst/>
                <a:latin typeface="Menlo" panose="020B0609030804020204" pitchFamily="49" charset="0"/>
              </a:rPr>
              <a:t>(stderr, "bytes: %u\n",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if (</a:t>
            </a:r>
            <a:r>
              <a:rPr lang="en-US" sz="1600" dirty="0" err="1">
                <a:solidFill>
                  <a:srgbClr val="000000"/>
                </a:solidFill>
                <a:effectLst/>
                <a:latin typeface="Menlo" panose="020B0609030804020204" pitchFamily="49" charset="0"/>
              </a:rPr>
              <a:t>fwrite</a:t>
            </a:r>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 </a:t>
            </a:r>
            <a:r>
              <a:rPr lang="en-US" sz="1600" dirty="0">
                <a:solidFill>
                  <a:schemeClr val="accent1"/>
                </a:solidFill>
                <a:effectLst/>
                <a:latin typeface="Menlo" panose="020B0609030804020204" pitchFamily="49" charset="0"/>
              </a:rPr>
              <a:t>1</a:t>
            </a:r>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outfp</a:t>
            </a:r>
            <a:r>
              <a:rPr lang="en-US" sz="1600" dirty="0">
                <a:solidFill>
                  <a:srgbClr val="000000"/>
                </a:solidFill>
                <a:effectLst/>
                <a:latin typeface="Menlo" panose="020B0609030804020204" pitchFamily="49" charset="0"/>
              </a:rPr>
              <a:t>) !=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-1;</a:t>
            </a:r>
          </a:p>
          <a:p>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    return 0;</a:t>
            </a:r>
          </a:p>
          <a:p>
            <a:r>
              <a:rPr lang="en-US" sz="1600" dirty="0">
                <a:solidFill>
                  <a:srgbClr val="000000"/>
                </a:solidFill>
                <a:effectLst/>
                <a:latin typeface="Menlo" panose="020B060903080402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63" y="6488668"/>
            <a:ext cx="300082" cy="369332"/>
          </a:xfrm>
          <a:prstGeom prst="rect">
            <a:avLst/>
          </a:prstGeom>
          <a:noFill/>
        </p:spPr>
        <p:txBody>
          <a:bodyPr wrap="none" rtlCol="0">
            <a:spAutoFit/>
          </a:bodyPr>
          <a:lstStyle/>
          <a:p>
            <a:r>
              <a:rPr lang="en-US" dirty="0">
                <a:solidFill>
                  <a:srgbClr val="FF0000"/>
                </a:solidFill>
              </a:rPr>
              <a:t>x</a:t>
            </a:r>
          </a:p>
        </p:txBody>
      </p:sp>
      <p:grpSp>
        <p:nvGrpSpPr>
          <p:cNvPr id="21" name="Group 20">
            <a:extLst>
              <a:ext uri="{FF2B5EF4-FFF2-40B4-BE49-F238E27FC236}">
                <a16:creationId xmlns:a16="http://schemas.microsoft.com/office/drawing/2014/main" id="{8873CEFD-83B3-B245-8E5E-E71447EB4C7B}"/>
              </a:ext>
            </a:extLst>
          </p:cNvPr>
          <p:cNvGrpSpPr/>
          <p:nvPr/>
        </p:nvGrpSpPr>
        <p:grpSpPr>
          <a:xfrm>
            <a:off x="254525" y="581269"/>
            <a:ext cx="5841475" cy="1049568"/>
            <a:chOff x="7925340" y="323549"/>
            <a:chExt cx="5841475" cy="1049568"/>
          </a:xfrm>
        </p:grpSpPr>
        <p:sp>
          <p:nvSpPr>
            <p:cNvPr id="7" name="TextBox 6">
              <a:extLst>
                <a:ext uri="{FF2B5EF4-FFF2-40B4-BE49-F238E27FC236}">
                  <a16:creationId xmlns:a16="http://schemas.microsoft.com/office/drawing/2014/main" id="{00BEBF4A-F2F1-AB4F-B86C-6F358D5F4602}"/>
                </a:ext>
              </a:extLst>
            </p:cNvPr>
            <p:cNvSpPr txBox="1"/>
            <p:nvPr/>
          </p:nvSpPr>
          <p:spPr>
            <a:xfrm>
              <a:off x="7925340" y="323549"/>
              <a:ext cx="503773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element size of 1 with a char buffer is byte I/O</a:t>
              </a:r>
            </a:p>
            <a:p>
              <a:r>
                <a:rPr lang="en-US" dirty="0">
                  <a:solidFill>
                    <a:srgbClr val="0070C0"/>
                  </a:solidFill>
                </a:rPr>
                <a:t>Capture bytes read so you know how many bytes to write</a:t>
              </a:r>
            </a:p>
          </p:txBody>
        </p:sp>
        <p:cxnSp>
          <p:nvCxnSpPr>
            <p:cNvPr id="8" name="Straight Arrow Connector 7">
              <a:extLst>
                <a:ext uri="{FF2B5EF4-FFF2-40B4-BE49-F238E27FC236}">
                  <a16:creationId xmlns:a16="http://schemas.microsoft.com/office/drawing/2014/main" id="{AA122867-5B8A-9042-9DFD-95975A5E56E7}"/>
                </a:ext>
              </a:extLst>
            </p:cNvPr>
            <p:cNvCxnSpPr>
              <a:cxnSpLocks/>
            </p:cNvCxnSpPr>
            <p:nvPr/>
          </p:nvCxnSpPr>
          <p:spPr>
            <a:xfrm>
              <a:off x="12963072" y="773500"/>
              <a:ext cx="803743" cy="59961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1" name="Group 63">
            <a:extLst>
              <a:ext uri="{FF2B5EF4-FFF2-40B4-BE49-F238E27FC236}">
                <a16:creationId xmlns:a16="http://schemas.microsoft.com/office/drawing/2014/main" id="{5E8005E7-901D-0247-9633-25D30841F00E}"/>
              </a:ext>
            </a:extLst>
          </p:cNvPr>
          <p:cNvGraphicFramePr>
            <a:graphicFrameLocks noGrp="1"/>
          </p:cNvGraphicFramePr>
          <p:nvPr/>
        </p:nvGraphicFramePr>
        <p:xfrm>
          <a:off x="1406799" y="3200535"/>
          <a:ext cx="2915920" cy="396240"/>
        </p:xfrm>
        <a:graphic>
          <a:graphicData uri="http://schemas.openxmlformats.org/drawingml/2006/table">
            <a:tbl>
              <a:tblPr/>
              <a:tblGrid>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735071310"/>
                    </a:ext>
                  </a:extLst>
                </a:gridCol>
                <a:gridCol w="208280">
                  <a:extLst>
                    <a:ext uri="{9D8B030D-6E8A-4147-A177-3AD203B41FA5}">
                      <a16:colId xmlns:a16="http://schemas.microsoft.com/office/drawing/2014/main" val="3567322394"/>
                    </a:ext>
                  </a:extLst>
                </a:gridCol>
                <a:gridCol w="208280">
                  <a:extLst>
                    <a:ext uri="{9D8B030D-6E8A-4147-A177-3AD203B41FA5}">
                      <a16:colId xmlns:a16="http://schemas.microsoft.com/office/drawing/2014/main" val="3669248765"/>
                    </a:ext>
                  </a:extLst>
                </a:gridCol>
              </a:tblGrid>
              <a:tr h="266038">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 name="Left Brace 12">
            <a:extLst>
              <a:ext uri="{FF2B5EF4-FFF2-40B4-BE49-F238E27FC236}">
                <a16:creationId xmlns:a16="http://schemas.microsoft.com/office/drawing/2014/main" id="{CF7C8431-B1E8-7949-8DA1-B95E9621B7DA}"/>
              </a:ext>
            </a:extLst>
          </p:cNvPr>
          <p:cNvSpPr/>
          <p:nvPr/>
        </p:nvSpPr>
        <p:spPr>
          <a:xfrm rot="5400000">
            <a:off x="2233605" y="1931818"/>
            <a:ext cx="419101" cy="2072713"/>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3F575343-A8D6-734B-9D77-6FB4E402A42F}"/>
              </a:ext>
            </a:extLst>
          </p:cNvPr>
          <p:cNvSpPr txBox="1"/>
          <p:nvPr/>
        </p:nvSpPr>
        <p:spPr>
          <a:xfrm>
            <a:off x="217820" y="1630837"/>
            <a:ext cx="4941000" cy="3139321"/>
          </a:xfrm>
          <a:prstGeom prst="rect">
            <a:avLst/>
          </a:prstGeom>
          <a:noFill/>
        </p:spPr>
        <p:txBody>
          <a:bodyPr wrap="square" rtlCol="0">
            <a:spAutoFit/>
          </a:bodyPr>
          <a:lstStyle/>
          <a:p>
            <a:r>
              <a:rPr lang="en-US" dirty="0">
                <a:solidFill>
                  <a:schemeClr val="tx1">
                    <a:lumMod val="50000"/>
                  </a:schemeClr>
                </a:solidFill>
              </a:rPr>
              <a:t>unless the </a:t>
            </a:r>
            <a:r>
              <a:rPr lang="en-US" dirty="0">
                <a:solidFill>
                  <a:srgbClr val="FF0000"/>
                </a:solidFill>
              </a:rPr>
              <a:t>input file length is an exact multiple of BUFSIZ</a:t>
            </a:r>
            <a:r>
              <a:rPr lang="en-US" dirty="0">
                <a:solidFill>
                  <a:schemeClr val="tx1">
                    <a:lumMod val="50000"/>
                  </a:schemeClr>
                </a:solidFill>
              </a:rPr>
              <a:t>, </a:t>
            </a:r>
            <a:r>
              <a:rPr lang="en-US" dirty="0">
                <a:solidFill>
                  <a:srgbClr val="7030A0"/>
                </a:solidFill>
              </a:rPr>
              <a:t>last </a:t>
            </a:r>
            <a:r>
              <a:rPr lang="en-US" dirty="0" err="1">
                <a:solidFill>
                  <a:srgbClr val="7030A0"/>
                </a:solidFill>
              </a:rPr>
              <a:t>fread</a:t>
            </a:r>
            <a:r>
              <a:rPr lang="en-US" dirty="0">
                <a:solidFill>
                  <a:srgbClr val="7030A0"/>
                </a:solidFill>
              </a:rPr>
              <a:t>() will always read less than BUFSIZ </a:t>
            </a:r>
            <a:r>
              <a:rPr lang="en-US" dirty="0">
                <a:solidFill>
                  <a:schemeClr val="tx1">
                    <a:lumMod val="50000"/>
                  </a:schemeClr>
                </a:solidFill>
              </a:rPr>
              <a:t>which is why you write </a:t>
            </a:r>
            <a:r>
              <a:rPr lang="en-US" dirty="0" err="1">
                <a:solidFill>
                  <a:schemeClr val="tx1">
                    <a:lumMod val="50000"/>
                  </a:schemeClr>
                </a:solidFill>
              </a:rPr>
              <a:t>cnt</a:t>
            </a:r>
            <a:endParaRPr lang="en-US" dirty="0"/>
          </a:p>
          <a:p>
            <a:r>
              <a:rPr lang="en-US" dirty="0">
                <a:solidFill>
                  <a:schemeClr val="tx1">
                    <a:lumMod val="50000"/>
                  </a:schemeClr>
                </a:solidFill>
              </a:rPr>
              <a:t>	                </a:t>
            </a:r>
            <a:r>
              <a:rPr lang="en-US" dirty="0" err="1">
                <a:solidFill>
                  <a:schemeClr val="tx1">
                    <a:lumMod val="50000"/>
                  </a:schemeClr>
                </a:solidFill>
              </a:rPr>
              <a:t>cnt</a:t>
            </a:r>
            <a:endParaRPr lang="en-US" dirty="0">
              <a:solidFill>
                <a:schemeClr val="tx1">
                  <a:lumMod val="50000"/>
                </a:schemeClr>
              </a:solidFill>
            </a:endParaRPr>
          </a:p>
          <a:p>
            <a:endParaRPr lang="en-US" dirty="0"/>
          </a:p>
          <a:p>
            <a:endParaRPr lang="en-US" dirty="0"/>
          </a:p>
          <a:p>
            <a:r>
              <a:rPr lang="en-US" dirty="0">
                <a:solidFill>
                  <a:schemeClr val="tx1">
                    <a:lumMod val="50000"/>
                  </a:schemeClr>
                </a:solidFill>
              </a:rPr>
              <a:t>              </a:t>
            </a:r>
          </a:p>
          <a:p>
            <a:r>
              <a:rPr lang="en-US" dirty="0">
                <a:solidFill>
                  <a:schemeClr val="tx1">
                    <a:lumMod val="50000"/>
                  </a:schemeClr>
                </a:solidFill>
              </a:rPr>
              <a:t>                         </a:t>
            </a:r>
          </a:p>
          <a:p>
            <a:endParaRPr lang="en-US" dirty="0">
              <a:solidFill>
                <a:schemeClr val="tx1">
                  <a:lumMod val="50000"/>
                </a:schemeClr>
              </a:solidFill>
            </a:endParaRPr>
          </a:p>
          <a:p>
            <a:r>
              <a:rPr lang="en-US" dirty="0">
                <a:solidFill>
                  <a:schemeClr val="tx1">
                    <a:lumMod val="50000"/>
                  </a:schemeClr>
                </a:solidFill>
              </a:rPr>
              <a:t>                                 BUFSZ</a:t>
            </a:r>
          </a:p>
          <a:p>
            <a:r>
              <a:rPr lang="en-US" dirty="0">
                <a:solidFill>
                  <a:schemeClr val="tx1">
                    <a:lumMod val="50000"/>
                  </a:schemeClr>
                </a:solidFill>
              </a:rPr>
              <a:t>Jargon: the last record is often called the "runt"</a:t>
            </a:r>
          </a:p>
        </p:txBody>
      </p:sp>
      <p:sp>
        <p:nvSpPr>
          <p:cNvPr id="16" name="Left Brace 15">
            <a:extLst>
              <a:ext uri="{FF2B5EF4-FFF2-40B4-BE49-F238E27FC236}">
                <a16:creationId xmlns:a16="http://schemas.microsoft.com/office/drawing/2014/main" id="{8BC3D2D5-A8CD-144B-803A-D18C9D98AD41}"/>
              </a:ext>
            </a:extLst>
          </p:cNvPr>
          <p:cNvSpPr/>
          <p:nvPr/>
        </p:nvSpPr>
        <p:spPr>
          <a:xfrm rot="5400000" flipH="1">
            <a:off x="2573700" y="2409479"/>
            <a:ext cx="531330" cy="2894045"/>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B60BE77C-7A3F-D03D-EFB3-D594C5A026C2}"/>
              </a:ext>
            </a:extLst>
          </p:cNvPr>
          <p:cNvSpPr>
            <a:spLocks noGrp="1"/>
          </p:cNvSpPr>
          <p:nvPr>
            <p:ph sz="quarter" idx="17"/>
          </p:nvPr>
        </p:nvSpPr>
        <p:spPr>
          <a:xfrm>
            <a:off x="33053" y="4792967"/>
            <a:ext cx="6489087" cy="1728028"/>
          </a:xfrm>
          <a:solidFill>
            <a:schemeClr val="accent4">
              <a:lumMod val="20000"/>
              <a:lumOff val="80000"/>
            </a:schemeClr>
          </a:solidFill>
          <a:ln>
            <a:solidFill>
              <a:schemeClr val="accent1"/>
            </a:solidFill>
          </a:ln>
        </p:spPr>
        <p:txBody>
          <a:bodyPr/>
          <a:lstStyle/>
          <a:p>
            <a:pPr marL="0" lvl="1" indent="0">
              <a:buNone/>
            </a:pP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a:t>
            </a:r>
          </a:p>
          <a:p>
            <a:pPr marL="0" lvl="1" indent="0">
              <a:buNone/>
            </a:pPr>
            <a:r>
              <a:rPr lang="en-US" sz="1400" b="1" dirty="0" err="1">
                <a:solidFill>
                  <a:schemeClr val="accent1"/>
                </a:solidFill>
                <a:latin typeface="Courier New" panose="02070309020205020404" pitchFamily="49" charset="0"/>
                <a:cs typeface="Courier New" panose="02070309020205020404" pitchFamily="49" charset="0"/>
              </a:rPr>
              <a:t>fread</a:t>
            </a: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ptr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size,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count, FILE *stream)</a:t>
            </a:r>
          </a:p>
          <a:p>
            <a:pPr lvl="1"/>
            <a:r>
              <a:rPr lang="en-US" sz="1400" dirty="0"/>
              <a:t>Reads an array of </a:t>
            </a:r>
            <a:r>
              <a:rPr lang="en-US" sz="1400" b="1" i="1" dirty="0">
                <a:solidFill>
                  <a:srgbClr val="0070C0"/>
                </a:solidFill>
              </a:rPr>
              <a:t>count elements </a:t>
            </a:r>
            <a:r>
              <a:rPr lang="en-US" sz="1400" dirty="0"/>
              <a:t>of </a:t>
            </a:r>
            <a:r>
              <a:rPr lang="en-US" sz="1400" b="1" i="1" dirty="0">
                <a:solidFill>
                  <a:srgbClr val="0070C0"/>
                </a:solidFill>
              </a:rPr>
              <a:t>size</a:t>
            </a:r>
            <a:r>
              <a:rPr lang="en-US" sz="1400" dirty="0"/>
              <a:t> bytes from </a:t>
            </a:r>
            <a:r>
              <a:rPr lang="en-US" sz="1400" i="1" dirty="0"/>
              <a:t>stream</a:t>
            </a:r>
            <a:r>
              <a:rPr lang="en-US" sz="1400" dirty="0"/>
              <a:t> </a:t>
            </a:r>
          </a:p>
          <a:p>
            <a:pPr marL="0" lvl="1" indent="0">
              <a:buNone/>
            </a:pP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a:t>
            </a:r>
          </a:p>
          <a:p>
            <a:pPr marL="0" lvl="1" indent="0">
              <a:buNone/>
            </a:pPr>
            <a:r>
              <a:rPr lang="en-US" sz="1400" b="1" dirty="0" err="1">
                <a:solidFill>
                  <a:schemeClr val="accent1"/>
                </a:solidFill>
                <a:latin typeface="Courier New" panose="02070309020205020404" pitchFamily="49" charset="0"/>
                <a:cs typeface="Courier New" panose="02070309020205020404" pitchFamily="49" charset="0"/>
              </a:rPr>
              <a:t>fwrite</a:t>
            </a: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ptr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size,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count, FILE *stream</a:t>
            </a:r>
          </a:p>
          <a:p>
            <a:pPr lvl="1"/>
            <a:r>
              <a:rPr lang="en-US" sz="1400" dirty="0"/>
              <a:t>Writes an array of </a:t>
            </a:r>
            <a:r>
              <a:rPr lang="en-US" sz="1400" b="1" i="1" dirty="0">
                <a:solidFill>
                  <a:srgbClr val="0070C0"/>
                </a:solidFill>
              </a:rPr>
              <a:t>count elements </a:t>
            </a:r>
            <a:r>
              <a:rPr lang="en-US" sz="1400" dirty="0"/>
              <a:t>of </a:t>
            </a:r>
            <a:r>
              <a:rPr lang="en-US" sz="1400" b="1" i="1" dirty="0">
                <a:solidFill>
                  <a:srgbClr val="0070C0"/>
                </a:solidFill>
              </a:rPr>
              <a:t>size</a:t>
            </a:r>
            <a:r>
              <a:rPr lang="en-US" sz="1400" dirty="0"/>
              <a:t> bytes to </a:t>
            </a:r>
            <a:r>
              <a:rPr lang="en-US" sz="1400" i="1" dirty="0"/>
              <a:t>stream</a:t>
            </a:r>
            <a:r>
              <a:rPr lang="en-US" sz="1400" dirty="0"/>
              <a:t> </a:t>
            </a:r>
            <a:endParaRPr lang="en-US" sz="1400" i="1" dirty="0"/>
          </a:p>
        </p:txBody>
      </p:sp>
      <p:sp>
        <p:nvSpPr>
          <p:cNvPr id="9" name="Rounded Rectangle 8">
            <a:extLst>
              <a:ext uri="{FF2B5EF4-FFF2-40B4-BE49-F238E27FC236}">
                <a16:creationId xmlns:a16="http://schemas.microsoft.com/office/drawing/2014/main" id="{68D95A80-DCC9-0158-1B08-CA6E0CDF0F6A}"/>
              </a:ext>
            </a:extLst>
          </p:cNvPr>
          <p:cNvSpPr/>
          <p:nvPr/>
        </p:nvSpPr>
        <p:spPr bwMode="auto">
          <a:xfrm>
            <a:off x="6600854" y="3777982"/>
            <a:ext cx="5031822" cy="3015239"/>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600" dirty="0">
                <a:solidFill>
                  <a:schemeClr val="accent6"/>
                </a:solidFill>
                <a:latin typeface="Consolas" panose="020B0609020204030204" pitchFamily="49" charset="0"/>
                <a:cs typeface="Consolas" panose="020B0609020204030204" pitchFamily="49" charset="0"/>
              </a:rPr>
              <a:t>% ls –l a</a:t>
            </a:r>
          </a:p>
          <a:p>
            <a:r>
              <a:rPr lang="en-US" sz="1600" dirty="0">
                <a:solidFill>
                  <a:schemeClr val="accent6"/>
                </a:solidFill>
                <a:latin typeface="Consolas" panose="020B0609020204030204" pitchFamily="49" charset="0"/>
                <a:cs typeface="Consolas" panose="020B0609020204030204" pitchFamily="49" charset="0"/>
              </a:rPr>
              <a:t>4 -</a:t>
            </a:r>
            <a:r>
              <a:rPr lang="en-US" sz="1600" dirty="0" err="1">
                <a:solidFill>
                  <a:schemeClr val="accent6"/>
                </a:solidFill>
                <a:latin typeface="Consolas" panose="020B0609020204030204" pitchFamily="49" charset="0"/>
                <a:cs typeface="Consolas" panose="020B0609020204030204" pitchFamily="49" charset="0"/>
              </a:rPr>
              <a:t>rw</a:t>
            </a:r>
            <a:r>
              <a:rPr lang="en-US" sz="1600" dirty="0">
                <a:solidFill>
                  <a:schemeClr val="accent6"/>
                </a:solidFill>
                <a:latin typeface="Consolas" panose="020B0609020204030204" pitchFamily="49" charset="0"/>
                <a:cs typeface="Consolas" panose="020B0609020204030204" pitchFamily="49" charset="0"/>
              </a:rPr>
              <a:t>-r--r-- 1 </a:t>
            </a:r>
            <a:r>
              <a:rPr lang="en-US" sz="1600" dirty="0" err="1">
                <a:solidFill>
                  <a:schemeClr val="accent6"/>
                </a:solidFill>
                <a:latin typeface="Consolas" panose="020B0609020204030204" pitchFamily="49" charset="0"/>
                <a:cs typeface="Consolas" panose="020B0609020204030204" pitchFamily="49" charset="0"/>
              </a:rPr>
              <a:t>kmuller</a:t>
            </a:r>
            <a:r>
              <a:rPr lang="en-US" sz="1600" dirty="0">
                <a:solidFill>
                  <a:schemeClr val="accent6"/>
                </a:solidFill>
                <a:latin typeface="Consolas" panose="020B0609020204030204" pitchFamily="49" charset="0"/>
                <a:cs typeface="Consolas" panose="020B0609020204030204" pitchFamily="49" charset="0"/>
              </a:rPr>
              <a:t> 1104 May 15 09:45 a</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a.out</a:t>
            </a:r>
            <a:r>
              <a:rPr lang="en-US" sz="1600" dirty="0">
                <a:solidFill>
                  <a:schemeClr val="accent6"/>
                </a:solidFill>
                <a:latin typeface="Consolas" panose="020B0609020204030204" pitchFamily="49" charset="0"/>
                <a:cs typeface="Consolas" panose="020B0609020204030204" pitchFamily="49" charset="0"/>
              </a:rPr>
              <a:t> a b</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80</a:t>
            </a:r>
          </a:p>
          <a:p>
            <a:endParaRPr lang="en-US" dirty="0"/>
          </a:p>
        </p:txBody>
      </p:sp>
      <p:sp>
        <p:nvSpPr>
          <p:cNvPr id="15" name="TextBox 14">
            <a:extLst>
              <a:ext uri="{FF2B5EF4-FFF2-40B4-BE49-F238E27FC236}">
                <a16:creationId xmlns:a16="http://schemas.microsoft.com/office/drawing/2014/main" id="{E1312251-8A59-04EE-C971-D6D318DB67BC}"/>
              </a:ext>
            </a:extLst>
          </p:cNvPr>
          <p:cNvSpPr txBox="1"/>
          <p:nvPr/>
        </p:nvSpPr>
        <p:spPr>
          <a:xfrm>
            <a:off x="9040305" y="5566442"/>
            <a:ext cx="219374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t>128 * 8 + 80 = 1104</a:t>
            </a:r>
          </a:p>
        </p:txBody>
      </p:sp>
    </p:spTree>
    <p:extLst>
      <p:ext uri="{BB962C8B-B14F-4D97-AF65-F5344CB8AC3E}">
        <p14:creationId xmlns:p14="http://schemas.microsoft.com/office/powerpoint/2010/main" val="67571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8BD489-17FD-B6A4-6E5D-65E821BA8B7E}"/>
              </a:ext>
            </a:extLst>
          </p:cNvPr>
          <p:cNvSpPr>
            <a:spLocks noGrp="1"/>
          </p:cNvSpPr>
          <p:nvPr>
            <p:ph type="title"/>
          </p:nvPr>
        </p:nvSpPr>
        <p:spPr>
          <a:xfrm>
            <a:off x="473746" y="-48895"/>
            <a:ext cx="11459918" cy="715294"/>
          </a:xfrm>
        </p:spPr>
        <p:txBody>
          <a:bodyPr/>
          <a:lstStyle/>
          <a:p>
            <a:r>
              <a:rPr lang="en-US" dirty="0"/>
              <a:t>What is the conceptual difference between .</a:t>
            </a:r>
            <a:r>
              <a:rPr lang="en-US" dirty="0" err="1"/>
              <a:t>bss</a:t>
            </a:r>
            <a:r>
              <a:rPr lang="en-US" dirty="0"/>
              <a:t> and .data?</a:t>
            </a:r>
          </a:p>
        </p:txBody>
      </p:sp>
      <p:sp>
        <p:nvSpPr>
          <p:cNvPr id="5" name="Content Placeholder 4">
            <a:extLst>
              <a:ext uri="{FF2B5EF4-FFF2-40B4-BE49-F238E27FC236}">
                <a16:creationId xmlns:a16="http://schemas.microsoft.com/office/drawing/2014/main" id="{88EF53DF-EED3-CAA5-1B6D-C1A188B0AA8B}"/>
              </a:ext>
            </a:extLst>
          </p:cNvPr>
          <p:cNvSpPr>
            <a:spLocks noGrp="1"/>
          </p:cNvSpPr>
          <p:nvPr>
            <p:ph sz="quarter" idx="17"/>
          </p:nvPr>
        </p:nvSpPr>
        <p:spPr>
          <a:xfrm>
            <a:off x="285943" y="1225811"/>
            <a:ext cx="5643957" cy="3012174"/>
          </a:xfrm>
          <a:solidFill>
            <a:schemeClr val="accent4">
              <a:lumMod val="20000"/>
              <a:lumOff val="80000"/>
            </a:schemeClr>
          </a:solidFill>
          <a:ln>
            <a:solidFill>
              <a:schemeClr val="accent1"/>
            </a:solidFill>
          </a:ln>
        </p:spPr>
        <p:txBody>
          <a:bodyPr/>
          <a:lstStyle/>
          <a:p>
            <a:pPr>
              <a:lnSpc>
                <a:spcPct val="100000"/>
              </a:lnSpc>
            </a:pPr>
            <a:r>
              <a:rPr lang="en-US" sz="1800" dirty="0"/>
              <a:t>All static variables that do not specify an initial value default to an initial value of 0 and are placed in .</a:t>
            </a:r>
            <a:r>
              <a:rPr lang="en-US" sz="1800" dirty="0" err="1"/>
              <a:t>bss</a:t>
            </a:r>
            <a:r>
              <a:rPr lang="en-US" sz="1800" dirty="0"/>
              <a:t> segment</a:t>
            </a:r>
          </a:p>
          <a:p>
            <a:pPr>
              <a:lnSpc>
                <a:spcPct val="100000"/>
              </a:lnSpc>
            </a:pPr>
            <a:r>
              <a:rPr lang="en-US" sz="1800" dirty="0"/>
              <a:t>To save file system space in the executable file (the </a:t>
            </a:r>
            <a:r>
              <a:rPr lang="en-US" sz="1800" dirty="0" err="1"/>
              <a:t>a.out</a:t>
            </a:r>
            <a:r>
              <a:rPr lang="en-US" sz="1800" dirty="0"/>
              <a:t> file) the assembler collapses these .</a:t>
            </a:r>
            <a:r>
              <a:rPr lang="en-US" sz="1800" dirty="0" err="1"/>
              <a:t>bss</a:t>
            </a:r>
            <a:r>
              <a:rPr lang="en-US" sz="1800" dirty="0"/>
              <a:t> variables to a location and size "table"</a:t>
            </a:r>
          </a:p>
          <a:p>
            <a:pPr>
              <a:lnSpc>
                <a:spcPct val="100000"/>
              </a:lnSpc>
            </a:pPr>
            <a:r>
              <a:rPr lang="en-US" sz="1800" dirty="0"/>
              <a:t>.data segment variables use the same space in the executable file as they have in memory</a:t>
            </a:r>
          </a:p>
          <a:p>
            <a:pPr>
              <a:lnSpc>
                <a:spcPct val="100000"/>
              </a:lnSpc>
            </a:pPr>
            <a:r>
              <a:rPr lang="en-US" sz="1800" dirty="0"/>
              <a:t>.section .</a:t>
            </a:r>
            <a:r>
              <a:rPr lang="en-US" sz="1800" dirty="0" err="1"/>
              <a:t>rodata</a:t>
            </a:r>
            <a:r>
              <a:rPr lang="en-US" sz="1800" dirty="0"/>
              <a:t> is handled the same as .data</a:t>
            </a:r>
          </a:p>
        </p:txBody>
      </p:sp>
      <p:sp>
        <p:nvSpPr>
          <p:cNvPr id="6" name="Rectangle 5">
            <a:extLst>
              <a:ext uri="{FF2B5EF4-FFF2-40B4-BE49-F238E27FC236}">
                <a16:creationId xmlns:a16="http://schemas.microsoft.com/office/drawing/2014/main" id="{957FE4A7-1625-F6C7-94B3-8231659568A1}"/>
              </a:ext>
            </a:extLst>
          </p:cNvPr>
          <p:cNvSpPr/>
          <p:nvPr/>
        </p:nvSpPr>
        <p:spPr bwMode="auto">
          <a:xfrm>
            <a:off x="9546147" y="1905284"/>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7" name="Rectangle 6">
            <a:extLst>
              <a:ext uri="{FF2B5EF4-FFF2-40B4-BE49-F238E27FC236}">
                <a16:creationId xmlns:a16="http://schemas.microsoft.com/office/drawing/2014/main" id="{6FC9B536-F8E8-6D71-A38C-C89FB09A541C}"/>
              </a:ext>
            </a:extLst>
          </p:cNvPr>
          <p:cNvSpPr/>
          <p:nvPr/>
        </p:nvSpPr>
        <p:spPr bwMode="auto">
          <a:xfrm>
            <a:off x="9546146" y="706470"/>
            <a:ext cx="2526189" cy="35216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endParaRPr lang="en-US" dirty="0">
              <a:solidFill>
                <a:schemeClr val="accent6"/>
              </a:solidFill>
              <a:ea typeface="CMU Bright" panose="02000603000000000000" pitchFamily="2" charset="0"/>
              <a:cs typeface="Calibri" panose="020F0502020204030204" pitchFamily="34" charset="0"/>
            </a:endParaRPr>
          </a:p>
        </p:txBody>
      </p:sp>
      <p:cxnSp>
        <p:nvCxnSpPr>
          <p:cNvPr id="9" name="Straight Arrow Connector 8">
            <a:extLst>
              <a:ext uri="{FF2B5EF4-FFF2-40B4-BE49-F238E27FC236}">
                <a16:creationId xmlns:a16="http://schemas.microsoft.com/office/drawing/2014/main" id="{CC9A2C6D-B795-B107-1556-A9607B23C007}"/>
              </a:ext>
            </a:extLst>
          </p:cNvPr>
          <p:cNvCxnSpPr>
            <a:cxnSpLocks/>
            <a:endCxn id="18" idx="1"/>
          </p:cNvCxnSpPr>
          <p:nvPr/>
        </p:nvCxnSpPr>
        <p:spPr bwMode="auto">
          <a:xfrm flipV="1">
            <a:off x="6741112" y="1257957"/>
            <a:ext cx="2805035" cy="532249"/>
          </a:xfrm>
          <a:prstGeom prst="straightConnector1">
            <a:avLst/>
          </a:prstGeom>
          <a:noFill/>
          <a:ln w="63500" cap="flat" cmpd="sng" algn="ctr">
            <a:solidFill>
              <a:srgbClr val="00B050"/>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7DD8752E-206D-9AFB-F2D8-3983F5FB50F3}"/>
              </a:ext>
            </a:extLst>
          </p:cNvPr>
          <p:cNvCxnSpPr>
            <a:cxnSpLocks/>
          </p:cNvCxnSpPr>
          <p:nvPr/>
        </p:nvCxnSpPr>
        <p:spPr bwMode="auto">
          <a:xfrm flipV="1">
            <a:off x="6988028" y="2249622"/>
            <a:ext cx="2102564" cy="3098"/>
          </a:xfrm>
          <a:prstGeom prst="straightConnector1">
            <a:avLst/>
          </a:prstGeom>
          <a:noFill/>
          <a:ln w="63500" cap="flat" cmpd="sng" algn="ctr">
            <a:solidFill>
              <a:srgbClr val="0070C0"/>
            </a:solidFill>
            <a:prstDash val="solid"/>
            <a:round/>
            <a:headEnd type="none" w="med" len="med"/>
            <a:tailEnd type="triangle"/>
          </a:ln>
          <a:effectLst/>
        </p:spPr>
      </p:cxnSp>
      <p:sp>
        <p:nvSpPr>
          <p:cNvPr id="11" name="Rectangle 1036">
            <a:extLst>
              <a:ext uri="{FF2B5EF4-FFF2-40B4-BE49-F238E27FC236}">
                <a16:creationId xmlns:a16="http://schemas.microsoft.com/office/drawing/2014/main" id="{E34671A8-653B-CAB5-B003-654B098DBF18}"/>
              </a:ext>
            </a:extLst>
          </p:cNvPr>
          <p:cNvSpPr>
            <a:spLocks noChangeArrowheads="1"/>
          </p:cNvSpPr>
          <p:nvPr/>
        </p:nvSpPr>
        <p:spPr bwMode="auto">
          <a:xfrm>
            <a:off x="6102980" y="2142156"/>
            <a:ext cx="2057400" cy="533400"/>
          </a:xfrm>
          <a:prstGeom prst="rect">
            <a:avLst/>
          </a:prstGeom>
          <a:solidFill>
            <a:srgbClr val="99CCFF"/>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Text</a:t>
            </a:r>
          </a:p>
        </p:txBody>
      </p:sp>
      <p:sp>
        <p:nvSpPr>
          <p:cNvPr id="12" name="Rectangle 1037">
            <a:extLst>
              <a:ext uri="{FF2B5EF4-FFF2-40B4-BE49-F238E27FC236}">
                <a16:creationId xmlns:a16="http://schemas.microsoft.com/office/drawing/2014/main" id="{70BBD93E-3F2A-C0DF-ACA8-BED4B3E38664}"/>
              </a:ext>
            </a:extLst>
          </p:cNvPr>
          <p:cNvSpPr>
            <a:spLocks noChangeArrowheads="1"/>
          </p:cNvSpPr>
          <p:nvPr/>
        </p:nvSpPr>
        <p:spPr bwMode="auto">
          <a:xfrm>
            <a:off x="6102980" y="2698568"/>
            <a:ext cx="2057400" cy="609600"/>
          </a:xfrm>
          <a:prstGeom prst="rect">
            <a:avLst/>
          </a:prstGeom>
          <a:solidFill>
            <a:srgbClr val="FF9933"/>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Symbol table</a:t>
            </a:r>
          </a:p>
        </p:txBody>
      </p:sp>
      <p:sp>
        <p:nvSpPr>
          <p:cNvPr id="14" name="Text Box 8">
            <a:extLst>
              <a:ext uri="{FF2B5EF4-FFF2-40B4-BE49-F238E27FC236}">
                <a16:creationId xmlns:a16="http://schemas.microsoft.com/office/drawing/2014/main" id="{DD6E65C2-64DA-6EC7-FF03-19DB7B25DCD2}"/>
              </a:ext>
            </a:extLst>
          </p:cNvPr>
          <p:cNvSpPr txBox="1">
            <a:spLocks noChangeArrowheads="1"/>
          </p:cNvSpPr>
          <p:nvPr/>
        </p:nvSpPr>
        <p:spPr bwMode="auto">
          <a:xfrm>
            <a:off x="6183366" y="835293"/>
            <a:ext cx="1933302" cy="369332"/>
          </a:xfrm>
          <a:prstGeom prst="rect">
            <a:avLst/>
          </a:prstGeom>
          <a:solidFill>
            <a:schemeClr val="accent1">
              <a:lumMod val="20000"/>
              <a:lumOff val="80000"/>
            </a:schemeClr>
          </a:solidFill>
          <a:ln w="28575">
            <a:solidFill>
              <a:schemeClr val="accent1"/>
            </a:solidFill>
            <a:miter lim="800000"/>
            <a:headEnd/>
            <a:tailEnd/>
          </a:ln>
        </p:spPr>
        <p:txBody>
          <a:bodyPr wrap="square">
            <a:spAutoFit/>
          </a:bodyPr>
          <a:lstStyle/>
          <a:p>
            <a:pPr algn="ctr"/>
            <a:r>
              <a:rPr lang="en-US" b="1" dirty="0" err="1">
                <a:solidFill>
                  <a:srgbClr val="000000"/>
                </a:solidFill>
                <a:latin typeface="Calibri" pitchFamily="34" charset="0"/>
              </a:rPr>
              <a:t>a.out</a:t>
            </a:r>
            <a:r>
              <a:rPr lang="en-US" b="1" dirty="0">
                <a:solidFill>
                  <a:srgbClr val="000000"/>
                </a:solidFill>
                <a:latin typeface="Calibri" pitchFamily="34" charset="0"/>
              </a:rPr>
              <a:t> executable</a:t>
            </a:r>
          </a:p>
        </p:txBody>
      </p:sp>
      <p:sp>
        <p:nvSpPr>
          <p:cNvPr id="15" name="Left Brace 14">
            <a:extLst>
              <a:ext uri="{FF2B5EF4-FFF2-40B4-BE49-F238E27FC236}">
                <a16:creationId xmlns:a16="http://schemas.microsoft.com/office/drawing/2014/main" id="{4C068D6C-7F1D-FA0E-F524-5D6C4BB6DDD0}"/>
              </a:ext>
            </a:extLst>
          </p:cNvPr>
          <p:cNvSpPr/>
          <p:nvPr/>
        </p:nvSpPr>
        <p:spPr>
          <a:xfrm>
            <a:off x="9156486" y="1534303"/>
            <a:ext cx="408486" cy="141785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037">
            <a:extLst>
              <a:ext uri="{FF2B5EF4-FFF2-40B4-BE49-F238E27FC236}">
                <a16:creationId xmlns:a16="http://schemas.microsoft.com/office/drawing/2014/main" id="{20BFA68D-31A8-8450-3044-5D1ED7893F75}"/>
              </a:ext>
            </a:extLst>
          </p:cNvPr>
          <p:cNvSpPr>
            <a:spLocks noChangeArrowheads="1"/>
          </p:cNvSpPr>
          <p:nvPr/>
        </p:nvSpPr>
        <p:spPr bwMode="auto">
          <a:xfrm>
            <a:off x="6121317" y="1335626"/>
            <a:ext cx="2057400" cy="253483"/>
          </a:xfrm>
          <a:prstGeom prst="rect">
            <a:avLst/>
          </a:prstGeom>
          <a:solidFill>
            <a:schemeClr val="accent4">
              <a:lumMod val="20000"/>
              <a:lumOff val="80000"/>
            </a:schemeClr>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Header - Description </a:t>
            </a:r>
          </a:p>
        </p:txBody>
      </p:sp>
      <p:cxnSp>
        <p:nvCxnSpPr>
          <p:cNvPr id="17" name="Straight Arrow Connector 16">
            <a:extLst>
              <a:ext uri="{FF2B5EF4-FFF2-40B4-BE49-F238E27FC236}">
                <a16:creationId xmlns:a16="http://schemas.microsoft.com/office/drawing/2014/main" id="{50999EE3-C7D0-D100-ED11-6823186D48B1}"/>
              </a:ext>
            </a:extLst>
          </p:cNvPr>
          <p:cNvCxnSpPr>
            <a:cxnSpLocks/>
            <a:endCxn id="7" idx="1"/>
          </p:cNvCxnSpPr>
          <p:nvPr/>
        </p:nvCxnSpPr>
        <p:spPr bwMode="auto">
          <a:xfrm flipV="1">
            <a:off x="8219247" y="882553"/>
            <a:ext cx="1326899" cy="564600"/>
          </a:xfrm>
          <a:prstGeom prst="straightConnector1">
            <a:avLst/>
          </a:prstGeom>
          <a:noFill/>
          <a:ln w="63500" cap="flat" cmpd="sng" algn="ctr">
            <a:solidFill>
              <a:srgbClr val="FFC000"/>
            </a:solidFill>
            <a:prstDash val="solid"/>
            <a:round/>
            <a:headEnd type="none" w="med" len="med"/>
            <a:tailEnd type="triangle"/>
          </a:ln>
          <a:effectLst/>
        </p:spPr>
      </p:cxnSp>
      <p:sp>
        <p:nvSpPr>
          <p:cNvPr id="18" name="Rectangle 17">
            <a:extLst>
              <a:ext uri="{FF2B5EF4-FFF2-40B4-BE49-F238E27FC236}">
                <a16:creationId xmlns:a16="http://schemas.microsoft.com/office/drawing/2014/main" id="{31004BFD-143D-0B1C-4D9F-02FAAEB02817}"/>
              </a:ext>
            </a:extLst>
          </p:cNvPr>
          <p:cNvSpPr/>
          <p:nvPr/>
        </p:nvSpPr>
        <p:spPr bwMode="auto">
          <a:xfrm>
            <a:off x="9546147" y="1081874"/>
            <a:ext cx="2526189" cy="352166"/>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p:txBody>
      </p:sp>
      <p:sp>
        <p:nvSpPr>
          <p:cNvPr id="19" name="Rectangle 18">
            <a:extLst>
              <a:ext uri="{FF2B5EF4-FFF2-40B4-BE49-F238E27FC236}">
                <a16:creationId xmlns:a16="http://schemas.microsoft.com/office/drawing/2014/main" id="{BA34456E-25D9-90E4-1DA0-6B828C581CD2}"/>
              </a:ext>
            </a:extLst>
          </p:cNvPr>
          <p:cNvSpPr/>
          <p:nvPr/>
        </p:nvSpPr>
        <p:spPr bwMode="auto">
          <a:xfrm>
            <a:off x="9546147" y="1434040"/>
            <a:ext cx="2526189" cy="471244"/>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sp>
        <p:nvSpPr>
          <p:cNvPr id="21" name="Rounded Rectangle 20">
            <a:extLst>
              <a:ext uri="{FF2B5EF4-FFF2-40B4-BE49-F238E27FC236}">
                <a16:creationId xmlns:a16="http://schemas.microsoft.com/office/drawing/2014/main" id="{9AED6716-6C4A-0437-637F-12F56CE622E5}"/>
              </a:ext>
            </a:extLst>
          </p:cNvPr>
          <p:cNvSpPr/>
          <p:nvPr/>
        </p:nvSpPr>
        <p:spPr bwMode="auto">
          <a:xfrm>
            <a:off x="432574" y="4475276"/>
            <a:ext cx="3860219" cy="18685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these are .</a:t>
            </a:r>
            <a:r>
              <a:rPr lang="en-US" sz="1600" dirty="0" err="1">
                <a:solidFill>
                  <a:schemeClr val="tx2"/>
                </a:solidFill>
                <a:latin typeface="Consolas" panose="020B0609020204030204" pitchFamily="49" charset="0"/>
                <a:cs typeface="Consolas" panose="020B0609020204030204" pitchFamily="49" charset="0"/>
              </a:rPr>
              <a:t>bss</a:t>
            </a:r>
            <a:r>
              <a:rPr lang="en-US" sz="1600" dirty="0">
                <a:solidFill>
                  <a:schemeClr val="tx2"/>
                </a:solidFill>
                <a:latin typeface="Consolas" panose="020B0609020204030204" pitchFamily="49" charset="0"/>
                <a:cs typeface="Consolas" panose="020B0609020204030204" pitchFamily="49" charset="0"/>
              </a:rPr>
              <a:t> variables</a:t>
            </a:r>
          </a:p>
          <a:p>
            <a:r>
              <a:rPr lang="en-US" sz="1600" dirty="0">
                <a:solidFill>
                  <a:schemeClr val="tx2"/>
                </a:solidFill>
                <a:latin typeface="Consolas" panose="020B0609020204030204" pitchFamily="49" charset="0"/>
                <a:cs typeface="Consolas" panose="020B0609020204030204" pitchFamily="49" charset="0"/>
              </a:rPr>
              <a:t>int buf1[4096];</a:t>
            </a:r>
          </a:p>
          <a:p>
            <a:r>
              <a:rPr lang="en-US" sz="1600" dirty="0">
                <a:solidFill>
                  <a:schemeClr val="tx2"/>
                </a:solidFill>
                <a:latin typeface="Consolas" panose="020B0609020204030204" pitchFamily="49" charset="0"/>
                <a:cs typeface="Consolas" panose="020B0609020204030204" pitchFamily="49" charset="0"/>
              </a:rPr>
              <a:t>int buf2[4096];</a:t>
            </a:r>
          </a:p>
          <a:p>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these are .data variables</a:t>
            </a:r>
          </a:p>
          <a:p>
            <a:r>
              <a:rPr lang="en-US" sz="1600" dirty="0">
                <a:solidFill>
                  <a:schemeClr val="tx2"/>
                </a:solidFill>
                <a:latin typeface="Consolas" panose="020B0609020204030204" pitchFamily="49" charset="0"/>
                <a:cs typeface="Consolas" panose="020B0609020204030204" pitchFamily="49" charset="0"/>
              </a:rPr>
              <a:t>int table[] = {1,2};</a:t>
            </a:r>
          </a:p>
          <a:p>
            <a:r>
              <a:rPr lang="en-US" sz="1600" dirty="0">
                <a:solidFill>
                  <a:schemeClr val="tx2"/>
                </a:solidFill>
                <a:latin typeface="Consolas" panose="020B0609020204030204" pitchFamily="49" charset="0"/>
                <a:cs typeface="Consolas" panose="020B0609020204030204" pitchFamily="49" charset="0"/>
              </a:rPr>
              <a:t>char string[] ="CSE30!!";</a:t>
            </a:r>
          </a:p>
        </p:txBody>
      </p:sp>
      <p:sp>
        <p:nvSpPr>
          <p:cNvPr id="32" name="Rectangle 12">
            <a:extLst>
              <a:ext uri="{FF2B5EF4-FFF2-40B4-BE49-F238E27FC236}">
                <a16:creationId xmlns:a16="http://schemas.microsoft.com/office/drawing/2014/main" id="{F9B92D74-7A21-D79D-5205-207231CF14C8}"/>
              </a:ext>
            </a:extLst>
          </p:cNvPr>
          <p:cNvSpPr>
            <a:spLocks noChangeArrowheads="1"/>
          </p:cNvSpPr>
          <p:nvPr>
            <p:custDataLst>
              <p:tags r:id="rId1"/>
            </p:custDataLst>
          </p:nvPr>
        </p:nvSpPr>
        <p:spPr bwMode="auto">
          <a:xfrm>
            <a:off x="5731547" y="5864280"/>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'\0'</a:t>
            </a:r>
          </a:p>
        </p:txBody>
      </p:sp>
      <p:sp>
        <p:nvSpPr>
          <p:cNvPr id="33" name="Rectangle 13">
            <a:extLst>
              <a:ext uri="{FF2B5EF4-FFF2-40B4-BE49-F238E27FC236}">
                <a16:creationId xmlns:a16="http://schemas.microsoft.com/office/drawing/2014/main" id="{BD16FAA6-4AC6-03AD-0B5C-4F9CD57830CE}"/>
              </a:ext>
            </a:extLst>
          </p:cNvPr>
          <p:cNvSpPr>
            <a:spLocks noChangeArrowheads="1"/>
          </p:cNvSpPr>
          <p:nvPr>
            <p:custDataLst>
              <p:tags r:id="rId2"/>
            </p:custDataLst>
          </p:nvPr>
        </p:nvSpPr>
        <p:spPr bwMode="auto">
          <a:xfrm>
            <a:off x="7575970" y="58866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'0'</a:t>
            </a:r>
          </a:p>
        </p:txBody>
      </p:sp>
      <p:sp>
        <p:nvSpPr>
          <p:cNvPr id="34" name="Rectangle 39">
            <a:extLst>
              <a:ext uri="{FF2B5EF4-FFF2-40B4-BE49-F238E27FC236}">
                <a16:creationId xmlns:a16="http://schemas.microsoft.com/office/drawing/2014/main" id="{D5D66D3D-6608-2F20-79DE-E8A3403EF063}"/>
              </a:ext>
            </a:extLst>
          </p:cNvPr>
          <p:cNvSpPr>
            <a:spLocks noChangeArrowheads="1"/>
          </p:cNvSpPr>
          <p:nvPr>
            <p:custDataLst>
              <p:tags r:id="rId3"/>
            </p:custDataLst>
          </p:nvPr>
        </p:nvSpPr>
        <p:spPr bwMode="auto">
          <a:xfrm>
            <a:off x="5731605" y="61914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'3'</a:t>
            </a:r>
          </a:p>
        </p:txBody>
      </p:sp>
      <p:sp>
        <p:nvSpPr>
          <p:cNvPr id="35" name="Rectangle 41">
            <a:extLst>
              <a:ext uri="{FF2B5EF4-FFF2-40B4-BE49-F238E27FC236}">
                <a16:creationId xmlns:a16="http://schemas.microsoft.com/office/drawing/2014/main" id="{2A509067-1802-212F-4526-E62602E7E0DE}"/>
              </a:ext>
            </a:extLst>
          </p:cNvPr>
          <p:cNvSpPr>
            <a:spLocks noChangeArrowheads="1"/>
          </p:cNvSpPr>
          <p:nvPr>
            <p:custDataLst>
              <p:tags r:id="rId4"/>
            </p:custDataLst>
          </p:nvPr>
        </p:nvSpPr>
        <p:spPr bwMode="auto">
          <a:xfrm>
            <a:off x="6359170" y="61914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'E'</a:t>
            </a:r>
          </a:p>
        </p:txBody>
      </p:sp>
      <p:sp>
        <p:nvSpPr>
          <p:cNvPr id="36" name="Rectangle 43">
            <a:extLst>
              <a:ext uri="{FF2B5EF4-FFF2-40B4-BE49-F238E27FC236}">
                <a16:creationId xmlns:a16="http://schemas.microsoft.com/office/drawing/2014/main" id="{91EE389E-5281-3741-78C8-857A918B41DC}"/>
              </a:ext>
            </a:extLst>
          </p:cNvPr>
          <p:cNvSpPr>
            <a:spLocks noChangeArrowheads="1"/>
          </p:cNvSpPr>
          <p:nvPr>
            <p:custDataLst>
              <p:tags r:id="rId5"/>
            </p:custDataLst>
          </p:nvPr>
        </p:nvSpPr>
        <p:spPr bwMode="auto">
          <a:xfrm>
            <a:off x="6986735" y="61914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'S'</a:t>
            </a:r>
          </a:p>
        </p:txBody>
      </p:sp>
      <p:sp>
        <p:nvSpPr>
          <p:cNvPr id="37" name="Rectangle 45">
            <a:extLst>
              <a:ext uri="{FF2B5EF4-FFF2-40B4-BE49-F238E27FC236}">
                <a16:creationId xmlns:a16="http://schemas.microsoft.com/office/drawing/2014/main" id="{CC0C4598-0F0B-03ED-144C-FDFE8B818E9F}"/>
              </a:ext>
            </a:extLst>
          </p:cNvPr>
          <p:cNvSpPr>
            <a:spLocks noChangeArrowheads="1"/>
          </p:cNvSpPr>
          <p:nvPr>
            <p:custDataLst>
              <p:tags r:id="rId6"/>
            </p:custDataLst>
          </p:nvPr>
        </p:nvSpPr>
        <p:spPr bwMode="auto">
          <a:xfrm>
            <a:off x="7609647" y="61914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sz="1400" b="0" dirty="0">
                <a:solidFill>
                  <a:schemeClr val="accent6"/>
                </a:solidFill>
                <a:latin typeface="Roboto Regular" charset="0"/>
                <a:cs typeface="Roboto Regular" charset="0"/>
              </a:rPr>
              <a:t>'C'</a:t>
            </a:r>
          </a:p>
        </p:txBody>
      </p:sp>
      <p:sp>
        <p:nvSpPr>
          <p:cNvPr id="38" name="Rectangle 1036">
            <a:extLst>
              <a:ext uri="{FF2B5EF4-FFF2-40B4-BE49-F238E27FC236}">
                <a16:creationId xmlns:a16="http://schemas.microsoft.com/office/drawing/2014/main" id="{89D681F0-90DF-FCE0-DE27-0C9FA4BB3E25}"/>
              </a:ext>
            </a:extLst>
          </p:cNvPr>
          <p:cNvSpPr>
            <a:spLocks noChangeArrowheads="1"/>
          </p:cNvSpPr>
          <p:nvPr/>
        </p:nvSpPr>
        <p:spPr bwMode="auto">
          <a:xfrm>
            <a:off x="6114544" y="1590362"/>
            <a:ext cx="2057400" cy="533400"/>
          </a:xfrm>
          <a:prstGeom prst="rect">
            <a:avLst/>
          </a:prstGeom>
          <a:solidFill>
            <a:srgbClr val="92D050"/>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Data</a:t>
            </a:r>
          </a:p>
        </p:txBody>
      </p:sp>
      <p:sp>
        <p:nvSpPr>
          <p:cNvPr id="39" name="Rectangle 12">
            <a:extLst>
              <a:ext uri="{FF2B5EF4-FFF2-40B4-BE49-F238E27FC236}">
                <a16:creationId xmlns:a16="http://schemas.microsoft.com/office/drawing/2014/main" id="{84503A16-442B-F0F5-2E7F-5A99FCF3A2C3}"/>
              </a:ext>
            </a:extLst>
          </p:cNvPr>
          <p:cNvSpPr>
            <a:spLocks noChangeArrowheads="1"/>
          </p:cNvSpPr>
          <p:nvPr>
            <p:custDataLst>
              <p:tags r:id="rId7"/>
            </p:custDataLst>
          </p:nvPr>
        </p:nvSpPr>
        <p:spPr bwMode="auto">
          <a:xfrm>
            <a:off x="6338747" y="5875462"/>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a:t>
            </a:r>
          </a:p>
        </p:txBody>
      </p:sp>
      <p:sp>
        <p:nvSpPr>
          <p:cNvPr id="40" name="Rectangle 12">
            <a:extLst>
              <a:ext uri="{FF2B5EF4-FFF2-40B4-BE49-F238E27FC236}">
                <a16:creationId xmlns:a16="http://schemas.microsoft.com/office/drawing/2014/main" id="{B6D53339-332E-3CA6-C20E-518F9708AC0E}"/>
              </a:ext>
            </a:extLst>
          </p:cNvPr>
          <p:cNvSpPr>
            <a:spLocks noChangeArrowheads="1"/>
          </p:cNvSpPr>
          <p:nvPr>
            <p:custDataLst>
              <p:tags r:id="rId8"/>
            </p:custDataLst>
          </p:nvPr>
        </p:nvSpPr>
        <p:spPr bwMode="auto">
          <a:xfrm>
            <a:off x="6974807" y="5875462"/>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a:t>
            </a:r>
          </a:p>
        </p:txBody>
      </p:sp>
      <p:sp>
        <p:nvSpPr>
          <p:cNvPr id="41" name="Rectangle 13">
            <a:extLst>
              <a:ext uri="{FF2B5EF4-FFF2-40B4-BE49-F238E27FC236}">
                <a16:creationId xmlns:a16="http://schemas.microsoft.com/office/drawing/2014/main" id="{B4D419A0-4C0E-DA33-5D97-E2C0148F1AB0}"/>
              </a:ext>
            </a:extLst>
          </p:cNvPr>
          <p:cNvSpPr>
            <a:spLocks noChangeArrowheads="1"/>
          </p:cNvSpPr>
          <p:nvPr>
            <p:custDataLst>
              <p:tags r:id="rId9"/>
            </p:custDataLst>
          </p:nvPr>
        </p:nvSpPr>
        <p:spPr bwMode="auto">
          <a:xfrm>
            <a:off x="5731547" y="5576253"/>
            <a:ext cx="2454023" cy="304800"/>
          </a:xfrm>
          <a:prstGeom prst="rect">
            <a:avLst/>
          </a:prstGeom>
          <a:solidFill>
            <a:srgbClr val="92D050"/>
          </a:solidFill>
          <a:ln w="25400">
            <a:solidFill>
              <a:schemeClr val="accent6"/>
            </a:solidFill>
            <a:miter lim="800000"/>
            <a:headEnd/>
            <a:tailEnd/>
          </a:ln>
        </p:spPr>
        <p:txBody>
          <a:bodyPr wrap="none" anchor="ctr"/>
          <a:lstStyle/>
          <a:p>
            <a:pPr algn="ctr"/>
            <a:r>
              <a:rPr lang="en-US" dirty="0">
                <a:solidFill>
                  <a:schemeClr val="accent6"/>
                </a:solidFill>
                <a:latin typeface="Roboto Regular" charset="0"/>
                <a:cs typeface="Roboto Regular" charset="0"/>
              </a:rPr>
              <a:t>1</a:t>
            </a:r>
            <a:endParaRPr lang="en-US" b="0" dirty="0">
              <a:solidFill>
                <a:schemeClr val="accent6"/>
              </a:solidFill>
              <a:latin typeface="Roboto Regular" charset="0"/>
              <a:cs typeface="Roboto Regular" charset="0"/>
            </a:endParaRPr>
          </a:p>
        </p:txBody>
      </p:sp>
      <p:sp>
        <p:nvSpPr>
          <p:cNvPr id="42" name="Rectangle 13">
            <a:extLst>
              <a:ext uri="{FF2B5EF4-FFF2-40B4-BE49-F238E27FC236}">
                <a16:creationId xmlns:a16="http://schemas.microsoft.com/office/drawing/2014/main" id="{F0BFB6FC-2BC5-47E7-2B68-D80C5185B826}"/>
              </a:ext>
            </a:extLst>
          </p:cNvPr>
          <p:cNvSpPr>
            <a:spLocks noChangeArrowheads="1"/>
          </p:cNvSpPr>
          <p:nvPr>
            <p:custDataLst>
              <p:tags r:id="rId10"/>
            </p:custDataLst>
          </p:nvPr>
        </p:nvSpPr>
        <p:spPr bwMode="auto">
          <a:xfrm>
            <a:off x="5731546" y="5256286"/>
            <a:ext cx="2454023" cy="304800"/>
          </a:xfrm>
          <a:prstGeom prst="rect">
            <a:avLst/>
          </a:prstGeom>
          <a:solidFill>
            <a:srgbClr val="92D050"/>
          </a:solidFill>
          <a:ln w="25400">
            <a:solidFill>
              <a:schemeClr val="accent6"/>
            </a:solidFill>
            <a:miter lim="800000"/>
            <a:headEnd/>
            <a:tailEnd/>
          </a:ln>
        </p:spPr>
        <p:txBody>
          <a:bodyPr wrap="none" anchor="ctr"/>
          <a:lstStyle/>
          <a:p>
            <a:pPr algn="ctr"/>
            <a:r>
              <a:rPr lang="en-US" dirty="0">
                <a:solidFill>
                  <a:schemeClr val="accent6"/>
                </a:solidFill>
                <a:latin typeface="Roboto Regular" charset="0"/>
                <a:cs typeface="Roboto Regular" charset="0"/>
              </a:rPr>
              <a:t>2</a:t>
            </a:r>
            <a:endParaRPr lang="en-US" b="0" dirty="0">
              <a:solidFill>
                <a:schemeClr val="accent6"/>
              </a:solidFill>
              <a:latin typeface="Roboto Regular" charset="0"/>
              <a:cs typeface="Roboto Regular" charset="0"/>
            </a:endParaRPr>
          </a:p>
        </p:txBody>
      </p:sp>
      <p:sp>
        <p:nvSpPr>
          <p:cNvPr id="45" name="Rectangle 13">
            <a:extLst>
              <a:ext uri="{FF2B5EF4-FFF2-40B4-BE49-F238E27FC236}">
                <a16:creationId xmlns:a16="http://schemas.microsoft.com/office/drawing/2014/main" id="{C2DAE090-F527-9FAD-702D-A11B55B182FA}"/>
              </a:ext>
            </a:extLst>
          </p:cNvPr>
          <p:cNvSpPr>
            <a:spLocks noChangeArrowheads="1"/>
          </p:cNvSpPr>
          <p:nvPr>
            <p:custDataLst>
              <p:tags r:id="rId11"/>
            </p:custDataLst>
          </p:nvPr>
        </p:nvSpPr>
        <p:spPr bwMode="auto">
          <a:xfrm>
            <a:off x="5717612" y="4613347"/>
            <a:ext cx="2454023" cy="304800"/>
          </a:xfrm>
          <a:prstGeom prst="rect">
            <a:avLst/>
          </a:prstGeom>
          <a:solidFill>
            <a:schemeClr val="accent4">
              <a:lumMod val="20000"/>
              <a:lumOff val="80000"/>
            </a:schemeClr>
          </a:solidFill>
          <a:ln w="25400">
            <a:solidFill>
              <a:schemeClr val="accent6"/>
            </a:solidFill>
            <a:miter lim="800000"/>
            <a:headEnd/>
            <a:tailEnd/>
          </a:ln>
        </p:spPr>
        <p:txBody>
          <a:bodyPr wrap="none" anchor="ctr"/>
          <a:lstStyle/>
          <a:p>
            <a:pPr algn="ctr"/>
            <a:r>
              <a:rPr lang="en-US" dirty="0">
                <a:solidFill>
                  <a:schemeClr val="accent6"/>
                </a:solidFill>
                <a:latin typeface="Roboto Regular" charset="0"/>
                <a:cs typeface="Roboto Regular" charset="0"/>
              </a:rPr>
              <a:t>buf2 address size</a:t>
            </a:r>
          </a:p>
        </p:txBody>
      </p:sp>
      <p:sp>
        <p:nvSpPr>
          <p:cNvPr id="46" name="Rectangle 13">
            <a:extLst>
              <a:ext uri="{FF2B5EF4-FFF2-40B4-BE49-F238E27FC236}">
                <a16:creationId xmlns:a16="http://schemas.microsoft.com/office/drawing/2014/main" id="{792B6B95-7C62-6803-BB77-DE6670F6455A}"/>
              </a:ext>
            </a:extLst>
          </p:cNvPr>
          <p:cNvSpPr>
            <a:spLocks noChangeArrowheads="1"/>
          </p:cNvSpPr>
          <p:nvPr>
            <p:custDataLst>
              <p:tags r:id="rId12"/>
            </p:custDataLst>
          </p:nvPr>
        </p:nvSpPr>
        <p:spPr bwMode="auto">
          <a:xfrm>
            <a:off x="5722822" y="4933314"/>
            <a:ext cx="2454023" cy="304800"/>
          </a:xfrm>
          <a:prstGeom prst="rect">
            <a:avLst/>
          </a:prstGeom>
          <a:solidFill>
            <a:schemeClr val="accent4">
              <a:lumMod val="20000"/>
              <a:lumOff val="80000"/>
            </a:schemeClr>
          </a:solidFill>
          <a:ln w="25400">
            <a:solidFill>
              <a:schemeClr val="accent6"/>
            </a:solidFill>
            <a:miter lim="800000"/>
            <a:headEnd/>
            <a:tailEnd/>
          </a:ln>
        </p:spPr>
        <p:txBody>
          <a:bodyPr wrap="none" anchor="ctr"/>
          <a:lstStyle/>
          <a:p>
            <a:pPr algn="ctr"/>
            <a:r>
              <a:rPr lang="en-US" dirty="0">
                <a:solidFill>
                  <a:schemeClr val="accent6"/>
                </a:solidFill>
                <a:latin typeface="Roboto Regular" charset="0"/>
                <a:cs typeface="Roboto Regular" charset="0"/>
              </a:rPr>
              <a:t>buf1 address size</a:t>
            </a:r>
          </a:p>
        </p:txBody>
      </p:sp>
      <p:sp>
        <p:nvSpPr>
          <p:cNvPr id="47" name="TextBox 46">
            <a:extLst>
              <a:ext uri="{FF2B5EF4-FFF2-40B4-BE49-F238E27FC236}">
                <a16:creationId xmlns:a16="http://schemas.microsoft.com/office/drawing/2014/main" id="{3D47B58C-8115-F3A1-2363-8D2D5CE7F0DE}"/>
              </a:ext>
            </a:extLst>
          </p:cNvPr>
          <p:cNvSpPr txBox="1"/>
          <p:nvPr/>
        </p:nvSpPr>
        <p:spPr>
          <a:xfrm>
            <a:off x="6189195" y="6452468"/>
            <a:ext cx="1659429" cy="369332"/>
          </a:xfrm>
          <a:prstGeom prst="rect">
            <a:avLst/>
          </a:prstGeom>
          <a:noFill/>
        </p:spPr>
        <p:txBody>
          <a:bodyPr wrap="none" rtlCol="0">
            <a:spAutoFit/>
          </a:bodyPr>
          <a:lstStyle/>
          <a:p>
            <a:r>
              <a:rPr lang="en-US" dirty="0"/>
              <a:t>executable file</a:t>
            </a:r>
          </a:p>
        </p:txBody>
      </p:sp>
      <p:sp>
        <p:nvSpPr>
          <p:cNvPr id="48" name="Right Brace 47">
            <a:extLst>
              <a:ext uri="{FF2B5EF4-FFF2-40B4-BE49-F238E27FC236}">
                <a16:creationId xmlns:a16="http://schemas.microsoft.com/office/drawing/2014/main" id="{CC69D55A-9300-A6DE-6AFE-FD1E38F44880}"/>
              </a:ext>
            </a:extLst>
          </p:cNvPr>
          <p:cNvSpPr/>
          <p:nvPr/>
        </p:nvSpPr>
        <p:spPr>
          <a:xfrm>
            <a:off x="2128947" y="4816305"/>
            <a:ext cx="272226" cy="594542"/>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C1167B40-F5A5-C6D5-980D-95F635C752DD}"/>
              </a:ext>
            </a:extLst>
          </p:cNvPr>
          <p:cNvCxnSpPr>
            <a:cxnSpLocks/>
          </p:cNvCxnSpPr>
          <p:nvPr/>
        </p:nvCxnSpPr>
        <p:spPr bwMode="auto">
          <a:xfrm flipV="1">
            <a:off x="2401173" y="4933314"/>
            <a:ext cx="3252751" cy="180262"/>
          </a:xfrm>
          <a:prstGeom prst="straightConnector1">
            <a:avLst/>
          </a:prstGeom>
          <a:noFill/>
          <a:ln w="63500" cap="flat" cmpd="sng" algn="ctr">
            <a:solidFill>
              <a:srgbClr val="0070C0"/>
            </a:solidFill>
            <a:prstDash val="solid"/>
            <a:round/>
            <a:headEnd type="none" w="med" len="med"/>
            <a:tailEnd type="triangle"/>
          </a:ln>
          <a:effectLst/>
        </p:spPr>
      </p:cxnSp>
      <p:sp>
        <p:nvSpPr>
          <p:cNvPr id="51" name="TextBox 50">
            <a:extLst>
              <a:ext uri="{FF2B5EF4-FFF2-40B4-BE49-F238E27FC236}">
                <a16:creationId xmlns:a16="http://schemas.microsoft.com/office/drawing/2014/main" id="{8728D0B5-05D4-33BE-A34B-DC6F37B776CE}"/>
              </a:ext>
            </a:extLst>
          </p:cNvPr>
          <p:cNvSpPr txBox="1"/>
          <p:nvPr/>
        </p:nvSpPr>
        <p:spPr>
          <a:xfrm rot="21418050">
            <a:off x="2749058" y="4973444"/>
            <a:ext cx="2896764" cy="307777"/>
          </a:xfrm>
          <a:prstGeom prst="rect">
            <a:avLst/>
          </a:prstGeom>
          <a:noFill/>
        </p:spPr>
        <p:txBody>
          <a:bodyPr wrap="square" rtlCol="0">
            <a:spAutoFit/>
          </a:bodyPr>
          <a:lstStyle/>
          <a:p>
            <a:r>
              <a:rPr lang="en-US" sz="1400" dirty="0"/>
              <a:t>just big enough for address, size</a:t>
            </a:r>
          </a:p>
        </p:txBody>
      </p:sp>
      <p:sp>
        <p:nvSpPr>
          <p:cNvPr id="52" name="Right Brace 51">
            <a:extLst>
              <a:ext uri="{FF2B5EF4-FFF2-40B4-BE49-F238E27FC236}">
                <a16:creationId xmlns:a16="http://schemas.microsoft.com/office/drawing/2014/main" id="{F297094B-3E01-8B92-BFEA-4A02E385863A}"/>
              </a:ext>
            </a:extLst>
          </p:cNvPr>
          <p:cNvSpPr/>
          <p:nvPr/>
        </p:nvSpPr>
        <p:spPr>
          <a:xfrm>
            <a:off x="3249681" y="5721904"/>
            <a:ext cx="272226" cy="594542"/>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BB907227-2E4B-E617-71F1-AA1E15D7A877}"/>
              </a:ext>
            </a:extLst>
          </p:cNvPr>
          <p:cNvCxnSpPr>
            <a:cxnSpLocks/>
            <a:endCxn id="32" idx="1"/>
          </p:cNvCxnSpPr>
          <p:nvPr/>
        </p:nvCxnSpPr>
        <p:spPr bwMode="auto">
          <a:xfrm flipV="1">
            <a:off x="3521907" y="6016680"/>
            <a:ext cx="2209640" cy="2495"/>
          </a:xfrm>
          <a:prstGeom prst="straightConnector1">
            <a:avLst/>
          </a:prstGeom>
          <a:noFill/>
          <a:ln w="63500" cap="flat" cmpd="sng" algn="ctr">
            <a:solidFill>
              <a:srgbClr val="0070C0"/>
            </a:solidFill>
            <a:prstDash val="solid"/>
            <a:round/>
            <a:headEnd type="none" w="med" len="med"/>
            <a:tailEnd type="triangle"/>
          </a:ln>
          <a:effectLst/>
        </p:spPr>
      </p:cxnSp>
      <p:sp>
        <p:nvSpPr>
          <p:cNvPr id="55" name="TextBox 54">
            <a:extLst>
              <a:ext uri="{FF2B5EF4-FFF2-40B4-BE49-F238E27FC236}">
                <a16:creationId xmlns:a16="http://schemas.microsoft.com/office/drawing/2014/main" id="{58BBDE51-60C7-C3F4-3B0B-82F340A6C6F3}"/>
              </a:ext>
            </a:extLst>
          </p:cNvPr>
          <p:cNvSpPr txBox="1"/>
          <p:nvPr/>
        </p:nvSpPr>
        <p:spPr>
          <a:xfrm>
            <a:off x="4251304" y="5948561"/>
            <a:ext cx="1202844" cy="523220"/>
          </a:xfrm>
          <a:prstGeom prst="rect">
            <a:avLst/>
          </a:prstGeom>
          <a:noFill/>
        </p:spPr>
        <p:txBody>
          <a:bodyPr wrap="square" rtlCol="0">
            <a:spAutoFit/>
          </a:bodyPr>
          <a:lstStyle/>
          <a:p>
            <a:r>
              <a:rPr lang="en-US" sz="1400" dirty="0"/>
              <a:t>same size as specified</a:t>
            </a:r>
          </a:p>
        </p:txBody>
      </p:sp>
      <p:sp>
        <p:nvSpPr>
          <p:cNvPr id="56" name="Rectangle 55">
            <a:extLst>
              <a:ext uri="{FF2B5EF4-FFF2-40B4-BE49-F238E27FC236}">
                <a16:creationId xmlns:a16="http://schemas.microsoft.com/office/drawing/2014/main" id="{26A03B4A-8133-BB24-9D85-632C9A9975E9}"/>
              </a:ext>
            </a:extLst>
          </p:cNvPr>
          <p:cNvSpPr/>
          <p:nvPr/>
        </p:nvSpPr>
        <p:spPr bwMode="auto">
          <a:xfrm>
            <a:off x="9275311" y="5249003"/>
            <a:ext cx="2526189" cy="1275279"/>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same size as </a:t>
            </a:r>
            <a:r>
              <a:rPr lang="en-US" dirty="0" err="1">
                <a:solidFill>
                  <a:schemeClr val="accent6"/>
                </a:solidFill>
                <a:ea typeface="CMU Bright" panose="02000603000000000000" pitchFamily="2" charset="0"/>
                <a:cs typeface="Calibri" panose="020F0502020204030204" pitchFamily="34" charset="0"/>
              </a:rPr>
              <a:t>a.out</a:t>
            </a:r>
            <a:endParaRPr lang="en-US" dirty="0">
              <a:solidFill>
                <a:schemeClr val="accent6"/>
              </a:solidFill>
              <a:ea typeface="CMU Bright" panose="02000603000000000000" pitchFamily="2" charset="0"/>
              <a:cs typeface="Calibri" panose="020F0502020204030204" pitchFamily="34" charset="0"/>
            </a:endParaRPr>
          </a:p>
        </p:txBody>
      </p:sp>
      <p:sp>
        <p:nvSpPr>
          <p:cNvPr id="60" name="Rectangle 59">
            <a:extLst>
              <a:ext uri="{FF2B5EF4-FFF2-40B4-BE49-F238E27FC236}">
                <a16:creationId xmlns:a16="http://schemas.microsoft.com/office/drawing/2014/main" id="{C29D611E-2744-2266-3244-8F51FEDA8687}"/>
              </a:ext>
            </a:extLst>
          </p:cNvPr>
          <p:cNvSpPr/>
          <p:nvPr/>
        </p:nvSpPr>
        <p:spPr bwMode="auto">
          <a:xfrm>
            <a:off x="9285877" y="3141249"/>
            <a:ext cx="2526189" cy="2096865"/>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buf2</a:t>
            </a:r>
          </a:p>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p>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expanded size</a:t>
            </a:r>
          </a:p>
          <a:p>
            <a:pPr marL="0" marR="0" indent="0" algn="ctr" defTabSz="914400" rtl="0" eaLnBrk="0" fontAlgn="base" latinLnBrk="0" hangingPunct="0">
              <a:lnSpc>
                <a:spcPct val="100000"/>
              </a:lnSpc>
              <a:spcBef>
                <a:spcPct val="0"/>
              </a:spcBef>
              <a:spcAft>
                <a:spcPct val="0"/>
              </a:spcAft>
              <a:buClrTx/>
              <a:buSzTx/>
              <a:buFontTx/>
              <a:buNone/>
              <a:tabLst/>
            </a:pPr>
            <a:endParaRPr lang="en-US" i="1" dirty="0">
              <a:solidFill>
                <a:schemeClr val="accent6"/>
              </a:solidFill>
              <a:ea typeface="CMU Bright" panose="02000603000000000000" pitchFamily="2" charset="0"/>
              <a:cs typeface="Calibri" panose="020F0502020204030204" pitchFamily="34" charset="0"/>
            </a:endParaRPr>
          </a:p>
          <a:p>
            <a:pPr marL="0" marR="0" indent="0"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buf1</a:t>
            </a:r>
            <a:endParaRPr lang="en-US" dirty="0">
              <a:solidFill>
                <a:schemeClr val="accent6"/>
              </a:solidFill>
              <a:ea typeface="CMU Bright" panose="02000603000000000000" pitchFamily="2" charset="0"/>
              <a:cs typeface="Calibri" panose="020F0502020204030204" pitchFamily="34" charset="0"/>
            </a:endParaRPr>
          </a:p>
        </p:txBody>
      </p:sp>
      <p:cxnSp>
        <p:nvCxnSpPr>
          <p:cNvPr id="61" name="Straight Arrow Connector 60">
            <a:extLst>
              <a:ext uri="{FF2B5EF4-FFF2-40B4-BE49-F238E27FC236}">
                <a16:creationId xmlns:a16="http://schemas.microsoft.com/office/drawing/2014/main" id="{B4D7D7FE-F024-291C-3A09-3C1FCC66B221}"/>
              </a:ext>
            </a:extLst>
          </p:cNvPr>
          <p:cNvCxnSpPr>
            <a:cxnSpLocks/>
            <a:endCxn id="56" idx="1"/>
          </p:cNvCxnSpPr>
          <p:nvPr/>
        </p:nvCxnSpPr>
        <p:spPr bwMode="auto">
          <a:xfrm>
            <a:off x="8203515" y="5864280"/>
            <a:ext cx="1071796" cy="22363"/>
          </a:xfrm>
          <a:prstGeom prst="straightConnector1">
            <a:avLst/>
          </a:prstGeom>
          <a:noFill/>
          <a:ln w="63500" cap="flat" cmpd="sng" algn="ctr">
            <a:solidFill>
              <a:srgbClr val="0070C0"/>
            </a:solidFill>
            <a:prstDash val="solid"/>
            <a:round/>
            <a:headEnd type="none" w="med" len="med"/>
            <a:tailEnd type="triangle"/>
          </a:ln>
          <a:effectLst/>
        </p:spPr>
      </p:cxnSp>
      <p:cxnSp>
        <p:nvCxnSpPr>
          <p:cNvPr id="63" name="Straight Arrow Connector 62">
            <a:extLst>
              <a:ext uri="{FF2B5EF4-FFF2-40B4-BE49-F238E27FC236}">
                <a16:creationId xmlns:a16="http://schemas.microsoft.com/office/drawing/2014/main" id="{FBE58B34-3C27-0C62-6EBC-889910DE6161}"/>
              </a:ext>
            </a:extLst>
          </p:cNvPr>
          <p:cNvCxnSpPr>
            <a:cxnSpLocks/>
          </p:cNvCxnSpPr>
          <p:nvPr/>
        </p:nvCxnSpPr>
        <p:spPr bwMode="auto">
          <a:xfrm flipV="1">
            <a:off x="8190397" y="4442760"/>
            <a:ext cx="1084914" cy="455425"/>
          </a:xfrm>
          <a:prstGeom prst="straightConnector1">
            <a:avLst/>
          </a:prstGeom>
          <a:noFill/>
          <a:ln w="63500" cap="flat" cmpd="sng" algn="ctr">
            <a:solidFill>
              <a:srgbClr val="0070C0"/>
            </a:solidFill>
            <a:prstDash val="solid"/>
            <a:round/>
            <a:headEnd type="none" w="med" len="med"/>
            <a:tailEnd type="triangle"/>
          </a:ln>
          <a:effectLst/>
        </p:spPr>
      </p:cxnSp>
      <p:sp>
        <p:nvSpPr>
          <p:cNvPr id="65" name="TextBox 64">
            <a:extLst>
              <a:ext uri="{FF2B5EF4-FFF2-40B4-BE49-F238E27FC236}">
                <a16:creationId xmlns:a16="http://schemas.microsoft.com/office/drawing/2014/main" id="{CA675FFF-7038-83F4-3889-1FA6881BEDC8}"/>
              </a:ext>
            </a:extLst>
          </p:cNvPr>
          <p:cNvSpPr txBox="1"/>
          <p:nvPr/>
        </p:nvSpPr>
        <p:spPr>
          <a:xfrm>
            <a:off x="9812571" y="6496243"/>
            <a:ext cx="2121093" cy="369332"/>
          </a:xfrm>
          <a:prstGeom prst="rect">
            <a:avLst/>
          </a:prstGeom>
          <a:noFill/>
        </p:spPr>
        <p:txBody>
          <a:bodyPr wrap="none" rtlCol="0">
            <a:spAutoFit/>
          </a:bodyPr>
          <a:lstStyle/>
          <a:p>
            <a:r>
              <a:rPr lang="en-US" dirty="0"/>
              <a:t>low main </a:t>
            </a:r>
            <a:r>
              <a:rPr lang="en-US" dirty="0" err="1"/>
              <a:t>mameory</a:t>
            </a:r>
            <a:endParaRPr lang="en-US" dirty="0"/>
          </a:p>
        </p:txBody>
      </p:sp>
    </p:spTree>
    <p:extLst>
      <p:ext uri="{BB962C8B-B14F-4D97-AF65-F5344CB8AC3E}">
        <p14:creationId xmlns:p14="http://schemas.microsoft.com/office/powerpoint/2010/main" val="1009799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B2798C66-7FE9-A146-9496-61A77BE2F705}"/>
              </a:ext>
            </a:extLst>
          </p:cNvPr>
          <p:cNvSpPr>
            <a:spLocks noGrp="1"/>
          </p:cNvSpPr>
          <p:nvPr>
            <p:ph sz="quarter" idx="15"/>
          </p:nvPr>
        </p:nvSpPr>
        <p:spPr>
          <a:xfrm>
            <a:off x="691615" y="637045"/>
            <a:ext cx="5190830" cy="1169102"/>
          </a:xfrm>
          <a:solidFill>
            <a:schemeClr val="accent4">
              <a:lumMod val="20000"/>
              <a:lumOff val="80000"/>
            </a:schemeClr>
          </a:solidFill>
          <a:ln>
            <a:solidFill>
              <a:srgbClr val="0070C0"/>
            </a:solidFill>
          </a:ln>
        </p:spPr>
        <p:txBody>
          <a:bodyPr/>
          <a:lstStyle/>
          <a:p>
            <a:pPr marL="0" indent="0">
              <a:buNone/>
            </a:pPr>
            <a:r>
              <a:rPr lang="en-US" sz="1800" dirty="0">
                <a:cs typeface="Courier New" panose="02070309020205020404" pitchFamily="49" charset="0"/>
              </a:rPr>
              <a:t>Use .align directive to force the assembler to align the address of the next variable defined after the .align</a:t>
            </a:r>
            <a:endParaRPr lang="en-US" sz="1800"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702F083C-5883-1542-B1C1-805881149022}"/>
              </a:ext>
            </a:extLst>
          </p:cNvPr>
          <p:cNvSpPr>
            <a:spLocks noGrp="1"/>
          </p:cNvSpPr>
          <p:nvPr>
            <p:ph type="title"/>
          </p:nvPr>
        </p:nvSpPr>
        <p:spPr>
          <a:xfrm>
            <a:off x="0" y="167989"/>
            <a:ext cx="11691756" cy="394111"/>
          </a:xfrm>
        </p:spPr>
        <p:txBody>
          <a:bodyPr/>
          <a:lstStyle/>
          <a:p>
            <a:r>
              <a:rPr lang="en-US" dirty="0"/>
              <a:t>Variable Alignment In .data, .</a:t>
            </a:r>
            <a:r>
              <a:rPr lang="en-US" dirty="0" err="1"/>
              <a:t>bss</a:t>
            </a:r>
            <a:r>
              <a:rPr lang="en-US" dirty="0"/>
              <a:t> and .section .</a:t>
            </a:r>
            <a:r>
              <a:rPr lang="en-US" dirty="0" err="1"/>
              <a:t>rodata</a:t>
            </a:r>
            <a:endParaRPr lang="en-US" dirty="0"/>
          </a:p>
        </p:txBody>
      </p:sp>
      <p:sp>
        <p:nvSpPr>
          <p:cNvPr id="10" name="Rectangle 9">
            <a:extLst>
              <a:ext uri="{FF2B5EF4-FFF2-40B4-BE49-F238E27FC236}">
                <a16:creationId xmlns:a16="http://schemas.microsoft.com/office/drawing/2014/main" id="{6E5DF88C-5476-DC44-A301-44CA0308512A}"/>
              </a:ext>
            </a:extLst>
          </p:cNvPr>
          <p:cNvSpPr/>
          <p:nvPr/>
        </p:nvSpPr>
        <p:spPr>
          <a:xfrm>
            <a:off x="2749342" y="2028015"/>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20" name="Rectangle 119">
            <a:extLst>
              <a:ext uri="{FF2B5EF4-FFF2-40B4-BE49-F238E27FC236}">
                <a16:creationId xmlns:a16="http://schemas.microsoft.com/office/drawing/2014/main" id="{EE901B5A-F2E2-1745-8348-1C2CE7E81A82}"/>
              </a:ext>
            </a:extLst>
          </p:cNvPr>
          <p:cNvSpPr/>
          <p:nvPr/>
        </p:nvSpPr>
        <p:spPr>
          <a:xfrm>
            <a:off x="2252875" y="251635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121" name="Rectangle 120">
            <a:extLst>
              <a:ext uri="{FF2B5EF4-FFF2-40B4-BE49-F238E27FC236}">
                <a16:creationId xmlns:a16="http://schemas.microsoft.com/office/drawing/2014/main" id="{2894D733-5D16-C24E-970F-3F7DB9E27103}"/>
              </a:ext>
            </a:extLst>
          </p:cNvPr>
          <p:cNvSpPr/>
          <p:nvPr/>
        </p:nvSpPr>
        <p:spPr>
          <a:xfrm>
            <a:off x="1205359" y="318365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
        <p:nvSpPr>
          <p:cNvPr id="124" name="TextBox 123">
            <a:extLst>
              <a:ext uri="{FF2B5EF4-FFF2-40B4-BE49-F238E27FC236}">
                <a16:creationId xmlns:a16="http://schemas.microsoft.com/office/drawing/2014/main" id="{F576A299-A1DD-A444-91C9-148DC93FF7D1}"/>
              </a:ext>
            </a:extLst>
          </p:cNvPr>
          <p:cNvSpPr txBox="1"/>
          <p:nvPr/>
        </p:nvSpPr>
        <p:spPr>
          <a:xfrm>
            <a:off x="234988" y="3244334"/>
            <a:ext cx="889987" cy="369332"/>
          </a:xfrm>
          <a:prstGeom prst="rect">
            <a:avLst/>
          </a:prstGeom>
          <a:noFill/>
        </p:spPr>
        <p:txBody>
          <a:bodyPr wrap="none" rtlCol="0">
            <a:spAutoFit/>
          </a:bodyPr>
          <a:lstStyle/>
          <a:p>
            <a:r>
              <a:rPr lang="en-US" dirty="0"/>
              <a:t>integer</a:t>
            </a:r>
          </a:p>
        </p:txBody>
      </p:sp>
      <p:sp>
        <p:nvSpPr>
          <p:cNvPr id="125" name="TextBox 124">
            <a:extLst>
              <a:ext uri="{FF2B5EF4-FFF2-40B4-BE49-F238E27FC236}">
                <a16:creationId xmlns:a16="http://schemas.microsoft.com/office/drawing/2014/main" id="{8749FCC8-0B0F-CF44-9BDB-3B1C78FA1A78}"/>
              </a:ext>
            </a:extLst>
          </p:cNvPr>
          <p:cNvSpPr txBox="1"/>
          <p:nvPr/>
        </p:nvSpPr>
        <p:spPr>
          <a:xfrm>
            <a:off x="1570159" y="2516412"/>
            <a:ext cx="697627" cy="369332"/>
          </a:xfrm>
          <a:prstGeom prst="rect">
            <a:avLst/>
          </a:prstGeom>
          <a:noFill/>
        </p:spPr>
        <p:txBody>
          <a:bodyPr wrap="none" rtlCol="0">
            <a:spAutoFit/>
          </a:bodyPr>
          <a:lstStyle/>
          <a:p>
            <a:r>
              <a:rPr lang="en-US" dirty="0"/>
              <a:t>short</a:t>
            </a:r>
          </a:p>
        </p:txBody>
      </p:sp>
      <p:sp>
        <p:nvSpPr>
          <p:cNvPr id="126" name="TextBox 125">
            <a:extLst>
              <a:ext uri="{FF2B5EF4-FFF2-40B4-BE49-F238E27FC236}">
                <a16:creationId xmlns:a16="http://schemas.microsoft.com/office/drawing/2014/main" id="{1682A367-1AC7-ED44-8828-4C4909612AB5}"/>
              </a:ext>
            </a:extLst>
          </p:cNvPr>
          <p:cNvSpPr txBox="1"/>
          <p:nvPr/>
        </p:nvSpPr>
        <p:spPr>
          <a:xfrm>
            <a:off x="2139401" y="2002808"/>
            <a:ext cx="633507" cy="369332"/>
          </a:xfrm>
          <a:prstGeom prst="rect">
            <a:avLst/>
          </a:prstGeom>
          <a:noFill/>
        </p:spPr>
        <p:txBody>
          <a:bodyPr wrap="none" rtlCol="0">
            <a:spAutoFit/>
          </a:bodyPr>
          <a:lstStyle/>
          <a:p>
            <a:r>
              <a:rPr lang="en-US" dirty="0"/>
              <a:t>char</a:t>
            </a:r>
          </a:p>
        </p:txBody>
      </p:sp>
      <p:sp>
        <p:nvSpPr>
          <p:cNvPr id="165" name="TextBox 164">
            <a:extLst>
              <a:ext uri="{FF2B5EF4-FFF2-40B4-BE49-F238E27FC236}">
                <a16:creationId xmlns:a16="http://schemas.microsoft.com/office/drawing/2014/main" id="{26161DC5-8628-7345-B250-87FAC28EB3F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44" name="Rectangle 32">
            <a:extLst>
              <a:ext uri="{FF2B5EF4-FFF2-40B4-BE49-F238E27FC236}">
                <a16:creationId xmlns:a16="http://schemas.microsoft.com/office/drawing/2014/main" id="{A2814E09-7A90-BEBA-7D05-1F6E9C3D57E0}"/>
              </a:ext>
            </a:extLst>
          </p:cNvPr>
          <p:cNvSpPr>
            <a:spLocks noChangeArrowheads="1"/>
          </p:cNvSpPr>
          <p:nvPr>
            <p:custDataLst>
              <p:tags r:id="rId1"/>
            </p:custDataLst>
          </p:nvPr>
        </p:nvSpPr>
        <p:spPr bwMode="auto">
          <a:xfrm>
            <a:off x="6807648" y="15576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5" name="Rectangle 33">
            <a:extLst>
              <a:ext uri="{FF2B5EF4-FFF2-40B4-BE49-F238E27FC236}">
                <a16:creationId xmlns:a16="http://schemas.microsoft.com/office/drawing/2014/main" id="{66E538D0-4FC4-691F-98FF-BAD6A6111771}"/>
              </a:ext>
            </a:extLst>
          </p:cNvPr>
          <p:cNvSpPr>
            <a:spLocks noChangeArrowheads="1"/>
          </p:cNvSpPr>
          <p:nvPr>
            <p:custDataLst>
              <p:tags r:id="rId2"/>
            </p:custDataLst>
          </p:nvPr>
        </p:nvSpPr>
        <p:spPr bwMode="auto">
          <a:xfrm>
            <a:off x="6807648" y="27768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6" name="Rectangle 34">
            <a:extLst>
              <a:ext uri="{FF2B5EF4-FFF2-40B4-BE49-F238E27FC236}">
                <a16:creationId xmlns:a16="http://schemas.microsoft.com/office/drawing/2014/main" id="{8D0A5CC7-865A-16D6-5D92-E754FDE86508}"/>
              </a:ext>
            </a:extLst>
          </p:cNvPr>
          <p:cNvSpPr>
            <a:spLocks noChangeArrowheads="1"/>
          </p:cNvSpPr>
          <p:nvPr>
            <p:custDataLst>
              <p:tags r:id="rId3"/>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7" name="Rectangle 35">
            <a:extLst>
              <a:ext uri="{FF2B5EF4-FFF2-40B4-BE49-F238E27FC236}">
                <a16:creationId xmlns:a16="http://schemas.microsoft.com/office/drawing/2014/main" id="{490BAD06-6E32-F1E2-F8E9-E1573AC4D817}"/>
              </a:ext>
            </a:extLst>
          </p:cNvPr>
          <p:cNvSpPr>
            <a:spLocks noChangeArrowheads="1"/>
          </p:cNvSpPr>
          <p:nvPr>
            <p:custDataLst>
              <p:tags r:id="rId4"/>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31" name="Text Box 36">
            <a:extLst>
              <a:ext uri="{FF2B5EF4-FFF2-40B4-BE49-F238E27FC236}">
                <a16:creationId xmlns:a16="http://schemas.microsoft.com/office/drawing/2014/main" id="{60ABA258-5AA2-033F-04B8-8B30EC17235B}"/>
              </a:ext>
            </a:extLst>
          </p:cNvPr>
          <p:cNvSpPr txBox="1">
            <a:spLocks noChangeArrowheads="1"/>
          </p:cNvSpPr>
          <p:nvPr>
            <p:custDataLst>
              <p:tags r:id="rId5"/>
            </p:custDataLst>
          </p:nvPr>
        </p:nvSpPr>
        <p:spPr bwMode="auto">
          <a:xfrm>
            <a:off x="6696720" y="902132"/>
            <a:ext cx="747769"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4</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54" name="Rectangle 2">
            <a:extLst>
              <a:ext uri="{FF2B5EF4-FFF2-40B4-BE49-F238E27FC236}">
                <a16:creationId xmlns:a16="http://schemas.microsoft.com/office/drawing/2014/main" id="{E03A79A5-DCA8-3D7F-410B-925CE6640438}"/>
              </a:ext>
            </a:extLst>
          </p:cNvPr>
          <p:cNvSpPr>
            <a:spLocks noChangeArrowheads="1"/>
          </p:cNvSpPr>
          <p:nvPr>
            <p:custDataLst>
              <p:tags r:id="rId6"/>
            </p:custDataLst>
          </p:nvPr>
        </p:nvSpPr>
        <p:spPr bwMode="auto">
          <a:xfrm>
            <a:off x="10552691" y="1569525"/>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5" name="Rectangle 3">
            <a:extLst>
              <a:ext uri="{FF2B5EF4-FFF2-40B4-BE49-F238E27FC236}">
                <a16:creationId xmlns:a16="http://schemas.microsoft.com/office/drawing/2014/main" id="{6051F292-55AA-A772-C1A9-3F3188F5DDD8}"/>
              </a:ext>
            </a:extLst>
          </p:cNvPr>
          <p:cNvSpPr>
            <a:spLocks noChangeArrowheads="1"/>
          </p:cNvSpPr>
          <p:nvPr>
            <p:custDataLst>
              <p:tags r:id="rId7"/>
            </p:custDataLst>
          </p:nvPr>
        </p:nvSpPr>
        <p:spPr bwMode="auto">
          <a:xfrm>
            <a:off x="10552691" y="1858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6" name="Rectangle 4">
            <a:extLst>
              <a:ext uri="{FF2B5EF4-FFF2-40B4-BE49-F238E27FC236}">
                <a16:creationId xmlns:a16="http://schemas.microsoft.com/office/drawing/2014/main" id="{B0F55640-6EF3-96F3-7AEC-50D29682E480}"/>
              </a:ext>
            </a:extLst>
          </p:cNvPr>
          <p:cNvSpPr>
            <a:spLocks noChangeArrowheads="1"/>
          </p:cNvSpPr>
          <p:nvPr>
            <p:custDataLst>
              <p:tags r:id="rId8"/>
            </p:custDataLst>
          </p:nvPr>
        </p:nvSpPr>
        <p:spPr bwMode="auto">
          <a:xfrm>
            <a:off x="10552691" y="2162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7" name="Rectangle 5">
            <a:extLst>
              <a:ext uri="{FF2B5EF4-FFF2-40B4-BE49-F238E27FC236}">
                <a16:creationId xmlns:a16="http://schemas.microsoft.com/office/drawing/2014/main" id="{626137A5-B0C1-5F1E-8691-6BDDFC1A838B}"/>
              </a:ext>
            </a:extLst>
          </p:cNvPr>
          <p:cNvSpPr>
            <a:spLocks noChangeArrowheads="1"/>
          </p:cNvSpPr>
          <p:nvPr>
            <p:custDataLst>
              <p:tags r:id="rId9"/>
            </p:custDataLst>
          </p:nvPr>
        </p:nvSpPr>
        <p:spPr bwMode="auto">
          <a:xfrm>
            <a:off x="10552691" y="2467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8" name="Rectangle 6">
            <a:extLst>
              <a:ext uri="{FF2B5EF4-FFF2-40B4-BE49-F238E27FC236}">
                <a16:creationId xmlns:a16="http://schemas.microsoft.com/office/drawing/2014/main" id="{F5CF2C4F-8128-92A5-1521-7094F4CF8410}"/>
              </a:ext>
            </a:extLst>
          </p:cNvPr>
          <p:cNvSpPr>
            <a:spLocks noChangeArrowheads="1"/>
          </p:cNvSpPr>
          <p:nvPr>
            <p:custDataLst>
              <p:tags r:id="rId10"/>
            </p:custDataLst>
          </p:nvPr>
        </p:nvSpPr>
        <p:spPr bwMode="auto">
          <a:xfrm>
            <a:off x="10552691" y="2772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9" name="Rectangle 7">
            <a:extLst>
              <a:ext uri="{FF2B5EF4-FFF2-40B4-BE49-F238E27FC236}">
                <a16:creationId xmlns:a16="http://schemas.microsoft.com/office/drawing/2014/main" id="{3D095C64-7A4F-523C-3A04-15BEF5B99755}"/>
              </a:ext>
            </a:extLst>
          </p:cNvPr>
          <p:cNvSpPr>
            <a:spLocks noChangeArrowheads="1"/>
          </p:cNvSpPr>
          <p:nvPr>
            <p:custDataLst>
              <p:tags r:id="rId11"/>
            </p:custDataLst>
          </p:nvPr>
        </p:nvSpPr>
        <p:spPr bwMode="auto">
          <a:xfrm>
            <a:off x="10552691" y="3077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0" name="Rectangle 8">
            <a:extLst>
              <a:ext uri="{FF2B5EF4-FFF2-40B4-BE49-F238E27FC236}">
                <a16:creationId xmlns:a16="http://schemas.microsoft.com/office/drawing/2014/main" id="{F3134352-974C-3285-AFAF-5E00289C4490}"/>
              </a:ext>
            </a:extLst>
          </p:cNvPr>
          <p:cNvSpPr>
            <a:spLocks noChangeArrowheads="1"/>
          </p:cNvSpPr>
          <p:nvPr>
            <p:custDataLst>
              <p:tags r:id="rId12"/>
            </p:custDataLst>
          </p:nvPr>
        </p:nvSpPr>
        <p:spPr bwMode="auto">
          <a:xfrm>
            <a:off x="10552691" y="3382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1" name="Rectangle 9">
            <a:extLst>
              <a:ext uri="{FF2B5EF4-FFF2-40B4-BE49-F238E27FC236}">
                <a16:creationId xmlns:a16="http://schemas.microsoft.com/office/drawing/2014/main" id="{89B706CE-1631-C018-3380-FAB290867C7D}"/>
              </a:ext>
            </a:extLst>
          </p:cNvPr>
          <p:cNvSpPr>
            <a:spLocks noChangeArrowheads="1"/>
          </p:cNvSpPr>
          <p:nvPr>
            <p:custDataLst>
              <p:tags r:id="rId13"/>
            </p:custDataLst>
          </p:nvPr>
        </p:nvSpPr>
        <p:spPr bwMode="auto">
          <a:xfrm>
            <a:off x="10552691" y="3686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2" name="Rectangle 10">
            <a:extLst>
              <a:ext uri="{FF2B5EF4-FFF2-40B4-BE49-F238E27FC236}">
                <a16:creationId xmlns:a16="http://schemas.microsoft.com/office/drawing/2014/main" id="{01E0B942-91F4-40EE-C140-6536F7E86A69}"/>
              </a:ext>
            </a:extLst>
          </p:cNvPr>
          <p:cNvSpPr>
            <a:spLocks noChangeArrowheads="1"/>
          </p:cNvSpPr>
          <p:nvPr>
            <p:custDataLst>
              <p:tags r:id="rId14"/>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3" name="Rectangle 11">
            <a:extLst>
              <a:ext uri="{FF2B5EF4-FFF2-40B4-BE49-F238E27FC236}">
                <a16:creationId xmlns:a16="http://schemas.microsoft.com/office/drawing/2014/main" id="{FC57423E-0D45-125E-7F1F-5161E093F4CE}"/>
              </a:ext>
            </a:extLst>
          </p:cNvPr>
          <p:cNvSpPr>
            <a:spLocks noChangeArrowheads="1"/>
          </p:cNvSpPr>
          <p:nvPr>
            <p:custDataLst>
              <p:tags r:id="rId15"/>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4" name="Rectangle 12">
            <a:extLst>
              <a:ext uri="{FF2B5EF4-FFF2-40B4-BE49-F238E27FC236}">
                <a16:creationId xmlns:a16="http://schemas.microsoft.com/office/drawing/2014/main" id="{12E24D00-DFD7-2D26-A495-487717257BE2}"/>
              </a:ext>
            </a:extLst>
          </p:cNvPr>
          <p:cNvSpPr>
            <a:spLocks noChangeArrowheads="1"/>
          </p:cNvSpPr>
          <p:nvPr>
            <p:custDataLst>
              <p:tags r:id="rId16"/>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6" name="Rectangle 13">
            <a:extLst>
              <a:ext uri="{FF2B5EF4-FFF2-40B4-BE49-F238E27FC236}">
                <a16:creationId xmlns:a16="http://schemas.microsoft.com/office/drawing/2014/main" id="{73DBBDDB-BD99-4535-42FC-383136BF2240}"/>
              </a:ext>
            </a:extLst>
          </p:cNvPr>
          <p:cNvSpPr>
            <a:spLocks noChangeArrowheads="1"/>
          </p:cNvSpPr>
          <p:nvPr>
            <p:custDataLst>
              <p:tags r:id="rId17"/>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7" name="Text Box 37">
            <a:extLst>
              <a:ext uri="{FF2B5EF4-FFF2-40B4-BE49-F238E27FC236}">
                <a16:creationId xmlns:a16="http://schemas.microsoft.com/office/drawing/2014/main" id="{2A7799D2-B42E-D8CF-EA96-6BEC3EEAFEA0}"/>
              </a:ext>
            </a:extLst>
          </p:cNvPr>
          <p:cNvSpPr txBox="1">
            <a:spLocks noChangeArrowheads="1"/>
          </p:cNvSpPr>
          <p:nvPr>
            <p:custDataLst>
              <p:tags r:id="rId18"/>
            </p:custDataLst>
          </p:nvPr>
        </p:nvSpPr>
        <p:spPr bwMode="auto">
          <a:xfrm>
            <a:off x="10527699" y="897716"/>
            <a:ext cx="650371"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a:t>
            </a:r>
          </a:p>
        </p:txBody>
      </p:sp>
      <p:sp>
        <p:nvSpPr>
          <p:cNvPr id="168" name="Rectangle 39">
            <a:extLst>
              <a:ext uri="{FF2B5EF4-FFF2-40B4-BE49-F238E27FC236}">
                <a16:creationId xmlns:a16="http://schemas.microsoft.com/office/drawing/2014/main" id="{65D5AC8A-B04D-3AEC-632B-F3842D44E2DD}"/>
              </a:ext>
            </a:extLst>
          </p:cNvPr>
          <p:cNvSpPr>
            <a:spLocks noChangeArrowheads="1"/>
          </p:cNvSpPr>
          <p:nvPr>
            <p:custDataLst>
              <p:tags r:id="rId19"/>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9" name="Rectangle 41">
            <a:extLst>
              <a:ext uri="{FF2B5EF4-FFF2-40B4-BE49-F238E27FC236}">
                <a16:creationId xmlns:a16="http://schemas.microsoft.com/office/drawing/2014/main" id="{111F8312-CB94-DD6C-035F-A198B53D1D58}"/>
              </a:ext>
            </a:extLst>
          </p:cNvPr>
          <p:cNvSpPr>
            <a:spLocks noChangeArrowheads="1"/>
          </p:cNvSpPr>
          <p:nvPr>
            <p:custDataLst>
              <p:tags r:id="rId20"/>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0" name="Rectangle 43">
            <a:extLst>
              <a:ext uri="{FF2B5EF4-FFF2-40B4-BE49-F238E27FC236}">
                <a16:creationId xmlns:a16="http://schemas.microsoft.com/office/drawing/2014/main" id="{DFB9D290-0660-9ABD-0435-DC3AFB74F6F9}"/>
              </a:ext>
            </a:extLst>
          </p:cNvPr>
          <p:cNvSpPr>
            <a:spLocks noChangeArrowheads="1"/>
          </p:cNvSpPr>
          <p:nvPr>
            <p:custDataLst>
              <p:tags r:id="rId21"/>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1" name="Rectangle 45">
            <a:extLst>
              <a:ext uri="{FF2B5EF4-FFF2-40B4-BE49-F238E27FC236}">
                <a16:creationId xmlns:a16="http://schemas.microsoft.com/office/drawing/2014/main" id="{3E0A5F15-4DCB-86A6-607C-B54363934A4B}"/>
              </a:ext>
            </a:extLst>
          </p:cNvPr>
          <p:cNvSpPr>
            <a:spLocks noChangeArrowheads="1"/>
          </p:cNvSpPr>
          <p:nvPr>
            <p:custDataLst>
              <p:tags r:id="rId22"/>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172" name="Rectangle 14">
            <a:extLst>
              <a:ext uri="{FF2B5EF4-FFF2-40B4-BE49-F238E27FC236}">
                <a16:creationId xmlns:a16="http://schemas.microsoft.com/office/drawing/2014/main" id="{F5DFBB7A-5E0B-9569-C14C-D119140FBC83}"/>
              </a:ext>
            </a:extLst>
          </p:cNvPr>
          <p:cNvSpPr>
            <a:spLocks noChangeArrowheads="1"/>
          </p:cNvSpPr>
          <p:nvPr>
            <p:custDataLst>
              <p:tags r:id="rId23"/>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173" name="Rectangle 15">
            <a:extLst>
              <a:ext uri="{FF2B5EF4-FFF2-40B4-BE49-F238E27FC236}">
                <a16:creationId xmlns:a16="http://schemas.microsoft.com/office/drawing/2014/main" id="{0245E018-D2C4-6CE3-EEBE-465B7BB1161D}"/>
              </a:ext>
            </a:extLst>
          </p:cNvPr>
          <p:cNvSpPr>
            <a:spLocks noChangeArrowheads="1"/>
          </p:cNvSpPr>
          <p:nvPr>
            <p:custDataLst>
              <p:tags r:id="rId24"/>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174" name="Rectangle 16">
            <a:extLst>
              <a:ext uri="{FF2B5EF4-FFF2-40B4-BE49-F238E27FC236}">
                <a16:creationId xmlns:a16="http://schemas.microsoft.com/office/drawing/2014/main" id="{32D55285-0A5E-5171-CC0B-11E53645BEE1}"/>
              </a:ext>
            </a:extLst>
          </p:cNvPr>
          <p:cNvSpPr>
            <a:spLocks noChangeArrowheads="1"/>
          </p:cNvSpPr>
          <p:nvPr>
            <p:custDataLst>
              <p:tags r:id="rId25"/>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175" name="Rectangle 17">
            <a:extLst>
              <a:ext uri="{FF2B5EF4-FFF2-40B4-BE49-F238E27FC236}">
                <a16:creationId xmlns:a16="http://schemas.microsoft.com/office/drawing/2014/main" id="{1356B40E-8EAA-F9B4-8BC7-AE574C89904D}"/>
              </a:ext>
            </a:extLst>
          </p:cNvPr>
          <p:cNvSpPr>
            <a:spLocks noChangeArrowheads="1"/>
          </p:cNvSpPr>
          <p:nvPr>
            <p:custDataLst>
              <p:tags r:id="rId26"/>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176" name="Rectangle 18">
            <a:extLst>
              <a:ext uri="{FF2B5EF4-FFF2-40B4-BE49-F238E27FC236}">
                <a16:creationId xmlns:a16="http://schemas.microsoft.com/office/drawing/2014/main" id="{F121EA1D-CA38-555F-2B06-9DE136DDE4BA}"/>
              </a:ext>
            </a:extLst>
          </p:cNvPr>
          <p:cNvSpPr>
            <a:spLocks noChangeArrowheads="1"/>
          </p:cNvSpPr>
          <p:nvPr>
            <p:custDataLst>
              <p:tags r:id="rId27"/>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177" name="Rectangle 19">
            <a:extLst>
              <a:ext uri="{FF2B5EF4-FFF2-40B4-BE49-F238E27FC236}">
                <a16:creationId xmlns:a16="http://schemas.microsoft.com/office/drawing/2014/main" id="{B8AA6D97-E569-20BE-293D-1CA2C1EA5E9F}"/>
              </a:ext>
            </a:extLst>
          </p:cNvPr>
          <p:cNvSpPr>
            <a:spLocks noChangeArrowheads="1"/>
          </p:cNvSpPr>
          <p:nvPr>
            <p:custDataLst>
              <p:tags r:id="rId28"/>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178" name="Rectangle 20">
            <a:extLst>
              <a:ext uri="{FF2B5EF4-FFF2-40B4-BE49-F238E27FC236}">
                <a16:creationId xmlns:a16="http://schemas.microsoft.com/office/drawing/2014/main" id="{CBF511A4-7D28-D0C2-6791-694A6AF67D88}"/>
              </a:ext>
            </a:extLst>
          </p:cNvPr>
          <p:cNvSpPr>
            <a:spLocks noChangeArrowheads="1"/>
          </p:cNvSpPr>
          <p:nvPr>
            <p:custDataLst>
              <p:tags r:id="rId29"/>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79" name="Rectangle 21">
            <a:extLst>
              <a:ext uri="{FF2B5EF4-FFF2-40B4-BE49-F238E27FC236}">
                <a16:creationId xmlns:a16="http://schemas.microsoft.com/office/drawing/2014/main" id="{19D52283-B691-7ABE-4389-91A2DFDC15DA}"/>
              </a:ext>
            </a:extLst>
          </p:cNvPr>
          <p:cNvSpPr>
            <a:spLocks noChangeArrowheads="1"/>
          </p:cNvSpPr>
          <p:nvPr>
            <p:custDataLst>
              <p:tags r:id="rId30"/>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180" name="Rectangle 22">
            <a:extLst>
              <a:ext uri="{FF2B5EF4-FFF2-40B4-BE49-F238E27FC236}">
                <a16:creationId xmlns:a16="http://schemas.microsoft.com/office/drawing/2014/main" id="{D27DF2BB-8BCD-BD7D-FE1E-93E76E3BBABC}"/>
              </a:ext>
            </a:extLst>
          </p:cNvPr>
          <p:cNvSpPr>
            <a:spLocks noChangeArrowheads="1"/>
          </p:cNvSpPr>
          <p:nvPr>
            <p:custDataLst>
              <p:tags r:id="rId31"/>
            </p:custDataLst>
          </p:nvPr>
        </p:nvSpPr>
        <p:spPr bwMode="auto">
          <a:xfrm>
            <a:off x="11208139" y="366577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81" name="Rectangle 23">
            <a:extLst>
              <a:ext uri="{FF2B5EF4-FFF2-40B4-BE49-F238E27FC236}">
                <a16:creationId xmlns:a16="http://schemas.microsoft.com/office/drawing/2014/main" id="{46C1C9A1-24BF-C7E4-120E-2F145B65BB79}"/>
              </a:ext>
            </a:extLst>
          </p:cNvPr>
          <p:cNvSpPr>
            <a:spLocks noChangeArrowheads="1"/>
          </p:cNvSpPr>
          <p:nvPr>
            <p:custDataLst>
              <p:tags r:id="rId32"/>
            </p:custDataLst>
          </p:nvPr>
        </p:nvSpPr>
        <p:spPr bwMode="auto">
          <a:xfrm>
            <a:off x="11208139" y="338806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0x09</a:t>
            </a:r>
          </a:p>
        </p:txBody>
      </p:sp>
      <p:sp>
        <p:nvSpPr>
          <p:cNvPr id="182" name="Rectangle 24">
            <a:extLst>
              <a:ext uri="{FF2B5EF4-FFF2-40B4-BE49-F238E27FC236}">
                <a16:creationId xmlns:a16="http://schemas.microsoft.com/office/drawing/2014/main" id="{6D7C91F2-3490-B7E1-509F-E730886C2D30}"/>
              </a:ext>
            </a:extLst>
          </p:cNvPr>
          <p:cNvSpPr>
            <a:spLocks noChangeArrowheads="1"/>
          </p:cNvSpPr>
          <p:nvPr>
            <p:custDataLst>
              <p:tags r:id="rId33"/>
            </p:custDataLst>
          </p:nvPr>
        </p:nvSpPr>
        <p:spPr bwMode="auto">
          <a:xfrm>
            <a:off x="11208139" y="3078190"/>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83" name="Rectangle 25">
            <a:extLst>
              <a:ext uri="{FF2B5EF4-FFF2-40B4-BE49-F238E27FC236}">
                <a16:creationId xmlns:a16="http://schemas.microsoft.com/office/drawing/2014/main" id="{D4219A80-0A38-07A9-31A9-D2424A91AFFB}"/>
              </a:ext>
            </a:extLst>
          </p:cNvPr>
          <p:cNvSpPr>
            <a:spLocks noChangeArrowheads="1"/>
          </p:cNvSpPr>
          <p:nvPr>
            <p:custDataLst>
              <p:tags r:id="rId34"/>
            </p:custDataLst>
          </p:nvPr>
        </p:nvSpPr>
        <p:spPr bwMode="auto">
          <a:xfrm>
            <a:off x="11208139" y="2768315"/>
            <a:ext cx="65434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0x0B</a:t>
            </a:r>
          </a:p>
        </p:txBody>
      </p:sp>
      <p:sp>
        <p:nvSpPr>
          <p:cNvPr id="184" name="Rectangle 40">
            <a:extLst>
              <a:ext uri="{FF2B5EF4-FFF2-40B4-BE49-F238E27FC236}">
                <a16:creationId xmlns:a16="http://schemas.microsoft.com/office/drawing/2014/main" id="{5AB3C584-4C5E-BBAA-1D54-68BFACCF8ABF}"/>
              </a:ext>
            </a:extLst>
          </p:cNvPr>
          <p:cNvSpPr>
            <a:spLocks noChangeArrowheads="1"/>
          </p:cNvSpPr>
          <p:nvPr>
            <p:custDataLst>
              <p:tags r:id="rId35"/>
            </p:custDataLst>
          </p:nvPr>
        </p:nvSpPr>
        <p:spPr bwMode="auto">
          <a:xfrm>
            <a:off x="11208139" y="2458440"/>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85" name="Rectangle 42">
            <a:extLst>
              <a:ext uri="{FF2B5EF4-FFF2-40B4-BE49-F238E27FC236}">
                <a16:creationId xmlns:a16="http://schemas.microsoft.com/office/drawing/2014/main" id="{588F1125-D97B-2D53-A625-F2446880EAE8}"/>
              </a:ext>
            </a:extLst>
          </p:cNvPr>
          <p:cNvSpPr>
            <a:spLocks noChangeArrowheads="1"/>
          </p:cNvSpPr>
          <p:nvPr>
            <p:custDataLst>
              <p:tags r:id="rId36"/>
            </p:custDataLst>
          </p:nvPr>
        </p:nvSpPr>
        <p:spPr bwMode="auto">
          <a:xfrm>
            <a:off x="11208139" y="2178595"/>
            <a:ext cx="67037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0x0D</a:t>
            </a:r>
          </a:p>
        </p:txBody>
      </p:sp>
      <p:sp>
        <p:nvSpPr>
          <p:cNvPr id="186" name="Rectangle 44">
            <a:extLst>
              <a:ext uri="{FF2B5EF4-FFF2-40B4-BE49-F238E27FC236}">
                <a16:creationId xmlns:a16="http://schemas.microsoft.com/office/drawing/2014/main" id="{CB99EA7A-046F-A8C9-10F7-F1906F85E6FA}"/>
              </a:ext>
            </a:extLst>
          </p:cNvPr>
          <p:cNvSpPr>
            <a:spLocks noChangeArrowheads="1"/>
          </p:cNvSpPr>
          <p:nvPr>
            <p:custDataLst>
              <p:tags r:id="rId37"/>
            </p:custDataLst>
          </p:nvPr>
        </p:nvSpPr>
        <p:spPr bwMode="auto">
          <a:xfrm>
            <a:off x="11208139" y="1852617"/>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87" name="Rectangle 46">
            <a:extLst>
              <a:ext uri="{FF2B5EF4-FFF2-40B4-BE49-F238E27FC236}">
                <a16:creationId xmlns:a16="http://schemas.microsoft.com/office/drawing/2014/main" id="{C26A2C55-E4B5-00EC-FE54-CBA7CFFA3B9A}"/>
              </a:ext>
            </a:extLst>
          </p:cNvPr>
          <p:cNvSpPr>
            <a:spLocks noChangeArrowheads="1"/>
          </p:cNvSpPr>
          <p:nvPr>
            <p:custDataLst>
              <p:tags r:id="rId38"/>
            </p:custDataLst>
          </p:nvPr>
        </p:nvSpPr>
        <p:spPr bwMode="auto">
          <a:xfrm>
            <a:off x="11208139" y="1544481"/>
            <a:ext cx="63030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0x0F</a:t>
            </a:r>
          </a:p>
        </p:txBody>
      </p:sp>
      <p:sp>
        <p:nvSpPr>
          <p:cNvPr id="188" name="Text Box 36">
            <a:extLst>
              <a:ext uri="{FF2B5EF4-FFF2-40B4-BE49-F238E27FC236}">
                <a16:creationId xmlns:a16="http://schemas.microsoft.com/office/drawing/2014/main" id="{7F80B85C-B6E4-7E08-45DB-AB35CAC1DBA8}"/>
              </a:ext>
            </a:extLst>
          </p:cNvPr>
          <p:cNvSpPr txBox="1">
            <a:spLocks noChangeArrowheads="1"/>
          </p:cNvSpPr>
          <p:nvPr>
            <p:custDataLst>
              <p:tags r:id="rId39"/>
            </p:custDataLst>
          </p:nvPr>
        </p:nvSpPr>
        <p:spPr bwMode="auto">
          <a:xfrm>
            <a:off x="10958421" y="56210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90" name="Rectangle 32">
            <a:extLst>
              <a:ext uri="{FF2B5EF4-FFF2-40B4-BE49-F238E27FC236}">
                <a16:creationId xmlns:a16="http://schemas.microsoft.com/office/drawing/2014/main" id="{1FEA8863-9950-598D-35FF-5A29050E73F4}"/>
              </a:ext>
            </a:extLst>
          </p:cNvPr>
          <p:cNvSpPr>
            <a:spLocks noChangeArrowheads="1"/>
          </p:cNvSpPr>
          <p:nvPr>
            <p:custDataLst>
              <p:tags r:id="rId40"/>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1" name="Rectangle 32">
            <a:extLst>
              <a:ext uri="{FF2B5EF4-FFF2-40B4-BE49-F238E27FC236}">
                <a16:creationId xmlns:a16="http://schemas.microsoft.com/office/drawing/2014/main" id="{0841493B-50D6-CC68-E6AB-87F1549829D2}"/>
              </a:ext>
            </a:extLst>
          </p:cNvPr>
          <p:cNvSpPr>
            <a:spLocks noChangeArrowheads="1"/>
          </p:cNvSpPr>
          <p:nvPr>
            <p:custDataLst>
              <p:tags r:id="rId41"/>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2" name="Rectangle 32">
            <a:extLst>
              <a:ext uri="{FF2B5EF4-FFF2-40B4-BE49-F238E27FC236}">
                <a16:creationId xmlns:a16="http://schemas.microsoft.com/office/drawing/2014/main" id="{8565E2FD-A4E9-7C5E-510A-CA95667759BB}"/>
              </a:ext>
            </a:extLst>
          </p:cNvPr>
          <p:cNvSpPr>
            <a:spLocks noChangeArrowheads="1"/>
          </p:cNvSpPr>
          <p:nvPr>
            <p:custDataLst>
              <p:tags r:id="rId42"/>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3" name="Rectangle 32">
            <a:extLst>
              <a:ext uri="{FF2B5EF4-FFF2-40B4-BE49-F238E27FC236}">
                <a16:creationId xmlns:a16="http://schemas.microsoft.com/office/drawing/2014/main" id="{7E1D27AD-DEC1-3264-ADD1-50300BC2B456}"/>
              </a:ext>
            </a:extLst>
          </p:cNvPr>
          <p:cNvSpPr>
            <a:spLocks noChangeArrowheads="1"/>
          </p:cNvSpPr>
          <p:nvPr>
            <p:custDataLst>
              <p:tags r:id="rId43"/>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4" name="Rectangle 32">
            <a:extLst>
              <a:ext uri="{FF2B5EF4-FFF2-40B4-BE49-F238E27FC236}">
                <a16:creationId xmlns:a16="http://schemas.microsoft.com/office/drawing/2014/main" id="{8AD96FA7-5E5F-E118-F54B-3A8856385F2B}"/>
              </a:ext>
            </a:extLst>
          </p:cNvPr>
          <p:cNvSpPr>
            <a:spLocks noChangeArrowheads="1"/>
          </p:cNvSpPr>
          <p:nvPr>
            <p:custDataLst>
              <p:tags r:id="rId44"/>
            </p:custDataLst>
          </p:nvPr>
        </p:nvSpPr>
        <p:spPr bwMode="auto">
          <a:xfrm>
            <a:off x="8642813" y="3401771"/>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5" name="Rectangle 32">
            <a:extLst>
              <a:ext uri="{FF2B5EF4-FFF2-40B4-BE49-F238E27FC236}">
                <a16:creationId xmlns:a16="http://schemas.microsoft.com/office/drawing/2014/main" id="{2CF0DC32-363A-BB7D-FF31-DDFF1BF30419}"/>
              </a:ext>
            </a:extLst>
          </p:cNvPr>
          <p:cNvSpPr>
            <a:spLocks noChangeArrowheads="1"/>
          </p:cNvSpPr>
          <p:nvPr>
            <p:custDataLst>
              <p:tags r:id="rId45"/>
            </p:custDataLst>
          </p:nvPr>
        </p:nvSpPr>
        <p:spPr bwMode="auto">
          <a:xfrm>
            <a:off x="8642813" y="2783273"/>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6" name="Rectangle 32">
            <a:extLst>
              <a:ext uri="{FF2B5EF4-FFF2-40B4-BE49-F238E27FC236}">
                <a16:creationId xmlns:a16="http://schemas.microsoft.com/office/drawing/2014/main" id="{EB5C74E2-4E3F-28AC-B5B7-9402EEF41673}"/>
              </a:ext>
            </a:extLst>
          </p:cNvPr>
          <p:cNvSpPr>
            <a:spLocks noChangeArrowheads="1"/>
          </p:cNvSpPr>
          <p:nvPr>
            <p:custDataLst>
              <p:tags r:id="rId46"/>
            </p:custDataLst>
          </p:nvPr>
        </p:nvSpPr>
        <p:spPr bwMode="auto">
          <a:xfrm>
            <a:off x="8642813" y="2178160"/>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7" name="Rectangle 32">
            <a:extLst>
              <a:ext uri="{FF2B5EF4-FFF2-40B4-BE49-F238E27FC236}">
                <a16:creationId xmlns:a16="http://schemas.microsoft.com/office/drawing/2014/main" id="{DBF487B2-C213-5360-49E5-F78746491E5D}"/>
              </a:ext>
            </a:extLst>
          </p:cNvPr>
          <p:cNvSpPr>
            <a:spLocks noChangeArrowheads="1"/>
          </p:cNvSpPr>
          <p:nvPr>
            <p:custDataLst>
              <p:tags r:id="rId47"/>
            </p:custDataLst>
          </p:nvPr>
        </p:nvSpPr>
        <p:spPr bwMode="auto">
          <a:xfrm>
            <a:off x="8642813" y="158351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8" name="Text Box 36">
            <a:extLst>
              <a:ext uri="{FF2B5EF4-FFF2-40B4-BE49-F238E27FC236}">
                <a16:creationId xmlns:a16="http://schemas.microsoft.com/office/drawing/2014/main" id="{1479B09D-99D7-9608-90E2-11B4DAC3D79F}"/>
              </a:ext>
            </a:extLst>
          </p:cNvPr>
          <p:cNvSpPr txBox="1">
            <a:spLocks noChangeArrowheads="1"/>
          </p:cNvSpPr>
          <p:nvPr>
            <p:custDataLst>
              <p:tags r:id="rId48"/>
            </p:custDataLst>
          </p:nvPr>
        </p:nvSpPr>
        <p:spPr bwMode="auto">
          <a:xfrm>
            <a:off x="8589643" y="887745"/>
            <a:ext cx="751360" cy="707886"/>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2</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Bytes</a:t>
            </a:r>
          </a:p>
        </p:txBody>
      </p:sp>
      <p:sp>
        <p:nvSpPr>
          <p:cNvPr id="200" name="Rectangle 64">
            <a:extLst>
              <a:ext uri="{FF2B5EF4-FFF2-40B4-BE49-F238E27FC236}">
                <a16:creationId xmlns:a16="http://schemas.microsoft.com/office/drawing/2014/main" id="{1E53913B-FAAE-64FD-8D62-D2002BE7494A}"/>
              </a:ext>
            </a:extLst>
          </p:cNvPr>
          <p:cNvSpPr>
            <a:spLocks noChangeArrowheads="1"/>
          </p:cNvSpPr>
          <p:nvPr>
            <p:custDataLst>
              <p:tags r:id="rId49"/>
            </p:custDataLst>
          </p:nvPr>
        </p:nvSpPr>
        <p:spPr bwMode="auto">
          <a:xfrm>
            <a:off x="8647277" y="211208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1" name="Rectangle 65">
            <a:extLst>
              <a:ext uri="{FF2B5EF4-FFF2-40B4-BE49-F238E27FC236}">
                <a16:creationId xmlns:a16="http://schemas.microsoft.com/office/drawing/2014/main" id="{9A9B0B5E-6983-8A6F-97F6-0EFE007949FB}"/>
              </a:ext>
            </a:extLst>
          </p:cNvPr>
          <p:cNvSpPr>
            <a:spLocks noChangeArrowheads="1"/>
          </p:cNvSpPr>
          <p:nvPr>
            <p:custDataLst>
              <p:tags r:id="rId50"/>
            </p:custDataLst>
          </p:nvPr>
        </p:nvSpPr>
        <p:spPr bwMode="auto">
          <a:xfrm>
            <a:off x="8671190" y="27175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2" name="Rectangle 66">
            <a:extLst>
              <a:ext uri="{FF2B5EF4-FFF2-40B4-BE49-F238E27FC236}">
                <a16:creationId xmlns:a16="http://schemas.microsoft.com/office/drawing/2014/main" id="{66E62274-1FB8-DC76-6222-CC2B6F761EA4}"/>
              </a:ext>
            </a:extLst>
          </p:cNvPr>
          <p:cNvSpPr>
            <a:spLocks noChangeArrowheads="1"/>
          </p:cNvSpPr>
          <p:nvPr>
            <p:custDataLst>
              <p:tags r:id="rId51"/>
            </p:custDataLst>
          </p:nvPr>
        </p:nvSpPr>
        <p:spPr bwMode="auto">
          <a:xfrm>
            <a:off x="8654034" y="3342252"/>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3" name="Rectangle 66">
            <a:extLst>
              <a:ext uri="{FF2B5EF4-FFF2-40B4-BE49-F238E27FC236}">
                <a16:creationId xmlns:a16="http://schemas.microsoft.com/office/drawing/2014/main" id="{04E34320-CFAF-A67A-AC89-2357139D4016}"/>
              </a:ext>
            </a:extLst>
          </p:cNvPr>
          <p:cNvSpPr>
            <a:spLocks noChangeArrowheads="1"/>
          </p:cNvSpPr>
          <p:nvPr>
            <p:custDataLst>
              <p:tags r:id="rId52"/>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4" name="Rectangle 66">
            <a:extLst>
              <a:ext uri="{FF2B5EF4-FFF2-40B4-BE49-F238E27FC236}">
                <a16:creationId xmlns:a16="http://schemas.microsoft.com/office/drawing/2014/main" id="{022C8D97-FF96-80CD-D48E-F0F64F82E3F4}"/>
              </a:ext>
            </a:extLst>
          </p:cNvPr>
          <p:cNvSpPr>
            <a:spLocks noChangeArrowheads="1"/>
          </p:cNvSpPr>
          <p:nvPr>
            <p:custDataLst>
              <p:tags r:id="rId53"/>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5" name="Rectangle 66">
            <a:extLst>
              <a:ext uri="{FF2B5EF4-FFF2-40B4-BE49-F238E27FC236}">
                <a16:creationId xmlns:a16="http://schemas.microsoft.com/office/drawing/2014/main" id="{D45A5D10-253C-031C-9CDA-1897B731F8C4}"/>
              </a:ext>
            </a:extLst>
          </p:cNvPr>
          <p:cNvSpPr>
            <a:spLocks noChangeArrowheads="1"/>
          </p:cNvSpPr>
          <p:nvPr>
            <p:custDataLst>
              <p:tags r:id="rId54"/>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6" name="Rectangle 66">
            <a:extLst>
              <a:ext uri="{FF2B5EF4-FFF2-40B4-BE49-F238E27FC236}">
                <a16:creationId xmlns:a16="http://schemas.microsoft.com/office/drawing/2014/main" id="{DA5754B0-1E3E-57C7-347D-E4DA19582D11}"/>
              </a:ext>
            </a:extLst>
          </p:cNvPr>
          <p:cNvSpPr>
            <a:spLocks noChangeArrowheads="1"/>
          </p:cNvSpPr>
          <p:nvPr>
            <p:custDataLst>
              <p:tags r:id="rId55"/>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3" name="Rectangle 14">
            <a:extLst>
              <a:ext uri="{FF2B5EF4-FFF2-40B4-BE49-F238E27FC236}">
                <a16:creationId xmlns:a16="http://schemas.microsoft.com/office/drawing/2014/main" id="{9F6F8D94-1FE7-7D8B-E944-BCE439F7E601}"/>
              </a:ext>
            </a:extLst>
          </p:cNvPr>
          <p:cNvSpPr>
            <a:spLocks noChangeArrowheads="1"/>
          </p:cNvSpPr>
          <p:nvPr>
            <p:custDataLst>
              <p:tags r:id="rId56"/>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 name="Rectangle 16">
            <a:extLst>
              <a:ext uri="{FF2B5EF4-FFF2-40B4-BE49-F238E27FC236}">
                <a16:creationId xmlns:a16="http://schemas.microsoft.com/office/drawing/2014/main" id="{20B352CB-90F2-DABE-B277-2C87097586B6}"/>
              </a:ext>
            </a:extLst>
          </p:cNvPr>
          <p:cNvSpPr>
            <a:spLocks noChangeArrowheads="1"/>
          </p:cNvSpPr>
          <p:nvPr>
            <p:custDataLst>
              <p:tags r:id="rId57"/>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7" name="Rectangle 18">
            <a:extLst>
              <a:ext uri="{FF2B5EF4-FFF2-40B4-BE49-F238E27FC236}">
                <a16:creationId xmlns:a16="http://schemas.microsoft.com/office/drawing/2014/main" id="{44FDA0A7-E2FB-EB47-08A6-4F205421C920}"/>
              </a:ext>
            </a:extLst>
          </p:cNvPr>
          <p:cNvSpPr>
            <a:spLocks noChangeArrowheads="1"/>
          </p:cNvSpPr>
          <p:nvPr>
            <p:custDataLst>
              <p:tags r:id="rId58"/>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9" name="Rectangle 20">
            <a:extLst>
              <a:ext uri="{FF2B5EF4-FFF2-40B4-BE49-F238E27FC236}">
                <a16:creationId xmlns:a16="http://schemas.microsoft.com/office/drawing/2014/main" id="{120B0C56-FB87-9C95-2AB6-821E67BC5332}"/>
              </a:ext>
            </a:extLst>
          </p:cNvPr>
          <p:cNvSpPr>
            <a:spLocks noChangeArrowheads="1"/>
          </p:cNvSpPr>
          <p:nvPr>
            <p:custDataLst>
              <p:tags r:id="rId59"/>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2" name="Rectangle 22">
            <a:extLst>
              <a:ext uri="{FF2B5EF4-FFF2-40B4-BE49-F238E27FC236}">
                <a16:creationId xmlns:a16="http://schemas.microsoft.com/office/drawing/2014/main" id="{0FD24813-2595-81FB-273A-B6027B16F4CE}"/>
              </a:ext>
            </a:extLst>
          </p:cNvPr>
          <p:cNvSpPr>
            <a:spLocks noChangeArrowheads="1"/>
          </p:cNvSpPr>
          <p:nvPr>
            <p:custDataLst>
              <p:tags r:id="rId60"/>
            </p:custDataLst>
          </p:nvPr>
        </p:nvSpPr>
        <p:spPr bwMode="auto">
          <a:xfrm>
            <a:off x="9187577" y="3702341"/>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4" name="Rectangle 24">
            <a:extLst>
              <a:ext uri="{FF2B5EF4-FFF2-40B4-BE49-F238E27FC236}">
                <a16:creationId xmlns:a16="http://schemas.microsoft.com/office/drawing/2014/main" id="{37492854-BE48-F64F-EF09-72480A6D7DB7}"/>
              </a:ext>
            </a:extLst>
          </p:cNvPr>
          <p:cNvSpPr>
            <a:spLocks noChangeArrowheads="1"/>
          </p:cNvSpPr>
          <p:nvPr>
            <p:custDataLst>
              <p:tags r:id="rId61"/>
            </p:custDataLst>
          </p:nvPr>
        </p:nvSpPr>
        <p:spPr bwMode="auto">
          <a:xfrm>
            <a:off x="9187577" y="3114756"/>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6" name="Rectangle 40">
            <a:extLst>
              <a:ext uri="{FF2B5EF4-FFF2-40B4-BE49-F238E27FC236}">
                <a16:creationId xmlns:a16="http://schemas.microsoft.com/office/drawing/2014/main" id="{C67C2A6A-78C1-4DCE-BADB-DBBCCB0C2C17}"/>
              </a:ext>
            </a:extLst>
          </p:cNvPr>
          <p:cNvSpPr>
            <a:spLocks noChangeArrowheads="1"/>
          </p:cNvSpPr>
          <p:nvPr>
            <p:custDataLst>
              <p:tags r:id="rId62"/>
            </p:custDataLst>
          </p:nvPr>
        </p:nvSpPr>
        <p:spPr bwMode="auto">
          <a:xfrm>
            <a:off x="9187577" y="249500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7" name="Rectangle 44">
            <a:extLst>
              <a:ext uri="{FF2B5EF4-FFF2-40B4-BE49-F238E27FC236}">
                <a16:creationId xmlns:a16="http://schemas.microsoft.com/office/drawing/2014/main" id="{C7BE592F-E101-27F0-956A-74DC22E9A878}"/>
              </a:ext>
            </a:extLst>
          </p:cNvPr>
          <p:cNvSpPr>
            <a:spLocks noChangeArrowheads="1"/>
          </p:cNvSpPr>
          <p:nvPr>
            <p:custDataLst>
              <p:tags r:id="rId63"/>
            </p:custDataLst>
          </p:nvPr>
        </p:nvSpPr>
        <p:spPr bwMode="auto">
          <a:xfrm>
            <a:off x="9187577" y="1889183"/>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9" name="TextBox 18">
            <a:extLst>
              <a:ext uri="{FF2B5EF4-FFF2-40B4-BE49-F238E27FC236}">
                <a16:creationId xmlns:a16="http://schemas.microsoft.com/office/drawing/2014/main" id="{0CA01482-5A77-A0DC-36C7-2E3EF40AF531}"/>
              </a:ext>
            </a:extLst>
          </p:cNvPr>
          <p:cNvSpPr txBox="1"/>
          <p:nvPr/>
        </p:nvSpPr>
        <p:spPr>
          <a:xfrm>
            <a:off x="3091893" y="2013912"/>
            <a:ext cx="1441420" cy="369332"/>
          </a:xfrm>
          <a:prstGeom prst="rect">
            <a:avLst/>
          </a:prstGeom>
          <a:noFill/>
        </p:spPr>
        <p:txBody>
          <a:bodyPr wrap="none" rtlCol="0">
            <a:spAutoFit/>
          </a:bodyPr>
          <a:lstStyle/>
          <a:p>
            <a:r>
              <a:rPr lang="en-US" dirty="0"/>
              <a:t>any address</a:t>
            </a:r>
          </a:p>
        </p:txBody>
      </p:sp>
      <p:sp>
        <p:nvSpPr>
          <p:cNvPr id="20" name="TextBox 19">
            <a:extLst>
              <a:ext uri="{FF2B5EF4-FFF2-40B4-BE49-F238E27FC236}">
                <a16:creationId xmlns:a16="http://schemas.microsoft.com/office/drawing/2014/main" id="{A9ED0B33-0605-1745-6EF6-D7A1F308EC3F}"/>
              </a:ext>
            </a:extLst>
          </p:cNvPr>
          <p:cNvSpPr txBox="1"/>
          <p:nvPr/>
        </p:nvSpPr>
        <p:spPr>
          <a:xfrm>
            <a:off x="3155759" y="2578594"/>
            <a:ext cx="2839239" cy="369332"/>
          </a:xfrm>
          <a:prstGeom prst="rect">
            <a:avLst/>
          </a:prstGeom>
          <a:noFill/>
        </p:spPr>
        <p:txBody>
          <a:bodyPr wrap="none" rtlCol="0">
            <a:spAutoFit/>
          </a:bodyPr>
          <a:lstStyle/>
          <a:p>
            <a:r>
              <a:rPr lang="en-US" dirty="0"/>
              <a:t>addresses that end in 0b</a:t>
            </a:r>
            <a:r>
              <a:rPr lang="en-US" dirty="0">
                <a:solidFill>
                  <a:srgbClr val="FF0000"/>
                </a:solidFill>
              </a:rPr>
              <a:t>0</a:t>
            </a:r>
          </a:p>
        </p:txBody>
      </p:sp>
      <p:sp>
        <p:nvSpPr>
          <p:cNvPr id="21" name="TextBox 20">
            <a:extLst>
              <a:ext uri="{FF2B5EF4-FFF2-40B4-BE49-F238E27FC236}">
                <a16:creationId xmlns:a16="http://schemas.microsoft.com/office/drawing/2014/main" id="{2B6A226E-196B-C374-3AAB-6C0AEB34381D}"/>
              </a:ext>
            </a:extLst>
          </p:cNvPr>
          <p:cNvSpPr txBox="1"/>
          <p:nvPr/>
        </p:nvSpPr>
        <p:spPr>
          <a:xfrm>
            <a:off x="3125933" y="3280697"/>
            <a:ext cx="2967479" cy="369332"/>
          </a:xfrm>
          <a:prstGeom prst="rect">
            <a:avLst/>
          </a:prstGeom>
          <a:noFill/>
        </p:spPr>
        <p:txBody>
          <a:bodyPr wrap="none" rtlCol="0">
            <a:spAutoFit/>
          </a:bodyPr>
          <a:lstStyle/>
          <a:p>
            <a:r>
              <a:rPr lang="en-US" dirty="0"/>
              <a:t>addresses that end in 0b</a:t>
            </a:r>
            <a:r>
              <a:rPr lang="en-US" dirty="0">
                <a:solidFill>
                  <a:srgbClr val="FF0000"/>
                </a:solidFill>
              </a:rPr>
              <a:t>00</a:t>
            </a:r>
          </a:p>
        </p:txBody>
      </p:sp>
      <p:sp>
        <p:nvSpPr>
          <p:cNvPr id="22" name="Rectangle 14">
            <a:extLst>
              <a:ext uri="{FF2B5EF4-FFF2-40B4-BE49-F238E27FC236}">
                <a16:creationId xmlns:a16="http://schemas.microsoft.com/office/drawing/2014/main" id="{0937B316-9EA9-3322-AEEC-A943315EC958}"/>
              </a:ext>
            </a:extLst>
          </p:cNvPr>
          <p:cNvSpPr>
            <a:spLocks noChangeArrowheads="1"/>
          </p:cNvSpPr>
          <p:nvPr>
            <p:custDataLst>
              <p:tags r:id="rId64"/>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23" name="Rectangle 18">
            <a:extLst>
              <a:ext uri="{FF2B5EF4-FFF2-40B4-BE49-F238E27FC236}">
                <a16:creationId xmlns:a16="http://schemas.microsoft.com/office/drawing/2014/main" id="{DDC801DC-8DA6-9EFC-0400-A3DBD060542D}"/>
              </a:ext>
            </a:extLst>
          </p:cNvPr>
          <p:cNvSpPr>
            <a:spLocks noChangeArrowheads="1"/>
          </p:cNvSpPr>
          <p:nvPr>
            <p:custDataLst>
              <p:tags r:id="rId65"/>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24" name="Rectangle 22">
            <a:extLst>
              <a:ext uri="{FF2B5EF4-FFF2-40B4-BE49-F238E27FC236}">
                <a16:creationId xmlns:a16="http://schemas.microsoft.com/office/drawing/2014/main" id="{6F01CCE8-4B8A-3D65-4262-1EDFDB140ACC}"/>
              </a:ext>
            </a:extLst>
          </p:cNvPr>
          <p:cNvSpPr>
            <a:spLocks noChangeArrowheads="1"/>
          </p:cNvSpPr>
          <p:nvPr>
            <p:custDataLst>
              <p:tags r:id="rId66"/>
            </p:custDataLst>
          </p:nvPr>
        </p:nvSpPr>
        <p:spPr bwMode="auto">
          <a:xfrm>
            <a:off x="7402442" y="374026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25" name="Rectangle 40">
            <a:extLst>
              <a:ext uri="{FF2B5EF4-FFF2-40B4-BE49-F238E27FC236}">
                <a16:creationId xmlns:a16="http://schemas.microsoft.com/office/drawing/2014/main" id="{7DD3E276-55C6-39E3-F50B-3835EA2F742C}"/>
              </a:ext>
            </a:extLst>
          </p:cNvPr>
          <p:cNvSpPr>
            <a:spLocks noChangeArrowheads="1"/>
          </p:cNvSpPr>
          <p:nvPr>
            <p:custDataLst>
              <p:tags r:id="rId67"/>
            </p:custDataLst>
          </p:nvPr>
        </p:nvSpPr>
        <p:spPr bwMode="auto">
          <a:xfrm>
            <a:off x="7402442" y="253293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26" name="Text Box 36">
            <a:extLst>
              <a:ext uri="{FF2B5EF4-FFF2-40B4-BE49-F238E27FC236}">
                <a16:creationId xmlns:a16="http://schemas.microsoft.com/office/drawing/2014/main" id="{5015BD09-C280-4D0A-9506-E99701ABB2A3}"/>
              </a:ext>
            </a:extLst>
          </p:cNvPr>
          <p:cNvSpPr txBox="1">
            <a:spLocks noChangeArrowheads="1"/>
          </p:cNvSpPr>
          <p:nvPr>
            <p:custDataLst>
              <p:tags r:id="rId68"/>
            </p:custDataLst>
          </p:nvPr>
        </p:nvSpPr>
        <p:spPr bwMode="auto">
          <a:xfrm>
            <a:off x="9175342" y="647563"/>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27" name="Text Box 36">
            <a:extLst>
              <a:ext uri="{FF2B5EF4-FFF2-40B4-BE49-F238E27FC236}">
                <a16:creationId xmlns:a16="http://schemas.microsoft.com/office/drawing/2014/main" id="{8A28324F-AEB9-3225-55F3-762E35CB5D0D}"/>
              </a:ext>
            </a:extLst>
          </p:cNvPr>
          <p:cNvSpPr txBox="1">
            <a:spLocks noChangeArrowheads="1"/>
          </p:cNvSpPr>
          <p:nvPr>
            <p:custDataLst>
              <p:tags r:id="rId69"/>
            </p:custDataLst>
          </p:nvPr>
        </p:nvSpPr>
        <p:spPr bwMode="auto">
          <a:xfrm>
            <a:off x="7251871" y="59745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graphicFrame>
        <p:nvGraphicFramePr>
          <p:cNvPr id="4" name="Table 8">
            <a:extLst>
              <a:ext uri="{FF2B5EF4-FFF2-40B4-BE49-F238E27FC236}">
                <a16:creationId xmlns:a16="http://schemas.microsoft.com/office/drawing/2014/main" id="{AB02447D-0A3E-C807-BC63-73388964781D}"/>
              </a:ext>
            </a:extLst>
          </p:cNvPr>
          <p:cNvGraphicFramePr>
            <a:graphicFrameLocks/>
          </p:cNvGraphicFramePr>
          <p:nvPr>
            <p:extLst>
              <p:ext uri="{D42A27DB-BD31-4B8C-83A1-F6EECF244321}">
                <p14:modId xmlns:p14="http://schemas.microsoft.com/office/powerpoint/2010/main" val="3951332037"/>
              </p:ext>
            </p:extLst>
          </p:nvPr>
        </p:nvGraphicFramePr>
        <p:xfrm>
          <a:off x="300894" y="4279144"/>
          <a:ext cx="6155562" cy="1916843"/>
        </p:xfrm>
        <a:graphic>
          <a:graphicData uri="http://schemas.openxmlformats.org/drawingml/2006/table">
            <a:tbl>
              <a:tblPr firstRow="1">
                <a:tableStyleId>{FABFCF23-3B69-468F-B69F-88F6DE6A72F2}</a:tableStyleId>
              </a:tblPr>
              <a:tblGrid>
                <a:gridCol w="2828177">
                  <a:extLst>
                    <a:ext uri="{9D8B030D-6E8A-4147-A177-3AD203B41FA5}">
                      <a16:colId xmlns:a16="http://schemas.microsoft.com/office/drawing/2014/main" val="2146949649"/>
                    </a:ext>
                  </a:extLst>
                </a:gridCol>
                <a:gridCol w="2038205">
                  <a:extLst>
                    <a:ext uri="{9D8B030D-6E8A-4147-A177-3AD203B41FA5}">
                      <a16:colId xmlns:a16="http://schemas.microsoft.com/office/drawing/2014/main" val="1067220819"/>
                    </a:ext>
                  </a:extLst>
                </a:gridCol>
                <a:gridCol w="1289180">
                  <a:extLst>
                    <a:ext uri="{9D8B030D-6E8A-4147-A177-3AD203B41FA5}">
                      <a16:colId xmlns:a16="http://schemas.microsoft.com/office/drawing/2014/main" val="2342572730"/>
                    </a:ext>
                  </a:extLst>
                </a:gridCol>
              </a:tblGrid>
              <a:tr h="331606">
                <a:tc>
                  <a:txBody>
                    <a:bodyPr/>
                    <a:lstStyle/>
                    <a:p>
                      <a:pPr algn="ctr"/>
                      <a:r>
                        <a:rPr lang="en-US" sz="1600" dirty="0"/>
                        <a:t>SIZE Alignment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Starting Address must end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Align 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31606">
                <a:tc>
                  <a:txBody>
                    <a:bodyPr/>
                    <a:lstStyle/>
                    <a:p>
                      <a:r>
                        <a:rPr lang="en-US" sz="16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0b..</a:t>
                      </a:r>
                      <a:r>
                        <a:rPr lang="en-US" sz="1600" b="0" dirty="0">
                          <a:solidFill>
                            <a:srgbClr val="F37440"/>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7030A0"/>
                          </a:solidFill>
                          <a:latin typeface="Consolas" panose="020B0609020204030204" pitchFamily="49" charset="0"/>
                          <a:cs typeface="Consolas" panose="020B0609020204030204" pitchFamily="49" charset="0"/>
                        </a:rPr>
                        <a:t>.align </a:t>
                      </a:r>
                      <a:r>
                        <a:rPr lang="en-US" sz="1600"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 -4 bytes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FF0000"/>
                          </a:solidFill>
                          <a:latin typeface="Consolas" panose="020B0609020204030204" pitchFamily="49" charset="0"/>
                          <a:cs typeface="Consolas" panose="020B0609020204030204" pitchFamily="49" charset="0"/>
                        </a:rPr>
                        <a:t>pointers, all arrays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0b..</a:t>
                      </a:r>
                      <a:r>
                        <a:rPr lang="en-US" sz="1600" b="0" dirty="0">
                          <a:solidFill>
                            <a:srgbClr val="F37440"/>
                          </a:solidFill>
                          <a:latin typeface="Consolas" panose="020B0609020204030204" pitchFamily="49" charset="0"/>
                          <a:cs typeface="Consolas" panose="020B0609020204030204" pitchFamily="49"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7030A0"/>
                          </a:solidFill>
                          <a:latin typeface="Consolas" panose="020B0609020204030204" pitchFamily="49" charset="0"/>
                          <a:cs typeface="Consolas" panose="020B0609020204030204" pitchFamily="49" charset="0"/>
                        </a:rPr>
                        <a:t>.align </a:t>
                      </a:r>
                      <a:r>
                        <a:rPr lang="en-US" sz="16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sp>
        <p:nvSpPr>
          <p:cNvPr id="8" name="TextBox 7">
            <a:extLst>
              <a:ext uri="{FF2B5EF4-FFF2-40B4-BE49-F238E27FC236}">
                <a16:creationId xmlns:a16="http://schemas.microsoft.com/office/drawing/2014/main" id="{0BF4AA3A-5FF9-A830-EAA9-B7BFDCCA0204}"/>
              </a:ext>
            </a:extLst>
          </p:cNvPr>
          <p:cNvSpPr txBox="1"/>
          <p:nvPr/>
        </p:nvSpPr>
        <p:spPr>
          <a:xfrm>
            <a:off x="8301878" y="6437137"/>
            <a:ext cx="1313912" cy="369332"/>
          </a:xfrm>
          <a:prstGeom prst="rect">
            <a:avLst/>
          </a:prstGeom>
          <a:noFill/>
        </p:spPr>
        <p:txBody>
          <a:bodyPr wrap="square">
            <a:spAutoFit/>
          </a:bodyPr>
          <a:lstStyle/>
          <a:p>
            <a:pPr algn="ctr"/>
            <a:r>
              <a:rPr lang="en-US" sz="1800" b="0" i="0" dirty="0">
                <a:solidFill>
                  <a:srgbClr val="7030A0"/>
                </a:solidFill>
                <a:latin typeface="Consolas" panose="020B0609020204030204" pitchFamily="49" charset="0"/>
                <a:cs typeface="Consolas" panose="020B0609020204030204" pitchFamily="49" charset="0"/>
              </a:rPr>
              <a:t>.align </a:t>
            </a:r>
            <a:r>
              <a:rPr lang="en-US" sz="1800" b="0" i="0" dirty="0">
                <a:solidFill>
                  <a:srgbClr val="F37440"/>
                </a:solidFill>
                <a:latin typeface="Consolas" panose="020B0609020204030204" pitchFamily="49" charset="0"/>
                <a:cs typeface="Consolas" panose="020B0609020204030204" pitchFamily="49" charset="0"/>
              </a:rPr>
              <a:t>1</a:t>
            </a:r>
          </a:p>
        </p:txBody>
      </p:sp>
      <p:sp>
        <p:nvSpPr>
          <p:cNvPr id="11" name="TextBox 10">
            <a:extLst>
              <a:ext uri="{FF2B5EF4-FFF2-40B4-BE49-F238E27FC236}">
                <a16:creationId xmlns:a16="http://schemas.microsoft.com/office/drawing/2014/main" id="{AAA139DA-36B2-0143-80BF-5AB5A38EA917}"/>
              </a:ext>
            </a:extLst>
          </p:cNvPr>
          <p:cNvSpPr txBox="1"/>
          <p:nvPr/>
        </p:nvSpPr>
        <p:spPr>
          <a:xfrm>
            <a:off x="6372521" y="6455842"/>
            <a:ext cx="1313912" cy="369332"/>
          </a:xfrm>
          <a:prstGeom prst="rect">
            <a:avLst/>
          </a:prstGeom>
          <a:noFill/>
        </p:spPr>
        <p:txBody>
          <a:bodyPr wrap="square">
            <a:spAutoFit/>
          </a:bodyPr>
          <a:lstStyle/>
          <a:p>
            <a:pPr algn="ctr"/>
            <a:r>
              <a:rPr lang="en-US" sz="1800" b="0" i="0" dirty="0">
                <a:solidFill>
                  <a:srgbClr val="7030A0"/>
                </a:solidFill>
                <a:latin typeface="Consolas" panose="020B0609020204030204" pitchFamily="49" charset="0"/>
                <a:cs typeface="Consolas" panose="020B0609020204030204" pitchFamily="49" charset="0"/>
              </a:rPr>
              <a:t>.align </a:t>
            </a:r>
            <a:r>
              <a:rPr lang="en-US" sz="1800" b="0" i="0" dirty="0">
                <a:solidFill>
                  <a:srgbClr val="F37440"/>
                </a:solidFill>
                <a:latin typeface="Consolas" panose="020B0609020204030204" pitchFamily="49" charset="0"/>
                <a:cs typeface="Consolas" panose="020B0609020204030204" pitchFamily="49" charset="0"/>
              </a:rPr>
              <a:t>2</a:t>
            </a:r>
          </a:p>
        </p:txBody>
      </p:sp>
      <p:sp>
        <p:nvSpPr>
          <p:cNvPr id="15" name="TextBox 14">
            <a:extLst>
              <a:ext uri="{FF2B5EF4-FFF2-40B4-BE49-F238E27FC236}">
                <a16:creationId xmlns:a16="http://schemas.microsoft.com/office/drawing/2014/main" id="{B68EBC7B-E36D-CD58-A070-5FB8A8554547}"/>
              </a:ext>
            </a:extLst>
          </p:cNvPr>
          <p:cNvSpPr txBox="1"/>
          <p:nvPr/>
        </p:nvSpPr>
        <p:spPr>
          <a:xfrm>
            <a:off x="10337874" y="6437137"/>
            <a:ext cx="1313912" cy="369332"/>
          </a:xfrm>
          <a:prstGeom prst="rect">
            <a:avLst/>
          </a:prstGeom>
          <a:noFill/>
        </p:spPr>
        <p:txBody>
          <a:bodyPr wrap="square">
            <a:spAutoFit/>
          </a:bodyPr>
          <a:lstStyle/>
          <a:p>
            <a:pPr algn="ctr"/>
            <a:r>
              <a:rPr lang="en-US" sz="1800" b="0" i="0" dirty="0">
                <a:solidFill>
                  <a:srgbClr val="7030A0"/>
                </a:solidFill>
                <a:latin typeface="Consolas" panose="020B0609020204030204" pitchFamily="49" charset="0"/>
                <a:cs typeface="Consolas" panose="020B0609020204030204" pitchFamily="49" charset="0"/>
              </a:rPr>
              <a:t>no .align</a:t>
            </a:r>
            <a:endParaRPr lang="en-US" sz="1800" b="0" i="0" dirty="0">
              <a:solidFill>
                <a:srgbClr val="F3744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4268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aphicFrame>
        <p:nvGraphicFramePr>
          <p:cNvPr id="8" name="Table 8">
            <a:extLst>
              <a:ext uri="{FF2B5EF4-FFF2-40B4-BE49-F238E27FC236}">
                <a16:creationId xmlns:a16="http://schemas.microsoft.com/office/drawing/2014/main" id="{61F42195-ACBD-D642-9294-5A33F37CF956}"/>
              </a:ext>
            </a:extLst>
          </p:cNvPr>
          <p:cNvGraphicFramePr>
            <a:graphicFrameLocks noGrp="1"/>
          </p:cNvGraphicFramePr>
          <p:nvPr>
            <p:ph sz="quarter" idx="15"/>
            <p:extLst>
              <p:ext uri="{D42A27DB-BD31-4B8C-83A1-F6EECF244321}">
                <p14:modId xmlns:p14="http://schemas.microsoft.com/office/powerpoint/2010/main" val="3146132306"/>
              </p:ext>
            </p:extLst>
          </p:nvPr>
        </p:nvGraphicFramePr>
        <p:xfrm>
          <a:off x="0" y="558350"/>
          <a:ext cx="12001836" cy="2966720"/>
        </p:xfrm>
        <a:graphic>
          <a:graphicData uri="http://schemas.openxmlformats.org/drawingml/2006/table">
            <a:tbl>
              <a:tblPr firstRow="1">
                <a:tableStyleId>{FABFCF23-3B69-468F-B69F-88F6DE6A72F2}</a:tableStyleId>
              </a:tblPr>
              <a:tblGrid>
                <a:gridCol w="2094046">
                  <a:extLst>
                    <a:ext uri="{9D8B030D-6E8A-4147-A177-3AD203B41FA5}">
                      <a16:colId xmlns:a16="http://schemas.microsoft.com/office/drawing/2014/main" val="2146949649"/>
                    </a:ext>
                  </a:extLst>
                </a:gridCol>
                <a:gridCol w="1081923">
                  <a:extLst>
                    <a:ext uri="{9D8B030D-6E8A-4147-A177-3AD203B41FA5}">
                      <a16:colId xmlns:a16="http://schemas.microsoft.com/office/drawing/2014/main" val="1452114229"/>
                    </a:ext>
                  </a:extLst>
                </a:gridCol>
                <a:gridCol w="1026083">
                  <a:extLst>
                    <a:ext uri="{9D8B030D-6E8A-4147-A177-3AD203B41FA5}">
                      <a16:colId xmlns:a16="http://schemas.microsoft.com/office/drawing/2014/main" val="2342572730"/>
                    </a:ext>
                  </a:extLst>
                </a:gridCol>
                <a:gridCol w="4025469">
                  <a:extLst>
                    <a:ext uri="{9D8B030D-6E8A-4147-A177-3AD203B41FA5}">
                      <a16:colId xmlns:a16="http://schemas.microsoft.com/office/drawing/2014/main" val="296041983"/>
                    </a:ext>
                  </a:extLst>
                </a:gridCol>
                <a:gridCol w="3774315">
                  <a:extLst>
                    <a:ext uri="{9D8B030D-6E8A-4147-A177-3AD203B41FA5}">
                      <a16:colId xmlns:a16="http://schemas.microsoft.com/office/drawing/2014/main" val="3244052736"/>
                    </a:ext>
                  </a:extLst>
                </a:gridCol>
              </a:tblGrid>
              <a:tr h="370840">
                <a:tc>
                  <a:txBody>
                    <a:bodyPr/>
                    <a:lstStyle/>
                    <a:p>
                      <a:pPr algn="ctr"/>
                      <a:r>
                        <a:rPr lang="en-US" sz="1600" dirty="0"/>
                        <a:t>Variable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C static variable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Assembler static variable Definition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87993257"/>
                  </a:ext>
                </a:extLst>
              </a:tr>
              <a:tr h="190045">
                <a:tc>
                  <a:txBody>
                    <a:bodyPr/>
                    <a:lstStyle/>
                    <a:p>
                      <a:r>
                        <a:rPr lang="en-US" sz="1600" b="0" i="0" dirty="0">
                          <a:solidFill>
                            <a:srgbClr val="0070C0"/>
                          </a:solidFill>
                          <a:latin typeface="Consolas" panose="020B0609020204030204" pitchFamily="49" charset="0"/>
                          <a:cs typeface="Consolas" panose="020B0609020204030204" pitchFamily="49" charset="0"/>
                        </a:rPr>
                        <a:t>8-bit char</a:t>
                      </a:r>
                    </a:p>
                    <a:p>
                      <a:r>
                        <a:rPr lang="en-US" sz="1600" b="0" i="0" dirty="0">
                          <a:solidFill>
                            <a:srgbClr val="0070C0"/>
                          </a:solidFill>
                          <a:latin typeface="Consolas" panose="020B0609020204030204" pitchFamily="49" charset="0"/>
                          <a:cs typeface="Consolas" panose="020B0609020204030204" pitchFamily="49" charset="0"/>
                        </a:rPr>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7030A0"/>
                          </a:solidFill>
                          <a:latin typeface="Consolas" panose="020B0609020204030204" pitchFamily="49" charset="0"/>
                          <a:cs typeface="Consolas" panose="020B0609020204030204" pitchFamily="49" charset="0"/>
                        </a:rPr>
                        <a:t>.byte</a:t>
                      </a:r>
                      <a:endParaRPr lang="en-US" sz="16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char </a:t>
                      </a:r>
                      <a:r>
                        <a:rPr lang="en-US" sz="1600" b="0" dirty="0" err="1">
                          <a:solidFill>
                            <a:schemeClr val="tx2"/>
                          </a:solidFill>
                          <a:latin typeface="Consolas" panose="020B0609020204030204" pitchFamily="49" charset="0"/>
                          <a:cs typeface="Consolas" panose="020B0609020204030204" pitchFamily="49" charset="0"/>
                        </a:rPr>
                        <a:t>chx</a:t>
                      </a:r>
                      <a:r>
                        <a:rPr lang="en-US" sz="1600" b="0" dirty="0">
                          <a:solidFill>
                            <a:schemeClr val="tx2"/>
                          </a:solidFill>
                          <a:latin typeface="Consolas" panose="020B0609020204030204" pitchFamily="49" charset="0"/>
                          <a:cs typeface="Consolas" panose="020B0609020204030204" pitchFamily="49"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string[] </a:t>
                      </a:r>
                      <a:r>
                        <a:rPr lang="en-US" sz="1600" b="0" dirty="0">
                          <a:solidFill>
                            <a:schemeClr val="tx2"/>
                          </a:solidFill>
                          <a:latin typeface="Consolas" panose="020B0609020204030204" pitchFamily="49" charset="0"/>
                          <a:cs typeface="Consolas" panose="020B0609020204030204" pitchFamily="49" charset="0"/>
                        </a:rPr>
                        <a:t>= {'A','B','C',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accent3"/>
                          </a:solidFill>
                          <a:latin typeface="Consolas" panose="020B0609020204030204" pitchFamily="49" charset="0"/>
                          <a:cs typeface="Consolas" panose="020B0609020204030204" pitchFamily="49" charset="0"/>
                        </a:rPr>
                        <a:t>chx</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string</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A','B',0x42,0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785819"/>
                  </a:ext>
                </a:extLst>
              </a:tr>
              <a:tr h="1619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i="0" dirty="0">
                          <a:solidFill>
                            <a:srgbClr val="7030A0"/>
                          </a:solidFill>
                          <a:latin typeface="Consolas" panose="020B0609020204030204" pitchFamily="49" charset="0"/>
                          <a:cs typeface="Consolas" panose="020B0609020204030204" pitchFamily="49" charset="0"/>
                        </a:rPr>
                        <a:t>.short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7030A0"/>
                          </a:solidFill>
                          <a:latin typeface="Consolas" panose="020B0609020204030204" pitchFamily="49" charset="0"/>
                          <a:cs typeface="Consolas" panose="020B0609020204030204" pitchFamily="49" charset="0"/>
                        </a:rPr>
                        <a:t>.align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short length = 0x55aa;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length</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.short </a:t>
                      </a:r>
                      <a:r>
                        <a:rPr lang="en-US" sz="1600" b="0" dirty="0">
                          <a:solidFill>
                            <a:srgbClr val="F37440"/>
                          </a:solidFill>
                          <a:latin typeface="Consolas" panose="020B0609020204030204" pitchFamily="49" charset="0"/>
                          <a:cs typeface="Consolas" panose="020B0609020204030204" pitchFamily="49" charset="0"/>
                        </a:rPr>
                        <a:t>0x55aa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53977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accent1"/>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dirty="0">
                          <a:solidFill>
                            <a:srgbClr val="7030A0"/>
                          </a:solidFill>
                          <a:latin typeface="Consolas" panose="020B0609020204030204" pitchFamily="49" charset="0"/>
                          <a:cs typeface="Consolas" panose="020B0609020204030204" pitchFamily="49" charset="0"/>
                        </a:rPr>
                        <a:t>.align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 = 5;</a:t>
                      </a:r>
                    </a:p>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distptr</a:t>
                      </a:r>
                      <a:r>
                        <a:rPr lang="en-US" sz="1600" b="0" dirty="0">
                          <a:solidFill>
                            <a:schemeClr val="tx2"/>
                          </a:solidFill>
                          <a:latin typeface="Consolas" panose="020B0609020204030204" pitchFamily="49" charset="0"/>
                          <a:cs typeface="Consolas" panose="020B0609020204030204" pitchFamily="49" charset="0"/>
                        </a:rPr>
                        <a:t> = &amp;</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a:t>
                      </a:r>
                    </a:p>
                    <a:p>
                      <a:r>
                        <a:rPr lang="en-US" sz="1600" b="0" dirty="0">
                          <a:solidFill>
                            <a:schemeClr val="tx2"/>
                          </a:solidFill>
                          <a:latin typeface="Consolas" panose="020B0609020204030204" pitchFamily="49" charset="0"/>
                          <a:cs typeface="Consolas" panose="020B0609020204030204" pitchFamily="49" charset="0"/>
                        </a:rPr>
                        <a:t>unsigned int mask = 0xaa55; </a:t>
                      </a:r>
                    </a:p>
                    <a:p>
                      <a:r>
                        <a:rPr lang="en-US" sz="1600" b="0" dirty="0">
                          <a:solidFill>
                            <a:schemeClr val="accent5"/>
                          </a:solidFill>
                          <a:latin typeface="Consolas" panose="020B0609020204030204" pitchFamily="49" charset="0"/>
                          <a:cs typeface="Consolas" panose="020B0609020204030204" pitchFamily="49" charset="0"/>
                        </a:rPr>
                        <a:t>int array[] </a:t>
                      </a:r>
                      <a:r>
                        <a:rPr lang="en-US" sz="1600" b="0" dirty="0">
                          <a:solidFill>
                            <a:schemeClr val="tx2"/>
                          </a:solidFill>
                          <a:latin typeface="Consolas" panose="020B0609020204030204" pitchFamily="49" charset="0"/>
                          <a:cs typeface="Consolas" panose="020B0609020204030204" pitchFamily="49" charset="0"/>
                        </a:rPr>
                        <a:t>= {12,~0x1,0xCD,-1};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err="1">
                          <a:solidFill>
                            <a:schemeClr val="accent3"/>
                          </a:solidFill>
                          <a:latin typeface="Consolas" panose="020B0609020204030204" pitchFamily="49" charset="0"/>
                          <a:cs typeface="Consolas" panose="020B0609020204030204" pitchFamily="49" charset="0"/>
                        </a:rPr>
                        <a:t>dist</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rgbClr val="F37440"/>
                          </a:solidFill>
                          <a:latin typeface="Consolas" panose="020B0609020204030204" pitchFamily="49" charset="0"/>
                          <a:cs typeface="Consolas" panose="020B0609020204030204" pitchFamily="49" charset="0"/>
                        </a:rPr>
                        <a:t>5</a:t>
                      </a:r>
                    </a:p>
                    <a:p>
                      <a:r>
                        <a:rPr lang="en-US" sz="1600" b="0" dirty="0" err="1">
                          <a:solidFill>
                            <a:schemeClr val="accent3"/>
                          </a:solidFill>
                          <a:latin typeface="Consolas" panose="020B0609020204030204" pitchFamily="49" charset="0"/>
                          <a:cs typeface="Consolas" panose="020B0609020204030204" pitchFamily="49" charset="0"/>
                        </a:rPr>
                        <a:t>distptr</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err="1">
                          <a:solidFill>
                            <a:srgbClr val="F37440"/>
                          </a:solidFill>
                          <a:latin typeface="Consolas" panose="020B0609020204030204" pitchFamily="49" charset="0"/>
                          <a:cs typeface="Consolas" panose="020B0609020204030204" pitchFamily="49" charset="0"/>
                        </a:rPr>
                        <a:t>dist</a:t>
                      </a:r>
                      <a:endParaRPr lang="en-US" sz="1600" b="0" dirty="0">
                        <a:solidFill>
                          <a:srgbClr val="F3744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mask: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chemeClr val="accent3"/>
                          </a:solidFill>
                          <a:latin typeface="Consolas" panose="020B0609020204030204" pitchFamily="49" charset="0"/>
                          <a:cs typeface="Consolas" panose="020B0609020204030204" pitchFamily="49" charset="0"/>
                        </a:rPr>
                        <a:t>0xaa55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array</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latin typeface="Consolas" panose="020B0609020204030204" pitchFamily="49" charset="0"/>
                          <a:cs typeface="Consolas" panose="020B0609020204030204" pitchFamily="49" charset="0"/>
                        </a:rPr>
                        <a:t>12,~0x1,0xCD,-3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01616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string with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dirty="0">
                          <a:solidFill>
                            <a:srgbClr val="7030A0"/>
                          </a:solidFill>
                          <a:latin typeface="Consolas" panose="020B0609020204030204" pitchFamily="49" charset="0"/>
                          <a:cs typeface="Consolas" panose="020B06090202040302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class[] </a:t>
                      </a:r>
                      <a:r>
                        <a:rPr lang="en-US" sz="1600" b="0" dirty="0">
                          <a:solidFill>
                            <a:schemeClr val="tx2"/>
                          </a:solidFill>
                          <a:latin typeface="Consolas" panose="020B0609020204030204" pitchFamily="49" charset="0"/>
                          <a:cs typeface="Consolas" panose="020B0609020204030204" pitchFamily="49" charset="0"/>
                        </a:rPr>
                        <a:t>= "cse30";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accent3"/>
                          </a:solidFill>
                          <a:latin typeface="Consolas" panose="020B0609020204030204" pitchFamily="49" charset="0"/>
                          <a:cs typeface="Consolas" panose="020B0609020204030204" pitchFamily="49" charset="0"/>
                        </a:rPr>
                        <a:t>class</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.string </a:t>
                      </a:r>
                      <a:r>
                        <a:rPr lang="en-US" sz="1600" b="0" dirty="0">
                          <a:solidFill>
                            <a:srgbClr val="F37440"/>
                          </a:solidFill>
                          <a:latin typeface="Consolas" panose="020B0609020204030204" pitchFamily="49" charset="0"/>
                          <a:cs typeface="Consolas" panose="020B0609020204030204" pitchFamily="49" charset="0"/>
                        </a:rPr>
                        <a:t>"cse30"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97905467"/>
                  </a:ext>
                </a:extLst>
              </a:tr>
            </a:tbl>
          </a:graphicData>
        </a:graphic>
      </p:graphicFrame>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TextBox 1">
            <a:extLst>
              <a:ext uri="{FF2B5EF4-FFF2-40B4-BE49-F238E27FC236}">
                <a16:creationId xmlns:a16="http://schemas.microsoft.com/office/drawing/2014/main" id="{CF62E33B-8FCA-B34C-63B5-58DA26D563E4}"/>
              </a:ext>
            </a:extLst>
          </p:cNvPr>
          <p:cNvSpPr txBox="1"/>
          <p:nvPr/>
        </p:nvSpPr>
        <p:spPr>
          <a:xfrm>
            <a:off x="1120313" y="3662821"/>
            <a:ext cx="9610323" cy="280076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chemeClr val="accent1"/>
                </a:solidFill>
                <a:latin typeface="Consolas" panose="020B0609020204030204" pitchFamily="49" charset="0"/>
                <a:cs typeface="Consolas" panose="020B0609020204030204" pitchFamily="49" charset="0"/>
              </a:rPr>
              <a:t>Rule: Place the .</a:t>
            </a:r>
            <a:r>
              <a:rPr lang="en-US" sz="1600" dirty="0">
                <a:solidFill>
                  <a:srgbClr val="7030A0"/>
                </a:solidFill>
                <a:latin typeface="Consolas" panose="020B0609020204030204" pitchFamily="49" charset="0"/>
                <a:cs typeface="Consolas" panose="020B0609020204030204" pitchFamily="49" charset="0"/>
              </a:rPr>
              <a:t>align </a:t>
            </a:r>
            <a:r>
              <a:rPr lang="en-US" sz="1600" dirty="0">
                <a:solidFill>
                  <a:schemeClr val="accent1"/>
                </a:solidFill>
                <a:latin typeface="Consolas" panose="020B0609020204030204" pitchFamily="49" charset="0"/>
                <a:cs typeface="Consolas" panose="020B0609020204030204" pitchFamily="49" charset="0"/>
              </a:rPr>
              <a:t>above the variable</a:t>
            </a:r>
          </a:p>
          <a:p>
            <a:r>
              <a:rPr lang="en-US" sz="1600" dirty="0">
                <a:solidFill>
                  <a:schemeClr val="accent6"/>
                </a:solidFill>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.align 1</a:t>
            </a:r>
          </a:p>
          <a:p>
            <a:r>
              <a:rPr lang="en-US" sz="1600" dirty="0" err="1">
                <a:solidFill>
                  <a:schemeClr val="accent6"/>
                </a:solidFill>
                <a:latin typeface="Consolas" panose="020B0609020204030204" pitchFamily="49" charset="0"/>
                <a:cs typeface="Consolas" panose="020B0609020204030204" pitchFamily="49" charset="0"/>
              </a:rPr>
              <a:t>len</a:t>
            </a:r>
            <a:r>
              <a:rPr lang="en-US" sz="1600" dirty="0">
                <a:solidFill>
                  <a:schemeClr val="accent6"/>
                </a:solidFill>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.short </a:t>
            </a:r>
            <a:r>
              <a:rPr lang="en-US" sz="1600" dirty="0">
                <a:solidFill>
                  <a:schemeClr val="accent6"/>
                </a:solidFill>
                <a:latin typeface="Consolas" panose="020B0609020204030204" pitchFamily="49" charset="0"/>
                <a:cs typeface="Consolas" panose="020B0609020204030204" pitchFamily="49" charset="0"/>
              </a:rPr>
              <a:t>0x55aa</a:t>
            </a:r>
          </a:p>
          <a:p>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Rule: use </a:t>
            </a:r>
            <a:r>
              <a:rPr lang="en-US" sz="1600" dirty="0">
                <a:solidFill>
                  <a:srgbClr val="7030A0"/>
                </a:solidFill>
                <a:latin typeface="Consolas" panose="020B0609020204030204" pitchFamily="49" charset="0"/>
                <a:cs typeface="Consolas" panose="020B0609020204030204" pitchFamily="49" charset="0"/>
              </a:rPr>
              <a:t>.align 2 </a:t>
            </a:r>
            <a:r>
              <a:rPr lang="en-US" sz="1600" dirty="0">
                <a:solidFill>
                  <a:schemeClr val="accent6"/>
                </a:solidFill>
                <a:latin typeface="Consolas" panose="020B0609020204030204" pitchFamily="49" charset="0"/>
                <a:cs typeface="Consolas" panose="020B0609020204030204" pitchFamily="49" charset="0"/>
              </a:rPr>
              <a:t>before every array regardless of type</a:t>
            </a:r>
          </a:p>
          <a:p>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Rule: place variables with explicit initialized values in a </a:t>
            </a:r>
            <a:r>
              <a:rPr lang="en-US" sz="1600" dirty="0">
                <a:solidFill>
                  <a:srgbClr val="FF0000"/>
                </a:solidFill>
                <a:latin typeface="Consolas" panose="020B0609020204030204" pitchFamily="49" charset="0"/>
                <a:cs typeface="Consolas" panose="020B0609020204030204" pitchFamily="49" charset="0"/>
              </a:rPr>
              <a:t>.data </a:t>
            </a:r>
            <a:r>
              <a:rPr lang="en-US" sz="1600" dirty="0">
                <a:solidFill>
                  <a:schemeClr val="accent6"/>
                </a:solidFill>
                <a:latin typeface="Consolas" panose="020B0609020204030204" pitchFamily="49" charset="0"/>
                <a:cs typeface="Consolas" panose="020B0609020204030204" pitchFamily="49" charset="0"/>
              </a:rPr>
              <a:t>segment</a:t>
            </a:r>
          </a:p>
          <a:p>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Rule: place variables with no explicit </a:t>
            </a:r>
            <a:r>
              <a:rPr lang="en-US" sz="1600" dirty="0" err="1">
                <a:solidFill>
                  <a:schemeClr val="accent6"/>
                </a:solidFill>
                <a:latin typeface="Consolas" panose="020B0609020204030204" pitchFamily="49" charset="0"/>
                <a:cs typeface="Consolas" panose="020B0609020204030204" pitchFamily="49" charset="0"/>
              </a:rPr>
              <a:t>initiali</a:t>
            </a:r>
            <a:r>
              <a:rPr lang="en-US" sz="1600" dirty="0">
                <a:solidFill>
                  <a:schemeClr val="accent6"/>
                </a:solidFill>
                <a:latin typeface="Consolas" panose="020B0609020204030204" pitchFamily="49" charset="0"/>
                <a:cs typeface="Consolas" panose="020B0609020204030204" pitchFamily="49" charset="0"/>
              </a:rPr>
              <a:t> value (default to 0) in </a:t>
            </a:r>
            <a:r>
              <a:rPr lang="en-US" sz="1600" dirty="0">
                <a:solidFill>
                  <a:srgbClr val="FF0000"/>
                </a:solidFill>
                <a:latin typeface="Consolas" panose="020B0609020204030204" pitchFamily="49" charset="0"/>
                <a:cs typeface="Consolas" panose="020B0609020204030204" pitchFamily="49" charset="0"/>
              </a:rPr>
              <a:t>.</a:t>
            </a:r>
            <a:r>
              <a:rPr lang="en-US" sz="1600" dirty="0" err="1">
                <a:solidFill>
                  <a:srgbClr val="FF0000"/>
                </a:solidFill>
                <a:latin typeface="Consolas" panose="020B0609020204030204" pitchFamily="49" charset="0"/>
                <a:cs typeface="Consolas" panose="020B0609020204030204" pitchFamily="49" charset="0"/>
              </a:rPr>
              <a:t>bss</a:t>
            </a:r>
            <a:r>
              <a:rPr lang="en-US" sz="1600" dirty="0">
                <a:solidFill>
                  <a:srgbClr val="FF0000"/>
                </a:solidFill>
                <a:latin typeface="Consolas" panose="020B0609020204030204" pitchFamily="49" charset="0"/>
                <a:cs typeface="Consolas" panose="020B0609020204030204" pitchFamily="49" charset="0"/>
              </a:rPr>
              <a:t> </a:t>
            </a:r>
            <a:r>
              <a:rPr lang="en-US" sz="1600" dirty="0">
                <a:solidFill>
                  <a:schemeClr val="accent6"/>
                </a:solidFill>
                <a:latin typeface="Consolas" panose="020B0609020204030204" pitchFamily="49" charset="0"/>
                <a:cs typeface="Consolas" panose="020B0609020204030204" pitchFamily="49" charset="0"/>
              </a:rPr>
              <a:t>segment</a:t>
            </a:r>
          </a:p>
          <a:p>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Rule: place string literals in </a:t>
            </a:r>
            <a:r>
              <a:rPr lang="en-US" sz="1600" dirty="0">
                <a:solidFill>
                  <a:srgbClr val="FF0000"/>
                </a:solidFill>
                <a:latin typeface="Consolas" panose="020B0609020204030204" pitchFamily="49" charset="0"/>
                <a:cs typeface="Consolas" panose="020B0609020204030204" pitchFamily="49" charset="0"/>
              </a:rPr>
              <a:t>.section .</a:t>
            </a:r>
            <a:r>
              <a:rPr lang="en-US" sz="1600" dirty="0" err="1">
                <a:solidFill>
                  <a:srgbClr val="FF0000"/>
                </a:solidFill>
                <a:latin typeface="Consolas" panose="020B0609020204030204" pitchFamily="49" charset="0"/>
                <a:cs typeface="Consolas" panose="020B0609020204030204" pitchFamily="49" charset="0"/>
              </a:rPr>
              <a:t>rodata</a:t>
            </a:r>
            <a:r>
              <a:rPr lang="en-US" sz="1600" dirty="0">
                <a:solidFill>
                  <a:srgbClr val="FF0000"/>
                </a:solidFill>
                <a:latin typeface="Consolas" panose="020B0609020204030204" pitchFamily="49" charset="0"/>
                <a:cs typeface="Consolas" panose="020B0609020204030204" pitchFamily="49" charset="0"/>
              </a:rPr>
              <a:t> </a:t>
            </a:r>
            <a:r>
              <a:rPr lang="en-US" sz="1600" dirty="0">
                <a:solidFill>
                  <a:schemeClr val="accent6"/>
                </a:solidFill>
                <a:latin typeface="Consolas" panose="020B0609020204030204" pitchFamily="49" charset="0"/>
                <a:cs typeface="Consolas" panose="020B0609020204030204" pitchFamily="49" charset="0"/>
              </a:rPr>
              <a:t>and use a local label </a:t>
            </a:r>
            <a:r>
              <a:rPr lang="en-US" sz="1600" dirty="0">
                <a:solidFill>
                  <a:srgbClr val="FF0000"/>
                </a:solidFill>
                <a:latin typeface="Consolas" panose="020B0609020204030204" pitchFamily="49" charset="0"/>
                <a:cs typeface="Consolas" panose="020B0609020204030204" pitchFamily="49" charset="0"/>
              </a:rPr>
              <a:t>(.</a:t>
            </a:r>
            <a:r>
              <a:rPr lang="en-US" sz="1600" dirty="0" err="1">
                <a:solidFill>
                  <a:srgbClr val="FF0000"/>
                </a:solidFill>
                <a:latin typeface="Consolas" panose="020B0609020204030204" pitchFamily="49" charset="0"/>
                <a:cs typeface="Consolas" panose="020B0609020204030204" pitchFamily="49" charset="0"/>
              </a:rPr>
              <a:t>Llabel</a:t>
            </a:r>
            <a:r>
              <a:rPr lang="en-US" sz="1600" dirty="0">
                <a:solidFill>
                  <a:srgbClr val="FF0000"/>
                </a:solidFill>
                <a:latin typeface="Consolas" panose="020B0609020204030204" pitchFamily="49" charset="0"/>
                <a:cs typeface="Consolas" panose="020B0609020204030204" pitchFamily="49" charset="0"/>
              </a:rPr>
              <a:t>:</a:t>
            </a:r>
            <a:r>
              <a:rPr lang="en-US" sz="1600" dirty="0">
                <a:solidFill>
                  <a:schemeClr val="accent6"/>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2580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a:extLst>
              <a:ext uri="{FF2B5EF4-FFF2-40B4-BE49-F238E27FC236}">
                <a16:creationId xmlns:a16="http://schemas.microsoft.com/office/drawing/2014/main" id="{34C0766A-A61E-C48E-9479-1AB6E96B8170}"/>
              </a:ext>
            </a:extLst>
          </p:cNvPr>
          <p:cNvSpPr/>
          <p:nvPr/>
        </p:nvSpPr>
        <p:spPr bwMode="auto">
          <a:xfrm>
            <a:off x="3568304" y="3904766"/>
            <a:ext cx="1882697" cy="12351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rPr>
              <a:t>           .data</a:t>
            </a:r>
          </a:p>
          <a:p>
            <a:r>
              <a:rPr lang="en-US" dirty="0" err="1">
                <a:solidFill>
                  <a:schemeClr val="accent6"/>
                </a:solidFill>
              </a:rPr>
              <a:t>chx</a:t>
            </a:r>
            <a:r>
              <a:rPr lang="en-US" dirty="0">
                <a:solidFill>
                  <a:schemeClr val="accent6"/>
                </a:solidFill>
              </a:rPr>
              <a:t>:    .byte 'A'</a:t>
            </a:r>
          </a:p>
          <a:p>
            <a:r>
              <a:rPr lang="en-US" dirty="0">
                <a:solidFill>
                  <a:schemeClr val="accent6"/>
                </a:solidFill>
              </a:rPr>
              <a:t>          </a:t>
            </a:r>
            <a:r>
              <a:rPr lang="en-US" dirty="0">
                <a:solidFill>
                  <a:srgbClr val="FF0000"/>
                </a:solidFill>
              </a:rPr>
              <a:t>.align 2</a:t>
            </a:r>
          </a:p>
          <a:p>
            <a:r>
              <a:rPr lang="en-US" dirty="0" err="1">
                <a:solidFill>
                  <a:schemeClr val="accent6"/>
                </a:solidFill>
              </a:rPr>
              <a:t>cnt</a:t>
            </a:r>
            <a:r>
              <a:rPr lang="en-US" dirty="0">
                <a:solidFill>
                  <a:schemeClr val="accent6"/>
                </a:solidFill>
              </a:rPr>
              <a:t>:    .word 4</a:t>
            </a:r>
          </a:p>
        </p:txBody>
      </p:sp>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a:t>
            </a:r>
            <a:r>
              <a:rPr lang="en-US" dirty="0"/>
              <a:t>Variables: Why the .align?</a:t>
            </a:r>
          </a:p>
        </p:txBody>
      </p:sp>
      <p:sp>
        <p:nvSpPr>
          <p:cNvPr id="21" name="Rounded Rectangle 20">
            <a:extLst>
              <a:ext uri="{FF2B5EF4-FFF2-40B4-BE49-F238E27FC236}">
                <a16:creationId xmlns:a16="http://schemas.microsoft.com/office/drawing/2014/main" id="{67F132F2-CD31-E7CF-6695-680AFA6B8841}"/>
              </a:ext>
            </a:extLst>
          </p:cNvPr>
          <p:cNvSpPr/>
          <p:nvPr/>
        </p:nvSpPr>
        <p:spPr bwMode="auto">
          <a:xfrm>
            <a:off x="6014234" y="1981967"/>
            <a:ext cx="3471832"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rPr>
              <a:t>label       address     contents</a:t>
            </a:r>
          </a:p>
          <a:p>
            <a:r>
              <a:rPr lang="en-US" dirty="0">
                <a:solidFill>
                  <a:schemeClr val="accent6"/>
                </a:solidFill>
              </a:rPr>
              <a:t> &lt;</a:t>
            </a:r>
            <a:r>
              <a:rPr lang="en-US" dirty="0" err="1">
                <a:solidFill>
                  <a:schemeClr val="accent6"/>
                </a:solidFill>
              </a:rPr>
              <a:t>chx</a:t>
            </a:r>
            <a:r>
              <a:rPr lang="en-US" dirty="0">
                <a:solidFill>
                  <a:schemeClr val="accent6"/>
                </a:solidFill>
              </a:rPr>
              <a:t>&gt;:    12028     00000041</a:t>
            </a:r>
          </a:p>
          <a:p>
            <a:r>
              <a:rPr lang="en-US" dirty="0">
                <a:solidFill>
                  <a:schemeClr val="accent6"/>
                </a:solidFill>
              </a:rPr>
              <a:t> &lt;</a:t>
            </a:r>
            <a:r>
              <a:rPr lang="en-US" dirty="0" err="1">
                <a:solidFill>
                  <a:schemeClr val="accent6"/>
                </a:solidFill>
              </a:rPr>
              <a:t>cnt</a:t>
            </a:r>
            <a:r>
              <a:rPr lang="en-US" dirty="0">
                <a:solidFill>
                  <a:schemeClr val="accent6"/>
                </a:solidFill>
              </a:rPr>
              <a:t>&gt;:     </a:t>
            </a:r>
            <a:r>
              <a:rPr lang="en-US" dirty="0">
                <a:solidFill>
                  <a:srgbClr val="FF0000"/>
                </a:solidFill>
              </a:rPr>
              <a:t>12029</a:t>
            </a:r>
            <a:r>
              <a:rPr lang="en-US" dirty="0">
                <a:solidFill>
                  <a:schemeClr val="accent6"/>
                </a:solidFill>
              </a:rPr>
              <a:t>     00000004</a:t>
            </a:r>
          </a:p>
        </p:txBody>
      </p:sp>
      <p:sp>
        <p:nvSpPr>
          <p:cNvPr id="25" name="Rounded Rectangle 24">
            <a:extLst>
              <a:ext uri="{FF2B5EF4-FFF2-40B4-BE49-F238E27FC236}">
                <a16:creationId xmlns:a16="http://schemas.microsoft.com/office/drawing/2014/main" id="{F617CEC6-1D11-357D-232C-BB7DEE6458EE}"/>
              </a:ext>
            </a:extLst>
          </p:cNvPr>
          <p:cNvSpPr/>
          <p:nvPr/>
        </p:nvSpPr>
        <p:spPr bwMode="auto">
          <a:xfrm>
            <a:off x="3367816" y="2060318"/>
            <a:ext cx="1882697"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rPr>
              <a:t>           .data</a:t>
            </a:r>
          </a:p>
          <a:p>
            <a:r>
              <a:rPr lang="en-US" dirty="0" err="1">
                <a:solidFill>
                  <a:schemeClr val="accent6"/>
                </a:solidFill>
              </a:rPr>
              <a:t>chx</a:t>
            </a:r>
            <a:r>
              <a:rPr lang="en-US" dirty="0">
                <a:solidFill>
                  <a:schemeClr val="accent6"/>
                </a:solidFill>
              </a:rPr>
              <a:t>:    .byte 'A'</a:t>
            </a:r>
          </a:p>
          <a:p>
            <a:r>
              <a:rPr lang="en-US" dirty="0" err="1">
                <a:solidFill>
                  <a:schemeClr val="accent6"/>
                </a:solidFill>
              </a:rPr>
              <a:t>cnt</a:t>
            </a:r>
            <a:r>
              <a:rPr lang="en-US" dirty="0">
                <a:solidFill>
                  <a:schemeClr val="accent6"/>
                </a:solidFill>
              </a:rPr>
              <a:t>:    .word 4</a:t>
            </a:r>
          </a:p>
        </p:txBody>
      </p:sp>
      <p:sp>
        <p:nvSpPr>
          <p:cNvPr id="26" name="Right Arrow 25">
            <a:extLst>
              <a:ext uri="{FF2B5EF4-FFF2-40B4-BE49-F238E27FC236}">
                <a16:creationId xmlns:a16="http://schemas.microsoft.com/office/drawing/2014/main" id="{750A415C-EE5B-47EA-1B34-A38D73A4D135}"/>
              </a:ext>
            </a:extLst>
          </p:cNvPr>
          <p:cNvSpPr/>
          <p:nvPr/>
        </p:nvSpPr>
        <p:spPr>
          <a:xfrm>
            <a:off x="5380601" y="2251530"/>
            <a:ext cx="394055" cy="457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85BFF062-4C46-7CEC-6609-F7C3B977557B}"/>
              </a:ext>
            </a:extLst>
          </p:cNvPr>
          <p:cNvSpPr/>
          <p:nvPr/>
        </p:nvSpPr>
        <p:spPr>
          <a:xfrm>
            <a:off x="5564680" y="4219239"/>
            <a:ext cx="394055" cy="457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E34444A-5E10-6B3A-1CCE-4FEE71B7A3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TextBox 18">
            <a:extLst>
              <a:ext uri="{FF2B5EF4-FFF2-40B4-BE49-F238E27FC236}">
                <a16:creationId xmlns:a16="http://schemas.microsoft.com/office/drawing/2014/main" id="{C42874FE-A604-7F95-2FC2-756F22C057E0}"/>
              </a:ext>
            </a:extLst>
          </p:cNvPr>
          <p:cNvSpPr txBox="1"/>
          <p:nvPr/>
        </p:nvSpPr>
        <p:spPr>
          <a:xfrm>
            <a:off x="6018981" y="1505805"/>
            <a:ext cx="2954655" cy="369332"/>
          </a:xfrm>
          <a:prstGeom prst="rect">
            <a:avLst/>
          </a:prstGeom>
          <a:noFill/>
        </p:spPr>
        <p:txBody>
          <a:bodyPr wrap="none" rtlCol="0">
            <a:spAutoFit/>
          </a:bodyPr>
          <a:lstStyle/>
          <a:p>
            <a:r>
              <a:rPr lang="en-US" dirty="0">
                <a:solidFill>
                  <a:srgbClr val="FF0000"/>
                </a:solidFill>
              </a:rPr>
              <a:t>See </a:t>
            </a:r>
            <a:r>
              <a:rPr lang="en-US" dirty="0" err="1">
                <a:solidFill>
                  <a:srgbClr val="FF0000"/>
                </a:solidFill>
              </a:rPr>
              <a:t>cnt</a:t>
            </a:r>
            <a:r>
              <a:rPr lang="en-US" dirty="0">
                <a:solidFill>
                  <a:srgbClr val="FF0000"/>
                </a:solidFill>
              </a:rPr>
              <a:t> is not word aligned</a:t>
            </a:r>
          </a:p>
        </p:txBody>
      </p:sp>
      <p:sp>
        <p:nvSpPr>
          <p:cNvPr id="20" name="TextBox 19">
            <a:extLst>
              <a:ext uri="{FF2B5EF4-FFF2-40B4-BE49-F238E27FC236}">
                <a16:creationId xmlns:a16="http://schemas.microsoft.com/office/drawing/2014/main" id="{5EF72B0C-0272-2C6C-B541-74C86ACE631D}"/>
              </a:ext>
            </a:extLst>
          </p:cNvPr>
          <p:cNvSpPr txBox="1"/>
          <p:nvPr/>
        </p:nvSpPr>
        <p:spPr>
          <a:xfrm>
            <a:off x="6189794" y="3669304"/>
            <a:ext cx="2569934" cy="369332"/>
          </a:xfrm>
          <a:prstGeom prst="rect">
            <a:avLst/>
          </a:prstGeom>
          <a:noFill/>
        </p:spPr>
        <p:txBody>
          <a:bodyPr wrap="none" rtlCol="0">
            <a:spAutoFit/>
          </a:bodyPr>
          <a:lstStyle/>
          <a:p>
            <a:r>
              <a:rPr lang="en-US" dirty="0">
                <a:solidFill>
                  <a:srgbClr val="FF0000"/>
                </a:solidFill>
              </a:rPr>
              <a:t>See </a:t>
            </a:r>
            <a:r>
              <a:rPr lang="en-US" dirty="0" err="1">
                <a:solidFill>
                  <a:srgbClr val="FF0000"/>
                </a:solidFill>
              </a:rPr>
              <a:t>cnt</a:t>
            </a:r>
            <a:r>
              <a:rPr lang="en-US" dirty="0">
                <a:solidFill>
                  <a:srgbClr val="FF0000"/>
                </a:solidFill>
              </a:rPr>
              <a:t> is word aligned</a:t>
            </a:r>
          </a:p>
        </p:txBody>
      </p:sp>
      <p:sp>
        <p:nvSpPr>
          <p:cNvPr id="8" name="TextBox 7">
            <a:extLst>
              <a:ext uri="{FF2B5EF4-FFF2-40B4-BE49-F238E27FC236}">
                <a16:creationId xmlns:a16="http://schemas.microsoft.com/office/drawing/2014/main" id="{658AADB2-9EF7-06C0-1649-10709953DCC9}"/>
              </a:ext>
            </a:extLst>
          </p:cNvPr>
          <p:cNvSpPr txBox="1"/>
          <p:nvPr/>
        </p:nvSpPr>
        <p:spPr>
          <a:xfrm>
            <a:off x="816647" y="4353798"/>
            <a:ext cx="2212897"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Sets alignment for </a:t>
            </a:r>
            <a:r>
              <a:rPr lang="en-US" b="1" dirty="0"/>
              <a:t>next</a:t>
            </a:r>
            <a:r>
              <a:rPr lang="en-US" dirty="0"/>
              <a:t> variable </a:t>
            </a:r>
          </a:p>
        </p:txBody>
      </p:sp>
      <p:cxnSp>
        <p:nvCxnSpPr>
          <p:cNvPr id="10" name="Straight Arrow Connector 9">
            <a:extLst>
              <a:ext uri="{FF2B5EF4-FFF2-40B4-BE49-F238E27FC236}">
                <a16:creationId xmlns:a16="http://schemas.microsoft.com/office/drawing/2014/main" id="{391DA341-ED0B-9709-3998-60AD7281A113}"/>
              </a:ext>
            </a:extLst>
          </p:cNvPr>
          <p:cNvCxnSpPr>
            <a:cxnSpLocks/>
          </p:cNvCxnSpPr>
          <p:nvPr/>
        </p:nvCxnSpPr>
        <p:spPr>
          <a:xfrm>
            <a:off x="3029544" y="4668316"/>
            <a:ext cx="814827" cy="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CE913E50-C4A7-073D-3D77-D3ABB52BB095}"/>
              </a:ext>
            </a:extLst>
          </p:cNvPr>
          <p:cNvSpPr/>
          <p:nvPr/>
        </p:nvSpPr>
        <p:spPr bwMode="auto">
          <a:xfrm>
            <a:off x="6025962" y="4038636"/>
            <a:ext cx="3329067"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rPr>
              <a:t>label       address     contents</a:t>
            </a:r>
          </a:p>
          <a:p>
            <a:r>
              <a:rPr lang="en-US" dirty="0">
                <a:solidFill>
                  <a:schemeClr val="accent6"/>
                </a:solidFill>
              </a:rPr>
              <a:t> &lt;</a:t>
            </a:r>
            <a:r>
              <a:rPr lang="en-US" dirty="0" err="1">
                <a:solidFill>
                  <a:schemeClr val="accent6"/>
                </a:solidFill>
              </a:rPr>
              <a:t>chx</a:t>
            </a:r>
            <a:r>
              <a:rPr lang="en-US" dirty="0">
                <a:solidFill>
                  <a:schemeClr val="accent6"/>
                </a:solidFill>
              </a:rPr>
              <a:t>&gt;:    12028     00000041</a:t>
            </a:r>
          </a:p>
          <a:p>
            <a:r>
              <a:rPr lang="en-US" dirty="0">
                <a:solidFill>
                  <a:schemeClr val="accent6"/>
                </a:solidFill>
              </a:rPr>
              <a:t> &lt;</a:t>
            </a:r>
            <a:r>
              <a:rPr lang="en-US" dirty="0" err="1">
                <a:solidFill>
                  <a:schemeClr val="accent6"/>
                </a:solidFill>
              </a:rPr>
              <a:t>cnt</a:t>
            </a:r>
            <a:r>
              <a:rPr lang="en-US" dirty="0">
                <a:solidFill>
                  <a:schemeClr val="accent6"/>
                </a:solidFill>
              </a:rPr>
              <a:t>&gt;:     </a:t>
            </a:r>
            <a:r>
              <a:rPr lang="en-US" dirty="0">
                <a:solidFill>
                  <a:srgbClr val="FF0000"/>
                </a:solidFill>
              </a:rPr>
              <a:t>1202c</a:t>
            </a:r>
            <a:r>
              <a:rPr lang="en-US" dirty="0">
                <a:solidFill>
                  <a:schemeClr val="accent6"/>
                </a:solidFill>
              </a:rPr>
              <a:t>     00000004</a:t>
            </a:r>
          </a:p>
        </p:txBody>
      </p:sp>
    </p:spTree>
    <p:extLst>
      <p:ext uri="{BB962C8B-B14F-4D97-AF65-F5344CB8AC3E}">
        <p14:creationId xmlns:p14="http://schemas.microsoft.com/office/powerpoint/2010/main" val="30827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70572F-0E5A-3963-38E8-FC2777EF4E33}"/>
              </a:ext>
            </a:extLst>
          </p:cNvPr>
          <p:cNvSpPr>
            <a:spLocks noGrp="1"/>
          </p:cNvSpPr>
          <p:nvPr>
            <p:ph sz="quarter" idx="15"/>
          </p:nvPr>
        </p:nvSpPr>
        <p:spPr>
          <a:xfrm>
            <a:off x="1895905" y="729426"/>
            <a:ext cx="9116272" cy="1256427"/>
          </a:xfrm>
          <a:solidFill>
            <a:schemeClr val="accent4">
              <a:lumMod val="20000"/>
              <a:lumOff val="80000"/>
            </a:schemeClr>
          </a:solidFill>
          <a:ln>
            <a:solidFill>
              <a:schemeClr val="accent1"/>
            </a:solidFill>
          </a:ln>
        </p:spPr>
        <p:txBody>
          <a:bodyPr/>
          <a:lstStyle/>
          <a:p>
            <a:pPr marL="0" indent="0">
              <a:buNone/>
            </a:pPr>
            <a:r>
              <a:rPr lang="en-US" sz="1600" dirty="0">
                <a:solidFill>
                  <a:srgbClr val="000000"/>
                </a:solidFill>
                <a:latin typeface="Consolas" panose="020B0609020204030204" pitchFamily="49" charset="0"/>
                <a:cs typeface="Consolas" panose="020B0609020204030204" pitchFamily="49" charset="0"/>
              </a:rPr>
              <a:t>// format: &lt;</a:t>
            </a:r>
            <a:r>
              <a:rPr lang="en-US" sz="1600" dirty="0" err="1">
                <a:solidFill>
                  <a:srgbClr val="000000"/>
                </a:solidFill>
                <a:latin typeface="Consolas" panose="020B0609020204030204" pitchFamily="49" charset="0"/>
                <a:cs typeface="Consolas" panose="020B0609020204030204" pitchFamily="49" charset="0"/>
              </a:rPr>
              <a:t>var_name</a:t>
            </a:r>
            <a:r>
              <a:rPr lang="en-US" sz="1600" dirty="0">
                <a:solidFill>
                  <a:srgbClr val="000000"/>
                </a:solidFill>
                <a:latin typeface="Consolas" panose="020B0609020204030204" pitchFamily="49" charset="0"/>
                <a:cs typeface="Consolas" panose="020B0609020204030204" pitchFamily="49" charset="0"/>
              </a:rPr>
              <a:t>&gt; is the address, &lt;value&gt; is the initial value </a:t>
            </a:r>
          </a:p>
          <a:p>
            <a:pPr marL="0" indent="0">
              <a:buNone/>
            </a:pPr>
            <a:r>
              <a:rPr lang="en-US" sz="1600" dirty="0">
                <a:solidFill>
                  <a:schemeClr val="accent1"/>
                </a:solidFill>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var_name</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&lt;directive&gt;</a:t>
            </a:r>
            <a:r>
              <a:rPr lang="en-US" sz="1600" dirty="0">
                <a:solidFill>
                  <a:schemeClr val="accent1"/>
                </a:solidFill>
                <a:latin typeface="Consolas" panose="020B0609020204030204" pitchFamily="49" charset="0"/>
                <a:cs typeface="Consolas" panose="020B0609020204030204" pitchFamily="49" charset="0"/>
              </a:rPr>
              <a:t> &lt;value&gt;, &lt;value&gt;, …</a:t>
            </a:r>
          </a:p>
          <a:p>
            <a:pPr marL="0" indent="0">
              <a:buNone/>
            </a:pPr>
            <a:r>
              <a:rPr lang="en-US" sz="1600" dirty="0">
                <a:solidFill>
                  <a:schemeClr val="accent6"/>
                </a:solidFill>
                <a:latin typeface="Consolas" panose="020B0609020204030204" pitchFamily="49" charset="0"/>
                <a:cs typeface="Consolas" panose="020B0609020204030204" pitchFamily="49" charset="0"/>
              </a:rPr>
              <a:t>// Use regular labels for all &lt;</a:t>
            </a:r>
            <a:r>
              <a:rPr lang="en-US" sz="1600" dirty="0" err="1">
                <a:solidFill>
                  <a:schemeClr val="accent6"/>
                </a:solidFill>
                <a:latin typeface="Consolas" panose="020B0609020204030204" pitchFamily="49" charset="0"/>
                <a:cs typeface="Consolas" panose="020B0609020204030204" pitchFamily="49" charset="0"/>
              </a:rPr>
              <a:t>var_name</a:t>
            </a:r>
            <a:r>
              <a:rPr lang="en-US" sz="1600" dirty="0">
                <a:solidFill>
                  <a:schemeClr val="accent6"/>
                </a:solidFill>
                <a:latin typeface="Consolas" panose="020B0609020204030204" pitchFamily="49" charset="0"/>
                <a:cs typeface="Consolas" panose="020B0609020204030204" pitchFamily="49" charset="0"/>
              </a:rPr>
              <a:t>&gt; if anonymous use local labels .</a:t>
            </a:r>
            <a:r>
              <a:rPr lang="en-US" sz="1600" dirty="0" err="1">
                <a:solidFill>
                  <a:schemeClr val="accent6"/>
                </a:solidFill>
                <a:latin typeface="Consolas" panose="020B0609020204030204" pitchFamily="49" charset="0"/>
                <a:cs typeface="Consolas" panose="020B0609020204030204" pitchFamily="49" charset="0"/>
              </a:rPr>
              <a:t>Llablel</a:t>
            </a:r>
            <a:endParaRPr lang="en-US" sz="1600" dirty="0">
              <a:solidFill>
                <a:schemeClr val="accent6"/>
              </a:solidFill>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AFB78857-A2F2-71DB-A053-4E37721AEDCE}"/>
              </a:ext>
            </a:extLst>
          </p:cNvPr>
          <p:cNvSpPr>
            <a:spLocks noGrp="1"/>
          </p:cNvSpPr>
          <p:nvPr>
            <p:ph type="title"/>
          </p:nvPr>
        </p:nvSpPr>
        <p:spPr>
          <a:xfrm>
            <a:off x="496577" y="79997"/>
            <a:ext cx="10515600" cy="499356"/>
          </a:xfrm>
        </p:spPr>
        <p:txBody>
          <a:bodyPr/>
          <a:lstStyle/>
          <a:p>
            <a:r>
              <a:rPr lang="en-US" dirty="0"/>
              <a:t>Defining </a:t>
            </a:r>
            <a:r>
              <a:rPr lang="en-US" u="sng" dirty="0">
                <a:solidFill>
                  <a:srgbClr val="FF0000"/>
                </a:solidFill>
              </a:rPr>
              <a:t>Static</a:t>
            </a:r>
            <a:r>
              <a:rPr lang="en-US" dirty="0"/>
              <a:t> variables</a:t>
            </a:r>
          </a:p>
        </p:txBody>
      </p:sp>
      <p:sp>
        <p:nvSpPr>
          <p:cNvPr id="5" name="Rounded Rectangle 4">
            <a:extLst>
              <a:ext uri="{FF2B5EF4-FFF2-40B4-BE49-F238E27FC236}">
                <a16:creationId xmlns:a16="http://schemas.microsoft.com/office/drawing/2014/main" id="{EA7A7A68-6D36-CE5B-5EFE-02BB69C9A732}"/>
              </a:ext>
            </a:extLst>
          </p:cNvPr>
          <p:cNvSpPr/>
          <p:nvPr/>
        </p:nvSpPr>
        <p:spPr bwMode="auto">
          <a:xfrm>
            <a:off x="1895905" y="2108006"/>
            <a:ext cx="9245406" cy="440221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a:t>
            </a:r>
            <a:r>
              <a:rPr lang="en-US" sz="1600" dirty="0" err="1">
                <a:solidFill>
                  <a:srgbClr val="7030A0"/>
                </a:solidFill>
                <a:latin typeface="Consolas" panose="020B0609020204030204" pitchFamily="49" charset="0"/>
                <a:cs typeface="Consolas" panose="020B0609020204030204" pitchFamily="49" charset="0"/>
              </a:rPr>
              <a:t>bss</a:t>
            </a:r>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 put all static variables without an explicit initial value here</a:t>
            </a:r>
          </a:p>
          <a:p>
            <a:r>
              <a:rPr lang="en-US" sz="1600" dirty="0">
                <a:solidFill>
                  <a:srgbClr val="000000"/>
                </a:solidFill>
                <a:latin typeface="Consolas" panose="020B0609020204030204" pitchFamily="49" charset="0"/>
                <a:cs typeface="Consolas" panose="020B0609020204030204" pitchFamily="49" charset="0"/>
              </a:rPr>
              <a:t>// until another section directive is seen everything from this point is in .</a:t>
            </a:r>
            <a:r>
              <a:rPr lang="en-US" sz="1600" dirty="0" err="1">
                <a:solidFill>
                  <a:srgbClr val="000000"/>
                </a:solidFill>
                <a:latin typeface="Consolas" panose="020B0609020204030204" pitchFamily="49" charset="0"/>
                <a:cs typeface="Consolas" panose="020B0609020204030204" pitchFamily="49" charset="0"/>
              </a:rPr>
              <a:t>bss</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 format: the value field if specified </a:t>
            </a:r>
            <a:r>
              <a:rPr lang="en-US" sz="1600" dirty="0">
                <a:solidFill>
                  <a:schemeClr val="accent1"/>
                </a:solidFill>
                <a:latin typeface="Consolas" panose="020B0609020204030204" pitchFamily="49" charset="0"/>
                <a:cs typeface="Consolas" panose="020B0609020204030204" pitchFamily="49" charset="0"/>
              </a:rPr>
              <a:t>must be zero </a:t>
            </a:r>
            <a:r>
              <a:rPr lang="en-US" sz="1600" dirty="0">
                <a:solidFill>
                  <a:srgbClr val="000000"/>
                </a:solidFill>
                <a:latin typeface="Consolas" panose="020B0609020204030204" pitchFamily="49" charset="0"/>
                <a:cs typeface="Consolas" panose="020B0609020204030204" pitchFamily="49" charset="0"/>
              </a:rPr>
              <a:t>in .</a:t>
            </a:r>
            <a:r>
              <a:rPr lang="en-US" sz="1600" dirty="0" err="1">
                <a:solidFill>
                  <a:srgbClr val="000000"/>
                </a:solidFill>
                <a:latin typeface="Consolas" panose="020B0609020204030204" pitchFamily="49" charset="0"/>
                <a:cs typeface="Consolas" panose="020B0609020204030204" pitchFamily="49" charset="0"/>
              </a:rPr>
              <a:t>bss</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.align </a:t>
            </a:r>
            <a:r>
              <a:rPr lang="en-US" sz="1600" dirty="0">
                <a:solidFill>
                  <a:schemeClr val="accent1"/>
                </a:solidFill>
                <a:latin typeface="Consolas" panose="020B0609020204030204" pitchFamily="49" charset="0"/>
                <a:cs typeface="Consolas" panose="020B0609020204030204" pitchFamily="49" charset="0"/>
              </a:rPr>
              <a:t>2</a:t>
            </a:r>
          </a:p>
          <a:p>
            <a:r>
              <a:rPr lang="en-US" sz="1600" dirty="0">
                <a:solidFill>
                  <a:schemeClr val="accent1"/>
                </a:solidFill>
                <a:latin typeface="Consolas" panose="020B0609020204030204" pitchFamily="49" charset="0"/>
                <a:cs typeface="Consolas" panose="020B0609020204030204" pitchFamily="49" charset="0"/>
              </a:rPr>
              <a:t>count:	</a:t>
            </a:r>
            <a:r>
              <a:rPr lang="en-US" sz="1600" dirty="0">
                <a:solidFill>
                  <a:srgbClr val="7030A0"/>
                </a:solidFill>
                <a:latin typeface="Consolas" panose="020B0609020204030204" pitchFamily="49" charset="0"/>
                <a:cs typeface="Consolas" panose="020B0609020204030204" pitchFamily="49" charset="0"/>
              </a:rPr>
              <a:t>.word </a:t>
            </a:r>
            <a:r>
              <a:rPr lang="en-US" sz="1600" dirty="0">
                <a:solidFill>
                  <a:schemeClr val="accent1"/>
                </a:solidFill>
                <a:latin typeface="Consolas" panose="020B0609020204030204" pitchFamily="49" charset="0"/>
                <a:cs typeface="Consolas" panose="020B0609020204030204" pitchFamily="49" charset="0"/>
              </a:rPr>
              <a:t>0</a:t>
            </a:r>
          </a:p>
          <a:p>
            <a:r>
              <a:rPr lang="en-US" sz="1600" dirty="0" err="1">
                <a:solidFill>
                  <a:schemeClr val="accent1"/>
                </a:solidFill>
                <a:latin typeface="Consolas" panose="020B0609020204030204" pitchFamily="49" charset="0"/>
                <a:cs typeface="Consolas" panose="020B0609020204030204" pitchFamily="49" charset="0"/>
              </a:rPr>
              <a:t>buf</a:t>
            </a:r>
            <a:r>
              <a:rPr lang="en-US" sz="1600" dirty="0">
                <a:solidFill>
                  <a:schemeClr val="accent1"/>
                </a:solidFill>
                <a:latin typeface="Consolas" panose="020B0609020204030204" pitchFamily="49" charset="0"/>
                <a:cs typeface="Consolas" panose="020B0609020204030204" pitchFamily="49" charset="0"/>
              </a:rPr>
              <a:t>:	.size 400 	// int </a:t>
            </a:r>
            <a:r>
              <a:rPr lang="en-US" sz="1600" dirty="0" err="1">
                <a:solidFill>
                  <a:schemeClr val="accent1"/>
                </a:solidFill>
                <a:latin typeface="Consolas" panose="020B0609020204030204" pitchFamily="49" charset="0"/>
                <a:cs typeface="Consolas" panose="020B0609020204030204" pitchFamily="49" charset="0"/>
              </a:rPr>
              <a:t>buf</a:t>
            </a:r>
            <a:r>
              <a:rPr lang="en-US" sz="1600" dirty="0">
                <a:solidFill>
                  <a:schemeClr val="accent1"/>
                </a:solidFill>
                <a:latin typeface="Consolas" panose="020B0609020204030204" pitchFamily="49" charset="0"/>
                <a:cs typeface="Consolas" panose="020B0609020204030204" pitchFamily="49" charset="0"/>
              </a:rPr>
              <a:t>[100];</a:t>
            </a:r>
          </a:p>
          <a:p>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.data</a:t>
            </a:r>
          </a:p>
          <a:p>
            <a:r>
              <a:rPr lang="en-US" sz="1600" dirty="0">
                <a:solidFill>
                  <a:srgbClr val="000000"/>
                </a:solidFill>
                <a:latin typeface="Consolas" panose="020B0609020204030204" pitchFamily="49" charset="0"/>
                <a:cs typeface="Consolas" panose="020B0609020204030204" pitchFamily="49" charset="0"/>
              </a:rPr>
              <a:t>put all static variables with an explicit initial value here</a:t>
            </a:r>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.align </a:t>
            </a:r>
            <a:r>
              <a:rPr lang="en-US" sz="1600" dirty="0">
                <a:solidFill>
                  <a:schemeClr val="accent1"/>
                </a:solidFill>
                <a:latin typeface="Consolas" panose="020B0609020204030204" pitchFamily="49" charset="0"/>
                <a:cs typeface="Consolas" panose="020B0609020204030204" pitchFamily="49" charset="0"/>
              </a:rPr>
              <a:t>2</a:t>
            </a:r>
          </a:p>
          <a:p>
            <a:r>
              <a:rPr lang="en-US" sz="1600" dirty="0">
                <a:solidFill>
                  <a:schemeClr val="accent1"/>
                </a:solidFill>
                <a:latin typeface="Consolas" panose="020B0609020204030204" pitchFamily="49" charset="0"/>
                <a:cs typeface="Consolas" panose="020B0609020204030204" pitchFamily="49" charset="0"/>
              </a:rPr>
              <a:t>array:	.</a:t>
            </a:r>
            <a:r>
              <a:rPr lang="en-US" sz="1600" dirty="0">
                <a:solidFill>
                  <a:srgbClr val="7030A0"/>
                </a:solidFill>
                <a:latin typeface="Consolas" panose="020B0609020204030204" pitchFamily="49" charset="0"/>
                <a:cs typeface="Consolas" panose="020B0609020204030204" pitchFamily="49" charset="0"/>
              </a:rPr>
              <a:t>word</a:t>
            </a:r>
            <a:r>
              <a:rPr lang="en-US" sz="1600" dirty="0">
                <a:solidFill>
                  <a:schemeClr val="accent1"/>
                </a:solidFill>
                <a:latin typeface="Consolas" panose="020B0609020204030204" pitchFamily="49" charset="0"/>
                <a:cs typeface="Consolas" panose="020B0609020204030204" pitchFamily="49" charset="0"/>
              </a:rPr>
              <a:t> 1, 2, 3, 4 // int array[] = {1, 2, 3, 4};</a:t>
            </a:r>
          </a:p>
          <a:p>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.section .</a:t>
            </a:r>
            <a:r>
              <a:rPr lang="en-US" sz="1600" dirty="0" err="1">
                <a:solidFill>
                  <a:srgbClr val="7030A0"/>
                </a:solidFill>
                <a:latin typeface="Consolas" panose="020B0609020204030204" pitchFamily="49" charset="0"/>
                <a:cs typeface="Consolas" panose="020B0609020204030204" pitchFamily="49" charset="0"/>
              </a:rPr>
              <a:t>rodata</a:t>
            </a:r>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 put all immutable string literals here variables</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.align </a:t>
            </a:r>
            <a:r>
              <a:rPr lang="en-US" sz="1600" dirty="0">
                <a:solidFill>
                  <a:schemeClr val="accent1"/>
                </a:solidFill>
                <a:latin typeface="Consolas" panose="020B0609020204030204" pitchFamily="49" charset="0"/>
                <a:cs typeface="Consolas" panose="020B0609020204030204" pitchFamily="49" charset="0"/>
              </a:rPr>
              <a:t>2</a:t>
            </a:r>
          </a:p>
          <a:p>
            <a:r>
              <a:rPr lang="en-US" sz="1600" dirty="0">
                <a:solidFill>
                  <a:schemeClr val="accent1"/>
                </a:solidFill>
                <a:latin typeface="Consolas" panose="020B0609020204030204" pitchFamily="49" charset="0"/>
                <a:cs typeface="Consolas" panose="020B0609020204030204" pitchFamily="49" charset="0"/>
              </a:rPr>
              <a:t>.</a:t>
            </a:r>
            <a:r>
              <a:rPr lang="en-US" sz="1600" dirty="0" err="1">
                <a:solidFill>
                  <a:schemeClr val="accent1"/>
                </a:solidFill>
                <a:latin typeface="Consolas" panose="020B0609020204030204" pitchFamily="49" charset="0"/>
                <a:cs typeface="Consolas" panose="020B0609020204030204" pitchFamily="49" charset="0"/>
              </a:rPr>
              <a:t>Lmess</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.string </a:t>
            </a:r>
            <a:r>
              <a:rPr lang="en-US" sz="1600" dirty="0">
                <a:solidFill>
                  <a:schemeClr val="accent1"/>
                </a:solidFill>
                <a:latin typeface="Consolas" panose="020B0609020204030204" pitchFamily="49" charset="0"/>
                <a:cs typeface="Consolas" panose="020B0609020204030204" pitchFamily="49" charset="0"/>
              </a:rPr>
              <a:t>"count is %d size is %d\n"   // for a </a:t>
            </a:r>
            <a:r>
              <a:rPr lang="en-US" sz="1600" dirty="0" err="1">
                <a:solidFill>
                  <a:schemeClr val="accent1"/>
                </a:solidFill>
                <a:latin typeface="Consolas" panose="020B0609020204030204" pitchFamily="49" charset="0"/>
                <a:cs typeface="Consolas" panose="020B0609020204030204" pitchFamily="49" charset="0"/>
              </a:rPr>
              <a:t>printf</a:t>
            </a:r>
            <a:r>
              <a:rPr lang="en-US" sz="1600" dirty="0">
                <a:solidFill>
                  <a:schemeClr val="accent1"/>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1429672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A367-06C8-7446-B585-CA25A26BFBBD}"/>
              </a:ext>
            </a:extLst>
          </p:cNvPr>
          <p:cNvSpPr>
            <a:spLocks noGrp="1"/>
          </p:cNvSpPr>
          <p:nvPr>
            <p:ph type="title"/>
          </p:nvPr>
        </p:nvSpPr>
        <p:spPr>
          <a:xfrm>
            <a:off x="144422" y="0"/>
            <a:ext cx="10515600" cy="523188"/>
          </a:xfrm>
        </p:spPr>
        <p:txBody>
          <a:bodyPr/>
          <a:lstStyle/>
          <a:p>
            <a:r>
              <a:rPr lang="en-US" dirty="0"/>
              <a:t>Defining </a:t>
            </a:r>
            <a:r>
              <a:rPr lang="en-US" u="sng" dirty="0">
                <a:solidFill>
                  <a:srgbClr val="FF0000"/>
                </a:solidFill>
              </a:rPr>
              <a:t>Static</a:t>
            </a:r>
            <a:r>
              <a:rPr lang="en-US" dirty="0">
                <a:solidFill>
                  <a:srgbClr val="FF0000"/>
                </a:solidFill>
              </a:rPr>
              <a:t> </a:t>
            </a:r>
            <a:r>
              <a:rPr lang="en-US" dirty="0"/>
              <a:t>Array Variables (large Arrays)</a:t>
            </a:r>
          </a:p>
        </p:txBody>
      </p:sp>
      <p:sp>
        <p:nvSpPr>
          <p:cNvPr id="3" name="Content Placeholder 2">
            <a:extLst>
              <a:ext uri="{FF2B5EF4-FFF2-40B4-BE49-F238E27FC236}">
                <a16:creationId xmlns:a16="http://schemas.microsoft.com/office/drawing/2014/main" id="{84104A45-A412-C94C-A87A-1B8A946588E3}"/>
              </a:ext>
            </a:extLst>
          </p:cNvPr>
          <p:cNvSpPr>
            <a:spLocks noGrp="1"/>
          </p:cNvSpPr>
          <p:nvPr>
            <p:ph sz="quarter" idx="16"/>
          </p:nvPr>
        </p:nvSpPr>
        <p:spPr>
          <a:xfrm>
            <a:off x="1567792" y="1647235"/>
            <a:ext cx="8413826" cy="1781765"/>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nsolas" panose="020B0609020204030204" pitchFamily="49" charset="0"/>
                <a:cs typeface="Consolas" panose="020B0609020204030204" pitchFamily="49" charset="0"/>
              </a:rPr>
              <a:t>.space </a:t>
            </a:r>
            <a:r>
              <a:rPr lang="en-US" sz="2000" b="1" dirty="0">
                <a:solidFill>
                  <a:srgbClr val="F3753F"/>
                </a:solidFill>
                <a:latin typeface="Consolas" panose="020B0609020204030204" pitchFamily="49" charset="0"/>
                <a:cs typeface="Consolas" panose="020B0609020204030204" pitchFamily="49" charset="0"/>
              </a:rPr>
              <a:t>size</a:t>
            </a:r>
            <a:r>
              <a:rPr lang="en-US" sz="2000" b="1" dirty="0">
                <a:latin typeface="Consolas" panose="020B0609020204030204" pitchFamily="49" charset="0"/>
                <a:cs typeface="Consolas" panose="020B0609020204030204" pitchFamily="49" charset="0"/>
              </a:rPr>
              <a:t>, </a:t>
            </a:r>
            <a:r>
              <a:rPr lang="en-US" sz="2000" b="1" dirty="0">
                <a:solidFill>
                  <a:schemeClr val="accent5"/>
                </a:solidFill>
                <a:latin typeface="Consolas" panose="020B0609020204030204" pitchFamily="49" charset="0"/>
                <a:cs typeface="Consolas" panose="020B0609020204030204" pitchFamily="49" charset="0"/>
              </a:rPr>
              <a:t>fill</a:t>
            </a:r>
            <a:r>
              <a:rPr lang="en-US" sz="2000" b="1" dirty="0">
                <a:latin typeface="Consolas" panose="020B0609020204030204" pitchFamily="49" charset="0"/>
                <a:cs typeface="Consolas" panose="020B0609020204030204" pitchFamily="49" charset="0"/>
              </a:rPr>
              <a:t> </a:t>
            </a:r>
          </a:p>
          <a:p>
            <a:pPr>
              <a:lnSpc>
                <a:spcPct val="100000"/>
              </a:lnSpc>
            </a:pPr>
            <a:r>
              <a:rPr lang="en-US" sz="2000" dirty="0"/>
              <a:t>Allocates </a:t>
            </a:r>
            <a:r>
              <a:rPr lang="en-US" sz="2000" b="1" dirty="0">
                <a:solidFill>
                  <a:srgbClr val="F37440"/>
                </a:solidFill>
                <a:latin typeface="Consolas" panose="020B0609020204030204" pitchFamily="49" charset="0"/>
                <a:cs typeface="Consolas" panose="020B0609020204030204" pitchFamily="49" charset="0"/>
              </a:rPr>
              <a:t>size</a:t>
            </a:r>
            <a:r>
              <a:rPr lang="en-US" sz="2000" dirty="0"/>
              <a:t> bytes, each of which contain the value </a:t>
            </a:r>
            <a:r>
              <a:rPr lang="en-US" sz="2000" b="1" dirty="0">
                <a:solidFill>
                  <a:schemeClr val="accent3"/>
                </a:solidFill>
                <a:latin typeface="Consolas" panose="020B0609020204030204" pitchFamily="49" charset="0"/>
                <a:cs typeface="Consolas" panose="020B0609020204030204" pitchFamily="49" charset="0"/>
              </a:rPr>
              <a:t>fill</a:t>
            </a:r>
          </a:p>
          <a:p>
            <a:pPr>
              <a:lnSpc>
                <a:spcPct val="100000"/>
              </a:lnSpc>
            </a:pPr>
            <a:r>
              <a:rPr lang="en-US" sz="2000" dirty="0"/>
              <a:t>If the comma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t>
            </a:r>
            <a:r>
              <a:rPr lang="en-US" sz="2000" b="1" dirty="0"/>
              <a:t>omitted</a:t>
            </a:r>
            <a:r>
              <a:rPr lang="en-US" sz="2000" dirty="0"/>
              <a:t>,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is </a:t>
            </a:r>
            <a:r>
              <a:rPr lang="en-US" sz="2000" dirty="0">
                <a:solidFill>
                  <a:srgbClr val="2C895B"/>
                </a:solidFill>
              </a:rPr>
              <a:t>assumed to be </a:t>
            </a:r>
            <a:r>
              <a:rPr lang="en-US" sz="2000" b="1" dirty="0">
                <a:solidFill>
                  <a:srgbClr val="F37440"/>
                </a:solidFill>
              </a:rPr>
              <a:t>zero</a:t>
            </a:r>
            <a:r>
              <a:rPr lang="en-US" sz="2000" dirty="0">
                <a:solidFill>
                  <a:srgbClr val="2C895B"/>
                </a:solidFill>
              </a:rPr>
              <a:t> </a:t>
            </a:r>
          </a:p>
          <a:p>
            <a:pPr>
              <a:lnSpc>
                <a:spcPct val="100000"/>
              </a:lnSpc>
            </a:pPr>
            <a:r>
              <a:rPr lang="en-US" sz="2000" dirty="0">
                <a:solidFill>
                  <a:schemeClr val="accent1"/>
                </a:solidFill>
                <a:cs typeface="Courier New" panose="02070309020205020404" pitchFamily="49" charset="0"/>
              </a:rPr>
              <a:t>if used in </a:t>
            </a:r>
            <a:r>
              <a:rPr lang="en-US" sz="2000" b="1" dirty="0">
                <a:solidFill>
                  <a:schemeClr val="accent1"/>
                </a:solidFill>
                <a:latin typeface="Consolas" panose="020B0609020204030204" pitchFamily="49" charset="0"/>
                <a:cs typeface="Consolas" panose="020B0609020204030204" pitchFamily="49" charset="0"/>
              </a:rPr>
              <a:t>.</a:t>
            </a:r>
            <a:r>
              <a:rPr lang="en-US" sz="2000" b="1" dirty="0" err="1">
                <a:solidFill>
                  <a:schemeClr val="accent1"/>
                </a:solidFill>
                <a:latin typeface="Consolas" panose="020B0609020204030204" pitchFamily="49" charset="0"/>
                <a:cs typeface="Consolas" panose="020B0609020204030204" pitchFamily="49" charset="0"/>
              </a:rPr>
              <a:t>bss</a:t>
            </a:r>
            <a:r>
              <a:rPr lang="en-US" sz="2000" b="1" dirty="0">
                <a:solidFill>
                  <a:schemeClr val="accent1"/>
                </a:solidFill>
                <a:latin typeface="Consolas" panose="020B0609020204030204" pitchFamily="49" charset="0"/>
                <a:cs typeface="Consolas" panose="020B0609020204030204" pitchFamily="49" charset="0"/>
              </a:rPr>
              <a:t> section</a:t>
            </a:r>
            <a:r>
              <a:rPr lang="en-US" sz="2000" b="1" dirty="0">
                <a:solidFill>
                  <a:schemeClr val="accent1"/>
                </a:solidFill>
                <a:latin typeface="Courier New" panose="02070309020205020404" pitchFamily="49" charset="0"/>
                <a:cs typeface="Courier New" panose="02070309020205020404" pitchFamily="49" charset="0"/>
              </a:rPr>
              <a:t>: </a:t>
            </a:r>
            <a:r>
              <a:rPr lang="en-US" sz="2000" dirty="0">
                <a:solidFill>
                  <a:schemeClr val="tx1">
                    <a:lumMod val="50000"/>
                  </a:schemeClr>
                </a:solidFill>
                <a:cs typeface="Courier New" panose="02070309020205020404" pitchFamily="49" charset="0"/>
              </a:rPr>
              <a:t>Must be used </a:t>
            </a:r>
            <a:r>
              <a:rPr lang="en-US" sz="2000" b="1" dirty="0">
                <a:solidFill>
                  <a:schemeClr val="accent3"/>
                </a:solidFill>
              </a:rPr>
              <a:t>without a specified fill</a:t>
            </a:r>
            <a:endParaRPr lang="en-US" sz="2000" dirty="0"/>
          </a:p>
        </p:txBody>
      </p:sp>
      <p:sp>
        <p:nvSpPr>
          <p:cNvPr id="5" name="Rounded Rectangle 4">
            <a:extLst>
              <a:ext uri="{FF2B5EF4-FFF2-40B4-BE49-F238E27FC236}">
                <a16:creationId xmlns:a16="http://schemas.microsoft.com/office/drawing/2014/main" id="{89F754EC-FC45-3B45-A4DC-25BF48870883}"/>
              </a:ext>
            </a:extLst>
          </p:cNvPr>
          <p:cNvSpPr/>
          <p:nvPr/>
        </p:nvSpPr>
        <p:spPr bwMode="auto">
          <a:xfrm>
            <a:off x="1339502" y="3743831"/>
            <a:ext cx="8476075"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           .</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int_buf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400   </a:t>
            </a:r>
            <a:r>
              <a:rPr lang="en-US" dirty="0">
                <a:solidFill>
                  <a:srgbClr val="00B050"/>
                </a:solidFill>
                <a:latin typeface="Consolas" panose="020B0609020204030204" pitchFamily="49" charset="0"/>
                <a:cs typeface="Consolas" panose="020B0609020204030204" pitchFamily="49" charset="0"/>
              </a:rPr>
              <a:t>// int </a:t>
            </a:r>
            <a:r>
              <a:rPr lang="en-US" dirty="0" err="1">
                <a:solidFill>
                  <a:srgbClr val="00B050"/>
                </a:solidFill>
                <a:latin typeface="Consolas" panose="020B0609020204030204" pitchFamily="49" charset="0"/>
                <a:cs typeface="Consolas" panose="020B0609020204030204" pitchFamily="49" charset="0"/>
              </a:rPr>
              <a:t>int_buf</a:t>
            </a:r>
            <a:r>
              <a:rPr lang="en-US" dirty="0">
                <a:solidFill>
                  <a:srgbClr val="00B050"/>
                </a:solidFill>
                <a:latin typeface="Consolas" panose="020B0609020204030204" pitchFamily="49" charset="0"/>
                <a:cs typeface="Consolas" panose="020B0609020204030204" pitchFamily="49" charset="0"/>
              </a:rPr>
              <a:t>[100];</a:t>
            </a:r>
            <a:endParaRPr lang="en-US" dirty="0">
              <a:solidFill>
                <a:schemeClr val="accent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3"/>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char_buf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100   // char </a:t>
            </a:r>
            <a:r>
              <a:rPr lang="en-US" dirty="0" err="1">
                <a:solidFill>
                  <a:schemeClr val="accent1"/>
                </a:solidFill>
                <a:latin typeface="Consolas" panose="020B0609020204030204" pitchFamily="49" charset="0"/>
                <a:cs typeface="Consolas" panose="020B0609020204030204" pitchFamily="49" charset="0"/>
              </a:rPr>
              <a:t>char_buf</a:t>
            </a:r>
            <a:r>
              <a:rPr lang="en-US" dirty="0">
                <a:solidFill>
                  <a:schemeClr val="accent1"/>
                </a:solidFill>
                <a:latin typeface="Consolas" panose="020B0609020204030204" pitchFamily="49" charset="0"/>
                <a:cs typeface="Consolas" panose="020B0609020204030204" pitchFamily="49" charset="0"/>
              </a:rPr>
              <a:t>[100];</a:t>
            </a:r>
          </a:p>
          <a:p>
            <a:r>
              <a:rPr lang="en-US" dirty="0">
                <a:solidFill>
                  <a:srgbClr val="C00000"/>
                </a:solidFill>
                <a:latin typeface="Consolas" panose="020B0609020204030204" pitchFamily="49" charset="0"/>
                <a:cs typeface="Consolas" panose="020B0609020204030204" pitchFamily="49" charset="0"/>
              </a:rPr>
              <a:t>           .data</a:t>
            </a:r>
            <a:r>
              <a:rPr lang="en-US" dirty="0">
                <a:solidFill>
                  <a:schemeClr val="accent3"/>
                </a:solidFill>
                <a:latin typeface="Consolas" panose="020B0609020204030204" pitchFamily="49" charset="0"/>
                <a:cs typeface="Consolas" panose="020B0609020204030204" pitchFamily="49" charset="0"/>
              </a:rPr>
              <a:t>		</a:t>
            </a:r>
          </a:p>
          <a:p>
            <a:r>
              <a:rPr lang="en-US" dirty="0" err="1">
                <a:solidFill>
                  <a:schemeClr val="accent1"/>
                </a:solidFill>
                <a:latin typeface="Consolas" panose="020B0609020204030204" pitchFamily="49" charset="0"/>
                <a:cs typeface="Consolas" panose="020B0609020204030204" pitchFamily="49" charset="0"/>
              </a:rPr>
              <a:t>one_buf</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a:t>
            </a:r>
            <a:r>
              <a:rPr lang="en-US" dirty="0">
                <a:solidFill>
                  <a:schemeClr val="accent1"/>
                </a:solidFill>
                <a:latin typeface="Consolas" panose="020B0609020204030204" pitchFamily="49" charset="0"/>
                <a:cs typeface="Consolas" panose="020B0609020204030204" pitchFamily="49" charset="0"/>
              </a:rPr>
              <a:t> 100, 1 // 100 bytes each byte filled with 1</a:t>
            </a:r>
          </a:p>
        </p:txBody>
      </p:sp>
      <p:sp>
        <p:nvSpPr>
          <p:cNvPr id="6" name="TextBox 5">
            <a:extLst>
              <a:ext uri="{FF2B5EF4-FFF2-40B4-BE49-F238E27FC236}">
                <a16:creationId xmlns:a16="http://schemas.microsoft.com/office/drawing/2014/main" id="{BA4C9DEF-6549-DC4A-B2AC-8D61BD409F5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AC2951E6-542B-64D4-00BC-EA7BC7F1A86A}"/>
              </a:ext>
            </a:extLst>
          </p:cNvPr>
          <p:cNvSpPr/>
          <p:nvPr/>
        </p:nvSpPr>
        <p:spPr bwMode="auto">
          <a:xfrm>
            <a:off x="3018811" y="1126545"/>
            <a:ext cx="4766821" cy="41171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6"/>
                </a:solidFill>
                <a:latin typeface="Consolas" panose="020B0609020204030204" pitchFamily="49" charset="0"/>
                <a:cs typeface="Consolas" panose="020B0609020204030204" pitchFamily="49" charset="0"/>
              </a:rPr>
              <a:t>Label:   </a:t>
            </a:r>
            <a:r>
              <a:rPr lang="en-US" sz="2000" dirty="0">
                <a:solidFill>
                  <a:srgbClr val="7030A0"/>
                </a:solidFill>
                <a:latin typeface="Consolas" panose="020B0609020204030204" pitchFamily="49" charset="0"/>
                <a:cs typeface="Consolas" panose="020B0609020204030204" pitchFamily="49" charset="0"/>
              </a:rPr>
              <a:t>.space </a:t>
            </a:r>
            <a:r>
              <a:rPr lang="en-US" sz="2000" dirty="0">
                <a:solidFill>
                  <a:srgbClr val="F37440"/>
                </a:solidFill>
                <a:latin typeface="Consolas" panose="020B0609020204030204" pitchFamily="49" charset="0"/>
                <a:cs typeface="Consolas" panose="020B0609020204030204" pitchFamily="49" charset="0"/>
              </a:rPr>
              <a:t>&lt;size&gt;, </a:t>
            </a:r>
            <a:r>
              <a:rPr lang="en-US" sz="2000" dirty="0">
                <a:solidFill>
                  <a:schemeClr val="accent3"/>
                </a:solidFill>
                <a:latin typeface="Consolas" panose="020B0609020204030204" pitchFamily="49" charset="0"/>
                <a:cs typeface="Consolas" panose="020B0609020204030204" pitchFamily="49" charset="0"/>
              </a:rPr>
              <a:t>&lt;fill&gt;</a:t>
            </a:r>
          </a:p>
        </p:txBody>
      </p:sp>
    </p:spTree>
    <p:extLst>
      <p:ext uri="{BB962C8B-B14F-4D97-AF65-F5344CB8AC3E}">
        <p14:creationId xmlns:p14="http://schemas.microsoft.com/office/powerpoint/2010/main" val="195284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57729" y="91525"/>
            <a:ext cx="10515600" cy="370689"/>
          </a:xfrm>
        </p:spPr>
        <p:txBody>
          <a:bodyPr>
            <a:noAutofit/>
          </a:bodyPr>
          <a:lstStyle/>
          <a:p>
            <a:r>
              <a:rPr lang="en-US" sz="2400" dirty="0"/>
              <a:t>Loading Static variables into a register</a:t>
            </a:r>
          </a:p>
        </p:txBody>
      </p:sp>
      <p:sp>
        <p:nvSpPr>
          <p:cNvPr id="13" name="TextBox 12">
            <a:extLst>
              <a:ext uri="{FF2B5EF4-FFF2-40B4-BE49-F238E27FC236}">
                <a16:creationId xmlns:a16="http://schemas.microsoft.com/office/drawing/2014/main" id="{8B7DEF19-036D-994F-A1C3-6D4DF704A88A}"/>
              </a:ext>
            </a:extLst>
          </p:cNvPr>
          <p:cNvSpPr txBox="1"/>
          <p:nvPr/>
        </p:nvSpPr>
        <p:spPr>
          <a:xfrm>
            <a:off x="6580144" y="1465870"/>
            <a:ext cx="5611856" cy="5078313"/>
          </a:xfrm>
          <a:prstGeom prst="rect">
            <a:avLst/>
          </a:prstGeom>
          <a:solidFill>
            <a:schemeClr val="accent4">
              <a:lumMod val="20000"/>
              <a:lumOff val="80000"/>
            </a:schemeClr>
          </a:solidFill>
          <a:ln>
            <a:solidFill>
              <a:schemeClr val="accent6"/>
            </a:solidFill>
          </a:ln>
        </p:spPr>
        <p:txBody>
          <a:bodyPr wrap="square" rtlCol="0">
            <a:spAutoFit/>
          </a:bodyPr>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       // function header</a:t>
            </a:r>
          </a:p>
          <a:p>
            <a:r>
              <a:rPr lang="en-US" dirty="0">
                <a:solidFill>
                  <a:schemeClr val="tx1">
                    <a:lumMod val="50000"/>
                  </a:schemeClr>
                </a:solidFill>
                <a:latin typeface="Consolas" panose="020B0609020204030204" pitchFamily="49" charset="0"/>
                <a:cs typeface="Consolas" panose="020B0609020204030204" pitchFamily="49" charset="0"/>
              </a:rPr>
              <a:t>main:</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load the address, then contents</a:t>
            </a:r>
          </a:p>
          <a:p>
            <a:r>
              <a:rPr lang="en-US" dirty="0">
                <a:solidFill>
                  <a:srgbClr val="2C895B"/>
                </a:solidFill>
                <a:latin typeface="Consolas" panose="020B0609020204030204" pitchFamily="49" charset="0"/>
                <a:cs typeface="Consolas" panose="020B0609020204030204" pitchFamily="49" charset="0"/>
              </a:rPr>
              <a:t>      // using r2</a:t>
            </a:r>
          </a:p>
          <a:p>
            <a:endParaRPr lang="en-US" dirty="0">
              <a:solidFill>
                <a:srgbClr val="2C895B"/>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r2, =x     // int *r2 = &amp;x</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ldr</a:t>
            </a:r>
            <a:r>
              <a:rPr lang="en-US" dirty="0">
                <a:solidFill>
                  <a:srgbClr val="F3753F"/>
                </a:solidFill>
                <a:latin typeface="Consolas" panose="020B0609020204030204" pitchFamily="49" charset="0"/>
                <a:cs typeface="Consolas" panose="020B0609020204030204" pitchFamily="49" charset="0"/>
              </a:rPr>
              <a:t> r2, [r2]   // r2 = *r2;</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      // &amp;x was only needed once above</a:t>
            </a:r>
          </a:p>
          <a:p>
            <a:r>
              <a:rPr lang="en-US" dirty="0">
                <a:solidFill>
                  <a:srgbClr val="7030A0"/>
                </a:solidFill>
                <a:latin typeface="Consolas" panose="020B0609020204030204" pitchFamily="49" charset="0"/>
                <a:cs typeface="Consolas" panose="020B0609020204030204" pitchFamily="49" charset="0"/>
              </a:rPr>
              <a:t>      // Note: </a:t>
            </a:r>
            <a:r>
              <a:rPr lang="en-US" b="1" dirty="0">
                <a:solidFill>
                  <a:srgbClr val="7030A0"/>
                </a:solidFill>
                <a:latin typeface="Consolas" panose="020B0609020204030204" pitchFamily="49" charset="0"/>
                <a:cs typeface="Consolas" panose="020B0609020204030204" pitchFamily="49" charset="0"/>
              </a:rPr>
              <a:t>r2 was a pointer then an int</a:t>
            </a:r>
          </a:p>
          <a:p>
            <a:r>
              <a:rPr lang="en-US" dirty="0">
                <a:solidFill>
                  <a:srgbClr val="7030A0"/>
                </a:solidFill>
                <a:latin typeface="Consolas" panose="020B0609020204030204" pitchFamily="49" charset="0"/>
                <a:cs typeface="Consolas" panose="020B0609020204030204" pitchFamily="49" charset="0"/>
              </a:rPr>
              <a:t>      // no "type" checking in assembly!</a:t>
            </a:r>
          </a:p>
          <a:p>
            <a:endParaRPr lang="en-US" dirty="0">
              <a:solidFill>
                <a:srgbClr val="7030A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store the contents of r2</a:t>
            </a:r>
          </a:p>
          <a:p>
            <a:endParaRPr lang="en-US" dirty="0">
              <a:solidFill>
                <a:srgbClr val="2C895B"/>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ldr</a:t>
            </a:r>
            <a:r>
              <a:rPr lang="en-US" dirty="0">
                <a:solidFill>
                  <a:srgbClr val="7030A0"/>
                </a:solidFill>
                <a:latin typeface="Consolas" panose="020B0609020204030204" pitchFamily="49" charset="0"/>
                <a:cs typeface="Consolas" panose="020B0609020204030204" pitchFamily="49" charset="0"/>
              </a:rPr>
              <a:t> r1, =y     // int *r1 = &amp;y</a:t>
            </a:r>
          </a:p>
          <a:p>
            <a:r>
              <a:rPr lang="en-US" dirty="0">
                <a:solidFill>
                  <a:srgbClr val="7030A0"/>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str r2, [r1]   // *r1 = r2 </a:t>
            </a:r>
            <a:r>
              <a:rPr lang="en-US" dirty="0">
                <a:solidFill>
                  <a:srgbClr val="F3753F"/>
                </a:solidFill>
                <a:latin typeface="Consolas" panose="020B0609020204030204" pitchFamily="49" charset="0"/>
                <a:cs typeface="Consolas" panose="020B0609020204030204" pitchFamily="49" charset="0"/>
              </a:rPr>
              <a:t>          </a:t>
            </a:r>
          </a:p>
        </p:txBody>
      </p:sp>
      <p:sp>
        <p:nvSpPr>
          <p:cNvPr id="15" name="TextBox 14">
            <a:extLst>
              <a:ext uri="{FF2B5EF4-FFF2-40B4-BE49-F238E27FC236}">
                <a16:creationId xmlns:a16="http://schemas.microsoft.com/office/drawing/2014/main" id="{F2E447CA-929F-6148-8CDC-6E11F87345B6}"/>
              </a:ext>
            </a:extLst>
          </p:cNvPr>
          <p:cNvSpPr txBox="1"/>
          <p:nvPr/>
        </p:nvSpPr>
        <p:spPr>
          <a:xfrm>
            <a:off x="11927778" y="6232903"/>
            <a:ext cx="300082" cy="369332"/>
          </a:xfrm>
          <a:prstGeom prst="rect">
            <a:avLst/>
          </a:prstGeom>
          <a:noFill/>
        </p:spPr>
        <p:txBody>
          <a:bodyPr wrap="none" rtlCol="0">
            <a:spAutoFit/>
          </a:bodyPr>
          <a:lstStyle/>
          <a:p>
            <a:r>
              <a:rPr lang="en-US" dirty="0">
                <a:solidFill>
                  <a:srgbClr val="FF0000"/>
                </a:solidFill>
              </a:rPr>
              <a:t>x</a:t>
            </a:r>
          </a:p>
        </p:txBody>
      </p:sp>
      <p:sp>
        <p:nvSpPr>
          <p:cNvPr id="18" name="Rectangle 17">
            <a:extLst>
              <a:ext uri="{FF2B5EF4-FFF2-40B4-BE49-F238E27FC236}">
                <a16:creationId xmlns:a16="http://schemas.microsoft.com/office/drawing/2014/main" id="{55BF2AAF-DE58-C7A4-50C3-FC52A03BA8BF}"/>
              </a:ext>
            </a:extLst>
          </p:cNvPr>
          <p:cNvSpPr/>
          <p:nvPr/>
        </p:nvSpPr>
        <p:spPr bwMode="auto">
          <a:xfrm>
            <a:off x="6580144" y="794128"/>
            <a:ext cx="5611856"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grpSp>
        <p:nvGrpSpPr>
          <p:cNvPr id="3" name="Group 2">
            <a:extLst>
              <a:ext uri="{FF2B5EF4-FFF2-40B4-BE49-F238E27FC236}">
                <a16:creationId xmlns:a16="http://schemas.microsoft.com/office/drawing/2014/main" id="{A795EE37-B1CD-5ED9-E520-581B330E7835}"/>
              </a:ext>
            </a:extLst>
          </p:cNvPr>
          <p:cNvGrpSpPr/>
          <p:nvPr/>
        </p:nvGrpSpPr>
        <p:grpSpPr>
          <a:xfrm>
            <a:off x="1856301" y="3185902"/>
            <a:ext cx="5483942" cy="1160547"/>
            <a:chOff x="1844903" y="5360996"/>
            <a:chExt cx="5483942" cy="1160547"/>
          </a:xfrm>
        </p:grpSpPr>
        <p:sp>
          <p:nvSpPr>
            <p:cNvPr id="23" name="Content Placeholder 1">
              <a:extLst>
                <a:ext uri="{FF2B5EF4-FFF2-40B4-BE49-F238E27FC236}">
                  <a16:creationId xmlns:a16="http://schemas.microsoft.com/office/drawing/2014/main" id="{42B6628D-DA14-870F-BC99-0E36C1AA5F8E}"/>
                </a:ext>
              </a:extLst>
            </p:cNvPr>
            <p:cNvSpPr txBox="1">
              <a:spLocks/>
            </p:cNvSpPr>
            <p:nvPr/>
          </p:nvSpPr>
          <p:spPr>
            <a:xfrm>
              <a:off x="1844903" y="5360996"/>
              <a:ext cx="445877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b="1" dirty="0">
                  <a:solidFill>
                    <a:srgbClr val="C00000"/>
                  </a:solidFill>
                  <a:cs typeface="Courier New" panose="02070309020205020404" pitchFamily="49" charset="0"/>
                </a:rPr>
                <a:t>load</a:t>
              </a:r>
              <a:r>
                <a:rPr lang="en-US" sz="2000" dirty="0">
                  <a:solidFill>
                    <a:schemeClr val="tx2"/>
                  </a:solidFill>
                  <a:cs typeface="Courier New" panose="02070309020205020404" pitchFamily="49" charset="0"/>
                </a:rPr>
                <a:t> a static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read (load) from *pointer</a:t>
              </a:r>
            </a:p>
          </p:txBody>
        </p:sp>
        <p:sp>
          <p:nvSpPr>
            <p:cNvPr id="25" name="Down Arrow 24">
              <a:extLst>
                <a:ext uri="{FF2B5EF4-FFF2-40B4-BE49-F238E27FC236}">
                  <a16:creationId xmlns:a16="http://schemas.microsoft.com/office/drawing/2014/main" id="{5FDDFF36-9EA7-6561-45E7-CD2AFD032C77}"/>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Content Placeholder 1">
            <a:extLst>
              <a:ext uri="{FF2B5EF4-FFF2-40B4-BE49-F238E27FC236}">
                <a16:creationId xmlns:a16="http://schemas.microsoft.com/office/drawing/2014/main" id="{B50C0C17-B064-B291-53CB-69E320CB74B7}"/>
              </a:ext>
            </a:extLst>
          </p:cNvPr>
          <p:cNvSpPr txBox="1">
            <a:spLocks/>
          </p:cNvSpPr>
          <p:nvPr/>
        </p:nvSpPr>
        <p:spPr>
          <a:xfrm>
            <a:off x="157729" y="430079"/>
            <a:ext cx="6236496" cy="2495626"/>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cs typeface="Courier New" panose="02070309020205020404" pitchFamily="49" charset="0"/>
              </a:rPr>
              <a:t>Tell the assembler load the address (</a:t>
            </a:r>
            <a:r>
              <a:rPr lang="en-US" sz="1800" dirty="0" err="1">
                <a:cs typeface="Courier New" panose="02070309020205020404" pitchFamily="49" charset="0"/>
              </a:rPr>
              <a:t>Lvalue</a:t>
            </a:r>
            <a:r>
              <a:rPr lang="en-US" sz="1800" dirty="0">
                <a:cs typeface="Courier New" panose="02070309020205020404" pitchFamily="49" charset="0"/>
              </a:rPr>
              <a:t>) of a label into a register:</a:t>
            </a:r>
          </a:p>
          <a:p>
            <a:pPr marL="354012" lvl="1" indent="0">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Rd, </a:t>
            </a:r>
            <a:r>
              <a:rPr lang="en-US" sz="1800" dirty="0">
                <a:solidFill>
                  <a:srgbClr val="C00000"/>
                </a:solidFill>
                <a:latin typeface="Consolas" panose="020B0609020204030204" pitchFamily="49" charset="0"/>
                <a:cs typeface="Consolas" panose="020B0609020204030204" pitchFamily="49" charset="0"/>
              </a:rPr>
              <a:t>=Label </a:t>
            </a:r>
            <a:r>
              <a:rPr lang="en-US" sz="1800" i="1" dirty="0">
                <a:solidFill>
                  <a:srgbClr val="2C895B"/>
                </a:solidFill>
                <a:latin typeface="Consolas" panose="020B0609020204030204" pitchFamily="49" charset="0"/>
                <a:cs typeface="Consolas" panose="020B0609020204030204" pitchFamily="49" charset="0"/>
              </a:rPr>
              <a:t>// Rd = address</a:t>
            </a:r>
          </a:p>
          <a:p>
            <a:r>
              <a:rPr lang="en-US" sz="2000" dirty="0">
                <a:cs typeface="Courier New" panose="02070309020205020404" pitchFamily="49" charset="0"/>
              </a:rPr>
              <a:t>Tell the assembler load the contents into a register</a:t>
            </a:r>
          </a:p>
          <a:p>
            <a:r>
              <a:rPr lang="en-US" sz="2000" dirty="0" err="1">
                <a:solidFill>
                  <a:srgbClr val="0070C0"/>
                </a:solidFill>
                <a:latin typeface="Consolas" panose="020B0609020204030204" pitchFamily="49" charset="0"/>
                <a:cs typeface="Consolas" panose="020B0609020204030204" pitchFamily="49" charset="0"/>
              </a:rPr>
              <a:t>ldr</a:t>
            </a:r>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R0, </a:t>
            </a:r>
            <a:r>
              <a:rPr lang="en-US" sz="2000" dirty="0">
                <a:solidFill>
                  <a:srgbClr val="C00000"/>
                </a:solidFill>
                <a:latin typeface="Consolas" panose="020B0609020204030204" pitchFamily="49" charset="0"/>
                <a:cs typeface="Consolas" panose="020B0609020204030204" pitchFamily="49" charset="0"/>
              </a:rPr>
              <a:t>[Rd] </a:t>
            </a:r>
            <a:r>
              <a:rPr lang="en-US" sz="2000" i="1" dirty="0">
                <a:solidFill>
                  <a:srgbClr val="2C895B"/>
                </a:solidFill>
                <a:latin typeface="Consolas" panose="020B0609020204030204" pitchFamily="49" charset="0"/>
                <a:cs typeface="Consolas" panose="020B0609020204030204" pitchFamily="49" charset="0"/>
              </a:rPr>
              <a:t>// Rd = address</a:t>
            </a:r>
          </a:p>
          <a:p>
            <a:r>
              <a:rPr lang="en-US" sz="1800" i="1" dirty="0">
                <a:solidFill>
                  <a:srgbClr val="2C895B"/>
                </a:solidFill>
                <a:latin typeface="Consolas" panose="020B0609020204030204" pitchFamily="49" charset="0"/>
                <a:cs typeface="Consolas" panose="020B0609020204030204" pitchFamily="49" charset="0"/>
              </a:rPr>
              <a:t>Example to the right: y = x;</a:t>
            </a:r>
          </a:p>
        </p:txBody>
      </p:sp>
      <p:sp>
        <p:nvSpPr>
          <p:cNvPr id="5" name="TextBox 4">
            <a:extLst>
              <a:ext uri="{FF2B5EF4-FFF2-40B4-BE49-F238E27FC236}">
                <a16:creationId xmlns:a16="http://schemas.microsoft.com/office/drawing/2014/main" id="{95C1E49A-658D-1010-DDC9-A1A6BF7BBCA3}"/>
              </a:ext>
            </a:extLst>
          </p:cNvPr>
          <p:cNvSpPr txBox="1"/>
          <p:nvPr/>
        </p:nvSpPr>
        <p:spPr>
          <a:xfrm>
            <a:off x="6580143" y="91525"/>
            <a:ext cx="5611855"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F6ED35F7-CB4B-4DBA-436B-F26E51D794F8}"/>
              </a:ext>
            </a:extLst>
          </p:cNvPr>
          <p:cNvGrpSpPr/>
          <p:nvPr/>
        </p:nvGrpSpPr>
        <p:grpSpPr>
          <a:xfrm>
            <a:off x="1801300" y="5579742"/>
            <a:ext cx="5483942" cy="1160547"/>
            <a:chOff x="1844903" y="5360996"/>
            <a:chExt cx="5483942" cy="1160547"/>
          </a:xfrm>
        </p:grpSpPr>
        <p:sp>
          <p:nvSpPr>
            <p:cNvPr id="7" name="Content Placeholder 1">
              <a:extLst>
                <a:ext uri="{FF2B5EF4-FFF2-40B4-BE49-F238E27FC236}">
                  <a16:creationId xmlns:a16="http://schemas.microsoft.com/office/drawing/2014/main" id="{6BAF533B-62E8-462A-683E-F409112F6E9D}"/>
                </a:ext>
              </a:extLst>
            </p:cNvPr>
            <p:cNvSpPr txBox="1">
              <a:spLocks/>
            </p:cNvSpPr>
            <p:nvPr/>
          </p:nvSpPr>
          <p:spPr>
            <a:xfrm>
              <a:off x="1844903" y="5360996"/>
              <a:ext cx="445877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b="1" dirty="0">
                  <a:solidFill>
                    <a:srgbClr val="C00000"/>
                  </a:solidFill>
                  <a:cs typeface="Courier New" panose="02070309020205020404" pitchFamily="49" charset="0"/>
                </a:rPr>
                <a:t>store</a:t>
              </a:r>
              <a:r>
                <a:rPr lang="en-US" sz="2000" dirty="0">
                  <a:solidFill>
                    <a:schemeClr val="tx2"/>
                  </a:solidFill>
                  <a:cs typeface="Courier New" panose="02070309020205020404" pitchFamily="49" charset="0"/>
                </a:rPr>
                <a:t> to a static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write (store) to  *pointer</a:t>
              </a:r>
            </a:p>
          </p:txBody>
        </p:sp>
        <p:sp>
          <p:nvSpPr>
            <p:cNvPr id="8" name="Down Arrow 7">
              <a:extLst>
                <a:ext uri="{FF2B5EF4-FFF2-40B4-BE49-F238E27FC236}">
                  <a16:creationId xmlns:a16="http://schemas.microsoft.com/office/drawing/2014/main" id="{9681EDAD-B3D2-7B62-7F79-44DE03A56C65}"/>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64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358131" y="174578"/>
            <a:ext cx="11688962" cy="983359"/>
          </a:xfrm>
        </p:spPr>
        <p:txBody>
          <a:bodyPr/>
          <a:lstStyle/>
          <a:p>
            <a:r>
              <a:rPr lang="en-US" sz="2800" i="0" u="none" strike="noStrike" dirty="0">
                <a:effectLst/>
                <a:latin typeface="-webkit-standard"/>
              </a:rPr>
              <a:t>Loading large constants into a register:</a:t>
            </a:r>
            <a:br>
              <a:rPr lang="en-US" sz="2000" i="0" u="none" strike="noStrike" dirty="0">
                <a:effectLst/>
                <a:latin typeface="Calibri" panose="020F0502020204030204" pitchFamily="34" charset="0"/>
                <a:cs typeface="Calibri" panose="020F0502020204030204" pitchFamily="34" charset="0"/>
              </a:rPr>
            </a:br>
            <a:r>
              <a:rPr lang="en-US" sz="2000" i="0" u="none" strike="noStrike" dirty="0">
                <a:effectLst/>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Error: invalid constant (3ff) after fixup</a:t>
            </a:r>
            <a:endParaRPr lang="en-US"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58131" y="1186348"/>
            <a:ext cx="11538797" cy="4753963"/>
          </a:xfrm>
          <a:solidFill>
            <a:schemeClr val="accent4">
              <a:lumMod val="20000"/>
              <a:lumOff val="80000"/>
            </a:schemeClr>
          </a:solidFill>
          <a:ln>
            <a:solidFill>
              <a:srgbClr val="0070C0"/>
            </a:solidFill>
          </a:ln>
        </p:spPr>
        <p:txBody>
          <a:bodyPr/>
          <a:lstStyle/>
          <a:p>
            <a:r>
              <a:rPr lang="en-US" sz="2000" dirty="0"/>
              <a:t>In data processing instructions, the field </a:t>
            </a:r>
            <a:r>
              <a:rPr lang="en-US" sz="2000" b="1" dirty="0">
                <a:solidFill>
                  <a:schemeClr val="accent5"/>
                </a:solidFill>
              </a:rPr>
              <a:t>imm8 + rotate 4 bits </a:t>
            </a:r>
            <a:r>
              <a:rPr lang="en-US" sz="2000" dirty="0"/>
              <a:t>is too small to store store the immediate value, how do you get larger immediate values into a register?</a:t>
            </a:r>
          </a:p>
          <a:p>
            <a:endParaRPr lang="en-US" sz="2000" dirty="0">
              <a:solidFill>
                <a:srgbClr val="0070C0"/>
              </a:solidFill>
            </a:endParaRPr>
          </a:p>
          <a:p>
            <a:endParaRPr lang="en-US" sz="2000" dirty="0">
              <a:solidFill>
                <a:srgbClr val="0070C0"/>
              </a:solidFill>
            </a:endParaRPr>
          </a:p>
          <a:p>
            <a:pPr marL="0" indent="0">
              <a:buNone/>
            </a:pPr>
            <a:endParaRPr lang="en-US" sz="2000" dirty="0">
              <a:solidFill>
                <a:srgbClr val="0070C0"/>
              </a:solidFill>
            </a:endParaRPr>
          </a:p>
          <a:p>
            <a:pPr marL="0" indent="0">
              <a:buNone/>
            </a:pPr>
            <a:endParaRPr lang="en-US" sz="2000" dirty="0">
              <a:solidFill>
                <a:srgbClr val="0070C0"/>
              </a:solidFill>
            </a:endParaRPr>
          </a:p>
          <a:p>
            <a:r>
              <a:rPr lang="en-US" sz="2000" dirty="0"/>
              <a:t>Answer: 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dirty="0"/>
              <a:t> instruction with the constant as an operand:   </a:t>
            </a:r>
            <a:r>
              <a:rPr lang="en-US" sz="2000" b="1" dirty="0">
                <a:solidFill>
                  <a:schemeClr val="accent5"/>
                </a:solidFill>
                <a:latin typeface="Courier New" panose="02070309020205020404" pitchFamily="49" charset="0"/>
                <a:cs typeface="Courier New" panose="02070309020205020404" pitchFamily="49" charset="0"/>
              </a:rPr>
              <a:t>=constant</a:t>
            </a:r>
            <a:endParaRPr lang="en-US" sz="900" b="1" dirty="0">
              <a:solidFill>
                <a:srgbClr val="0070C0"/>
              </a:solidFill>
              <a:latin typeface="Courier New" panose="02070309020205020404" pitchFamily="49" charset="0"/>
              <a:cs typeface="Courier New" panose="02070309020205020404" pitchFamily="49" charset="0"/>
            </a:endParaRPr>
          </a:p>
          <a:p>
            <a:r>
              <a:rPr lang="en-US" sz="2000" dirty="0">
                <a:solidFill>
                  <a:srgbClr val="0070C0"/>
                </a:solidFill>
              </a:rPr>
              <a:t>Assembler</a:t>
            </a:r>
            <a:r>
              <a:rPr lang="en-US" sz="2000" dirty="0">
                <a:solidFill>
                  <a:schemeClr val="accent5"/>
                </a:solidFill>
              </a:rPr>
              <a:t> creates a </a:t>
            </a:r>
            <a:r>
              <a:rPr lang="en-US" sz="2000" b="1" dirty="0">
                <a:solidFill>
                  <a:schemeClr val="accent5"/>
                </a:solidFill>
              </a:rPr>
              <a:t>literal table entry </a:t>
            </a:r>
            <a:r>
              <a:rPr lang="en-US" sz="2000" dirty="0">
                <a:solidFill>
                  <a:schemeClr val="accent5"/>
                </a:solidFill>
              </a:rPr>
              <a:t>with the </a:t>
            </a:r>
            <a:r>
              <a:rPr lang="en-US" sz="2000" b="1" dirty="0">
                <a:solidFill>
                  <a:schemeClr val="accent5"/>
                </a:solidFill>
              </a:rPr>
              <a:t>constant</a:t>
            </a:r>
            <a:endParaRPr lang="en-US" sz="2000" dirty="0"/>
          </a:p>
        </p:txBody>
      </p:sp>
      <p:grpSp>
        <p:nvGrpSpPr>
          <p:cNvPr id="8" name="Group 7">
            <a:extLst>
              <a:ext uri="{FF2B5EF4-FFF2-40B4-BE49-F238E27FC236}">
                <a16:creationId xmlns:a16="http://schemas.microsoft.com/office/drawing/2014/main" id="{10484810-E3CA-5448-98E9-C8B5D8BFDBAD}"/>
              </a:ext>
            </a:extLst>
          </p:cNvPr>
          <p:cNvGrpSpPr/>
          <p:nvPr/>
        </p:nvGrpSpPr>
        <p:grpSpPr>
          <a:xfrm>
            <a:off x="4153520" y="2223405"/>
            <a:ext cx="5371822" cy="1682712"/>
            <a:chOff x="6672287" y="4837122"/>
            <a:chExt cx="5371822" cy="1682712"/>
          </a:xfrm>
        </p:grpSpPr>
        <p:sp>
          <p:nvSpPr>
            <p:cNvPr id="7" name="Rectangle 6">
              <a:extLst>
                <a:ext uri="{FF2B5EF4-FFF2-40B4-BE49-F238E27FC236}">
                  <a16:creationId xmlns:a16="http://schemas.microsoft.com/office/drawing/2014/main" id="{4FC5310D-D403-0540-8A13-5C41681D2851}"/>
                </a:ext>
              </a:extLst>
            </p:cNvPr>
            <p:cNvSpPr/>
            <p:nvPr/>
          </p:nvSpPr>
          <p:spPr>
            <a:xfrm>
              <a:off x="6672287" y="4837122"/>
              <a:ext cx="5371822" cy="1682712"/>
            </a:xfrm>
            <a:prstGeom prst="rect">
              <a:avLst/>
            </a:prstGeom>
            <a:solidFill>
              <a:schemeClr val="bg1">
                <a:lumMod val="9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250B26C4-EF50-4C4E-9CDB-BF370E949360}"/>
                </a:ext>
              </a:extLst>
            </p:cNvPr>
            <p:cNvSpPr/>
            <p:nvPr/>
          </p:nvSpPr>
          <p:spPr bwMode="auto">
            <a:xfrm>
              <a:off x="8536476" y="499729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mov	r0, 1023</a:t>
              </a:r>
            </a:p>
          </p:txBody>
        </p:sp>
        <p:sp>
          <p:nvSpPr>
            <p:cNvPr id="4" name="TextBox 3">
              <a:extLst>
                <a:ext uri="{FF2B5EF4-FFF2-40B4-BE49-F238E27FC236}">
                  <a16:creationId xmlns:a16="http://schemas.microsoft.com/office/drawing/2014/main" id="{317FD59E-3346-CC4D-9193-A02CF8401CFA}"/>
                </a:ext>
              </a:extLst>
            </p:cNvPr>
            <p:cNvSpPr txBox="1"/>
            <p:nvPr/>
          </p:nvSpPr>
          <p:spPr>
            <a:xfrm>
              <a:off x="7016697" y="5420262"/>
              <a:ext cx="4938211" cy="369332"/>
            </a:xfrm>
            <a:prstGeom prst="rect">
              <a:avLst/>
            </a:prstGeom>
            <a:noFill/>
          </p:spPr>
          <p:txBody>
            <a:bodyPr wrap="none" rtlCol="0">
              <a:spAutoFit/>
            </a:bodyPr>
            <a:lstStyle/>
            <a:p>
              <a:r>
                <a:rPr lang="en-US" dirty="0">
                  <a:solidFill>
                    <a:srgbClr val="FF0000"/>
                  </a:solidFill>
                </a:rPr>
                <a:t>xxx.s:24: Error: invalid constant (3ff) after fixup</a:t>
              </a:r>
            </a:p>
          </p:txBody>
        </p:sp>
        <p:sp>
          <p:nvSpPr>
            <p:cNvPr id="20" name="Rounded Rectangle 19">
              <a:extLst>
                <a:ext uri="{FF2B5EF4-FFF2-40B4-BE49-F238E27FC236}">
                  <a16:creationId xmlns:a16="http://schemas.microsoft.com/office/drawing/2014/main" id="{C6E63987-BC30-334A-9A5D-15DF8836D070}"/>
                </a:ext>
              </a:extLst>
            </p:cNvPr>
            <p:cNvSpPr/>
            <p:nvPr/>
          </p:nvSpPr>
          <p:spPr bwMode="auto">
            <a:xfrm>
              <a:off x="8587772" y="595955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err="1">
                  <a:latin typeface="Courier New" panose="02070309020205020404" pitchFamily="49" charset="0"/>
                  <a:cs typeface="Courier New" panose="02070309020205020404" pitchFamily="49" charset="0"/>
                </a:rPr>
                <a:t>ldr</a:t>
              </a:r>
              <a:r>
                <a:rPr lang="en-US" b="1" dirty="0">
                  <a:latin typeface="Courier New" panose="02070309020205020404" pitchFamily="49" charset="0"/>
                  <a:cs typeface="Courier New" panose="02070309020205020404" pitchFamily="49" charset="0"/>
                </a:rPr>
                <a:t>	r0, =1023</a:t>
              </a:r>
            </a:p>
          </p:txBody>
        </p:sp>
        <p:sp>
          <p:nvSpPr>
            <p:cNvPr id="5" name="TextBox 4">
              <a:extLst>
                <a:ext uri="{FF2B5EF4-FFF2-40B4-BE49-F238E27FC236}">
                  <a16:creationId xmlns:a16="http://schemas.microsoft.com/office/drawing/2014/main" id="{14B0FA0A-E260-9946-AF00-9AC23B331957}"/>
                </a:ext>
              </a:extLst>
            </p:cNvPr>
            <p:cNvSpPr txBox="1"/>
            <p:nvPr/>
          </p:nvSpPr>
          <p:spPr>
            <a:xfrm>
              <a:off x="7607375" y="4997799"/>
              <a:ext cx="646331" cy="369332"/>
            </a:xfrm>
            <a:prstGeom prst="rect">
              <a:avLst/>
            </a:prstGeom>
            <a:noFill/>
          </p:spPr>
          <p:txBody>
            <a:bodyPr wrap="none" rtlCol="0">
              <a:spAutoFit/>
            </a:bodyPr>
            <a:lstStyle/>
            <a:p>
              <a:r>
                <a:rPr lang="en-US" b="1" dirty="0">
                  <a:solidFill>
                    <a:srgbClr val="FF0000"/>
                  </a:solidFill>
                </a:rPr>
                <a:t>fails</a:t>
              </a:r>
            </a:p>
          </p:txBody>
        </p:sp>
        <p:sp>
          <p:nvSpPr>
            <p:cNvPr id="21" name="TextBox 20">
              <a:extLst>
                <a:ext uri="{FF2B5EF4-FFF2-40B4-BE49-F238E27FC236}">
                  <a16:creationId xmlns:a16="http://schemas.microsoft.com/office/drawing/2014/main" id="{7DA63FD3-38BE-5549-8527-71F9F94C832D}"/>
                </a:ext>
              </a:extLst>
            </p:cNvPr>
            <p:cNvSpPr txBox="1"/>
            <p:nvPr/>
          </p:nvSpPr>
          <p:spPr>
            <a:xfrm>
              <a:off x="6770120" y="5885580"/>
              <a:ext cx="1544012" cy="369332"/>
            </a:xfrm>
            <a:prstGeom prst="rect">
              <a:avLst/>
            </a:prstGeom>
            <a:noFill/>
          </p:spPr>
          <p:txBody>
            <a:bodyPr wrap="none" rtlCol="0">
              <a:spAutoFit/>
            </a:bodyPr>
            <a:lstStyle/>
            <a:p>
              <a:r>
                <a:rPr lang="en-US" b="1" dirty="0">
                  <a:solidFill>
                    <a:srgbClr val="00B050"/>
                  </a:solidFill>
                </a:rPr>
                <a:t>replacement</a:t>
              </a:r>
            </a:p>
          </p:txBody>
        </p:sp>
        <p:sp>
          <p:nvSpPr>
            <p:cNvPr id="6" name="Right Arrow 5">
              <a:extLst>
                <a:ext uri="{FF2B5EF4-FFF2-40B4-BE49-F238E27FC236}">
                  <a16:creationId xmlns:a16="http://schemas.microsoft.com/office/drawing/2014/main" id="{AFE36EA2-3C7E-B644-9974-CE2C8F88A7C9}"/>
                </a:ext>
              </a:extLst>
            </p:cNvPr>
            <p:cNvSpPr/>
            <p:nvPr/>
          </p:nvSpPr>
          <p:spPr>
            <a:xfrm>
              <a:off x="8202411" y="5062820"/>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9D4FE317-A338-9042-9CE6-47280154F856}"/>
                </a:ext>
              </a:extLst>
            </p:cNvPr>
            <p:cNvSpPr/>
            <p:nvPr/>
          </p:nvSpPr>
          <p:spPr>
            <a:xfrm>
              <a:off x="8253706" y="5974838"/>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5092E0BA-5E07-9947-83B8-47909D250222}"/>
              </a:ext>
            </a:extLst>
          </p:cNvPr>
          <p:cNvSpPr txBox="1"/>
          <p:nvPr/>
        </p:nvSpPr>
        <p:spPr>
          <a:xfrm>
            <a:off x="513188" y="2533606"/>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mov</a:t>
            </a:r>
          </a:p>
        </p:txBody>
      </p:sp>
      <p:sp>
        <p:nvSpPr>
          <p:cNvPr id="24" name="TextBox 23">
            <a:extLst>
              <a:ext uri="{FF2B5EF4-FFF2-40B4-BE49-F238E27FC236}">
                <a16:creationId xmlns:a16="http://schemas.microsoft.com/office/drawing/2014/main" id="{C6A6672E-3DD4-6641-A81E-9681CF8F2C9B}"/>
              </a:ext>
            </a:extLst>
          </p:cNvPr>
          <p:cNvSpPr txBox="1"/>
          <p:nvPr/>
        </p:nvSpPr>
        <p:spPr>
          <a:xfrm>
            <a:off x="1797124" y="253360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6" name="TextBox 25">
            <a:extLst>
              <a:ext uri="{FF2B5EF4-FFF2-40B4-BE49-F238E27FC236}">
                <a16:creationId xmlns:a16="http://schemas.microsoft.com/office/drawing/2014/main" id="{906EB684-1721-5742-BF97-B24E7328A158}"/>
              </a:ext>
            </a:extLst>
          </p:cNvPr>
          <p:cNvSpPr txBox="1"/>
          <p:nvPr/>
        </p:nvSpPr>
        <p:spPr>
          <a:xfrm>
            <a:off x="2402936" y="2533606"/>
            <a:ext cx="668773"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rot4</a:t>
            </a:r>
          </a:p>
        </p:txBody>
      </p:sp>
      <p:sp>
        <p:nvSpPr>
          <p:cNvPr id="27" name="TextBox 26">
            <a:extLst>
              <a:ext uri="{FF2B5EF4-FFF2-40B4-BE49-F238E27FC236}">
                <a16:creationId xmlns:a16="http://schemas.microsoft.com/office/drawing/2014/main" id="{D5F75945-215E-0442-911D-1BB41C228406}"/>
              </a:ext>
            </a:extLst>
          </p:cNvPr>
          <p:cNvSpPr txBox="1"/>
          <p:nvPr/>
        </p:nvSpPr>
        <p:spPr>
          <a:xfrm>
            <a:off x="3073302" y="2533606"/>
            <a:ext cx="853119"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imm8</a:t>
            </a:r>
          </a:p>
        </p:txBody>
      </p:sp>
      <p:sp>
        <p:nvSpPr>
          <p:cNvPr id="25" name="TextBox 24">
            <a:extLst>
              <a:ext uri="{FF2B5EF4-FFF2-40B4-BE49-F238E27FC236}">
                <a16:creationId xmlns:a16="http://schemas.microsoft.com/office/drawing/2014/main" id="{675BFADA-12DA-CC47-A4B2-E2D9A6C48B6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 name="Rectangle 8">
            <a:extLst>
              <a:ext uri="{FF2B5EF4-FFF2-40B4-BE49-F238E27FC236}">
                <a16:creationId xmlns:a16="http://schemas.microsoft.com/office/drawing/2014/main" id="{254A038C-616D-8E48-AA6F-00B044A1BC1B}"/>
              </a:ext>
            </a:extLst>
          </p:cNvPr>
          <p:cNvSpPr/>
          <p:nvPr/>
        </p:nvSpPr>
        <p:spPr>
          <a:xfrm>
            <a:off x="1199178" y="5025859"/>
            <a:ext cx="8236963" cy="6457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Rd, </a:t>
            </a:r>
            <a:r>
              <a:rPr lang="en-US" dirty="0">
                <a:solidFill>
                  <a:srgbClr val="FF0000"/>
                </a:solidFill>
                <a:latin typeface="Consolas" panose="020B0609020204030204" pitchFamily="49" charset="0"/>
                <a:cs typeface="Consolas" panose="020B0609020204030204" pitchFamily="49" charset="0"/>
              </a:rPr>
              <a:t>=constant       </a:t>
            </a:r>
            <a:r>
              <a:rPr lang="en-US" dirty="0">
                <a:solidFill>
                  <a:schemeClr val="tx2"/>
                </a:solidFill>
                <a:latin typeface="Consolas" panose="020B0609020204030204" pitchFamily="49" charset="0"/>
                <a:cs typeface="Consolas" panose="020B0609020204030204" pitchFamily="49" charset="0"/>
              </a:rPr>
              <a:t>// =constant</a:t>
            </a:r>
          </a:p>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r1, </a:t>
            </a:r>
            <a:r>
              <a:rPr lang="en-US" dirty="0">
                <a:solidFill>
                  <a:srgbClr val="FF0000"/>
                </a:solidFill>
                <a:latin typeface="Consolas" panose="020B0609020204030204" pitchFamily="49" charset="0"/>
                <a:cs typeface="Consolas" panose="020B0609020204030204" pitchFamily="49" charset="0"/>
              </a:rPr>
              <a:t>=0x2468abcd     </a:t>
            </a:r>
            <a:r>
              <a:rPr lang="en-US" dirty="0">
                <a:solidFill>
                  <a:schemeClr val="tx2"/>
                </a:solidFill>
                <a:latin typeface="Consolas" panose="020B0609020204030204" pitchFamily="49" charset="0"/>
                <a:cs typeface="Consolas" panose="020B0609020204030204" pitchFamily="49" charset="0"/>
              </a:rPr>
              <a:t>// loads the constant 0x246abcd into r1</a:t>
            </a:r>
            <a:endParaRPr lang="en-US" sz="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0080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5" grpId="0"/>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98242" y="14492"/>
            <a:ext cx="12093758" cy="490633"/>
          </a:xfrm>
        </p:spPr>
        <p:txBody>
          <a:bodyPr/>
          <a:lstStyle/>
          <a:p>
            <a:r>
              <a:rPr lang="en-US" dirty="0"/>
              <a:t>Reference: LDR/STR – Register To/From Memory Copy</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1154624" y="2841489"/>
            <a:ext cx="10048377" cy="1596455"/>
          </a:xfrm>
          <a:solidFill>
            <a:schemeClr val="accent4">
              <a:lumMod val="20000"/>
              <a:lumOff val="80000"/>
            </a:schemeClr>
          </a:solidFill>
          <a:ln>
            <a:solidFill>
              <a:schemeClr val="tx2"/>
            </a:solidFill>
          </a:ln>
        </p:spPr>
        <p:txBody>
          <a:bodyPr/>
          <a:lstStyle/>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imm12] </a:t>
            </a:r>
            <a:r>
              <a:rPr lang="en-US" sz="1800" dirty="0">
                <a:solidFill>
                  <a:srgbClr val="00B050"/>
                </a:solidFill>
                <a:latin typeface="Consolas" panose="020B0609020204030204" pitchFamily="49" charset="0"/>
                <a:cs typeface="Consolas" panose="020B0609020204030204" pitchFamily="49" charset="0"/>
              </a:rPr>
              <a:t>// base register pointer + offset  </a:t>
            </a:r>
            <a:r>
              <a:rPr lang="en-US" sz="1800" dirty="0">
                <a:solidFill>
                  <a:srgbClr val="FF0000"/>
                </a:solidFill>
                <a:latin typeface="Consolas" panose="020B0609020204030204" pitchFamily="49" charset="0"/>
                <a:cs typeface="Consolas" panose="020B0609020204030204" pitchFamily="49" charset="0"/>
              </a:rPr>
              <a:t>imm12 in bytes  </a:t>
            </a:r>
          </a:p>
          <a:p>
            <a:pPr marL="0" indent="0">
              <a:lnSpc>
                <a:spcPct val="100000"/>
              </a:lnSpc>
              <a:buNone/>
            </a:pPr>
            <a:r>
              <a:rPr lang="en-US" sz="1800" dirty="0">
                <a:solidFill>
                  <a:srgbClr val="0070C0"/>
                </a:solidFill>
                <a:latin typeface="Consolas" panose="020B0609020204030204" pitchFamily="49" charset="0"/>
                <a:cs typeface="Consolas" panose="020B0609020204030204" pitchFamily="49" charset="0"/>
              </a:rPr>
              <a:t>                             -4095 &lt;= imm12 &lt;= 4095 (bytes)</a:t>
            </a: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a:t>
            </a:r>
            <a:r>
              <a:rPr lang="en-US" sz="1800" dirty="0">
                <a:solidFill>
                  <a:srgbClr val="00B050"/>
                </a:solidFill>
                <a:latin typeface="Consolas" panose="020B0609020204030204" pitchFamily="49" charset="0"/>
                <a:cs typeface="Consolas" panose="020B0609020204030204" pitchFamily="49" charset="0"/>
              </a:rPr>
              <a:t>// base register pointer + 0 (imm12 is 0) </a:t>
            </a:r>
            <a:endParaRPr lang="en-US" sz="1800" dirty="0">
              <a:solidFill>
                <a:srgbClr val="0070C0"/>
              </a:solidFill>
              <a:latin typeface="Consolas" panose="020B0609020204030204" pitchFamily="49" charset="0"/>
              <a:cs typeface="Consolas" panose="020B0609020204030204" pitchFamily="49" charset="0"/>
            </a:endParaRP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Rm]    </a:t>
            </a:r>
            <a:r>
              <a:rPr lang="en-US" sz="1800" dirty="0">
                <a:solidFill>
                  <a:srgbClr val="00B050"/>
                </a:solidFill>
                <a:latin typeface="Consolas" panose="020B0609020204030204" pitchFamily="49" charset="0"/>
                <a:cs typeface="Consolas" panose="020B0609020204030204" pitchFamily="49" charset="0"/>
              </a:rPr>
              <a:t>// base register pointer +- offset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424715" y="656435"/>
            <a:ext cx="5633963"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4093718" y="177796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3814625" y="2193840"/>
            <a:ext cx="1680909"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 constant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3144252" y="185703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694858" y="219900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557076" y="149076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2866348" y="149546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3478312" y="149076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2260536" y="149181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2616764" y="108497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1855237" y="707399"/>
            <a:ext cx="395683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a:t>
            </a:r>
          </a:p>
        </p:txBody>
      </p:sp>
      <p:sp>
        <p:nvSpPr>
          <p:cNvPr id="41" name="TextBox 40">
            <a:extLst>
              <a:ext uri="{FF2B5EF4-FFF2-40B4-BE49-F238E27FC236}">
                <a16:creationId xmlns:a16="http://schemas.microsoft.com/office/drawing/2014/main" id="{6AFCC1C8-574E-8E4E-8555-AF8F96C64834}"/>
              </a:ext>
            </a:extLst>
          </p:cNvPr>
          <p:cNvSpPr txBox="1"/>
          <p:nvPr/>
        </p:nvSpPr>
        <p:spPr>
          <a:xfrm>
            <a:off x="1855238" y="149076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557076" y="72244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1547447" y="109177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5AE9F5-DC96-824F-A293-2B5EB5AFE680}"/>
              </a:ext>
            </a:extLst>
          </p:cNvPr>
          <p:cNvGrpSpPr/>
          <p:nvPr/>
        </p:nvGrpSpPr>
        <p:grpSpPr>
          <a:xfrm>
            <a:off x="6293814" y="630667"/>
            <a:ext cx="5633964" cy="1989556"/>
            <a:chOff x="6260122" y="452935"/>
            <a:chExt cx="5633964" cy="1989556"/>
          </a:xfrm>
        </p:grpSpPr>
        <p:sp>
          <p:nvSpPr>
            <p:cNvPr id="24" name="Rectangle 23">
              <a:extLst>
                <a:ext uri="{FF2B5EF4-FFF2-40B4-BE49-F238E27FC236}">
                  <a16:creationId xmlns:a16="http://schemas.microsoft.com/office/drawing/2014/main" id="{A1E002E9-C49C-B144-8E83-3FD2C22AF615}"/>
                </a:ext>
              </a:extLst>
            </p:cNvPr>
            <p:cNvSpPr/>
            <p:nvPr/>
          </p:nvSpPr>
          <p:spPr>
            <a:xfrm>
              <a:off x="6260122" y="452935"/>
              <a:ext cx="5633964"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439FD4B8-2998-BE4D-999F-BC8A0EBE6DB8}"/>
                </a:ext>
              </a:extLst>
            </p:cNvPr>
            <p:cNvCxnSpPr>
              <a:cxnSpLocks/>
            </p:cNvCxnSpPr>
            <p:nvPr/>
          </p:nvCxnSpPr>
          <p:spPr bwMode="auto">
            <a:xfrm flipV="1">
              <a:off x="9941249" y="1603051"/>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26" name="TextBox 25">
              <a:extLst>
                <a:ext uri="{FF2B5EF4-FFF2-40B4-BE49-F238E27FC236}">
                  <a16:creationId xmlns:a16="http://schemas.microsoft.com/office/drawing/2014/main" id="{9356F3AB-7A3A-074A-A40B-8FD368B0416B}"/>
                </a:ext>
              </a:extLst>
            </p:cNvPr>
            <p:cNvSpPr txBox="1"/>
            <p:nvPr/>
          </p:nvSpPr>
          <p:spPr>
            <a:xfrm>
              <a:off x="9465482" y="1959340"/>
              <a:ext cx="2334935"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Offset/index Register</a:t>
              </a:r>
            </a:p>
          </p:txBody>
        </p:sp>
        <p:cxnSp>
          <p:nvCxnSpPr>
            <p:cNvPr id="27" name="Straight Arrow Connector 26">
              <a:extLst>
                <a:ext uri="{FF2B5EF4-FFF2-40B4-BE49-F238E27FC236}">
                  <a16:creationId xmlns:a16="http://schemas.microsoft.com/office/drawing/2014/main" id="{4DBB029A-B563-7F46-B372-0DD7A36B2ED8}"/>
                </a:ext>
              </a:extLst>
            </p:cNvPr>
            <p:cNvCxnSpPr>
              <a:cxnSpLocks/>
            </p:cNvCxnSpPr>
            <p:nvPr/>
          </p:nvCxnSpPr>
          <p:spPr bwMode="auto">
            <a:xfrm flipV="1">
              <a:off x="9200815" y="1622370"/>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28" name="TextBox 27">
              <a:extLst>
                <a:ext uri="{FF2B5EF4-FFF2-40B4-BE49-F238E27FC236}">
                  <a16:creationId xmlns:a16="http://schemas.microsoft.com/office/drawing/2014/main" id="{51564177-F2D3-104B-9EDA-B15B325F67A7}"/>
                </a:ext>
              </a:extLst>
            </p:cNvPr>
            <p:cNvSpPr txBox="1"/>
            <p:nvPr/>
          </p:nvSpPr>
          <p:spPr>
            <a:xfrm>
              <a:off x="6617594" y="1960993"/>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29" name="TextBox 28">
              <a:extLst>
                <a:ext uri="{FF2B5EF4-FFF2-40B4-BE49-F238E27FC236}">
                  <a16:creationId xmlns:a16="http://schemas.microsoft.com/office/drawing/2014/main" id="{4756B6B8-EDBA-5844-BB01-2EA1896DFCF1}"/>
                </a:ext>
              </a:extLst>
            </p:cNvPr>
            <p:cNvSpPr txBox="1"/>
            <p:nvPr/>
          </p:nvSpPr>
          <p:spPr>
            <a:xfrm>
              <a:off x="6740915" y="125579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30" name="TextBox 29">
              <a:extLst>
                <a:ext uri="{FF2B5EF4-FFF2-40B4-BE49-F238E27FC236}">
                  <a16:creationId xmlns:a16="http://schemas.microsoft.com/office/drawing/2014/main" id="{E71DC2C2-F786-7841-A483-4BAFA3CFBD2B}"/>
                </a:ext>
              </a:extLst>
            </p:cNvPr>
            <p:cNvSpPr txBox="1"/>
            <p:nvPr/>
          </p:nvSpPr>
          <p:spPr>
            <a:xfrm>
              <a:off x="9013463" y="1259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32" name="TextBox 31">
              <a:extLst>
                <a:ext uri="{FF2B5EF4-FFF2-40B4-BE49-F238E27FC236}">
                  <a16:creationId xmlns:a16="http://schemas.microsoft.com/office/drawing/2014/main" id="{64B3D027-53D7-8544-8ADD-28926B9D792A}"/>
                </a:ext>
              </a:extLst>
            </p:cNvPr>
            <p:cNvSpPr txBox="1"/>
            <p:nvPr/>
          </p:nvSpPr>
          <p:spPr>
            <a:xfrm>
              <a:off x="8407651" y="1255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33" name="Straight Arrow Connector 32">
              <a:extLst>
                <a:ext uri="{FF2B5EF4-FFF2-40B4-BE49-F238E27FC236}">
                  <a16:creationId xmlns:a16="http://schemas.microsoft.com/office/drawing/2014/main" id="{3FC9B910-3792-524C-9DC7-9987E5CF347A}"/>
                </a:ext>
              </a:extLst>
            </p:cNvPr>
            <p:cNvCxnSpPr>
              <a:cxnSpLocks/>
            </p:cNvCxnSpPr>
            <p:nvPr/>
          </p:nvCxnSpPr>
          <p:spPr bwMode="auto">
            <a:xfrm>
              <a:off x="8710557" y="886078"/>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34" name="TextBox 33">
              <a:extLst>
                <a:ext uri="{FF2B5EF4-FFF2-40B4-BE49-F238E27FC236}">
                  <a16:creationId xmlns:a16="http://schemas.microsoft.com/office/drawing/2014/main" id="{9C6CCDD2-37B6-4F47-8970-7FB05A862360}"/>
                </a:ext>
              </a:extLst>
            </p:cNvPr>
            <p:cNvSpPr txBox="1"/>
            <p:nvPr/>
          </p:nvSpPr>
          <p:spPr>
            <a:xfrm>
              <a:off x="8030030" y="529634"/>
              <a:ext cx="3810363"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 address</a:t>
              </a:r>
            </a:p>
          </p:txBody>
        </p:sp>
        <p:sp>
          <p:nvSpPr>
            <p:cNvPr id="37" name="TextBox 36">
              <a:extLst>
                <a:ext uri="{FF2B5EF4-FFF2-40B4-BE49-F238E27FC236}">
                  <a16:creationId xmlns:a16="http://schemas.microsoft.com/office/drawing/2014/main" id="{C78A716F-DB0F-2F47-B855-E8DCC6916433}"/>
                </a:ext>
              </a:extLst>
            </p:cNvPr>
            <p:cNvSpPr txBox="1"/>
            <p:nvPr/>
          </p:nvSpPr>
          <p:spPr>
            <a:xfrm>
              <a:off x="9623059" y="125579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44" name="TextBox 43">
              <a:extLst>
                <a:ext uri="{FF2B5EF4-FFF2-40B4-BE49-F238E27FC236}">
                  <a16:creationId xmlns:a16="http://schemas.microsoft.com/office/drawing/2014/main" id="{5A377830-13DC-1744-8C63-67313136F57B}"/>
                </a:ext>
              </a:extLst>
            </p:cNvPr>
            <p:cNvSpPr txBox="1"/>
            <p:nvPr/>
          </p:nvSpPr>
          <p:spPr>
            <a:xfrm>
              <a:off x="8030030" y="1259447"/>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5" name="TextBox 44">
              <a:extLst>
                <a:ext uri="{FF2B5EF4-FFF2-40B4-BE49-F238E27FC236}">
                  <a16:creationId xmlns:a16="http://schemas.microsoft.com/office/drawing/2014/main" id="{C55FFCDC-3B9F-6841-B790-4155C75ACE51}"/>
                </a:ext>
              </a:extLst>
            </p:cNvPr>
            <p:cNvSpPr txBox="1"/>
            <p:nvPr/>
          </p:nvSpPr>
          <p:spPr>
            <a:xfrm>
              <a:off x="6696665" y="534423"/>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46" name="Straight Arrow Connector 45">
              <a:extLst>
                <a:ext uri="{FF2B5EF4-FFF2-40B4-BE49-F238E27FC236}">
                  <a16:creationId xmlns:a16="http://schemas.microsoft.com/office/drawing/2014/main" id="{B75AE734-E36F-4447-B624-0F705B60C59D}"/>
                </a:ext>
              </a:extLst>
            </p:cNvPr>
            <p:cNvCxnSpPr/>
            <p:nvPr/>
          </p:nvCxnSpPr>
          <p:spPr>
            <a:xfrm>
              <a:off x="7687036" y="903755"/>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AF856C21-FD78-7B4B-8EBD-9CB66FDB0BC1}"/>
              </a:ext>
            </a:extLst>
          </p:cNvPr>
          <p:cNvSpPr txBox="1"/>
          <p:nvPr/>
        </p:nvSpPr>
        <p:spPr>
          <a:xfrm>
            <a:off x="1739892" y="4555445"/>
            <a:ext cx="8877840" cy="2246769"/>
          </a:xfrm>
          <a:prstGeom prst="rect">
            <a:avLst/>
          </a:prstGeom>
          <a:solidFill>
            <a:schemeClr val="accent4">
              <a:lumMod val="20000"/>
              <a:lumOff val="80000"/>
            </a:schemeClr>
          </a:solidFill>
          <a:ln>
            <a:solidFill>
              <a:srgbClr val="000000"/>
            </a:solidFill>
          </a:ln>
        </p:spPr>
        <p:txBody>
          <a:bodyPr wrap="square" rtlCol="0">
            <a:spAutoFit/>
          </a:bodyPr>
          <a:lstStyle/>
          <a:p>
            <a:r>
              <a:rPr lang="en-US" sz="2000" dirty="0" err="1">
                <a:solidFill>
                  <a:srgbClr val="FF0000"/>
                </a:solidFill>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a:t>
            </a:r>
            <a:r>
              <a:rPr lang="en-US" sz="2000" dirty="0" err="1">
                <a:solidFill>
                  <a:schemeClr val="tx1">
                    <a:lumMod val="50000"/>
                  </a:schemeClr>
                </a:solidFill>
                <a:latin typeface="Consolas" panose="020B0609020204030204" pitchFamily="49" charset="0"/>
                <a:cs typeface="Consolas" panose="020B0609020204030204" pitchFamily="49" charset="0"/>
              </a:rPr>
              <a:t>var_x</a:t>
            </a:r>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r1 = &amp;</a:t>
            </a:r>
            <a:r>
              <a:rPr lang="en-US" sz="2000" dirty="0" err="1">
                <a:solidFill>
                  <a:srgbClr val="00B050"/>
                </a:solidFill>
                <a:latin typeface="Consolas" panose="020B0609020204030204" pitchFamily="49" charset="0"/>
                <a:cs typeface="Consolas" panose="020B0609020204030204" pitchFamily="49" charset="0"/>
              </a:rPr>
              <a:t>var_x</a:t>
            </a:r>
            <a:r>
              <a:rPr lang="en-US" sz="2000" dirty="0">
                <a:solidFill>
                  <a:srgbClr val="00B050"/>
                </a:solidFill>
                <a:latin typeface="Consolas" panose="020B0609020204030204" pitchFamily="49" charset="0"/>
                <a:cs typeface="Consolas" panose="020B0609020204030204" pitchFamily="49" charset="0"/>
              </a:rPr>
              <a:t> </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=mylabel+4  	</a:t>
            </a:r>
            <a:r>
              <a:rPr lang="en-US" sz="2000" dirty="0">
                <a:solidFill>
                  <a:srgbClr val="00B050"/>
                </a:solidFill>
                <a:latin typeface="Consolas" panose="020B0609020204030204" pitchFamily="49" charset="0"/>
                <a:cs typeface="Consolas" panose="020B0609020204030204" pitchFamily="49" charset="0"/>
              </a:rPr>
              <a:t>// *(mylabel+4) = r1</a:t>
            </a:r>
          </a:p>
          <a:p>
            <a:pPr>
              <a:tabLst>
                <a:tab pos="1371600" algn="l"/>
              </a:tabLst>
            </a:pP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0000"/>
                </a:solidFill>
                <a:latin typeface="Consolas" panose="020B0609020204030204" pitchFamily="49" charset="0"/>
                <a:cs typeface="Consolas" panose="020B0609020204030204" pitchFamily="49" charset="0"/>
              </a:rPr>
              <a:t> 		r1, =0x246abcd  	</a:t>
            </a:r>
            <a:r>
              <a:rPr lang="en-US" sz="2000" dirty="0">
                <a:solidFill>
                  <a:schemeClr val="accent5"/>
                </a:solidFill>
                <a:latin typeface="Consolas" panose="020B0609020204030204" pitchFamily="49" charset="0"/>
                <a:cs typeface="Consolas" panose="020B0609020204030204" pitchFamily="49" charset="0"/>
              </a:rPr>
              <a:t>// load an immediate into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a:t>
            </a:r>
            <a:r>
              <a:rPr lang="en-US" sz="2000" dirty="0">
                <a:solidFill>
                  <a:srgbClr val="00B050"/>
                </a:solidFill>
                <a:latin typeface="Consolas" panose="020B0609020204030204" pitchFamily="49" charset="0"/>
                <a:cs typeface="Consolas" panose="020B0609020204030204" pitchFamily="49" charset="0"/>
              </a:rPr>
              <a:t>// y = *r3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a:t>
            </a:r>
            <a:r>
              <a:rPr lang="en-US" sz="2000" dirty="0">
                <a:solidFill>
                  <a:srgbClr val="00B050"/>
                </a:solidFill>
                <a:latin typeface="Consolas" panose="020B0609020204030204" pitchFamily="49" charset="0"/>
                <a:cs typeface="Consolas" panose="020B0609020204030204" pitchFamily="49" charset="0"/>
              </a:rPr>
              <a:t>// *r0 =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-4]	      </a:t>
            </a:r>
            <a:r>
              <a:rPr lang="en-US" sz="2000" dirty="0">
                <a:solidFill>
                  <a:srgbClr val="00B050"/>
                </a:solidFill>
                <a:latin typeface="Consolas" panose="020B0609020204030204" pitchFamily="49" charset="0"/>
                <a:cs typeface="Consolas" panose="020B0609020204030204" pitchFamily="49" charset="0"/>
              </a:rPr>
              <a:t>// y = *(r3 – 4)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r2]	      </a:t>
            </a:r>
            <a:r>
              <a:rPr lang="en-US" sz="2000" dirty="0">
                <a:solidFill>
                  <a:srgbClr val="00B050"/>
                </a:solidFill>
                <a:latin typeface="Consolas" panose="020B0609020204030204" pitchFamily="49" charset="0"/>
                <a:cs typeface="Consolas" panose="020B0609020204030204" pitchFamily="49" charset="0"/>
              </a:rPr>
              <a:t>// *(r0 + r2) = r1</a:t>
            </a:r>
            <a:r>
              <a:rPr lang="en-US" sz="2000" dirty="0">
                <a:solidFill>
                  <a:schemeClr val="accent5"/>
                </a:solidFill>
                <a:latin typeface="Consolas" panose="020B0609020204030204" pitchFamily="49" charset="0"/>
                <a:cs typeface="Consolas" panose="020B0609020204030204" pitchFamily="49" charset="0"/>
              </a:rPr>
              <a:t> </a:t>
            </a:r>
          </a:p>
        </p:txBody>
      </p:sp>
      <p:sp>
        <p:nvSpPr>
          <p:cNvPr id="35" name="TextBox 34">
            <a:extLst>
              <a:ext uri="{FF2B5EF4-FFF2-40B4-BE49-F238E27FC236}">
                <a16:creationId xmlns:a16="http://schemas.microsoft.com/office/drawing/2014/main" id="{3D25B32A-B5C4-0F41-851D-72A3ECAB0F7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1234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33D6-8B5E-E470-5042-ABB98EE4473A}"/>
              </a:ext>
            </a:extLst>
          </p:cNvPr>
          <p:cNvSpPr>
            <a:spLocks noGrp="1"/>
          </p:cNvSpPr>
          <p:nvPr>
            <p:ph type="title"/>
          </p:nvPr>
        </p:nvSpPr>
        <p:spPr/>
        <p:txBody>
          <a:bodyPr/>
          <a:lstStyle/>
          <a:p>
            <a:r>
              <a:rPr lang="en-US" dirty="0"/>
              <a:t>Stack types</a:t>
            </a:r>
          </a:p>
        </p:txBody>
      </p:sp>
      <p:sp>
        <p:nvSpPr>
          <p:cNvPr id="3" name="Content Placeholder 2">
            <a:extLst>
              <a:ext uri="{FF2B5EF4-FFF2-40B4-BE49-F238E27FC236}">
                <a16:creationId xmlns:a16="http://schemas.microsoft.com/office/drawing/2014/main" id="{293FAA98-B99C-F716-D1FC-95AE12038BE4}"/>
              </a:ext>
            </a:extLst>
          </p:cNvPr>
          <p:cNvSpPr>
            <a:spLocks noGrp="1"/>
          </p:cNvSpPr>
          <p:nvPr>
            <p:ph sz="quarter" idx="17"/>
          </p:nvPr>
        </p:nvSpPr>
        <p:spPr>
          <a:xfrm>
            <a:off x="364912" y="816621"/>
            <a:ext cx="7358032" cy="5921379"/>
          </a:xfrm>
          <a:solidFill>
            <a:schemeClr val="accent4">
              <a:lumMod val="20000"/>
              <a:lumOff val="80000"/>
            </a:schemeClr>
          </a:solidFill>
          <a:ln>
            <a:solidFill>
              <a:schemeClr val="accent1"/>
            </a:solidFill>
          </a:ln>
        </p:spPr>
        <p:txBody>
          <a:bodyPr/>
          <a:lstStyle/>
          <a:p>
            <a:r>
              <a:rPr lang="en-US" altLang="en-US" sz="2000" dirty="0"/>
              <a:t>A Stack Implements a </a:t>
            </a:r>
            <a:r>
              <a:rPr lang="en-US" altLang="en-US" sz="2000" b="1" dirty="0"/>
              <a:t>last-in first-out</a:t>
            </a:r>
            <a:r>
              <a:rPr lang="en-US" altLang="en-US" sz="2000" dirty="0">
                <a:solidFill>
                  <a:srgbClr val="104475"/>
                </a:solidFill>
              </a:rPr>
              <a:t> </a:t>
            </a:r>
            <a:r>
              <a:rPr lang="en-US" altLang="en-US" sz="2000" dirty="0"/>
              <a:t>(LIFO) protocol</a:t>
            </a:r>
          </a:p>
          <a:p>
            <a:r>
              <a:rPr lang="en-US" sz="2000" dirty="0"/>
              <a:t>Each time a </a:t>
            </a:r>
            <a:r>
              <a:rPr lang="en-US" sz="2000" b="1" dirty="0"/>
              <a:t>function is called</a:t>
            </a:r>
            <a:r>
              <a:rPr lang="en-US" sz="2000" dirty="0"/>
              <a:t>, a </a:t>
            </a:r>
            <a:r>
              <a:rPr lang="en-US" sz="2000" b="1" dirty="0"/>
              <a:t>stack frame is activated</a:t>
            </a:r>
            <a:endParaRPr lang="en-US" sz="2000" dirty="0"/>
          </a:p>
          <a:p>
            <a:pPr lvl="1"/>
            <a:r>
              <a:rPr lang="en-US" sz="2000" dirty="0"/>
              <a:t>space is allocated by moving the stack pointer </a:t>
            </a:r>
          </a:p>
          <a:p>
            <a:pPr lvl="1"/>
            <a:r>
              <a:rPr lang="en-US" sz="2000" dirty="0"/>
              <a:t>push adds space, pop removes space</a:t>
            </a:r>
          </a:p>
          <a:p>
            <a:r>
              <a:rPr lang="en-US" sz="2000" dirty="0"/>
              <a:t>Stack growth direction</a:t>
            </a:r>
          </a:p>
          <a:p>
            <a:pPr lvl="1"/>
            <a:r>
              <a:rPr lang="en-US" sz="2000" b="1" dirty="0"/>
              <a:t>Ascending stack: </a:t>
            </a:r>
            <a:r>
              <a:rPr lang="en-US" sz="2000" dirty="0"/>
              <a:t>grows from low memory towards high memory </a:t>
            </a:r>
            <a:r>
              <a:rPr lang="en-US" sz="2000" dirty="0">
                <a:solidFill>
                  <a:schemeClr val="accent1"/>
                </a:solidFill>
              </a:rPr>
              <a:t>(adding to the </a:t>
            </a:r>
            <a:r>
              <a:rPr lang="en-US" sz="2000" dirty="0" err="1">
                <a:solidFill>
                  <a:schemeClr val="accent1"/>
                </a:solidFill>
              </a:rPr>
              <a:t>sp</a:t>
            </a:r>
            <a:r>
              <a:rPr lang="en-US" sz="2000" dirty="0">
                <a:solidFill>
                  <a:schemeClr val="accent1"/>
                </a:solidFill>
              </a:rPr>
              <a:t> to allocate memory)</a:t>
            </a:r>
            <a:endParaRPr lang="en-US" sz="2000" dirty="0"/>
          </a:p>
          <a:p>
            <a:pPr lvl="1"/>
            <a:r>
              <a:rPr lang="en-US" sz="2000" b="1" dirty="0"/>
              <a:t>Descending stack: </a:t>
            </a:r>
            <a:r>
              <a:rPr lang="en-US" sz="2000" dirty="0"/>
              <a:t>grows from high memory towards low memory </a:t>
            </a:r>
            <a:r>
              <a:rPr lang="en-US" sz="2000" dirty="0">
                <a:solidFill>
                  <a:schemeClr val="accent1"/>
                </a:solidFill>
              </a:rPr>
              <a:t>(subtracting from the  </a:t>
            </a:r>
            <a:r>
              <a:rPr lang="en-US" sz="2000" dirty="0" err="1">
                <a:solidFill>
                  <a:schemeClr val="accent1"/>
                </a:solidFill>
              </a:rPr>
              <a:t>sp</a:t>
            </a:r>
            <a:r>
              <a:rPr lang="en-US" sz="2000" dirty="0">
                <a:solidFill>
                  <a:schemeClr val="accent1"/>
                </a:solidFill>
              </a:rPr>
              <a:t> to allocate memory)</a:t>
            </a:r>
          </a:p>
          <a:p>
            <a:r>
              <a:rPr lang="en-US" sz="2000" dirty="0"/>
              <a:t>Full versus empty stacks </a:t>
            </a:r>
          </a:p>
          <a:p>
            <a:pPr lvl="1"/>
            <a:r>
              <a:rPr lang="en-US" sz="2000" b="1" dirty="0"/>
              <a:t>Empty stack: stack pointer (</a:t>
            </a:r>
            <a:r>
              <a:rPr lang="en-US" sz="2000" dirty="0" err="1"/>
              <a:t>sp</a:t>
            </a:r>
            <a:r>
              <a:rPr lang="en-US" sz="2000" dirty="0"/>
              <a:t>) points at the </a:t>
            </a:r>
            <a:r>
              <a:rPr lang="en-US" sz="2000" b="1" dirty="0"/>
              <a:t>next word address </a:t>
            </a:r>
            <a:r>
              <a:rPr lang="en-US" sz="2000" dirty="0"/>
              <a:t>after the last item pushed on the stack</a:t>
            </a:r>
          </a:p>
          <a:p>
            <a:pPr lvl="1"/>
            <a:r>
              <a:rPr lang="en-US" sz="2000" b="1" dirty="0"/>
              <a:t>Full stack: stack pointer </a:t>
            </a:r>
            <a:r>
              <a:rPr lang="en-US" sz="2000" dirty="0"/>
              <a:t>(</a:t>
            </a:r>
            <a:r>
              <a:rPr lang="en-US" sz="2000" dirty="0" err="1"/>
              <a:t>sp</a:t>
            </a:r>
            <a:r>
              <a:rPr lang="en-US" sz="2000" dirty="0"/>
              <a:t>) points at the </a:t>
            </a:r>
            <a:r>
              <a:rPr lang="en-US" sz="2000" b="1" dirty="0"/>
              <a:t>last item pushed on the stack</a:t>
            </a:r>
          </a:p>
          <a:p>
            <a:r>
              <a:rPr lang="en-US" sz="2000" dirty="0"/>
              <a:t>ARM on Linux uses a </a:t>
            </a:r>
            <a:r>
              <a:rPr lang="en-US" sz="2000" b="1" dirty="0">
                <a:solidFill>
                  <a:schemeClr val="accent1"/>
                </a:solidFill>
              </a:rPr>
              <a:t>full descending stack</a:t>
            </a:r>
          </a:p>
        </p:txBody>
      </p:sp>
      <p:grpSp>
        <p:nvGrpSpPr>
          <p:cNvPr id="60" name="Group 59">
            <a:extLst>
              <a:ext uri="{FF2B5EF4-FFF2-40B4-BE49-F238E27FC236}">
                <a16:creationId xmlns:a16="http://schemas.microsoft.com/office/drawing/2014/main" id="{A55EBB93-DB25-084A-9390-3EBA30102780}"/>
              </a:ext>
            </a:extLst>
          </p:cNvPr>
          <p:cNvGrpSpPr/>
          <p:nvPr/>
        </p:nvGrpSpPr>
        <p:grpSpPr>
          <a:xfrm>
            <a:off x="7876030" y="1766071"/>
            <a:ext cx="4065386" cy="1643631"/>
            <a:chOff x="7867140" y="44758"/>
            <a:chExt cx="4065386" cy="1643631"/>
          </a:xfrm>
        </p:grpSpPr>
        <p:sp>
          <p:nvSpPr>
            <p:cNvPr id="33" name="Left Arrow 32">
              <a:extLst>
                <a:ext uri="{FF2B5EF4-FFF2-40B4-BE49-F238E27FC236}">
                  <a16:creationId xmlns:a16="http://schemas.microsoft.com/office/drawing/2014/main" id="{1F904B6E-930E-1522-75FA-88D1B794B328}"/>
                </a:ext>
              </a:extLst>
            </p:cNvPr>
            <p:cNvSpPr/>
            <p:nvPr/>
          </p:nvSpPr>
          <p:spPr>
            <a:xfrm rot="16200000">
              <a:off x="10995664" y="780588"/>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1A36097-35D7-D3BC-CBCF-15FB8284E177}"/>
                </a:ext>
              </a:extLst>
            </p:cNvPr>
            <p:cNvSpPr/>
            <p:nvPr/>
          </p:nvSpPr>
          <p:spPr>
            <a:xfrm>
              <a:off x="9284890" y="431020"/>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398F59-D592-0621-853C-DE87C490E829}"/>
                </a:ext>
              </a:extLst>
            </p:cNvPr>
            <p:cNvSpPr/>
            <p:nvPr/>
          </p:nvSpPr>
          <p:spPr>
            <a:xfrm>
              <a:off x="9284890" y="1059989"/>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62209BD-7328-BDC5-CE87-0875ABF7A84A}"/>
                </a:ext>
              </a:extLst>
            </p:cNvPr>
            <p:cNvSpPr txBox="1"/>
            <p:nvPr/>
          </p:nvSpPr>
          <p:spPr>
            <a:xfrm>
              <a:off x="7867141" y="53223"/>
              <a:ext cx="3403496" cy="369332"/>
            </a:xfrm>
            <a:prstGeom prst="rect">
              <a:avLst/>
            </a:prstGeom>
            <a:noFill/>
          </p:spPr>
          <p:txBody>
            <a:bodyPr wrap="none" rtlCol="0">
              <a:spAutoFit/>
            </a:bodyPr>
            <a:lstStyle/>
            <a:p>
              <a:r>
                <a:rPr lang="en-US" dirty="0">
                  <a:solidFill>
                    <a:schemeClr val="tx2"/>
                  </a:solidFill>
                </a:rPr>
                <a:t>Descending stack high memory</a:t>
              </a:r>
            </a:p>
          </p:txBody>
        </p:sp>
        <p:sp>
          <p:nvSpPr>
            <p:cNvPr id="38" name="TextBox 37">
              <a:extLst>
                <a:ext uri="{FF2B5EF4-FFF2-40B4-BE49-F238E27FC236}">
                  <a16:creationId xmlns:a16="http://schemas.microsoft.com/office/drawing/2014/main" id="{969498D6-DE04-1EEE-6CEF-99EBED554438}"/>
                </a:ext>
              </a:extLst>
            </p:cNvPr>
            <p:cNvSpPr txBox="1"/>
            <p:nvPr/>
          </p:nvSpPr>
          <p:spPr>
            <a:xfrm>
              <a:off x="9496999" y="1319057"/>
              <a:ext cx="1428596" cy="369332"/>
            </a:xfrm>
            <a:prstGeom prst="rect">
              <a:avLst/>
            </a:prstGeom>
            <a:noFill/>
          </p:spPr>
          <p:txBody>
            <a:bodyPr wrap="none" rtlCol="0">
              <a:spAutoFit/>
            </a:bodyPr>
            <a:lstStyle/>
            <a:p>
              <a:r>
                <a:rPr lang="en-US" dirty="0">
                  <a:solidFill>
                    <a:schemeClr val="tx2"/>
                  </a:solidFill>
                </a:rPr>
                <a:t>low memory</a:t>
              </a:r>
            </a:p>
          </p:txBody>
        </p:sp>
        <p:sp>
          <p:nvSpPr>
            <p:cNvPr id="39" name="Rectangle 38">
              <a:extLst>
                <a:ext uri="{FF2B5EF4-FFF2-40B4-BE49-F238E27FC236}">
                  <a16:creationId xmlns:a16="http://schemas.microsoft.com/office/drawing/2014/main" id="{9CAE1C00-67FD-3B61-83A4-FBE652BAFCAA}"/>
                </a:ext>
              </a:extLst>
            </p:cNvPr>
            <p:cNvSpPr/>
            <p:nvPr/>
          </p:nvSpPr>
          <p:spPr>
            <a:xfrm>
              <a:off x="7867140" y="44758"/>
              <a:ext cx="4065386"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9264F1C-5ABE-1410-3579-CCED09E180C1}"/>
                </a:ext>
              </a:extLst>
            </p:cNvPr>
            <p:cNvSpPr/>
            <p:nvPr/>
          </p:nvSpPr>
          <p:spPr>
            <a:xfrm>
              <a:off x="9284889" y="734483"/>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4CD3235-77A7-B898-7CA0-8005652C7E68}"/>
              </a:ext>
            </a:extLst>
          </p:cNvPr>
          <p:cNvGrpSpPr/>
          <p:nvPr/>
        </p:nvGrpSpPr>
        <p:grpSpPr>
          <a:xfrm>
            <a:off x="7876030" y="66662"/>
            <a:ext cx="4065386" cy="1643631"/>
            <a:chOff x="7867140" y="1758338"/>
            <a:chExt cx="4065386" cy="1643631"/>
          </a:xfrm>
        </p:grpSpPr>
        <p:sp>
          <p:nvSpPr>
            <p:cNvPr id="41" name="Left Arrow 40">
              <a:extLst>
                <a:ext uri="{FF2B5EF4-FFF2-40B4-BE49-F238E27FC236}">
                  <a16:creationId xmlns:a16="http://schemas.microsoft.com/office/drawing/2014/main" id="{055D8059-B3CD-CE25-C850-28971FBD4BE2}"/>
                </a:ext>
              </a:extLst>
            </p:cNvPr>
            <p:cNvSpPr/>
            <p:nvPr/>
          </p:nvSpPr>
          <p:spPr>
            <a:xfrm rot="5400000">
              <a:off x="10993648" y="2530695"/>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1DC61F0-776E-0973-E744-8755B928CDD1}"/>
                </a:ext>
              </a:extLst>
            </p:cNvPr>
            <p:cNvSpPr/>
            <p:nvPr/>
          </p:nvSpPr>
          <p:spPr>
            <a:xfrm>
              <a:off x="9222136" y="2465794"/>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D1336A6-9465-4EBD-CF99-0F8B66FB0ACA}"/>
                </a:ext>
              </a:extLst>
            </p:cNvPr>
            <p:cNvSpPr/>
            <p:nvPr/>
          </p:nvSpPr>
          <p:spPr>
            <a:xfrm>
              <a:off x="9214002" y="2136631"/>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3CD156A8-C613-C990-B11B-27C3531D87EF}"/>
                </a:ext>
              </a:extLst>
            </p:cNvPr>
            <p:cNvSpPr txBox="1"/>
            <p:nvPr/>
          </p:nvSpPr>
          <p:spPr>
            <a:xfrm>
              <a:off x="8062910" y="1775768"/>
              <a:ext cx="3262432" cy="369332"/>
            </a:xfrm>
            <a:prstGeom prst="rect">
              <a:avLst/>
            </a:prstGeom>
            <a:noFill/>
          </p:spPr>
          <p:txBody>
            <a:bodyPr wrap="none" rtlCol="0">
              <a:spAutoFit/>
            </a:bodyPr>
            <a:lstStyle/>
            <a:p>
              <a:r>
                <a:rPr lang="en-US" dirty="0">
                  <a:solidFill>
                    <a:schemeClr val="tx2"/>
                  </a:solidFill>
                </a:rPr>
                <a:t>Ascending stack high memory</a:t>
              </a:r>
            </a:p>
          </p:txBody>
        </p:sp>
        <p:sp>
          <p:nvSpPr>
            <p:cNvPr id="45" name="TextBox 44">
              <a:extLst>
                <a:ext uri="{FF2B5EF4-FFF2-40B4-BE49-F238E27FC236}">
                  <a16:creationId xmlns:a16="http://schemas.microsoft.com/office/drawing/2014/main" id="{0FAABB80-B77F-4C1C-6A66-C635361811D6}"/>
                </a:ext>
              </a:extLst>
            </p:cNvPr>
            <p:cNvSpPr txBox="1"/>
            <p:nvPr/>
          </p:nvSpPr>
          <p:spPr>
            <a:xfrm>
              <a:off x="9434246" y="3032637"/>
              <a:ext cx="1428596" cy="369332"/>
            </a:xfrm>
            <a:prstGeom prst="rect">
              <a:avLst/>
            </a:prstGeom>
            <a:noFill/>
          </p:spPr>
          <p:txBody>
            <a:bodyPr wrap="none" rtlCol="0">
              <a:spAutoFit/>
            </a:bodyPr>
            <a:lstStyle/>
            <a:p>
              <a:r>
                <a:rPr lang="en-US" dirty="0">
                  <a:solidFill>
                    <a:schemeClr val="tx2"/>
                  </a:solidFill>
                </a:rPr>
                <a:t>low memory</a:t>
              </a:r>
            </a:p>
          </p:txBody>
        </p:sp>
        <p:sp>
          <p:nvSpPr>
            <p:cNvPr id="46" name="Rectangle 45">
              <a:extLst>
                <a:ext uri="{FF2B5EF4-FFF2-40B4-BE49-F238E27FC236}">
                  <a16:creationId xmlns:a16="http://schemas.microsoft.com/office/drawing/2014/main" id="{B406FE87-2A07-4F7B-0347-5CA7954A6F39}"/>
                </a:ext>
              </a:extLst>
            </p:cNvPr>
            <p:cNvSpPr/>
            <p:nvPr/>
          </p:nvSpPr>
          <p:spPr>
            <a:xfrm>
              <a:off x="7867140" y="1758338"/>
              <a:ext cx="4065386"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5BF3587-7FA7-936E-8DFD-9FF6FE3C50A5}"/>
                </a:ext>
              </a:extLst>
            </p:cNvPr>
            <p:cNvSpPr/>
            <p:nvPr/>
          </p:nvSpPr>
          <p:spPr>
            <a:xfrm>
              <a:off x="9222135" y="2769257"/>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 name="Group 61">
            <a:extLst>
              <a:ext uri="{FF2B5EF4-FFF2-40B4-BE49-F238E27FC236}">
                <a16:creationId xmlns:a16="http://schemas.microsoft.com/office/drawing/2014/main" id="{84B2A87B-FA4B-68CA-B28A-B203FFD81ACA}"/>
              </a:ext>
            </a:extLst>
          </p:cNvPr>
          <p:cNvGrpSpPr/>
          <p:nvPr/>
        </p:nvGrpSpPr>
        <p:grpSpPr>
          <a:xfrm>
            <a:off x="7867139" y="3473945"/>
            <a:ext cx="4121903" cy="1672410"/>
            <a:chOff x="7867139" y="3473945"/>
            <a:chExt cx="4121903" cy="1672410"/>
          </a:xfrm>
        </p:grpSpPr>
        <p:sp>
          <p:nvSpPr>
            <p:cNvPr id="48" name="Left Arrow 47">
              <a:extLst>
                <a:ext uri="{FF2B5EF4-FFF2-40B4-BE49-F238E27FC236}">
                  <a16:creationId xmlns:a16="http://schemas.microsoft.com/office/drawing/2014/main" id="{D419F409-956E-8F00-5889-2BC7F7C38DFE}"/>
                </a:ext>
              </a:extLst>
            </p:cNvPr>
            <p:cNvSpPr/>
            <p:nvPr/>
          </p:nvSpPr>
          <p:spPr>
            <a:xfrm rot="10800000">
              <a:off x="8852932" y="4641803"/>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2C15356D-A552-E475-6D7D-4D2BD5FFD063}"/>
                </a:ext>
              </a:extLst>
            </p:cNvPr>
            <p:cNvSpPr txBox="1"/>
            <p:nvPr/>
          </p:nvSpPr>
          <p:spPr>
            <a:xfrm>
              <a:off x="7988026" y="4313769"/>
              <a:ext cx="1658326" cy="369332"/>
            </a:xfrm>
            <a:prstGeom prst="rect">
              <a:avLst/>
            </a:prstGeom>
            <a:noFill/>
          </p:spPr>
          <p:txBody>
            <a:bodyPr wrap="square" rtlCol="0">
              <a:spAutoFit/>
            </a:bodyPr>
            <a:lstStyle/>
            <a:p>
              <a:r>
                <a:rPr lang="en-US" dirty="0">
                  <a:solidFill>
                    <a:schemeClr val="tx2"/>
                  </a:solidFill>
                </a:rPr>
                <a:t>stack pointer</a:t>
              </a:r>
            </a:p>
          </p:txBody>
        </p:sp>
        <p:sp>
          <p:nvSpPr>
            <p:cNvPr id="50" name="Rectangle 49">
              <a:extLst>
                <a:ext uri="{FF2B5EF4-FFF2-40B4-BE49-F238E27FC236}">
                  <a16:creationId xmlns:a16="http://schemas.microsoft.com/office/drawing/2014/main" id="{33A0D59F-F8A9-4233-CE20-5F5D9E6A9555}"/>
                </a:ext>
              </a:extLst>
            </p:cNvPr>
            <p:cNvSpPr/>
            <p:nvPr/>
          </p:nvSpPr>
          <p:spPr>
            <a:xfrm>
              <a:off x="9573811" y="3860207"/>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5E0E915-2F59-97B0-7F78-7F485F53D78C}"/>
                </a:ext>
              </a:extLst>
            </p:cNvPr>
            <p:cNvSpPr/>
            <p:nvPr/>
          </p:nvSpPr>
          <p:spPr>
            <a:xfrm>
              <a:off x="9581048" y="4465436"/>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D68BF3D5-FB35-DFEA-DD0E-86B788C1BA5E}"/>
                </a:ext>
              </a:extLst>
            </p:cNvPr>
            <p:cNvSpPr txBox="1"/>
            <p:nvPr/>
          </p:nvSpPr>
          <p:spPr>
            <a:xfrm>
              <a:off x="7905873" y="3482410"/>
              <a:ext cx="4083169" cy="369332"/>
            </a:xfrm>
            <a:prstGeom prst="rect">
              <a:avLst/>
            </a:prstGeom>
            <a:noFill/>
          </p:spPr>
          <p:txBody>
            <a:bodyPr wrap="none" rtlCol="0">
              <a:spAutoFit/>
            </a:bodyPr>
            <a:lstStyle/>
            <a:p>
              <a:r>
                <a:rPr lang="en-US" dirty="0">
                  <a:solidFill>
                    <a:schemeClr val="tx2"/>
                  </a:solidFill>
                </a:rPr>
                <a:t>Empty descending stack high memory</a:t>
              </a:r>
            </a:p>
          </p:txBody>
        </p:sp>
        <p:sp>
          <p:nvSpPr>
            <p:cNvPr id="53" name="TextBox 52">
              <a:extLst>
                <a:ext uri="{FF2B5EF4-FFF2-40B4-BE49-F238E27FC236}">
                  <a16:creationId xmlns:a16="http://schemas.microsoft.com/office/drawing/2014/main" id="{DC981A1A-DABC-4F3C-F8E3-FA6DC940547A}"/>
                </a:ext>
              </a:extLst>
            </p:cNvPr>
            <p:cNvSpPr txBox="1"/>
            <p:nvPr/>
          </p:nvSpPr>
          <p:spPr>
            <a:xfrm>
              <a:off x="9917839" y="4777023"/>
              <a:ext cx="1428596" cy="369332"/>
            </a:xfrm>
            <a:prstGeom prst="rect">
              <a:avLst/>
            </a:prstGeom>
            <a:noFill/>
          </p:spPr>
          <p:txBody>
            <a:bodyPr wrap="none" rtlCol="0">
              <a:spAutoFit/>
            </a:bodyPr>
            <a:lstStyle/>
            <a:p>
              <a:r>
                <a:rPr lang="en-US" dirty="0">
                  <a:solidFill>
                    <a:schemeClr val="tx2"/>
                  </a:solidFill>
                </a:rPr>
                <a:t>low memory</a:t>
              </a:r>
            </a:p>
          </p:txBody>
        </p:sp>
        <p:sp>
          <p:nvSpPr>
            <p:cNvPr id="54" name="Rectangle 53">
              <a:extLst>
                <a:ext uri="{FF2B5EF4-FFF2-40B4-BE49-F238E27FC236}">
                  <a16:creationId xmlns:a16="http://schemas.microsoft.com/office/drawing/2014/main" id="{18172466-3BFB-6C5B-7EA8-6184B6D88882}"/>
                </a:ext>
              </a:extLst>
            </p:cNvPr>
            <p:cNvSpPr/>
            <p:nvPr/>
          </p:nvSpPr>
          <p:spPr>
            <a:xfrm>
              <a:off x="7867139" y="3473945"/>
              <a:ext cx="4083169"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303C834-9019-ABE2-0EF1-8A21986C39ED}"/>
                </a:ext>
              </a:extLst>
            </p:cNvPr>
            <p:cNvSpPr/>
            <p:nvPr/>
          </p:nvSpPr>
          <p:spPr>
            <a:xfrm>
              <a:off x="9573810" y="4163670"/>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Left Arrow 55">
              <a:extLst>
                <a:ext uri="{FF2B5EF4-FFF2-40B4-BE49-F238E27FC236}">
                  <a16:creationId xmlns:a16="http://schemas.microsoft.com/office/drawing/2014/main" id="{B6DB8386-9CD3-1584-675A-8CB7253EBD0B}"/>
                </a:ext>
              </a:extLst>
            </p:cNvPr>
            <p:cNvSpPr/>
            <p:nvPr/>
          </p:nvSpPr>
          <p:spPr>
            <a:xfrm rot="16200000">
              <a:off x="11246199" y="4330268"/>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255CD093-8227-8FA9-FC30-45336FC251EB}"/>
              </a:ext>
            </a:extLst>
          </p:cNvPr>
          <p:cNvGrpSpPr/>
          <p:nvPr/>
        </p:nvGrpSpPr>
        <p:grpSpPr>
          <a:xfrm>
            <a:off x="7867140" y="5180587"/>
            <a:ext cx="4083168" cy="1643631"/>
            <a:chOff x="7867140" y="5180587"/>
            <a:chExt cx="4083168" cy="1643631"/>
          </a:xfrm>
        </p:grpSpPr>
        <p:sp>
          <p:nvSpPr>
            <p:cNvPr id="5" name="Left Arrow 4">
              <a:extLst>
                <a:ext uri="{FF2B5EF4-FFF2-40B4-BE49-F238E27FC236}">
                  <a16:creationId xmlns:a16="http://schemas.microsoft.com/office/drawing/2014/main" id="{4645A131-29B8-77B7-BF93-457C15528709}"/>
                </a:ext>
              </a:extLst>
            </p:cNvPr>
            <p:cNvSpPr/>
            <p:nvPr/>
          </p:nvSpPr>
          <p:spPr>
            <a:xfrm rot="10800000">
              <a:off x="9000730" y="6039200"/>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B7651D1-354C-A4D0-E211-30A7BFE73AE5}"/>
                </a:ext>
              </a:extLst>
            </p:cNvPr>
            <p:cNvSpPr txBox="1"/>
            <p:nvPr/>
          </p:nvSpPr>
          <p:spPr>
            <a:xfrm>
              <a:off x="8171567" y="5661336"/>
              <a:ext cx="1658326" cy="369332"/>
            </a:xfrm>
            <a:prstGeom prst="rect">
              <a:avLst/>
            </a:prstGeom>
            <a:noFill/>
          </p:spPr>
          <p:txBody>
            <a:bodyPr wrap="square" rtlCol="0">
              <a:spAutoFit/>
            </a:bodyPr>
            <a:lstStyle/>
            <a:p>
              <a:r>
                <a:rPr lang="en-US" dirty="0">
                  <a:solidFill>
                    <a:schemeClr val="tx2"/>
                  </a:solidFill>
                </a:rPr>
                <a:t>stack pointer</a:t>
              </a:r>
            </a:p>
          </p:txBody>
        </p:sp>
        <p:sp>
          <p:nvSpPr>
            <p:cNvPr id="7" name="Rectangle 6">
              <a:extLst>
                <a:ext uri="{FF2B5EF4-FFF2-40B4-BE49-F238E27FC236}">
                  <a16:creationId xmlns:a16="http://schemas.microsoft.com/office/drawing/2014/main" id="{68528589-69C7-4234-7702-C6881A61CEFE}"/>
                </a:ext>
              </a:extLst>
            </p:cNvPr>
            <p:cNvSpPr/>
            <p:nvPr/>
          </p:nvSpPr>
          <p:spPr>
            <a:xfrm>
              <a:off x="9664119" y="5566849"/>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95704DE-9FA4-74EC-302A-E01060FD56CD}"/>
                </a:ext>
              </a:extLst>
            </p:cNvPr>
            <p:cNvSpPr/>
            <p:nvPr/>
          </p:nvSpPr>
          <p:spPr>
            <a:xfrm>
              <a:off x="9664119" y="6195818"/>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34C5E1E-C4D9-27C6-65C2-69D0805A04B7}"/>
                </a:ext>
              </a:extLst>
            </p:cNvPr>
            <p:cNvSpPr txBox="1"/>
            <p:nvPr/>
          </p:nvSpPr>
          <p:spPr>
            <a:xfrm>
              <a:off x="7996181" y="5189052"/>
              <a:ext cx="3801041" cy="369332"/>
            </a:xfrm>
            <a:prstGeom prst="rect">
              <a:avLst/>
            </a:prstGeom>
            <a:noFill/>
          </p:spPr>
          <p:txBody>
            <a:bodyPr wrap="none" rtlCol="0">
              <a:spAutoFit/>
            </a:bodyPr>
            <a:lstStyle/>
            <a:p>
              <a:r>
                <a:rPr lang="en-US" dirty="0">
                  <a:solidFill>
                    <a:schemeClr val="tx2"/>
                  </a:solidFill>
                </a:rPr>
                <a:t>Full descending stack high memory</a:t>
              </a:r>
            </a:p>
          </p:txBody>
        </p:sp>
        <p:sp>
          <p:nvSpPr>
            <p:cNvPr id="12" name="TextBox 11">
              <a:extLst>
                <a:ext uri="{FF2B5EF4-FFF2-40B4-BE49-F238E27FC236}">
                  <a16:creationId xmlns:a16="http://schemas.microsoft.com/office/drawing/2014/main" id="{619EDCFB-0B8C-BFA2-8BF4-2AB8012D15AE}"/>
                </a:ext>
              </a:extLst>
            </p:cNvPr>
            <p:cNvSpPr txBox="1"/>
            <p:nvPr/>
          </p:nvSpPr>
          <p:spPr>
            <a:xfrm>
              <a:off x="9876228" y="6454886"/>
              <a:ext cx="1428596" cy="369332"/>
            </a:xfrm>
            <a:prstGeom prst="rect">
              <a:avLst/>
            </a:prstGeom>
            <a:noFill/>
          </p:spPr>
          <p:txBody>
            <a:bodyPr wrap="none" rtlCol="0">
              <a:spAutoFit/>
            </a:bodyPr>
            <a:lstStyle/>
            <a:p>
              <a:r>
                <a:rPr lang="en-US" dirty="0">
                  <a:solidFill>
                    <a:schemeClr val="tx2"/>
                  </a:solidFill>
                </a:rPr>
                <a:t>low memory</a:t>
              </a:r>
            </a:p>
          </p:txBody>
        </p:sp>
        <p:sp>
          <p:nvSpPr>
            <p:cNvPr id="13" name="Rectangle 12">
              <a:extLst>
                <a:ext uri="{FF2B5EF4-FFF2-40B4-BE49-F238E27FC236}">
                  <a16:creationId xmlns:a16="http://schemas.microsoft.com/office/drawing/2014/main" id="{8897BBDB-7C07-D98E-BBFF-AE1B537A49D5}"/>
                </a:ext>
              </a:extLst>
            </p:cNvPr>
            <p:cNvSpPr/>
            <p:nvPr/>
          </p:nvSpPr>
          <p:spPr>
            <a:xfrm>
              <a:off x="7867140" y="5180587"/>
              <a:ext cx="4083168"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86178FD-7E8F-D994-9908-04A467F8C45E}"/>
                </a:ext>
              </a:extLst>
            </p:cNvPr>
            <p:cNvSpPr/>
            <p:nvPr/>
          </p:nvSpPr>
          <p:spPr>
            <a:xfrm>
              <a:off x="9664118" y="5870312"/>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Left Arrow 56">
              <a:extLst>
                <a:ext uri="{FF2B5EF4-FFF2-40B4-BE49-F238E27FC236}">
                  <a16:creationId xmlns:a16="http://schemas.microsoft.com/office/drawing/2014/main" id="{1731B351-0063-0764-368E-686796CA8EC4}"/>
                </a:ext>
              </a:extLst>
            </p:cNvPr>
            <p:cNvSpPr/>
            <p:nvPr/>
          </p:nvSpPr>
          <p:spPr>
            <a:xfrm rot="16200000">
              <a:off x="11401927" y="5909239"/>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17BAE79E-120C-1E67-B013-8F8FBF72F21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48942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482916"/>
            <a:ext cx="11038021" cy="464764"/>
          </a:xfrm>
        </p:spPr>
        <p:txBody>
          <a:bodyPr/>
          <a:lstStyle/>
          <a:p>
            <a:r>
              <a:rPr lang="en-US" dirty="0"/>
              <a:t>Using </a:t>
            </a:r>
            <a:r>
              <a:rPr lang="en-US" dirty="0" err="1"/>
              <a:t>fopen</a:t>
            </a:r>
            <a:r>
              <a:rPr lang="en-US" dirty="0"/>
              <a:t>() </a:t>
            </a:r>
            <a:br>
              <a:rPr lang="en-US" dirty="0"/>
            </a:br>
            <a:r>
              <a:rPr lang="en-US" dirty="0"/>
              <a:t>and </a:t>
            </a:r>
            <a:r>
              <a:rPr lang="en-US" dirty="0" err="1"/>
              <a:t>fclose</a:t>
            </a:r>
            <a:r>
              <a:rPr lang="en-US" dirty="0"/>
              <a:t>()</a:t>
            </a:r>
          </a:p>
        </p:txBody>
      </p:sp>
      <p:sp>
        <p:nvSpPr>
          <p:cNvPr id="4" name="Rounded Rectangle 3">
            <a:extLst>
              <a:ext uri="{FF2B5EF4-FFF2-40B4-BE49-F238E27FC236}">
                <a16:creationId xmlns:a16="http://schemas.microsoft.com/office/drawing/2014/main" id="{74500214-6BE8-6147-AF51-BB50E8E4050D}"/>
              </a:ext>
            </a:extLst>
          </p:cNvPr>
          <p:cNvSpPr/>
          <p:nvPr/>
        </p:nvSpPr>
        <p:spPr bwMode="auto">
          <a:xfrm>
            <a:off x="3138888" y="206135"/>
            <a:ext cx="7965650" cy="6445730"/>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400" dirty="0">
                <a:solidFill>
                  <a:srgbClr val="000000"/>
                </a:solidFill>
                <a:effectLst/>
                <a:latin typeface="Menlo" panose="020B0609030804020204" pitchFamily="49" charset="0"/>
              </a:rPr>
              <a:t>int main(int </a:t>
            </a:r>
            <a:r>
              <a:rPr lang="en-US" sz="1400" dirty="0" err="1">
                <a:solidFill>
                  <a:srgbClr val="000000"/>
                </a:solidFill>
                <a:effectLst/>
                <a:latin typeface="Menlo" panose="020B0609030804020204" pitchFamily="49" charset="0"/>
              </a:rPr>
              <a:t>argc</a:t>
            </a:r>
            <a:r>
              <a:rPr lang="en-US" sz="1400" dirty="0">
                <a:solidFill>
                  <a:srgbClr val="000000"/>
                </a:solidFill>
                <a:effectLst/>
                <a:latin typeface="Menlo" panose="020B0609030804020204" pitchFamily="49" charset="0"/>
              </a:rPr>
              <a:t>, char **</a:t>
            </a:r>
            <a:r>
              <a:rPr lang="en-US" sz="1400" dirty="0" err="1">
                <a:solidFill>
                  <a:srgbClr val="000000"/>
                </a:solidFill>
                <a:effectLst/>
                <a:latin typeface="Menlo" panose="020B0609030804020204" pitchFamily="49" charset="0"/>
              </a:rPr>
              <a:t>argv</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FILE *</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FILE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int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a:t>
            </a:r>
            <a:br>
              <a:rPr lang="en-US" sz="1400" dirty="0">
                <a:solidFill>
                  <a:srgbClr val="000000"/>
                </a:solidFill>
                <a:effectLst/>
                <a:latin typeface="Menlo" panose="020B0609030804020204" pitchFamily="49" charset="0"/>
              </a:rPr>
            </a:br>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argc</a:t>
            </a:r>
            <a:r>
              <a:rPr lang="en-US" sz="1400" dirty="0">
                <a:solidFill>
                  <a:srgbClr val="000000"/>
                </a:solidFill>
                <a:effectLst/>
                <a:latin typeface="Menlo" panose="020B0609030804020204" pitchFamily="49" charset="0"/>
              </a:rPr>
              <a:t> != 3)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"%s requires two </a:t>
            </a:r>
            <a:r>
              <a:rPr lang="en-US" sz="1400" dirty="0" err="1">
                <a:solidFill>
                  <a:srgbClr val="000000"/>
                </a:solidFill>
                <a:effectLst/>
                <a:latin typeface="Menlo" panose="020B0609030804020204" pitchFamily="49" charset="0"/>
              </a:rPr>
              <a:t>args</a:t>
            </a:r>
            <a:r>
              <a:rPr lang="en-US" sz="1400" dirty="0">
                <a:solidFill>
                  <a:srgbClr val="000000"/>
                </a:solidFill>
                <a:effectLst/>
                <a:latin typeface="Menlo" panose="020B0609030804020204" pitchFamily="49" charset="0"/>
              </a:rPr>
              <a:t>\n", </a:t>
            </a:r>
            <a:r>
              <a:rPr lang="en-US" sz="1400" dirty="0" err="1">
                <a:solidFill>
                  <a:srgbClr val="000000"/>
                </a:solidFill>
                <a:effectLst/>
                <a:latin typeface="Menlo" panose="020B0609030804020204" pitchFamily="49" charset="0"/>
              </a:rPr>
              <a:t>argv</a:t>
            </a:r>
            <a:r>
              <a:rPr lang="en-US" sz="1400" dirty="0">
                <a:solidFill>
                  <a:srgbClr val="000000"/>
                </a:solidFill>
                <a:effectLst/>
                <a:latin typeface="Menlo" panose="020B0609030804020204" pitchFamily="49" charset="0"/>
              </a:rPr>
              <a:t>[0]);</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 Open the input file for read </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 =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(*(argv+1), "r")) == NULL)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 for read failed\n");</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  Open the output file for write </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 =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(*(argv+2), "w")) == NULL)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 for write failed\n");</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 = copy(</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 != 0)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"copy %s to %s failed\n", *(argv+1), *(argv+2));</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return EXIT_SUCCESS;</a:t>
            </a:r>
          </a:p>
          <a:p>
            <a:r>
              <a:rPr lang="en-US" sz="1400" dirty="0">
                <a:solidFill>
                  <a:srgbClr val="000000"/>
                </a:solidFill>
                <a:effectLst/>
                <a:latin typeface="Menlo" panose="020B060903080402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3794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8F7B-55EA-544F-82F5-1FAA778989CD}"/>
              </a:ext>
            </a:extLst>
          </p:cNvPr>
          <p:cNvSpPr>
            <a:spLocks noGrp="1"/>
          </p:cNvSpPr>
          <p:nvPr>
            <p:ph type="title"/>
          </p:nvPr>
        </p:nvSpPr>
        <p:spPr>
          <a:xfrm>
            <a:off x="529032" y="57342"/>
            <a:ext cx="10515600" cy="532440"/>
          </a:xfrm>
        </p:spPr>
        <p:txBody>
          <a:bodyPr/>
          <a:lstStyle/>
          <a:p>
            <a:r>
              <a:rPr lang="en-US" dirty="0"/>
              <a:t>Arm: Stack Operation</a:t>
            </a:r>
          </a:p>
        </p:txBody>
      </p:sp>
      <p:sp>
        <p:nvSpPr>
          <p:cNvPr id="3" name="Content Placeholder 2">
            <a:extLst>
              <a:ext uri="{FF2B5EF4-FFF2-40B4-BE49-F238E27FC236}">
                <a16:creationId xmlns:a16="http://schemas.microsoft.com/office/drawing/2014/main" id="{6411E095-4F42-3742-ABE9-19C232A7B874}"/>
              </a:ext>
            </a:extLst>
          </p:cNvPr>
          <p:cNvSpPr>
            <a:spLocks noGrp="1"/>
          </p:cNvSpPr>
          <p:nvPr>
            <p:ph sz="quarter" idx="16"/>
          </p:nvPr>
        </p:nvSpPr>
        <p:spPr>
          <a:xfrm>
            <a:off x="206455" y="919775"/>
            <a:ext cx="7001930" cy="5060111"/>
          </a:xfrm>
          <a:solidFill>
            <a:schemeClr val="accent4">
              <a:lumMod val="20000"/>
              <a:lumOff val="80000"/>
            </a:schemeClr>
          </a:solidFill>
          <a:ln>
            <a:solidFill>
              <a:schemeClr val="accent1"/>
            </a:solidFill>
          </a:ln>
        </p:spPr>
        <p:txBody>
          <a:bodyPr/>
          <a:lstStyle/>
          <a:p>
            <a:pPr>
              <a:lnSpc>
                <a:spcPct val="100000"/>
              </a:lnSpc>
            </a:pPr>
            <a:r>
              <a:rPr lang="en-US" altLang="en-US" b="1" dirty="0">
                <a:solidFill>
                  <a:srgbClr val="0070C0"/>
                </a:solidFill>
              </a:rPr>
              <a:t>Stack</a:t>
            </a:r>
            <a:r>
              <a:rPr lang="en-US" altLang="en-US" dirty="0"/>
              <a:t> is expandable and </a:t>
            </a:r>
            <a:r>
              <a:rPr lang="en-US" altLang="en-US" b="1" u="sng" dirty="0">
                <a:solidFill>
                  <a:schemeClr val="accent5"/>
                </a:solidFill>
              </a:rPr>
              <a:t>grows downward</a:t>
            </a:r>
            <a:r>
              <a:rPr lang="en-US" altLang="en-US" b="1" dirty="0">
                <a:solidFill>
                  <a:schemeClr val="accent5"/>
                </a:solidFill>
              </a:rPr>
              <a:t> </a:t>
            </a:r>
            <a:r>
              <a:rPr lang="en-US" altLang="en-US" dirty="0">
                <a:solidFill>
                  <a:srgbClr val="0070C0"/>
                </a:solidFill>
              </a:rPr>
              <a:t>from high memory </a:t>
            </a:r>
            <a:r>
              <a:rPr lang="en-US" altLang="en-US" dirty="0"/>
              <a:t>address </a:t>
            </a:r>
            <a:r>
              <a:rPr lang="en-US" altLang="en-US" dirty="0">
                <a:solidFill>
                  <a:srgbClr val="0070C0"/>
                </a:solidFill>
              </a:rPr>
              <a:t>towards low memory</a:t>
            </a:r>
            <a:r>
              <a:rPr lang="en-US" altLang="en-US" dirty="0"/>
              <a:t> address</a:t>
            </a:r>
          </a:p>
          <a:p>
            <a:pPr>
              <a:lnSpc>
                <a:spcPct val="100000"/>
              </a:lnSpc>
            </a:pPr>
            <a:r>
              <a:rPr lang="en-US" altLang="en-US" b="1" dirty="0">
                <a:solidFill>
                  <a:srgbClr val="0070C0"/>
                </a:solidFill>
              </a:rPr>
              <a:t>Stack pointer (</a:t>
            </a:r>
            <a:r>
              <a:rPr lang="en-US" altLang="en-US" b="1" dirty="0" err="1">
                <a:solidFill>
                  <a:srgbClr val="0070C0"/>
                </a:solidFill>
              </a:rPr>
              <a:t>sp</a:t>
            </a:r>
            <a:r>
              <a:rPr lang="en-US" altLang="en-US" b="1" dirty="0">
                <a:solidFill>
                  <a:srgbClr val="0070C0"/>
                </a:solidFill>
              </a:rPr>
              <a:t>) </a:t>
            </a:r>
            <a:r>
              <a:rPr lang="en-US" altLang="en-US" b="1" u="sng" dirty="0">
                <a:solidFill>
                  <a:schemeClr val="accent5"/>
                </a:solidFill>
              </a:rPr>
              <a:t>always</a:t>
            </a:r>
            <a:r>
              <a:rPr lang="en-US" altLang="en-US" b="1" dirty="0">
                <a:solidFill>
                  <a:srgbClr val="0070C0"/>
                </a:solidFill>
              </a:rPr>
              <a:t> </a:t>
            </a:r>
            <a:r>
              <a:rPr lang="en-US" altLang="en-US" dirty="0"/>
              <a:t>points at the </a:t>
            </a:r>
            <a:r>
              <a:rPr lang="en-US" altLang="en-US" b="1" dirty="0">
                <a:solidFill>
                  <a:srgbClr val="0070C0"/>
                </a:solidFill>
              </a:rPr>
              <a:t>top of stack</a:t>
            </a:r>
          </a:p>
          <a:p>
            <a:pPr lvl="1"/>
            <a:r>
              <a:rPr lang="en-US" altLang="en-US" dirty="0"/>
              <a:t>contains the </a:t>
            </a:r>
            <a:r>
              <a:rPr lang="en-US" altLang="en-US" b="1" u="sng" dirty="0">
                <a:solidFill>
                  <a:schemeClr val="accent5"/>
                </a:solidFill>
              </a:rPr>
              <a:t>starting address</a:t>
            </a:r>
            <a:r>
              <a:rPr lang="en-US" altLang="en-US" b="1" dirty="0">
                <a:solidFill>
                  <a:schemeClr val="accent5"/>
                </a:solidFill>
              </a:rPr>
              <a:t> </a:t>
            </a:r>
            <a:r>
              <a:rPr lang="en-US" altLang="en-US" dirty="0"/>
              <a:t>of the </a:t>
            </a:r>
            <a:r>
              <a:rPr lang="en-US" altLang="en-US" b="1" u="sng" dirty="0">
                <a:solidFill>
                  <a:schemeClr val="accent5"/>
                </a:solidFill>
              </a:rPr>
              <a:t>top element</a:t>
            </a:r>
            <a:endParaRPr lang="en-US" altLang="en-US" dirty="0"/>
          </a:p>
          <a:p>
            <a:pPr>
              <a:lnSpc>
                <a:spcPct val="100000"/>
              </a:lnSpc>
            </a:pPr>
            <a:r>
              <a:rPr lang="en-US" altLang="en-US" dirty="0"/>
              <a:t>New items are </a:t>
            </a:r>
            <a:r>
              <a:rPr lang="en-US" altLang="en-US" dirty="0">
                <a:solidFill>
                  <a:schemeClr val="accent1"/>
                </a:solidFill>
              </a:rPr>
              <a:t>pushed</a:t>
            </a:r>
            <a:r>
              <a:rPr lang="en-US" altLang="en-US" dirty="0"/>
              <a:t> (</a:t>
            </a:r>
            <a:r>
              <a:rPr lang="en-US" altLang="en-US" i="1" dirty="0"/>
              <a:t>added</a:t>
            </a:r>
            <a:r>
              <a:rPr lang="en-US" altLang="en-US" dirty="0"/>
              <a:t>) onto the </a:t>
            </a:r>
            <a:r>
              <a:rPr lang="en-US" altLang="en-US" b="1" dirty="0"/>
              <a:t>top of the stack </a:t>
            </a:r>
            <a:r>
              <a:rPr lang="en-US" altLang="en-US" dirty="0"/>
              <a:t>by </a:t>
            </a:r>
            <a:r>
              <a:rPr lang="en-US" altLang="en-US" dirty="0">
                <a:solidFill>
                  <a:schemeClr val="accent1"/>
                </a:solidFill>
              </a:rPr>
              <a:t>subtracting from the stack pointer </a:t>
            </a:r>
            <a:r>
              <a:rPr lang="en-US" altLang="en-US" dirty="0"/>
              <a:t>the </a:t>
            </a:r>
            <a:r>
              <a:rPr lang="en-US" altLang="en-US" dirty="0">
                <a:solidFill>
                  <a:schemeClr val="accent1"/>
                </a:solidFill>
              </a:rPr>
              <a:t>size of the element</a:t>
            </a:r>
            <a:r>
              <a:rPr lang="en-US" altLang="en-US" dirty="0"/>
              <a:t> and then writing the element</a:t>
            </a:r>
          </a:p>
          <a:p>
            <a:pPr lvl="3"/>
            <a:endParaRPr lang="en-US" altLang="en-US" sz="2000" dirty="0"/>
          </a:p>
          <a:p>
            <a:pPr lvl="2">
              <a:lnSpc>
                <a:spcPct val="100000"/>
              </a:lnSpc>
            </a:pPr>
            <a:endParaRPr lang="en-US" altLang="en-US" sz="700" b="1" dirty="0"/>
          </a:p>
          <a:p>
            <a:pPr>
              <a:lnSpc>
                <a:spcPct val="100000"/>
              </a:lnSpc>
            </a:pPr>
            <a:r>
              <a:rPr lang="en-US" altLang="en-US" dirty="0"/>
              <a:t>Existing items are </a:t>
            </a:r>
            <a:r>
              <a:rPr lang="en-US" altLang="en-US" dirty="0">
                <a:solidFill>
                  <a:schemeClr val="accent3"/>
                </a:solidFill>
              </a:rPr>
              <a:t>popped</a:t>
            </a:r>
            <a:r>
              <a:rPr lang="en-US" altLang="en-US" dirty="0"/>
              <a:t> (</a:t>
            </a:r>
            <a:r>
              <a:rPr lang="en-US" altLang="en-US" i="1" dirty="0"/>
              <a:t>removed</a:t>
            </a:r>
            <a:r>
              <a:rPr lang="en-US" altLang="en-US" dirty="0"/>
              <a:t>) from the top of the stack by </a:t>
            </a:r>
            <a:r>
              <a:rPr lang="en-US" altLang="en-US" dirty="0">
                <a:solidFill>
                  <a:schemeClr val="accent1"/>
                </a:solidFill>
              </a:rPr>
              <a:t>adding to the stack pointer the size of the element</a:t>
            </a:r>
            <a:r>
              <a:rPr lang="en-US" altLang="en-US" dirty="0"/>
              <a:t> (leaving the </a:t>
            </a:r>
            <a:r>
              <a:rPr lang="en-US" altLang="en-US" b="1" i="1" dirty="0">
                <a:solidFill>
                  <a:schemeClr val="accent5"/>
                </a:solidFill>
              </a:rPr>
              <a:t>old contents unchanged</a:t>
            </a:r>
            <a:r>
              <a:rPr lang="en-US" altLang="en-US" dirty="0"/>
              <a:t>)</a:t>
            </a:r>
          </a:p>
        </p:txBody>
      </p:sp>
      <p:sp>
        <p:nvSpPr>
          <p:cNvPr id="67" name="TextBox 66">
            <a:extLst>
              <a:ext uri="{FF2B5EF4-FFF2-40B4-BE49-F238E27FC236}">
                <a16:creationId xmlns:a16="http://schemas.microsoft.com/office/drawing/2014/main" id="{36C6B492-0630-5A4B-8D56-7D700FBA15BE}"/>
              </a:ext>
            </a:extLst>
          </p:cNvPr>
          <p:cNvSpPr txBox="1"/>
          <p:nvPr/>
        </p:nvSpPr>
        <p:spPr>
          <a:xfrm>
            <a:off x="9212424" y="171999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8" name="TextBox 67">
            <a:extLst>
              <a:ext uri="{FF2B5EF4-FFF2-40B4-BE49-F238E27FC236}">
                <a16:creationId xmlns:a16="http://schemas.microsoft.com/office/drawing/2014/main" id="{D5C320A6-9D6C-9948-B66D-1ACC728B2B1D}"/>
              </a:ext>
            </a:extLst>
          </p:cNvPr>
          <p:cNvSpPr txBox="1"/>
          <p:nvPr/>
        </p:nvSpPr>
        <p:spPr>
          <a:xfrm>
            <a:off x="9212424" y="13198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9" name="TextBox 68">
            <a:extLst>
              <a:ext uri="{FF2B5EF4-FFF2-40B4-BE49-F238E27FC236}">
                <a16:creationId xmlns:a16="http://schemas.microsoft.com/office/drawing/2014/main" id="{93C8A163-4535-684B-ABBA-47D9519DD1F6}"/>
              </a:ext>
            </a:extLst>
          </p:cNvPr>
          <p:cNvSpPr txBox="1"/>
          <p:nvPr/>
        </p:nvSpPr>
        <p:spPr>
          <a:xfrm>
            <a:off x="9212424" y="9197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71" name="Rectangle 70">
            <a:extLst>
              <a:ext uri="{FF2B5EF4-FFF2-40B4-BE49-F238E27FC236}">
                <a16:creationId xmlns:a16="http://schemas.microsoft.com/office/drawing/2014/main" id="{6C477FC1-4767-CA48-BCA4-2A360A4A9FB1}"/>
              </a:ext>
            </a:extLst>
          </p:cNvPr>
          <p:cNvSpPr/>
          <p:nvPr/>
        </p:nvSpPr>
        <p:spPr>
          <a:xfrm>
            <a:off x="10628196" y="62385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00</a:t>
            </a:r>
          </a:p>
        </p:txBody>
      </p:sp>
      <p:sp>
        <p:nvSpPr>
          <p:cNvPr id="72" name="Rectangle 71">
            <a:extLst>
              <a:ext uri="{FF2B5EF4-FFF2-40B4-BE49-F238E27FC236}">
                <a16:creationId xmlns:a16="http://schemas.microsoft.com/office/drawing/2014/main" id="{0BC8C7A0-5D99-6840-8987-49E773ABE2D2}"/>
              </a:ext>
            </a:extLst>
          </p:cNvPr>
          <p:cNvSpPr/>
          <p:nvPr/>
        </p:nvSpPr>
        <p:spPr>
          <a:xfrm>
            <a:off x="10628196" y="58383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04</a:t>
            </a:r>
          </a:p>
        </p:txBody>
      </p:sp>
      <p:sp>
        <p:nvSpPr>
          <p:cNvPr id="73" name="Rectangle 72">
            <a:extLst>
              <a:ext uri="{FF2B5EF4-FFF2-40B4-BE49-F238E27FC236}">
                <a16:creationId xmlns:a16="http://schemas.microsoft.com/office/drawing/2014/main" id="{E31D4435-D22C-534C-BF84-A779994F3055}"/>
              </a:ext>
            </a:extLst>
          </p:cNvPr>
          <p:cNvSpPr/>
          <p:nvPr/>
        </p:nvSpPr>
        <p:spPr>
          <a:xfrm>
            <a:off x="10628196" y="54381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08</a:t>
            </a:r>
          </a:p>
        </p:txBody>
      </p:sp>
      <p:sp>
        <p:nvSpPr>
          <p:cNvPr id="74" name="Rectangle 73">
            <a:extLst>
              <a:ext uri="{FF2B5EF4-FFF2-40B4-BE49-F238E27FC236}">
                <a16:creationId xmlns:a16="http://schemas.microsoft.com/office/drawing/2014/main" id="{C80FB04B-3831-8A48-A107-1DBBC290F263}"/>
              </a:ext>
            </a:extLst>
          </p:cNvPr>
          <p:cNvSpPr/>
          <p:nvPr/>
        </p:nvSpPr>
        <p:spPr>
          <a:xfrm>
            <a:off x="10628196" y="50379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0c</a:t>
            </a:r>
          </a:p>
        </p:txBody>
      </p:sp>
      <p:sp>
        <p:nvSpPr>
          <p:cNvPr id="75" name="Rectangle 74">
            <a:extLst>
              <a:ext uri="{FF2B5EF4-FFF2-40B4-BE49-F238E27FC236}">
                <a16:creationId xmlns:a16="http://schemas.microsoft.com/office/drawing/2014/main" id="{EE3FF3D8-1F2C-CD40-8DF0-B2C3F46CF060}"/>
              </a:ext>
            </a:extLst>
          </p:cNvPr>
          <p:cNvSpPr/>
          <p:nvPr/>
        </p:nvSpPr>
        <p:spPr>
          <a:xfrm>
            <a:off x="10628196" y="46376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10</a:t>
            </a:r>
          </a:p>
        </p:txBody>
      </p:sp>
      <p:sp>
        <p:nvSpPr>
          <p:cNvPr id="76" name="Rectangle 75">
            <a:extLst>
              <a:ext uri="{FF2B5EF4-FFF2-40B4-BE49-F238E27FC236}">
                <a16:creationId xmlns:a16="http://schemas.microsoft.com/office/drawing/2014/main" id="{C3453FB4-47ED-E848-BB16-8D4A3DC3D084}"/>
              </a:ext>
            </a:extLst>
          </p:cNvPr>
          <p:cNvSpPr/>
          <p:nvPr/>
        </p:nvSpPr>
        <p:spPr>
          <a:xfrm>
            <a:off x="10628196" y="42374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14</a:t>
            </a:r>
          </a:p>
        </p:txBody>
      </p:sp>
      <p:sp>
        <p:nvSpPr>
          <p:cNvPr id="77" name="Rectangle 76">
            <a:extLst>
              <a:ext uri="{FF2B5EF4-FFF2-40B4-BE49-F238E27FC236}">
                <a16:creationId xmlns:a16="http://schemas.microsoft.com/office/drawing/2014/main" id="{CE7E9370-D93F-B04B-BB4C-D8F61943A7D4}"/>
              </a:ext>
            </a:extLst>
          </p:cNvPr>
          <p:cNvSpPr/>
          <p:nvPr/>
        </p:nvSpPr>
        <p:spPr>
          <a:xfrm>
            <a:off x="10628196" y="38372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18</a:t>
            </a:r>
          </a:p>
        </p:txBody>
      </p:sp>
      <p:sp>
        <p:nvSpPr>
          <p:cNvPr id="78" name="Rectangle 77">
            <a:extLst>
              <a:ext uri="{FF2B5EF4-FFF2-40B4-BE49-F238E27FC236}">
                <a16:creationId xmlns:a16="http://schemas.microsoft.com/office/drawing/2014/main" id="{B2694D15-6FF3-2741-B8B0-C7A6321ADDC9}"/>
              </a:ext>
            </a:extLst>
          </p:cNvPr>
          <p:cNvSpPr/>
          <p:nvPr/>
        </p:nvSpPr>
        <p:spPr>
          <a:xfrm>
            <a:off x="10628196" y="34370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1c</a:t>
            </a:r>
          </a:p>
        </p:txBody>
      </p:sp>
      <p:sp>
        <p:nvSpPr>
          <p:cNvPr id="79" name="Rectangle 78">
            <a:extLst>
              <a:ext uri="{FF2B5EF4-FFF2-40B4-BE49-F238E27FC236}">
                <a16:creationId xmlns:a16="http://schemas.microsoft.com/office/drawing/2014/main" id="{C9B5D523-2150-CD45-8364-CD90A088DFEB}"/>
              </a:ext>
            </a:extLst>
          </p:cNvPr>
          <p:cNvSpPr/>
          <p:nvPr/>
        </p:nvSpPr>
        <p:spPr>
          <a:xfrm>
            <a:off x="10628196" y="30367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20</a:t>
            </a:r>
          </a:p>
        </p:txBody>
      </p:sp>
      <p:sp>
        <p:nvSpPr>
          <p:cNvPr id="80" name="Rectangle 79">
            <a:extLst>
              <a:ext uri="{FF2B5EF4-FFF2-40B4-BE49-F238E27FC236}">
                <a16:creationId xmlns:a16="http://schemas.microsoft.com/office/drawing/2014/main" id="{7C0F8E58-27F0-E84D-88B7-93FB495A277F}"/>
              </a:ext>
            </a:extLst>
          </p:cNvPr>
          <p:cNvSpPr/>
          <p:nvPr/>
        </p:nvSpPr>
        <p:spPr>
          <a:xfrm>
            <a:off x="10628196" y="26365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24</a:t>
            </a:r>
          </a:p>
        </p:txBody>
      </p:sp>
      <p:sp>
        <p:nvSpPr>
          <p:cNvPr id="81" name="Rectangle 80">
            <a:extLst>
              <a:ext uri="{FF2B5EF4-FFF2-40B4-BE49-F238E27FC236}">
                <a16:creationId xmlns:a16="http://schemas.microsoft.com/office/drawing/2014/main" id="{B4AC68C5-1C4D-4941-85DC-6F7E97063A78}"/>
              </a:ext>
            </a:extLst>
          </p:cNvPr>
          <p:cNvSpPr/>
          <p:nvPr/>
        </p:nvSpPr>
        <p:spPr>
          <a:xfrm>
            <a:off x="10628196" y="22363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28</a:t>
            </a:r>
          </a:p>
        </p:txBody>
      </p:sp>
      <p:sp>
        <p:nvSpPr>
          <p:cNvPr id="82" name="Rectangle 81">
            <a:extLst>
              <a:ext uri="{FF2B5EF4-FFF2-40B4-BE49-F238E27FC236}">
                <a16:creationId xmlns:a16="http://schemas.microsoft.com/office/drawing/2014/main" id="{FC568ED9-2322-624C-8482-8E44588EED83}"/>
              </a:ext>
            </a:extLst>
          </p:cNvPr>
          <p:cNvSpPr/>
          <p:nvPr/>
        </p:nvSpPr>
        <p:spPr>
          <a:xfrm>
            <a:off x="10628196" y="18361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2c</a:t>
            </a:r>
          </a:p>
        </p:txBody>
      </p:sp>
      <p:sp>
        <p:nvSpPr>
          <p:cNvPr id="83" name="Rectangle 82">
            <a:extLst>
              <a:ext uri="{FF2B5EF4-FFF2-40B4-BE49-F238E27FC236}">
                <a16:creationId xmlns:a16="http://schemas.microsoft.com/office/drawing/2014/main" id="{24051935-814F-0A4C-9EFB-2CED02D81C51}"/>
              </a:ext>
            </a:extLst>
          </p:cNvPr>
          <p:cNvSpPr/>
          <p:nvPr/>
        </p:nvSpPr>
        <p:spPr>
          <a:xfrm>
            <a:off x="10628196" y="14358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30</a:t>
            </a:r>
          </a:p>
        </p:txBody>
      </p:sp>
      <p:sp>
        <p:nvSpPr>
          <p:cNvPr id="84" name="Rectangle 83">
            <a:extLst>
              <a:ext uri="{FF2B5EF4-FFF2-40B4-BE49-F238E27FC236}">
                <a16:creationId xmlns:a16="http://schemas.microsoft.com/office/drawing/2014/main" id="{7D72C574-FF91-B645-9A7B-69D8E280AF08}"/>
              </a:ext>
            </a:extLst>
          </p:cNvPr>
          <p:cNvSpPr/>
          <p:nvPr/>
        </p:nvSpPr>
        <p:spPr>
          <a:xfrm>
            <a:off x="10628196" y="10356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34</a:t>
            </a:r>
          </a:p>
        </p:txBody>
      </p:sp>
      <p:sp>
        <p:nvSpPr>
          <p:cNvPr id="85" name="TextBox 84">
            <a:extLst>
              <a:ext uri="{FF2B5EF4-FFF2-40B4-BE49-F238E27FC236}">
                <a16:creationId xmlns:a16="http://schemas.microsoft.com/office/drawing/2014/main" id="{0450E742-07C0-5846-9276-50220E717352}"/>
              </a:ext>
            </a:extLst>
          </p:cNvPr>
          <p:cNvSpPr txBox="1"/>
          <p:nvPr/>
        </p:nvSpPr>
        <p:spPr>
          <a:xfrm>
            <a:off x="9385029" y="552362"/>
            <a:ext cx="1056700" cy="369332"/>
          </a:xfrm>
          <a:prstGeom prst="rect">
            <a:avLst/>
          </a:prstGeom>
          <a:noFill/>
        </p:spPr>
        <p:txBody>
          <a:bodyPr wrap="none" rtlCol="0">
            <a:spAutoFit/>
          </a:bodyPr>
          <a:lstStyle/>
          <a:p>
            <a:r>
              <a:rPr lang="en-US" dirty="0">
                <a:solidFill>
                  <a:srgbClr val="0070C0"/>
                </a:solidFill>
              </a:rPr>
              <a:t>contents</a:t>
            </a:r>
          </a:p>
        </p:txBody>
      </p:sp>
      <p:sp>
        <p:nvSpPr>
          <p:cNvPr id="86" name="TextBox 85">
            <a:extLst>
              <a:ext uri="{FF2B5EF4-FFF2-40B4-BE49-F238E27FC236}">
                <a16:creationId xmlns:a16="http://schemas.microsoft.com/office/drawing/2014/main" id="{C8DA5927-A771-B448-B6C1-A0B483B2A00F}"/>
              </a:ext>
            </a:extLst>
          </p:cNvPr>
          <p:cNvSpPr txBox="1"/>
          <p:nvPr/>
        </p:nvSpPr>
        <p:spPr>
          <a:xfrm>
            <a:off x="10348990" y="272806"/>
            <a:ext cx="1975766" cy="338554"/>
          </a:xfrm>
          <a:prstGeom prst="rect">
            <a:avLst/>
          </a:prstGeom>
          <a:noFill/>
        </p:spPr>
        <p:txBody>
          <a:bodyPr wrap="square" rtlCol="0">
            <a:spAutoFit/>
          </a:bodyPr>
          <a:lstStyle/>
          <a:p>
            <a:r>
              <a:rPr lang="en-US" sz="1600" dirty="0">
                <a:solidFill>
                  <a:srgbClr val="0070C0"/>
                </a:solidFill>
              </a:rPr>
              <a:t>High Word address</a:t>
            </a:r>
          </a:p>
        </p:txBody>
      </p:sp>
      <p:sp>
        <p:nvSpPr>
          <p:cNvPr id="98" name="TextBox 97">
            <a:extLst>
              <a:ext uri="{FF2B5EF4-FFF2-40B4-BE49-F238E27FC236}">
                <a16:creationId xmlns:a16="http://schemas.microsoft.com/office/drawing/2014/main" id="{AF4F5E4E-8879-5348-8BFE-33F87CEFB5DE}"/>
              </a:ext>
            </a:extLst>
          </p:cNvPr>
          <p:cNvSpPr txBox="1"/>
          <p:nvPr/>
        </p:nvSpPr>
        <p:spPr>
          <a:xfrm>
            <a:off x="9212424" y="291949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99" name="TextBox 98">
            <a:extLst>
              <a:ext uri="{FF2B5EF4-FFF2-40B4-BE49-F238E27FC236}">
                <a16:creationId xmlns:a16="http://schemas.microsoft.com/office/drawing/2014/main" id="{4848B3F7-4595-4349-AEB1-F76B02AFC623}"/>
              </a:ext>
            </a:extLst>
          </p:cNvPr>
          <p:cNvSpPr txBox="1"/>
          <p:nvPr/>
        </p:nvSpPr>
        <p:spPr>
          <a:xfrm>
            <a:off x="9212424" y="25193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0" name="TextBox 99">
            <a:extLst>
              <a:ext uri="{FF2B5EF4-FFF2-40B4-BE49-F238E27FC236}">
                <a16:creationId xmlns:a16="http://schemas.microsoft.com/office/drawing/2014/main" id="{72F94DAE-87E4-624A-94C1-D2B9F6439106}"/>
              </a:ext>
            </a:extLst>
          </p:cNvPr>
          <p:cNvSpPr txBox="1"/>
          <p:nvPr/>
        </p:nvSpPr>
        <p:spPr>
          <a:xfrm>
            <a:off x="9212424" y="21192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1" name="TextBox 100">
            <a:extLst>
              <a:ext uri="{FF2B5EF4-FFF2-40B4-BE49-F238E27FC236}">
                <a16:creationId xmlns:a16="http://schemas.microsoft.com/office/drawing/2014/main" id="{6CA8CC6E-5621-D74C-9BEE-9D627C14B003}"/>
              </a:ext>
            </a:extLst>
          </p:cNvPr>
          <p:cNvSpPr txBox="1"/>
          <p:nvPr/>
        </p:nvSpPr>
        <p:spPr>
          <a:xfrm>
            <a:off x="9212424" y="41189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2" name="TextBox 101">
            <a:extLst>
              <a:ext uri="{FF2B5EF4-FFF2-40B4-BE49-F238E27FC236}">
                <a16:creationId xmlns:a16="http://schemas.microsoft.com/office/drawing/2014/main" id="{B3040CED-C902-FB48-A450-D482F6BBEB44}"/>
              </a:ext>
            </a:extLst>
          </p:cNvPr>
          <p:cNvSpPr txBox="1"/>
          <p:nvPr/>
        </p:nvSpPr>
        <p:spPr>
          <a:xfrm>
            <a:off x="9212424" y="37188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3" name="TextBox 102">
            <a:extLst>
              <a:ext uri="{FF2B5EF4-FFF2-40B4-BE49-F238E27FC236}">
                <a16:creationId xmlns:a16="http://schemas.microsoft.com/office/drawing/2014/main" id="{5CBFB30F-A8BB-F048-A8AA-44303208B703}"/>
              </a:ext>
            </a:extLst>
          </p:cNvPr>
          <p:cNvSpPr txBox="1"/>
          <p:nvPr/>
        </p:nvSpPr>
        <p:spPr>
          <a:xfrm>
            <a:off x="9212424" y="33187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4" name="TextBox 103">
            <a:extLst>
              <a:ext uri="{FF2B5EF4-FFF2-40B4-BE49-F238E27FC236}">
                <a16:creationId xmlns:a16="http://schemas.microsoft.com/office/drawing/2014/main" id="{4AD53894-0B7B-0C47-99A1-9CC211D38186}"/>
              </a:ext>
            </a:extLst>
          </p:cNvPr>
          <p:cNvSpPr txBox="1"/>
          <p:nvPr/>
        </p:nvSpPr>
        <p:spPr>
          <a:xfrm>
            <a:off x="9212424" y="53184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5" name="TextBox 104">
            <a:extLst>
              <a:ext uri="{FF2B5EF4-FFF2-40B4-BE49-F238E27FC236}">
                <a16:creationId xmlns:a16="http://schemas.microsoft.com/office/drawing/2014/main" id="{866DE50C-6720-C34A-AD3A-C0DA5381A9AD}"/>
              </a:ext>
            </a:extLst>
          </p:cNvPr>
          <p:cNvSpPr txBox="1"/>
          <p:nvPr/>
        </p:nvSpPr>
        <p:spPr>
          <a:xfrm>
            <a:off x="9212424" y="49183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6" name="TextBox 105">
            <a:extLst>
              <a:ext uri="{FF2B5EF4-FFF2-40B4-BE49-F238E27FC236}">
                <a16:creationId xmlns:a16="http://schemas.microsoft.com/office/drawing/2014/main" id="{CE54DCD5-C5D6-6E44-B3A8-8CE883BC2FD3}"/>
              </a:ext>
            </a:extLst>
          </p:cNvPr>
          <p:cNvSpPr txBox="1"/>
          <p:nvPr/>
        </p:nvSpPr>
        <p:spPr>
          <a:xfrm>
            <a:off x="9212424" y="451826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8" name="TextBox 107">
            <a:extLst>
              <a:ext uri="{FF2B5EF4-FFF2-40B4-BE49-F238E27FC236}">
                <a16:creationId xmlns:a16="http://schemas.microsoft.com/office/drawing/2014/main" id="{1BAA591D-71B4-F543-B11D-B3B41D1D7BC5}"/>
              </a:ext>
            </a:extLst>
          </p:cNvPr>
          <p:cNvSpPr txBox="1"/>
          <p:nvPr/>
        </p:nvSpPr>
        <p:spPr>
          <a:xfrm>
            <a:off x="9212424" y="61178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9" name="TextBox 108">
            <a:extLst>
              <a:ext uri="{FF2B5EF4-FFF2-40B4-BE49-F238E27FC236}">
                <a16:creationId xmlns:a16="http://schemas.microsoft.com/office/drawing/2014/main" id="{5310AB60-335B-3D4A-AF3F-88444580E543}"/>
              </a:ext>
            </a:extLst>
          </p:cNvPr>
          <p:cNvSpPr txBox="1"/>
          <p:nvPr/>
        </p:nvSpPr>
        <p:spPr>
          <a:xfrm>
            <a:off x="9212424" y="571775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grpSp>
        <p:nvGrpSpPr>
          <p:cNvPr id="7" name="Group 6">
            <a:extLst>
              <a:ext uri="{FF2B5EF4-FFF2-40B4-BE49-F238E27FC236}">
                <a16:creationId xmlns:a16="http://schemas.microsoft.com/office/drawing/2014/main" id="{FC115F96-0006-2242-84A7-B5FAA7C12D9E}"/>
              </a:ext>
            </a:extLst>
          </p:cNvPr>
          <p:cNvGrpSpPr/>
          <p:nvPr/>
        </p:nvGrpSpPr>
        <p:grpSpPr>
          <a:xfrm>
            <a:off x="7406948" y="1900316"/>
            <a:ext cx="1791614" cy="369332"/>
            <a:chOff x="7140062" y="1164753"/>
            <a:chExt cx="1791614" cy="369332"/>
          </a:xfrm>
        </p:grpSpPr>
        <p:sp>
          <p:nvSpPr>
            <p:cNvPr id="5" name="TextBox 4">
              <a:extLst>
                <a:ext uri="{FF2B5EF4-FFF2-40B4-BE49-F238E27FC236}">
                  <a16:creationId xmlns:a16="http://schemas.microsoft.com/office/drawing/2014/main" id="{ECE37146-4FCB-504C-B608-B82EAC43A90F}"/>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6" name="Right Arrow 5">
              <a:extLst>
                <a:ext uri="{FF2B5EF4-FFF2-40B4-BE49-F238E27FC236}">
                  <a16:creationId xmlns:a16="http://schemas.microsoft.com/office/drawing/2014/main" id="{E8B64764-3E30-AB4D-9F21-5BFC621B34AF}"/>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B2B1FB45-5EDA-5145-8F99-7CDC97904075}"/>
              </a:ext>
            </a:extLst>
          </p:cNvPr>
          <p:cNvGrpSpPr/>
          <p:nvPr/>
        </p:nvGrpSpPr>
        <p:grpSpPr>
          <a:xfrm>
            <a:off x="1914252" y="3566455"/>
            <a:ext cx="3424289" cy="631957"/>
            <a:chOff x="7096083" y="1182268"/>
            <a:chExt cx="3424289" cy="631957"/>
          </a:xfrm>
          <a:solidFill>
            <a:schemeClr val="accent4">
              <a:lumMod val="20000"/>
              <a:lumOff val="80000"/>
            </a:schemeClr>
          </a:solidFill>
        </p:grpSpPr>
        <p:sp>
          <p:nvSpPr>
            <p:cNvPr id="111" name="TextBox 110">
              <a:extLst>
                <a:ext uri="{FF2B5EF4-FFF2-40B4-BE49-F238E27FC236}">
                  <a16:creationId xmlns:a16="http://schemas.microsoft.com/office/drawing/2014/main" id="{B4158AA6-A1D6-0748-8C4A-432E22D1A7E1}"/>
                </a:ext>
              </a:extLst>
            </p:cNvPr>
            <p:cNvSpPr txBox="1"/>
            <p:nvPr/>
          </p:nvSpPr>
          <p:spPr>
            <a:xfrm>
              <a:off x="7096083" y="1182268"/>
              <a:ext cx="3424289" cy="369332"/>
            </a:xfrm>
            <a:prstGeom prst="rect">
              <a:avLst/>
            </a:prstGeom>
            <a:solidFill>
              <a:schemeClr val="bg1">
                <a:lumMod val="95000"/>
              </a:schemeClr>
            </a:solidFill>
            <a:ln>
              <a:solidFill>
                <a:schemeClr val="accent1"/>
              </a:solidFill>
            </a:ln>
          </p:spPr>
          <p:txBody>
            <a:bodyPr wrap="square" rtlCol="0">
              <a:spAutoFit/>
            </a:bodyPr>
            <a:lstStyle/>
            <a:p>
              <a:r>
                <a:rPr lang="en-US" dirty="0">
                  <a:solidFill>
                    <a:srgbClr val="0070C0"/>
                  </a:solidFill>
                </a:rPr>
                <a:t>push (</a:t>
              </a:r>
              <a:r>
                <a:rPr lang="en-US" dirty="0" err="1">
                  <a:solidFill>
                    <a:srgbClr val="0070C0"/>
                  </a:solidFill>
                </a:rPr>
                <a:t>sp</a:t>
              </a:r>
              <a:r>
                <a:rPr lang="en-US" dirty="0">
                  <a:solidFill>
                    <a:srgbClr val="0070C0"/>
                  </a:solidFill>
                </a:rPr>
                <a:t> - element size) &amp; write</a:t>
              </a:r>
            </a:p>
          </p:txBody>
        </p:sp>
        <p:sp>
          <p:nvSpPr>
            <p:cNvPr id="112" name="Right Arrow 111">
              <a:extLst>
                <a:ext uri="{FF2B5EF4-FFF2-40B4-BE49-F238E27FC236}">
                  <a16:creationId xmlns:a16="http://schemas.microsoft.com/office/drawing/2014/main" id="{02114021-6965-E541-8CBF-9542E9E6FA52}"/>
                </a:ext>
              </a:extLst>
            </p:cNvPr>
            <p:cNvSpPr/>
            <p:nvPr/>
          </p:nvSpPr>
          <p:spPr>
            <a:xfrm rot="5400000">
              <a:off x="8553855" y="1587354"/>
              <a:ext cx="253686"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0884534-DF6F-6542-B833-7FD903A95728}"/>
              </a:ext>
            </a:extLst>
          </p:cNvPr>
          <p:cNvGrpSpPr/>
          <p:nvPr/>
        </p:nvGrpSpPr>
        <p:grpSpPr>
          <a:xfrm>
            <a:off x="2171027" y="5184246"/>
            <a:ext cx="2655680" cy="623217"/>
            <a:chOff x="6734696" y="920134"/>
            <a:chExt cx="2655680" cy="623217"/>
          </a:xfrm>
          <a:solidFill>
            <a:schemeClr val="accent4">
              <a:lumMod val="20000"/>
              <a:lumOff val="80000"/>
            </a:schemeClr>
          </a:solidFill>
        </p:grpSpPr>
        <p:sp>
          <p:nvSpPr>
            <p:cNvPr id="114" name="TextBox 113">
              <a:extLst>
                <a:ext uri="{FF2B5EF4-FFF2-40B4-BE49-F238E27FC236}">
                  <a16:creationId xmlns:a16="http://schemas.microsoft.com/office/drawing/2014/main" id="{D57F002A-634A-CB4A-92A0-13A98676C0E4}"/>
                </a:ext>
              </a:extLst>
            </p:cNvPr>
            <p:cNvSpPr txBox="1"/>
            <p:nvPr/>
          </p:nvSpPr>
          <p:spPr>
            <a:xfrm>
              <a:off x="6734696" y="1174019"/>
              <a:ext cx="2655680" cy="369332"/>
            </a:xfrm>
            <a:prstGeom prst="rect">
              <a:avLst/>
            </a:prstGeom>
            <a:solidFill>
              <a:schemeClr val="bg1">
                <a:lumMod val="95000"/>
              </a:schemeClr>
            </a:solidFill>
            <a:ln>
              <a:solidFill>
                <a:schemeClr val="accent1"/>
              </a:solidFill>
            </a:ln>
          </p:spPr>
          <p:txBody>
            <a:bodyPr wrap="square" rtlCol="0">
              <a:spAutoFit/>
            </a:bodyPr>
            <a:lstStyle/>
            <a:p>
              <a:pPr algn="ctr"/>
              <a:r>
                <a:rPr lang="en-US" dirty="0">
                  <a:solidFill>
                    <a:srgbClr val="0070C0"/>
                  </a:solidFill>
                </a:rPr>
                <a:t>pop (</a:t>
              </a:r>
              <a:r>
                <a:rPr lang="en-US" dirty="0" err="1">
                  <a:solidFill>
                    <a:srgbClr val="0070C0"/>
                  </a:solidFill>
                </a:rPr>
                <a:t>sp</a:t>
              </a:r>
              <a:r>
                <a:rPr lang="en-US" dirty="0">
                  <a:solidFill>
                    <a:srgbClr val="0070C0"/>
                  </a:solidFill>
                </a:rPr>
                <a:t> + element size)</a:t>
              </a:r>
            </a:p>
          </p:txBody>
        </p:sp>
        <p:sp>
          <p:nvSpPr>
            <p:cNvPr id="115" name="Right Arrow 114">
              <a:extLst>
                <a:ext uri="{FF2B5EF4-FFF2-40B4-BE49-F238E27FC236}">
                  <a16:creationId xmlns:a16="http://schemas.microsoft.com/office/drawing/2014/main" id="{BDE6CA97-214A-1449-BB7C-618050B0F9DC}"/>
                </a:ext>
              </a:extLst>
            </p:cNvPr>
            <p:cNvSpPr/>
            <p:nvPr/>
          </p:nvSpPr>
          <p:spPr>
            <a:xfrm rot="16200000">
              <a:off x="7944532" y="938110"/>
              <a:ext cx="236008"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D3E3D76F-2099-9D4F-ACAC-5CD4DC2AB5AE}"/>
              </a:ext>
            </a:extLst>
          </p:cNvPr>
          <p:cNvSpPr txBox="1"/>
          <p:nvPr/>
        </p:nvSpPr>
        <p:spPr>
          <a:xfrm>
            <a:off x="9564825" y="1734549"/>
            <a:ext cx="825867" cy="369332"/>
          </a:xfrm>
          <a:prstGeom prst="rect">
            <a:avLst/>
          </a:prstGeom>
          <a:noFill/>
        </p:spPr>
        <p:txBody>
          <a:bodyPr wrap="none" rtlCol="0">
            <a:spAutoFit/>
          </a:bodyPr>
          <a:lstStyle/>
          <a:p>
            <a:r>
              <a:rPr lang="en-US" b="1" dirty="0">
                <a:solidFill>
                  <a:srgbClr val="0070C0"/>
                </a:solidFill>
              </a:rPr>
              <a:t>0x100</a:t>
            </a:r>
          </a:p>
        </p:txBody>
      </p:sp>
      <p:sp>
        <p:nvSpPr>
          <p:cNvPr id="128" name="TextBox 127">
            <a:extLst>
              <a:ext uri="{FF2B5EF4-FFF2-40B4-BE49-F238E27FC236}">
                <a16:creationId xmlns:a16="http://schemas.microsoft.com/office/drawing/2014/main" id="{A49F3CA1-1497-C54F-9675-CE39225EFE5C}"/>
              </a:ext>
            </a:extLst>
          </p:cNvPr>
          <p:cNvSpPr txBox="1"/>
          <p:nvPr/>
        </p:nvSpPr>
        <p:spPr>
          <a:xfrm>
            <a:off x="9561328" y="1310512"/>
            <a:ext cx="825867" cy="369332"/>
          </a:xfrm>
          <a:prstGeom prst="rect">
            <a:avLst/>
          </a:prstGeom>
          <a:noFill/>
        </p:spPr>
        <p:txBody>
          <a:bodyPr wrap="none" rtlCol="0">
            <a:spAutoFit/>
          </a:bodyPr>
          <a:lstStyle/>
          <a:p>
            <a:r>
              <a:rPr lang="en-US" b="1" dirty="0">
                <a:solidFill>
                  <a:srgbClr val="0070C0"/>
                </a:solidFill>
              </a:rPr>
              <a:t>0x101</a:t>
            </a:r>
          </a:p>
        </p:txBody>
      </p:sp>
      <p:sp>
        <p:nvSpPr>
          <p:cNvPr id="129" name="TextBox 128">
            <a:extLst>
              <a:ext uri="{FF2B5EF4-FFF2-40B4-BE49-F238E27FC236}">
                <a16:creationId xmlns:a16="http://schemas.microsoft.com/office/drawing/2014/main" id="{3069A7F1-1D13-EB41-9304-4F57CB2EF2C1}"/>
              </a:ext>
            </a:extLst>
          </p:cNvPr>
          <p:cNvSpPr txBox="1"/>
          <p:nvPr/>
        </p:nvSpPr>
        <p:spPr>
          <a:xfrm>
            <a:off x="9391530" y="925791"/>
            <a:ext cx="825867" cy="369332"/>
          </a:xfrm>
          <a:prstGeom prst="rect">
            <a:avLst/>
          </a:prstGeom>
          <a:noFill/>
        </p:spPr>
        <p:txBody>
          <a:bodyPr wrap="none" rtlCol="0">
            <a:spAutoFit/>
          </a:bodyPr>
          <a:lstStyle/>
          <a:p>
            <a:r>
              <a:rPr lang="en-US" b="1" dirty="0">
                <a:solidFill>
                  <a:srgbClr val="0070C0"/>
                </a:solidFill>
              </a:rPr>
              <a:t>0x102</a:t>
            </a:r>
          </a:p>
        </p:txBody>
      </p:sp>
      <p:grpSp>
        <p:nvGrpSpPr>
          <p:cNvPr id="13" name="Group 12">
            <a:extLst>
              <a:ext uri="{FF2B5EF4-FFF2-40B4-BE49-F238E27FC236}">
                <a16:creationId xmlns:a16="http://schemas.microsoft.com/office/drawing/2014/main" id="{3136E0DE-FB1D-C040-9A3C-A1AD00CDD2A8}"/>
              </a:ext>
            </a:extLst>
          </p:cNvPr>
          <p:cNvGrpSpPr/>
          <p:nvPr/>
        </p:nvGrpSpPr>
        <p:grpSpPr>
          <a:xfrm>
            <a:off x="8071383" y="2161387"/>
            <a:ext cx="1118011" cy="4356588"/>
            <a:chOff x="7124489" y="4118985"/>
            <a:chExt cx="1118011" cy="4356588"/>
          </a:xfrm>
        </p:grpSpPr>
        <p:sp>
          <p:nvSpPr>
            <p:cNvPr id="11" name="Left Brace 10">
              <a:extLst>
                <a:ext uri="{FF2B5EF4-FFF2-40B4-BE49-F238E27FC236}">
                  <a16:creationId xmlns:a16="http://schemas.microsoft.com/office/drawing/2014/main" id="{B16C67D7-B3C0-9F45-9C80-30F3F2F80231}"/>
                </a:ext>
              </a:extLst>
            </p:cNvPr>
            <p:cNvSpPr/>
            <p:nvPr/>
          </p:nvSpPr>
          <p:spPr>
            <a:xfrm>
              <a:off x="7935871" y="4118985"/>
              <a:ext cx="306629" cy="435658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id="{5AEF7AE7-5634-514D-938C-1AD0E45559E5}"/>
                </a:ext>
              </a:extLst>
            </p:cNvPr>
            <p:cNvSpPr txBox="1"/>
            <p:nvPr/>
          </p:nvSpPr>
          <p:spPr>
            <a:xfrm>
              <a:off x="7124489" y="6076583"/>
              <a:ext cx="811382" cy="430887"/>
            </a:xfrm>
            <a:prstGeom prst="rect">
              <a:avLst/>
            </a:prstGeom>
            <a:noFill/>
          </p:spPr>
          <p:txBody>
            <a:bodyPr wrap="square" rtlCol="0">
              <a:spAutoFit/>
            </a:bodyPr>
            <a:lstStyle/>
            <a:p>
              <a:r>
                <a:rPr lang="en-US" sz="1100" b="1" dirty="0">
                  <a:solidFill>
                    <a:srgbClr val="0070C0"/>
                  </a:solidFill>
                </a:rPr>
                <a:t>eligible for reuse</a:t>
              </a:r>
            </a:p>
          </p:txBody>
        </p:sp>
      </p:grpSp>
      <p:sp>
        <p:nvSpPr>
          <p:cNvPr id="65" name="TextBox 64">
            <a:extLst>
              <a:ext uri="{FF2B5EF4-FFF2-40B4-BE49-F238E27FC236}">
                <a16:creationId xmlns:a16="http://schemas.microsoft.com/office/drawing/2014/main" id="{A056BEB6-F2EB-0F4B-956F-F3609DC50CD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Down Arrow 3">
            <a:extLst>
              <a:ext uri="{FF2B5EF4-FFF2-40B4-BE49-F238E27FC236}">
                <a16:creationId xmlns:a16="http://schemas.microsoft.com/office/drawing/2014/main" id="{466B161D-738E-9645-8929-BF3CB85E2420}"/>
              </a:ext>
            </a:extLst>
          </p:cNvPr>
          <p:cNvSpPr/>
          <p:nvPr/>
        </p:nvSpPr>
        <p:spPr>
          <a:xfrm>
            <a:off x="11172311" y="572559"/>
            <a:ext cx="374872"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6A52AB7-E139-86CB-C762-5F27DF658116}"/>
              </a:ext>
            </a:extLst>
          </p:cNvPr>
          <p:cNvGrpSpPr/>
          <p:nvPr/>
        </p:nvGrpSpPr>
        <p:grpSpPr>
          <a:xfrm>
            <a:off x="7860990" y="941891"/>
            <a:ext cx="1337572" cy="1161990"/>
            <a:chOff x="7124489" y="5725255"/>
            <a:chExt cx="1337572" cy="1161990"/>
          </a:xfrm>
        </p:grpSpPr>
        <p:sp>
          <p:nvSpPr>
            <p:cNvPr id="14" name="Left Brace 13">
              <a:extLst>
                <a:ext uri="{FF2B5EF4-FFF2-40B4-BE49-F238E27FC236}">
                  <a16:creationId xmlns:a16="http://schemas.microsoft.com/office/drawing/2014/main" id="{2978BA82-D410-CFD0-C3FD-CA26239E0528}"/>
                </a:ext>
              </a:extLst>
            </p:cNvPr>
            <p:cNvSpPr/>
            <p:nvPr/>
          </p:nvSpPr>
          <p:spPr>
            <a:xfrm>
              <a:off x="7935871" y="5725255"/>
              <a:ext cx="526190" cy="116199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4CF2B0AE-E140-8EF1-781F-0B7E2619F0A8}"/>
                </a:ext>
              </a:extLst>
            </p:cNvPr>
            <p:cNvSpPr txBox="1"/>
            <p:nvPr/>
          </p:nvSpPr>
          <p:spPr>
            <a:xfrm>
              <a:off x="7124489" y="6170415"/>
              <a:ext cx="811382" cy="261610"/>
            </a:xfrm>
            <a:prstGeom prst="rect">
              <a:avLst/>
            </a:prstGeom>
            <a:noFill/>
          </p:spPr>
          <p:txBody>
            <a:bodyPr wrap="square" rtlCol="0">
              <a:spAutoFit/>
            </a:bodyPr>
            <a:lstStyle/>
            <a:p>
              <a:r>
                <a:rPr lang="en-US" sz="1100" b="1" dirty="0">
                  <a:solidFill>
                    <a:srgbClr val="0070C0"/>
                  </a:solidFill>
                </a:rPr>
                <a:t>allocated</a:t>
              </a:r>
            </a:p>
          </p:txBody>
        </p:sp>
      </p:grpSp>
    </p:spTree>
    <p:extLst>
      <p:ext uri="{BB962C8B-B14F-4D97-AF65-F5344CB8AC3E}">
        <p14:creationId xmlns:p14="http://schemas.microsoft.com/office/powerpoint/2010/main" val="771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C4E3-6E14-BA48-8224-6B5C5577A93B}"/>
              </a:ext>
            </a:extLst>
          </p:cNvPr>
          <p:cNvSpPr>
            <a:spLocks noGrp="1"/>
          </p:cNvSpPr>
          <p:nvPr>
            <p:ph type="title"/>
          </p:nvPr>
        </p:nvSpPr>
        <p:spPr>
          <a:xfrm>
            <a:off x="587375" y="-1731"/>
            <a:ext cx="10515600" cy="488949"/>
          </a:xfrm>
        </p:spPr>
        <p:txBody>
          <a:bodyPr/>
          <a:lstStyle/>
          <a:p>
            <a:r>
              <a:rPr lang="en-US" dirty="0"/>
              <a:t>Function Calls, Parameters and Locals: Requirements</a:t>
            </a:r>
          </a:p>
        </p:txBody>
      </p:sp>
      <p:sp>
        <p:nvSpPr>
          <p:cNvPr id="3" name="Content Placeholder 2">
            <a:extLst>
              <a:ext uri="{FF2B5EF4-FFF2-40B4-BE49-F238E27FC236}">
                <a16:creationId xmlns:a16="http://schemas.microsoft.com/office/drawing/2014/main" id="{20449DBC-8C25-3C4D-B19A-52D97C9F9EBD}"/>
              </a:ext>
            </a:extLst>
          </p:cNvPr>
          <p:cNvSpPr>
            <a:spLocks noGrp="1"/>
          </p:cNvSpPr>
          <p:nvPr>
            <p:ph sz="quarter" idx="16"/>
          </p:nvPr>
        </p:nvSpPr>
        <p:spPr>
          <a:xfrm>
            <a:off x="57856" y="487218"/>
            <a:ext cx="4713929" cy="6126064"/>
          </a:xfrm>
          <a:solidFill>
            <a:schemeClr val="bg1">
              <a:lumMod val="95000"/>
            </a:schemeClr>
          </a:solidFill>
          <a:ln>
            <a:solidFill>
              <a:schemeClr val="bg1">
                <a:lumMod val="75000"/>
              </a:schemeClr>
            </a:solidFill>
          </a:ln>
        </p:spPr>
        <p:txBody>
          <a:bodyPr/>
          <a:lstStyle/>
          <a:p>
            <a:pPr lvl="1">
              <a:lnSpc>
                <a:spcPct val="70000"/>
              </a:lnSpc>
              <a:buFontTx/>
              <a:buNone/>
            </a:pPr>
            <a:r>
              <a:rPr lang="en-US" altLang="en-US" sz="1600" dirty="0">
                <a:latin typeface="Consolas" panose="020B0609020204030204" pitchFamily="49" charset="0"/>
                <a:cs typeface="Consolas" panose="020B0609020204030204" pitchFamily="49" charset="0"/>
              </a:rPr>
              <a:t>int </a:t>
            </a:r>
          </a:p>
          <a:p>
            <a:pPr lvl="1">
              <a:lnSpc>
                <a:spcPct val="70000"/>
              </a:lnSpc>
              <a:buFontTx/>
              <a:buNone/>
            </a:pPr>
            <a:r>
              <a:rPr lang="en-US" altLang="en-US" sz="1600" dirty="0">
                <a:latin typeface="Consolas" panose="020B0609020204030204" pitchFamily="49" charset="0"/>
                <a:cs typeface="Consolas" panose="020B0609020204030204" pitchFamily="49" charset="0"/>
              </a:rPr>
              <a:t>main(int </a:t>
            </a:r>
            <a:r>
              <a:rPr lang="en-US" altLang="en-US" sz="1600" dirty="0" err="1">
                <a:latin typeface="Consolas" panose="020B0609020204030204" pitchFamily="49" charset="0"/>
                <a:cs typeface="Consolas" panose="020B0609020204030204" pitchFamily="49" charset="0"/>
              </a:rPr>
              <a:t>argc</a:t>
            </a:r>
            <a:r>
              <a:rPr lang="en-US" altLang="en-US" sz="1600" dirty="0">
                <a:latin typeface="Consolas" panose="020B0609020204030204" pitchFamily="49" charset="0"/>
                <a:cs typeface="Consolas" panose="020B0609020204030204" pitchFamily="49" charset="0"/>
              </a:rPr>
              <a:t>, char *</a:t>
            </a:r>
            <a:r>
              <a:rPr lang="en-US" altLang="en-US" sz="1600" dirty="0" err="1">
                <a:latin typeface="Consolas" panose="020B0609020204030204" pitchFamily="49" charset="0"/>
                <a:cs typeface="Consolas" panose="020B0609020204030204" pitchFamily="49" charset="0"/>
              </a:rPr>
              <a:t>argv</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solidFill>
                  <a:srgbClr val="0070C0"/>
                </a:solidFill>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int x, z = 4;</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    x = a(z);</a:t>
            </a:r>
          </a:p>
          <a:p>
            <a:pPr lvl="1">
              <a:lnSpc>
                <a:spcPct val="70000"/>
              </a:lnSpc>
              <a:buFontTx/>
              <a:buNone/>
            </a:pPr>
            <a:r>
              <a:rPr lang="en-US" altLang="en-US" sz="1600" dirty="0">
                <a:latin typeface="Consolas" panose="020B0609020204030204" pitchFamily="49" charset="0"/>
                <a:cs typeface="Consolas" panose="020B0609020204030204" pitchFamily="49" charset="0"/>
              </a:rPr>
              <a:t>	  z = </a:t>
            </a:r>
            <a:r>
              <a:rPr lang="en-US" altLang="en-US" sz="1600" dirty="0">
                <a:solidFill>
                  <a:srgbClr val="FF0000"/>
                </a:solidFill>
                <a:latin typeface="Consolas" panose="020B0609020204030204" pitchFamily="49" charset="0"/>
                <a:cs typeface="Consolas" panose="020B0609020204030204" pitchFamily="49" charset="0"/>
              </a:rPr>
              <a:t>b(z);</a:t>
            </a:r>
          </a:p>
          <a:p>
            <a:pPr lvl="1">
              <a:lnSpc>
                <a:spcPct val="70000"/>
              </a:lnSpc>
              <a:buFontTx/>
              <a:buNone/>
            </a:pPr>
            <a:r>
              <a:rPr lang="en-US" altLang="en-US" sz="1600" dirty="0">
                <a:latin typeface="Consolas" panose="020B0609020204030204" pitchFamily="49" charset="0"/>
                <a:cs typeface="Consolas" panose="020B0609020204030204" pitchFamily="49" charset="0"/>
              </a:rPr>
              <a:t>    return EXIT_SUCCESS;</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a(int n)</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int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 = 0;</a:t>
            </a:r>
          </a:p>
          <a:p>
            <a:pPr lvl="1">
              <a:lnSpc>
                <a:spcPct val="70000"/>
              </a:lnSpc>
              <a:buFontTx/>
              <a:buNone/>
            </a:pPr>
            <a:r>
              <a:rPr lang="en-US" altLang="en-US" sz="1600" dirty="0">
                <a:latin typeface="Consolas" panose="020B0609020204030204" pitchFamily="49" charset="0"/>
                <a:cs typeface="Consolas" panose="020B0609020204030204" pitchFamily="49" charset="0"/>
              </a:rPr>
              <a:t>    if (n == 1)</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err="1">
                <a:solidFill>
                  <a:srgbClr val="FF0000"/>
                </a:solidFill>
                <a:latin typeface="Consolas" panose="020B0609020204030204" pitchFamily="49" charset="0"/>
                <a:cs typeface="Consolas" panose="020B0609020204030204" pitchFamily="49" charset="0"/>
              </a:rPr>
              <a:t>i</a:t>
            </a:r>
            <a:r>
              <a:rPr lang="en-US" altLang="en-US" sz="1600" dirty="0">
                <a:solidFill>
                  <a:srgbClr val="FF0000"/>
                </a:solidFill>
                <a:latin typeface="Consolas" panose="020B0609020204030204" pitchFamily="49" charset="0"/>
                <a:cs typeface="Consolas" panose="020B0609020204030204" pitchFamily="49" charset="0"/>
              </a:rPr>
              <a:t> = b(n);</a:t>
            </a:r>
          </a:p>
          <a:p>
            <a:pPr lvl="1">
              <a:lnSpc>
                <a:spcPct val="70000"/>
              </a:lnSpc>
              <a:buFontTx/>
              <a:buNone/>
            </a:pPr>
            <a:r>
              <a:rPr lang="en-US" altLang="en-US" sz="1600" dirty="0">
                <a:latin typeface="Consolas" panose="020B0609020204030204" pitchFamily="49" charset="0"/>
                <a:cs typeface="Consolas" panose="020B0609020204030204" pitchFamily="49" charset="0"/>
              </a:rPr>
              <a:t>    return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b(int m)</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a:solidFill>
                  <a:srgbClr val="0070C0"/>
                </a:solidFill>
                <a:latin typeface="Consolas" panose="020B0609020204030204" pitchFamily="49" charset="0"/>
                <a:cs typeface="Consolas" panose="020B0609020204030204" pitchFamily="49" charset="0"/>
              </a:rPr>
              <a:t>return m+1</a:t>
            </a:r>
            <a:r>
              <a:rPr lang="en-US" altLang="en-US" sz="1600" dirty="0">
                <a:latin typeface="Consolas" panose="020B0609020204030204" pitchFamily="49" charset="0"/>
                <a:cs typeface="Consolas" panose="020B0609020204030204" pitchFamily="49" charset="0"/>
              </a:rPr>
              <a:t>; </a:t>
            </a:r>
          </a:p>
          <a:p>
            <a:pPr lvl="1">
              <a:lnSpc>
                <a:spcPct val="70000"/>
              </a:lnSpc>
              <a:buFontTx/>
              <a:buNone/>
            </a:pPr>
            <a:r>
              <a:rPr lang="en-US" altLang="en-US" sz="1600" dirty="0">
                <a:solidFill>
                  <a:srgbClr val="FF0000"/>
                </a:solidFill>
                <a:latin typeface="Consolas" panose="020B0609020204030204" pitchFamily="49" charset="0"/>
                <a:cs typeface="Consolas" panose="020B0609020204030204" pitchFamily="49" charset="0"/>
              </a:rPr>
              <a:t>/* the return cannot be done with a branch */</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p:txBody>
      </p:sp>
      <p:sp>
        <p:nvSpPr>
          <p:cNvPr id="6" name="Content Placeholder 5">
            <a:extLst>
              <a:ext uri="{FF2B5EF4-FFF2-40B4-BE49-F238E27FC236}">
                <a16:creationId xmlns:a16="http://schemas.microsoft.com/office/drawing/2014/main" id="{B77AC766-A2B1-EA45-BC8B-C8B77A516E7F}"/>
              </a:ext>
            </a:extLst>
          </p:cNvPr>
          <p:cNvSpPr>
            <a:spLocks noGrp="1"/>
          </p:cNvSpPr>
          <p:nvPr>
            <p:ph sz="quarter" idx="17"/>
          </p:nvPr>
        </p:nvSpPr>
        <p:spPr>
          <a:xfrm>
            <a:off x="4849305" y="1133097"/>
            <a:ext cx="7078473" cy="5001485"/>
          </a:xfrm>
          <a:solidFill>
            <a:schemeClr val="accent4">
              <a:lumMod val="20000"/>
              <a:lumOff val="80000"/>
            </a:schemeClr>
          </a:solidFill>
          <a:ln>
            <a:solidFill>
              <a:schemeClr val="accent1"/>
            </a:solidFill>
          </a:ln>
        </p:spPr>
        <p:txBody>
          <a:bodyPr/>
          <a:lstStyle/>
          <a:p>
            <a:pPr>
              <a:lnSpc>
                <a:spcPct val="100000"/>
              </a:lnSpc>
            </a:pPr>
            <a:r>
              <a:rPr lang="en-US" sz="2200" dirty="0"/>
              <a:t> Since </a:t>
            </a:r>
            <a:r>
              <a:rPr lang="en-US" sz="2200" dirty="0">
                <a:solidFill>
                  <a:srgbClr val="FF0000"/>
                </a:solidFill>
              </a:rPr>
              <a:t>b() </a:t>
            </a:r>
            <a:r>
              <a:rPr lang="en-US" sz="2200" dirty="0"/>
              <a:t>is called both by main and a() how does the </a:t>
            </a:r>
            <a:r>
              <a:rPr lang="en-US" sz="2200" b="1" dirty="0">
                <a:solidFill>
                  <a:srgbClr val="0070C0"/>
                </a:solidFill>
              </a:rPr>
              <a:t>return m+1 </a:t>
            </a:r>
            <a:r>
              <a:rPr lang="en-US" sz="2200" b="1" dirty="0"/>
              <a:t>statement in b() know where to return to? (Obviously, it cannot be a branch)</a:t>
            </a:r>
          </a:p>
          <a:p>
            <a:pPr>
              <a:lnSpc>
                <a:spcPct val="100000"/>
              </a:lnSpc>
            </a:pPr>
            <a:r>
              <a:rPr lang="en-US" sz="2200" dirty="0"/>
              <a:t>Where are the parameters (</a:t>
            </a:r>
            <a:r>
              <a:rPr lang="en-US" sz="2200" dirty="0" err="1"/>
              <a:t>args</a:t>
            </a:r>
            <a:r>
              <a:rPr lang="en-US" sz="2200" dirty="0"/>
              <a:t>) to a function stored so the function has a copy that it can alter?</a:t>
            </a:r>
          </a:p>
          <a:p>
            <a:pPr>
              <a:lnSpc>
                <a:spcPct val="100000"/>
              </a:lnSpc>
            </a:pPr>
            <a:r>
              <a:rPr lang="en-US" sz="2200" dirty="0"/>
              <a:t>Where is the return value from a function call stored?</a:t>
            </a:r>
          </a:p>
          <a:p>
            <a:pPr>
              <a:lnSpc>
                <a:spcPct val="100000"/>
              </a:lnSpc>
            </a:pPr>
            <a:r>
              <a:rPr lang="en-US" sz="2200" dirty="0"/>
              <a:t>How are Automatic variables</a:t>
            </a:r>
            <a:r>
              <a:rPr lang="en-US" sz="2200" i="1" dirty="0"/>
              <a:t> </a:t>
            </a:r>
            <a:r>
              <a:rPr lang="en-US" sz="2200" i="1" dirty="0">
                <a:solidFill>
                  <a:srgbClr val="0070C0"/>
                </a:solidFill>
              </a:rPr>
              <a:t>lifetime</a:t>
            </a:r>
            <a:r>
              <a:rPr lang="en-US" sz="2200" i="1" dirty="0"/>
              <a:t> </a:t>
            </a:r>
            <a:r>
              <a:rPr lang="en-US" sz="2200" dirty="0"/>
              <a:t>and</a:t>
            </a:r>
            <a:r>
              <a:rPr lang="en-US" sz="2200" i="1" dirty="0"/>
              <a:t> </a:t>
            </a:r>
            <a:r>
              <a:rPr lang="en-US" sz="2200" i="1" dirty="0">
                <a:solidFill>
                  <a:srgbClr val="0070C0"/>
                </a:solidFill>
              </a:rPr>
              <a:t>scope</a:t>
            </a:r>
            <a:r>
              <a:rPr lang="en-US" sz="2200" i="1" dirty="0"/>
              <a:t> </a:t>
            </a:r>
            <a:r>
              <a:rPr lang="en-US" sz="2200" b="1" dirty="0">
                <a:solidFill>
                  <a:srgbClr val="0070C0"/>
                </a:solidFill>
              </a:rPr>
              <a:t>implemented</a:t>
            </a:r>
            <a:r>
              <a:rPr lang="en-US" sz="2200" i="1" dirty="0"/>
              <a:t>?</a:t>
            </a:r>
          </a:p>
          <a:p>
            <a:pPr lvl="1"/>
            <a:r>
              <a:rPr lang="en-US" sz="2200" dirty="0">
                <a:solidFill>
                  <a:schemeClr val="accent5"/>
                </a:solidFill>
              </a:rPr>
              <a:t>When you enter a variables scope: </a:t>
            </a:r>
            <a:r>
              <a:rPr lang="en-US" sz="2200" dirty="0"/>
              <a:t>memory is allocated for the variables</a:t>
            </a:r>
          </a:p>
          <a:p>
            <a:pPr lvl="1"/>
            <a:r>
              <a:rPr lang="en-US" sz="2200" dirty="0">
                <a:solidFill>
                  <a:schemeClr val="accent5"/>
                </a:solidFill>
              </a:rPr>
              <a:t>When you leave a variable scope</a:t>
            </a:r>
            <a:r>
              <a:rPr lang="en-US" sz="2200" dirty="0"/>
              <a:t>: memory lifetime is ended (memory can be reused -- deallocated) – </a:t>
            </a:r>
            <a:r>
              <a:rPr lang="en-US" sz="2200" dirty="0">
                <a:solidFill>
                  <a:srgbClr val="FF0000"/>
                </a:solidFill>
              </a:rPr>
              <a:t>contents are </a:t>
            </a:r>
            <a:r>
              <a:rPr lang="en-US" sz="2200" b="1" dirty="0">
                <a:solidFill>
                  <a:srgbClr val="FF0000"/>
                </a:solidFill>
              </a:rPr>
              <a:t>no longer valid</a:t>
            </a:r>
          </a:p>
        </p:txBody>
      </p:sp>
      <p:sp>
        <p:nvSpPr>
          <p:cNvPr id="7" name="TextBox 6">
            <a:extLst>
              <a:ext uri="{FF2B5EF4-FFF2-40B4-BE49-F238E27FC236}">
                <a16:creationId xmlns:a16="http://schemas.microsoft.com/office/drawing/2014/main" id="{438A2B1D-ED97-E94F-97F4-09435A6428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Left Arrow 3">
            <a:extLst>
              <a:ext uri="{FF2B5EF4-FFF2-40B4-BE49-F238E27FC236}">
                <a16:creationId xmlns:a16="http://schemas.microsoft.com/office/drawing/2014/main" id="{C56011B9-7A03-7407-CECB-2B7FBA5CEC13}"/>
              </a:ext>
            </a:extLst>
          </p:cNvPr>
          <p:cNvSpPr/>
          <p:nvPr/>
        </p:nvSpPr>
        <p:spPr>
          <a:xfrm>
            <a:off x="2023880" y="1842052"/>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E8202306-3CDA-12FC-E937-74BB658DB3FA}"/>
              </a:ext>
            </a:extLst>
          </p:cNvPr>
          <p:cNvSpPr/>
          <p:nvPr/>
        </p:nvSpPr>
        <p:spPr>
          <a:xfrm>
            <a:off x="2414819" y="3936119"/>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0FF342C7-06CC-DFC3-1B7D-041B3D18BF7F}"/>
              </a:ext>
            </a:extLst>
          </p:cNvPr>
          <p:cNvSpPr/>
          <p:nvPr/>
        </p:nvSpPr>
        <p:spPr>
          <a:xfrm>
            <a:off x="2182906" y="5582501"/>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14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F948-2064-1BC2-5EA3-A0C1A5BDD761}"/>
              </a:ext>
            </a:extLst>
          </p:cNvPr>
          <p:cNvSpPr>
            <a:spLocks noGrp="1"/>
          </p:cNvSpPr>
          <p:nvPr>
            <p:ph type="title"/>
          </p:nvPr>
        </p:nvSpPr>
        <p:spPr>
          <a:xfrm>
            <a:off x="138050" y="72271"/>
            <a:ext cx="10515600" cy="715294"/>
          </a:xfrm>
        </p:spPr>
        <p:txBody>
          <a:bodyPr/>
          <a:lstStyle/>
          <a:p>
            <a:r>
              <a:rPr lang="en-US" dirty="0"/>
              <a:t>Stack Segment: Support of Functions</a:t>
            </a:r>
          </a:p>
        </p:txBody>
      </p:sp>
      <p:sp>
        <p:nvSpPr>
          <p:cNvPr id="3" name="Content Placeholder 2">
            <a:extLst>
              <a:ext uri="{FF2B5EF4-FFF2-40B4-BE49-F238E27FC236}">
                <a16:creationId xmlns:a16="http://schemas.microsoft.com/office/drawing/2014/main" id="{8D0215AC-4F42-4F33-207C-6F800F32D674}"/>
              </a:ext>
            </a:extLst>
          </p:cNvPr>
          <p:cNvSpPr>
            <a:spLocks noGrp="1"/>
          </p:cNvSpPr>
          <p:nvPr>
            <p:ph sz="quarter" idx="16"/>
          </p:nvPr>
        </p:nvSpPr>
        <p:spPr>
          <a:xfrm>
            <a:off x="184269" y="787565"/>
            <a:ext cx="8427582" cy="5728982"/>
          </a:xfrm>
          <a:solidFill>
            <a:schemeClr val="accent4">
              <a:lumMod val="20000"/>
              <a:lumOff val="80000"/>
            </a:schemeClr>
          </a:solidFill>
          <a:ln>
            <a:solidFill>
              <a:schemeClr val="accent1"/>
            </a:solidFill>
          </a:ln>
        </p:spPr>
        <p:txBody>
          <a:bodyPr/>
          <a:lstStyle/>
          <a:p>
            <a:r>
              <a:rPr lang="en-US" sz="2200" dirty="0">
                <a:cs typeface="Courier New" panose="02070309020205020404" pitchFamily="49" charset="0"/>
              </a:rPr>
              <a:t>The stack consists of a series of </a:t>
            </a:r>
            <a:r>
              <a:rPr lang="en-US" sz="2200" i="1" dirty="0">
                <a:solidFill>
                  <a:srgbClr val="2C895B"/>
                </a:solidFill>
                <a:cs typeface="Courier New" panose="02070309020205020404" pitchFamily="49" charset="0"/>
              </a:rPr>
              <a:t>"stack frames" </a:t>
            </a:r>
            <a:r>
              <a:rPr lang="en-US" sz="2200" dirty="0">
                <a:cs typeface="Courier New" panose="02070309020205020404" pitchFamily="49" charset="0"/>
              </a:rPr>
              <a:t>or </a:t>
            </a:r>
            <a:r>
              <a:rPr lang="en-US" sz="2200" i="1" dirty="0">
                <a:solidFill>
                  <a:srgbClr val="2C895B"/>
                </a:solidFill>
                <a:cs typeface="Courier New" panose="02070309020205020404" pitchFamily="49" charset="0"/>
              </a:rPr>
              <a:t>"activation frames"</a:t>
            </a:r>
            <a:r>
              <a:rPr lang="en-US" sz="2200" dirty="0">
                <a:cs typeface="Courier New" panose="02070309020205020404" pitchFamily="49" charset="0"/>
              </a:rPr>
              <a:t>, one is </a:t>
            </a:r>
            <a:r>
              <a:rPr lang="en-US" sz="2200" dirty="0">
                <a:solidFill>
                  <a:srgbClr val="F3753F"/>
                </a:solidFill>
                <a:cs typeface="Courier New" panose="02070309020205020404" pitchFamily="49" charset="0"/>
              </a:rPr>
              <a:t>created</a:t>
            </a:r>
            <a:r>
              <a:rPr lang="en-US" sz="2200" dirty="0">
                <a:solidFill>
                  <a:schemeClr val="accent1"/>
                </a:solidFill>
                <a:cs typeface="Courier New" panose="02070309020205020404" pitchFamily="49" charset="0"/>
              </a:rPr>
              <a:t> each time a </a:t>
            </a:r>
            <a:r>
              <a:rPr lang="en-US" sz="2200" dirty="0">
                <a:solidFill>
                  <a:srgbClr val="7030A0"/>
                </a:solidFill>
                <a:cs typeface="Courier New" panose="02070309020205020404" pitchFamily="49" charset="0"/>
              </a:rPr>
              <a:t>function is called </a:t>
            </a:r>
            <a:r>
              <a:rPr lang="en-US" sz="2200" dirty="0">
                <a:solidFill>
                  <a:srgbClr val="C00000"/>
                </a:solidFill>
                <a:cs typeface="Courier New" panose="02070309020205020404" pitchFamily="49" charset="0"/>
              </a:rPr>
              <a:t>at runtime</a:t>
            </a:r>
          </a:p>
          <a:p>
            <a:r>
              <a:rPr lang="en-US" sz="2200" dirty="0">
                <a:cs typeface="Courier New" panose="02070309020205020404" pitchFamily="49" charset="0"/>
              </a:rPr>
              <a:t>Each </a:t>
            </a:r>
            <a:r>
              <a:rPr lang="en-US" sz="2200" dirty="0">
                <a:solidFill>
                  <a:srgbClr val="0070C0"/>
                </a:solidFill>
                <a:cs typeface="Courier New" panose="02070309020205020404" pitchFamily="49" charset="0"/>
              </a:rPr>
              <a:t>frame represents a function that is currently being executed</a:t>
            </a:r>
            <a:r>
              <a:rPr lang="en-US" sz="2200" dirty="0">
                <a:cs typeface="Courier New" panose="02070309020205020404" pitchFamily="49" charset="0"/>
              </a:rPr>
              <a:t> and </a:t>
            </a:r>
            <a:r>
              <a:rPr lang="en-US" sz="2200" dirty="0">
                <a:solidFill>
                  <a:srgbClr val="2C895B"/>
                </a:solidFill>
                <a:cs typeface="Courier New" panose="02070309020205020404" pitchFamily="49" charset="0"/>
              </a:rPr>
              <a:t>has not yet completed (why activation frame)</a:t>
            </a:r>
          </a:p>
          <a:p>
            <a:r>
              <a:rPr lang="en-US" sz="2200" dirty="0">
                <a:cs typeface="Courier New" panose="02070309020205020404" pitchFamily="49" charset="0"/>
              </a:rPr>
              <a:t>A function’s stack "frame" goes away when the function returns</a:t>
            </a:r>
          </a:p>
          <a:p>
            <a:pPr>
              <a:lnSpc>
                <a:spcPct val="100000"/>
              </a:lnSpc>
            </a:pPr>
            <a:r>
              <a:rPr lang="en-US" sz="2200" dirty="0"/>
              <a:t>Specifically, a </a:t>
            </a:r>
            <a:r>
              <a:rPr lang="en-US" sz="2200" dirty="0">
                <a:solidFill>
                  <a:schemeClr val="accent1"/>
                </a:solidFill>
              </a:rPr>
              <a:t>new stack frame is</a:t>
            </a:r>
          </a:p>
          <a:p>
            <a:pPr lvl="1"/>
            <a:r>
              <a:rPr lang="en-US" sz="2200" dirty="0"/>
              <a:t>allocated (</a:t>
            </a:r>
            <a:r>
              <a:rPr lang="en-US" sz="2200" b="1" dirty="0">
                <a:solidFill>
                  <a:srgbClr val="0070C0"/>
                </a:solidFill>
              </a:rPr>
              <a:t>pushed</a:t>
            </a:r>
            <a:r>
              <a:rPr lang="en-US" sz="2200" dirty="0"/>
              <a:t> on the stack) for each function call (</a:t>
            </a:r>
            <a:r>
              <a:rPr lang="en-US" sz="2200" dirty="0">
                <a:solidFill>
                  <a:srgbClr val="FF0000"/>
                </a:solidFill>
              </a:rPr>
              <a:t>contents are not implicitly zeroed</a:t>
            </a:r>
            <a:r>
              <a:rPr lang="en-US" sz="2200" dirty="0"/>
              <a:t>)</a:t>
            </a:r>
          </a:p>
          <a:p>
            <a:pPr lvl="1"/>
            <a:r>
              <a:rPr lang="en-US" sz="2200" dirty="0"/>
              <a:t>deallocated (</a:t>
            </a:r>
            <a:r>
              <a:rPr lang="en-US" sz="2200" b="1" dirty="0">
                <a:solidFill>
                  <a:srgbClr val="0070C0"/>
                </a:solidFill>
              </a:rPr>
              <a:t>popped</a:t>
            </a:r>
            <a:r>
              <a:rPr lang="en-US" sz="2200" dirty="0"/>
              <a:t> from the stack) on function return</a:t>
            </a:r>
          </a:p>
          <a:p>
            <a:r>
              <a:rPr lang="en-US" sz="2400" dirty="0">
                <a:solidFill>
                  <a:srgbClr val="2C895B"/>
                </a:solidFill>
              </a:rPr>
              <a:t>Stack frame </a:t>
            </a:r>
            <a:r>
              <a:rPr lang="en-US" sz="2400" dirty="0"/>
              <a:t>contains:</a:t>
            </a:r>
          </a:p>
          <a:p>
            <a:pPr lvl="1"/>
            <a:r>
              <a:rPr lang="en-US" sz="2200" dirty="0"/>
              <a:t>Local variables, parameters of function called</a:t>
            </a:r>
          </a:p>
          <a:p>
            <a:pPr lvl="1"/>
            <a:r>
              <a:rPr lang="en-US" sz="2200" dirty="0"/>
              <a:t>Where to return to which caller when the function completes (the return address)</a:t>
            </a:r>
            <a:endParaRPr lang="en-US" dirty="0">
              <a:cs typeface="Courier New" panose="02070309020205020404" pitchFamily="49" charset="0"/>
            </a:endParaRPr>
          </a:p>
          <a:p>
            <a:endParaRPr lang="en-US" dirty="0"/>
          </a:p>
        </p:txBody>
      </p:sp>
      <p:grpSp>
        <p:nvGrpSpPr>
          <p:cNvPr id="5" name="Group 4">
            <a:extLst>
              <a:ext uri="{FF2B5EF4-FFF2-40B4-BE49-F238E27FC236}">
                <a16:creationId xmlns:a16="http://schemas.microsoft.com/office/drawing/2014/main" id="{E7B1867D-9C06-D9EB-BEDA-FE8919018ACF}"/>
              </a:ext>
            </a:extLst>
          </p:cNvPr>
          <p:cNvGrpSpPr/>
          <p:nvPr/>
        </p:nvGrpSpPr>
        <p:grpSpPr>
          <a:xfrm>
            <a:off x="8359546" y="428406"/>
            <a:ext cx="1276422" cy="5978146"/>
            <a:chOff x="5391446" y="535470"/>
            <a:chExt cx="1557995" cy="5926892"/>
          </a:xfrm>
        </p:grpSpPr>
        <p:sp>
          <p:nvSpPr>
            <p:cNvPr id="6" name="TextBox 5">
              <a:extLst>
                <a:ext uri="{FF2B5EF4-FFF2-40B4-BE49-F238E27FC236}">
                  <a16:creationId xmlns:a16="http://schemas.microsoft.com/office/drawing/2014/main" id="{6DF01390-6FCB-D990-C959-4F77D48EF431}"/>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7" name="TextBox 6">
              <a:extLst>
                <a:ext uri="{FF2B5EF4-FFF2-40B4-BE49-F238E27FC236}">
                  <a16:creationId xmlns:a16="http://schemas.microsoft.com/office/drawing/2014/main" id="{E574E090-C12B-07D6-EB01-9ED82E6CD45E}"/>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8" name="Straight Arrow Connector 7">
              <a:extLst>
                <a:ext uri="{FF2B5EF4-FFF2-40B4-BE49-F238E27FC236}">
                  <a16:creationId xmlns:a16="http://schemas.microsoft.com/office/drawing/2014/main" id="{C3825094-E7C8-C20C-D8BE-A7B53EFD1993}"/>
                </a:ext>
              </a:extLst>
            </p:cNvPr>
            <p:cNvCxnSpPr>
              <a:cxnSpLocks/>
              <a:stCxn id="6" idx="2"/>
              <a:endCxn id="7"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9" name="TextBox 8">
              <a:extLst>
                <a:ext uri="{FF2B5EF4-FFF2-40B4-BE49-F238E27FC236}">
                  <a16:creationId xmlns:a16="http://schemas.microsoft.com/office/drawing/2014/main" id="{EE619B93-AB0A-7360-565C-371DFE7FE6D1}"/>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10" name="Group 9">
            <a:extLst>
              <a:ext uri="{FF2B5EF4-FFF2-40B4-BE49-F238E27FC236}">
                <a16:creationId xmlns:a16="http://schemas.microsoft.com/office/drawing/2014/main" id="{82EE018E-CFDC-058D-0A3F-C81BDD8AC544}"/>
              </a:ext>
            </a:extLst>
          </p:cNvPr>
          <p:cNvGrpSpPr/>
          <p:nvPr/>
        </p:nvGrpSpPr>
        <p:grpSpPr>
          <a:xfrm>
            <a:off x="9573567" y="346121"/>
            <a:ext cx="2526189" cy="6021446"/>
            <a:chOff x="6583680" y="1280160"/>
            <a:chExt cx="2377440" cy="5257800"/>
          </a:xfrm>
        </p:grpSpPr>
        <p:sp>
          <p:nvSpPr>
            <p:cNvPr id="11" name="Rectangle 7">
              <a:extLst>
                <a:ext uri="{FF2B5EF4-FFF2-40B4-BE49-F238E27FC236}">
                  <a16:creationId xmlns:a16="http://schemas.microsoft.com/office/drawing/2014/main" id="{F5743FB4-1088-0AFC-40B1-37AEEA80E631}"/>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12" name="Rectangle 11">
              <a:extLst>
                <a:ext uri="{FF2B5EF4-FFF2-40B4-BE49-F238E27FC236}">
                  <a16:creationId xmlns:a16="http://schemas.microsoft.com/office/drawing/2014/main" id="{AEE98908-4248-F0F8-65D4-CE79B1068039}"/>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13" name="Rectangle 12">
              <a:extLst>
                <a:ext uri="{FF2B5EF4-FFF2-40B4-BE49-F238E27FC236}">
                  <a16:creationId xmlns:a16="http://schemas.microsoft.com/office/drawing/2014/main" id="{1C28C3AA-AD37-40AE-F923-7D21C1EBB2B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14" name="Rectangle 13">
              <a:extLst>
                <a:ext uri="{FF2B5EF4-FFF2-40B4-BE49-F238E27FC236}">
                  <a16:creationId xmlns:a16="http://schemas.microsoft.com/office/drawing/2014/main" id="{1C4C7E39-127A-C6A6-1B88-429ABD88DAF1}"/>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15" name="Rectangle 14">
              <a:extLst>
                <a:ext uri="{FF2B5EF4-FFF2-40B4-BE49-F238E27FC236}">
                  <a16:creationId xmlns:a16="http://schemas.microsoft.com/office/drawing/2014/main" id="{0BD504BE-BEEC-64F6-CFC4-2A5D484A5DB3}"/>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16" name="Rectangle 15">
              <a:extLst>
                <a:ext uri="{FF2B5EF4-FFF2-40B4-BE49-F238E27FC236}">
                  <a16:creationId xmlns:a16="http://schemas.microsoft.com/office/drawing/2014/main" id="{596F8635-73E8-595F-7633-2F4A1B871AF6}"/>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17" name="Rectangle 16">
              <a:extLst>
                <a:ext uri="{FF2B5EF4-FFF2-40B4-BE49-F238E27FC236}">
                  <a16:creationId xmlns:a16="http://schemas.microsoft.com/office/drawing/2014/main" id="{F6F7B7E8-A8E4-FE12-D1DD-F4EDAFE4EE7F}"/>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18" name="Straight Arrow Connector 17">
              <a:extLst>
                <a:ext uri="{FF2B5EF4-FFF2-40B4-BE49-F238E27FC236}">
                  <a16:creationId xmlns:a16="http://schemas.microsoft.com/office/drawing/2014/main" id="{3FB26BA1-4013-98BF-A710-A67EC58C82E9}"/>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DF9684C3-E8A5-39C7-417A-EFF385F4BE2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18B7B864-81FA-2188-A436-E0773006EA93}"/>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21" name="Rectangle 20">
            <a:extLst>
              <a:ext uri="{FF2B5EF4-FFF2-40B4-BE49-F238E27FC236}">
                <a16:creationId xmlns:a16="http://schemas.microsoft.com/office/drawing/2014/main" id="{EABBD4E3-2B20-5769-A121-72EF41CA72AE}"/>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Tree>
    <p:extLst>
      <p:ext uri="{BB962C8B-B14F-4D97-AF65-F5344CB8AC3E}">
        <p14:creationId xmlns:p14="http://schemas.microsoft.com/office/powerpoint/2010/main" val="4916920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endParaRPr lang="en-US" altLang="en-US" sz="2000" dirty="0">
              <a:solidFill>
                <a:srgbClr val="FF0000"/>
              </a:solidFill>
              <a:latin typeface="Consolas" panose="020B0609020204030204" pitchFamily="49" charset="0"/>
            </a:endParaRP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Left Brace 2">
            <a:extLst>
              <a:ext uri="{FF2B5EF4-FFF2-40B4-BE49-F238E27FC236}">
                <a16:creationId xmlns:a16="http://schemas.microsoft.com/office/drawing/2014/main" id="{F3C2D3C9-2572-A240-82E1-3BA402C9EA74}"/>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4D3D372-26E4-9446-A972-52EB0F397A86}"/>
              </a:ext>
            </a:extLst>
          </p:cNvPr>
          <p:cNvSpPr txBox="1"/>
          <p:nvPr/>
        </p:nvSpPr>
        <p:spPr>
          <a:xfrm>
            <a:off x="7701009" y="2195679"/>
            <a:ext cx="1107996" cy="923330"/>
          </a:xfrm>
          <a:prstGeom prst="rect">
            <a:avLst/>
          </a:prstGeom>
          <a:noFill/>
        </p:spPr>
        <p:txBody>
          <a:bodyPr wrap="none" rtlCol="0">
            <a:spAutoFit/>
          </a:bodyPr>
          <a:lstStyle/>
          <a:p>
            <a:r>
              <a:rPr lang="en-US" dirty="0"/>
              <a:t>Stack</a:t>
            </a:r>
          </a:p>
          <a:p>
            <a:r>
              <a:rPr lang="en-US" dirty="0"/>
              <a:t>with one </a:t>
            </a:r>
          </a:p>
          <a:p>
            <a:r>
              <a:rPr lang="en-US" dirty="0"/>
              <a:t>frame</a:t>
            </a:r>
          </a:p>
        </p:txBody>
      </p:sp>
    </p:spTree>
    <p:extLst>
      <p:ext uri="{BB962C8B-B14F-4D97-AF65-F5344CB8AC3E}">
        <p14:creationId xmlns:p14="http://schemas.microsoft.com/office/powerpoint/2010/main" val="28609345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894E3DB2-793B-4E4E-8ED3-989B4A685DE1}"/>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56C95BA6-D910-4E48-B2F3-866A1A4551EB}"/>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40763791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7B575646-CB28-4944-A90C-2B86A4C821C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6C45007A-2FA8-1C47-881A-99E73B8F4B71}"/>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940782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solidFill>
                  <a:srgbClr val="FF0000"/>
                </a:solidFill>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Down Arrow 2">
            <a:extLst>
              <a:ext uri="{FF2B5EF4-FFF2-40B4-BE49-F238E27FC236}">
                <a16:creationId xmlns:a16="http://schemas.microsoft.com/office/drawing/2014/main" id="{15FB9786-96DB-464F-9AC8-9DCB616438E3}"/>
              </a:ext>
            </a:extLst>
          </p:cNvPr>
          <p:cNvSpPr/>
          <p:nvPr/>
        </p:nvSpPr>
        <p:spPr>
          <a:xfrm>
            <a:off x="10373807" y="339293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AE12E45A-0163-CE4D-A160-1FD5990FA77D}"/>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3D630E3-F809-8B4B-8046-665CDD9FB6E3}"/>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7534876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func1</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24979802-B715-894A-BA68-20A575ABB384}"/>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C25073F-84CB-3A47-B4EA-B46AF5E24276}"/>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7496613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36034C03-6920-0241-A0EB-D4CE2810810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1A3798D-3224-1244-9BE4-599FD20AC4EC}"/>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9539695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solidFill>
                  <a:srgbClr val="FF0000"/>
                </a:solidFill>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Down Arrow 13">
            <a:extLst>
              <a:ext uri="{FF2B5EF4-FFF2-40B4-BE49-F238E27FC236}">
                <a16:creationId xmlns:a16="http://schemas.microsoft.com/office/drawing/2014/main" id="{2A865A33-511A-1C46-993D-63443118BC20}"/>
              </a:ext>
            </a:extLst>
          </p:cNvPr>
          <p:cNvSpPr/>
          <p:nvPr/>
        </p:nvSpPr>
        <p:spPr>
          <a:xfrm>
            <a:off x="10373807" y="45720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Brace 14">
            <a:extLst>
              <a:ext uri="{FF2B5EF4-FFF2-40B4-BE49-F238E27FC236}">
                <a16:creationId xmlns:a16="http://schemas.microsoft.com/office/drawing/2014/main" id="{D25DAC21-8320-274C-B286-1570438FEC49}"/>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30BD46DA-70B7-C749-B641-4E068B0B7230}"/>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7223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FB1D0C0-8920-1841-8BD4-7A583244ABD3}"/>
              </a:ext>
            </a:extLst>
          </p:cNvPr>
          <p:cNvSpPr>
            <a:spLocks noGrp="1"/>
          </p:cNvSpPr>
          <p:nvPr>
            <p:ph type="title"/>
          </p:nvPr>
        </p:nvSpPr>
        <p:spPr>
          <a:xfrm>
            <a:off x="132521" y="188507"/>
            <a:ext cx="11926957" cy="405009"/>
          </a:xfrm>
        </p:spPr>
        <p:txBody>
          <a:bodyPr/>
          <a:lstStyle/>
          <a:p>
            <a:r>
              <a:rPr lang="en-US" dirty="0"/>
              <a:t>Assembly Source File to Executable to Linux Memory</a:t>
            </a:r>
          </a:p>
        </p:txBody>
      </p:sp>
      <p:sp>
        <p:nvSpPr>
          <p:cNvPr id="13" name="TextBox 12">
            <a:extLst>
              <a:ext uri="{FF2B5EF4-FFF2-40B4-BE49-F238E27FC236}">
                <a16:creationId xmlns:a16="http://schemas.microsoft.com/office/drawing/2014/main" id="{8D3EBE11-E806-4549-A527-37B3E3009494}"/>
              </a:ext>
            </a:extLst>
          </p:cNvPr>
          <p:cNvSpPr txBox="1"/>
          <p:nvPr/>
        </p:nvSpPr>
        <p:spPr>
          <a:xfrm>
            <a:off x="3489649" y="595703"/>
            <a:ext cx="4518236" cy="646331"/>
          </a:xfrm>
          <a:prstGeom prst="rect">
            <a:avLst/>
          </a:prstGeom>
          <a:solidFill>
            <a:schemeClr val="accent4">
              <a:lumMod val="20000"/>
              <a:lumOff val="80000"/>
            </a:schemeClr>
          </a:solidFill>
          <a:ln w="34925">
            <a:solidFill>
              <a:srgbClr val="0070C0"/>
            </a:solidFill>
          </a:ln>
        </p:spPr>
        <p:txBody>
          <a:bodyPr wrap="square" rtlCol="0">
            <a:spAutoFit/>
          </a:bodyPr>
          <a:lstStyle/>
          <a:p>
            <a:r>
              <a:rPr lang="en-US" dirty="0">
                <a:solidFill>
                  <a:srgbClr val="0070C0"/>
                </a:solidFill>
              </a:rPr>
              <a:t>Local variables and function call overhead</a:t>
            </a:r>
            <a:endParaRPr lang="en-US" dirty="0">
              <a:solidFill>
                <a:srgbClr val="FF0000"/>
              </a:solidFill>
            </a:endParaRPr>
          </a:p>
          <a:p>
            <a:r>
              <a:rPr lang="en-US" dirty="0">
                <a:solidFill>
                  <a:srgbClr val="FF0000"/>
                </a:solidFill>
              </a:rPr>
              <a:t> </a:t>
            </a:r>
            <a:r>
              <a:rPr lang="en-US" b="1" dirty="0">
                <a:solidFill>
                  <a:srgbClr val="FF0000"/>
                </a:solidFill>
              </a:rPr>
              <a:t>code you write in the text segment</a:t>
            </a:r>
          </a:p>
        </p:txBody>
      </p:sp>
      <p:sp>
        <p:nvSpPr>
          <p:cNvPr id="40" name="TextBox 39">
            <a:extLst>
              <a:ext uri="{FF2B5EF4-FFF2-40B4-BE49-F238E27FC236}">
                <a16:creationId xmlns:a16="http://schemas.microsoft.com/office/drawing/2014/main" id="{48BE03E8-AEB2-6E42-AB6D-194F891C1C3E}"/>
              </a:ext>
            </a:extLst>
          </p:cNvPr>
          <p:cNvSpPr txBox="1"/>
          <p:nvPr/>
        </p:nvSpPr>
        <p:spPr>
          <a:xfrm>
            <a:off x="5087812" y="1357251"/>
            <a:ext cx="339856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allocates space dynamically</a:t>
            </a:r>
            <a:r>
              <a:rPr lang="en-US" dirty="0">
                <a:solidFill>
                  <a:srgbClr val="FF0000"/>
                </a:solidFill>
              </a:rPr>
              <a:t> </a:t>
            </a:r>
            <a:r>
              <a:rPr lang="en-US" dirty="0">
                <a:solidFill>
                  <a:srgbClr val="0070C0"/>
                </a:solidFill>
              </a:rPr>
              <a:t>during execution </a:t>
            </a:r>
            <a:r>
              <a:rPr lang="en-US" dirty="0">
                <a:solidFill>
                  <a:srgbClr val="FF0000"/>
                </a:solidFill>
              </a:rPr>
              <a:t>by c runtime library code (text)</a:t>
            </a:r>
          </a:p>
        </p:txBody>
      </p:sp>
      <p:sp>
        <p:nvSpPr>
          <p:cNvPr id="47" name="TextBox 46">
            <a:extLst>
              <a:ext uri="{FF2B5EF4-FFF2-40B4-BE49-F238E27FC236}">
                <a16:creationId xmlns:a16="http://schemas.microsoft.com/office/drawing/2014/main" id="{50E6E447-994C-F041-BB46-3956E139E3B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8" name="Group 47">
            <a:extLst>
              <a:ext uri="{FF2B5EF4-FFF2-40B4-BE49-F238E27FC236}">
                <a16:creationId xmlns:a16="http://schemas.microsoft.com/office/drawing/2014/main" id="{75F72D3C-552B-40C6-CFAF-B1B232DCAEC2}"/>
              </a:ext>
            </a:extLst>
          </p:cNvPr>
          <p:cNvGrpSpPr/>
          <p:nvPr/>
        </p:nvGrpSpPr>
        <p:grpSpPr>
          <a:xfrm>
            <a:off x="8811051" y="540719"/>
            <a:ext cx="2526189" cy="6021446"/>
            <a:chOff x="6583680" y="1280160"/>
            <a:chExt cx="2377440" cy="5257800"/>
          </a:xfrm>
        </p:grpSpPr>
        <p:sp>
          <p:nvSpPr>
            <p:cNvPr id="49" name="Rectangle 7">
              <a:extLst>
                <a:ext uri="{FF2B5EF4-FFF2-40B4-BE49-F238E27FC236}">
                  <a16:creationId xmlns:a16="http://schemas.microsoft.com/office/drawing/2014/main" id="{F7935E2C-B93D-2E2F-3E81-432946284D80}"/>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50" name="Rectangle 49">
              <a:extLst>
                <a:ext uri="{FF2B5EF4-FFF2-40B4-BE49-F238E27FC236}">
                  <a16:creationId xmlns:a16="http://schemas.microsoft.com/office/drawing/2014/main" id="{3DB9B9FF-A819-76B1-4589-FAD05447C8C4}"/>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51" name="Rectangle 50">
              <a:extLst>
                <a:ext uri="{FF2B5EF4-FFF2-40B4-BE49-F238E27FC236}">
                  <a16:creationId xmlns:a16="http://schemas.microsoft.com/office/drawing/2014/main" id="{3E4AF5A7-2B6B-1FA9-AE31-0BDF8C1C3570}"/>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52" name="Rectangle 51">
              <a:extLst>
                <a:ext uri="{FF2B5EF4-FFF2-40B4-BE49-F238E27FC236}">
                  <a16:creationId xmlns:a16="http://schemas.microsoft.com/office/drawing/2014/main" id="{20F7A3E5-871F-183F-6FB5-C06431921BCF}"/>
                </a:ext>
              </a:extLst>
            </p:cNvPr>
            <p:cNvSpPr/>
            <p:nvPr/>
          </p:nvSpPr>
          <p:spPr bwMode="auto">
            <a:xfrm>
              <a:off x="6583680" y="3880128"/>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53" name="Rectangle 52">
              <a:extLst>
                <a:ext uri="{FF2B5EF4-FFF2-40B4-BE49-F238E27FC236}">
                  <a16:creationId xmlns:a16="http://schemas.microsoft.com/office/drawing/2014/main" id="{754EE26E-58A1-FCC6-6C1C-F2F5C6B75C48}"/>
                </a:ext>
              </a:extLst>
            </p:cNvPr>
            <p:cNvSpPr/>
            <p:nvPr/>
          </p:nvSpPr>
          <p:spPr bwMode="auto">
            <a:xfrm>
              <a:off x="6583680" y="4813136"/>
              <a:ext cx="2377440" cy="307504"/>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p:txBody>
        </p:sp>
        <p:sp>
          <p:nvSpPr>
            <p:cNvPr id="54" name="Rectangle 53">
              <a:extLst>
                <a:ext uri="{FF2B5EF4-FFF2-40B4-BE49-F238E27FC236}">
                  <a16:creationId xmlns:a16="http://schemas.microsoft.com/office/drawing/2014/main" id="{96274E1A-4B9A-FDDA-7A6E-A7DB473B4FA9}"/>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55" name="Rectangle 54">
              <a:extLst>
                <a:ext uri="{FF2B5EF4-FFF2-40B4-BE49-F238E27FC236}">
                  <a16:creationId xmlns:a16="http://schemas.microsoft.com/office/drawing/2014/main" id="{B6487C1B-AA85-05DF-F1BD-D1C5A6038717}"/>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56" name="Straight Arrow Connector 55">
              <a:extLst>
                <a:ext uri="{FF2B5EF4-FFF2-40B4-BE49-F238E27FC236}">
                  <a16:creationId xmlns:a16="http://schemas.microsoft.com/office/drawing/2014/main" id="{F8A1513D-51B3-3119-9DDC-7A00F1E749C4}"/>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58D2C88C-C3D1-5381-ECA5-29955F371C3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58" name="Straight Arrow Connector 57">
              <a:extLst>
                <a:ext uri="{FF2B5EF4-FFF2-40B4-BE49-F238E27FC236}">
                  <a16:creationId xmlns:a16="http://schemas.microsoft.com/office/drawing/2014/main" id="{A581047E-A800-D2FE-2EF7-9F7E69F4EEBB}"/>
                </a:ext>
              </a:extLst>
            </p:cNvPr>
            <p:cNvCxnSpPr/>
            <p:nvPr/>
          </p:nvCxnSpPr>
          <p:spPr bwMode="auto">
            <a:xfrm>
              <a:off x="7772400" y="3514368"/>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59" name="Rectangle 58">
            <a:extLst>
              <a:ext uri="{FF2B5EF4-FFF2-40B4-BE49-F238E27FC236}">
                <a16:creationId xmlns:a16="http://schemas.microsoft.com/office/drawing/2014/main" id="{225925BC-8FEB-9C90-2285-0F39E7688004}"/>
              </a:ext>
            </a:extLst>
          </p:cNvPr>
          <p:cNvSpPr/>
          <p:nvPr/>
        </p:nvSpPr>
        <p:spPr bwMode="auto">
          <a:xfrm>
            <a:off x="8811051" y="5375525"/>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29" name="Right Arrow 28">
            <a:extLst>
              <a:ext uri="{FF2B5EF4-FFF2-40B4-BE49-F238E27FC236}">
                <a16:creationId xmlns:a16="http://schemas.microsoft.com/office/drawing/2014/main" id="{871B57CE-CC32-0869-AA24-8339E7F74371}"/>
              </a:ext>
            </a:extLst>
          </p:cNvPr>
          <p:cNvSpPr/>
          <p:nvPr/>
        </p:nvSpPr>
        <p:spPr>
          <a:xfrm rot="1250497">
            <a:off x="7970945" y="1092340"/>
            <a:ext cx="877044" cy="204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E0876484-2E67-1800-2CB4-D8A67B165019}"/>
              </a:ext>
            </a:extLst>
          </p:cNvPr>
          <p:cNvSpPr/>
          <p:nvPr/>
        </p:nvSpPr>
        <p:spPr>
          <a:xfrm rot="2598012">
            <a:off x="6680661" y="3126472"/>
            <a:ext cx="2406123" cy="5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nvGrpSpPr>
          <p:cNvPr id="31" name="Group 30">
            <a:extLst>
              <a:ext uri="{FF2B5EF4-FFF2-40B4-BE49-F238E27FC236}">
                <a16:creationId xmlns:a16="http://schemas.microsoft.com/office/drawing/2014/main" id="{B0E876BC-BCEC-1A50-8735-BE06AF15853E}"/>
              </a:ext>
            </a:extLst>
          </p:cNvPr>
          <p:cNvGrpSpPr/>
          <p:nvPr/>
        </p:nvGrpSpPr>
        <p:grpSpPr>
          <a:xfrm>
            <a:off x="630568" y="2777865"/>
            <a:ext cx="4699023" cy="1570097"/>
            <a:chOff x="4120924" y="2791088"/>
            <a:chExt cx="4699023" cy="1570097"/>
          </a:xfrm>
        </p:grpSpPr>
        <p:sp>
          <p:nvSpPr>
            <p:cNvPr id="33" name="TextBox 32">
              <a:extLst>
                <a:ext uri="{FF2B5EF4-FFF2-40B4-BE49-F238E27FC236}">
                  <a16:creationId xmlns:a16="http://schemas.microsoft.com/office/drawing/2014/main" id="{00C21E89-D99D-F8FC-19A1-060F227CF564}"/>
                </a:ext>
              </a:extLst>
            </p:cNvPr>
            <p:cNvSpPr txBox="1"/>
            <p:nvPr/>
          </p:nvSpPr>
          <p:spPr>
            <a:xfrm>
              <a:off x="4120924" y="2791088"/>
              <a:ext cx="370425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b="1" dirty="0">
                  <a:solidFill>
                    <a:srgbClr val="FF0000"/>
                  </a:solidFill>
                </a:rPr>
                <a:t>.</a:t>
              </a:r>
              <a:r>
                <a:rPr lang="en-US" b="1" dirty="0" err="1">
                  <a:solidFill>
                    <a:srgbClr val="FF0000"/>
                  </a:solidFill>
                </a:rPr>
                <a:t>bss</a:t>
              </a:r>
              <a:endParaRPr lang="en-US" b="1" dirty="0">
                <a:solidFill>
                  <a:srgbClr val="FF0000"/>
                </a:solidFill>
              </a:endParaRPr>
            </a:p>
            <a:p>
              <a:r>
                <a:rPr lang="en-US" dirty="0">
                  <a:solidFill>
                    <a:schemeClr val="accent2"/>
                  </a:solidFill>
                </a:rPr>
                <a:t>uninitialized static variables</a:t>
              </a:r>
            </a:p>
          </p:txBody>
        </p:sp>
        <p:cxnSp>
          <p:nvCxnSpPr>
            <p:cNvPr id="34" name="Straight Arrow Connector 33">
              <a:extLst>
                <a:ext uri="{FF2B5EF4-FFF2-40B4-BE49-F238E27FC236}">
                  <a16:creationId xmlns:a16="http://schemas.microsoft.com/office/drawing/2014/main" id="{6A94545A-5CC3-DB8A-7717-A98B658FD436}"/>
                </a:ext>
              </a:extLst>
            </p:cNvPr>
            <p:cNvCxnSpPr>
              <a:cxnSpLocks/>
              <a:stCxn id="33" idx="3"/>
              <a:endCxn id="44" idx="1"/>
            </p:cNvCxnSpPr>
            <p:nvPr/>
          </p:nvCxnSpPr>
          <p:spPr bwMode="auto">
            <a:xfrm>
              <a:off x="7825177" y="3114254"/>
              <a:ext cx="994770" cy="1246931"/>
            </a:xfrm>
            <a:prstGeom prst="straightConnector1">
              <a:avLst/>
            </a:prstGeom>
            <a:noFill/>
            <a:ln w="63500" cap="flat" cmpd="sng" algn="ctr">
              <a:solidFill>
                <a:srgbClr val="FFC000"/>
              </a:solidFill>
              <a:prstDash val="solid"/>
              <a:round/>
              <a:headEnd type="none" w="med" len="med"/>
              <a:tailEnd type="triangle"/>
            </a:ln>
            <a:effectLst/>
          </p:spPr>
        </p:cxnSp>
      </p:grpSp>
      <p:grpSp>
        <p:nvGrpSpPr>
          <p:cNvPr id="35" name="Group 34">
            <a:extLst>
              <a:ext uri="{FF2B5EF4-FFF2-40B4-BE49-F238E27FC236}">
                <a16:creationId xmlns:a16="http://schemas.microsoft.com/office/drawing/2014/main" id="{AC75DB8F-47B4-C3C1-1D3C-D3D81B6C29E1}"/>
              </a:ext>
            </a:extLst>
          </p:cNvPr>
          <p:cNvGrpSpPr/>
          <p:nvPr/>
        </p:nvGrpSpPr>
        <p:grpSpPr>
          <a:xfrm>
            <a:off x="597157" y="3558256"/>
            <a:ext cx="4732434" cy="1183147"/>
            <a:chOff x="4063354" y="3543770"/>
            <a:chExt cx="4732434" cy="1183147"/>
          </a:xfrm>
        </p:grpSpPr>
        <p:sp>
          <p:nvSpPr>
            <p:cNvPr id="36" name="TextBox 35">
              <a:extLst>
                <a:ext uri="{FF2B5EF4-FFF2-40B4-BE49-F238E27FC236}">
                  <a16:creationId xmlns:a16="http://schemas.microsoft.com/office/drawing/2014/main" id="{9A5C94F4-8934-FB03-8FB3-3CA5D1FB9BD4}"/>
                </a:ext>
              </a:extLst>
            </p:cNvPr>
            <p:cNvSpPr txBox="1"/>
            <p:nvPr/>
          </p:nvSpPr>
          <p:spPr>
            <a:xfrm>
              <a:off x="4063354" y="3543770"/>
              <a:ext cx="3704253" cy="646331"/>
            </a:xfrm>
            <a:prstGeom prst="rect">
              <a:avLst/>
            </a:prstGeom>
            <a:solidFill>
              <a:srgbClr val="00B050">
                <a:alpha val="13000"/>
              </a:srgbClr>
            </a:solidFill>
            <a:ln w="25400">
              <a:solidFill>
                <a:srgbClr val="0070C0"/>
              </a:solidFill>
            </a:ln>
          </p:spPr>
          <p:txBody>
            <a:bodyPr wrap="square" rtlCol="0">
              <a:spAutoFit/>
            </a:bodyPr>
            <a:lstStyle/>
            <a:p>
              <a:r>
                <a:rPr lang="en-US" b="1" dirty="0">
                  <a:solidFill>
                    <a:srgbClr val="FF0000"/>
                  </a:solidFill>
                </a:rPr>
                <a:t>.data</a:t>
              </a:r>
            </a:p>
            <a:p>
              <a:r>
                <a:rPr lang="en-US" dirty="0">
                  <a:solidFill>
                    <a:schemeClr val="accent2"/>
                  </a:solidFill>
                </a:rPr>
                <a:t>initialized static variables</a:t>
              </a:r>
            </a:p>
          </p:txBody>
        </p:sp>
        <p:cxnSp>
          <p:nvCxnSpPr>
            <p:cNvPr id="37" name="Straight Arrow Connector 36">
              <a:extLst>
                <a:ext uri="{FF2B5EF4-FFF2-40B4-BE49-F238E27FC236}">
                  <a16:creationId xmlns:a16="http://schemas.microsoft.com/office/drawing/2014/main" id="{8D2886AE-1602-EE60-F5D2-D228DB7B4EE3}"/>
                </a:ext>
              </a:extLst>
            </p:cNvPr>
            <p:cNvCxnSpPr>
              <a:cxnSpLocks/>
              <a:endCxn id="83" idx="1"/>
            </p:cNvCxnSpPr>
            <p:nvPr/>
          </p:nvCxnSpPr>
          <p:spPr bwMode="auto">
            <a:xfrm>
              <a:off x="7769093" y="3988297"/>
              <a:ext cx="1026695" cy="738620"/>
            </a:xfrm>
            <a:prstGeom prst="straightConnector1">
              <a:avLst/>
            </a:prstGeom>
            <a:noFill/>
            <a:ln w="63500" cap="flat" cmpd="sng" algn="ctr">
              <a:solidFill>
                <a:srgbClr val="00B050"/>
              </a:solidFill>
              <a:prstDash val="solid"/>
              <a:round/>
              <a:headEnd type="none" w="med" len="med"/>
              <a:tailEnd type="triangle"/>
            </a:ln>
            <a:effectLst/>
          </p:spPr>
        </p:cxnSp>
      </p:grpSp>
      <p:grpSp>
        <p:nvGrpSpPr>
          <p:cNvPr id="38" name="Group 37">
            <a:extLst>
              <a:ext uri="{FF2B5EF4-FFF2-40B4-BE49-F238E27FC236}">
                <a16:creationId xmlns:a16="http://schemas.microsoft.com/office/drawing/2014/main" id="{3944EF24-937F-6D4C-E7C9-8F732B68DA21}"/>
              </a:ext>
            </a:extLst>
          </p:cNvPr>
          <p:cNvGrpSpPr/>
          <p:nvPr/>
        </p:nvGrpSpPr>
        <p:grpSpPr>
          <a:xfrm>
            <a:off x="622956" y="4357965"/>
            <a:ext cx="4688298" cy="936485"/>
            <a:chOff x="4087280" y="4244485"/>
            <a:chExt cx="4688298" cy="936485"/>
          </a:xfrm>
        </p:grpSpPr>
        <p:sp>
          <p:nvSpPr>
            <p:cNvPr id="39" name="TextBox 38">
              <a:extLst>
                <a:ext uri="{FF2B5EF4-FFF2-40B4-BE49-F238E27FC236}">
                  <a16:creationId xmlns:a16="http://schemas.microsoft.com/office/drawing/2014/main" id="{C2D2E4F3-B0C2-093C-47AC-B3D9A82D0FD7}"/>
                </a:ext>
              </a:extLst>
            </p:cNvPr>
            <p:cNvSpPr txBox="1"/>
            <p:nvPr/>
          </p:nvSpPr>
          <p:spPr>
            <a:xfrm>
              <a:off x="4087280" y="4244485"/>
              <a:ext cx="3704253" cy="646331"/>
            </a:xfrm>
            <a:prstGeom prst="rect">
              <a:avLst/>
            </a:prstGeom>
            <a:solidFill>
              <a:schemeClr val="accent5">
                <a:lumMod val="20000"/>
                <a:lumOff val="80000"/>
                <a:alpha val="56000"/>
              </a:schemeClr>
            </a:solidFill>
            <a:ln w="25400">
              <a:solidFill>
                <a:srgbClr val="0070C0"/>
              </a:solidFill>
            </a:ln>
          </p:spPr>
          <p:txBody>
            <a:bodyPr wrap="square" rtlCol="0">
              <a:spAutoFit/>
            </a:bodyPr>
            <a:lstStyle/>
            <a:p>
              <a:r>
                <a:rPr lang="en-US" b="1" dirty="0">
                  <a:solidFill>
                    <a:srgbClr val="FF0000"/>
                  </a:solidFill>
                </a:rPr>
                <a:t>.section .</a:t>
              </a:r>
              <a:r>
                <a:rPr lang="en-US" b="1" dirty="0" err="1">
                  <a:solidFill>
                    <a:srgbClr val="FF0000"/>
                  </a:solidFill>
                </a:rPr>
                <a:t>rodata</a:t>
              </a:r>
              <a:endParaRPr lang="en-US" b="1" dirty="0">
                <a:solidFill>
                  <a:srgbClr val="FF0000"/>
                </a:solidFill>
              </a:endParaRPr>
            </a:p>
            <a:p>
              <a:r>
                <a:rPr lang="en-US" dirty="0">
                  <a:solidFill>
                    <a:schemeClr val="accent2"/>
                  </a:solidFill>
                </a:rPr>
                <a:t>read-only literals</a:t>
              </a:r>
            </a:p>
          </p:txBody>
        </p:sp>
        <p:cxnSp>
          <p:nvCxnSpPr>
            <p:cNvPr id="41" name="Straight Arrow Connector 40">
              <a:extLst>
                <a:ext uri="{FF2B5EF4-FFF2-40B4-BE49-F238E27FC236}">
                  <a16:creationId xmlns:a16="http://schemas.microsoft.com/office/drawing/2014/main" id="{6019DC44-79E4-D67D-C670-E908F9B1C496}"/>
                </a:ext>
              </a:extLst>
            </p:cNvPr>
            <p:cNvCxnSpPr>
              <a:cxnSpLocks/>
              <a:endCxn id="81" idx="1"/>
            </p:cNvCxnSpPr>
            <p:nvPr/>
          </p:nvCxnSpPr>
          <p:spPr bwMode="auto">
            <a:xfrm>
              <a:off x="7807193" y="4553375"/>
              <a:ext cx="968385" cy="627595"/>
            </a:xfrm>
            <a:prstGeom prst="straightConnector1">
              <a:avLst/>
            </a:prstGeom>
            <a:noFill/>
            <a:ln w="63500" cap="flat" cmpd="sng" algn="ctr">
              <a:solidFill>
                <a:srgbClr val="0070C0"/>
              </a:solidFill>
              <a:prstDash val="solid"/>
              <a:round/>
              <a:headEnd type="none" w="med" len="med"/>
              <a:tailEnd type="triangle"/>
            </a:ln>
            <a:effectLst/>
          </p:spPr>
        </p:cxnSp>
      </p:grpSp>
      <p:grpSp>
        <p:nvGrpSpPr>
          <p:cNvPr id="42" name="Group 41">
            <a:extLst>
              <a:ext uri="{FF2B5EF4-FFF2-40B4-BE49-F238E27FC236}">
                <a16:creationId xmlns:a16="http://schemas.microsoft.com/office/drawing/2014/main" id="{7034AFF1-DD15-6E65-26FA-D8F7F4956030}"/>
              </a:ext>
            </a:extLst>
          </p:cNvPr>
          <p:cNvGrpSpPr/>
          <p:nvPr/>
        </p:nvGrpSpPr>
        <p:grpSpPr>
          <a:xfrm>
            <a:off x="575804" y="5182824"/>
            <a:ext cx="4799965" cy="646331"/>
            <a:chOff x="4054016" y="5332932"/>
            <a:chExt cx="4799965" cy="646331"/>
          </a:xfrm>
        </p:grpSpPr>
        <p:sp>
          <p:nvSpPr>
            <p:cNvPr id="43" name="TextBox 42">
              <a:extLst>
                <a:ext uri="{FF2B5EF4-FFF2-40B4-BE49-F238E27FC236}">
                  <a16:creationId xmlns:a16="http://schemas.microsoft.com/office/drawing/2014/main" id="{74336F89-EC3B-3601-6550-325BCB6F38A8}"/>
                </a:ext>
              </a:extLst>
            </p:cNvPr>
            <p:cNvSpPr txBox="1"/>
            <p:nvPr/>
          </p:nvSpPr>
          <p:spPr>
            <a:xfrm>
              <a:off x="4054016" y="5332932"/>
              <a:ext cx="3704253" cy="646331"/>
            </a:xfrm>
            <a:prstGeom prst="rect">
              <a:avLst/>
            </a:prstGeom>
            <a:solidFill>
              <a:srgbClr val="0070C0">
                <a:alpha val="13000"/>
              </a:srgbClr>
            </a:solidFill>
            <a:ln w="25400">
              <a:solidFill>
                <a:srgbClr val="0070C0"/>
              </a:solidFill>
            </a:ln>
          </p:spPr>
          <p:txBody>
            <a:bodyPr wrap="square" rtlCol="0">
              <a:spAutoFit/>
            </a:bodyPr>
            <a:lstStyle/>
            <a:p>
              <a:r>
                <a:rPr lang="en-US" b="1" dirty="0">
                  <a:solidFill>
                    <a:srgbClr val="FF0000"/>
                  </a:solidFill>
                </a:rPr>
                <a:t>.text</a:t>
              </a:r>
            </a:p>
            <a:p>
              <a:r>
                <a:rPr lang="en-US" dirty="0">
                  <a:solidFill>
                    <a:schemeClr val="accent2"/>
                  </a:solidFill>
                </a:rPr>
                <a:t>assembly code</a:t>
              </a:r>
            </a:p>
          </p:txBody>
        </p:sp>
        <p:cxnSp>
          <p:nvCxnSpPr>
            <p:cNvPr id="45" name="Straight Arrow Connector 44">
              <a:extLst>
                <a:ext uri="{FF2B5EF4-FFF2-40B4-BE49-F238E27FC236}">
                  <a16:creationId xmlns:a16="http://schemas.microsoft.com/office/drawing/2014/main" id="{908F35D1-2798-A028-C43A-EA049D6397A6}"/>
                </a:ext>
              </a:extLst>
            </p:cNvPr>
            <p:cNvCxnSpPr>
              <a:cxnSpLocks/>
            </p:cNvCxnSpPr>
            <p:nvPr/>
          </p:nvCxnSpPr>
          <p:spPr bwMode="auto">
            <a:xfrm flipV="1">
              <a:off x="7784152" y="5560345"/>
              <a:ext cx="1069829" cy="95752"/>
            </a:xfrm>
            <a:prstGeom prst="straightConnector1">
              <a:avLst/>
            </a:prstGeom>
            <a:noFill/>
            <a:ln w="63500" cap="flat" cmpd="sng" algn="ctr">
              <a:solidFill>
                <a:srgbClr val="0070C0"/>
              </a:solidFill>
              <a:prstDash val="solid"/>
              <a:round/>
              <a:headEnd type="none" w="med" len="med"/>
              <a:tailEnd type="triangle"/>
            </a:ln>
            <a:effectLst/>
          </p:spPr>
        </p:cxnSp>
      </p:grpSp>
      <p:sp>
        <p:nvSpPr>
          <p:cNvPr id="60" name="Rectangle 59">
            <a:extLst>
              <a:ext uri="{FF2B5EF4-FFF2-40B4-BE49-F238E27FC236}">
                <a16:creationId xmlns:a16="http://schemas.microsoft.com/office/drawing/2014/main" id="{F0A4AF7B-87F8-54F8-ACAA-1EDCBCD8C373}"/>
              </a:ext>
            </a:extLst>
          </p:cNvPr>
          <p:cNvSpPr/>
          <p:nvPr/>
        </p:nvSpPr>
        <p:spPr bwMode="auto">
          <a:xfrm>
            <a:off x="8811051" y="4239454"/>
            <a:ext cx="2526189" cy="35216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endParaRPr lang="en-US" dirty="0">
              <a:solidFill>
                <a:schemeClr val="accent6"/>
              </a:solidFill>
              <a:ea typeface="CMU Bright" panose="02000603000000000000" pitchFamily="2" charset="0"/>
              <a:cs typeface="Calibri" panose="020F0502020204030204" pitchFamily="34" charset="0"/>
            </a:endParaRPr>
          </a:p>
        </p:txBody>
      </p:sp>
      <p:sp>
        <p:nvSpPr>
          <p:cNvPr id="9" name="TextBox 8">
            <a:extLst>
              <a:ext uri="{FF2B5EF4-FFF2-40B4-BE49-F238E27FC236}">
                <a16:creationId xmlns:a16="http://schemas.microsoft.com/office/drawing/2014/main" id="{8FC675A3-3E34-F492-778F-4D2EC84FF067}"/>
              </a:ext>
            </a:extLst>
          </p:cNvPr>
          <p:cNvSpPr txBox="1"/>
          <p:nvPr/>
        </p:nvSpPr>
        <p:spPr>
          <a:xfrm>
            <a:off x="497082" y="1430296"/>
            <a:ext cx="3852401" cy="369332"/>
          </a:xfrm>
          <a:prstGeom prst="rect">
            <a:avLst/>
          </a:prstGeom>
          <a:noFill/>
        </p:spPr>
        <p:txBody>
          <a:bodyPr wrap="none" rtlCol="0">
            <a:spAutoFit/>
          </a:bodyPr>
          <a:lstStyle/>
          <a:p>
            <a:r>
              <a:rPr lang="en-US" dirty="0"/>
              <a:t>Sections in an Assembly Source file</a:t>
            </a:r>
          </a:p>
        </p:txBody>
      </p:sp>
      <p:sp>
        <p:nvSpPr>
          <p:cNvPr id="46" name="TextBox 45">
            <a:extLst>
              <a:ext uri="{FF2B5EF4-FFF2-40B4-BE49-F238E27FC236}">
                <a16:creationId xmlns:a16="http://schemas.microsoft.com/office/drawing/2014/main" id="{12D9CD4E-3D83-401D-EB71-FF37C9A39D4C}"/>
              </a:ext>
            </a:extLst>
          </p:cNvPr>
          <p:cNvSpPr txBox="1"/>
          <p:nvPr/>
        </p:nvSpPr>
        <p:spPr>
          <a:xfrm>
            <a:off x="622956" y="1792090"/>
            <a:ext cx="3702760" cy="923330"/>
          </a:xfrm>
          <a:prstGeom prst="rect">
            <a:avLst/>
          </a:prstGeom>
          <a:solidFill>
            <a:schemeClr val="accent5">
              <a:lumMod val="20000"/>
              <a:lumOff val="80000"/>
            </a:schemeClr>
          </a:solidFill>
          <a:ln w="25400">
            <a:solidFill>
              <a:srgbClr val="0070C0"/>
            </a:solidFill>
          </a:ln>
        </p:spPr>
        <p:txBody>
          <a:bodyPr wrap="square" rtlCol="0">
            <a:spAutoFit/>
          </a:bodyPr>
          <a:lstStyle/>
          <a:p>
            <a:r>
              <a:rPr lang="en-US" dirty="0">
                <a:solidFill>
                  <a:srgbClr val="0070C0"/>
                </a:solidFill>
              </a:rPr>
              <a:t>File Header</a:t>
            </a:r>
          </a:p>
          <a:p>
            <a:r>
              <a:rPr lang="en-US" dirty="0">
                <a:solidFill>
                  <a:schemeClr val="tx2"/>
                </a:solidFill>
              </a:rPr>
              <a:t>Specify Hardware assembler generate the correct ARM version</a:t>
            </a:r>
          </a:p>
        </p:txBody>
      </p:sp>
      <p:sp>
        <p:nvSpPr>
          <p:cNvPr id="61" name="TextBox 60">
            <a:extLst>
              <a:ext uri="{FF2B5EF4-FFF2-40B4-BE49-F238E27FC236}">
                <a16:creationId xmlns:a16="http://schemas.microsoft.com/office/drawing/2014/main" id="{D7A50826-339B-01C1-D8D9-C0B82444FFDD}"/>
              </a:ext>
            </a:extLst>
          </p:cNvPr>
          <p:cNvSpPr txBox="1"/>
          <p:nvPr/>
        </p:nvSpPr>
        <p:spPr>
          <a:xfrm>
            <a:off x="545489" y="5938065"/>
            <a:ext cx="3755589" cy="861774"/>
          </a:xfrm>
          <a:prstGeom prst="rect">
            <a:avLst/>
          </a:prstGeom>
          <a:solidFill>
            <a:schemeClr val="accent4">
              <a:lumMod val="20000"/>
              <a:lumOff val="80000"/>
              <a:alpha val="88000"/>
            </a:schemeClr>
          </a:solidFill>
          <a:ln w="25400">
            <a:solidFill>
              <a:srgbClr val="0070C0"/>
            </a:solidFill>
          </a:ln>
        </p:spPr>
        <p:txBody>
          <a:bodyPr wrap="square" rtlCol="0">
            <a:spAutoFit/>
          </a:bodyPr>
          <a:lstStyle/>
          <a:p>
            <a:r>
              <a:rPr lang="en-US" sz="1600" dirty="0">
                <a:solidFill>
                  <a:srgbClr val="7030A0"/>
                </a:solidFill>
              </a:rPr>
              <a:t>file footer </a:t>
            </a:r>
          </a:p>
          <a:p>
            <a:r>
              <a:rPr lang="en-US" sz="1600" dirty="0">
                <a:solidFill>
                  <a:srgbClr val="7030A0"/>
                </a:solidFill>
              </a:rPr>
              <a:t>.</a:t>
            </a:r>
            <a:r>
              <a:rPr lang="en-US" sz="1600" b="1" dirty="0">
                <a:solidFill>
                  <a:srgbClr val="7030A0"/>
                </a:solidFill>
                <a:latin typeface="Courier New" panose="02070309020205020404" pitchFamily="49" charset="0"/>
                <a:cs typeface="Courier New" panose="02070309020205020404" pitchFamily="49" charset="0"/>
              </a:rPr>
              <a:t>section </a:t>
            </a:r>
            <a:r>
              <a:rPr lang="en-US" sz="1600" b="1" dirty="0">
                <a:solidFill>
                  <a:srgbClr val="F37440"/>
                </a:solidFill>
                <a:latin typeface="Courier New" panose="02070309020205020404" pitchFamily="49" charset="0"/>
                <a:cs typeface="Courier New" panose="02070309020205020404" pitchFamily="49" charset="0"/>
              </a:rPr>
              <a:t>.</a:t>
            </a:r>
            <a:r>
              <a:rPr lang="en-US" sz="1600" b="1" dirty="0" err="1">
                <a:solidFill>
                  <a:srgbClr val="F37440"/>
                </a:solidFill>
                <a:latin typeface="Courier New" panose="02070309020205020404" pitchFamily="49" charset="0"/>
                <a:cs typeface="Courier New" panose="02070309020205020404" pitchFamily="49" charset="0"/>
              </a:rPr>
              <a:t>note.GNU</a:t>
            </a:r>
            <a:r>
              <a:rPr lang="en-US" sz="1600" b="1" dirty="0">
                <a:solidFill>
                  <a:srgbClr val="F37440"/>
                </a:solidFill>
                <a:latin typeface="Courier New" panose="02070309020205020404" pitchFamily="49" charset="0"/>
                <a:cs typeface="Courier New" panose="02070309020205020404" pitchFamily="49" charset="0"/>
              </a:rPr>
              <a:t>-stack,…</a:t>
            </a:r>
            <a:endParaRPr lang="en-US" dirty="0">
              <a:solidFill>
                <a:srgbClr val="FF0000"/>
              </a:solidFill>
            </a:endParaRPr>
          </a:p>
          <a:p>
            <a:r>
              <a:rPr lang="en-US" b="1" dirty="0">
                <a:solidFill>
                  <a:srgbClr val="FF0000"/>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end</a:t>
            </a:r>
            <a:r>
              <a:rPr lang="en-US" sz="1600" dirty="0">
                <a:solidFill>
                  <a:schemeClr val="accent3"/>
                </a:solidFill>
              </a:rPr>
              <a:t>	</a:t>
            </a:r>
            <a:endParaRPr lang="en-US" b="1" dirty="0">
              <a:solidFill>
                <a:schemeClr val="accent3"/>
              </a:solidFill>
            </a:endParaRPr>
          </a:p>
        </p:txBody>
      </p:sp>
      <p:grpSp>
        <p:nvGrpSpPr>
          <p:cNvPr id="2" name="Group 1">
            <a:extLst>
              <a:ext uri="{FF2B5EF4-FFF2-40B4-BE49-F238E27FC236}">
                <a16:creationId xmlns:a16="http://schemas.microsoft.com/office/drawing/2014/main" id="{8AD4F0C9-CEC3-0E02-63B2-7A1885B592C6}"/>
              </a:ext>
            </a:extLst>
          </p:cNvPr>
          <p:cNvGrpSpPr/>
          <p:nvPr/>
        </p:nvGrpSpPr>
        <p:grpSpPr>
          <a:xfrm>
            <a:off x="5311254" y="2965609"/>
            <a:ext cx="3499797" cy="3427306"/>
            <a:chOff x="5311254" y="2965609"/>
            <a:chExt cx="3499797" cy="3427306"/>
          </a:xfrm>
        </p:grpSpPr>
        <p:cxnSp>
          <p:nvCxnSpPr>
            <p:cNvPr id="100" name="Straight Arrow Connector 99">
              <a:extLst>
                <a:ext uri="{FF2B5EF4-FFF2-40B4-BE49-F238E27FC236}">
                  <a16:creationId xmlns:a16="http://schemas.microsoft.com/office/drawing/2014/main" id="{676FA6E0-A76E-104A-ACF8-21D66D387E07}"/>
                </a:ext>
              </a:extLst>
            </p:cNvPr>
            <p:cNvCxnSpPr>
              <a:cxnSpLocks/>
              <a:endCxn id="53" idx="1"/>
            </p:cNvCxnSpPr>
            <p:nvPr/>
          </p:nvCxnSpPr>
          <p:spPr bwMode="auto">
            <a:xfrm>
              <a:off x="5949386" y="4675800"/>
              <a:ext cx="2861665" cy="87110"/>
            </a:xfrm>
            <a:prstGeom prst="straightConnector1">
              <a:avLst/>
            </a:prstGeom>
            <a:noFill/>
            <a:ln w="63500" cap="flat" cmpd="sng" algn="ctr">
              <a:solidFill>
                <a:srgbClr val="00B050"/>
              </a:solidFill>
              <a:prstDash val="solid"/>
              <a:round/>
              <a:headEnd type="none" w="med" len="med"/>
              <a:tailEnd type="triangle"/>
            </a:ln>
            <a:effectLst/>
          </p:spPr>
        </p:cxnSp>
        <p:cxnSp>
          <p:nvCxnSpPr>
            <p:cNvPr id="105" name="Straight Arrow Connector 104">
              <a:extLst>
                <a:ext uri="{FF2B5EF4-FFF2-40B4-BE49-F238E27FC236}">
                  <a16:creationId xmlns:a16="http://schemas.microsoft.com/office/drawing/2014/main" id="{0A5EBBF8-BBF6-EC47-9183-43F71F0E6930}"/>
                </a:ext>
              </a:extLst>
            </p:cNvPr>
            <p:cNvCxnSpPr>
              <a:cxnSpLocks/>
            </p:cNvCxnSpPr>
            <p:nvPr/>
          </p:nvCxnSpPr>
          <p:spPr bwMode="auto">
            <a:xfrm>
              <a:off x="6196302" y="5138314"/>
              <a:ext cx="2176227" cy="559753"/>
            </a:xfrm>
            <a:prstGeom prst="straightConnector1">
              <a:avLst/>
            </a:prstGeom>
            <a:noFill/>
            <a:ln w="63500" cap="flat" cmpd="sng" algn="ctr">
              <a:solidFill>
                <a:srgbClr val="0070C0"/>
              </a:solidFill>
              <a:prstDash val="solid"/>
              <a:round/>
              <a:headEnd type="none" w="med" len="med"/>
              <a:tailEnd type="triangle"/>
            </a:ln>
            <a:effectLst/>
          </p:spPr>
        </p:cxnSp>
        <p:sp>
          <p:nvSpPr>
            <p:cNvPr id="81" name="Rectangle 1036">
              <a:extLst>
                <a:ext uri="{FF2B5EF4-FFF2-40B4-BE49-F238E27FC236}">
                  <a16:creationId xmlns:a16="http://schemas.microsoft.com/office/drawing/2014/main" id="{039C6BE2-CDBA-724E-88FE-6F4C1F6BF5C0}"/>
                </a:ext>
              </a:extLst>
            </p:cNvPr>
            <p:cNvSpPr>
              <a:spLocks noChangeArrowheads="1"/>
            </p:cNvSpPr>
            <p:nvPr/>
          </p:nvSpPr>
          <p:spPr bwMode="auto">
            <a:xfrm>
              <a:off x="5311254" y="5027750"/>
              <a:ext cx="2057400" cy="533400"/>
            </a:xfrm>
            <a:prstGeom prst="rect">
              <a:avLst/>
            </a:prstGeom>
            <a:solidFill>
              <a:srgbClr val="99CCFF"/>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Text</a:t>
              </a:r>
            </a:p>
          </p:txBody>
        </p:sp>
        <p:sp>
          <p:nvSpPr>
            <p:cNvPr id="82" name="Rectangle 1037">
              <a:extLst>
                <a:ext uri="{FF2B5EF4-FFF2-40B4-BE49-F238E27FC236}">
                  <a16:creationId xmlns:a16="http://schemas.microsoft.com/office/drawing/2014/main" id="{674B1C95-198C-024E-856F-309AB1D21ECB}"/>
                </a:ext>
              </a:extLst>
            </p:cNvPr>
            <p:cNvSpPr>
              <a:spLocks noChangeArrowheads="1"/>
            </p:cNvSpPr>
            <p:nvPr/>
          </p:nvSpPr>
          <p:spPr bwMode="auto">
            <a:xfrm>
              <a:off x="5311254" y="5584162"/>
              <a:ext cx="2057400" cy="609600"/>
            </a:xfrm>
            <a:prstGeom prst="rect">
              <a:avLst/>
            </a:prstGeom>
            <a:solidFill>
              <a:srgbClr val="FF9933"/>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Symbol table</a:t>
              </a:r>
            </a:p>
          </p:txBody>
        </p:sp>
        <p:sp>
          <p:nvSpPr>
            <p:cNvPr id="83" name="Rectangle 1040">
              <a:extLst>
                <a:ext uri="{FF2B5EF4-FFF2-40B4-BE49-F238E27FC236}">
                  <a16:creationId xmlns:a16="http://schemas.microsoft.com/office/drawing/2014/main" id="{B740C98A-3CF3-1647-B75C-7158EA8E77AD}"/>
                </a:ext>
              </a:extLst>
            </p:cNvPr>
            <p:cNvSpPr>
              <a:spLocks noChangeArrowheads="1"/>
            </p:cNvSpPr>
            <p:nvPr/>
          </p:nvSpPr>
          <p:spPr bwMode="auto">
            <a:xfrm>
              <a:off x="5329591" y="4474703"/>
              <a:ext cx="2057400" cy="533400"/>
            </a:xfrm>
            <a:prstGeom prst="rect">
              <a:avLst/>
            </a:prstGeom>
            <a:solidFill>
              <a:srgbClr val="99FF99"/>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Data</a:t>
              </a:r>
            </a:p>
          </p:txBody>
        </p:sp>
        <p:sp>
          <p:nvSpPr>
            <p:cNvPr id="85" name="Text Box 8">
              <a:extLst>
                <a:ext uri="{FF2B5EF4-FFF2-40B4-BE49-F238E27FC236}">
                  <a16:creationId xmlns:a16="http://schemas.microsoft.com/office/drawing/2014/main" id="{FAEE8230-2F0F-B745-883A-3B33D4D9694D}"/>
                </a:ext>
              </a:extLst>
            </p:cNvPr>
            <p:cNvSpPr txBox="1">
              <a:spLocks noChangeArrowheads="1"/>
            </p:cNvSpPr>
            <p:nvPr/>
          </p:nvSpPr>
          <p:spPr bwMode="auto">
            <a:xfrm>
              <a:off x="5494219" y="2965609"/>
              <a:ext cx="1790190" cy="1200329"/>
            </a:xfrm>
            <a:prstGeom prst="rect">
              <a:avLst/>
            </a:prstGeom>
            <a:solidFill>
              <a:schemeClr val="accent1">
                <a:lumMod val="20000"/>
                <a:lumOff val="80000"/>
              </a:schemeClr>
            </a:solidFill>
            <a:ln w="28575">
              <a:solidFill>
                <a:schemeClr val="accent1"/>
              </a:solidFill>
              <a:miter lim="800000"/>
              <a:headEnd/>
              <a:tailEnd/>
            </a:ln>
          </p:spPr>
          <p:txBody>
            <a:bodyPr wrap="square">
              <a:spAutoFit/>
            </a:bodyPr>
            <a:lstStyle/>
            <a:p>
              <a:pPr algn="ctr"/>
              <a:r>
                <a:rPr lang="en-US" b="1" dirty="0" err="1">
                  <a:solidFill>
                    <a:srgbClr val="000000"/>
                  </a:solidFill>
                  <a:latin typeface="Calibri" pitchFamily="34" charset="0"/>
                </a:rPr>
                <a:t>a.out</a:t>
              </a:r>
              <a:r>
                <a:rPr lang="en-US" b="1" dirty="0">
                  <a:solidFill>
                    <a:srgbClr val="000000"/>
                  </a:solidFill>
                  <a:latin typeface="Calibri" pitchFamily="34" charset="0"/>
                </a:rPr>
                <a:t> executable</a:t>
              </a:r>
            </a:p>
            <a:p>
              <a:r>
                <a:rPr lang="en-US" b="1" dirty="0">
                  <a:solidFill>
                    <a:srgbClr val="000000"/>
                  </a:solidFill>
                  <a:latin typeface="Calibri" pitchFamily="34" charset="0"/>
                </a:rPr>
                <a:t>created by the </a:t>
              </a:r>
              <a:r>
                <a:rPr lang="en-US" b="1" dirty="0">
                  <a:solidFill>
                    <a:srgbClr val="2C895B"/>
                  </a:solidFill>
                  <a:latin typeface="Calibri" pitchFamily="34" charset="0"/>
                </a:rPr>
                <a:t>assembler</a:t>
              </a:r>
              <a:r>
                <a:rPr lang="en-US" b="1" dirty="0">
                  <a:solidFill>
                    <a:srgbClr val="000000"/>
                  </a:solidFill>
                  <a:latin typeface="Calibri" pitchFamily="34" charset="0"/>
                </a:rPr>
                <a:t> &amp; </a:t>
              </a:r>
            </a:p>
            <a:p>
              <a:r>
                <a:rPr lang="en-US" b="1" dirty="0">
                  <a:solidFill>
                    <a:srgbClr val="F37440"/>
                  </a:solidFill>
                  <a:latin typeface="Calibri" pitchFamily="34" charset="0"/>
                </a:rPr>
                <a:t>link editor</a:t>
              </a:r>
            </a:p>
          </p:txBody>
        </p:sp>
        <p:sp>
          <p:nvSpPr>
            <p:cNvPr id="32" name="Left Brace 31">
              <a:extLst>
                <a:ext uri="{FF2B5EF4-FFF2-40B4-BE49-F238E27FC236}">
                  <a16:creationId xmlns:a16="http://schemas.microsoft.com/office/drawing/2014/main" id="{A41B746D-C4E2-FEF0-C2A5-1E8534D0B921}"/>
                </a:ext>
              </a:extLst>
            </p:cNvPr>
            <p:cNvSpPr/>
            <p:nvPr/>
          </p:nvSpPr>
          <p:spPr>
            <a:xfrm>
              <a:off x="8372529" y="4975059"/>
              <a:ext cx="408486" cy="141785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Rectangle 1037">
              <a:extLst>
                <a:ext uri="{FF2B5EF4-FFF2-40B4-BE49-F238E27FC236}">
                  <a16:creationId xmlns:a16="http://schemas.microsoft.com/office/drawing/2014/main" id="{DE52684F-7588-889C-0CA5-50863B0B4285}"/>
                </a:ext>
              </a:extLst>
            </p:cNvPr>
            <p:cNvSpPr>
              <a:spLocks noChangeArrowheads="1"/>
            </p:cNvSpPr>
            <p:nvPr/>
          </p:nvSpPr>
          <p:spPr bwMode="auto">
            <a:xfrm>
              <a:off x="5329591" y="4221220"/>
              <a:ext cx="2057400" cy="253483"/>
            </a:xfrm>
            <a:prstGeom prst="rect">
              <a:avLst/>
            </a:prstGeom>
            <a:solidFill>
              <a:schemeClr val="accent4">
                <a:lumMod val="20000"/>
                <a:lumOff val="80000"/>
              </a:schemeClr>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Header - Description </a:t>
              </a:r>
            </a:p>
          </p:txBody>
        </p:sp>
        <p:cxnSp>
          <p:nvCxnSpPr>
            <p:cNvPr id="62" name="Straight Arrow Connector 61">
              <a:extLst>
                <a:ext uri="{FF2B5EF4-FFF2-40B4-BE49-F238E27FC236}">
                  <a16:creationId xmlns:a16="http://schemas.microsoft.com/office/drawing/2014/main" id="{42C70909-4116-FEA8-0F36-280F703BAAE7}"/>
                </a:ext>
              </a:extLst>
            </p:cNvPr>
            <p:cNvCxnSpPr>
              <a:cxnSpLocks/>
              <a:endCxn id="60" idx="1"/>
            </p:cNvCxnSpPr>
            <p:nvPr/>
          </p:nvCxnSpPr>
          <p:spPr bwMode="auto">
            <a:xfrm>
              <a:off x="7427521" y="4347663"/>
              <a:ext cx="1383530" cy="67874"/>
            </a:xfrm>
            <a:prstGeom prst="straightConnector1">
              <a:avLst/>
            </a:prstGeom>
            <a:noFill/>
            <a:ln w="63500" cap="flat" cmpd="sng" algn="ctr">
              <a:solidFill>
                <a:srgbClr val="FFC000"/>
              </a:solidFill>
              <a:prstDash val="solid"/>
              <a:round/>
              <a:headEnd type="none" w="med" len="med"/>
              <a:tailEnd type="triangle"/>
            </a:ln>
            <a:effectLst/>
          </p:spPr>
        </p:cxnSp>
      </p:grpSp>
    </p:spTree>
    <p:extLst>
      <p:ext uri="{BB962C8B-B14F-4D97-AF65-F5344CB8AC3E}">
        <p14:creationId xmlns:p14="http://schemas.microsoft.com/office/powerpoint/2010/main" val="283370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6" grpId="0" animBg="1"/>
      <p:bldP spid="6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func2</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9FEF76D-DF5A-EF4A-A3CD-8DCC799EF73E}"/>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C6CB23F-D177-DA40-A365-82EF609858C9}"/>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9586446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A8D1E29F-7E33-8245-BD5F-0E52E83E2638}"/>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6BC905B-FA0F-864D-8696-0F757AC765BA}"/>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9043155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22228"/>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Down Arrow 15">
            <a:extLst>
              <a:ext uri="{FF2B5EF4-FFF2-40B4-BE49-F238E27FC236}">
                <a16:creationId xmlns:a16="http://schemas.microsoft.com/office/drawing/2014/main" id="{4EB53A96-CC1D-BD42-9EBA-3D69AEE6B0D1}"/>
              </a:ext>
            </a:extLst>
          </p:cNvPr>
          <p:cNvSpPr/>
          <p:nvPr/>
        </p:nvSpPr>
        <p:spPr>
          <a:xfrm flipV="1">
            <a:off x="10373806" y="5501939"/>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280652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B93A25A-861E-8C48-9E80-253A054C6DF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1449B080-B046-FF49-AADD-856C699D94E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EF0DF3AC-BB22-E031-4D51-21C0EC159188}"/>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34462444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21899"/>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90E0930A-655F-EF4F-80AD-D79F3B164862}"/>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315998CD-5E3F-FB47-A691-A3E863A5291E}"/>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B9086998-15AE-C4E6-A860-C9BE16959CDC}"/>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16" name="Down Arrow 15">
            <a:extLst>
              <a:ext uri="{FF2B5EF4-FFF2-40B4-BE49-F238E27FC236}">
                <a16:creationId xmlns:a16="http://schemas.microsoft.com/office/drawing/2014/main" id="{413A803A-6382-6F4C-8D2E-42C4785B99B1}"/>
              </a:ext>
            </a:extLst>
          </p:cNvPr>
          <p:cNvSpPr/>
          <p:nvPr/>
        </p:nvSpPr>
        <p:spPr>
          <a:xfrm flipV="1">
            <a:off x="10373806" y="426720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5583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Left Brace 13">
            <a:extLst>
              <a:ext uri="{FF2B5EF4-FFF2-40B4-BE49-F238E27FC236}">
                <a16:creationId xmlns:a16="http://schemas.microsoft.com/office/drawing/2014/main" id="{83BF1049-39E5-5D45-ABF0-312FA779CA85}"/>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8D2081D-D270-EA4A-9AC9-13C8E1A75314}"/>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74B41EE1-9294-46CA-021D-A68FE39E8B42}"/>
              </a:ext>
            </a:extLst>
          </p:cNvPr>
          <p:cNvSpPr txBox="1"/>
          <p:nvPr/>
        </p:nvSpPr>
        <p:spPr>
          <a:xfrm>
            <a:off x="9383207" y="3314342"/>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func1</a:t>
            </a:r>
          </a:p>
          <a:p>
            <a:pPr algn="l"/>
            <a:endParaRPr lang="en-US" b="0" dirty="0">
              <a:solidFill>
                <a:schemeClr val="bg1"/>
              </a:solidFill>
              <a:latin typeface="+mn-lt"/>
              <a:cs typeface="Courier New" panose="02070309020205020404" pitchFamily="49" charset="0"/>
            </a:endParaRPr>
          </a:p>
          <a:p>
            <a:pPr algn="l"/>
            <a:r>
              <a:rPr lang="en-US" dirty="0">
                <a:solidFill>
                  <a:schemeClr val="bg1"/>
                </a:solidFill>
                <a:latin typeface="+mn-lt"/>
                <a:cs typeface="Courier New" panose="02070309020205020404" pitchFamily="49" charset="0"/>
              </a:rPr>
              <a:t>c</a:t>
            </a:r>
            <a:r>
              <a:rPr lang="en-US" b="0" dirty="0">
                <a:solidFill>
                  <a:schemeClr val="bg1"/>
                </a:solidFill>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6" name="TextBox 5">
            <a:extLst>
              <a:ext uri="{FF2B5EF4-FFF2-40B4-BE49-F238E27FC236}">
                <a16:creationId xmlns:a16="http://schemas.microsoft.com/office/drawing/2014/main" id="{BBFE238C-D945-BE9F-5431-34FA667A1E69}"/>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23809728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36831804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8" name="Down Arrow 7">
            <a:extLst>
              <a:ext uri="{FF2B5EF4-FFF2-40B4-BE49-F238E27FC236}">
                <a16:creationId xmlns:a16="http://schemas.microsoft.com/office/drawing/2014/main" id="{14DF05DC-2A28-F646-BD56-FFD580CB3661}"/>
              </a:ext>
            </a:extLst>
          </p:cNvPr>
          <p:cNvSpPr/>
          <p:nvPr/>
        </p:nvSpPr>
        <p:spPr>
          <a:xfrm flipV="1">
            <a:off x="10439400" y="453064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5508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return 0;</a:t>
            </a:r>
            <a:endParaRPr lang="en-US" altLang="en-US" sz="2000" b="0" dirty="0">
              <a:solidFill>
                <a:srgbClr val="FF0000"/>
              </a:solidFill>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E4C8623A-891C-E14F-93B1-0CC2FEA2D67A}"/>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05493BE9-E6F8-6749-A362-2898E503ED3D}"/>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4C639BE8-09C4-1F3B-7E25-E3D6FC396192}"/>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EE6E701A-B270-7B84-1812-72810B74B31D}"/>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284457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3" name="Left Brace 12">
            <a:extLst>
              <a:ext uri="{FF2B5EF4-FFF2-40B4-BE49-F238E27FC236}">
                <a16:creationId xmlns:a16="http://schemas.microsoft.com/office/drawing/2014/main" id="{01C0C421-970C-5142-B793-614FF1F3972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149D395-31BB-ED42-A4C8-26A54963CA32}"/>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FCD89259-9059-3673-AE67-B3DB5A092E60}"/>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2FE2BD9B-5C2C-1C7B-5644-F36FE74F22EF}"/>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12" name="Down Arrow 11">
            <a:extLst>
              <a:ext uri="{FF2B5EF4-FFF2-40B4-BE49-F238E27FC236}">
                <a16:creationId xmlns:a16="http://schemas.microsoft.com/office/drawing/2014/main" id="{A6469A80-A20A-3948-A6E2-4AE7AAE391F2}"/>
              </a:ext>
            </a:extLst>
          </p:cNvPr>
          <p:cNvSpPr/>
          <p:nvPr/>
        </p:nvSpPr>
        <p:spPr>
          <a:xfrm flipV="1">
            <a:off x="10373806" y="320795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572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571EC4-5964-634D-832F-853B9E9DD81D}"/>
              </a:ext>
            </a:extLst>
          </p:cNvPr>
          <p:cNvSpPr>
            <a:spLocks noGrp="1"/>
          </p:cNvSpPr>
          <p:nvPr>
            <p:ph sz="quarter" idx="15"/>
          </p:nvPr>
        </p:nvSpPr>
        <p:spPr>
          <a:xfrm>
            <a:off x="528423" y="1201479"/>
            <a:ext cx="10764478" cy="3976577"/>
          </a:xfrm>
          <a:solidFill>
            <a:schemeClr val="accent4">
              <a:lumMod val="20000"/>
              <a:lumOff val="80000"/>
            </a:schemeClr>
          </a:solidFill>
          <a:ln>
            <a:solidFill>
              <a:srgbClr val="0070C0"/>
            </a:solidFill>
          </a:ln>
        </p:spPr>
        <p:txBody>
          <a:bodyPr/>
          <a:lstStyle/>
          <a:p>
            <a:pPr>
              <a:lnSpc>
                <a:spcPct val="100000"/>
              </a:lnSpc>
            </a:pPr>
            <a:r>
              <a:rPr lang="en-US" sz="2000" dirty="0">
                <a:solidFill>
                  <a:schemeClr val="tx1">
                    <a:lumMod val="50000"/>
                  </a:schemeClr>
                </a:solidFill>
                <a:cs typeface="Courier New" panose="02070309020205020404" pitchFamily="49" charset="0"/>
              </a:rPr>
              <a:t>The following </a:t>
            </a:r>
            <a:r>
              <a:rPr lang="en-US" sz="2000" dirty="0">
                <a:solidFill>
                  <a:srgbClr val="2C895B"/>
                </a:solidFill>
                <a:cs typeface="Courier New" panose="02070309020205020404" pitchFamily="49" charset="0"/>
              </a:rPr>
              <a:t>assembler directives </a:t>
            </a:r>
            <a:r>
              <a:rPr lang="en-US" sz="2000" dirty="0">
                <a:solidFill>
                  <a:schemeClr val="tx1">
                    <a:lumMod val="50000"/>
                  </a:schemeClr>
                </a:solidFill>
                <a:cs typeface="Courier New" panose="02070309020205020404" pitchFamily="49" charset="0"/>
              </a:rPr>
              <a:t>indicate the </a:t>
            </a:r>
            <a:r>
              <a:rPr lang="en-US" sz="2000" b="1" i="1" dirty="0">
                <a:solidFill>
                  <a:srgbClr val="2C895B"/>
                </a:solidFill>
                <a:cs typeface="Courier New" panose="02070309020205020404" pitchFamily="49" charset="0"/>
              </a:rPr>
              <a:t>start</a:t>
            </a:r>
            <a:r>
              <a:rPr lang="en-US" sz="2000" dirty="0">
                <a:solidFill>
                  <a:srgbClr val="2C895B"/>
                </a:solidFill>
                <a:cs typeface="Courier New" panose="02070309020205020404" pitchFamily="49" charset="0"/>
              </a:rPr>
              <a:t> of a </a:t>
            </a:r>
            <a:r>
              <a:rPr lang="en-US" sz="2000" b="1" dirty="0">
                <a:solidFill>
                  <a:srgbClr val="2C895B"/>
                </a:solidFill>
                <a:cs typeface="Courier New" panose="02070309020205020404" pitchFamily="49" charset="0"/>
              </a:rPr>
              <a:t>memory segment specification</a:t>
            </a:r>
          </a:p>
          <a:p>
            <a:pPr lvl="1"/>
            <a:r>
              <a:rPr lang="en-US" sz="2000" b="1" dirty="0">
                <a:solidFill>
                  <a:srgbClr val="C00000"/>
                </a:solidFill>
                <a:cs typeface="Courier New" panose="02070309020205020404" pitchFamily="49" charset="0"/>
              </a:rPr>
              <a:t>Remains in effect</a:t>
            </a:r>
            <a:r>
              <a:rPr lang="en-US" sz="2000" dirty="0">
                <a:solidFill>
                  <a:srgbClr val="C00000"/>
                </a:solidFill>
                <a:cs typeface="Courier New" panose="02070309020205020404" pitchFamily="49" charset="0"/>
              </a:rPr>
              <a:t> </a:t>
            </a:r>
            <a:r>
              <a:rPr lang="en-US" sz="2000" dirty="0">
                <a:solidFill>
                  <a:schemeClr val="tx1">
                    <a:lumMod val="50000"/>
                  </a:schemeClr>
                </a:solidFill>
                <a:cs typeface="Courier New" panose="02070309020205020404" pitchFamily="49" charset="0"/>
              </a:rPr>
              <a:t>until the next segment directive is seen</a:t>
            </a:r>
          </a:p>
          <a:p>
            <a:pPr>
              <a:lnSpc>
                <a:spcPct val="100000"/>
              </a:lnSpc>
            </a:pPr>
            <a:endParaRPr lang="en-US" sz="20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p:txBody>
      </p:sp>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28423" y="81279"/>
            <a:ext cx="11301412" cy="427647"/>
          </a:xfrm>
        </p:spPr>
        <p:txBody>
          <a:bodyPr/>
          <a:lstStyle/>
          <a:p>
            <a:r>
              <a:rPr lang="en-US" dirty="0"/>
              <a:t>Creating Segments, Definitions In Assembly Source</a:t>
            </a:r>
          </a:p>
        </p:txBody>
      </p:sp>
      <p:sp>
        <p:nvSpPr>
          <p:cNvPr id="7" name="TextBox 6">
            <a:extLst>
              <a:ext uri="{FF2B5EF4-FFF2-40B4-BE49-F238E27FC236}">
                <a16:creationId xmlns:a16="http://schemas.microsoft.com/office/drawing/2014/main" id="{B41F44ED-B623-4F4E-BFB0-5DC36E773C8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Rounded Rectangle 7">
            <a:extLst>
              <a:ext uri="{FF2B5EF4-FFF2-40B4-BE49-F238E27FC236}">
                <a16:creationId xmlns:a16="http://schemas.microsoft.com/office/drawing/2014/main" id="{854DCD07-2381-9907-D49D-1AE08FA599CC}"/>
              </a:ext>
            </a:extLst>
          </p:cNvPr>
          <p:cNvSpPr/>
          <p:nvPr/>
        </p:nvSpPr>
        <p:spPr bwMode="auto">
          <a:xfrm>
            <a:off x="1836715" y="2172160"/>
            <a:ext cx="8721831"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a:t>
            </a:r>
            <a:r>
              <a:rPr lang="en-US" dirty="0" err="1">
                <a:solidFill>
                  <a:srgbClr val="7030A0"/>
                </a:solidFill>
                <a:latin typeface="Consolas" panose="020B0609020204030204" pitchFamily="49" charset="0"/>
                <a:cs typeface="Consolas" panose="020B0609020204030204" pitchFamily="49" charset="0"/>
              </a:rPr>
              <a:t>bss</a:t>
            </a:r>
            <a:endParaRPr lang="en-US" dirty="0">
              <a:solidFill>
                <a:srgbClr val="7030A0"/>
              </a:solidFill>
              <a:latin typeface="Consolas" panose="020B0609020204030204" pitchFamily="49" charset="0"/>
              <a:cs typeface="Consolas" panose="020B0609020204030204" pitchFamily="49" charset="0"/>
            </a:endParaRPr>
          </a:p>
          <a:p>
            <a:pPr lvl="2"/>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uninitialized static segment variables </a:t>
            </a:r>
            <a:r>
              <a:rPr lang="en-US" dirty="0">
                <a:solidFill>
                  <a:srgbClr val="00B050"/>
                </a:solidFill>
                <a:latin typeface="Consolas" panose="020B0609020204030204" pitchFamily="49" charset="0"/>
                <a:cs typeface="Consolas" panose="020B0609020204030204" pitchFamily="49" charset="0"/>
              </a:rPr>
              <a:t>definitions</a:t>
            </a:r>
          </a:p>
          <a:p>
            <a:pPr lvl="1"/>
            <a:r>
              <a:rPr lang="en-US" dirty="0">
                <a:solidFill>
                  <a:srgbClr val="00B050"/>
                </a:solidFill>
                <a:latin typeface="Consolas" panose="020B0609020204030204" pitchFamily="49" charset="0"/>
                <a:cs typeface="Consolas" panose="020B0609020204030204" pitchFamily="49" charset="0"/>
              </a:rPr>
              <a:t>	// does not consume any space in the executable file</a:t>
            </a:r>
          </a:p>
          <a:p>
            <a:r>
              <a:rPr lang="en-US" dirty="0">
                <a:solidFill>
                  <a:srgbClr val="7030A0"/>
                </a:solidFill>
                <a:latin typeface="Consolas" panose="020B0609020204030204" pitchFamily="49" charset="0"/>
                <a:cs typeface="Consolas" panose="020B0609020204030204" pitchFamily="49" charset="0"/>
              </a:rPr>
              <a:t>.data</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initialized static segment variables</a:t>
            </a:r>
            <a:r>
              <a:rPr lang="en-US" dirty="0">
                <a:solidFill>
                  <a:srgbClr val="00B050"/>
                </a:solidFill>
                <a:latin typeface="Consolas" panose="020B0609020204030204" pitchFamily="49" charset="0"/>
                <a:cs typeface="Consolas" panose="020B0609020204030204" pitchFamily="49" charset="0"/>
              </a:rPr>
              <a:t> definitions </a:t>
            </a:r>
            <a:r>
              <a:rPr lang="en-US" dirty="0">
                <a:solidFill>
                  <a:schemeClr val="accent3"/>
                </a:solidFill>
                <a:latin typeface="Consolas" panose="020B0609020204030204" pitchFamily="49" charset="0"/>
                <a:cs typeface="Consolas" panose="020B0609020204030204" pitchFamily="49" charset="0"/>
              </a:rPr>
              <a:t>	</a:t>
            </a:r>
          </a:p>
          <a:p>
            <a:r>
              <a:rPr lang="en-US" dirty="0">
                <a:solidFill>
                  <a:schemeClr val="accent3"/>
                </a:solidFill>
                <a:latin typeface="Consolas" panose="020B0609020204030204" pitchFamily="49" charset="0"/>
                <a:cs typeface="Consolas" panose="020B0609020204030204" pitchFamily="49" charset="0"/>
              </a:rPr>
              <a:t>.</a:t>
            </a:r>
            <a:r>
              <a:rPr lang="en-US" dirty="0">
                <a:solidFill>
                  <a:srgbClr val="7030A0"/>
                </a:solidFill>
                <a:latin typeface="Consolas" panose="020B0609020204030204" pitchFamily="49" charset="0"/>
                <a:cs typeface="Consolas" panose="020B0609020204030204" pitchFamily="49" charset="0"/>
              </a:rPr>
              <a:t>section .</a:t>
            </a:r>
            <a:r>
              <a:rPr lang="en-US" dirty="0" err="1">
                <a:solidFill>
                  <a:srgbClr val="7030A0"/>
                </a:solidFill>
                <a:latin typeface="Consolas" panose="020B0609020204030204" pitchFamily="49" charset="0"/>
                <a:cs typeface="Consolas" panose="020B0609020204030204" pitchFamily="49" charset="0"/>
              </a:rPr>
              <a:t>rodata</a:t>
            </a:r>
            <a:r>
              <a:rPr lang="en-US" dirty="0">
                <a:solidFill>
                  <a:srgbClr val="7030A0"/>
                </a:solidFill>
                <a:latin typeface="Consolas" panose="020B0609020204030204" pitchFamily="49" charset="0"/>
                <a:cs typeface="Consolas" panose="020B0609020204030204" pitchFamily="49" charset="0"/>
              </a:rPr>
              <a:t> </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data segment variables </a:t>
            </a:r>
            <a:r>
              <a:rPr lang="en-US" dirty="0">
                <a:solidFill>
                  <a:srgbClr val="00B050"/>
                </a:solidFill>
                <a:latin typeface="Consolas" panose="020B0609020204030204" pitchFamily="49" charset="0"/>
                <a:cs typeface="Consolas" panose="020B0609020204030204" pitchFamily="49" charset="0"/>
              </a:rPr>
              <a:t>definitions </a:t>
            </a:r>
          </a:p>
          <a:p>
            <a:r>
              <a:rPr lang="en-US" dirty="0">
                <a:solidFill>
                  <a:srgbClr val="7030A0"/>
                </a:solidFill>
                <a:latin typeface="Consolas" panose="020B0609020204030204" pitchFamily="49" charset="0"/>
                <a:cs typeface="Consolas" panose="020B0609020204030204" pitchFamily="49" charset="0"/>
              </a:rPr>
              <a:t>.text</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text segment </a:t>
            </a:r>
            <a:r>
              <a:rPr lang="en-US" dirty="0">
                <a:solidFill>
                  <a:srgbClr val="00B050"/>
                </a:solidFill>
                <a:latin typeface="Consolas" panose="020B0609020204030204" pitchFamily="49" charset="0"/>
                <a:cs typeface="Consolas" panose="020B0609020204030204" pitchFamily="49" charset="0"/>
              </a:rPr>
              <a:t>(code) </a:t>
            </a:r>
          </a:p>
        </p:txBody>
      </p:sp>
    </p:spTree>
    <p:extLst>
      <p:ext uri="{BB962C8B-B14F-4D97-AF65-F5344CB8AC3E}">
        <p14:creationId xmlns:p14="http://schemas.microsoft.com/office/powerpoint/2010/main" val="220801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 grpId="0"/>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 name="TextBox 2">
            <a:extLst>
              <a:ext uri="{FF2B5EF4-FFF2-40B4-BE49-F238E27FC236}">
                <a16:creationId xmlns:a16="http://schemas.microsoft.com/office/drawing/2014/main" id="{75FBA3E9-E1C1-C60E-1BB1-0F4B51BC8054}"/>
              </a:ext>
            </a:extLst>
          </p:cNvPr>
          <p:cNvSpPr txBox="1"/>
          <p:nvPr/>
        </p:nvSpPr>
        <p:spPr>
          <a:xfrm>
            <a:off x="9383208" y="1837014"/>
            <a:ext cx="2438399" cy="1477328"/>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main</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a:              </a:t>
            </a:r>
            <a:r>
              <a:rPr lang="en-US" b="0" dirty="0" err="1">
                <a:solidFill>
                  <a:schemeClr val="bg1"/>
                </a:solidFill>
                <a:latin typeface="+mn-lt"/>
                <a:cs typeface="Courier New" panose="02070309020205020404" pitchFamily="49" charset="0"/>
              </a:rPr>
              <a:t>argc</a:t>
            </a:r>
            <a:r>
              <a:rPr lang="en-US" b="0" dirty="0">
                <a:solidFill>
                  <a:schemeClr val="bg1"/>
                </a:solidFill>
                <a:latin typeface="+mn-lt"/>
                <a:cs typeface="Courier New" panose="02070309020205020404" pitchFamily="49" charset="0"/>
              </a:rPr>
              <a:t>:</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b:              </a:t>
            </a:r>
            <a:r>
              <a:rPr lang="en-US" b="0" dirty="0" err="1">
                <a:solidFill>
                  <a:schemeClr val="bg1"/>
                </a:solidFill>
                <a:latin typeface="+mn-lt"/>
                <a:cs typeface="Courier New" panose="02070309020205020404" pitchFamily="49" charset="0"/>
              </a:rPr>
              <a:t>argv</a:t>
            </a:r>
            <a:r>
              <a:rPr lang="en-US" b="0" dirty="0">
                <a:solidFill>
                  <a:schemeClr val="bg1"/>
                </a:solidFill>
                <a:latin typeface="+mn-lt"/>
                <a:cs typeface="Courier New" panose="02070309020205020404" pitchFamily="49" charset="0"/>
              </a:rPr>
              <a:t>:</a:t>
            </a:r>
          </a:p>
        </p:txBody>
      </p:sp>
      <p:sp>
        <p:nvSpPr>
          <p:cNvPr id="6" name="TextBox 5">
            <a:extLst>
              <a:ext uri="{FF2B5EF4-FFF2-40B4-BE49-F238E27FC236}">
                <a16:creationId xmlns:a16="http://schemas.microsoft.com/office/drawing/2014/main" id="{2759F5B3-F4EF-FE54-E7E7-A6148C06FCC7}"/>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8" name="TextBox 7">
            <a:extLst>
              <a:ext uri="{FF2B5EF4-FFF2-40B4-BE49-F238E27FC236}">
                <a16:creationId xmlns:a16="http://schemas.microsoft.com/office/drawing/2014/main" id="{8086A515-C06B-41DE-8FAF-10045F04AF57}"/>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18802220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 - Recursion</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1838099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3493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14" name="Down Arrow 13">
            <a:extLst>
              <a:ext uri="{FF2B5EF4-FFF2-40B4-BE49-F238E27FC236}">
                <a16:creationId xmlns:a16="http://schemas.microsoft.com/office/drawing/2014/main" id="{701E06DB-D9D1-4F41-BD65-58DF0FB63A17}"/>
              </a:ext>
            </a:extLst>
          </p:cNvPr>
          <p:cNvSpPr/>
          <p:nvPr/>
        </p:nvSpPr>
        <p:spPr>
          <a:xfrm>
            <a:off x="10373807" y="3962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3338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Tree>
    <p:extLst>
      <p:ext uri="{BB962C8B-B14F-4D97-AF65-F5344CB8AC3E}">
        <p14:creationId xmlns:p14="http://schemas.microsoft.com/office/powerpoint/2010/main" val="20223989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16" name="Down Arrow 15">
            <a:extLst>
              <a:ext uri="{FF2B5EF4-FFF2-40B4-BE49-F238E27FC236}">
                <a16:creationId xmlns:a16="http://schemas.microsoft.com/office/drawing/2014/main" id="{95BC0780-F5AE-F148-919F-2C097B0192F1}"/>
              </a:ext>
            </a:extLst>
          </p:cNvPr>
          <p:cNvSpPr/>
          <p:nvPr/>
        </p:nvSpPr>
        <p:spPr>
          <a:xfrm>
            <a:off x="10373807" y="4724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8291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Tree>
    <p:extLst>
      <p:ext uri="{BB962C8B-B14F-4D97-AF65-F5344CB8AC3E}">
        <p14:creationId xmlns:p14="http://schemas.microsoft.com/office/powerpoint/2010/main" val="14153282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21" name="Down Arrow 20">
            <a:extLst>
              <a:ext uri="{FF2B5EF4-FFF2-40B4-BE49-F238E27FC236}">
                <a16:creationId xmlns:a16="http://schemas.microsoft.com/office/drawing/2014/main" id="{04ECC091-7007-834F-B6D4-B0C73462C793}"/>
              </a:ext>
            </a:extLst>
          </p:cNvPr>
          <p:cNvSpPr/>
          <p:nvPr/>
        </p:nvSpPr>
        <p:spPr>
          <a:xfrm>
            <a:off x="10373807" y="55626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537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651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89F1671-0287-1740-AB83-5FE45AA7B0FA}"/>
              </a:ext>
            </a:extLst>
          </p:cNvPr>
          <p:cNvSpPr>
            <a:spLocks noGrp="1"/>
          </p:cNvSpPr>
          <p:nvPr>
            <p:ph sz="quarter" idx="15"/>
          </p:nvPr>
        </p:nvSpPr>
        <p:spPr>
          <a:xfrm>
            <a:off x="8063130" y="1465895"/>
            <a:ext cx="3820852" cy="4768650"/>
          </a:xfrm>
          <a:solidFill>
            <a:schemeClr val="accent4">
              <a:lumMod val="20000"/>
              <a:lumOff val="80000"/>
            </a:schemeClr>
          </a:solidFill>
          <a:ln>
            <a:solidFill>
              <a:schemeClr val="accent1"/>
            </a:solidFill>
          </a:ln>
        </p:spPr>
        <p:txBody>
          <a:bodyPr/>
          <a:lstStyle/>
          <a:p>
            <a:r>
              <a:rPr lang="en-US" sz="2000" dirty="0"/>
              <a:t>assembly programs end in </a:t>
            </a:r>
            <a:r>
              <a:rPr lang="en-US" sz="2000" dirty="0">
                <a:solidFill>
                  <a:srgbClr val="C00000"/>
                </a:solidFill>
              </a:rPr>
              <a:t>.S</a:t>
            </a:r>
          </a:p>
          <a:p>
            <a:pPr lvl="1"/>
            <a:r>
              <a:rPr lang="en-US" sz="1800" dirty="0">
                <a:solidFill>
                  <a:srgbClr val="C00000"/>
                </a:solidFill>
              </a:rPr>
              <a:t>That is a </a:t>
            </a:r>
            <a:r>
              <a:rPr lang="en-US" sz="1800" b="1" u="sng" dirty="0">
                <a:solidFill>
                  <a:srgbClr val="C00000"/>
                </a:solidFill>
              </a:rPr>
              <a:t>capital</a:t>
            </a:r>
            <a:r>
              <a:rPr lang="en-US" sz="1800" dirty="0">
                <a:solidFill>
                  <a:srgbClr val="C00000"/>
                </a:solidFill>
              </a:rPr>
              <a:t> .S</a:t>
            </a:r>
          </a:p>
          <a:p>
            <a:pPr lvl="1"/>
            <a:r>
              <a:rPr lang="en-US" sz="2000" dirty="0">
                <a:solidFill>
                  <a:srgbClr val="2C895B"/>
                </a:solidFill>
              </a:rPr>
              <a:t>example</a:t>
            </a:r>
            <a:r>
              <a:rPr lang="en-US" sz="2000" dirty="0"/>
              <a:t>: </a:t>
            </a:r>
            <a:r>
              <a:rPr lang="en-US" sz="2000" dirty="0" err="1"/>
              <a:t>test.S</a:t>
            </a:r>
            <a:endParaRPr lang="en-US" sz="2000" dirty="0"/>
          </a:p>
          <a:p>
            <a:r>
              <a:rPr lang="en-US" sz="2000" dirty="0">
                <a:solidFill>
                  <a:srgbClr val="0070C0"/>
                </a:solidFill>
              </a:rPr>
              <a:t>Always use </a:t>
            </a:r>
            <a:r>
              <a:rPr lang="en-US" sz="2000" dirty="0" err="1">
                <a:solidFill>
                  <a:srgbClr val="0070C0"/>
                </a:solidFill>
              </a:rPr>
              <a:t>gcc</a:t>
            </a:r>
            <a:r>
              <a:rPr lang="en-US" sz="2000" dirty="0">
                <a:solidFill>
                  <a:srgbClr val="0070C0"/>
                </a:solidFill>
              </a:rPr>
              <a:t> to assemble</a:t>
            </a:r>
          </a:p>
          <a:p>
            <a:pPr lvl="1"/>
            <a:r>
              <a:rPr lang="en-US" sz="2000" dirty="0">
                <a:solidFill>
                  <a:srgbClr val="0070C0"/>
                </a:solidFill>
              </a:rPr>
              <a:t>_start()  and C runtime</a:t>
            </a:r>
          </a:p>
          <a:p>
            <a:r>
              <a:rPr lang="en-US" sz="2000" dirty="0"/>
              <a:t>File has a complete program </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File has a partial program</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–c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Link files together</a:t>
            </a:r>
            <a:endParaRPr lang="en-US" sz="2000" i="1" dirty="0"/>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file.o</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cprog.o</a:t>
            </a:r>
            <a:endParaRPr lang="en-US" sz="2000" b="1"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9C6CF845-476D-6047-87C3-DC11B8D0B7F9}"/>
              </a:ext>
            </a:extLst>
          </p:cNvPr>
          <p:cNvSpPr>
            <a:spLocks noGrp="1"/>
          </p:cNvSpPr>
          <p:nvPr>
            <p:ph type="title"/>
          </p:nvPr>
        </p:nvSpPr>
        <p:spPr>
          <a:xfrm>
            <a:off x="7789333" y="623455"/>
            <a:ext cx="4368445" cy="482955"/>
          </a:xfrm>
        </p:spPr>
        <p:txBody>
          <a:bodyPr/>
          <a:lstStyle/>
          <a:p>
            <a:r>
              <a:rPr lang="en-US" dirty="0"/>
              <a:t>Assembly Source File</a:t>
            </a:r>
            <a:br>
              <a:rPr lang="en-US" dirty="0"/>
            </a:br>
            <a:r>
              <a:rPr lang="en-US" dirty="0"/>
              <a:t>Template</a:t>
            </a:r>
          </a:p>
        </p:txBody>
      </p:sp>
      <p:sp>
        <p:nvSpPr>
          <p:cNvPr id="5" name="Rounded Rectangle 4">
            <a:extLst>
              <a:ext uri="{FF2B5EF4-FFF2-40B4-BE49-F238E27FC236}">
                <a16:creationId xmlns:a16="http://schemas.microsoft.com/office/drawing/2014/main" id="{E548BE0A-68B7-314A-95B1-D14AFD94FF58}"/>
              </a:ext>
            </a:extLst>
          </p:cNvPr>
          <p:cNvSpPr/>
          <p:nvPr/>
        </p:nvSpPr>
        <p:spPr bwMode="auto">
          <a:xfrm>
            <a:off x="308018" y="147417"/>
            <a:ext cx="7359761" cy="65241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 File Header</a:t>
            </a:r>
          </a:p>
          <a:p>
            <a:r>
              <a:rPr lang="en-US" sz="1400" dirty="0">
                <a:latin typeface="Consolas" panose="020B0609020204030204" pitchFamily="49" charset="0"/>
                <a:cs typeface="Consolas" panose="020B0609020204030204" pitchFamily="49" charset="0"/>
              </a:rPr>
              <a:t>        .arch armv6               </a:t>
            </a:r>
            <a:r>
              <a:rPr lang="en-US" sz="1400" dirty="0">
                <a:solidFill>
                  <a:schemeClr val="accent3"/>
                </a:solidFill>
                <a:latin typeface="Consolas" panose="020B0609020204030204" pitchFamily="49" charset="0"/>
                <a:cs typeface="Consolas" panose="020B0609020204030204" pitchFamily="49" charset="0"/>
              </a:rPr>
              <a:t>// armv6 architecture instructions</a:t>
            </a:r>
          </a:p>
          <a:p>
            <a:r>
              <a:rPr lang="en-US" sz="1400" dirty="0">
                <a:latin typeface="Consolas" panose="020B0609020204030204" pitchFamily="49" charset="0"/>
                <a:cs typeface="Consolas" panose="020B0609020204030204" pitchFamily="49" charset="0"/>
              </a:rPr>
              <a:t>        .arm		      </a:t>
            </a:r>
            <a:r>
              <a:rPr lang="en-US" sz="1400" dirty="0">
                <a:solidFill>
                  <a:schemeClr val="accent3"/>
                </a:solidFill>
                <a:latin typeface="Consolas" panose="020B0609020204030204" pitchFamily="49" charset="0"/>
                <a:cs typeface="Consolas" panose="020B0609020204030204" pitchFamily="49" charset="0"/>
              </a:rPr>
              <a:t>// arm 32-bit instruction set</a:t>
            </a:r>
          </a:p>
          <a:p>
            <a:r>
              <a:rPr lang="en-US" sz="1400" dirty="0">
                <a:solidFill>
                  <a:schemeClr val="accent3"/>
                </a:solidFill>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fpu</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vfp</a:t>
            </a:r>
            <a:r>
              <a:rPr lang="en-US" sz="1400" dirty="0">
                <a:latin typeface="Consolas" panose="020B0609020204030204" pitchFamily="49" charset="0"/>
                <a:cs typeface="Consolas" panose="020B0609020204030204" pitchFamily="49" charset="0"/>
              </a:rPr>
              <a:t>		 </a:t>
            </a:r>
            <a:r>
              <a:rPr lang="en-US" sz="1400" dirty="0">
                <a:solidFill>
                  <a:schemeClr val="accent3"/>
                </a:solidFill>
                <a:latin typeface="Consolas" panose="020B0609020204030204" pitchFamily="49" charset="0"/>
                <a:cs typeface="Consolas" panose="020B0609020204030204" pitchFamily="49" charset="0"/>
              </a:rPr>
              <a:t>     // floating point co-processor</a:t>
            </a:r>
          </a:p>
          <a:p>
            <a:r>
              <a:rPr lang="en-US" sz="1400" dirty="0">
                <a:latin typeface="Consolas" panose="020B0609020204030204" pitchFamily="49" charset="0"/>
                <a:cs typeface="Consolas" panose="020B0609020204030204" pitchFamily="49" charset="0"/>
              </a:rPr>
              <a:t>        .syntax unified           </a:t>
            </a:r>
            <a:r>
              <a:rPr lang="en-US" sz="1400" dirty="0">
                <a:solidFill>
                  <a:schemeClr val="accent3"/>
                </a:solidFill>
                <a:latin typeface="Consolas" panose="020B0609020204030204" pitchFamily="49" charset="0"/>
                <a:cs typeface="Consolas" panose="020B0609020204030204" pitchFamily="49" charset="0"/>
              </a:rPr>
              <a:t>// modern syntax</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BSS Segment (only when you have uninitialized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a:t>
            </a:r>
            <a:r>
              <a:rPr lang="en-US" sz="1400" dirty="0" err="1">
                <a:solidFill>
                  <a:srgbClr val="7030A0"/>
                </a:solidFill>
                <a:latin typeface="Consolas" panose="020B0609020204030204" pitchFamily="49" charset="0"/>
                <a:cs typeface="Consolas" panose="020B0609020204030204" pitchFamily="49" charset="0"/>
              </a:rPr>
              <a:t>bss</a:t>
            </a:r>
            <a:r>
              <a:rPr lang="en-US" sz="1400" dirty="0">
                <a:latin typeface="Consolas" panose="020B0609020204030204" pitchFamily="49" charset="0"/>
                <a:cs typeface="Consolas" panose="020B0609020204030204" pitchFamily="49" charset="0"/>
              </a:rPr>
              <a:t>	</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Data Segment (only when you have 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.data	</a:t>
            </a:r>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Read-Only Data (only when you have literals)</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err="1">
                <a:solidFill>
                  <a:srgbClr val="7030A0"/>
                </a:solidFill>
                <a:latin typeface="Consolas" panose="020B0609020204030204" pitchFamily="49" charset="0"/>
                <a:cs typeface="Consolas" panose="020B0609020204030204" pitchFamily="49" charset="0"/>
              </a:rPr>
              <a:t>rodata</a:t>
            </a:r>
            <a:r>
              <a:rPr lang="en-US" sz="1400" dirty="0">
                <a:latin typeface="Consolas" panose="020B0609020204030204" pitchFamily="49" charset="0"/>
                <a:cs typeface="Consolas" panose="020B0609020204030204" pitchFamily="49" charset="0"/>
              </a:rPr>
              <a:t>    </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Text Segment – your code</a:t>
            </a:r>
          </a:p>
          <a:p>
            <a:r>
              <a:rPr lang="en-US" sz="1400" dirty="0">
                <a:solidFill>
                  <a:srgbClr val="7030A0"/>
                </a:solidFill>
                <a:latin typeface="Consolas" panose="020B0609020204030204" pitchFamily="49" charset="0"/>
                <a:cs typeface="Consolas" panose="020B0609020204030204" pitchFamily="49" charset="0"/>
              </a:rPr>
              <a:t>	.text</a:t>
            </a:r>
          </a:p>
          <a:p>
            <a:r>
              <a:rPr lang="en-US" sz="1400" dirty="0">
                <a:solidFill>
                  <a:srgbClr val="7030A0"/>
                </a:solidFill>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Header</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type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%function   </a:t>
            </a:r>
            <a:r>
              <a:rPr lang="en-US" sz="1400" dirty="0">
                <a:solidFill>
                  <a:srgbClr val="2C895B"/>
                </a:solidFill>
                <a:latin typeface="Consolas" panose="020B0609020204030204" pitchFamily="49" charset="0"/>
                <a:cs typeface="Consolas" panose="020B0609020204030204" pitchFamily="49" charset="0"/>
              </a:rPr>
              <a:t>// define main to be a function</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global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a:t>
            </a:r>
            <a:r>
              <a:rPr lang="en-US" sz="1400" dirty="0">
                <a:solidFill>
                  <a:srgbClr val="2C895B"/>
                </a:solidFill>
                <a:latin typeface="Consolas" panose="020B0609020204030204" pitchFamily="49" charset="0"/>
                <a:cs typeface="Consolas" panose="020B0609020204030204" pitchFamily="49" charset="0"/>
              </a:rPr>
              <a:t>// export function name</a:t>
            </a:r>
          </a:p>
          <a:p>
            <a:r>
              <a:rPr lang="en-US" sz="1400" dirty="0">
                <a:solidFill>
                  <a:srgbClr val="F37440"/>
                </a:solidFill>
                <a:latin typeface="Consolas" panose="020B0609020204030204" pitchFamily="49" charset="0"/>
                <a:cs typeface="Consolas" panose="020B0609020204030204" pitchFamily="49" charset="0"/>
              </a:rPr>
              <a:t>main:</a:t>
            </a:r>
          </a:p>
          <a:p>
            <a:r>
              <a:rPr lang="en-US" sz="1400" dirty="0">
                <a:solidFill>
                  <a:srgbClr val="F37440"/>
                </a:solidFill>
                <a:latin typeface="Consolas" panose="020B0609020204030204" pitchFamily="49" charset="0"/>
                <a:cs typeface="Consolas" panose="020B0609020204030204" pitchFamily="49" charset="0"/>
              </a:rPr>
              <a:t>// function prologue	      // stack frame setup</a:t>
            </a:r>
          </a:p>
          <a:p>
            <a:r>
              <a:rPr lang="en-US" sz="1400" dirty="0">
                <a:latin typeface="Consolas" panose="020B0609020204030204" pitchFamily="49" charset="0"/>
                <a:cs typeface="Consolas" panose="020B0609020204030204" pitchFamily="49" charset="0"/>
              </a:rPr>
              <a:t>		</a:t>
            </a:r>
            <a:r>
              <a:rPr lang="en-US" sz="1400" b="1" dirty="0">
                <a:solidFill>
                  <a:srgbClr val="2C895B"/>
                </a:solidFill>
                <a:latin typeface="Consolas" panose="020B0609020204030204" pitchFamily="49" charset="0"/>
                <a:cs typeface="Consolas" panose="020B0609020204030204" pitchFamily="49" charset="0"/>
              </a:rPr>
              <a:t>// your code for this function here</a:t>
            </a:r>
          </a:p>
          <a:p>
            <a:r>
              <a:rPr lang="en-US" sz="1400" dirty="0">
                <a:solidFill>
                  <a:srgbClr val="F37440"/>
                </a:solidFill>
                <a:latin typeface="Consolas" panose="020B0609020204030204" pitchFamily="49" charset="0"/>
                <a:cs typeface="Consolas" panose="020B0609020204030204" pitchFamily="49" charset="0"/>
              </a:rPr>
              <a:t>// function epilogue	      //stack frame teardown</a:t>
            </a:r>
            <a:endParaRPr lang="en-US" sz="1400" dirty="0">
              <a:latin typeface="Consolas" panose="020B0609020204030204" pitchFamily="49" charset="0"/>
              <a:cs typeface="Consolas" panose="020B0609020204030204" pitchFamily="49" charset="0"/>
            </a:endParaRPr>
          </a:p>
          <a:p>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footer</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size</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 – main)</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File Footer</a:t>
            </a:r>
          </a:p>
          <a:p>
            <a:r>
              <a:rPr lang="en-US" sz="1400" dirty="0">
                <a:solidFill>
                  <a:srgbClr val="0070C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a:solidFill>
                  <a:srgbClr val="F37440"/>
                </a:solidFill>
                <a:latin typeface="Consolas" panose="020B0609020204030204" pitchFamily="49" charset="0"/>
                <a:cs typeface="Consolas" panose="020B0609020204030204" pitchFamily="49" charset="0"/>
              </a:rPr>
              <a:t>.note.GNU-stack</a:t>
            </a:r>
            <a:r>
              <a:rPr lang="en-US" sz="1400" dirty="0">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a:t>
            </a:r>
            <a:r>
              <a:rPr lang="en-US" sz="1400" dirty="0" err="1">
                <a:solidFill>
                  <a:srgbClr val="7030A0"/>
                </a:solidFill>
                <a:latin typeface="Consolas" panose="020B0609020204030204" pitchFamily="49" charset="0"/>
                <a:cs typeface="Consolas" panose="020B0609020204030204" pitchFamily="49" charset="0"/>
              </a:rPr>
              <a:t>progbits</a:t>
            </a:r>
            <a:r>
              <a:rPr lang="en-US" sz="1400" dirty="0">
                <a:solidFill>
                  <a:srgbClr val="7030A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stack/data non-exec</a:t>
            </a:r>
          </a:p>
          <a:p>
            <a:r>
              <a:rPr lang="en-US" sz="1400" dirty="0">
                <a:solidFill>
                  <a:srgbClr val="0070C0"/>
                </a:solidFill>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end</a:t>
            </a:r>
          </a:p>
        </p:txBody>
      </p:sp>
      <p:sp>
        <p:nvSpPr>
          <p:cNvPr id="7" name="TextBox 6">
            <a:extLst>
              <a:ext uri="{FF2B5EF4-FFF2-40B4-BE49-F238E27FC236}">
                <a16:creationId xmlns:a16="http://schemas.microsoft.com/office/drawing/2014/main" id="{00B330CA-98E5-EA4F-BEF0-1905C390832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90410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7440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BC82C7-89E5-1A4A-3E11-F13DE8618C96}"/>
              </a:ext>
            </a:extLst>
          </p:cNvPr>
          <p:cNvGrpSpPr/>
          <p:nvPr/>
        </p:nvGrpSpPr>
        <p:grpSpPr>
          <a:xfrm>
            <a:off x="7116449" y="5473236"/>
            <a:ext cx="2010618" cy="767842"/>
            <a:chOff x="7116449" y="5473236"/>
            <a:chExt cx="2010618" cy="767842"/>
          </a:xfrm>
        </p:grpSpPr>
        <p:sp>
          <p:nvSpPr>
            <p:cNvPr id="10" name="Left Brace 9">
              <a:extLst>
                <a:ext uri="{FF2B5EF4-FFF2-40B4-BE49-F238E27FC236}">
                  <a16:creationId xmlns:a16="http://schemas.microsoft.com/office/drawing/2014/main" id="{A58913DC-9578-C8B7-F25C-85B596592369}"/>
                </a:ext>
              </a:extLst>
            </p:cNvPr>
            <p:cNvSpPr/>
            <p:nvPr/>
          </p:nvSpPr>
          <p:spPr>
            <a:xfrm>
              <a:off x="8575581" y="5473236"/>
              <a:ext cx="551486" cy="767842"/>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E120BCB-301F-BA18-7F50-C25A7FDCD9F6}"/>
                </a:ext>
              </a:extLst>
            </p:cNvPr>
            <p:cNvSpPr txBox="1"/>
            <p:nvPr/>
          </p:nvSpPr>
          <p:spPr>
            <a:xfrm>
              <a:off x="7116449" y="5630635"/>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663830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D922E9E-7813-38B4-FA0F-B3CC4ED7C12B}"/>
              </a:ext>
            </a:extLst>
          </p:cNvPr>
          <p:cNvGrpSpPr/>
          <p:nvPr/>
        </p:nvGrpSpPr>
        <p:grpSpPr>
          <a:xfrm>
            <a:off x="7133797" y="4648200"/>
            <a:ext cx="2049572" cy="1592878"/>
            <a:chOff x="7133797" y="4648200"/>
            <a:chExt cx="2049572" cy="1592878"/>
          </a:xfrm>
        </p:grpSpPr>
        <p:sp>
          <p:nvSpPr>
            <p:cNvPr id="12" name="Left Brace 11">
              <a:extLst>
                <a:ext uri="{FF2B5EF4-FFF2-40B4-BE49-F238E27FC236}">
                  <a16:creationId xmlns:a16="http://schemas.microsoft.com/office/drawing/2014/main" id="{CF311830-6E26-9976-5196-B302EB8E5D13}"/>
                </a:ext>
              </a:extLst>
            </p:cNvPr>
            <p:cNvSpPr/>
            <p:nvPr/>
          </p:nvSpPr>
          <p:spPr>
            <a:xfrm>
              <a:off x="8575581" y="4648200"/>
              <a:ext cx="607788" cy="15928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AC798F5-E1D1-3179-0468-6E87C762668A}"/>
                </a:ext>
              </a:extLst>
            </p:cNvPr>
            <p:cNvSpPr txBox="1"/>
            <p:nvPr/>
          </p:nvSpPr>
          <p:spPr>
            <a:xfrm>
              <a:off x="7133797" y="5121552"/>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847134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412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00ED07-B80F-236B-C119-0D68F8314AA3}"/>
              </a:ext>
            </a:extLst>
          </p:cNvPr>
          <p:cNvGrpSpPr/>
          <p:nvPr/>
        </p:nvGrpSpPr>
        <p:grpSpPr>
          <a:xfrm>
            <a:off x="7118407" y="3830002"/>
            <a:ext cx="2082310" cy="2411076"/>
            <a:chOff x="7118407" y="3830002"/>
            <a:chExt cx="2082310" cy="2411076"/>
          </a:xfrm>
        </p:grpSpPr>
        <p:sp>
          <p:nvSpPr>
            <p:cNvPr id="13" name="Left Brace 12">
              <a:extLst>
                <a:ext uri="{FF2B5EF4-FFF2-40B4-BE49-F238E27FC236}">
                  <a16:creationId xmlns:a16="http://schemas.microsoft.com/office/drawing/2014/main" id="{E1CB51F6-7746-9B8F-DE7F-5C5DBF4EEEFB}"/>
                </a:ext>
              </a:extLst>
            </p:cNvPr>
            <p:cNvSpPr/>
            <p:nvPr/>
          </p:nvSpPr>
          <p:spPr>
            <a:xfrm>
              <a:off x="8575581" y="3830002"/>
              <a:ext cx="625136" cy="2411076"/>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DAB21E44-51C7-8056-EC99-B73A748F24B4}"/>
                </a:ext>
              </a:extLst>
            </p:cNvPr>
            <p:cNvSpPr txBox="1"/>
            <p:nvPr/>
          </p:nvSpPr>
          <p:spPr>
            <a:xfrm>
              <a:off x="7118407" y="4587269"/>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41381901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8C81C6C2-6CB5-3F74-DAD7-B91FAF438739}"/>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1692933A-F931-FF47-B38E-3C44566D35DB}"/>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0FC72DD1-E3FA-39F1-299F-778FD03A28E5}"/>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7FB418A2-6F9E-226D-C033-C7B6FF25EFAF}"/>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53773FF1-3970-78A4-0333-E26B053970FE}"/>
              </a:ext>
            </a:extLst>
          </p:cNvPr>
          <p:cNvSpPr/>
          <p:nvPr/>
        </p:nvSpPr>
        <p:spPr>
          <a:xfrm flipV="1">
            <a:off x="11097707" y="2729686"/>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FA725E1-75E8-BB8C-F876-CD630AA76085}"/>
              </a:ext>
            </a:extLst>
          </p:cNvPr>
          <p:cNvGrpSpPr/>
          <p:nvPr/>
        </p:nvGrpSpPr>
        <p:grpSpPr>
          <a:xfrm>
            <a:off x="6949513" y="3048000"/>
            <a:ext cx="2166992" cy="3193078"/>
            <a:chOff x="6949513" y="3048000"/>
            <a:chExt cx="2166992" cy="3193078"/>
          </a:xfrm>
        </p:grpSpPr>
        <p:sp>
          <p:nvSpPr>
            <p:cNvPr id="12" name="Left Brace 11">
              <a:extLst>
                <a:ext uri="{FF2B5EF4-FFF2-40B4-BE49-F238E27FC236}">
                  <a16:creationId xmlns:a16="http://schemas.microsoft.com/office/drawing/2014/main" id="{699FE3D5-744C-DE56-95CA-14271CC9B585}"/>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A202C29-DB90-62F6-9302-D84C9A19F47B}"/>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68969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solidFill>
                  <a:srgbClr val="FF0000"/>
                </a:solidFill>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chemeClr val="tx2"/>
                </a:solidFill>
                <a:latin typeface="Consolas" panose="020B0609020204030204" pitchFamily="49" charset="0"/>
              </a:rPr>
              <a:t>return 0;</a:t>
            </a:r>
          </a:p>
          <a:p>
            <a:pPr lvl="1">
              <a:lnSpc>
                <a:spcPct val="70000"/>
              </a:lnSpc>
              <a:buFontTx/>
              <a:buNone/>
            </a:pPr>
            <a:r>
              <a:rPr lang="en-US" altLang="en-US" sz="2000" b="0" dirty="0">
                <a:solidFill>
                  <a:schemeClr val="tx2"/>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CEE0F017-D65B-54CD-722A-FF47D9D628F8}"/>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66F8DAD1-8C2A-1D25-D4FB-FF545D354E17}"/>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D2AA0FBF-B9DE-4C0F-9A14-4DF75CE4086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130F7AFA-6F7D-59E9-4B2D-C498D60E9819}"/>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Left Brace 9">
            <a:extLst>
              <a:ext uri="{FF2B5EF4-FFF2-40B4-BE49-F238E27FC236}">
                <a16:creationId xmlns:a16="http://schemas.microsoft.com/office/drawing/2014/main" id="{12B3C7B3-00CA-6F73-E65B-58F0FB0F1B29}"/>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749A3BB-9229-FCDC-C9AE-D9E401C3F2B5}"/>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sp>
        <p:nvSpPr>
          <p:cNvPr id="14" name="TextBox 13">
            <a:extLst>
              <a:ext uri="{FF2B5EF4-FFF2-40B4-BE49-F238E27FC236}">
                <a16:creationId xmlns:a16="http://schemas.microsoft.com/office/drawing/2014/main" id="{72712933-81D7-3551-CBEA-7E09CB9A5247}"/>
              </a:ext>
            </a:extLst>
          </p:cNvPr>
          <p:cNvSpPr txBox="1"/>
          <p:nvPr/>
        </p:nvSpPr>
        <p:spPr>
          <a:xfrm>
            <a:off x="9383204" y="3047761"/>
            <a:ext cx="2438399" cy="1200329"/>
          </a:xfrm>
          <a:prstGeom prst="rect">
            <a:avLst/>
          </a:prstGeom>
          <a:solidFill>
            <a:schemeClr val="accent4">
              <a:lumMod val="75000"/>
            </a:schemeClr>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return factorial(4)</a:t>
            </a:r>
          </a:p>
          <a:p>
            <a:pPr algn="l"/>
            <a:endParaRPr lang="en-US" b="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30995713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2F16-2005-900A-425D-C1C10241AB9B}"/>
              </a:ext>
            </a:extLst>
          </p:cNvPr>
          <p:cNvSpPr>
            <a:spLocks noGrp="1"/>
          </p:cNvSpPr>
          <p:nvPr>
            <p:ph type="title"/>
          </p:nvPr>
        </p:nvSpPr>
        <p:spPr/>
        <p:txBody>
          <a:bodyPr/>
          <a:lstStyle/>
          <a:p>
            <a:r>
              <a:rPr lang="en-US" dirty="0"/>
              <a:t>Ghost of Stack Frames Past…..</a:t>
            </a:r>
          </a:p>
        </p:txBody>
      </p:sp>
      <p:sp>
        <p:nvSpPr>
          <p:cNvPr id="4" name="TextBox 3">
            <a:extLst>
              <a:ext uri="{FF2B5EF4-FFF2-40B4-BE49-F238E27FC236}">
                <a16:creationId xmlns:a16="http://schemas.microsoft.com/office/drawing/2014/main" id="{A6D609AF-4FEB-F254-5F74-1D6892977DB8}"/>
              </a:ext>
            </a:extLst>
          </p:cNvPr>
          <p:cNvSpPr txBox="1"/>
          <p:nvPr/>
        </p:nvSpPr>
        <p:spPr>
          <a:xfrm>
            <a:off x="7135787" y="58846"/>
            <a:ext cx="4897495" cy="674030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void ghost(int 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x;</a:t>
            </a:r>
          </a:p>
          <a:p>
            <a:r>
              <a:rPr lang="en-US" sz="1600" dirty="0">
                <a:solidFill>
                  <a:srgbClr val="7030A0"/>
                </a:solidFill>
                <a:effectLst/>
                <a:latin typeface="Consolas" panose="020B0609020204030204" pitchFamily="49" charset="0"/>
                <a:cs typeface="Consolas" panose="020B0609020204030204" pitchFamily="49" charset="0"/>
              </a:rPr>
              <a:t>    int y;</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("before ghost: %d %d\n", x, y);</a:t>
            </a:r>
          </a:p>
          <a:p>
            <a:r>
              <a:rPr lang="en-US" sz="1600" dirty="0">
                <a:solidFill>
                  <a:srgbClr val="000000"/>
                </a:solidFill>
                <a:effectLst/>
                <a:latin typeface="Consolas" panose="020B0609020204030204" pitchFamily="49" charset="0"/>
                <a:cs typeface="Consolas" panose="020B0609020204030204" pitchFamily="49" charset="0"/>
              </a:rPr>
              <a:t>    x = 10*n;</a:t>
            </a:r>
          </a:p>
          <a:p>
            <a:r>
              <a:rPr lang="en-US" sz="1600" dirty="0">
                <a:solidFill>
                  <a:srgbClr val="000000"/>
                </a:solidFill>
                <a:effectLst/>
                <a:latin typeface="Consolas" panose="020B0609020204030204" pitchFamily="49" charset="0"/>
                <a:cs typeface="Consolas" panose="020B0609020204030204" pitchFamily="49" charset="0"/>
              </a:rPr>
              <a:t>    y = 100*n;</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("after ghost: %d %d\n", x, y);</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a:t>
            </a:r>
          </a:p>
          <a:p>
            <a:r>
              <a:rPr lang="en-US" sz="1600" dirty="0">
                <a:solidFill>
                  <a:srgbClr val="000000"/>
                </a:solidFill>
                <a:effectLst/>
                <a:latin typeface="Consolas" panose="020B0609020204030204" pitchFamily="49" charset="0"/>
                <a:cs typeface="Consolas" panose="020B0609020204030204" pitchFamily="49" charset="0"/>
              </a:rPr>
              <a:t>void wraith (void)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a;</a:t>
            </a:r>
          </a:p>
          <a:p>
            <a:r>
              <a:rPr lang="en-US" sz="1600" dirty="0">
                <a:solidFill>
                  <a:srgbClr val="7030A0"/>
                </a:solidFill>
                <a:effectLst/>
                <a:latin typeface="Consolas" panose="020B0609020204030204" pitchFamily="49" charset="0"/>
                <a:cs typeface="Consolas" panose="020B0609020204030204" pitchFamily="49" charset="0"/>
              </a:rPr>
              <a:t>    int b;</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("wraith: %d %d\n", a, </a:t>
            </a:r>
            <a:r>
              <a:rPr lang="en-US" sz="1600" dirty="0">
                <a:solidFill>
                  <a:srgbClr val="000000"/>
                </a:solidFill>
                <a:latin typeface="Consolas" panose="020B0609020204030204" pitchFamily="49" charset="0"/>
                <a:cs typeface="Consolas" panose="020B0609020204030204" pitchFamily="49" charset="0"/>
              </a:rPr>
              <a:t>b</a:t>
            </a:r>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int main(void)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ghost(3);</a:t>
            </a:r>
          </a:p>
          <a:p>
            <a:r>
              <a:rPr lang="en-US" sz="1600" dirty="0">
                <a:solidFill>
                  <a:srgbClr val="000000"/>
                </a:solidFill>
                <a:effectLst/>
                <a:latin typeface="Consolas" panose="020B0609020204030204" pitchFamily="49" charset="0"/>
                <a:cs typeface="Consolas" panose="020B0609020204030204" pitchFamily="49" charset="0"/>
              </a:rPr>
              <a:t>    wraith();</a:t>
            </a:r>
          </a:p>
          <a:p>
            <a:r>
              <a:rPr lang="en-US" sz="1600" dirty="0">
                <a:solidFill>
                  <a:srgbClr val="000000"/>
                </a:solidFill>
                <a:effectLst/>
                <a:latin typeface="Consolas" panose="020B0609020204030204" pitchFamily="49" charset="0"/>
                <a:cs typeface="Consolas" panose="020B0609020204030204" pitchFamily="49" charset="0"/>
              </a:rPr>
              <a:t>    return EXIT_SUCCESS;</a:t>
            </a:r>
          </a:p>
          <a:p>
            <a:r>
              <a:rPr lang="en-US" sz="1600" dirty="0">
                <a:solidFill>
                  <a:srgbClr val="000000"/>
                </a:solidFill>
                <a:effectLst/>
                <a:latin typeface="Consolas" panose="020B0609020204030204" pitchFamily="49" charset="0"/>
                <a:cs typeface="Consolas" panose="020B0609020204030204" pitchFamily="49" charset="0"/>
              </a:rPr>
              <a:t>}</a:t>
            </a:r>
            <a:endParaRPr lang="en-US" dirty="0">
              <a:solidFill>
                <a:srgbClr val="000000"/>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5080A542-16B1-A5AC-E2E5-81F87824CB3E}"/>
              </a:ext>
            </a:extLst>
          </p:cNvPr>
          <p:cNvSpPr txBox="1"/>
          <p:nvPr/>
        </p:nvSpPr>
        <p:spPr>
          <a:xfrm>
            <a:off x="2476893" y="3223054"/>
            <a:ext cx="3294155" cy="2862322"/>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a.out</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before ghost: 0 66328</a:t>
            </a:r>
          </a:p>
          <a:p>
            <a:r>
              <a:rPr lang="en-US" dirty="0">
                <a:solidFill>
                  <a:srgbClr val="000000"/>
                </a:solidFill>
                <a:effectLst/>
                <a:latin typeface="Menlo" panose="020B0609030804020204" pitchFamily="49" charset="0"/>
              </a:rPr>
              <a:t>after ghost: 30 300</a:t>
            </a:r>
          </a:p>
          <a:p>
            <a:r>
              <a:rPr lang="en-US" dirty="0">
                <a:solidFill>
                  <a:srgbClr val="000000"/>
                </a:solidFill>
                <a:effectLst/>
                <a:latin typeface="Menlo" panose="020B0609030804020204" pitchFamily="49" charset="0"/>
              </a:rPr>
              <a:t>wraith: 30 300</a:t>
            </a:r>
          </a:p>
          <a:p>
            <a:r>
              <a:rPr lang="en-US" dirty="0">
                <a:solidFill>
                  <a:srgbClr val="000000"/>
                </a:solidFill>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See how wraith has the old values left over from the prior call to ghost</a:t>
            </a:r>
            <a:endParaRPr lang="en-US" dirty="0">
              <a:solidFill>
                <a:srgbClr val="000000"/>
              </a:solidFill>
              <a:effectLst/>
              <a:latin typeface="Menlo" panose="020B0609030804020204" pitchFamily="49" charset="0"/>
            </a:endParaRPr>
          </a:p>
        </p:txBody>
      </p:sp>
      <p:sp>
        <p:nvSpPr>
          <p:cNvPr id="6" name="TextBox 5">
            <a:extLst>
              <a:ext uri="{FF2B5EF4-FFF2-40B4-BE49-F238E27FC236}">
                <a16:creationId xmlns:a16="http://schemas.microsoft.com/office/drawing/2014/main" id="{6A7B3AD6-1135-0C91-EC1E-03DA647B979C}"/>
              </a:ext>
            </a:extLst>
          </p:cNvPr>
          <p:cNvSpPr txBox="1"/>
          <p:nvPr/>
        </p:nvSpPr>
        <p:spPr>
          <a:xfrm>
            <a:off x="3561041" y="1946780"/>
            <a:ext cx="2534959"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same stack frame variable layout</a:t>
            </a:r>
          </a:p>
        </p:txBody>
      </p:sp>
      <p:cxnSp>
        <p:nvCxnSpPr>
          <p:cNvPr id="8" name="Straight Arrow Connector 7">
            <a:extLst>
              <a:ext uri="{FF2B5EF4-FFF2-40B4-BE49-F238E27FC236}">
                <a16:creationId xmlns:a16="http://schemas.microsoft.com/office/drawing/2014/main" id="{D78DD248-6AB2-CB67-EAAA-8B7B7844E4E0}"/>
              </a:ext>
            </a:extLst>
          </p:cNvPr>
          <p:cNvCxnSpPr>
            <a:cxnSpLocks/>
          </p:cNvCxnSpPr>
          <p:nvPr/>
        </p:nvCxnSpPr>
        <p:spPr>
          <a:xfrm flipV="1">
            <a:off x="6096000" y="906843"/>
            <a:ext cx="1491253" cy="10399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9C694D-9A2A-F87E-DC5A-C2276F277A8B}"/>
              </a:ext>
            </a:extLst>
          </p:cNvPr>
          <p:cNvCxnSpPr>
            <a:cxnSpLocks/>
          </p:cNvCxnSpPr>
          <p:nvPr/>
        </p:nvCxnSpPr>
        <p:spPr>
          <a:xfrm>
            <a:off x="6096000" y="2593111"/>
            <a:ext cx="1491253" cy="12598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879F5D-038F-F44B-879F-49FAA68EE3E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7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AF2A90-8457-D943-B07E-7C578409DA72}"/>
              </a:ext>
            </a:extLst>
          </p:cNvPr>
          <p:cNvSpPr>
            <a:spLocks noGrp="1"/>
          </p:cNvSpPr>
          <p:nvPr>
            <p:ph type="title"/>
          </p:nvPr>
        </p:nvSpPr>
        <p:spPr>
          <a:xfrm>
            <a:off x="413822" y="402257"/>
            <a:ext cx="5188464" cy="559077"/>
          </a:xfrm>
        </p:spPr>
        <p:txBody>
          <a:bodyPr/>
          <a:lstStyle/>
          <a:p>
            <a:r>
              <a:rPr lang="en-US" dirty="0"/>
              <a:t>Data Segment Variable Alignment </a:t>
            </a:r>
          </a:p>
        </p:txBody>
      </p:sp>
      <p:sp>
        <p:nvSpPr>
          <p:cNvPr id="12" name="Content Placeholder 11">
            <a:extLst>
              <a:ext uri="{FF2B5EF4-FFF2-40B4-BE49-F238E27FC236}">
                <a16:creationId xmlns:a16="http://schemas.microsoft.com/office/drawing/2014/main" id="{A938BDCB-297B-CD4D-9357-036EAC7DE364}"/>
              </a:ext>
            </a:extLst>
          </p:cNvPr>
          <p:cNvSpPr>
            <a:spLocks noGrp="1"/>
          </p:cNvSpPr>
          <p:nvPr>
            <p:ph sz="quarter" idx="17"/>
          </p:nvPr>
        </p:nvSpPr>
        <p:spPr>
          <a:xfrm>
            <a:off x="111986" y="3034481"/>
            <a:ext cx="5358524" cy="926801"/>
          </a:xfrm>
          <a:solidFill>
            <a:schemeClr val="accent4">
              <a:lumMod val="20000"/>
              <a:lumOff val="80000"/>
            </a:schemeClr>
          </a:solidFill>
          <a:ln>
            <a:solidFill>
              <a:schemeClr val="accent1"/>
            </a:solidFill>
          </a:ln>
        </p:spPr>
        <p:txBody>
          <a:bodyPr/>
          <a:lstStyle/>
          <a:p>
            <a:r>
              <a:rPr lang="en-US" sz="1800" dirty="0"/>
              <a:t>Output on the right side is generated by:</a:t>
            </a:r>
          </a:p>
          <a:p>
            <a:r>
              <a:rPr lang="en-US" sz="1800" b="1" dirty="0">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gcc</a:t>
            </a:r>
            <a:r>
              <a:rPr lang="en-US" sz="1800" b="1" dirty="0">
                <a:solidFill>
                  <a:srgbClr val="0070C0"/>
                </a:solidFill>
                <a:latin typeface="Courier New" panose="02070309020205020404" pitchFamily="49" charset="0"/>
                <a:cs typeface="Courier New" panose="02070309020205020404" pitchFamily="49" charset="0"/>
              </a:rPr>
              <a:t> -c -</a:t>
            </a:r>
            <a:r>
              <a:rPr lang="en-US" sz="1800" b="1" dirty="0" err="1">
                <a:solidFill>
                  <a:srgbClr val="0070C0"/>
                </a:solidFill>
                <a:latin typeface="Courier New" panose="02070309020205020404" pitchFamily="49" charset="0"/>
                <a:cs typeface="Courier New" panose="02070309020205020404" pitchFamily="49" charset="0"/>
              </a:rPr>
              <a:t>Wa</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ahlns</a:t>
            </a:r>
            <a:r>
              <a:rPr lang="en-US" sz="1800" b="1" dirty="0">
                <a:solidFill>
                  <a:srgbClr val="0070C0"/>
                </a:solidFill>
                <a:latin typeface="Courier New" panose="02070309020205020404" pitchFamily="49" charset="0"/>
                <a:cs typeface="Courier New" panose="02070309020205020404" pitchFamily="49" charset="0"/>
              </a:rPr>
              <a:t> al1.S</a:t>
            </a:r>
          </a:p>
        </p:txBody>
      </p:sp>
      <p:sp>
        <p:nvSpPr>
          <p:cNvPr id="4" name="Rounded Rectangle 3">
            <a:extLst>
              <a:ext uri="{FF2B5EF4-FFF2-40B4-BE49-F238E27FC236}">
                <a16:creationId xmlns:a16="http://schemas.microsoft.com/office/drawing/2014/main" id="{27F00F6A-166F-CB4C-858E-1372E14A09E5}"/>
              </a:ext>
            </a:extLst>
          </p:cNvPr>
          <p:cNvSpPr/>
          <p:nvPr/>
        </p:nvSpPr>
        <p:spPr bwMode="auto">
          <a:xfrm>
            <a:off x="413822" y="941233"/>
            <a:ext cx="4854261"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str:    .string "HIT"</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a:p>
            <a:r>
              <a:rPr lang="en-US" sz="1600" dirty="0">
                <a:solidFill>
                  <a:srgbClr val="000000"/>
                </a:solidFill>
                <a:effectLst/>
                <a:latin typeface="Consolas" panose="020B0609020204030204" pitchFamily="49" charset="0"/>
                <a:cs typeface="Consolas" panose="020B0609020204030204" pitchFamily="49" charset="0"/>
              </a:rPr>
              <a:t>xx:     .word 2</a:t>
            </a:r>
          </a:p>
        </p:txBody>
      </p:sp>
      <p:sp>
        <p:nvSpPr>
          <p:cNvPr id="5" name="Rounded Rectangle 4">
            <a:extLst>
              <a:ext uri="{FF2B5EF4-FFF2-40B4-BE49-F238E27FC236}">
                <a16:creationId xmlns:a16="http://schemas.microsoft.com/office/drawing/2014/main" id="{21F46521-0D0F-C14B-A1D2-D6E7E9AF9AB2}"/>
              </a:ext>
            </a:extLst>
          </p:cNvPr>
          <p:cNvSpPr/>
          <p:nvPr/>
        </p:nvSpPr>
        <p:spPr bwMode="auto">
          <a:xfrm>
            <a:off x="5893498" y="362578"/>
            <a:ext cx="615051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gcc</a:t>
            </a:r>
            <a:r>
              <a:rPr lang="en-US" sz="1600" b="1" dirty="0">
                <a:solidFill>
                  <a:srgbClr val="0070C0"/>
                </a:solidFill>
                <a:latin typeface="Courier New" panose="02070309020205020404" pitchFamily="49" charset="0"/>
                <a:cs typeface="Courier New" panose="02070309020205020404" pitchFamily="49" charset="0"/>
              </a:rPr>
              <a:t> -c -</a:t>
            </a:r>
            <a:r>
              <a:rPr lang="en-US" sz="1600" b="1" dirty="0" err="1">
                <a:solidFill>
                  <a:srgbClr val="0070C0"/>
                </a:solidFill>
                <a:latin typeface="Courier New" panose="02070309020205020404" pitchFamily="49" charset="0"/>
                <a:cs typeface="Courier New" panose="02070309020205020404" pitchFamily="49" charset="0"/>
              </a:rPr>
              <a:t>Wa</a:t>
            </a:r>
            <a:r>
              <a:rPr lang="en-US" sz="1600" b="1" dirty="0">
                <a:solidFill>
                  <a:srgbClr val="0070C0"/>
                </a:solidFill>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ahlns</a:t>
            </a:r>
            <a:r>
              <a:rPr lang="en-US" sz="1600" b="1" dirty="0">
                <a:solidFill>
                  <a:srgbClr val="0070C0"/>
                </a:solidFill>
                <a:latin typeface="Courier New" panose="02070309020205020404" pitchFamily="49" charset="0"/>
                <a:cs typeface="Courier New" panose="020703090202050204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0000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2      45</a:t>
            </a:r>
          </a:p>
          <a:p>
            <a:r>
              <a:rPr lang="en-US" sz="1600" dirty="0">
                <a:solidFill>
                  <a:srgbClr val="000000"/>
                </a:solidFill>
                <a:effectLst/>
                <a:latin typeface="Consolas" panose="020B0609020204030204" pitchFamily="49" charset="0"/>
                <a:cs typeface="Consolas" panose="020B0609020204030204" pitchFamily="49" charset="0"/>
              </a:rPr>
              <a:t>   3 0005 48495400 str:    .string "HIT"</a:t>
            </a:r>
          </a:p>
          <a:p>
            <a:r>
              <a:rPr lang="en-US" sz="1600" dirty="0">
                <a:solidFill>
                  <a:srgbClr val="000000"/>
                </a:solidFill>
                <a:effectLst/>
                <a:latin typeface="Consolas" panose="020B0609020204030204" pitchFamily="49" charset="0"/>
                <a:cs typeface="Consolas" panose="020B0609020204030204" pitchFamily="49" charset="0"/>
              </a:rPr>
              <a:t>   4 00</a:t>
            </a:r>
            <a:r>
              <a:rPr lang="en-US" sz="1600" dirty="0">
                <a:solidFill>
                  <a:srgbClr val="FF0000"/>
                </a:solidFill>
                <a:effectLst/>
                <a:latin typeface="Consolas" panose="020B0609020204030204" pitchFamily="49" charset="0"/>
                <a:cs typeface="Consolas" panose="020B0609020204030204" pitchFamily="49" charset="0"/>
              </a:rPr>
              <a:t>09</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5 000d 41       a:      .byte 'A'</a:t>
            </a:r>
          </a:p>
          <a:p>
            <a:r>
              <a:rPr lang="en-US" sz="1600" dirty="0">
                <a:solidFill>
                  <a:srgbClr val="000000"/>
                </a:solidFill>
                <a:effectLst/>
                <a:latin typeface="Consolas" panose="020B0609020204030204" pitchFamily="49" charset="0"/>
                <a:cs typeface="Consolas" panose="020B0609020204030204" pitchFamily="49" charset="0"/>
              </a:rPr>
              <a:t>   6 000e 42       b:      .byte 'B'</a:t>
            </a:r>
          </a:p>
          <a:p>
            <a:r>
              <a:rPr lang="en-US" sz="1600" dirty="0">
                <a:solidFill>
                  <a:srgbClr val="000000"/>
                </a:solidFill>
                <a:effectLst/>
                <a:latin typeface="Consolas" panose="020B0609020204030204" pitchFamily="49" charset="0"/>
                <a:cs typeface="Consolas" panose="020B0609020204030204" pitchFamily="49" charset="0"/>
              </a:rPr>
              <a:t>   8 00</a:t>
            </a:r>
            <a:r>
              <a:rPr lang="en-US" sz="1600" dirty="0">
                <a:solidFill>
                  <a:srgbClr val="FF0000"/>
                </a:solidFill>
                <a:effectLst/>
                <a:latin typeface="Consolas" panose="020B0609020204030204" pitchFamily="49" charset="0"/>
                <a:cs typeface="Consolas" panose="020B0609020204030204" pitchFamily="49" charset="0"/>
              </a:rPr>
              <a:t>0f</a:t>
            </a:r>
            <a:r>
              <a:rPr lang="en-US" sz="1600" dirty="0">
                <a:solidFill>
                  <a:srgbClr val="000000"/>
                </a:solidFill>
                <a:effectLst/>
                <a:latin typeface="Consolas" panose="020B0609020204030204" pitchFamily="49" charset="0"/>
                <a:cs typeface="Consolas" panose="020B0609020204030204" pitchFamily="49" charset="0"/>
              </a:rPr>
              <a:t> 02000000 xx:     .word 2</a:t>
            </a:r>
          </a:p>
        </p:txBody>
      </p:sp>
      <p:sp>
        <p:nvSpPr>
          <p:cNvPr id="10" name="Right Arrow 9">
            <a:extLst>
              <a:ext uri="{FF2B5EF4-FFF2-40B4-BE49-F238E27FC236}">
                <a16:creationId xmlns:a16="http://schemas.microsoft.com/office/drawing/2014/main" id="{A1CBAFD9-D8CC-8245-9B00-E4A975008D23}"/>
              </a:ext>
            </a:extLst>
          </p:cNvPr>
          <p:cNvSpPr/>
          <p:nvPr/>
        </p:nvSpPr>
        <p:spPr>
          <a:xfrm>
            <a:off x="5268083" y="1941659"/>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22DD5DE0-97FC-E748-B64B-98C341D87153}"/>
              </a:ext>
            </a:extLst>
          </p:cNvPr>
          <p:cNvGrpSpPr/>
          <p:nvPr/>
        </p:nvGrpSpPr>
        <p:grpSpPr>
          <a:xfrm>
            <a:off x="334929" y="3848508"/>
            <a:ext cx="11709087" cy="2882027"/>
            <a:chOff x="396826" y="3504436"/>
            <a:chExt cx="11709087" cy="2882027"/>
          </a:xfrm>
        </p:grpSpPr>
        <p:sp>
          <p:nvSpPr>
            <p:cNvPr id="8" name="Rounded Rectangle 7">
              <a:extLst>
                <a:ext uri="{FF2B5EF4-FFF2-40B4-BE49-F238E27FC236}">
                  <a16:creationId xmlns:a16="http://schemas.microsoft.com/office/drawing/2014/main" id="{AAD829CC-0A50-934C-82D5-4A46992D0B96}"/>
                </a:ext>
              </a:extLst>
            </p:cNvPr>
            <p:cNvSpPr/>
            <p:nvPr/>
          </p:nvSpPr>
          <p:spPr bwMode="auto">
            <a:xfrm>
              <a:off x="396826" y="3938951"/>
              <a:ext cx="4854261"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a:solidFill>
                    <a:srgbClr val="000000"/>
                  </a:solidFill>
                  <a:effectLst/>
                  <a:latin typeface="Consolas" panose="020B0609020204030204" pitchFamily="49" charset="0"/>
                  <a:cs typeface="Consolas" panose="020B0609020204030204" pitchFamily="49" charset="0"/>
                </a:rPr>
                <a:t>xx:     .word 2</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.align 2</a:t>
              </a:r>
            </a:p>
            <a:p>
              <a:r>
                <a:rPr lang="en-US" sz="1600" dirty="0">
                  <a:solidFill>
                    <a:srgbClr val="000000"/>
                  </a:solidFill>
                  <a:effectLst/>
                  <a:latin typeface="Consolas" panose="020B0609020204030204" pitchFamily="49" charset="0"/>
                  <a:cs typeface="Consolas" panose="020B0609020204030204" pitchFamily="49" charset="0"/>
                </a:rPr>
                <a:t>str:    .string "HI"</a:t>
              </a:r>
            </a:p>
            <a:p>
              <a:r>
                <a:rPr lang="en-US" sz="1600" dirty="0">
                  <a:solidFill>
                    <a:srgbClr val="000000"/>
                  </a:solidFill>
                  <a:effectLst/>
                  <a:latin typeface="Consolas" panose="020B0609020204030204" pitchFamily="49" charset="0"/>
                  <a:cs typeface="Consolas" panose="020B0609020204030204" pitchFamily="49" charset="0"/>
                </a:rPr>
                <a:t>        .align 1</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p:txBody>
        </p:sp>
        <p:sp>
          <p:nvSpPr>
            <p:cNvPr id="9" name="Rounded Rectangle 8">
              <a:extLst>
                <a:ext uri="{FF2B5EF4-FFF2-40B4-BE49-F238E27FC236}">
                  <a16:creationId xmlns:a16="http://schemas.microsoft.com/office/drawing/2014/main" id="{76719E7E-212A-B34B-8F8E-DF386FEC591B}"/>
                </a:ext>
              </a:extLst>
            </p:cNvPr>
            <p:cNvSpPr/>
            <p:nvPr/>
          </p:nvSpPr>
          <p:spPr bwMode="auto">
            <a:xfrm>
              <a:off x="5795320" y="3504436"/>
              <a:ext cx="6310593"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err="1">
                  <a:solidFill>
                    <a:srgbClr val="0070C0"/>
                  </a:solidFill>
                  <a:latin typeface="Consolas" panose="020B0609020204030204" pitchFamily="49" charset="0"/>
                  <a:cs typeface="Consolas" panose="020B0609020204030204" pitchFamily="49" charset="0"/>
                </a:rPr>
                <a:t>gcc</a:t>
              </a:r>
              <a:r>
                <a:rPr lang="en-US" sz="1600" b="1" dirty="0">
                  <a:solidFill>
                    <a:srgbClr val="0070C0"/>
                  </a:solidFill>
                  <a:latin typeface="Consolas" panose="020B0609020204030204" pitchFamily="49" charset="0"/>
                  <a:cs typeface="Consolas" panose="020B0609020204030204" pitchFamily="49" charset="0"/>
                </a:rPr>
                <a:t> -c -</a:t>
              </a:r>
              <a:r>
                <a:rPr lang="en-US" sz="1600" b="1" dirty="0" err="1">
                  <a:solidFill>
                    <a:srgbClr val="0070C0"/>
                  </a:solidFill>
                  <a:latin typeface="Consolas" panose="020B0609020204030204" pitchFamily="49" charset="0"/>
                  <a:cs typeface="Consolas" panose="020B0609020204030204" pitchFamily="49" charset="0"/>
                </a:rPr>
                <a:t>Wa</a:t>
              </a:r>
              <a:r>
                <a:rPr lang="en-US" sz="1600" b="1" dirty="0">
                  <a:solidFill>
                    <a:srgbClr val="0070C0"/>
                  </a:solidFill>
                  <a:latin typeface="Consolas" panose="020B0609020204030204" pitchFamily="49" charset="0"/>
                  <a:cs typeface="Consolas" panose="020B0609020204030204" pitchFamily="49" charset="0"/>
                </a:rPr>
                <a:t>,-</a:t>
              </a:r>
              <a:r>
                <a:rPr lang="en-US" sz="1600" b="1" dirty="0" err="1">
                  <a:solidFill>
                    <a:srgbClr val="0070C0"/>
                  </a:solidFill>
                  <a:latin typeface="Consolas" panose="020B0609020204030204" pitchFamily="49" charset="0"/>
                  <a:cs typeface="Consolas" panose="020B0609020204030204" pitchFamily="49" charset="0"/>
                </a:rPr>
                <a:t>ahlns</a:t>
              </a:r>
              <a:r>
                <a:rPr lang="en-US" sz="1600" b="1" dirty="0">
                  <a:solidFill>
                    <a:srgbClr val="0070C0"/>
                  </a:solidFill>
                  <a:latin typeface="Consolas" panose="020B0609020204030204" pitchFamily="49" charset="0"/>
                  <a:cs typeface="Consolas" panose="020B06090202040302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a:t>
              </a:r>
              <a:r>
                <a:rPr lang="en-US" sz="1600" dirty="0">
                  <a:solidFill>
                    <a:srgbClr val="FF0000"/>
                  </a:solidFill>
                  <a:effectLst/>
                  <a:latin typeface="Consolas" panose="020B0609020204030204" pitchFamily="49" charset="0"/>
                  <a:cs typeface="Consolas" panose="020B0609020204030204" pitchFamily="49" charset="0"/>
                </a:rPr>
                <a:t>00</a:t>
              </a:r>
              <a:r>
                <a:rPr lang="en-US" sz="1600" dirty="0">
                  <a:solidFill>
                    <a:srgbClr val="000000"/>
                  </a:solidFill>
                  <a:effectLst/>
                  <a:latin typeface="Consolas" panose="020B0609020204030204" pitchFamily="49" charset="0"/>
                  <a:cs typeface="Consolas" panose="020B0609020204030204" pitchFamily="49" charset="0"/>
                </a:rPr>
                <a:t> 02000000 xx:     .word 2</a:t>
              </a:r>
            </a:p>
            <a:p>
              <a:r>
                <a:rPr lang="en-US" sz="1600" dirty="0">
                  <a:solidFill>
                    <a:srgbClr val="000000"/>
                  </a:solidFill>
                  <a:effectLst/>
                  <a:latin typeface="Consolas" panose="020B0609020204030204" pitchFamily="49" charset="0"/>
                  <a:cs typeface="Consolas" panose="020B0609020204030204" pitchFamily="49" charset="0"/>
                </a:rPr>
                <a:t>   3 00</a:t>
              </a:r>
              <a:r>
                <a:rPr lang="en-US" sz="1600" dirty="0">
                  <a:solidFill>
                    <a:srgbClr val="FF0000"/>
                  </a:solidFill>
                  <a:effectLst/>
                  <a:latin typeface="Consolas" panose="020B0609020204030204" pitchFamily="49" charset="0"/>
                  <a:cs typeface="Consolas" panose="020B0609020204030204" pitchFamily="49" charset="0"/>
                </a:rPr>
                <a:t>04</a:t>
              </a:r>
              <a:r>
                <a:rPr lang="en-US" sz="1600" dirty="0">
                  <a:solidFill>
                    <a:srgbClr val="000000"/>
                  </a:solidFill>
                  <a:effectLst/>
                  <a:latin typeface="Consolas" panose="020B0609020204030204" pitchFamily="49" charset="0"/>
                  <a:cs typeface="Consolas" panose="020B0609020204030204" pitchFamily="49" charset="0"/>
                </a:rPr>
                <a:t>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3      45</a:t>
              </a:r>
            </a:p>
            <a:p>
              <a:r>
                <a:rPr lang="en-US" sz="1600" dirty="0">
                  <a:solidFill>
                    <a:srgbClr val="000000"/>
                  </a:solidFill>
                  <a:effectLst/>
                  <a:latin typeface="Consolas" panose="020B0609020204030204" pitchFamily="49" charset="0"/>
                  <a:cs typeface="Consolas" panose="020B0609020204030204" pitchFamily="49" charset="0"/>
                </a:rPr>
                <a:t>   4 0009 000000           .align 2</a:t>
              </a:r>
            </a:p>
            <a:p>
              <a:r>
                <a:rPr lang="en-US" sz="1600" dirty="0">
                  <a:solidFill>
                    <a:srgbClr val="000000"/>
                  </a:solidFill>
                  <a:effectLst/>
                  <a:latin typeface="Consolas" panose="020B0609020204030204" pitchFamily="49" charset="0"/>
                  <a:cs typeface="Consolas" panose="020B0609020204030204" pitchFamily="49" charset="0"/>
                </a:rPr>
                <a:t>   5 00</a:t>
              </a:r>
              <a:r>
                <a:rPr lang="en-US" sz="1600" dirty="0">
                  <a:solidFill>
                    <a:srgbClr val="FF0000"/>
                  </a:solidFill>
                  <a:effectLst/>
                  <a:latin typeface="Consolas" panose="020B0609020204030204" pitchFamily="49" charset="0"/>
                  <a:cs typeface="Consolas" panose="020B0609020204030204" pitchFamily="49" charset="0"/>
                </a:rPr>
                <a:t>0c</a:t>
              </a:r>
              <a:r>
                <a:rPr lang="en-US" sz="1600" dirty="0">
                  <a:solidFill>
                    <a:srgbClr val="000000"/>
                  </a:solidFill>
                  <a:effectLst/>
                  <a:latin typeface="Consolas" panose="020B0609020204030204" pitchFamily="49" charset="0"/>
                  <a:cs typeface="Consolas" panose="020B0609020204030204" pitchFamily="49" charset="0"/>
                </a:rPr>
                <a:t> 484900   str:    .string "HI"</a:t>
              </a:r>
            </a:p>
            <a:p>
              <a:r>
                <a:rPr lang="en-US" sz="1600" dirty="0">
                  <a:solidFill>
                    <a:srgbClr val="000000"/>
                  </a:solidFill>
                  <a:effectLst/>
                  <a:latin typeface="Consolas" panose="020B0609020204030204" pitchFamily="49" charset="0"/>
                  <a:cs typeface="Consolas" panose="020B0609020204030204" pitchFamily="49" charset="0"/>
                </a:rPr>
                <a:t>   6 000f 00               .align 1</a:t>
              </a:r>
            </a:p>
            <a:p>
              <a:r>
                <a:rPr lang="en-US" sz="1600" dirty="0">
                  <a:solidFill>
                    <a:srgbClr val="000000"/>
                  </a:solidFill>
                  <a:effectLst/>
                  <a:latin typeface="Consolas" panose="020B0609020204030204" pitchFamily="49" charset="0"/>
                  <a:cs typeface="Consolas" panose="020B0609020204030204" pitchFamily="49" charset="0"/>
                </a:rPr>
                <a:t>   7 00</a:t>
              </a:r>
              <a:r>
                <a:rPr lang="en-US" sz="1600" dirty="0">
                  <a:solidFill>
                    <a:srgbClr val="FF0000"/>
                  </a:solidFill>
                  <a:effectLst/>
                  <a:latin typeface="Consolas" panose="020B0609020204030204" pitchFamily="49" charset="0"/>
                  <a:cs typeface="Consolas" panose="020B0609020204030204" pitchFamily="49" charset="0"/>
                </a:rPr>
                <a:t>10</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8 0014 41       a:      .byte 'A'</a:t>
              </a:r>
            </a:p>
            <a:p>
              <a:r>
                <a:rPr lang="en-US" sz="1600" dirty="0">
                  <a:solidFill>
                    <a:srgbClr val="000000"/>
                  </a:solidFill>
                  <a:effectLst/>
                  <a:latin typeface="Consolas" panose="020B0609020204030204" pitchFamily="49" charset="0"/>
                  <a:cs typeface="Consolas" panose="020B0609020204030204" pitchFamily="49" charset="0"/>
                </a:rPr>
                <a:t>   9 0015 42       b:      .byte 'B'</a:t>
              </a:r>
            </a:p>
          </p:txBody>
        </p:sp>
        <p:sp>
          <p:nvSpPr>
            <p:cNvPr id="11" name="Right Arrow 10">
              <a:extLst>
                <a:ext uri="{FF2B5EF4-FFF2-40B4-BE49-F238E27FC236}">
                  <a16:creationId xmlns:a16="http://schemas.microsoft.com/office/drawing/2014/main" id="{436178B6-81B2-564B-A9FB-D59E14D925E4}"/>
                </a:ext>
              </a:extLst>
            </p:cNvPr>
            <p:cNvSpPr/>
            <p:nvPr/>
          </p:nvSpPr>
          <p:spPr>
            <a:xfrm>
              <a:off x="5251087" y="4768693"/>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1792E328-93D1-0242-95F1-009206A24F40}"/>
              </a:ext>
            </a:extLst>
          </p:cNvPr>
          <p:cNvSpPr txBox="1"/>
          <p:nvPr/>
        </p:nvSpPr>
        <p:spPr>
          <a:xfrm>
            <a:off x="6099101" y="3234430"/>
            <a:ext cx="1005403" cy="369332"/>
          </a:xfrm>
          <a:prstGeom prst="rect">
            <a:avLst/>
          </a:prstGeom>
          <a:noFill/>
        </p:spPr>
        <p:txBody>
          <a:bodyPr wrap="none" rtlCol="0">
            <a:spAutoFit/>
          </a:bodyPr>
          <a:lstStyle/>
          <a:p>
            <a:r>
              <a:rPr lang="en-US" dirty="0"/>
              <a:t>address</a:t>
            </a:r>
          </a:p>
        </p:txBody>
      </p:sp>
      <p:sp>
        <p:nvSpPr>
          <p:cNvPr id="6" name="Up Arrow 5">
            <a:extLst>
              <a:ext uri="{FF2B5EF4-FFF2-40B4-BE49-F238E27FC236}">
                <a16:creationId xmlns:a16="http://schemas.microsoft.com/office/drawing/2014/main" id="{416CA196-6B0A-1340-A55F-571277ACDCE1}"/>
              </a:ext>
            </a:extLst>
          </p:cNvPr>
          <p:cNvSpPr/>
          <p:nvPr/>
        </p:nvSpPr>
        <p:spPr>
          <a:xfrm>
            <a:off x="6784609" y="2673271"/>
            <a:ext cx="199176" cy="6533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1E7D1DD-EBF9-7444-8DD7-9014C570F675}"/>
              </a:ext>
            </a:extLst>
          </p:cNvPr>
          <p:cNvSpPr txBox="1"/>
          <p:nvPr/>
        </p:nvSpPr>
        <p:spPr>
          <a:xfrm>
            <a:off x="7166591" y="3234430"/>
            <a:ext cx="1056700" cy="369332"/>
          </a:xfrm>
          <a:prstGeom prst="rect">
            <a:avLst/>
          </a:prstGeom>
          <a:noFill/>
        </p:spPr>
        <p:txBody>
          <a:bodyPr wrap="none" rtlCol="0">
            <a:spAutoFit/>
          </a:bodyPr>
          <a:lstStyle/>
          <a:p>
            <a:r>
              <a:rPr lang="en-US" dirty="0"/>
              <a:t>contents</a:t>
            </a:r>
          </a:p>
        </p:txBody>
      </p:sp>
      <p:sp>
        <p:nvSpPr>
          <p:cNvPr id="14" name="Up Arrow 13">
            <a:extLst>
              <a:ext uri="{FF2B5EF4-FFF2-40B4-BE49-F238E27FC236}">
                <a16:creationId xmlns:a16="http://schemas.microsoft.com/office/drawing/2014/main" id="{3C30B80A-5EBB-7C4A-AA26-E7AB271C1126}"/>
              </a:ext>
            </a:extLst>
          </p:cNvPr>
          <p:cNvSpPr/>
          <p:nvPr/>
        </p:nvSpPr>
        <p:spPr>
          <a:xfrm>
            <a:off x="7509612" y="2673271"/>
            <a:ext cx="199176" cy="6028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67E60FA-A885-1144-8076-CCBBE6CF3E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592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6E8002-E454-1D48-AE11-B7E2B2FBA846}"/>
              </a:ext>
            </a:extLst>
          </p:cNvPr>
          <p:cNvSpPr>
            <a:spLocks noGrp="1"/>
          </p:cNvSpPr>
          <p:nvPr>
            <p:ph type="title"/>
          </p:nvPr>
        </p:nvSpPr>
        <p:spPr>
          <a:xfrm>
            <a:off x="448776" y="38009"/>
            <a:ext cx="10515600" cy="493153"/>
          </a:xfrm>
        </p:spPr>
        <p:txBody>
          <a:bodyPr>
            <a:normAutofit fontScale="90000"/>
          </a:bodyPr>
          <a:lstStyle/>
          <a:p>
            <a:r>
              <a:rPr lang="en-US" dirty="0"/>
              <a:t>How to get an address into a register?</a:t>
            </a:r>
          </a:p>
        </p:txBody>
      </p:sp>
      <p:sp>
        <p:nvSpPr>
          <p:cNvPr id="30" name="TextBox 29">
            <a:extLst>
              <a:ext uri="{FF2B5EF4-FFF2-40B4-BE49-F238E27FC236}">
                <a16:creationId xmlns:a16="http://schemas.microsoft.com/office/drawing/2014/main" id="{A42E6169-1525-6643-BE6B-FCD424D24F2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1" name="Group 60">
            <a:extLst>
              <a:ext uri="{FF2B5EF4-FFF2-40B4-BE49-F238E27FC236}">
                <a16:creationId xmlns:a16="http://schemas.microsoft.com/office/drawing/2014/main" id="{973E7C91-8878-104D-0DEE-40984EFD32A9}"/>
              </a:ext>
            </a:extLst>
          </p:cNvPr>
          <p:cNvGrpSpPr/>
          <p:nvPr/>
        </p:nvGrpSpPr>
        <p:grpSpPr>
          <a:xfrm>
            <a:off x="8359546" y="428406"/>
            <a:ext cx="1276422" cy="5978146"/>
            <a:chOff x="5391446" y="535470"/>
            <a:chExt cx="1557995" cy="5926892"/>
          </a:xfrm>
        </p:grpSpPr>
        <p:sp>
          <p:nvSpPr>
            <p:cNvPr id="62" name="TextBox 61">
              <a:extLst>
                <a:ext uri="{FF2B5EF4-FFF2-40B4-BE49-F238E27FC236}">
                  <a16:creationId xmlns:a16="http://schemas.microsoft.com/office/drawing/2014/main" id="{3B6AD61E-A114-4812-84A1-7B2C3F4893C9}"/>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63" name="TextBox 62">
              <a:extLst>
                <a:ext uri="{FF2B5EF4-FFF2-40B4-BE49-F238E27FC236}">
                  <a16:creationId xmlns:a16="http://schemas.microsoft.com/office/drawing/2014/main" id="{9E3D9162-2B5C-893F-ED3A-69BE61A28E5A}"/>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64" name="Straight Arrow Connector 63">
              <a:extLst>
                <a:ext uri="{FF2B5EF4-FFF2-40B4-BE49-F238E27FC236}">
                  <a16:creationId xmlns:a16="http://schemas.microsoft.com/office/drawing/2014/main" id="{C8BDE6DA-06E3-FC3A-8BFB-CED0162EFFC7}"/>
                </a:ext>
              </a:extLst>
            </p:cNvPr>
            <p:cNvCxnSpPr>
              <a:cxnSpLocks/>
              <a:stCxn id="62" idx="2"/>
              <a:endCxn id="63"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65" name="TextBox 64">
              <a:extLst>
                <a:ext uri="{FF2B5EF4-FFF2-40B4-BE49-F238E27FC236}">
                  <a16:creationId xmlns:a16="http://schemas.microsoft.com/office/drawing/2014/main" id="{DCAC6668-03AD-BA2E-3CFC-8FB4FB10124B}"/>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66" name="Group 65">
            <a:extLst>
              <a:ext uri="{FF2B5EF4-FFF2-40B4-BE49-F238E27FC236}">
                <a16:creationId xmlns:a16="http://schemas.microsoft.com/office/drawing/2014/main" id="{587E2B31-09CF-F4CC-50FE-173B6FBAD22F}"/>
              </a:ext>
            </a:extLst>
          </p:cNvPr>
          <p:cNvGrpSpPr/>
          <p:nvPr/>
        </p:nvGrpSpPr>
        <p:grpSpPr>
          <a:xfrm>
            <a:off x="9573567" y="346121"/>
            <a:ext cx="2526189" cy="6021446"/>
            <a:chOff x="6583680" y="1280160"/>
            <a:chExt cx="2377440" cy="5257800"/>
          </a:xfrm>
        </p:grpSpPr>
        <p:sp>
          <p:nvSpPr>
            <p:cNvPr id="67" name="Rectangle 7">
              <a:extLst>
                <a:ext uri="{FF2B5EF4-FFF2-40B4-BE49-F238E27FC236}">
                  <a16:creationId xmlns:a16="http://schemas.microsoft.com/office/drawing/2014/main" id="{DE453780-A296-CD88-5AD4-3BF1D40E1987}"/>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68" name="Rectangle 67">
              <a:extLst>
                <a:ext uri="{FF2B5EF4-FFF2-40B4-BE49-F238E27FC236}">
                  <a16:creationId xmlns:a16="http://schemas.microsoft.com/office/drawing/2014/main" id="{8075665C-FB8F-A08B-7F86-D7C7447BB64F}"/>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69" name="Rectangle 68">
              <a:extLst>
                <a:ext uri="{FF2B5EF4-FFF2-40B4-BE49-F238E27FC236}">
                  <a16:creationId xmlns:a16="http://schemas.microsoft.com/office/drawing/2014/main" id="{34C942B1-E3DF-98D2-25AE-8FB1A739A60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70" name="Rectangle 69">
              <a:extLst>
                <a:ext uri="{FF2B5EF4-FFF2-40B4-BE49-F238E27FC236}">
                  <a16:creationId xmlns:a16="http://schemas.microsoft.com/office/drawing/2014/main" id="{D7CB8CD9-9F3C-8295-5C7F-89963315C5AE}"/>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71" name="Rectangle 70">
              <a:extLst>
                <a:ext uri="{FF2B5EF4-FFF2-40B4-BE49-F238E27FC236}">
                  <a16:creationId xmlns:a16="http://schemas.microsoft.com/office/drawing/2014/main" id="{9EC24407-4102-EE8F-CA2F-350E6EE4F4CB}"/>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72" name="Rectangle 71">
              <a:extLst>
                <a:ext uri="{FF2B5EF4-FFF2-40B4-BE49-F238E27FC236}">
                  <a16:creationId xmlns:a16="http://schemas.microsoft.com/office/drawing/2014/main" id="{D81772F8-B74D-10E0-336C-9813AB12A3E0}"/>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73" name="Rectangle 72">
              <a:extLst>
                <a:ext uri="{FF2B5EF4-FFF2-40B4-BE49-F238E27FC236}">
                  <a16:creationId xmlns:a16="http://schemas.microsoft.com/office/drawing/2014/main" id="{195E9658-CC96-CEDF-B5D1-96DE94EB8E60}"/>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74" name="Straight Arrow Connector 73">
              <a:extLst>
                <a:ext uri="{FF2B5EF4-FFF2-40B4-BE49-F238E27FC236}">
                  <a16:creationId xmlns:a16="http://schemas.microsoft.com/office/drawing/2014/main" id="{E5479539-9304-44DF-58AB-CEB4D648DC8C}"/>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75" name="Straight Arrow Connector 74">
              <a:extLst>
                <a:ext uri="{FF2B5EF4-FFF2-40B4-BE49-F238E27FC236}">
                  <a16:creationId xmlns:a16="http://schemas.microsoft.com/office/drawing/2014/main" id="{13319BEA-8A33-95CE-BEE8-93C4E6E567E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76" name="Straight Arrow Connector 75">
              <a:extLst>
                <a:ext uri="{FF2B5EF4-FFF2-40B4-BE49-F238E27FC236}">
                  <a16:creationId xmlns:a16="http://schemas.microsoft.com/office/drawing/2014/main" id="{3909616F-F35D-66E3-FFB1-08901373B3F1}"/>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77" name="Rectangle 76">
            <a:extLst>
              <a:ext uri="{FF2B5EF4-FFF2-40B4-BE49-F238E27FC236}">
                <a16:creationId xmlns:a16="http://schemas.microsoft.com/office/drawing/2014/main" id="{9D06E8DF-7DC4-45AF-B6D0-0ACC656E3897}"/>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6" name="Content Placeholder 5">
            <a:extLst>
              <a:ext uri="{FF2B5EF4-FFF2-40B4-BE49-F238E27FC236}">
                <a16:creationId xmlns:a16="http://schemas.microsoft.com/office/drawing/2014/main" id="{6D2CC168-6741-7245-12B1-38054E32D56D}"/>
              </a:ext>
            </a:extLst>
          </p:cNvPr>
          <p:cNvSpPr>
            <a:spLocks noGrp="1"/>
          </p:cNvSpPr>
          <p:nvPr>
            <p:ph sz="quarter" idx="17"/>
          </p:nvPr>
        </p:nvSpPr>
        <p:spPr>
          <a:xfrm>
            <a:off x="541478" y="545841"/>
            <a:ext cx="7571780" cy="2477740"/>
          </a:xfrm>
          <a:solidFill>
            <a:schemeClr val="accent4">
              <a:lumMod val="20000"/>
              <a:lumOff val="80000"/>
            </a:schemeClr>
          </a:solidFill>
          <a:ln>
            <a:solidFill>
              <a:schemeClr val="accent1"/>
            </a:solidFill>
          </a:ln>
        </p:spPr>
        <p:txBody>
          <a:bodyPr/>
          <a:lstStyle/>
          <a:p>
            <a:pPr>
              <a:lnSpc>
                <a:spcPct val="100000"/>
              </a:lnSpc>
            </a:pPr>
            <a:r>
              <a:rPr lang="en-US" sz="2000" dirty="0">
                <a:solidFill>
                  <a:srgbClr val="0070C0"/>
                </a:solidFill>
                <a:cs typeface="Courier New" panose="02070309020205020404" pitchFamily="49" charset="0"/>
              </a:rPr>
              <a:t>Assembler </a:t>
            </a:r>
            <a:r>
              <a:rPr lang="en-US" sz="2000" b="1" dirty="0">
                <a:solidFill>
                  <a:srgbClr val="0070C0"/>
                </a:solidFill>
                <a:cs typeface="Courier New" panose="02070309020205020404" pitchFamily="49" charset="0"/>
              </a:rPr>
              <a:t>creates a table of pointers </a:t>
            </a:r>
            <a:r>
              <a:rPr lang="en-US" sz="2000" dirty="0">
                <a:solidFill>
                  <a:schemeClr val="tx2"/>
                </a:solidFill>
                <a:cs typeface="Courier New" panose="02070309020205020404" pitchFamily="49" charset="0"/>
              </a:rPr>
              <a:t>in the </a:t>
            </a:r>
            <a:r>
              <a:rPr lang="en-US" sz="2000" b="1" dirty="0">
                <a:solidFill>
                  <a:srgbClr val="0070C0"/>
                </a:solidFill>
                <a:cs typeface="Courier New" panose="02070309020205020404" pitchFamily="49" charset="0"/>
              </a:rPr>
              <a:t>text segment </a:t>
            </a:r>
            <a:r>
              <a:rPr lang="en-US" sz="2000" dirty="0">
                <a:solidFill>
                  <a:schemeClr val="tx2"/>
                </a:solidFill>
                <a:cs typeface="Courier New" panose="02070309020205020404" pitchFamily="49" charset="0"/>
              </a:rPr>
              <a:t>called the </a:t>
            </a:r>
            <a:r>
              <a:rPr lang="en-US" sz="2000" b="1" dirty="0">
                <a:solidFill>
                  <a:srgbClr val="0070C0"/>
                </a:solidFill>
                <a:cs typeface="Courier New" panose="02070309020205020404" pitchFamily="49" charset="0"/>
              </a:rPr>
              <a:t>literal table</a:t>
            </a:r>
          </a:p>
          <a:p>
            <a:pPr>
              <a:lnSpc>
                <a:spcPct val="100000"/>
              </a:lnSpc>
            </a:pPr>
            <a:r>
              <a:rPr lang="en-US" sz="2000" dirty="0">
                <a:cs typeface="Courier New" panose="02070309020205020404" pitchFamily="49" charset="0"/>
              </a:rPr>
              <a:t>For each variable in one of the data segments you reference in a special form of the </a:t>
            </a:r>
            <a:r>
              <a:rPr lang="en-US" sz="2000" dirty="0" err="1">
                <a:solidFill>
                  <a:schemeClr val="accent1"/>
                </a:solidFill>
                <a:latin typeface="Consolas" panose="020B0609020204030204" pitchFamily="49" charset="0"/>
                <a:cs typeface="Consolas" panose="020B0609020204030204" pitchFamily="49" charset="0"/>
              </a:rPr>
              <a:t>ldr</a:t>
            </a:r>
            <a:r>
              <a:rPr lang="en-US" sz="2000" dirty="0">
                <a:cs typeface="Courier New" panose="02070309020205020404" pitchFamily="49" charset="0"/>
              </a:rPr>
              <a:t> instruction (next slide), </a:t>
            </a:r>
            <a:r>
              <a:rPr lang="en-US" sz="2000" dirty="0">
                <a:solidFill>
                  <a:srgbClr val="FF0000"/>
                </a:solidFill>
                <a:cs typeface="Courier New" panose="02070309020205020404" pitchFamily="49" charset="0"/>
              </a:rPr>
              <a:t>the assembler makes an entry (it does this while assembling, so it is not seen in your source code) </a:t>
            </a:r>
            <a:r>
              <a:rPr lang="en-US" sz="2000" dirty="0">
                <a:cs typeface="Courier New" panose="02070309020205020404" pitchFamily="49" charset="0"/>
              </a:rPr>
              <a:t>for that variable whose contents is the 32-bit Label address</a:t>
            </a:r>
            <a:endParaRPr lang="en-US" sz="2000" dirty="0"/>
          </a:p>
        </p:txBody>
      </p:sp>
      <p:sp>
        <p:nvSpPr>
          <p:cNvPr id="7" name="Rectangle 6">
            <a:extLst>
              <a:ext uri="{FF2B5EF4-FFF2-40B4-BE49-F238E27FC236}">
                <a16:creationId xmlns:a16="http://schemas.microsoft.com/office/drawing/2014/main" id="{B2F3270F-EA06-F232-70AC-31A4F6497416}"/>
              </a:ext>
            </a:extLst>
          </p:cNvPr>
          <p:cNvSpPr/>
          <p:nvPr/>
        </p:nvSpPr>
        <p:spPr bwMode="auto">
          <a:xfrm>
            <a:off x="510721" y="3888622"/>
            <a:ext cx="7658152"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8" name="TextBox 7">
            <a:extLst>
              <a:ext uri="{FF2B5EF4-FFF2-40B4-BE49-F238E27FC236}">
                <a16:creationId xmlns:a16="http://schemas.microsoft.com/office/drawing/2014/main" id="{ECC21932-8C2D-B3D4-F551-A6AD91E8DC58}"/>
              </a:ext>
            </a:extLst>
          </p:cNvPr>
          <p:cNvSpPr txBox="1"/>
          <p:nvPr/>
        </p:nvSpPr>
        <p:spPr>
          <a:xfrm>
            <a:off x="532776" y="3164047"/>
            <a:ext cx="765815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a:solidFill>
                  <a:schemeClr val="accent6"/>
                </a:solidFill>
                <a:latin typeface="Consolas" panose="020B0609020204030204" pitchFamily="49" charset="0"/>
                <a:ea typeface="CMU Bright" panose="02000603000000000000" pitchFamily="2" charset="0"/>
                <a:cs typeface="Consolas" panose="020B0609020204030204" pitchFamily="49" charset="0"/>
              </a:rPr>
              <a:t>space 40</a:t>
            </a:r>
            <a:endParaRPr lang="en-US" sz="2000" dirty="0">
              <a:latin typeface="Consolas" panose="020B0609020204030204" pitchFamily="49" charset="0"/>
              <a:cs typeface="Consolas" panose="020B0609020204030204" pitchFamily="49" charset="0"/>
            </a:endParaRPr>
          </a:p>
        </p:txBody>
      </p:sp>
      <p:sp>
        <p:nvSpPr>
          <p:cNvPr id="9" name="Rectangle 8">
            <a:extLst>
              <a:ext uri="{FF2B5EF4-FFF2-40B4-BE49-F238E27FC236}">
                <a16:creationId xmlns:a16="http://schemas.microsoft.com/office/drawing/2014/main" id="{74E73D60-A188-A95F-76C0-1E05B6759420}"/>
              </a:ext>
            </a:extLst>
          </p:cNvPr>
          <p:cNvSpPr/>
          <p:nvPr/>
        </p:nvSpPr>
        <p:spPr>
          <a:xfrm>
            <a:off x="510721" y="4549632"/>
            <a:ext cx="7658152" cy="1970372"/>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sz="2000" dirty="0">
                <a:solidFill>
                  <a:schemeClr val="tx2"/>
                </a:solidFill>
                <a:latin typeface="Consolas" panose="020B0609020204030204" pitchFamily="49" charset="0"/>
              </a:rPr>
              <a:t>	// your code</a:t>
            </a:r>
          </a:p>
          <a:p>
            <a:r>
              <a:rPr lang="en-US" sz="2000" dirty="0">
                <a:solidFill>
                  <a:schemeClr val="tx2"/>
                </a:solidFill>
                <a:latin typeface="Consolas" panose="020B0609020204030204" pitchFamily="49" charset="0"/>
              </a:rPr>
              <a:t>	// last line of your code</a:t>
            </a:r>
          </a:p>
          <a:p>
            <a:r>
              <a:rPr lang="en-US" sz="2000" dirty="0">
                <a:solidFill>
                  <a:schemeClr val="tx2"/>
                </a:solidFill>
                <a:latin typeface="Consolas" panose="020B0609020204030204" pitchFamily="49" charset="0"/>
              </a:rPr>
              <a:t>	// below is added by the assembler</a:t>
            </a:r>
          </a:p>
          <a:p>
            <a:r>
              <a:rPr lang="en-US" sz="2000" dirty="0">
                <a:solidFill>
                  <a:schemeClr val="tx2"/>
                </a:solidFill>
                <a:latin typeface="Consolas" panose="020B0609020204030204" pitchFamily="49" charset="0"/>
              </a:rPr>
              <a:t>     .word  y		// contents: 32-bit address of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contents: 32-bit address of x</a:t>
            </a:r>
            <a:endParaRPr lang="en-US" sz="2000" dirty="0">
              <a:solidFill>
                <a:schemeClr val="tx2"/>
              </a:solidFill>
              <a:latin typeface="Consolas" panose="020B0609020204030204" pitchFamily="49" charset="0"/>
              <a:cs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0036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67996</TotalTime>
  <Words>14547</Words>
  <Application>Microsoft Macintosh PowerPoint</Application>
  <PresentationFormat>Widescreen</PresentationFormat>
  <Paragraphs>3561</Paragraphs>
  <Slides>113</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113</vt:i4>
      </vt:variant>
    </vt:vector>
  </HeadingPairs>
  <TitlesOfParts>
    <vt:vector size="127" baseType="lpstr">
      <vt:lpstr>ＭＳ Ｐゴシック</vt:lpstr>
      <vt:lpstr>-webkit-standard</vt:lpstr>
      <vt:lpstr>Arial</vt:lpstr>
      <vt:lpstr>Arial Regular</vt:lpstr>
      <vt:lpstr>Calibri</vt:lpstr>
      <vt:lpstr>CMU Bright</vt:lpstr>
      <vt:lpstr>Consolas</vt:lpstr>
      <vt:lpstr>Courier</vt:lpstr>
      <vt:lpstr>Courier New</vt:lpstr>
      <vt:lpstr>Menlo</vt:lpstr>
      <vt:lpstr>Roboto Regular</vt:lpstr>
      <vt:lpstr>Source Sans Pro</vt:lpstr>
      <vt:lpstr>Times New Roman</vt:lpstr>
      <vt:lpstr>Theme1</vt:lpstr>
      <vt:lpstr>PowerPoint Presentation</vt:lpstr>
      <vt:lpstr>Reference For PA7/8: C Stream Functions Opening Files</vt:lpstr>
      <vt:lpstr>Reference: C Stream Functions Closing Files and Usage</vt:lpstr>
      <vt:lpstr>C Stream Functions Array/block read/write</vt:lpstr>
      <vt:lpstr>C fread() and fwrite()</vt:lpstr>
      <vt:lpstr>Using fopen()  and fclose()</vt:lpstr>
      <vt:lpstr>Assembly Source File to Executable to Linux Memory</vt:lpstr>
      <vt:lpstr>Creating Segments, Definitions In Assembly Source</vt:lpstr>
      <vt:lpstr>Assembly Source File Template</vt:lpstr>
      <vt:lpstr>ARM Assembly Source File: Header and Footer</vt:lpstr>
      <vt:lpstr>Assembler Directives: .equ and .equiv</vt:lpstr>
      <vt:lpstr>Example: Assembler Directive and Instructions</vt:lpstr>
      <vt:lpstr>Function Header and Footer Assembler Directives</vt:lpstr>
      <vt:lpstr>Function Template</vt:lpstr>
      <vt:lpstr>Preview: Return Value and Passing Parameters to Functions (Four parameters or less)</vt:lpstr>
      <vt:lpstr>Assembler Directives: Label Scope Control (Normal Labels only)</vt:lpstr>
      <vt:lpstr>Preview: Writing an ARM32 function</vt:lpstr>
      <vt:lpstr>Load/Store: Register Base Addressing</vt:lpstr>
      <vt:lpstr>Example Base Register Addressing Load – Modify – Store</vt:lpstr>
      <vt:lpstr>Load/Store: Register Base Addressing + Immediate</vt:lpstr>
      <vt:lpstr>LDR/STR – Base Register + Immediate Offset Addressing</vt:lpstr>
      <vt:lpstr>ldr/str Register Base + Immediate Offset Addressing </vt:lpstr>
      <vt:lpstr>Loading and Storing: Variations List</vt:lpstr>
      <vt:lpstr>Loading 32-bit Registers From Memory, 32-bit</vt:lpstr>
      <vt:lpstr>Loading 32-bit Registers From Memory, 16-bit</vt:lpstr>
      <vt:lpstr>Loading 32-bit Registers From Memory, 16-bit</vt:lpstr>
      <vt:lpstr>Loading 32-bit Registers From Memory, 16-bit Signed</vt:lpstr>
      <vt:lpstr>Loading 32-bit Registers From Memory, 16-bit Unsigned</vt:lpstr>
      <vt:lpstr>Loading 32-bit Registers From Memory, 8-bit</vt:lpstr>
      <vt:lpstr>Loading 32-bit Registers From Memory, 8-bit</vt:lpstr>
      <vt:lpstr>Loading 32-bit Registers From Memory, 8-bit Signed</vt:lpstr>
      <vt:lpstr>Loading 32-bit Registers From Memory, 8-bit Signed</vt:lpstr>
      <vt:lpstr>Storing 32-bit Registers To Memory, 32-bit</vt:lpstr>
      <vt:lpstr>Storing 32-bit Registers To Memory, 16-bit</vt:lpstr>
      <vt:lpstr>Storing 32-bit Registers To Memory, 8-bit</vt:lpstr>
      <vt:lpstr>Storing 32-bit Registers To Memory, 8-bit – Storing different byte</vt:lpstr>
      <vt:lpstr>ldr/str practice - 1</vt:lpstr>
      <vt:lpstr>ldr/str practice - 2</vt:lpstr>
      <vt:lpstr>using ldr/str: array copy</vt:lpstr>
      <vt:lpstr>Base Register version</vt:lpstr>
      <vt:lpstr>Load/Store: Register Base Addressing + Register Offset</vt:lpstr>
      <vt:lpstr>ldr/str Base Register + Register Offset Addressing </vt:lpstr>
      <vt:lpstr>ldr/str practice - 3</vt:lpstr>
      <vt:lpstr>ldr/str practice - 4</vt:lpstr>
      <vt:lpstr>Base Register + Register Offset Version</vt:lpstr>
      <vt:lpstr>Base Register + Register Offset With chars</vt:lpstr>
      <vt:lpstr>Reference: Addressing Mode Summary for use in CSE30</vt:lpstr>
      <vt:lpstr>Base Register Addressing + Offset register</vt:lpstr>
      <vt:lpstr>Base Register + Offset register</vt:lpstr>
      <vt:lpstr>What is the conceptual difference between .bss and .data?</vt:lpstr>
      <vt:lpstr>Variable Alignment In .data, .bss and .section .rodata</vt:lpstr>
      <vt:lpstr>Defining Static Variables: Allocation and Initialization</vt:lpstr>
      <vt:lpstr>Defining Static Variables: Why the .align?</vt:lpstr>
      <vt:lpstr>Defining Static variables</vt:lpstr>
      <vt:lpstr>Defining Static Array Variables (large Arrays)</vt:lpstr>
      <vt:lpstr>Loading Static variables into a register</vt:lpstr>
      <vt:lpstr>Loading large constants into a register:  Error: invalid constant (3ff) after fixup</vt:lpstr>
      <vt:lpstr>Reference: LDR/STR – Register To/From Memory Copy</vt:lpstr>
      <vt:lpstr>Stack types</vt:lpstr>
      <vt:lpstr>Arm: Stack Operation</vt:lpstr>
      <vt:lpstr>Function Calls, Parameters and Locals: Requirements</vt:lpstr>
      <vt:lpstr>Stack Segment: Support of Functions</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 - Recursion</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Extra Slides</vt:lpstr>
      <vt:lpstr>Ghost of Stack Frames Past…..</vt:lpstr>
      <vt:lpstr>Data Segment Variable Alignment </vt:lpstr>
      <vt:lpstr>How to get an address into a register?</vt:lpstr>
      <vt:lpstr>Literal Table (Array) each entry is a pointer to a different Label</vt:lpstr>
      <vt:lpstr>Literal Table (Array) each entry is a pointer to a different Label</vt:lpstr>
      <vt:lpstr>ARM Assembly Source File: Header</vt:lpstr>
      <vt:lpstr>putchar/getchar Setting up and Usage</vt:lpstr>
      <vt:lpstr>Putchar/getchar:  The while loop</vt:lpstr>
      <vt:lpstr>printing error messages in assembly</vt:lpstr>
      <vt:lpstr>Load a Byte, Half-word, Word</vt:lpstr>
      <vt:lpstr>Signed Load a Byte, Half-word, Word</vt:lpstr>
      <vt:lpstr>Signed Load a Byte, Half-word, Word</vt:lpstr>
      <vt:lpstr>Storing 32-bit Registers To Memory 8-bit, 16-bit, 32-bit</vt:lpstr>
      <vt:lpstr>Store a Byte, Half-word, Word</vt:lpstr>
      <vt:lpstr>Loading 32-bit Registers From Memory Variables &lt; 32-Bits Wide</vt:lpstr>
      <vt:lpstr>Base Register Addressing + Offset register</vt:lpstr>
      <vt:lpstr>Base Register + Offset register</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2960</cp:revision>
  <cp:lastPrinted>2024-05-22T16:28:21Z</cp:lastPrinted>
  <dcterms:created xsi:type="dcterms:W3CDTF">2018-10-05T16:35:28Z</dcterms:created>
  <dcterms:modified xsi:type="dcterms:W3CDTF">2024-05-22T17:34:10Z</dcterms:modified>
  <cp:category/>
</cp:coreProperties>
</file>