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6"/>
  </p:notesMasterIdLst>
  <p:handoutMasterIdLst>
    <p:handoutMasterId r:id="rId67"/>
  </p:handoutMasterIdLst>
  <p:sldIdLst>
    <p:sldId id="2727" r:id="rId2"/>
    <p:sldId id="3091" r:id="rId3"/>
    <p:sldId id="2857" r:id="rId4"/>
    <p:sldId id="3096" r:id="rId5"/>
    <p:sldId id="2905" r:id="rId6"/>
    <p:sldId id="2906" r:id="rId7"/>
    <p:sldId id="3051" r:id="rId8"/>
    <p:sldId id="3045" r:id="rId9"/>
    <p:sldId id="3119" r:id="rId10"/>
    <p:sldId id="3127" r:id="rId11"/>
    <p:sldId id="2713" r:id="rId12"/>
    <p:sldId id="2753" r:id="rId13"/>
    <p:sldId id="3114" r:id="rId14"/>
    <p:sldId id="3115" r:id="rId15"/>
    <p:sldId id="3132" r:id="rId16"/>
    <p:sldId id="2928" r:id="rId17"/>
    <p:sldId id="3131" r:id="rId18"/>
    <p:sldId id="3101" r:id="rId19"/>
    <p:sldId id="3122" r:id="rId20"/>
    <p:sldId id="3102" r:id="rId21"/>
    <p:sldId id="3103" r:id="rId22"/>
    <p:sldId id="3104" r:id="rId23"/>
    <p:sldId id="3123" r:id="rId24"/>
    <p:sldId id="3105" r:id="rId25"/>
    <p:sldId id="3106" r:id="rId26"/>
    <p:sldId id="3107" r:id="rId27"/>
    <p:sldId id="3108" r:id="rId28"/>
    <p:sldId id="3109" r:id="rId29"/>
    <p:sldId id="3128" r:id="rId30"/>
    <p:sldId id="3110" r:id="rId31"/>
    <p:sldId id="3111" r:id="rId32"/>
    <p:sldId id="3112" r:id="rId33"/>
    <p:sldId id="3113" r:id="rId34"/>
    <p:sldId id="3117" r:id="rId35"/>
    <p:sldId id="2758" r:id="rId36"/>
    <p:sldId id="3124" r:id="rId37"/>
    <p:sldId id="2909" r:id="rId38"/>
    <p:sldId id="2936" r:id="rId39"/>
    <p:sldId id="2978" r:id="rId40"/>
    <p:sldId id="2076" r:id="rId41"/>
    <p:sldId id="3130" r:id="rId42"/>
    <p:sldId id="3133" r:id="rId43"/>
    <p:sldId id="3121" r:id="rId44"/>
    <p:sldId id="3134" r:id="rId45"/>
    <p:sldId id="3129" r:id="rId46"/>
    <p:sldId id="3120" r:id="rId47"/>
    <p:sldId id="2924" r:id="rId48"/>
    <p:sldId id="2914" r:id="rId49"/>
    <p:sldId id="3012" r:id="rId50"/>
    <p:sldId id="3066" r:id="rId51"/>
    <p:sldId id="2494" r:id="rId52"/>
    <p:sldId id="2637" r:id="rId53"/>
    <p:sldId id="2963" r:id="rId54"/>
    <p:sldId id="3116" r:id="rId55"/>
    <p:sldId id="3043" r:id="rId56"/>
    <p:sldId id="3044" r:id="rId57"/>
    <p:sldId id="3050" r:id="rId58"/>
    <p:sldId id="447" r:id="rId59"/>
    <p:sldId id="3049" r:id="rId60"/>
    <p:sldId id="2893" r:id="rId61"/>
    <p:sldId id="2930" r:id="rId62"/>
    <p:sldId id="2975" r:id="rId63"/>
    <p:sldId id="2976" r:id="rId64"/>
    <p:sldId id="293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58"/>
    <p:restoredTop sz="97532"/>
  </p:normalViewPr>
  <p:slideViewPr>
    <p:cSldViewPr snapToGrid="0" snapToObjects="1">
      <p:cViewPr varScale="1">
        <p:scale>
          <a:sx n="160" d="100"/>
          <a:sy n="160" d="100"/>
        </p:scale>
        <p:origin x="1296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5/22/24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9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51453-C9BA-A44E-1598-D2CDE5BFB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90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3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7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  <p:sldLayoutId id="2147483799" r:id="rId7"/>
    <p:sldLayoutId id="2147483800" r:id="rId8"/>
    <p:sldLayoutId id="214748380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42.xml.rels><?xml version="1.0" encoding="UTF-8" standalone="yes"?>
<Relationships xmlns="http://schemas.openxmlformats.org/package/2006/relationships"><Relationship Id="rId26" Type="http://schemas.openxmlformats.org/officeDocument/2006/relationships/tags" Target="../tags/tag40.xml"/><Relationship Id="rId21" Type="http://schemas.openxmlformats.org/officeDocument/2006/relationships/tags" Target="../tags/tag35.xml"/><Relationship Id="rId42" Type="http://schemas.openxmlformats.org/officeDocument/2006/relationships/tags" Target="../tags/tag56.xml"/><Relationship Id="rId47" Type="http://schemas.openxmlformats.org/officeDocument/2006/relationships/tags" Target="../tags/tag61.xml"/><Relationship Id="rId63" Type="http://schemas.openxmlformats.org/officeDocument/2006/relationships/tags" Target="../tags/tag77.xml"/><Relationship Id="rId68" Type="http://schemas.openxmlformats.org/officeDocument/2006/relationships/tags" Target="../tags/tag82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9" Type="http://schemas.openxmlformats.org/officeDocument/2006/relationships/tags" Target="../tags/tag43.xml"/><Relationship Id="rId11" Type="http://schemas.openxmlformats.org/officeDocument/2006/relationships/tags" Target="../tags/tag25.xml"/><Relationship Id="rId24" Type="http://schemas.openxmlformats.org/officeDocument/2006/relationships/tags" Target="../tags/tag38.xml"/><Relationship Id="rId32" Type="http://schemas.openxmlformats.org/officeDocument/2006/relationships/tags" Target="../tags/tag46.xml"/><Relationship Id="rId37" Type="http://schemas.openxmlformats.org/officeDocument/2006/relationships/tags" Target="../tags/tag51.xml"/><Relationship Id="rId40" Type="http://schemas.openxmlformats.org/officeDocument/2006/relationships/tags" Target="../tags/tag54.xml"/><Relationship Id="rId45" Type="http://schemas.openxmlformats.org/officeDocument/2006/relationships/tags" Target="../tags/tag59.xml"/><Relationship Id="rId53" Type="http://schemas.openxmlformats.org/officeDocument/2006/relationships/tags" Target="../tags/tag67.xml"/><Relationship Id="rId58" Type="http://schemas.openxmlformats.org/officeDocument/2006/relationships/tags" Target="../tags/tag72.xml"/><Relationship Id="rId66" Type="http://schemas.openxmlformats.org/officeDocument/2006/relationships/tags" Target="../tags/tag80.xml"/><Relationship Id="rId5" Type="http://schemas.openxmlformats.org/officeDocument/2006/relationships/tags" Target="../tags/tag19.xml"/><Relationship Id="rId61" Type="http://schemas.openxmlformats.org/officeDocument/2006/relationships/tags" Target="../tags/tag75.xml"/><Relationship Id="rId19" Type="http://schemas.openxmlformats.org/officeDocument/2006/relationships/tags" Target="../tags/tag33.xml"/><Relationship Id="rId14" Type="http://schemas.openxmlformats.org/officeDocument/2006/relationships/tags" Target="../tags/tag28.xml"/><Relationship Id="rId22" Type="http://schemas.openxmlformats.org/officeDocument/2006/relationships/tags" Target="../tags/tag36.xml"/><Relationship Id="rId27" Type="http://schemas.openxmlformats.org/officeDocument/2006/relationships/tags" Target="../tags/tag41.xml"/><Relationship Id="rId30" Type="http://schemas.openxmlformats.org/officeDocument/2006/relationships/tags" Target="../tags/tag44.xml"/><Relationship Id="rId35" Type="http://schemas.openxmlformats.org/officeDocument/2006/relationships/tags" Target="../tags/tag49.xml"/><Relationship Id="rId43" Type="http://schemas.openxmlformats.org/officeDocument/2006/relationships/tags" Target="../tags/tag57.xml"/><Relationship Id="rId48" Type="http://schemas.openxmlformats.org/officeDocument/2006/relationships/tags" Target="../tags/tag62.xml"/><Relationship Id="rId56" Type="http://schemas.openxmlformats.org/officeDocument/2006/relationships/tags" Target="../tags/tag70.xml"/><Relationship Id="rId64" Type="http://schemas.openxmlformats.org/officeDocument/2006/relationships/tags" Target="../tags/tag78.xml"/><Relationship Id="rId69" Type="http://schemas.openxmlformats.org/officeDocument/2006/relationships/tags" Target="../tags/tag83.xml"/><Relationship Id="rId8" Type="http://schemas.openxmlformats.org/officeDocument/2006/relationships/tags" Target="../tags/tag22.xml"/><Relationship Id="rId51" Type="http://schemas.openxmlformats.org/officeDocument/2006/relationships/tags" Target="../tags/tag65.xml"/><Relationship Id="rId3" Type="http://schemas.openxmlformats.org/officeDocument/2006/relationships/tags" Target="../tags/tag17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tags" Target="../tags/tag39.xml"/><Relationship Id="rId33" Type="http://schemas.openxmlformats.org/officeDocument/2006/relationships/tags" Target="../tags/tag47.xml"/><Relationship Id="rId38" Type="http://schemas.openxmlformats.org/officeDocument/2006/relationships/tags" Target="../tags/tag52.xml"/><Relationship Id="rId46" Type="http://schemas.openxmlformats.org/officeDocument/2006/relationships/tags" Target="../tags/tag60.xml"/><Relationship Id="rId59" Type="http://schemas.openxmlformats.org/officeDocument/2006/relationships/tags" Target="../tags/tag73.xml"/><Relationship Id="rId67" Type="http://schemas.openxmlformats.org/officeDocument/2006/relationships/tags" Target="../tags/tag81.xml"/><Relationship Id="rId20" Type="http://schemas.openxmlformats.org/officeDocument/2006/relationships/tags" Target="../tags/tag34.xml"/><Relationship Id="rId41" Type="http://schemas.openxmlformats.org/officeDocument/2006/relationships/tags" Target="../tags/tag55.xml"/><Relationship Id="rId54" Type="http://schemas.openxmlformats.org/officeDocument/2006/relationships/tags" Target="../tags/tag68.xml"/><Relationship Id="rId62" Type="http://schemas.openxmlformats.org/officeDocument/2006/relationships/tags" Target="../tags/tag76.xml"/><Relationship Id="rId70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5" Type="http://schemas.openxmlformats.org/officeDocument/2006/relationships/tags" Target="../tags/tag29.xml"/><Relationship Id="rId23" Type="http://schemas.openxmlformats.org/officeDocument/2006/relationships/tags" Target="../tags/tag37.xml"/><Relationship Id="rId28" Type="http://schemas.openxmlformats.org/officeDocument/2006/relationships/tags" Target="../tags/tag42.xml"/><Relationship Id="rId36" Type="http://schemas.openxmlformats.org/officeDocument/2006/relationships/tags" Target="../tags/tag50.xml"/><Relationship Id="rId49" Type="http://schemas.openxmlformats.org/officeDocument/2006/relationships/tags" Target="../tags/tag63.xml"/><Relationship Id="rId57" Type="http://schemas.openxmlformats.org/officeDocument/2006/relationships/tags" Target="../tags/tag71.xml"/><Relationship Id="rId10" Type="http://schemas.openxmlformats.org/officeDocument/2006/relationships/tags" Target="../tags/tag24.xml"/><Relationship Id="rId31" Type="http://schemas.openxmlformats.org/officeDocument/2006/relationships/tags" Target="../tags/tag45.xml"/><Relationship Id="rId44" Type="http://schemas.openxmlformats.org/officeDocument/2006/relationships/tags" Target="../tags/tag58.xml"/><Relationship Id="rId52" Type="http://schemas.openxmlformats.org/officeDocument/2006/relationships/tags" Target="../tags/tag66.xml"/><Relationship Id="rId60" Type="http://schemas.openxmlformats.org/officeDocument/2006/relationships/tags" Target="../tags/tag74.xml"/><Relationship Id="rId65" Type="http://schemas.openxmlformats.org/officeDocument/2006/relationships/tags" Target="../tags/tag79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9" Type="http://schemas.openxmlformats.org/officeDocument/2006/relationships/tags" Target="../tags/tag53.xml"/><Relationship Id="rId34" Type="http://schemas.openxmlformats.org/officeDocument/2006/relationships/tags" Target="../tags/tag48.xml"/><Relationship Id="rId50" Type="http://schemas.openxmlformats.org/officeDocument/2006/relationships/tags" Target="../tags/tag64.xml"/><Relationship Id="rId55" Type="http://schemas.openxmlformats.org/officeDocument/2006/relationships/tags" Target="../tags/tag6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56335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91471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- 15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132080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2.11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1EEA5E-B691-DA45-CC86-2D7470363650}"/>
              </a:ext>
            </a:extLst>
          </p:cNvPr>
          <p:cNvSpPr txBox="1">
            <a:spLocks/>
          </p:cNvSpPr>
          <p:nvPr/>
        </p:nvSpPr>
        <p:spPr>
          <a:xfrm>
            <a:off x="9038202" y="6408357"/>
            <a:ext cx="311256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Colossus </a:t>
            </a:r>
            <a:r>
              <a:rPr lang="en-US" sz="2400" dirty="0" err="1">
                <a:solidFill>
                  <a:schemeClr val="bg1"/>
                </a:solidFill>
              </a:rPr>
              <a:t>MkII</a:t>
            </a:r>
            <a:r>
              <a:rPr lang="en-US" sz="2400" dirty="0">
                <a:solidFill>
                  <a:schemeClr val="bg1"/>
                </a:solidFill>
              </a:rPr>
              <a:t> - 1944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6D1104-0A20-3EE2-2B1D-AE5BACE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Writing an ARM32 function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692AE5-53CB-622A-C25F-6891E853A663}"/>
              </a:ext>
            </a:extLst>
          </p:cNvPr>
          <p:cNvSpPr/>
          <p:nvPr/>
        </p:nvSpPr>
        <p:spPr bwMode="auto">
          <a:xfrm>
            <a:off x="364756" y="904284"/>
            <a:ext cx="416205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"sum4.h"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sum4(1,2,3,4);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2067FC-72FE-622A-9CFC-16F9FA3FDB76}"/>
              </a:ext>
            </a:extLst>
          </p:cNvPr>
          <p:cNvSpPr/>
          <p:nvPr/>
        </p:nvSpPr>
        <p:spPr bwMode="auto">
          <a:xfrm>
            <a:off x="364757" y="4148669"/>
            <a:ext cx="4162057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SUM4_H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SUM4_H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__ASSEMBLER__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sum4(int, int, int, int);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#else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.extern sum4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#endif</a:t>
            </a:r>
          </a:p>
          <a:p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#endif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546E7B-6051-8650-1773-359355326960}"/>
              </a:ext>
            </a:extLst>
          </p:cNvPr>
          <p:cNvSpPr/>
          <p:nvPr/>
        </p:nvSpPr>
        <p:spPr bwMode="auto">
          <a:xfrm>
            <a:off x="4905696" y="795291"/>
            <a:ext cx="5518984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"sum4.h"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sum4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.type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sum4,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28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= sum4(r0, r1, r2, r3)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sum4: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{r4-r9,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add     r0, r0, r3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{r4-r9,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sum4, (. - sum4)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.note.GNU-stack,"",%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progbits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A21AE8-E0A6-57FF-D056-E215E405E265}"/>
              </a:ext>
            </a:extLst>
          </p:cNvPr>
          <p:cNvSpPr/>
          <p:nvPr/>
        </p:nvSpPr>
        <p:spPr bwMode="auto">
          <a:xfrm>
            <a:off x="8213113" y="904284"/>
            <a:ext cx="3801043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-Wall -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Wextra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main.c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-c sum4.S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sum4.o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main.o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A91340F-376F-104B-1438-1BFD53B885BE}"/>
              </a:ext>
            </a:extLst>
          </p:cNvPr>
          <p:cNvSpPr/>
          <p:nvPr/>
        </p:nvSpPr>
        <p:spPr>
          <a:xfrm>
            <a:off x="8935932" y="2582405"/>
            <a:ext cx="512243" cy="145727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17E2E-E6DB-8CC1-44A2-D990A7E45998}"/>
              </a:ext>
            </a:extLst>
          </p:cNvPr>
          <p:cNvSpPr txBox="1"/>
          <p:nvPr/>
        </p:nvSpPr>
        <p:spPr>
          <a:xfrm>
            <a:off x="9344808" y="2994272"/>
            <a:ext cx="27879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will cover this </a:t>
            </a:r>
          </a:p>
          <a:p>
            <a:r>
              <a:rPr lang="en-US" dirty="0"/>
              <a:t>when we do stack frames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184C86D-F983-5DE1-75C8-CA27F91222D9}"/>
              </a:ext>
            </a:extLst>
          </p:cNvPr>
          <p:cNvSpPr/>
          <p:nvPr/>
        </p:nvSpPr>
        <p:spPr>
          <a:xfrm>
            <a:off x="8348870" y="4969565"/>
            <a:ext cx="456575" cy="69870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3C64A-DE6A-DB6A-9200-055A06360A4B}"/>
              </a:ext>
            </a:extLst>
          </p:cNvPr>
          <p:cNvSpPr txBox="1"/>
          <p:nvPr/>
        </p:nvSpPr>
        <p:spPr>
          <a:xfrm>
            <a:off x="8805445" y="4969565"/>
            <a:ext cx="27879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will cover this </a:t>
            </a:r>
          </a:p>
          <a:p>
            <a:r>
              <a:rPr lang="en-US" dirty="0"/>
              <a:t>when we do stack frames</a:t>
            </a:r>
          </a:p>
        </p:txBody>
      </p:sp>
    </p:spTree>
    <p:extLst>
      <p:ext uri="{BB962C8B-B14F-4D97-AF65-F5344CB8AC3E}">
        <p14:creationId xmlns:p14="http://schemas.microsoft.com/office/powerpoint/2010/main" val="350580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9FE6AB-E81E-B444-B591-D0FED0BF917C}"/>
              </a:ext>
            </a:extLst>
          </p:cNvPr>
          <p:cNvSpPr/>
          <p:nvPr/>
        </p:nvSpPr>
        <p:spPr>
          <a:xfrm>
            <a:off x="544148" y="687203"/>
            <a:ext cx="10952912" cy="3042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B42E9-51EC-5946-974B-01878683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7" y="16798"/>
            <a:ext cx="11521966" cy="593499"/>
          </a:xfrm>
        </p:spPr>
        <p:txBody>
          <a:bodyPr/>
          <a:lstStyle/>
          <a:p>
            <a:r>
              <a:rPr lang="en-US" dirty="0"/>
              <a:t>Load/Store: Register Base Addressing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948C1-6E57-4545-A59D-E0C27906CCA4}"/>
              </a:ext>
            </a:extLst>
          </p:cNvPr>
          <p:cNvSpPr/>
          <p:nvPr/>
        </p:nvSpPr>
        <p:spPr>
          <a:xfrm>
            <a:off x="4299138" y="93494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32-bit memory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AC8F8-F5D4-8447-839F-F37551C6D43A}"/>
              </a:ext>
            </a:extLst>
          </p:cNvPr>
          <p:cNvSpPr/>
          <p:nvPr/>
        </p:nvSpPr>
        <p:spPr>
          <a:xfrm>
            <a:off x="4249768" y="2765966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7190895-4F89-3540-98CE-DCCCB6E167D4}"/>
              </a:ext>
            </a:extLst>
          </p:cNvPr>
          <p:cNvSpPr/>
          <p:nvPr/>
        </p:nvSpPr>
        <p:spPr>
          <a:xfrm>
            <a:off x="5496571" y="17364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672C6-6E2F-1246-838E-D16861B6BB89}"/>
              </a:ext>
            </a:extLst>
          </p:cNvPr>
          <p:cNvSpPr/>
          <p:nvPr/>
        </p:nvSpPr>
        <p:spPr>
          <a:xfrm>
            <a:off x="8179976" y="934948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814B572-D0CB-8A4E-A07E-FD738CE58FF1}"/>
              </a:ext>
            </a:extLst>
          </p:cNvPr>
          <p:cNvSpPr/>
          <p:nvPr/>
        </p:nvSpPr>
        <p:spPr>
          <a:xfrm>
            <a:off x="7445139" y="114031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E3FA5-0D7F-3744-92E4-AB3BD3E80B32}"/>
              </a:ext>
            </a:extLst>
          </p:cNvPr>
          <p:cNvSpPr txBox="1"/>
          <p:nvPr/>
        </p:nvSpPr>
        <p:spPr>
          <a:xfrm>
            <a:off x="671994" y="859650"/>
            <a:ext cx="3852337" cy="2581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sz="2400" b="1" dirty="0" err="1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ldr</a:t>
            </a:r>
            <a:r>
              <a:rPr lang="en-US" sz="2400" b="1" dirty="0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	r0, [r1]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endParaRPr lang="en-US" b="1" dirty="0">
              <a:solidFill>
                <a:srgbClr val="000000"/>
              </a:solidFill>
              <a:latin typeface="Consolas"/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Copies a 32-bit word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from the memory location 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whose address is contained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 r1 (r1 is a pointer)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into register r0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59530-60FA-874C-BCB8-A99D950745E8}"/>
              </a:ext>
            </a:extLst>
          </p:cNvPr>
          <p:cNvSpPr txBox="1"/>
          <p:nvPr/>
        </p:nvSpPr>
        <p:spPr>
          <a:xfrm>
            <a:off x="7753457" y="1857673"/>
            <a:ext cx="3626066" cy="166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b="1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r1 </a:t>
            </a:r>
            <a:r>
              <a:rPr lang="en-US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is being used as a </a:t>
            </a:r>
            <a:r>
              <a:rPr lang="en-US" b="1" u="sng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pointer</a:t>
            </a:r>
            <a:r>
              <a:rPr lang="en-US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to a location in memory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ldr</a:t>
            </a:r>
            <a:r>
              <a:rPr lang="en-US" b="1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 requires the use of a </a:t>
            </a:r>
            <a:r>
              <a:rPr lang="en-US" b="1" u="sng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pointer</a:t>
            </a:r>
            <a:r>
              <a:rPr lang="en-US" b="1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 operand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07FC23-65A2-A446-BB79-19622BF1C8EC}"/>
              </a:ext>
            </a:extLst>
          </p:cNvPr>
          <p:cNvGrpSpPr/>
          <p:nvPr/>
        </p:nvGrpSpPr>
        <p:grpSpPr>
          <a:xfrm>
            <a:off x="511817" y="3920756"/>
            <a:ext cx="10952912" cy="2695197"/>
            <a:chOff x="511817" y="3920756"/>
            <a:chExt cx="10952912" cy="2695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101E7C-518A-0346-9D9A-3F6B9427401A}"/>
                </a:ext>
              </a:extLst>
            </p:cNvPr>
            <p:cNvSpPr/>
            <p:nvPr/>
          </p:nvSpPr>
          <p:spPr>
            <a:xfrm>
              <a:off x="511817" y="3920756"/>
              <a:ext cx="10952912" cy="26951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0DF693-E3C0-B642-B002-BCC38B552352}"/>
                </a:ext>
              </a:extLst>
            </p:cNvPr>
            <p:cNvSpPr txBox="1"/>
            <p:nvPr/>
          </p:nvSpPr>
          <p:spPr>
            <a:xfrm>
              <a:off x="627968" y="3924911"/>
              <a:ext cx="3799325" cy="248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nsolas"/>
                  <a:ea typeface="Calibri"/>
                  <a:cs typeface="Calibri"/>
                </a:rPr>
                <a:t>str	r0, [r1]</a:t>
              </a:r>
              <a:endParaRPr lang="en-US" dirty="0"/>
            </a:p>
            <a:p>
              <a:endParaRPr lang="en-US" dirty="0"/>
            </a:p>
            <a:p>
              <a:pPr>
                <a:lnSpc>
                  <a:spcPct val="115000"/>
                </a:lnSpc>
                <a:tabLst>
                  <a:tab pos="342900" algn="l"/>
                  <a:tab pos="16002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Copies all 32 bits of the value held in register r0 to the 32-bit memory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ea typeface="Calibri"/>
                  <a:cs typeface="Calibri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location contained in register r1 (r1 pointer)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E0DCC8-9CA1-2D48-8DAD-EBD99D1178A1}"/>
                </a:ext>
              </a:extLst>
            </p:cNvPr>
            <p:cNvSpPr/>
            <p:nvPr/>
          </p:nvSpPr>
          <p:spPr>
            <a:xfrm>
              <a:off x="4313875" y="5786552"/>
              <a:ext cx="3185715" cy="621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32-bit memory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9B3D6252-7ED2-6D44-B1C4-8EABA3185683}"/>
                </a:ext>
              </a:extLst>
            </p:cNvPr>
            <p:cNvSpPr/>
            <p:nvPr/>
          </p:nvSpPr>
          <p:spPr>
            <a:xfrm>
              <a:off x="5562045" y="4921762"/>
              <a:ext cx="689377" cy="791321"/>
            </a:xfrm>
            <a:prstGeom prst="downArrow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5BD97E-EED7-C04B-AA1A-0EAC022A897F}"/>
                </a:ext>
              </a:extLst>
            </p:cNvPr>
            <p:cNvSpPr/>
            <p:nvPr/>
          </p:nvSpPr>
          <p:spPr>
            <a:xfrm>
              <a:off x="4299138" y="4098667"/>
              <a:ext cx="3185715" cy="6215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r</a:t>
              </a: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egister r0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2469FE-92B5-694A-8A86-405E6437C0BF}"/>
                </a:ext>
              </a:extLst>
            </p:cNvPr>
            <p:cNvSpPr/>
            <p:nvPr/>
          </p:nvSpPr>
          <p:spPr>
            <a:xfrm>
              <a:off x="8234427" y="5786552"/>
              <a:ext cx="3145096" cy="6749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register r1 (address)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DDA3709D-80C7-194D-AA47-E2EF29D472E5}"/>
                </a:ext>
              </a:extLst>
            </p:cNvPr>
            <p:cNvSpPr/>
            <p:nvPr/>
          </p:nvSpPr>
          <p:spPr>
            <a:xfrm>
              <a:off x="7499590" y="5991921"/>
              <a:ext cx="734837" cy="2694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0C3844-F6D9-2945-A6A2-F5162F07EDF7}"/>
                </a:ext>
              </a:extLst>
            </p:cNvPr>
            <p:cNvSpPr txBox="1"/>
            <p:nvPr/>
          </p:nvSpPr>
          <p:spPr>
            <a:xfrm>
              <a:off x="7785600" y="3928838"/>
              <a:ext cx="3626066" cy="166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tabLst>
                  <a:tab pos="342900" algn="l"/>
                  <a:tab pos="628650" algn="l"/>
                </a:tabLst>
              </a:pPr>
              <a:r>
                <a:rPr lang="en-US" b="1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r1 </a:t>
              </a:r>
              <a:r>
                <a:rPr lang="en-US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is being used as a </a:t>
              </a:r>
              <a:r>
                <a:rPr lang="en-US" b="1" u="sng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pointer</a:t>
              </a:r>
              <a:r>
                <a:rPr lang="en-US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to a location in memory</a:t>
              </a:r>
            </a:p>
            <a:p>
              <a:pPr>
                <a:lnSpc>
                  <a:spcPct val="115000"/>
                </a:lnSpc>
                <a:tabLst>
                  <a:tab pos="342900" algn="l"/>
                  <a:tab pos="62865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str requires the use of a </a:t>
              </a:r>
              <a:r>
                <a:rPr lang="en-US" b="1" u="sng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pointer</a:t>
              </a:r>
              <a:r>
                <a:rPr lang="en-US" b="1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 operand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1FD6E7-8DF1-DA4E-B27F-30FEDBFB35A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2703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73" y="121265"/>
            <a:ext cx="11288654" cy="490633"/>
          </a:xfrm>
        </p:spPr>
        <p:txBody>
          <a:bodyPr/>
          <a:lstStyle/>
          <a:p>
            <a:r>
              <a:rPr lang="en-US" dirty="0"/>
              <a:t>Example Base Register Addressing Load – Modify –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5404" y="4706831"/>
            <a:ext cx="7053913" cy="199759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r0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(read 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r0, r0, 1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r0 = r0 + 1 (x++)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r0, [r1]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r0 write 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EE988A-947E-2647-B5D2-95A5DF599481}"/>
              </a:ext>
            </a:extLst>
          </p:cNvPr>
          <p:cNvSpPr/>
          <p:nvPr/>
        </p:nvSpPr>
        <p:spPr>
          <a:xfrm>
            <a:off x="4755604" y="176865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Arial"/>
              </a:rPr>
              <a:t>Memory assigned to x</a:t>
            </a:r>
            <a:endParaRPr lang="en-US" sz="20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F562BF-1504-454C-AEA1-04B0106F9DDD}"/>
              </a:ext>
            </a:extLst>
          </p:cNvPr>
          <p:cNvSpPr/>
          <p:nvPr/>
        </p:nvSpPr>
        <p:spPr>
          <a:xfrm>
            <a:off x="4687254" y="3332149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 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83DF1A56-EA2F-9B4F-9246-F04F019BBA12}"/>
              </a:ext>
            </a:extLst>
          </p:cNvPr>
          <p:cNvSpPr/>
          <p:nvPr/>
        </p:nvSpPr>
        <p:spPr>
          <a:xfrm>
            <a:off x="5341740" y="24825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F33B6-D395-8846-971A-3B78138323B0}"/>
              </a:ext>
            </a:extLst>
          </p:cNvPr>
          <p:cNvSpPr/>
          <p:nvPr/>
        </p:nvSpPr>
        <p:spPr>
          <a:xfrm>
            <a:off x="8636442" y="1768658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16414800-0709-F047-9B66-68251FF92649}"/>
              </a:ext>
            </a:extLst>
          </p:cNvPr>
          <p:cNvSpPr/>
          <p:nvPr/>
        </p:nvSpPr>
        <p:spPr>
          <a:xfrm>
            <a:off x="7901605" y="197402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8DCF3-2D02-6446-B3B7-AB62624C8D8A}"/>
              </a:ext>
            </a:extLst>
          </p:cNvPr>
          <p:cNvSpPr txBox="1"/>
          <p:nvPr/>
        </p:nvSpPr>
        <p:spPr>
          <a:xfrm>
            <a:off x="8055077" y="340802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+ 1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AB7FE122-26DC-5A4F-B83C-6F5672AD4802}"/>
              </a:ext>
            </a:extLst>
          </p:cNvPr>
          <p:cNvSpPr/>
          <p:nvPr/>
        </p:nvSpPr>
        <p:spPr>
          <a:xfrm rot="10800000">
            <a:off x="6772220" y="2458280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16317-8BA5-C342-BBB9-29C61EB63AFC}"/>
              </a:ext>
            </a:extLst>
          </p:cNvPr>
          <p:cNvSpPr txBox="1"/>
          <p:nvPr/>
        </p:nvSpPr>
        <p:spPr>
          <a:xfrm>
            <a:off x="8719481" y="2556487"/>
            <a:ext cx="3062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0b..00001</a:t>
            </a:r>
            <a:r>
              <a:rPr lang="en-US" sz="2400" dirty="0">
                <a:solidFill>
                  <a:srgbClr val="7030A0"/>
                </a:solidFill>
              </a:rPr>
              <a:t>00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Notice: word aligned!</a:t>
            </a:r>
          </a:p>
          <a:p>
            <a:r>
              <a:rPr lang="en-US" sz="2400" dirty="0">
                <a:solidFill>
                  <a:srgbClr val="7030A0"/>
                </a:solidFill>
              </a:rPr>
              <a:t>(last two bits are 0's)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A06C025-92F7-D74F-9181-8425F05BE4A4}"/>
              </a:ext>
            </a:extLst>
          </p:cNvPr>
          <p:cNvGrpSpPr/>
          <p:nvPr/>
        </p:nvGrpSpPr>
        <p:grpSpPr>
          <a:xfrm>
            <a:off x="-172698" y="1053524"/>
            <a:ext cx="2468598" cy="4297145"/>
            <a:chOff x="8661113" y="2565170"/>
            <a:chExt cx="2468598" cy="42971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3E57-A979-5243-8C62-EA47BB7EA4F1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3FA8CB6-8141-B941-BF75-E3C984D477DC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EF2DF1-017B-4242-A572-2B4FA9308739}"/>
                </a:ext>
              </a:extLst>
            </p:cNvPr>
            <p:cNvSpPr txBox="1"/>
            <p:nvPr/>
          </p:nvSpPr>
          <p:spPr>
            <a:xfrm>
              <a:off x="8661113" y="5938985"/>
              <a:ext cx="24685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binary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DDD927-9BAC-4D45-86A6-9FA8CBDBB816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841DC85-8F7A-FD48-B0D7-8D661260D492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BCDB03-0FC5-0544-80C7-9B8CDA5812A3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000001</a:t>
              </a: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4404F1-9DF7-9740-8C1B-16997E668804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120B7C2-4E23-4741-8C1C-B6D0DADDC5E7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5E4E955-F178-3A40-B73A-B4A1322A91DE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62" name="Up Arrow 61">
              <a:extLst>
                <a:ext uri="{FF2B5EF4-FFF2-40B4-BE49-F238E27FC236}">
                  <a16:creationId xmlns:a16="http://schemas.microsoft.com/office/drawing/2014/main" id="{74A5ACEC-EB3F-D048-9CFC-2C1D9A226010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CF2C2F-633D-7540-916D-76DB6AA587B4}"/>
              </a:ext>
            </a:extLst>
          </p:cNvPr>
          <p:cNvGrpSpPr/>
          <p:nvPr/>
        </p:nvGrpSpPr>
        <p:grpSpPr>
          <a:xfrm>
            <a:off x="1610641" y="992465"/>
            <a:ext cx="1694763" cy="3964642"/>
            <a:chOff x="10459173" y="2508975"/>
            <a:chExt cx="1694763" cy="396464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DCDDBB-66E0-9B48-9131-B6703BB795C1}"/>
                </a:ext>
              </a:extLst>
            </p:cNvPr>
            <p:cNvSpPr txBox="1"/>
            <p:nvPr/>
          </p:nvSpPr>
          <p:spPr>
            <a:xfrm>
              <a:off x="10634563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B0C591F-3E1F-5F43-AE82-582AE39DE0D8}"/>
                </a:ext>
              </a:extLst>
            </p:cNvPr>
            <p:cNvSpPr txBox="1"/>
            <p:nvPr/>
          </p:nvSpPr>
          <p:spPr>
            <a:xfrm>
              <a:off x="1062502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5CF544-D423-3D45-9A92-417A4444C0A8}"/>
                </a:ext>
              </a:extLst>
            </p:cNvPr>
            <p:cNvSpPr txBox="1"/>
            <p:nvPr/>
          </p:nvSpPr>
          <p:spPr>
            <a:xfrm>
              <a:off x="1062502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C87250F-CEC4-0C49-A7BA-99555C68F716}"/>
                </a:ext>
              </a:extLst>
            </p:cNvPr>
            <p:cNvSpPr txBox="1"/>
            <p:nvPr/>
          </p:nvSpPr>
          <p:spPr>
            <a:xfrm>
              <a:off x="1062502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E95A68-9488-8B40-B2BA-A9D68D2393BA}"/>
                </a:ext>
              </a:extLst>
            </p:cNvPr>
            <p:cNvSpPr txBox="1"/>
            <p:nvPr/>
          </p:nvSpPr>
          <p:spPr>
            <a:xfrm>
              <a:off x="10625028" y="401439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F14C23-D045-0645-A796-5049981A1B61}"/>
                </a:ext>
              </a:extLst>
            </p:cNvPr>
            <p:cNvSpPr txBox="1"/>
            <p:nvPr/>
          </p:nvSpPr>
          <p:spPr>
            <a:xfrm>
              <a:off x="10632554" y="364541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18F926-B479-A647-9542-4EC2BCC39934}"/>
                </a:ext>
              </a:extLst>
            </p:cNvPr>
            <p:cNvSpPr txBox="1"/>
            <p:nvPr/>
          </p:nvSpPr>
          <p:spPr>
            <a:xfrm>
              <a:off x="10625028" y="32817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BFFAA3-4C4A-B743-BB39-B39A2C07966B}"/>
                </a:ext>
              </a:extLst>
            </p:cNvPr>
            <p:cNvSpPr txBox="1"/>
            <p:nvPr/>
          </p:nvSpPr>
          <p:spPr>
            <a:xfrm>
              <a:off x="10640505" y="2905334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5239425-B752-014D-B06C-681404F39AEC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</p:txBody>
        </p:sp>
        <p:sp>
          <p:nvSpPr>
            <p:cNvPr id="74" name="Right Brace 73">
              <a:extLst>
                <a:ext uri="{FF2B5EF4-FFF2-40B4-BE49-F238E27FC236}">
                  <a16:creationId xmlns:a16="http://schemas.microsoft.com/office/drawing/2014/main" id="{AE088B83-D6B2-5F46-8034-B52C8014524B}"/>
                </a:ext>
              </a:extLst>
            </p:cNvPr>
            <p:cNvSpPr/>
            <p:nvPr/>
          </p:nvSpPr>
          <p:spPr>
            <a:xfrm rot="5400000">
              <a:off x="11074196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707C1A-3925-1F4D-AB31-BA3E056F7589}"/>
                </a:ext>
              </a:extLst>
            </p:cNvPr>
            <p:cNvSpPr txBox="1"/>
            <p:nvPr/>
          </p:nvSpPr>
          <p:spPr>
            <a:xfrm>
              <a:off x="10534699" y="2508975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C46FB976-C58B-F547-9A6D-14E7FA2C638F}"/>
              </a:ext>
            </a:extLst>
          </p:cNvPr>
          <p:cNvSpPr/>
          <p:nvPr/>
        </p:nvSpPr>
        <p:spPr>
          <a:xfrm>
            <a:off x="3079505" y="1388118"/>
            <a:ext cx="719360" cy="1479094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35C7ED90-B38B-4944-9F8D-EA5D4B8BEE06}"/>
              </a:ext>
            </a:extLst>
          </p:cNvPr>
          <p:cNvSpPr/>
          <p:nvPr/>
        </p:nvSpPr>
        <p:spPr>
          <a:xfrm>
            <a:off x="3834277" y="1974027"/>
            <a:ext cx="921327" cy="269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AB4C9-3932-CB48-82B2-000D32AC00FB}"/>
              </a:ext>
            </a:extLst>
          </p:cNvPr>
          <p:cNvSpPr txBox="1"/>
          <p:nvPr/>
        </p:nvSpPr>
        <p:spPr>
          <a:xfrm>
            <a:off x="3542461" y="2695553"/>
            <a:ext cx="10693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 starting address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372E495D-97A8-FF4C-A4C4-4D6FCE524F98}"/>
              </a:ext>
            </a:extLst>
          </p:cNvPr>
          <p:cNvSpPr/>
          <p:nvPr/>
        </p:nvSpPr>
        <p:spPr>
          <a:xfrm>
            <a:off x="3079505" y="2720479"/>
            <a:ext cx="451799" cy="131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35804B-B60B-DA41-A9E5-0919401DAC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565AB-54CE-F445-B5CC-C72843F17CE5}"/>
              </a:ext>
            </a:extLst>
          </p:cNvPr>
          <p:cNvSpPr txBox="1"/>
          <p:nvPr/>
        </p:nvSpPr>
        <p:spPr>
          <a:xfrm>
            <a:off x="5091778" y="743574"/>
            <a:ext cx="2416046" cy="800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x = x + 1</a:t>
            </a:r>
          </a:p>
          <a:p>
            <a:r>
              <a:rPr lang="en-US" dirty="0">
                <a:solidFill>
                  <a:srgbClr val="0070C0"/>
                </a:solidFill>
              </a:rPr>
              <a:t>Where x is in 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71F64-8086-E0FE-2EB0-02F6826350CD}"/>
              </a:ext>
            </a:extLst>
          </p:cNvPr>
          <p:cNvSpPr txBox="1"/>
          <p:nvPr/>
        </p:nvSpPr>
        <p:spPr>
          <a:xfrm>
            <a:off x="9225228" y="1252731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r1 is a pointer</a:t>
            </a:r>
          </a:p>
        </p:txBody>
      </p:sp>
    </p:spTree>
    <p:extLst>
      <p:ext uri="{BB962C8B-B14F-4D97-AF65-F5344CB8AC3E}">
        <p14:creationId xmlns:p14="http://schemas.microsoft.com/office/powerpoint/2010/main" val="33924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2" grpId="0" animBg="1"/>
      <p:bldP spid="6" grpId="0"/>
      <p:bldP spid="49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9FE6AB-E81E-B444-B591-D0FED0BF917C}"/>
              </a:ext>
            </a:extLst>
          </p:cNvPr>
          <p:cNvSpPr/>
          <p:nvPr/>
        </p:nvSpPr>
        <p:spPr>
          <a:xfrm>
            <a:off x="544148" y="687203"/>
            <a:ext cx="10952912" cy="3042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B42E9-51EC-5946-974B-01878683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7" y="16798"/>
            <a:ext cx="11521966" cy="593499"/>
          </a:xfrm>
        </p:spPr>
        <p:txBody>
          <a:bodyPr/>
          <a:lstStyle/>
          <a:p>
            <a:r>
              <a:rPr lang="en-US" dirty="0"/>
              <a:t>Load/Store: Register Base Addressing + Immediate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948C1-6E57-4545-A59D-E0C27906CCA4}"/>
              </a:ext>
            </a:extLst>
          </p:cNvPr>
          <p:cNvSpPr/>
          <p:nvPr/>
        </p:nvSpPr>
        <p:spPr>
          <a:xfrm>
            <a:off x="4299138" y="93494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32-bit memory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AC8F8-F5D4-8447-839F-F37551C6D43A}"/>
              </a:ext>
            </a:extLst>
          </p:cNvPr>
          <p:cNvSpPr/>
          <p:nvPr/>
        </p:nvSpPr>
        <p:spPr>
          <a:xfrm>
            <a:off x="4249768" y="2765966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7190895-4F89-3540-98CE-DCCCB6E167D4}"/>
              </a:ext>
            </a:extLst>
          </p:cNvPr>
          <p:cNvSpPr/>
          <p:nvPr/>
        </p:nvSpPr>
        <p:spPr>
          <a:xfrm>
            <a:off x="5496571" y="17364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672C6-6E2F-1246-838E-D16861B6BB89}"/>
              </a:ext>
            </a:extLst>
          </p:cNvPr>
          <p:cNvSpPr/>
          <p:nvPr/>
        </p:nvSpPr>
        <p:spPr>
          <a:xfrm>
            <a:off x="8234427" y="859650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814B572-D0CB-8A4E-A07E-FD738CE58FF1}"/>
              </a:ext>
            </a:extLst>
          </p:cNvPr>
          <p:cNvSpPr/>
          <p:nvPr/>
        </p:nvSpPr>
        <p:spPr>
          <a:xfrm>
            <a:off x="7445139" y="114031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E3FA5-0D7F-3744-92E4-AB3BD3E80B32}"/>
              </a:ext>
            </a:extLst>
          </p:cNvPr>
          <p:cNvSpPr txBox="1"/>
          <p:nvPr/>
        </p:nvSpPr>
        <p:spPr>
          <a:xfrm>
            <a:off x="671994" y="859650"/>
            <a:ext cx="3852337" cy="2581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sz="2400" b="1" dirty="0" err="1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ldr</a:t>
            </a:r>
            <a:r>
              <a:rPr lang="en-US" sz="2400" b="1" dirty="0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	r0, [r1, 4]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endParaRPr lang="en-US" b="1" dirty="0">
              <a:solidFill>
                <a:srgbClr val="000000"/>
              </a:solidFill>
              <a:latin typeface="Consolas"/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Copies a 32-bit word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from the memory location 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whose address is contained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 r1 +4 (r1 is a pointer)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into register r0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07FC23-65A2-A446-BB79-19622BF1C8EC}"/>
              </a:ext>
            </a:extLst>
          </p:cNvPr>
          <p:cNvGrpSpPr/>
          <p:nvPr/>
        </p:nvGrpSpPr>
        <p:grpSpPr>
          <a:xfrm>
            <a:off x="511817" y="3930695"/>
            <a:ext cx="10952912" cy="2695197"/>
            <a:chOff x="511817" y="3920756"/>
            <a:chExt cx="10952912" cy="2695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101E7C-518A-0346-9D9A-3F6B9427401A}"/>
                </a:ext>
              </a:extLst>
            </p:cNvPr>
            <p:cNvSpPr/>
            <p:nvPr/>
          </p:nvSpPr>
          <p:spPr>
            <a:xfrm>
              <a:off x="511817" y="3920756"/>
              <a:ext cx="10952912" cy="26951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0DF693-E3C0-B642-B002-BCC38B552352}"/>
                </a:ext>
              </a:extLst>
            </p:cNvPr>
            <p:cNvSpPr txBox="1"/>
            <p:nvPr/>
          </p:nvSpPr>
          <p:spPr>
            <a:xfrm>
              <a:off x="544148" y="3928838"/>
              <a:ext cx="4199240" cy="2485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nsolas"/>
                  <a:ea typeface="Calibri"/>
                  <a:cs typeface="Calibri"/>
                </a:rPr>
                <a:t>str	r0, [r1, 4]</a:t>
              </a:r>
              <a:endParaRPr lang="en-US" dirty="0"/>
            </a:p>
            <a:p>
              <a:endParaRPr lang="en-US" dirty="0"/>
            </a:p>
            <a:p>
              <a:pPr>
                <a:lnSpc>
                  <a:spcPct val="115000"/>
                </a:lnSpc>
                <a:tabLst>
                  <a:tab pos="342900" algn="l"/>
                  <a:tab pos="16002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Copies all 32 bits of the value held in register r0 to the 32-bit memory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ea typeface="Calibri"/>
                  <a:cs typeface="Calibri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location contained in register r1+4 (r1 pointer)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E0DCC8-9CA1-2D48-8DAD-EBD99D1178A1}"/>
                </a:ext>
              </a:extLst>
            </p:cNvPr>
            <p:cNvSpPr/>
            <p:nvPr/>
          </p:nvSpPr>
          <p:spPr>
            <a:xfrm>
              <a:off x="4313875" y="5786552"/>
              <a:ext cx="3185715" cy="621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32-bit memory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9B3D6252-7ED2-6D44-B1C4-8EABA3185683}"/>
                </a:ext>
              </a:extLst>
            </p:cNvPr>
            <p:cNvSpPr/>
            <p:nvPr/>
          </p:nvSpPr>
          <p:spPr>
            <a:xfrm>
              <a:off x="5562045" y="4921762"/>
              <a:ext cx="689377" cy="791321"/>
            </a:xfrm>
            <a:prstGeom prst="downArrow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5BD97E-EED7-C04B-AA1A-0EAC022A897F}"/>
                </a:ext>
              </a:extLst>
            </p:cNvPr>
            <p:cNvSpPr/>
            <p:nvPr/>
          </p:nvSpPr>
          <p:spPr>
            <a:xfrm>
              <a:off x="4299138" y="4098667"/>
              <a:ext cx="3185715" cy="6215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r</a:t>
              </a: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egister r0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2469FE-92B5-694A-8A86-405E6437C0BF}"/>
                </a:ext>
              </a:extLst>
            </p:cNvPr>
            <p:cNvSpPr/>
            <p:nvPr/>
          </p:nvSpPr>
          <p:spPr>
            <a:xfrm>
              <a:off x="8234427" y="5786552"/>
              <a:ext cx="3145096" cy="6749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register r1 (address)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DDA3709D-80C7-194D-AA47-E2EF29D472E5}"/>
                </a:ext>
              </a:extLst>
            </p:cNvPr>
            <p:cNvSpPr/>
            <p:nvPr/>
          </p:nvSpPr>
          <p:spPr>
            <a:xfrm>
              <a:off x="7499590" y="5991921"/>
              <a:ext cx="734837" cy="2694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1FD6E7-8DF1-DA4E-B27F-30FEDBFB35A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11ABBD23-B367-908F-8779-3349C5CFA809}"/>
              </a:ext>
            </a:extLst>
          </p:cNvPr>
          <p:cNvSpPr/>
          <p:nvPr/>
        </p:nvSpPr>
        <p:spPr>
          <a:xfrm>
            <a:off x="9618132" y="1605644"/>
            <a:ext cx="377686" cy="388830"/>
          </a:xfrm>
          <a:prstGeom prst="plus">
            <a:avLst>
              <a:gd name="adj" fmla="val 41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248F19-91ED-8237-AFED-24F202674558}"/>
              </a:ext>
            </a:extLst>
          </p:cNvPr>
          <p:cNvSpPr/>
          <p:nvPr/>
        </p:nvSpPr>
        <p:spPr>
          <a:xfrm>
            <a:off x="8214683" y="2074286"/>
            <a:ext cx="3145096" cy="60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4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</a:rPr>
              <a:t>Immediate value in instruction</a:t>
            </a:r>
            <a:endParaRPr lang="en-US" sz="16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AC3BEB1-342F-088E-CA8F-4759EC6E83FD}"/>
              </a:ext>
            </a:extLst>
          </p:cNvPr>
          <p:cNvSpPr/>
          <p:nvPr/>
        </p:nvSpPr>
        <p:spPr>
          <a:xfrm>
            <a:off x="9429289" y="5304933"/>
            <a:ext cx="377686" cy="388830"/>
          </a:xfrm>
          <a:prstGeom prst="plus">
            <a:avLst>
              <a:gd name="adj" fmla="val 41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3F672A-79AD-A8F1-6CEF-A35B833FB734}"/>
              </a:ext>
            </a:extLst>
          </p:cNvPr>
          <p:cNvSpPr/>
          <p:nvPr/>
        </p:nvSpPr>
        <p:spPr>
          <a:xfrm>
            <a:off x="8102361" y="4510562"/>
            <a:ext cx="3145096" cy="60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</a:rPr>
              <a:t>Immediate value in instruction</a:t>
            </a:r>
            <a:endParaRPr lang="en-US" sz="1600" dirty="0">
              <a:solidFill>
                <a:srgbClr val="000000"/>
              </a:solidFill>
              <a:effectLst/>
              <a:latin typeface="Arial"/>
              <a:ea typeface="Arial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766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134165"/>
            <a:ext cx="11265328" cy="416384"/>
          </a:xfrm>
        </p:spPr>
        <p:txBody>
          <a:bodyPr/>
          <a:lstStyle/>
          <a:p>
            <a:r>
              <a:rPr lang="en-US" dirty="0"/>
              <a:t>LDR/STR – Base Register + Immediate Offset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FF03-2BBA-539B-51DA-56EB894CE3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6628" y="2676239"/>
            <a:ext cx="11359771" cy="36997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Register Base Addressing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Pointer Address: Rn; </a:t>
            </a:r>
            <a:r>
              <a:rPr lang="en-US" sz="2000" dirty="0">
                <a:solidFill>
                  <a:srgbClr val="FF0000"/>
                </a:solidFill>
              </a:rPr>
              <a:t>source/destination data: Rd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Unsigned pointer address </a:t>
            </a:r>
            <a:r>
              <a:rPr lang="en-US" sz="2000" dirty="0"/>
              <a:t>in stored 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Register Base + immediate offset Addressing: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Pointer Address = register content + immediate offset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-4095 &lt;= imm12 &lt;= 4095 (bytes)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Unsigned</a:t>
            </a:r>
            <a:r>
              <a:rPr lang="en-US" sz="2000" dirty="0"/>
              <a:t> offset integer </a:t>
            </a:r>
            <a:r>
              <a:rPr lang="en-US" sz="2000" dirty="0">
                <a:solidFill>
                  <a:schemeClr val="accent5"/>
                </a:solidFill>
              </a:rPr>
              <a:t>immediate value </a:t>
            </a:r>
            <a:r>
              <a:rPr lang="en-US" sz="2000" dirty="0">
                <a:solidFill>
                  <a:srgbClr val="FF0000"/>
                </a:solidFill>
              </a:rPr>
              <a:t>(bytes)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2C895B"/>
                </a:solidFill>
              </a:rPr>
              <a:t>added or subtracted </a:t>
            </a:r>
            <a:r>
              <a:rPr lang="en-US" sz="2000" dirty="0">
                <a:solidFill>
                  <a:srgbClr val="F37440"/>
                </a:solidFill>
              </a:rPr>
              <a:t>(U bit above says to add or subtract)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2C895B"/>
                </a:solidFill>
              </a:rPr>
              <a:t>pointer address </a:t>
            </a:r>
            <a:r>
              <a:rPr lang="en-US" sz="2000" dirty="0"/>
              <a:t>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Often used to </a:t>
            </a:r>
            <a:r>
              <a:rPr lang="en-US" sz="2000" dirty="0">
                <a:solidFill>
                  <a:srgbClr val="0070C0"/>
                </a:solidFill>
              </a:rPr>
              <a:t>address struct members</a:t>
            </a:r>
          </a:p>
          <a:p>
            <a:pPr lvl="2"/>
            <a:r>
              <a:rPr lang="en-US" sz="1800" dirty="0">
                <a:solidFill>
                  <a:schemeClr val="accent5"/>
                </a:solidFill>
              </a:rPr>
              <a:t>Address of struct is address of the first member and subsequent members are a fixed offset from the first based on their size of the preceding members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7489C-7F00-F94B-AB7C-3D3EA9E25AF5}"/>
              </a:ext>
            </a:extLst>
          </p:cNvPr>
          <p:cNvSpPr/>
          <p:nvPr/>
        </p:nvSpPr>
        <p:spPr>
          <a:xfrm>
            <a:off x="2468707" y="503415"/>
            <a:ext cx="6366256" cy="1989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C17B2-B866-6F45-A481-CDBD9BBA3695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7710" y="1624940"/>
            <a:ext cx="1" cy="441121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B1B4A-4FC8-FF45-824D-3DED9AC86C5C}"/>
              </a:ext>
            </a:extLst>
          </p:cNvPr>
          <p:cNvSpPr txBox="1"/>
          <p:nvPr/>
        </p:nvSpPr>
        <p:spPr>
          <a:xfrm>
            <a:off x="5800264" y="2045985"/>
            <a:ext cx="2873544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immediate offset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38FC1-9DFC-5D44-8D07-EE254CBB8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8244" y="1704017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24431-7130-3B45-B69F-E25D00172087}"/>
              </a:ext>
            </a:extLst>
          </p:cNvPr>
          <p:cNvSpPr txBox="1"/>
          <p:nvPr/>
        </p:nvSpPr>
        <p:spPr>
          <a:xfrm>
            <a:off x="2738850" y="2045985"/>
            <a:ext cx="276229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Rd – source/</a:t>
            </a:r>
            <a:r>
              <a:rPr lang="en-US" dirty="0" err="1">
                <a:solidFill>
                  <a:srgbClr val="0070C0"/>
                </a:solidFill>
              </a:rPr>
              <a:t>dest</a:t>
            </a:r>
            <a:r>
              <a:rPr lang="en-US" dirty="0">
                <a:solidFill>
                  <a:srgbClr val="0070C0"/>
                </a:solidFill>
              </a:rPr>
              <a:t> 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09EC0-1E32-9D44-9365-5697996537B2}"/>
              </a:ext>
            </a:extLst>
          </p:cNvPr>
          <p:cNvSpPr txBox="1"/>
          <p:nvPr/>
        </p:nvSpPr>
        <p:spPr>
          <a:xfrm>
            <a:off x="2601068" y="1337742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6FEAB-2E70-3544-BC62-2FA31EADD170}"/>
              </a:ext>
            </a:extLst>
          </p:cNvPr>
          <p:cNvSpPr txBox="1"/>
          <p:nvPr/>
        </p:nvSpPr>
        <p:spPr>
          <a:xfrm>
            <a:off x="4910340" y="1342447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0EAE6-EB13-6045-82CF-E5F24005C9EA}"/>
              </a:ext>
            </a:extLst>
          </p:cNvPr>
          <p:cNvSpPr txBox="1"/>
          <p:nvPr/>
        </p:nvSpPr>
        <p:spPr>
          <a:xfrm>
            <a:off x="5522304" y="1337742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4B073-D7E6-474B-80D2-09970EFD2CDC}"/>
              </a:ext>
            </a:extLst>
          </p:cNvPr>
          <p:cNvSpPr txBox="1"/>
          <p:nvPr/>
        </p:nvSpPr>
        <p:spPr>
          <a:xfrm>
            <a:off x="4304528" y="133879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278D8D-E977-644A-A7E0-F575CDBDD05B}"/>
              </a:ext>
            </a:extLst>
          </p:cNvPr>
          <p:cNvCxnSpPr>
            <a:cxnSpLocks/>
          </p:cNvCxnSpPr>
          <p:nvPr/>
        </p:nvCxnSpPr>
        <p:spPr bwMode="auto">
          <a:xfrm>
            <a:off x="4660756" y="931953"/>
            <a:ext cx="0" cy="39099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D0E096-592B-D34F-AEF6-1AE54C2C9F41}"/>
              </a:ext>
            </a:extLst>
          </p:cNvPr>
          <p:cNvSpPr txBox="1"/>
          <p:nvPr/>
        </p:nvSpPr>
        <p:spPr>
          <a:xfrm>
            <a:off x="3899229" y="554379"/>
            <a:ext cx="4774571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Rn – base register contains address (pointer)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FCC1C8-574E-8E4E-8555-AF8F96C64834}"/>
              </a:ext>
            </a:extLst>
          </p:cNvPr>
          <p:cNvSpPr txBox="1"/>
          <p:nvPr/>
        </p:nvSpPr>
        <p:spPr>
          <a:xfrm>
            <a:off x="3899230" y="1337742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6C981-D013-4F48-8C5A-8E47500AF226}"/>
              </a:ext>
            </a:extLst>
          </p:cNvPr>
          <p:cNvSpPr txBox="1"/>
          <p:nvPr/>
        </p:nvSpPr>
        <p:spPr>
          <a:xfrm>
            <a:off x="2601068" y="569421"/>
            <a:ext cx="1228427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+/-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C50C43-B247-C542-B15B-579DDCF77113}"/>
              </a:ext>
            </a:extLst>
          </p:cNvPr>
          <p:cNvCxnSpPr>
            <a:endCxn id="41" idx="0"/>
          </p:cNvCxnSpPr>
          <p:nvPr/>
        </p:nvCxnSpPr>
        <p:spPr>
          <a:xfrm>
            <a:off x="3591439" y="938753"/>
            <a:ext cx="500589" cy="398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09284B-6443-0E42-A1DC-B73A0EFE824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511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FE162A9-B5C7-0548-987F-324C99264692}"/>
              </a:ext>
            </a:extLst>
          </p:cNvPr>
          <p:cNvSpPr/>
          <p:nvPr/>
        </p:nvSpPr>
        <p:spPr>
          <a:xfrm>
            <a:off x="1640732" y="553612"/>
            <a:ext cx="8910535" cy="32715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44B7E-615A-0745-AB8B-85866618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0" y="145357"/>
            <a:ext cx="10515600" cy="49804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Base Register + Register Offset Addressing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3D122-7FB5-D847-BF4D-55AFF51F9311}"/>
              </a:ext>
            </a:extLst>
          </p:cNvPr>
          <p:cNvGraphicFramePr>
            <a:graphicFrameLocks noGrp="1"/>
          </p:cNvGraphicFramePr>
          <p:nvPr/>
        </p:nvGraphicFramePr>
        <p:xfrm>
          <a:off x="102765" y="5223277"/>
          <a:ext cx="11996405" cy="1403956"/>
        </p:xfrm>
        <a:graphic>
          <a:graphicData uri="http://schemas.openxmlformats.org/drawingml/2006/table">
            <a:tbl>
              <a:tblPr/>
              <a:tblGrid>
                <a:gridCol w="548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4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Syntax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Address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Examples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 +/- Rm</a:t>
                      </a:r>
                      <a:r>
                        <a:rPr lang="en-US" sz="2400" b="0" i="0" kern="120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Rn + or – Rm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r0, [r5, r4]</a:t>
                      </a:r>
                      <a:r>
                        <a:rPr lang="en-US" sz="2400" b="0" i="0" kern="1200" baseline="30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[r5, r4]</a:t>
                      </a:r>
                    </a:p>
                  </a:txBody>
                  <a:tcPr marL="45720" marR="4572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3D1368-71DC-EF47-8C4A-9EB56CED5E11}"/>
              </a:ext>
            </a:extLst>
          </p:cNvPr>
          <p:cNvSpPr txBox="1"/>
          <p:nvPr/>
        </p:nvSpPr>
        <p:spPr>
          <a:xfrm>
            <a:off x="3464555" y="1728344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4307-B5DD-4244-8C7A-991693A81F80}"/>
              </a:ext>
            </a:extLst>
          </p:cNvPr>
          <p:cNvSpPr txBox="1"/>
          <p:nvPr/>
        </p:nvSpPr>
        <p:spPr>
          <a:xfrm>
            <a:off x="5773827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3AC76-DDF4-FE41-8C0A-93CD9FE895FD}"/>
              </a:ext>
            </a:extLst>
          </p:cNvPr>
          <p:cNvSpPr txBox="1"/>
          <p:nvPr/>
        </p:nvSpPr>
        <p:spPr>
          <a:xfrm>
            <a:off x="5168015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3A53-0BAD-564C-8781-570657542A19}"/>
              </a:ext>
            </a:extLst>
          </p:cNvPr>
          <p:cNvSpPr txBox="1"/>
          <p:nvPr/>
        </p:nvSpPr>
        <p:spPr>
          <a:xfrm>
            <a:off x="4762717" y="1728344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F6DB39-2E74-E84C-92F9-B63E321A62DF}"/>
              </a:ext>
            </a:extLst>
          </p:cNvPr>
          <p:cNvCxnSpPr>
            <a:cxnSpLocks/>
          </p:cNvCxnSpPr>
          <p:nvPr/>
        </p:nvCxnSpPr>
        <p:spPr>
          <a:xfrm>
            <a:off x="6678759" y="2109715"/>
            <a:ext cx="0" cy="9147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BC16-2651-CD4F-AA4B-1496E5A9EB62}"/>
              </a:ext>
            </a:extLst>
          </p:cNvPr>
          <p:cNvCxnSpPr>
            <a:stCxn id="25" idx="2"/>
          </p:cNvCxnSpPr>
          <p:nvPr/>
        </p:nvCxnSpPr>
        <p:spPr>
          <a:xfrm>
            <a:off x="5470921" y="2128454"/>
            <a:ext cx="0" cy="126954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89CDA9-92E3-2F4E-B59D-88403DB99351}"/>
              </a:ext>
            </a:extLst>
          </p:cNvPr>
          <p:cNvCxnSpPr>
            <a:cxnSpLocks/>
          </p:cNvCxnSpPr>
          <p:nvPr/>
        </p:nvCxnSpPr>
        <p:spPr>
          <a:xfrm flipV="1">
            <a:off x="5470921" y="3383698"/>
            <a:ext cx="908718" cy="13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A10F03-A38E-2446-A01B-E9DDD1F8ABE7}"/>
              </a:ext>
            </a:extLst>
          </p:cNvPr>
          <p:cNvSpPr/>
          <p:nvPr/>
        </p:nvSpPr>
        <p:spPr>
          <a:xfrm>
            <a:off x="6360972" y="3004646"/>
            <a:ext cx="718457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+ 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31996-0384-2241-B267-C0131FBA2DD9}"/>
              </a:ext>
            </a:extLst>
          </p:cNvPr>
          <p:cNvSpPr txBox="1"/>
          <p:nvPr/>
        </p:nvSpPr>
        <p:spPr>
          <a:xfrm>
            <a:off x="3838481" y="2774106"/>
            <a:ext cx="124264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0     -Rm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1     +Rm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EE2F7-3DFE-E04B-AE59-7AF3A6D42205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V="1">
            <a:off x="4459805" y="2128454"/>
            <a:ext cx="495710" cy="6456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411AB8-D715-A941-A05B-2AA9B14D7F95}"/>
              </a:ext>
            </a:extLst>
          </p:cNvPr>
          <p:cNvCxnSpPr>
            <a:cxnSpLocks/>
          </p:cNvCxnSpPr>
          <p:nvPr/>
        </p:nvCxnSpPr>
        <p:spPr>
          <a:xfrm>
            <a:off x="7079429" y="3376484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B62D-1CE4-3E48-B24B-8530624D2809}"/>
              </a:ext>
            </a:extLst>
          </p:cNvPr>
          <p:cNvSpPr txBox="1"/>
          <p:nvPr/>
        </p:nvSpPr>
        <p:spPr>
          <a:xfrm>
            <a:off x="8068689" y="3176429"/>
            <a:ext cx="225587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Memory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F195B-AA41-6D4A-89F0-8934C4F1CD6C}"/>
              </a:ext>
            </a:extLst>
          </p:cNvPr>
          <p:cNvSpPr txBox="1"/>
          <p:nvPr/>
        </p:nvSpPr>
        <p:spPr>
          <a:xfrm>
            <a:off x="1661632" y="1665494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Instruction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40879-89B2-C24A-89ED-A6C24872283A}"/>
              </a:ext>
            </a:extLst>
          </p:cNvPr>
          <p:cNvSpPr txBox="1"/>
          <p:nvPr/>
        </p:nvSpPr>
        <p:spPr>
          <a:xfrm>
            <a:off x="4897439" y="695123"/>
            <a:ext cx="239039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Source for str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Destination for </a:t>
            </a:r>
            <a:r>
              <a:rPr lang="en-US" sz="2000" b="1" dirty="0" err="1">
                <a:solidFill>
                  <a:srgbClr val="0070C0"/>
                </a:solidFill>
              </a:rPr>
              <a:t>ldr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6EE6D-6EDD-5048-95FA-5837A678A1CB}"/>
              </a:ext>
            </a:extLst>
          </p:cNvPr>
          <p:cNvCxnSpPr>
            <a:cxnSpLocks/>
          </p:cNvCxnSpPr>
          <p:nvPr/>
        </p:nvCxnSpPr>
        <p:spPr>
          <a:xfrm>
            <a:off x="6100968" y="1405239"/>
            <a:ext cx="0" cy="33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20BD47-5236-2843-81DE-366C4BEEAC2D}"/>
              </a:ext>
            </a:extLst>
          </p:cNvPr>
          <p:cNvSpPr txBox="1"/>
          <p:nvPr/>
        </p:nvSpPr>
        <p:spPr>
          <a:xfrm>
            <a:off x="6379639" y="1728344"/>
            <a:ext cx="598241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5FBFE-B72D-724F-AF56-B843EBF3FE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DFF7CCE-3F02-2F7D-6471-2D48796EF7F1}"/>
              </a:ext>
            </a:extLst>
          </p:cNvPr>
          <p:cNvSpPr txBox="1">
            <a:spLocks/>
          </p:cNvSpPr>
          <p:nvPr/>
        </p:nvSpPr>
        <p:spPr>
          <a:xfrm>
            <a:off x="600013" y="3987427"/>
            <a:ext cx="11001907" cy="1101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Pointer Address = Base Register + Register Offset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Unsigned</a:t>
            </a:r>
            <a:r>
              <a:rPr lang="en-US" sz="2200" dirty="0"/>
              <a:t> offset integer </a:t>
            </a:r>
            <a:r>
              <a:rPr lang="en-US" sz="2200" b="1" dirty="0">
                <a:solidFill>
                  <a:schemeClr val="accent5"/>
                </a:solidFill>
              </a:rPr>
              <a:t>in a register </a:t>
            </a:r>
            <a:r>
              <a:rPr lang="en-US" sz="2200" b="1" dirty="0">
                <a:solidFill>
                  <a:srgbClr val="FF0000"/>
                </a:solidFill>
              </a:rPr>
              <a:t>(bytes) </a:t>
            </a:r>
            <a:r>
              <a:rPr lang="en-US" sz="2200" dirty="0"/>
              <a:t>is either added/subtracted from the </a:t>
            </a:r>
            <a:r>
              <a:rPr lang="en-US" sz="2200" b="1" dirty="0"/>
              <a:t>pointer address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chemeClr val="accent5"/>
                </a:solidFill>
              </a:rPr>
              <a:t>base register</a:t>
            </a:r>
          </a:p>
        </p:txBody>
      </p:sp>
    </p:spTree>
    <p:extLst>
      <p:ext uri="{BB962C8B-B14F-4D97-AF65-F5344CB8AC3E}">
        <p14:creationId xmlns:p14="http://schemas.microsoft.com/office/powerpoint/2010/main" val="89101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480F-3D44-37EC-4F49-AD3D125A20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795291"/>
            <a:ext cx="11017250" cy="23102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Load and store have </a:t>
            </a:r>
            <a:r>
              <a:rPr lang="en-US" dirty="0">
                <a:solidFill>
                  <a:srgbClr val="2C895B"/>
                </a:solidFill>
              </a:rPr>
              <a:t>variations</a:t>
            </a:r>
            <a:r>
              <a:rPr lang="en-US" dirty="0"/>
              <a:t> that move 8-bits, 16-bits and 32-bits</a:t>
            </a:r>
          </a:p>
          <a:p>
            <a:r>
              <a:rPr lang="en-US" dirty="0"/>
              <a:t>Load into a register with less than 32-bits will </a:t>
            </a:r>
            <a:r>
              <a:rPr lang="en-US" dirty="0">
                <a:solidFill>
                  <a:srgbClr val="FF0000"/>
                </a:solidFill>
              </a:rPr>
              <a:t>set the upper bits not filled from memory differently</a:t>
            </a:r>
            <a:r>
              <a:rPr lang="en-US" dirty="0">
                <a:solidFill>
                  <a:srgbClr val="2C895B"/>
                </a:solidFill>
              </a:rPr>
              <a:t> depending </a:t>
            </a:r>
            <a:r>
              <a:rPr lang="en-US" dirty="0"/>
              <a:t>on which </a:t>
            </a:r>
            <a:r>
              <a:rPr lang="en-US" dirty="0">
                <a:solidFill>
                  <a:srgbClr val="FF0000"/>
                </a:solidFill>
              </a:rPr>
              <a:t>variation of the load instruction </a:t>
            </a:r>
            <a:r>
              <a:rPr lang="en-US" dirty="0"/>
              <a:t>is used </a:t>
            </a:r>
          </a:p>
          <a:p>
            <a:r>
              <a:rPr lang="en-US" dirty="0"/>
              <a:t>Store will only select the lower 8-bit, lower 16-bits or all 32-bits of the register to copy to memory, </a:t>
            </a:r>
            <a:r>
              <a:rPr lang="en-US" dirty="0">
                <a:solidFill>
                  <a:srgbClr val="FF0000"/>
                </a:solidFill>
              </a:rPr>
              <a:t>register contents are not altered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9333-B795-464C-BC87-30F02B52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Storing: Variations List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46A03E7-CA18-B74F-983A-E79BAB972CCB}"/>
              </a:ext>
            </a:extLst>
          </p:cNvPr>
          <p:cNvGraphicFramePr>
            <a:graphicFrameLocks/>
          </p:cNvGraphicFramePr>
          <p:nvPr/>
        </p:nvGraphicFramePr>
        <p:xfrm>
          <a:off x="333546" y="3224605"/>
          <a:ext cx="11524908" cy="3337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87612">
                  <a:extLst>
                    <a:ext uri="{9D8B030D-6E8A-4147-A177-3AD203B41FA5}">
                      <a16:colId xmlns:a16="http://schemas.microsoft.com/office/drawing/2014/main" val="503186759"/>
                    </a:ext>
                  </a:extLst>
                </a:gridCol>
                <a:gridCol w="3945987">
                  <a:extLst>
                    <a:ext uri="{9D8B030D-6E8A-4147-A177-3AD203B41FA5}">
                      <a16:colId xmlns:a16="http://schemas.microsoft.com/office/drawing/2014/main" val="3732785564"/>
                    </a:ext>
                  </a:extLst>
                </a:gridCol>
                <a:gridCol w="2433711">
                  <a:extLst>
                    <a:ext uri="{9D8B030D-6E8A-4147-A177-3AD203B41FA5}">
                      <a16:colId xmlns:a16="http://schemas.microsoft.com/office/drawing/2014/main" val="2828824039"/>
                    </a:ext>
                  </a:extLst>
                </a:gridCol>
                <a:gridCol w="3657598">
                  <a:extLst>
                    <a:ext uri="{9D8B030D-6E8A-4147-A177-3AD203B41FA5}">
                      <a16:colId xmlns:a16="http://schemas.microsoft.com/office/drawing/2014/main" val="41420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Sign Extension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Memory Address 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ldrsb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signed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sign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unsigned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zero fill (extension)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ldrsh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signed halfword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sign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unsigned halfword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zero fill (extension)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word (4-byte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1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low byte (bits 0-7)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halfword (bits 0-15)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word (bits 0-31)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word (4-byte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3662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5D5505F-5275-F748-A1A4-7AF6B75C7F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805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32-bit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unsigned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783434" y="3016743"/>
            <a:ext cx="1935377" cy="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F71BC5-43A1-CE05-4448-DC95458E4EB9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9122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7BF24A-B6C8-3E6B-01A3-D533B4F22034}"/>
              </a:ext>
            </a:extLst>
          </p:cNvPr>
          <p:cNvCxnSpPr>
            <a:cxnSpLocks/>
          </p:cNvCxnSpPr>
          <p:nvPr/>
        </p:nvCxnSpPr>
        <p:spPr>
          <a:xfrm flipH="1">
            <a:off x="3847878" y="2706428"/>
            <a:ext cx="2852858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AED960-919C-64F4-6921-2AC40BF6188C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29CBFB-231F-E451-2DB7-16DE39450709}"/>
              </a:ext>
            </a:extLst>
          </p:cNvPr>
          <p:cNvCxnSpPr>
            <a:cxnSpLocks/>
          </p:cNvCxnSpPr>
          <p:nvPr/>
        </p:nvCxnSpPr>
        <p:spPr>
          <a:xfrm flipH="1">
            <a:off x="2912322" y="2417396"/>
            <a:ext cx="3806489" cy="0"/>
          </a:xfrm>
          <a:prstGeom prst="straightConnector1">
            <a:avLst/>
          </a:prstGeom>
          <a:ln w="3175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82F34BD-B74F-0E62-89BE-5A232950507C}"/>
              </a:ext>
            </a:extLst>
          </p:cNvPr>
          <p:cNvGrpSpPr/>
          <p:nvPr/>
        </p:nvGrpSpPr>
        <p:grpSpPr>
          <a:xfrm>
            <a:off x="912104" y="4009721"/>
            <a:ext cx="1363444" cy="646331"/>
            <a:chOff x="912104" y="4009721"/>
            <a:chExt cx="1363444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C10F26-EA17-3EA5-43C3-F6E605054DA5}"/>
                </a:ext>
              </a:extLst>
            </p:cNvPr>
            <p:cNvSpPr txBox="1"/>
            <p:nvPr/>
          </p:nvSpPr>
          <p:spPr>
            <a:xfrm>
              <a:off x="912104" y="400972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  <a:p>
              <a:r>
                <a:rPr lang="en-US" dirty="0"/>
                <a:t>address</a:t>
              </a: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1D61DB7E-6931-C0E9-D9C8-E33BD7404BFA}"/>
                </a:ext>
              </a:extLst>
            </p:cNvPr>
            <p:cNvSpPr/>
            <p:nvPr/>
          </p:nvSpPr>
          <p:spPr>
            <a:xfrm>
              <a:off x="1903890" y="4217950"/>
              <a:ext cx="371658" cy="1879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65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16-bit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ldrh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</a:rPr>
              <a:t>load unsigned halfword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783434" y="3016743"/>
            <a:ext cx="1935377" cy="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D37764-1698-1FAC-872F-5F160D025638}"/>
              </a:ext>
            </a:extLst>
          </p:cNvPr>
          <p:cNvSpPr txBox="1"/>
          <p:nvPr/>
        </p:nvSpPr>
        <p:spPr>
          <a:xfrm>
            <a:off x="9420218" y="286822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0x0201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56DF7DF-B146-B274-A922-150B5820470A}"/>
              </a:ext>
            </a:extLst>
          </p:cNvPr>
          <p:cNvSpPr/>
          <p:nvPr/>
        </p:nvSpPr>
        <p:spPr>
          <a:xfrm>
            <a:off x="9045482" y="2860700"/>
            <a:ext cx="512243" cy="6814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21914-FA35-57CD-3765-64D088777ED8}"/>
              </a:ext>
            </a:extLst>
          </p:cNvPr>
          <p:cNvGrpSpPr/>
          <p:nvPr/>
        </p:nvGrpSpPr>
        <p:grpSpPr>
          <a:xfrm>
            <a:off x="912104" y="4009721"/>
            <a:ext cx="1363444" cy="646331"/>
            <a:chOff x="912104" y="4009721"/>
            <a:chExt cx="1363444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97D54-F890-EEAE-5BD3-646EA3FE9616}"/>
                </a:ext>
              </a:extLst>
            </p:cNvPr>
            <p:cNvSpPr txBox="1"/>
            <p:nvPr/>
          </p:nvSpPr>
          <p:spPr>
            <a:xfrm>
              <a:off x="912104" y="400972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  <a:p>
              <a:r>
                <a:rPr lang="en-US" dirty="0"/>
                <a:t>address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8788C42-21B9-03C4-BEE9-C7A8C2FAAA7F}"/>
                </a:ext>
              </a:extLst>
            </p:cNvPr>
            <p:cNvSpPr/>
            <p:nvPr/>
          </p:nvSpPr>
          <p:spPr>
            <a:xfrm>
              <a:off x="1903890" y="4217950"/>
              <a:ext cx="371658" cy="1879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BFDD07-C035-F76D-A340-5818ED1A7A95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05E27A-1FFD-E021-94DA-D062ED994CF6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8B1924-DF0D-4B2F-C8BB-6C5C24BB7C84}"/>
              </a:ext>
            </a:extLst>
          </p:cNvPr>
          <p:cNvSpPr txBox="1"/>
          <p:nvPr/>
        </p:nvSpPr>
        <p:spPr>
          <a:xfrm>
            <a:off x="2586785" y="2407617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CE3082-9938-3AFC-B8D5-6B1352EC7519}"/>
              </a:ext>
            </a:extLst>
          </p:cNvPr>
          <p:cNvSpPr txBox="1"/>
          <p:nvPr/>
        </p:nvSpPr>
        <p:spPr>
          <a:xfrm>
            <a:off x="3463666" y="24238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</p:spTree>
    <p:extLst>
      <p:ext uri="{BB962C8B-B14F-4D97-AF65-F5344CB8AC3E}">
        <p14:creationId xmlns:p14="http://schemas.microsoft.com/office/powerpoint/2010/main" val="116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16-bit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ldrsh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signed halfword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783434" y="3016743"/>
            <a:ext cx="1935377" cy="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D37764-1698-1FAC-872F-5F160D025638}"/>
              </a:ext>
            </a:extLst>
          </p:cNvPr>
          <p:cNvSpPr txBox="1"/>
          <p:nvPr/>
        </p:nvSpPr>
        <p:spPr>
          <a:xfrm>
            <a:off x="9420218" y="286822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0x0201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56DF7DF-B146-B274-A922-150B5820470A}"/>
              </a:ext>
            </a:extLst>
          </p:cNvPr>
          <p:cNvSpPr/>
          <p:nvPr/>
        </p:nvSpPr>
        <p:spPr>
          <a:xfrm>
            <a:off x="9045482" y="2860700"/>
            <a:ext cx="512243" cy="6814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21914-FA35-57CD-3765-64D088777ED8}"/>
              </a:ext>
            </a:extLst>
          </p:cNvPr>
          <p:cNvGrpSpPr/>
          <p:nvPr/>
        </p:nvGrpSpPr>
        <p:grpSpPr>
          <a:xfrm>
            <a:off x="912104" y="4009721"/>
            <a:ext cx="1363444" cy="646331"/>
            <a:chOff x="912104" y="4009721"/>
            <a:chExt cx="1363444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97D54-F890-EEAE-5BD3-646EA3FE9616}"/>
                </a:ext>
              </a:extLst>
            </p:cNvPr>
            <p:cNvSpPr txBox="1"/>
            <p:nvPr/>
          </p:nvSpPr>
          <p:spPr>
            <a:xfrm>
              <a:off x="912104" y="400972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  <a:p>
              <a:r>
                <a:rPr lang="en-US" dirty="0"/>
                <a:t>address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8788C42-21B9-03C4-BEE9-C7A8C2FAAA7F}"/>
                </a:ext>
              </a:extLst>
            </p:cNvPr>
            <p:cNvSpPr/>
            <p:nvPr/>
          </p:nvSpPr>
          <p:spPr>
            <a:xfrm>
              <a:off x="1903890" y="4217950"/>
              <a:ext cx="371658" cy="1879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BFDD07-C035-F76D-A340-5818ED1A7A95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05E27A-1FFD-E021-94DA-D062ED994CF6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8B1924-DF0D-4B2F-C8BB-6C5C24BB7C84}"/>
              </a:ext>
            </a:extLst>
          </p:cNvPr>
          <p:cNvSpPr txBox="1"/>
          <p:nvPr/>
        </p:nvSpPr>
        <p:spPr>
          <a:xfrm>
            <a:off x="2586785" y="2407617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CE3082-9938-3AFC-B8D5-6B1352EC7519}"/>
              </a:ext>
            </a:extLst>
          </p:cNvPr>
          <p:cNvSpPr txBox="1"/>
          <p:nvPr/>
        </p:nvSpPr>
        <p:spPr>
          <a:xfrm>
            <a:off x="3463666" y="24238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0859D-2FAF-0F11-F162-2803841F8413}"/>
              </a:ext>
            </a:extLst>
          </p:cNvPr>
          <p:cNvSpPr txBox="1"/>
          <p:nvPr/>
        </p:nvSpPr>
        <p:spPr>
          <a:xfrm>
            <a:off x="3496477" y="99899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0x02 = 0b0</a:t>
            </a:r>
            <a:r>
              <a:rPr lang="en-US" dirty="0">
                <a:solidFill>
                  <a:schemeClr val="accent6"/>
                </a:solidFill>
              </a:rPr>
              <a:t>0000010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6D174135-9949-4796-6B0B-2F0B1302D271}"/>
              </a:ext>
            </a:extLst>
          </p:cNvPr>
          <p:cNvSpPr/>
          <p:nvPr/>
        </p:nvSpPr>
        <p:spPr>
          <a:xfrm>
            <a:off x="4562527" y="1295992"/>
            <a:ext cx="187371" cy="119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9AE53B-5863-0D3F-70DD-01F85C3105A7}"/>
              </a:ext>
            </a:extLst>
          </p:cNvPr>
          <p:cNvSpPr txBox="1"/>
          <p:nvPr/>
        </p:nvSpPr>
        <p:spPr>
          <a:xfrm>
            <a:off x="2618969" y="271218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Sign extend</a:t>
            </a:r>
          </a:p>
        </p:txBody>
      </p:sp>
    </p:spTree>
    <p:extLst>
      <p:ext uri="{BB962C8B-B14F-4D97-AF65-F5344CB8AC3E}">
        <p14:creationId xmlns:p14="http://schemas.microsoft.com/office/powerpoint/2010/main" val="369222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A119B1-467E-F4DA-1275-E743F5F9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4" y="609600"/>
            <a:ext cx="5536096" cy="55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16-bit Signed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ldrsh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signed halfword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ff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ff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  <a:r>
              <a:rPr lang="en-US" sz="2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927376" y="1789913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927376" y="3016743"/>
            <a:ext cx="1791435" cy="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735933-7BA1-DCF4-EE13-2A55E24B503F}"/>
              </a:ext>
            </a:extLst>
          </p:cNvPr>
          <p:cNvSpPr txBox="1"/>
          <p:nvPr/>
        </p:nvSpPr>
        <p:spPr>
          <a:xfrm>
            <a:off x="9420218" y="2868224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0x8201 </a:t>
            </a:r>
          </a:p>
          <a:p>
            <a:r>
              <a:rPr lang="en-US" dirty="0"/>
              <a:t>negative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353A4AE-665A-D6BD-DFC4-DC4CF348CCB0}"/>
              </a:ext>
            </a:extLst>
          </p:cNvPr>
          <p:cNvSpPr/>
          <p:nvPr/>
        </p:nvSpPr>
        <p:spPr>
          <a:xfrm>
            <a:off x="9045482" y="2860700"/>
            <a:ext cx="512243" cy="6814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073AA-76F6-2AC1-4580-8A8B985CF11C}"/>
              </a:ext>
            </a:extLst>
          </p:cNvPr>
          <p:cNvSpPr txBox="1"/>
          <p:nvPr/>
        </p:nvSpPr>
        <p:spPr>
          <a:xfrm>
            <a:off x="2732816" y="27857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Sign extend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DBD31-57F5-84F5-EFFC-16760BA1CA02}"/>
              </a:ext>
            </a:extLst>
          </p:cNvPr>
          <p:cNvSpPr txBox="1"/>
          <p:nvPr/>
        </p:nvSpPr>
        <p:spPr>
          <a:xfrm>
            <a:off x="3496477" y="99899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0x82 = 0b1</a:t>
            </a:r>
            <a:r>
              <a:rPr lang="en-US" dirty="0">
                <a:solidFill>
                  <a:schemeClr val="accent6"/>
                </a:solidFill>
              </a:rPr>
              <a:t>0000010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D5BE404C-EF21-0A64-C09E-C997025CFB96}"/>
              </a:ext>
            </a:extLst>
          </p:cNvPr>
          <p:cNvSpPr/>
          <p:nvPr/>
        </p:nvSpPr>
        <p:spPr>
          <a:xfrm>
            <a:off x="4562527" y="1295992"/>
            <a:ext cx="187371" cy="119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6D9429-ABFF-CFB7-30A1-F095CD35B890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3965BE-2216-EF85-6629-8D9AEF739101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04FFD2-5CEE-E65E-1D90-33B80113A565}"/>
              </a:ext>
            </a:extLst>
          </p:cNvPr>
          <p:cNvSpPr txBox="1"/>
          <p:nvPr/>
        </p:nvSpPr>
        <p:spPr>
          <a:xfrm>
            <a:off x="2586785" y="2407617"/>
            <a:ext cx="5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0x</a:t>
            </a:r>
            <a:r>
              <a:rPr lang="en-US" sz="1800" dirty="0">
                <a:solidFill>
                  <a:srgbClr val="FF0000"/>
                </a:solidFill>
              </a:rPr>
              <a:t>ff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C05501-F236-5677-3415-875B20D73261}"/>
              </a:ext>
            </a:extLst>
          </p:cNvPr>
          <p:cNvSpPr txBox="1"/>
          <p:nvPr/>
        </p:nvSpPr>
        <p:spPr>
          <a:xfrm>
            <a:off x="3463666" y="2423886"/>
            <a:ext cx="5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0x</a:t>
            </a:r>
            <a:r>
              <a:rPr lang="en-US" sz="1800" dirty="0">
                <a:solidFill>
                  <a:srgbClr val="FF0000"/>
                </a:solidFill>
              </a:rPr>
              <a:t>ff</a:t>
            </a:r>
          </a:p>
        </p:txBody>
      </p:sp>
    </p:spTree>
    <p:extLst>
      <p:ext uri="{BB962C8B-B14F-4D97-AF65-F5344CB8AC3E}">
        <p14:creationId xmlns:p14="http://schemas.microsoft.com/office/powerpoint/2010/main" val="251156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16-bit Unsigned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1303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ldrh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unsigned halfword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  <a:r>
              <a:rPr lang="en-US" sz="2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927376" y="1789913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927376" y="3016743"/>
            <a:ext cx="1791435" cy="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735933-7BA1-DCF4-EE13-2A55E24B503F}"/>
              </a:ext>
            </a:extLst>
          </p:cNvPr>
          <p:cNvSpPr txBox="1"/>
          <p:nvPr/>
        </p:nvSpPr>
        <p:spPr>
          <a:xfrm>
            <a:off x="9420218" y="286822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0x8201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353A4AE-665A-D6BD-DFC4-DC4CF348CCB0}"/>
              </a:ext>
            </a:extLst>
          </p:cNvPr>
          <p:cNvSpPr/>
          <p:nvPr/>
        </p:nvSpPr>
        <p:spPr>
          <a:xfrm>
            <a:off x="9045482" y="2860700"/>
            <a:ext cx="512243" cy="6814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DBD31-57F5-84F5-EFFC-16760BA1CA02}"/>
              </a:ext>
            </a:extLst>
          </p:cNvPr>
          <p:cNvSpPr txBox="1"/>
          <p:nvPr/>
        </p:nvSpPr>
        <p:spPr>
          <a:xfrm>
            <a:off x="3986463" y="1045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0b1</a:t>
            </a:r>
            <a:r>
              <a:rPr lang="en-US" dirty="0">
                <a:solidFill>
                  <a:schemeClr val="accent6"/>
                </a:solidFill>
              </a:rPr>
              <a:t>0000010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D5BE404C-EF21-0A64-C09E-C997025CFB96}"/>
              </a:ext>
            </a:extLst>
          </p:cNvPr>
          <p:cNvSpPr/>
          <p:nvPr/>
        </p:nvSpPr>
        <p:spPr>
          <a:xfrm>
            <a:off x="4596063" y="1353206"/>
            <a:ext cx="187371" cy="119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106A5C-F117-164E-C1AE-566836B6E67A}"/>
              </a:ext>
            </a:extLst>
          </p:cNvPr>
          <p:cNvCxnSpPr>
            <a:cxnSpLocks/>
          </p:cNvCxnSpPr>
          <p:nvPr/>
        </p:nvCxnSpPr>
        <p:spPr>
          <a:xfrm flipV="1">
            <a:off x="3903816" y="1789227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B910B6-8674-49C7-20B3-8BE80810DFB3}"/>
              </a:ext>
            </a:extLst>
          </p:cNvPr>
          <p:cNvCxnSpPr>
            <a:cxnSpLocks/>
          </p:cNvCxnSpPr>
          <p:nvPr/>
        </p:nvCxnSpPr>
        <p:spPr>
          <a:xfrm flipV="1">
            <a:off x="2968260" y="1757386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2439CD-191E-3B54-C2B1-2763D03FE6CB}"/>
              </a:ext>
            </a:extLst>
          </p:cNvPr>
          <p:cNvSpPr txBox="1"/>
          <p:nvPr/>
        </p:nvSpPr>
        <p:spPr>
          <a:xfrm>
            <a:off x="2642723" y="2402642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1DC5A-1445-F4CA-6FA7-9F5083A32F06}"/>
              </a:ext>
            </a:extLst>
          </p:cNvPr>
          <p:cNvSpPr txBox="1"/>
          <p:nvPr/>
        </p:nvSpPr>
        <p:spPr>
          <a:xfrm>
            <a:off x="3519604" y="2418911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</p:spTree>
    <p:extLst>
      <p:ext uri="{BB962C8B-B14F-4D97-AF65-F5344CB8AC3E}">
        <p14:creationId xmlns:p14="http://schemas.microsoft.com/office/powerpoint/2010/main" val="269217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8-bit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0539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</a:rPr>
              <a:t>load unsigned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D37764-1698-1FAC-872F-5F160D025638}"/>
              </a:ext>
            </a:extLst>
          </p:cNvPr>
          <p:cNvSpPr txBox="1"/>
          <p:nvPr/>
        </p:nvSpPr>
        <p:spPr>
          <a:xfrm>
            <a:off x="9377837" y="3016743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56DF7DF-B146-B274-A922-150B5820470A}"/>
              </a:ext>
            </a:extLst>
          </p:cNvPr>
          <p:cNvSpPr/>
          <p:nvPr/>
        </p:nvSpPr>
        <p:spPr>
          <a:xfrm>
            <a:off x="9055882" y="3184293"/>
            <a:ext cx="501843" cy="35782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59A899-0B88-3223-EFAF-0B762777F657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61990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B231E9-A7F7-B227-8E51-A664DB3C5314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7DB786-1DC7-5D05-894F-040E7D84FBD5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93F8E-B99C-8D8E-1C26-730780B67F61}"/>
              </a:ext>
            </a:extLst>
          </p:cNvPr>
          <p:cNvSpPr txBox="1"/>
          <p:nvPr/>
        </p:nvSpPr>
        <p:spPr>
          <a:xfrm>
            <a:off x="2586785" y="2407617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40018A-DAD0-738A-9580-83E08637BA3B}"/>
              </a:ext>
            </a:extLst>
          </p:cNvPr>
          <p:cNvSpPr txBox="1"/>
          <p:nvPr/>
        </p:nvSpPr>
        <p:spPr>
          <a:xfrm>
            <a:off x="3463666" y="24238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EAD83C-A025-DC84-9B3E-BA47715E1404}"/>
              </a:ext>
            </a:extLst>
          </p:cNvPr>
          <p:cNvSpPr txBox="1"/>
          <p:nvPr/>
        </p:nvSpPr>
        <p:spPr>
          <a:xfrm>
            <a:off x="4391637" y="24165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</p:spTree>
    <p:extLst>
      <p:ext uri="{BB962C8B-B14F-4D97-AF65-F5344CB8AC3E}">
        <p14:creationId xmlns:p14="http://schemas.microsoft.com/office/powerpoint/2010/main" val="20237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8-bit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0539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ldrsb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signed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D37764-1698-1FAC-872F-5F160D025638}"/>
              </a:ext>
            </a:extLst>
          </p:cNvPr>
          <p:cNvSpPr txBox="1"/>
          <p:nvPr/>
        </p:nvSpPr>
        <p:spPr>
          <a:xfrm>
            <a:off x="9377837" y="3016743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56DF7DF-B146-B274-A922-150B5820470A}"/>
              </a:ext>
            </a:extLst>
          </p:cNvPr>
          <p:cNvSpPr/>
          <p:nvPr/>
        </p:nvSpPr>
        <p:spPr>
          <a:xfrm>
            <a:off x="9055882" y="3184293"/>
            <a:ext cx="501843" cy="35782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1E959-B2D5-7FDC-059B-6D2CC75F3431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61990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817A1F-A25F-84F9-6E30-140E50BB5622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767564-6A0D-2F94-91DC-0498CCC2E2B1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E38023-555D-56DB-C003-19BB95069252}"/>
              </a:ext>
            </a:extLst>
          </p:cNvPr>
          <p:cNvSpPr txBox="1"/>
          <p:nvPr/>
        </p:nvSpPr>
        <p:spPr>
          <a:xfrm>
            <a:off x="2586785" y="2407617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52A313-F7A9-EE3F-869A-AADB7651A785}"/>
              </a:ext>
            </a:extLst>
          </p:cNvPr>
          <p:cNvSpPr txBox="1"/>
          <p:nvPr/>
        </p:nvSpPr>
        <p:spPr>
          <a:xfrm>
            <a:off x="3463666" y="24238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9BE817-2DF6-49FA-B665-BC77CA3C5AD5}"/>
              </a:ext>
            </a:extLst>
          </p:cNvPr>
          <p:cNvSpPr txBox="1"/>
          <p:nvPr/>
        </p:nvSpPr>
        <p:spPr>
          <a:xfrm>
            <a:off x="4391637" y="24165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9CA2B1-A46C-3CFB-FF5F-7C4BAA6CD333}"/>
              </a:ext>
            </a:extLst>
          </p:cNvPr>
          <p:cNvSpPr txBox="1"/>
          <p:nvPr/>
        </p:nvSpPr>
        <p:spPr>
          <a:xfrm>
            <a:off x="2839646" y="278565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Sign extend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5EA5F9-D039-1BCE-F9A6-BBFA3BCA6094}"/>
              </a:ext>
            </a:extLst>
          </p:cNvPr>
          <p:cNvSpPr txBox="1"/>
          <p:nvPr/>
        </p:nvSpPr>
        <p:spPr>
          <a:xfrm>
            <a:off x="5357210" y="103696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0b0</a:t>
            </a:r>
            <a:r>
              <a:rPr lang="en-US" dirty="0">
                <a:solidFill>
                  <a:schemeClr val="accent6"/>
                </a:solidFill>
              </a:rPr>
              <a:t>0000001</a:t>
            </a:r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69150A96-F58D-2387-DAB3-33205FDF56A9}"/>
              </a:ext>
            </a:extLst>
          </p:cNvPr>
          <p:cNvSpPr/>
          <p:nvPr/>
        </p:nvSpPr>
        <p:spPr>
          <a:xfrm>
            <a:off x="5676316" y="1336543"/>
            <a:ext cx="187371" cy="119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9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8-bit Signed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ldrsb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signed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ff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ff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ff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  <a:r>
              <a:rPr lang="en-US" sz="2000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735933-7BA1-DCF4-EE13-2A55E24B503F}"/>
              </a:ext>
            </a:extLst>
          </p:cNvPr>
          <p:cNvSpPr txBox="1"/>
          <p:nvPr/>
        </p:nvSpPr>
        <p:spPr>
          <a:xfrm>
            <a:off x="9348922" y="3005664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0x81 </a:t>
            </a:r>
          </a:p>
          <a:p>
            <a:r>
              <a:rPr lang="en-US" dirty="0"/>
              <a:t>negative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353A4AE-665A-D6BD-DFC4-DC4CF348CCB0}"/>
              </a:ext>
            </a:extLst>
          </p:cNvPr>
          <p:cNvSpPr/>
          <p:nvPr/>
        </p:nvSpPr>
        <p:spPr>
          <a:xfrm>
            <a:off x="9102720" y="3184293"/>
            <a:ext cx="455005" cy="35782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073AA-76F6-2AC1-4580-8A8B985CF11C}"/>
              </a:ext>
            </a:extLst>
          </p:cNvPr>
          <p:cNvSpPr txBox="1"/>
          <p:nvPr/>
        </p:nvSpPr>
        <p:spPr>
          <a:xfrm>
            <a:off x="3260191" y="27358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Sign extend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DBD31-57F5-84F5-EFFC-16760BA1CA02}"/>
              </a:ext>
            </a:extLst>
          </p:cNvPr>
          <p:cNvSpPr txBox="1"/>
          <p:nvPr/>
        </p:nvSpPr>
        <p:spPr>
          <a:xfrm>
            <a:off x="5357210" y="102275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0b1</a:t>
            </a:r>
            <a:r>
              <a:rPr lang="en-US" dirty="0">
                <a:solidFill>
                  <a:schemeClr val="accent6"/>
                </a:solidFill>
              </a:rPr>
              <a:t>0000001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D5BE404C-EF21-0A64-C09E-C997025CFB96}"/>
              </a:ext>
            </a:extLst>
          </p:cNvPr>
          <p:cNvSpPr/>
          <p:nvPr/>
        </p:nvSpPr>
        <p:spPr>
          <a:xfrm>
            <a:off x="5676316" y="1336543"/>
            <a:ext cx="187371" cy="119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5FF16C-AA65-43BB-24F7-9B53E1DA58D4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61990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F17AC-FF83-AB98-C1D3-672638152229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D0F53C-F2AF-A7F7-7AA7-6C8A954AE79D}"/>
              </a:ext>
            </a:extLst>
          </p:cNvPr>
          <p:cNvSpPr txBox="1"/>
          <p:nvPr/>
        </p:nvSpPr>
        <p:spPr>
          <a:xfrm>
            <a:off x="2652989" y="2407617"/>
            <a:ext cx="5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0x</a:t>
            </a:r>
            <a:r>
              <a:rPr lang="en-US" sz="1800" dirty="0">
                <a:solidFill>
                  <a:srgbClr val="FF0000"/>
                </a:solidFill>
              </a:rPr>
              <a:t>ff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BE3F1-DED8-B231-7EB6-926A7B9BDBA0}"/>
              </a:ext>
            </a:extLst>
          </p:cNvPr>
          <p:cNvSpPr txBox="1"/>
          <p:nvPr/>
        </p:nvSpPr>
        <p:spPr>
          <a:xfrm>
            <a:off x="3529870" y="2423886"/>
            <a:ext cx="5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0x</a:t>
            </a:r>
            <a:r>
              <a:rPr lang="en-US" sz="1800" dirty="0">
                <a:solidFill>
                  <a:srgbClr val="FF0000"/>
                </a:solidFill>
              </a:rPr>
              <a:t>ff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BB93F3-F913-035E-F85A-4B171C0CFBCE}"/>
              </a:ext>
            </a:extLst>
          </p:cNvPr>
          <p:cNvSpPr txBox="1"/>
          <p:nvPr/>
        </p:nvSpPr>
        <p:spPr>
          <a:xfrm>
            <a:off x="4457841" y="2416586"/>
            <a:ext cx="5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0x</a:t>
            </a:r>
            <a:r>
              <a:rPr lang="en-US" sz="1800" dirty="0">
                <a:solidFill>
                  <a:srgbClr val="FF0000"/>
                </a:solidFill>
              </a:rPr>
              <a:t>ff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9A20C1-0811-C249-75B9-FEC773E089A3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07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8-bit Signed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unsigned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  <a:r>
              <a:rPr lang="en-US" sz="2000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735933-7BA1-DCF4-EE13-2A55E24B503F}"/>
              </a:ext>
            </a:extLst>
          </p:cNvPr>
          <p:cNvSpPr txBox="1"/>
          <p:nvPr/>
        </p:nvSpPr>
        <p:spPr>
          <a:xfrm>
            <a:off x="9348922" y="300566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353A4AE-665A-D6BD-DFC4-DC4CF348CCB0}"/>
              </a:ext>
            </a:extLst>
          </p:cNvPr>
          <p:cNvSpPr/>
          <p:nvPr/>
        </p:nvSpPr>
        <p:spPr>
          <a:xfrm>
            <a:off x="9102720" y="3184293"/>
            <a:ext cx="455005" cy="35782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4955CE-0762-252A-C614-912B47B7EAD3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61990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6C97F6-0BBB-240D-61A8-A8B92DE993C3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73E5D6-CAC6-FFF3-F6D4-FD2399B02F44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F72BF3-A2E8-E37E-FE3E-5A12CFB76A37}"/>
              </a:ext>
            </a:extLst>
          </p:cNvPr>
          <p:cNvSpPr txBox="1"/>
          <p:nvPr/>
        </p:nvSpPr>
        <p:spPr>
          <a:xfrm>
            <a:off x="2586785" y="2407617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D2ABD1-D0FF-8575-3CDC-60DF9271C0AA}"/>
              </a:ext>
            </a:extLst>
          </p:cNvPr>
          <p:cNvSpPr txBox="1"/>
          <p:nvPr/>
        </p:nvSpPr>
        <p:spPr>
          <a:xfrm>
            <a:off x="3463666" y="24238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521204-D65A-24CA-D023-C021E1F330C4}"/>
              </a:ext>
            </a:extLst>
          </p:cNvPr>
          <p:cNvSpPr txBox="1"/>
          <p:nvPr/>
        </p:nvSpPr>
        <p:spPr>
          <a:xfrm>
            <a:off x="4391637" y="24165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</p:spTree>
    <p:extLst>
      <p:ext uri="{BB962C8B-B14F-4D97-AF65-F5344CB8AC3E}">
        <p14:creationId xmlns:p14="http://schemas.microsoft.com/office/powerpoint/2010/main" val="34617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Memory, 32-bit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str r1, [r0]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783434" y="3016743"/>
            <a:ext cx="1935377" cy="0"/>
          </a:xfrm>
          <a:prstGeom prst="straightConnector1">
            <a:avLst/>
          </a:prstGeom>
          <a:ln w="317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F71BC5-43A1-CE05-4448-DC95458E4EB9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912226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7BF24A-B6C8-3E6B-01A3-D533B4F22034}"/>
              </a:ext>
            </a:extLst>
          </p:cNvPr>
          <p:cNvCxnSpPr>
            <a:cxnSpLocks/>
          </p:cNvCxnSpPr>
          <p:nvPr/>
        </p:nvCxnSpPr>
        <p:spPr>
          <a:xfrm flipH="1">
            <a:off x="3847878" y="2706428"/>
            <a:ext cx="2852858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AED960-919C-64F4-6921-2AC40BF6188C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29CBFB-231F-E451-2DB7-16DE39450709}"/>
              </a:ext>
            </a:extLst>
          </p:cNvPr>
          <p:cNvCxnSpPr>
            <a:cxnSpLocks/>
          </p:cNvCxnSpPr>
          <p:nvPr/>
        </p:nvCxnSpPr>
        <p:spPr>
          <a:xfrm flipH="1">
            <a:off x="2912322" y="2417396"/>
            <a:ext cx="3806489" cy="0"/>
          </a:xfrm>
          <a:prstGeom prst="straightConnector1">
            <a:avLst/>
          </a:prstGeom>
          <a:ln w="3175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75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Memory, 16-bit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strh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783434" y="3016743"/>
            <a:ext cx="1935377" cy="0"/>
          </a:xfrm>
          <a:prstGeom prst="straightConnector1">
            <a:avLst/>
          </a:prstGeom>
          <a:ln w="317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7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Memory, 8-bit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strb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6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Memory, 8-bit – Storing different byte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858252" y="1079818"/>
            <a:ext cx="9149175" cy="4583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353811" y="5646308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strb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582429" y="2605047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849410" y="262885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600716" y="228314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838621" y="3383688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838621" y="3688251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838621" y="399281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838621" y="4304901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856874" y="2917134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455208" y="5288001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774177" y="430490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780269" y="394707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739523" y="365387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745615" y="329605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838621" y="2967338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838621" y="4889079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955746" y="3881541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488672" y="49571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856874" y="4466603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23A7EB6-419F-9B0C-B0BB-F8AC959F943D}"/>
              </a:ext>
            </a:extLst>
          </p:cNvPr>
          <p:cNvGrpSpPr/>
          <p:nvPr/>
        </p:nvGrpSpPr>
        <p:grpSpPr>
          <a:xfrm>
            <a:off x="2582429" y="1669361"/>
            <a:ext cx="3742224" cy="312089"/>
            <a:chOff x="1085950" y="2250436"/>
            <a:chExt cx="3742224" cy="3120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50C4E7-9ABA-32DC-B1C0-3683DD535A90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DD0C4-8FDA-DA4F-DC05-5D930FA91E4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49C85A-7C39-7912-EFDC-A3362856F002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7995B7-6A99-3842-664C-AE2ACB0A821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1109FCE-AB71-7B7F-54FE-46EED1BF1437}"/>
              </a:ext>
            </a:extLst>
          </p:cNvPr>
          <p:cNvSpPr txBox="1"/>
          <p:nvPr/>
        </p:nvSpPr>
        <p:spPr>
          <a:xfrm>
            <a:off x="2600716" y="134746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4FF8AF-BF6D-C42D-E782-6E725B152AD0}"/>
              </a:ext>
            </a:extLst>
          </p:cNvPr>
          <p:cNvSpPr txBox="1"/>
          <p:nvPr/>
        </p:nvSpPr>
        <p:spPr>
          <a:xfrm>
            <a:off x="992563" y="220096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lsr</a:t>
            </a:r>
            <a:r>
              <a:rPr lang="en-US" dirty="0">
                <a:solidFill>
                  <a:srgbClr val="0070C0"/>
                </a:solidFill>
              </a:rPr>
              <a:t> r1, r2, 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196C4A-460B-9A59-72C2-042787983490}"/>
              </a:ext>
            </a:extLst>
          </p:cNvPr>
          <p:cNvCxnSpPr>
            <a:cxnSpLocks/>
          </p:cNvCxnSpPr>
          <p:nvPr/>
        </p:nvCxnSpPr>
        <p:spPr>
          <a:xfrm flipH="1" flipV="1">
            <a:off x="3129717" y="1981448"/>
            <a:ext cx="728825" cy="62359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1B89CC-0BBF-697D-58FF-30332869E659}"/>
              </a:ext>
            </a:extLst>
          </p:cNvPr>
          <p:cNvCxnSpPr>
            <a:cxnSpLocks/>
          </p:cNvCxnSpPr>
          <p:nvPr/>
        </p:nvCxnSpPr>
        <p:spPr>
          <a:xfrm flipH="1" flipV="1">
            <a:off x="4166902" y="1958339"/>
            <a:ext cx="728825" cy="62359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6568B9-B75B-BBFA-5C2E-1040CB7E9B3B}"/>
              </a:ext>
            </a:extLst>
          </p:cNvPr>
          <p:cNvCxnSpPr>
            <a:cxnSpLocks/>
          </p:cNvCxnSpPr>
          <p:nvPr/>
        </p:nvCxnSpPr>
        <p:spPr>
          <a:xfrm flipH="1" flipV="1">
            <a:off x="5015096" y="2004558"/>
            <a:ext cx="728825" cy="62359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37924C-37E7-102D-2BF8-74D0354B585C}"/>
              </a:ext>
            </a:extLst>
          </p:cNvPr>
          <p:cNvSpPr txBox="1"/>
          <p:nvPr/>
        </p:nvSpPr>
        <p:spPr>
          <a:xfrm>
            <a:off x="1524236" y="1645661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3B8A49-834C-09FB-4DE7-54C3F4A15412}"/>
              </a:ext>
            </a:extLst>
          </p:cNvPr>
          <p:cNvCxnSpPr>
            <a:cxnSpLocks/>
          </p:cNvCxnSpPr>
          <p:nvPr/>
        </p:nvCxnSpPr>
        <p:spPr>
          <a:xfrm flipH="1" flipV="1">
            <a:off x="2184572" y="1995921"/>
            <a:ext cx="451775" cy="65656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EFF640-1E49-2290-939D-BB9D60CF0486}"/>
              </a:ext>
            </a:extLst>
          </p:cNvPr>
          <p:cNvSpPr txBox="1"/>
          <p:nvPr/>
        </p:nvSpPr>
        <p:spPr>
          <a:xfrm>
            <a:off x="4417006" y="1071199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We want store this byte to memory location 0x1000</a:t>
            </a: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C5C482EA-DAC8-A57B-A31A-57B320153CBD}"/>
              </a:ext>
            </a:extLst>
          </p:cNvPr>
          <p:cNvSpPr/>
          <p:nvPr/>
        </p:nvSpPr>
        <p:spPr>
          <a:xfrm>
            <a:off x="4895727" y="1432564"/>
            <a:ext cx="277852" cy="2485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5F6E61-8D15-DDD5-BE07-786917C16C34}"/>
              </a:ext>
            </a:extLst>
          </p:cNvPr>
          <p:cNvSpPr txBox="1"/>
          <p:nvPr/>
        </p:nvSpPr>
        <p:spPr>
          <a:xfrm>
            <a:off x="847300" y="305966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you could also do a </a:t>
            </a:r>
            <a:r>
              <a:rPr lang="en-US" dirty="0" err="1">
                <a:solidFill>
                  <a:srgbClr val="0070C0"/>
                </a:solidFill>
              </a:rPr>
              <a:t>ror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33">
            <a:extLst>
              <a:ext uri="{FF2B5EF4-FFF2-40B4-BE49-F238E27FC236}">
                <a16:creationId xmlns:a16="http://schemas.microsoft.com/office/drawing/2014/main" id="{29317958-51BF-F94C-90A6-CA15736F45B3}"/>
              </a:ext>
            </a:extLst>
          </p:cNvPr>
          <p:cNvSpPr txBox="1">
            <a:spLocks/>
          </p:cNvSpPr>
          <p:nvPr/>
        </p:nvSpPr>
        <p:spPr>
          <a:xfrm>
            <a:off x="1341102" y="4425720"/>
            <a:ext cx="9348803" cy="1823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Isolate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 to get a </a:t>
            </a:r>
            <a:r>
              <a:rPr lang="en-US" dirty="0">
                <a:solidFill>
                  <a:srgbClr val="FF0000"/>
                </a:solidFill>
              </a:rPr>
              <a:t>field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416EDD2-6ABC-E54C-AA9D-C725A5F04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97538"/>
              </p:ext>
            </p:extLst>
          </p:nvPr>
        </p:nvGraphicFramePr>
        <p:xfrm>
          <a:off x="1583328" y="4862568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4" y="52592"/>
            <a:ext cx="10515600" cy="492774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Masking Summary - 1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5A415BB2-1609-D24E-835F-93AF9B6E576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1102" y="545366"/>
            <a:ext cx="9348803" cy="185593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Select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schemeClr val="tx2"/>
                </a:solidFill>
                <a:cs typeface="Courier New" panose="02070309020205020404" pitchFamily="49" charset="0"/>
              </a:rPr>
              <a:t>with </a:t>
            </a:r>
            <a:r>
              <a:rPr lang="en-US" dirty="0">
                <a:solidFill>
                  <a:srgbClr val="FF0000"/>
                </a:solidFill>
              </a:rPr>
              <a:t>a mask of one's surrounded by zeros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select the bits that have a 1 in the mask</a:t>
            </a:r>
            <a:r>
              <a:rPr lang="en-US" dirty="0"/>
              <a:t>, all other bits will be set to zero  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4BF1AE16-E845-614A-B584-32BB347482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22741" y="2459948"/>
            <a:ext cx="9348803" cy="183243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Clear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schemeClr val="tx2"/>
                </a:solidFill>
                <a:cs typeface="Courier New" panose="02070309020205020404" pitchFamily="49" charset="0"/>
              </a:rPr>
              <a:t>with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 mask of zero's surrounded by ones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select the bits that have a 1 in the mask</a:t>
            </a:r>
            <a:r>
              <a:rPr lang="en-US" dirty="0"/>
              <a:t>, all other bits will be set to zero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1EC8726-1E3A-384B-B514-C776C05FC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82953"/>
              </p:ext>
            </p:extLst>
          </p:nvPr>
        </p:nvGraphicFramePr>
        <p:xfrm>
          <a:off x="1663820" y="1558225"/>
          <a:ext cx="8171060" cy="4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40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969616752"/>
                    </a:ext>
                  </a:extLst>
                </a:gridCol>
              </a:tblGrid>
              <a:tr h="4445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0 0 0 0 0 0 0 0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</a:t>
                      </a: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5C46431-4972-664C-B663-C7D911FD423F}"/>
              </a:ext>
            </a:extLst>
          </p:cNvPr>
          <p:cNvSpPr txBox="1"/>
          <p:nvPr/>
        </p:nvSpPr>
        <p:spPr>
          <a:xfrm>
            <a:off x="3039839" y="1253820"/>
            <a:ext cx="3558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selects</a:t>
            </a:r>
            <a:r>
              <a:rPr lang="en-US" sz="1600" dirty="0">
                <a:solidFill>
                  <a:srgbClr val="0070C0"/>
                </a:solidFill>
              </a:rPr>
              <a:t> this field when used with 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A8E442-5C12-A34A-9B5F-EEACA9A7AB5B}"/>
              </a:ext>
            </a:extLst>
          </p:cNvPr>
          <p:cNvSpPr txBox="1"/>
          <p:nvPr/>
        </p:nvSpPr>
        <p:spPr>
          <a:xfrm>
            <a:off x="4591020" y="2018181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 mask 0x3c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280B41-CDC2-EF48-AB80-11C39594BF41}"/>
              </a:ext>
            </a:extLst>
          </p:cNvPr>
          <p:cNvGrpSpPr/>
          <p:nvPr/>
        </p:nvGrpSpPr>
        <p:grpSpPr>
          <a:xfrm>
            <a:off x="3604470" y="3208572"/>
            <a:ext cx="4301280" cy="1077377"/>
            <a:chOff x="2777000" y="3444499"/>
            <a:chExt cx="4301280" cy="10773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82803-BE70-104C-8D08-699D1D2ADC1A}"/>
                </a:ext>
              </a:extLst>
            </p:cNvPr>
            <p:cNvSpPr txBox="1"/>
            <p:nvPr/>
          </p:nvSpPr>
          <p:spPr>
            <a:xfrm>
              <a:off x="2777000" y="4183322"/>
              <a:ext cx="3438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clear a field mask 0xffffffc3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D90056-643F-6F44-852B-3A2155EF8833}"/>
                </a:ext>
              </a:extLst>
            </p:cNvPr>
            <p:cNvSpPr txBox="1"/>
            <p:nvPr/>
          </p:nvSpPr>
          <p:spPr>
            <a:xfrm>
              <a:off x="2854047" y="3444499"/>
              <a:ext cx="4224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clears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this field when used with and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ED736E9-8134-6145-B03E-3DA73C51D379}"/>
              </a:ext>
            </a:extLst>
          </p:cNvPr>
          <p:cNvSpPr txBox="1"/>
          <p:nvPr/>
        </p:nvSpPr>
        <p:spPr>
          <a:xfrm>
            <a:off x="1502095" y="5431403"/>
            <a:ext cx="339067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lsl</a:t>
            </a:r>
            <a:r>
              <a:rPr lang="en-US" dirty="0">
                <a:solidFill>
                  <a:srgbClr val="0070C0"/>
                </a:solidFill>
              </a:rPr>
              <a:t> this edge to bit 31 (left edge)</a:t>
            </a:r>
          </a:p>
          <a:p>
            <a:r>
              <a:rPr lang="en-US" dirty="0">
                <a:solidFill>
                  <a:srgbClr val="0070C0"/>
                </a:solidFill>
              </a:rPr>
              <a:t>then </a:t>
            </a:r>
            <a:r>
              <a:rPr lang="en-US" dirty="0" err="1">
                <a:solidFill>
                  <a:srgbClr val="0070C0"/>
                </a:solidFill>
              </a:rPr>
              <a:t>lsr</a:t>
            </a:r>
            <a:r>
              <a:rPr lang="en-US" dirty="0">
                <a:solidFill>
                  <a:srgbClr val="0070C0"/>
                </a:solidFill>
              </a:rPr>
              <a:t> to move back </a:t>
            </a: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FF961785-3B68-C843-8EEE-02B25104BF39}"/>
              </a:ext>
            </a:extLst>
          </p:cNvPr>
          <p:cNvSpPr/>
          <p:nvPr/>
        </p:nvSpPr>
        <p:spPr>
          <a:xfrm>
            <a:off x="3334031" y="5242058"/>
            <a:ext cx="85952" cy="189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358462-52EB-0748-B8A9-2255EAABD25B}"/>
              </a:ext>
            </a:extLst>
          </p:cNvPr>
          <p:cNvSpPr txBox="1"/>
          <p:nvPr/>
        </p:nvSpPr>
        <p:spPr>
          <a:xfrm>
            <a:off x="5339754" y="5472728"/>
            <a:ext cx="3429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lsr</a:t>
            </a:r>
            <a:r>
              <a:rPr lang="en-US" dirty="0">
                <a:solidFill>
                  <a:srgbClr val="0070C0"/>
                </a:solidFill>
              </a:rPr>
              <a:t> this edge to bit 0 (right edge)</a:t>
            </a:r>
          </a:p>
          <a:p>
            <a:r>
              <a:rPr lang="en-US" dirty="0">
                <a:solidFill>
                  <a:srgbClr val="0070C0"/>
                </a:solidFill>
              </a:rPr>
              <a:t>then </a:t>
            </a:r>
            <a:r>
              <a:rPr lang="en-US" dirty="0" err="1">
                <a:solidFill>
                  <a:srgbClr val="0070C0"/>
                </a:solidFill>
              </a:rPr>
              <a:t>lsl</a:t>
            </a:r>
            <a:r>
              <a:rPr lang="en-US" dirty="0">
                <a:solidFill>
                  <a:srgbClr val="0070C0"/>
                </a:solidFill>
              </a:rPr>
              <a:t> to move back</a:t>
            </a: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E64C4E31-8781-DA42-9695-5BEA139198A7}"/>
              </a:ext>
            </a:extLst>
          </p:cNvPr>
          <p:cNvSpPr/>
          <p:nvPr/>
        </p:nvSpPr>
        <p:spPr>
          <a:xfrm>
            <a:off x="5405395" y="5242057"/>
            <a:ext cx="85952" cy="189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68E6E7-2687-90BC-792A-62ACB17E9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08461"/>
              </p:ext>
            </p:extLst>
          </p:nvPr>
        </p:nvGraphicFramePr>
        <p:xfrm>
          <a:off x="1472102" y="3504855"/>
          <a:ext cx="8171060" cy="4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40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969616752"/>
                    </a:ext>
                  </a:extLst>
                </a:gridCol>
              </a:tblGrid>
              <a:tr h="4445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</a:t>
                      </a: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9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1015" y="1063548"/>
            <a:ext cx="11632223" cy="4273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Address of X (defined as int X)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*Y)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write Y = &amp;X;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r1, [r2]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3FDB8-9673-7E43-A38F-E67C5AF67BC7}"/>
              </a:ext>
            </a:extLst>
          </p:cNvPr>
          <p:cNvSpPr/>
          <p:nvPr/>
        </p:nvSpPr>
        <p:spPr>
          <a:xfrm>
            <a:off x="3184918" y="274450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5952F-BE04-8E4C-A50D-8E120CFC45FB}"/>
              </a:ext>
            </a:extLst>
          </p:cNvPr>
          <p:cNvSpPr txBox="1"/>
          <p:nvPr/>
        </p:nvSpPr>
        <p:spPr>
          <a:xfrm>
            <a:off x="2761239" y="35518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1A1FE-735C-3C42-9163-CF99E657A754}"/>
              </a:ext>
            </a:extLst>
          </p:cNvPr>
          <p:cNvSpPr txBox="1"/>
          <p:nvPr/>
        </p:nvSpPr>
        <p:spPr>
          <a:xfrm>
            <a:off x="2821082" y="28539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83E02-431E-2047-9DE3-9B51AB57BB4B}"/>
              </a:ext>
            </a:extLst>
          </p:cNvPr>
          <p:cNvSpPr txBox="1"/>
          <p:nvPr/>
        </p:nvSpPr>
        <p:spPr>
          <a:xfrm>
            <a:off x="5609749" y="367800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contents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15CB20-C27D-4B4F-9773-CE938B7416F7}"/>
              </a:ext>
            </a:extLst>
          </p:cNvPr>
          <p:cNvCxnSpPr>
            <a:cxnSpLocks/>
          </p:cNvCxnSpPr>
          <p:nvPr/>
        </p:nvCxnSpPr>
        <p:spPr>
          <a:xfrm>
            <a:off x="4630504" y="385114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5BD856-1BB9-5E4C-A0B8-2E6B7FE59AA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634108" y="315345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225A92-BEAB-CBC6-EC6F-28127BD4DD3F}"/>
              </a:ext>
            </a:extLst>
          </p:cNvPr>
          <p:cNvSpPr txBox="1"/>
          <p:nvPr/>
        </p:nvSpPr>
        <p:spPr>
          <a:xfrm>
            <a:off x="5618887" y="402428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7DAD9-D516-5C44-282A-A1C2AFE646DC}"/>
              </a:ext>
            </a:extLst>
          </p:cNvPr>
          <p:cNvSpPr txBox="1"/>
          <p:nvPr/>
        </p:nvSpPr>
        <p:spPr>
          <a:xfrm>
            <a:off x="5618887" y="298417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93441F-C18B-1080-358D-5CAC969FCB77}"/>
              </a:ext>
            </a:extLst>
          </p:cNvPr>
          <p:cNvSpPr txBox="1"/>
          <p:nvPr/>
        </p:nvSpPr>
        <p:spPr>
          <a:xfrm>
            <a:off x="5618887" y="332947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77DA5E-8DD2-2F89-6AE0-88584CC061D2}"/>
              </a:ext>
            </a:extLst>
          </p:cNvPr>
          <p:cNvSpPr txBox="1"/>
          <p:nvPr/>
        </p:nvSpPr>
        <p:spPr>
          <a:xfrm>
            <a:off x="7424439" y="33645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807513-DA45-A639-2E42-E7F8A0B46884}"/>
              </a:ext>
            </a:extLst>
          </p:cNvPr>
          <p:cNvSpPr txBox="1"/>
          <p:nvPr/>
        </p:nvSpPr>
        <p:spPr>
          <a:xfrm>
            <a:off x="7424439" y="299518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    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this is 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6DB617-402E-A872-420B-850CF03CDFD9}"/>
              </a:ext>
            </a:extLst>
          </p:cNvPr>
          <p:cNvSpPr txBox="1"/>
          <p:nvPr/>
        </p:nvSpPr>
        <p:spPr>
          <a:xfrm>
            <a:off x="7438071" y="370306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   // this is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3239D-7EEC-2F6E-D458-0379D48FA3DA}"/>
              </a:ext>
            </a:extLst>
          </p:cNvPr>
          <p:cNvSpPr txBox="1"/>
          <p:nvPr/>
        </p:nvSpPr>
        <p:spPr>
          <a:xfrm>
            <a:off x="7469686" y="40142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0A8594-8B68-AC55-9CFD-2E6C1E84E4DD}"/>
              </a:ext>
            </a:extLst>
          </p:cNvPr>
          <p:cNvSpPr/>
          <p:nvPr/>
        </p:nvSpPr>
        <p:spPr>
          <a:xfrm>
            <a:off x="3182704" y="34911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D06F7F-18CB-959E-AB08-FE1FAB572246}"/>
              </a:ext>
            </a:extLst>
          </p:cNvPr>
          <p:cNvSpPr txBox="1"/>
          <p:nvPr/>
        </p:nvSpPr>
        <p:spPr>
          <a:xfrm>
            <a:off x="5616146" y="263304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70DAEF-81AB-3B6A-5577-2D8D7D086B41}"/>
              </a:ext>
            </a:extLst>
          </p:cNvPr>
          <p:cNvSpPr txBox="1"/>
          <p:nvPr/>
        </p:nvSpPr>
        <p:spPr>
          <a:xfrm>
            <a:off x="7466945" y="262301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93274-8C21-4747-739F-B989D34D9F64}"/>
              </a:ext>
            </a:extLst>
          </p:cNvPr>
          <p:cNvSpPr txBox="1"/>
          <p:nvPr/>
        </p:nvSpPr>
        <p:spPr>
          <a:xfrm>
            <a:off x="5616146" y="299908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FC9324-89FF-7565-ABE1-1B609013EDD0}"/>
              </a:ext>
            </a:extLst>
          </p:cNvPr>
          <p:cNvCxnSpPr>
            <a:cxnSpLocks/>
          </p:cNvCxnSpPr>
          <p:nvPr/>
        </p:nvCxnSpPr>
        <p:spPr>
          <a:xfrm flipV="1">
            <a:off x="4626884" y="3163748"/>
            <a:ext cx="1514391" cy="50428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40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7" y="100755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4984" y="941133"/>
            <a:ext cx="11017048" cy="567693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 contains the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 r1 points at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Y = *X;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r3, [r1]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 (read 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(read 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// y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EE306-E8B8-AE7F-F7F2-F13A86F91338}"/>
              </a:ext>
            </a:extLst>
          </p:cNvPr>
          <p:cNvSpPr/>
          <p:nvPr/>
        </p:nvSpPr>
        <p:spPr>
          <a:xfrm>
            <a:off x="4535791" y="2672967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2B9668-378D-55BC-BE49-414AB1233E62}"/>
              </a:ext>
            </a:extLst>
          </p:cNvPr>
          <p:cNvSpPr txBox="1"/>
          <p:nvPr/>
        </p:nvSpPr>
        <p:spPr>
          <a:xfrm>
            <a:off x="4112112" y="3480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059D62-6CFD-A6A8-DAEC-6E391D917CBC}"/>
              </a:ext>
            </a:extLst>
          </p:cNvPr>
          <p:cNvSpPr txBox="1"/>
          <p:nvPr/>
        </p:nvSpPr>
        <p:spPr>
          <a:xfrm>
            <a:off x="4171955" y="27824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F2F4A7-E616-7FE0-244C-6A8986722957}"/>
              </a:ext>
            </a:extLst>
          </p:cNvPr>
          <p:cNvSpPr txBox="1"/>
          <p:nvPr/>
        </p:nvSpPr>
        <p:spPr>
          <a:xfrm>
            <a:off x="6960621" y="3620520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A289B5-AEBC-1415-5A4F-D33FEF10F357}"/>
              </a:ext>
            </a:extLst>
          </p:cNvPr>
          <p:cNvCxnSpPr>
            <a:cxnSpLocks/>
          </p:cNvCxnSpPr>
          <p:nvPr/>
        </p:nvCxnSpPr>
        <p:spPr>
          <a:xfrm>
            <a:off x="5981377" y="3779600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05CBC7-E9F6-CD46-1F46-3705B963A227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984981" y="3081911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7FBA10-FD00-C5DC-A281-6064A873651B}"/>
              </a:ext>
            </a:extLst>
          </p:cNvPr>
          <p:cNvSpPr txBox="1"/>
          <p:nvPr/>
        </p:nvSpPr>
        <p:spPr>
          <a:xfrm>
            <a:off x="6969760" y="395274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A8C7C4-7A2F-3138-2E42-11B6B1B78406}"/>
              </a:ext>
            </a:extLst>
          </p:cNvPr>
          <p:cNvSpPr txBox="1"/>
          <p:nvPr/>
        </p:nvSpPr>
        <p:spPr>
          <a:xfrm>
            <a:off x="6969760" y="291263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3F743-48ED-5411-6FB2-4DF5FBA13945}"/>
              </a:ext>
            </a:extLst>
          </p:cNvPr>
          <p:cNvSpPr txBox="1"/>
          <p:nvPr/>
        </p:nvSpPr>
        <p:spPr>
          <a:xfrm>
            <a:off x="6969760" y="325793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3454A-95D8-EBE3-8345-F6CEE92FF232}"/>
              </a:ext>
            </a:extLst>
          </p:cNvPr>
          <p:cNvSpPr txBox="1"/>
          <p:nvPr/>
        </p:nvSpPr>
        <p:spPr>
          <a:xfrm>
            <a:off x="8775312" y="32929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D73844-5CBA-D697-8A54-492EDC6361B3}"/>
              </a:ext>
            </a:extLst>
          </p:cNvPr>
          <p:cNvSpPr txBox="1"/>
          <p:nvPr/>
        </p:nvSpPr>
        <p:spPr>
          <a:xfrm>
            <a:off x="8775312" y="292364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1A5A5-0328-3762-0B95-CEC700E60237}"/>
              </a:ext>
            </a:extLst>
          </p:cNvPr>
          <p:cNvSpPr txBox="1"/>
          <p:nvPr/>
        </p:nvSpPr>
        <p:spPr>
          <a:xfrm>
            <a:off x="8788944" y="36315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7BB409-1ABD-DCF0-4379-DED8AA885E23}"/>
              </a:ext>
            </a:extLst>
          </p:cNvPr>
          <p:cNvSpPr txBox="1"/>
          <p:nvPr/>
        </p:nvSpPr>
        <p:spPr>
          <a:xfrm>
            <a:off x="8820559" y="39427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979E99-43A4-1FE0-AA8B-F9165DC64800}"/>
              </a:ext>
            </a:extLst>
          </p:cNvPr>
          <p:cNvSpPr/>
          <p:nvPr/>
        </p:nvSpPr>
        <p:spPr>
          <a:xfrm>
            <a:off x="4533577" y="3419623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9FA7A7-C9D2-18AB-563B-F805492F2B28}"/>
              </a:ext>
            </a:extLst>
          </p:cNvPr>
          <p:cNvSpPr txBox="1"/>
          <p:nvPr/>
        </p:nvSpPr>
        <p:spPr>
          <a:xfrm>
            <a:off x="6967019" y="2561502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49AF6D-7666-3B8B-113A-35343A5C33F5}"/>
              </a:ext>
            </a:extLst>
          </p:cNvPr>
          <p:cNvSpPr txBox="1"/>
          <p:nvPr/>
        </p:nvSpPr>
        <p:spPr>
          <a:xfrm>
            <a:off x="8817818" y="255146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E33CE5-22C2-C930-7332-4E4109EB8AF1}"/>
              </a:ext>
            </a:extLst>
          </p:cNvPr>
          <p:cNvSpPr txBox="1"/>
          <p:nvPr/>
        </p:nvSpPr>
        <p:spPr>
          <a:xfrm>
            <a:off x="6960621" y="2915910"/>
            <a:ext cx="185993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946F4F-6EEB-870C-43BB-7F4507F262FF}"/>
              </a:ext>
            </a:extLst>
          </p:cNvPr>
          <p:cNvSpPr/>
          <p:nvPr/>
        </p:nvSpPr>
        <p:spPr>
          <a:xfrm>
            <a:off x="4523935" y="19783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42A5B-9DB2-FAC2-1AE7-B82BEF201F0C}"/>
              </a:ext>
            </a:extLst>
          </p:cNvPr>
          <p:cNvSpPr txBox="1"/>
          <p:nvPr/>
        </p:nvSpPr>
        <p:spPr>
          <a:xfrm>
            <a:off x="4160099" y="208780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B7ADE1-D83A-8641-6532-DCA7948E1B17}"/>
              </a:ext>
            </a:extLst>
          </p:cNvPr>
          <p:cNvSpPr/>
          <p:nvPr/>
        </p:nvSpPr>
        <p:spPr>
          <a:xfrm>
            <a:off x="4539959" y="1976514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478D42-07A5-A91C-2622-8F6B03225C11}"/>
              </a:ext>
            </a:extLst>
          </p:cNvPr>
          <p:cNvSpPr txBox="1"/>
          <p:nvPr/>
        </p:nvSpPr>
        <p:spPr>
          <a:xfrm>
            <a:off x="4080497" y="42650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195AB7-356D-0FE7-F1AE-3C2498CF3927}"/>
              </a:ext>
            </a:extLst>
          </p:cNvPr>
          <p:cNvSpPr/>
          <p:nvPr/>
        </p:nvSpPr>
        <p:spPr>
          <a:xfrm>
            <a:off x="4501962" y="42043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F2F2E9-9682-53C9-5BCA-0AC616491EBF}"/>
              </a:ext>
            </a:extLst>
          </p:cNvPr>
          <p:cNvSpPr/>
          <p:nvPr/>
        </p:nvSpPr>
        <p:spPr>
          <a:xfrm>
            <a:off x="4491586" y="4204315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55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5E96A5-7F9D-17C6-0405-C5DD59A7B262}"/>
              </a:ext>
            </a:extLst>
          </p:cNvPr>
          <p:cNvCxnSpPr>
            <a:cxnSpLocks/>
          </p:cNvCxnSpPr>
          <p:nvPr/>
        </p:nvCxnSpPr>
        <p:spPr>
          <a:xfrm flipH="1" flipV="1">
            <a:off x="6022709" y="2540757"/>
            <a:ext cx="936159" cy="115483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6D13-3E79-C436-E3A7-AEBEDFEC0FD5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5939386" y="2811334"/>
            <a:ext cx="1070456" cy="16885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7F4DDD-BB4D-8189-E660-E425AE517F32}"/>
              </a:ext>
            </a:extLst>
          </p:cNvPr>
          <p:cNvCxnSpPr>
            <a:cxnSpLocks/>
          </p:cNvCxnSpPr>
          <p:nvPr/>
        </p:nvCxnSpPr>
        <p:spPr>
          <a:xfrm flipV="1">
            <a:off x="5934198" y="3118174"/>
            <a:ext cx="1209874" cy="138171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7461DF-838D-E99D-247D-1C5936F174D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22709" y="2246682"/>
            <a:ext cx="944310" cy="484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0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5" grpId="0" animBg="1"/>
      <p:bldP spid="58" grpId="0" animBg="1"/>
      <p:bldP spid="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208"/>
            <a:ext cx="9799455" cy="43688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ldr</a:t>
            </a:r>
            <a:r>
              <a:rPr lang="en-US" dirty="0"/>
              <a:t>/str: array copy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418974" y="827638"/>
            <a:ext cx="5731195" cy="494061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SZ 6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*, int *, int);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 = {1, 2, 3, 4, 5, 6};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[SZ];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SZ);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SZ;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*(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EC35A7-5AA9-9920-5857-0B1A2EA61BC5}"/>
              </a:ext>
            </a:extLst>
          </p:cNvPr>
          <p:cNvSpPr/>
          <p:nvPr/>
        </p:nvSpPr>
        <p:spPr bwMode="auto">
          <a:xfrm>
            <a:off x="6168289" y="1715492"/>
            <a:ext cx="5604737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int *end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if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&lt;= 0)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do {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 =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 while 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end);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1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5705441" y="1132946"/>
            <a:ext cx="6222337" cy="41488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lsl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r2, </a:t>
            </a:r>
            <a:r>
              <a:rPr lang="en-US" sz="16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//convert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int size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r0, r2 // loop term pointer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[r0]  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r4, [r1]  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4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r1, 4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r3   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term pointer?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579"/>
            <a:ext cx="6792686" cy="715294"/>
          </a:xfrm>
        </p:spPr>
        <p:txBody>
          <a:bodyPr/>
          <a:lstStyle/>
          <a:p>
            <a:r>
              <a:rPr lang="en-US" dirty="0"/>
              <a:t>Base Register version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773978" y="629102"/>
            <a:ext cx="4548793" cy="61177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use as loop term pointer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use as temp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(.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4779025" y="3154546"/>
            <a:ext cx="2092331" cy="743363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8726230" y="4572394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F11DE-C2F2-8FAB-972C-744D3FEACA6E}"/>
              </a:ext>
            </a:extLst>
          </p:cNvPr>
          <p:cNvSpPr txBox="1"/>
          <p:nvPr/>
        </p:nvSpPr>
        <p:spPr>
          <a:xfrm>
            <a:off x="8328685" y="1273094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 loop guard</a:t>
            </a:r>
          </a:p>
        </p:txBody>
      </p:sp>
    </p:spTree>
    <p:extLst>
      <p:ext uri="{BB962C8B-B14F-4D97-AF65-F5344CB8AC3E}">
        <p14:creationId xmlns:p14="http://schemas.microsoft.com/office/powerpoint/2010/main" val="191025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9FE6AB-E81E-B444-B591-D0FED0BF917C}"/>
              </a:ext>
            </a:extLst>
          </p:cNvPr>
          <p:cNvSpPr/>
          <p:nvPr/>
        </p:nvSpPr>
        <p:spPr>
          <a:xfrm>
            <a:off x="544148" y="687203"/>
            <a:ext cx="10952912" cy="3042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B42E9-51EC-5946-974B-01878683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7" y="16798"/>
            <a:ext cx="11521966" cy="593499"/>
          </a:xfrm>
        </p:spPr>
        <p:txBody>
          <a:bodyPr/>
          <a:lstStyle/>
          <a:p>
            <a:r>
              <a:rPr lang="en-US" dirty="0"/>
              <a:t>Load/Store: Register Base Addressing + Register Offset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948C1-6E57-4545-A59D-E0C27906CCA4}"/>
              </a:ext>
            </a:extLst>
          </p:cNvPr>
          <p:cNvSpPr/>
          <p:nvPr/>
        </p:nvSpPr>
        <p:spPr>
          <a:xfrm>
            <a:off x="4299138" y="93494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32-bit memory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AC8F8-F5D4-8447-839F-F37551C6D43A}"/>
              </a:ext>
            </a:extLst>
          </p:cNvPr>
          <p:cNvSpPr/>
          <p:nvPr/>
        </p:nvSpPr>
        <p:spPr>
          <a:xfrm>
            <a:off x="4532242" y="2765966"/>
            <a:ext cx="2862621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7190895-4F89-3540-98CE-DCCCB6E167D4}"/>
              </a:ext>
            </a:extLst>
          </p:cNvPr>
          <p:cNvSpPr/>
          <p:nvPr/>
        </p:nvSpPr>
        <p:spPr>
          <a:xfrm>
            <a:off x="5496571" y="17364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672C6-6E2F-1246-838E-D16861B6BB89}"/>
              </a:ext>
            </a:extLst>
          </p:cNvPr>
          <p:cNvSpPr/>
          <p:nvPr/>
        </p:nvSpPr>
        <p:spPr>
          <a:xfrm>
            <a:off x="8234427" y="859650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814B572-D0CB-8A4E-A07E-FD738CE58FF1}"/>
              </a:ext>
            </a:extLst>
          </p:cNvPr>
          <p:cNvSpPr/>
          <p:nvPr/>
        </p:nvSpPr>
        <p:spPr>
          <a:xfrm>
            <a:off x="7445139" y="114031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E3FA5-0D7F-3744-92E4-AB3BD3E80B32}"/>
              </a:ext>
            </a:extLst>
          </p:cNvPr>
          <p:cNvSpPr txBox="1"/>
          <p:nvPr/>
        </p:nvSpPr>
        <p:spPr>
          <a:xfrm>
            <a:off x="671994" y="859650"/>
            <a:ext cx="3860249" cy="258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sz="2400" b="1" dirty="0" err="1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ldr</a:t>
            </a:r>
            <a:r>
              <a:rPr lang="en-US" sz="2400" b="1" dirty="0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	r0, [r1, r4]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endParaRPr lang="en-US" b="1" dirty="0">
              <a:solidFill>
                <a:srgbClr val="000000"/>
              </a:solidFill>
              <a:latin typeface="Consolas"/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Copies a 32-bit word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from the memory location 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whose address is contained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 r1 + r4 (r1 is a pointer) into register r0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07FC23-65A2-A446-BB79-19622BF1C8EC}"/>
              </a:ext>
            </a:extLst>
          </p:cNvPr>
          <p:cNvGrpSpPr/>
          <p:nvPr/>
        </p:nvGrpSpPr>
        <p:grpSpPr>
          <a:xfrm>
            <a:off x="502498" y="3930695"/>
            <a:ext cx="10962231" cy="2695197"/>
            <a:chOff x="502498" y="3920756"/>
            <a:chExt cx="10962231" cy="2695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101E7C-518A-0346-9D9A-3F6B9427401A}"/>
                </a:ext>
              </a:extLst>
            </p:cNvPr>
            <p:cNvSpPr/>
            <p:nvPr/>
          </p:nvSpPr>
          <p:spPr>
            <a:xfrm>
              <a:off x="511817" y="3920756"/>
              <a:ext cx="10952912" cy="26951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0DF693-E3C0-B642-B002-BCC38B552352}"/>
                </a:ext>
              </a:extLst>
            </p:cNvPr>
            <p:cNvSpPr txBox="1"/>
            <p:nvPr/>
          </p:nvSpPr>
          <p:spPr>
            <a:xfrm>
              <a:off x="502498" y="3933340"/>
              <a:ext cx="4199240" cy="2485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nsolas"/>
                  <a:ea typeface="Calibri"/>
                  <a:cs typeface="Calibri"/>
                </a:rPr>
                <a:t>str	r0, [r1, r4]</a:t>
              </a:r>
              <a:endParaRPr lang="en-US" dirty="0"/>
            </a:p>
            <a:p>
              <a:endParaRPr lang="en-US" dirty="0"/>
            </a:p>
            <a:p>
              <a:pPr>
                <a:lnSpc>
                  <a:spcPct val="115000"/>
                </a:lnSpc>
                <a:tabLst>
                  <a:tab pos="342900" algn="l"/>
                  <a:tab pos="16002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Copies all 32 bits of the value held in register r0 to the 32-bit memory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ea typeface="Calibri"/>
                  <a:cs typeface="Calibri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location contained in register r1+r4 (r1 pointer)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E0DCC8-9CA1-2D48-8DAD-EBD99D1178A1}"/>
                </a:ext>
              </a:extLst>
            </p:cNvPr>
            <p:cNvSpPr/>
            <p:nvPr/>
          </p:nvSpPr>
          <p:spPr>
            <a:xfrm>
              <a:off x="4532243" y="5786552"/>
              <a:ext cx="2967347" cy="621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32-bit memory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9B3D6252-7ED2-6D44-B1C4-8EABA3185683}"/>
                </a:ext>
              </a:extLst>
            </p:cNvPr>
            <p:cNvSpPr/>
            <p:nvPr/>
          </p:nvSpPr>
          <p:spPr>
            <a:xfrm>
              <a:off x="5562045" y="4921762"/>
              <a:ext cx="689377" cy="791321"/>
            </a:xfrm>
            <a:prstGeom prst="downArrow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5BD97E-EED7-C04B-AA1A-0EAC022A897F}"/>
                </a:ext>
              </a:extLst>
            </p:cNvPr>
            <p:cNvSpPr/>
            <p:nvPr/>
          </p:nvSpPr>
          <p:spPr>
            <a:xfrm>
              <a:off x="4299138" y="4098667"/>
              <a:ext cx="3185715" cy="6215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r</a:t>
              </a: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egister r0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2469FE-92B5-694A-8A86-405E6437C0BF}"/>
                </a:ext>
              </a:extLst>
            </p:cNvPr>
            <p:cNvSpPr/>
            <p:nvPr/>
          </p:nvSpPr>
          <p:spPr>
            <a:xfrm>
              <a:off x="8234427" y="5786552"/>
              <a:ext cx="3145096" cy="6749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register r1 (address)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DDA3709D-80C7-194D-AA47-E2EF29D472E5}"/>
                </a:ext>
              </a:extLst>
            </p:cNvPr>
            <p:cNvSpPr/>
            <p:nvPr/>
          </p:nvSpPr>
          <p:spPr>
            <a:xfrm>
              <a:off x="7499590" y="5991921"/>
              <a:ext cx="734837" cy="2694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1FD6E7-8DF1-DA4E-B27F-30FEDBFB35A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11ABBD23-B367-908F-8779-3349C5CFA809}"/>
              </a:ext>
            </a:extLst>
          </p:cNvPr>
          <p:cNvSpPr/>
          <p:nvPr/>
        </p:nvSpPr>
        <p:spPr>
          <a:xfrm>
            <a:off x="9618132" y="1605644"/>
            <a:ext cx="377686" cy="388830"/>
          </a:xfrm>
          <a:prstGeom prst="plus">
            <a:avLst>
              <a:gd name="adj" fmla="val 41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248F19-91ED-8237-AFED-24F202674558}"/>
              </a:ext>
            </a:extLst>
          </p:cNvPr>
          <p:cNvSpPr/>
          <p:nvPr/>
        </p:nvSpPr>
        <p:spPr>
          <a:xfrm>
            <a:off x="8214683" y="2074286"/>
            <a:ext cx="3145096" cy="60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R4 offset</a:t>
            </a:r>
            <a:endParaRPr lang="en-US" sz="16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AC3BEB1-342F-088E-CA8F-4759EC6E83FD}"/>
              </a:ext>
            </a:extLst>
          </p:cNvPr>
          <p:cNvSpPr/>
          <p:nvPr/>
        </p:nvSpPr>
        <p:spPr>
          <a:xfrm>
            <a:off x="9429289" y="5304933"/>
            <a:ext cx="377686" cy="388830"/>
          </a:xfrm>
          <a:prstGeom prst="plus">
            <a:avLst>
              <a:gd name="adj" fmla="val 41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33408C-9912-0D0D-004D-44DF0481CF2A}"/>
              </a:ext>
            </a:extLst>
          </p:cNvPr>
          <p:cNvSpPr/>
          <p:nvPr/>
        </p:nvSpPr>
        <p:spPr>
          <a:xfrm>
            <a:off x="8179976" y="4628113"/>
            <a:ext cx="3145096" cy="60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R4 offset</a:t>
            </a:r>
            <a:endParaRPr lang="en-US" sz="16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7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FE162A9-B5C7-0548-987F-324C99264692}"/>
              </a:ext>
            </a:extLst>
          </p:cNvPr>
          <p:cNvSpPr/>
          <p:nvPr/>
        </p:nvSpPr>
        <p:spPr>
          <a:xfrm>
            <a:off x="1640732" y="553612"/>
            <a:ext cx="8910535" cy="32715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44B7E-615A-0745-AB8B-85866618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0" y="145357"/>
            <a:ext cx="10515600" cy="49804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Base Register + Register Offset Addressing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3D122-7FB5-D847-BF4D-55AFF51F9311}"/>
              </a:ext>
            </a:extLst>
          </p:cNvPr>
          <p:cNvGraphicFramePr>
            <a:graphicFrameLocks noGrp="1"/>
          </p:cNvGraphicFramePr>
          <p:nvPr/>
        </p:nvGraphicFramePr>
        <p:xfrm>
          <a:off x="102765" y="5223277"/>
          <a:ext cx="11996405" cy="1403956"/>
        </p:xfrm>
        <a:graphic>
          <a:graphicData uri="http://schemas.openxmlformats.org/drawingml/2006/table">
            <a:tbl>
              <a:tblPr/>
              <a:tblGrid>
                <a:gridCol w="548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4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Syntax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Address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Examples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 +/- Rm</a:t>
                      </a:r>
                      <a:r>
                        <a:rPr lang="en-US" sz="2400" b="0" i="0" kern="120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Rn + or – Rm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r0, [r5, r4]</a:t>
                      </a:r>
                      <a:r>
                        <a:rPr lang="en-US" sz="2400" b="0" i="0" kern="1200" baseline="30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[r5, r4]</a:t>
                      </a:r>
                    </a:p>
                  </a:txBody>
                  <a:tcPr marL="45720" marR="4572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3D1368-71DC-EF47-8C4A-9EB56CED5E11}"/>
              </a:ext>
            </a:extLst>
          </p:cNvPr>
          <p:cNvSpPr txBox="1"/>
          <p:nvPr/>
        </p:nvSpPr>
        <p:spPr>
          <a:xfrm>
            <a:off x="3464555" y="1728344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4307-B5DD-4244-8C7A-991693A81F80}"/>
              </a:ext>
            </a:extLst>
          </p:cNvPr>
          <p:cNvSpPr txBox="1"/>
          <p:nvPr/>
        </p:nvSpPr>
        <p:spPr>
          <a:xfrm>
            <a:off x="5773827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3AC76-DDF4-FE41-8C0A-93CD9FE895FD}"/>
              </a:ext>
            </a:extLst>
          </p:cNvPr>
          <p:cNvSpPr txBox="1"/>
          <p:nvPr/>
        </p:nvSpPr>
        <p:spPr>
          <a:xfrm>
            <a:off x="5168015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3A53-0BAD-564C-8781-570657542A19}"/>
              </a:ext>
            </a:extLst>
          </p:cNvPr>
          <p:cNvSpPr txBox="1"/>
          <p:nvPr/>
        </p:nvSpPr>
        <p:spPr>
          <a:xfrm>
            <a:off x="4762717" y="1728344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F6DB39-2E74-E84C-92F9-B63E321A62DF}"/>
              </a:ext>
            </a:extLst>
          </p:cNvPr>
          <p:cNvCxnSpPr>
            <a:cxnSpLocks/>
          </p:cNvCxnSpPr>
          <p:nvPr/>
        </p:nvCxnSpPr>
        <p:spPr>
          <a:xfrm>
            <a:off x="6678759" y="2109715"/>
            <a:ext cx="0" cy="9147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BC16-2651-CD4F-AA4B-1496E5A9EB62}"/>
              </a:ext>
            </a:extLst>
          </p:cNvPr>
          <p:cNvCxnSpPr>
            <a:stCxn id="25" idx="2"/>
          </p:cNvCxnSpPr>
          <p:nvPr/>
        </p:nvCxnSpPr>
        <p:spPr>
          <a:xfrm>
            <a:off x="5470921" y="2128454"/>
            <a:ext cx="0" cy="126954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89CDA9-92E3-2F4E-B59D-88403DB99351}"/>
              </a:ext>
            </a:extLst>
          </p:cNvPr>
          <p:cNvCxnSpPr>
            <a:cxnSpLocks/>
          </p:cNvCxnSpPr>
          <p:nvPr/>
        </p:nvCxnSpPr>
        <p:spPr>
          <a:xfrm flipV="1">
            <a:off x="5470921" y="3383698"/>
            <a:ext cx="908718" cy="13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A10F03-A38E-2446-A01B-E9DDD1F8ABE7}"/>
              </a:ext>
            </a:extLst>
          </p:cNvPr>
          <p:cNvSpPr/>
          <p:nvPr/>
        </p:nvSpPr>
        <p:spPr>
          <a:xfrm>
            <a:off x="6360972" y="3004646"/>
            <a:ext cx="718457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+ 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31996-0384-2241-B267-C0131FBA2DD9}"/>
              </a:ext>
            </a:extLst>
          </p:cNvPr>
          <p:cNvSpPr txBox="1"/>
          <p:nvPr/>
        </p:nvSpPr>
        <p:spPr>
          <a:xfrm>
            <a:off x="3838481" y="2774106"/>
            <a:ext cx="140936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0 subtract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1 add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EE2F7-3DFE-E04B-AE59-7AF3A6D42205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V="1">
            <a:off x="4543161" y="2128454"/>
            <a:ext cx="412354" cy="6456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411AB8-D715-A941-A05B-2AA9B14D7F95}"/>
              </a:ext>
            </a:extLst>
          </p:cNvPr>
          <p:cNvCxnSpPr>
            <a:cxnSpLocks/>
          </p:cNvCxnSpPr>
          <p:nvPr/>
        </p:nvCxnSpPr>
        <p:spPr>
          <a:xfrm>
            <a:off x="7079429" y="3376484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B62D-1CE4-3E48-B24B-8530624D2809}"/>
              </a:ext>
            </a:extLst>
          </p:cNvPr>
          <p:cNvSpPr txBox="1"/>
          <p:nvPr/>
        </p:nvSpPr>
        <p:spPr>
          <a:xfrm>
            <a:off x="8068689" y="3176429"/>
            <a:ext cx="225587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Memory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F195B-AA41-6D4A-89F0-8934C4F1CD6C}"/>
              </a:ext>
            </a:extLst>
          </p:cNvPr>
          <p:cNvSpPr txBox="1"/>
          <p:nvPr/>
        </p:nvSpPr>
        <p:spPr>
          <a:xfrm>
            <a:off x="1661632" y="1665494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Instruction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40879-89B2-C24A-89ED-A6C24872283A}"/>
              </a:ext>
            </a:extLst>
          </p:cNvPr>
          <p:cNvSpPr txBox="1"/>
          <p:nvPr/>
        </p:nvSpPr>
        <p:spPr>
          <a:xfrm>
            <a:off x="4897439" y="695123"/>
            <a:ext cx="239039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Source for str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Destination for </a:t>
            </a:r>
            <a:r>
              <a:rPr lang="en-US" sz="2000" b="1" dirty="0" err="1">
                <a:solidFill>
                  <a:srgbClr val="0070C0"/>
                </a:solidFill>
              </a:rPr>
              <a:t>ldr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6EE6D-6EDD-5048-95FA-5837A678A1CB}"/>
              </a:ext>
            </a:extLst>
          </p:cNvPr>
          <p:cNvCxnSpPr>
            <a:cxnSpLocks/>
          </p:cNvCxnSpPr>
          <p:nvPr/>
        </p:nvCxnSpPr>
        <p:spPr>
          <a:xfrm>
            <a:off x="6100968" y="1405239"/>
            <a:ext cx="0" cy="33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20BD47-5236-2843-81DE-366C4BEEAC2D}"/>
              </a:ext>
            </a:extLst>
          </p:cNvPr>
          <p:cNvSpPr txBox="1"/>
          <p:nvPr/>
        </p:nvSpPr>
        <p:spPr>
          <a:xfrm>
            <a:off x="6379639" y="1728344"/>
            <a:ext cx="598241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5FBFE-B72D-724F-AF56-B843EBF3FE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DFF7CCE-3F02-2F7D-6471-2D48796EF7F1}"/>
              </a:ext>
            </a:extLst>
          </p:cNvPr>
          <p:cNvSpPr txBox="1">
            <a:spLocks/>
          </p:cNvSpPr>
          <p:nvPr/>
        </p:nvSpPr>
        <p:spPr>
          <a:xfrm>
            <a:off x="600013" y="3987427"/>
            <a:ext cx="11001907" cy="1101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Pointer Address = Base Register + Register Offset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Unsigned</a:t>
            </a:r>
            <a:r>
              <a:rPr lang="en-US" sz="2200" dirty="0"/>
              <a:t> offset integer </a:t>
            </a:r>
            <a:r>
              <a:rPr lang="en-US" sz="2200" b="1" dirty="0">
                <a:solidFill>
                  <a:schemeClr val="accent5"/>
                </a:solidFill>
              </a:rPr>
              <a:t>in a register </a:t>
            </a:r>
            <a:r>
              <a:rPr lang="en-US" sz="2200" b="1" dirty="0">
                <a:solidFill>
                  <a:srgbClr val="FF0000"/>
                </a:solidFill>
              </a:rPr>
              <a:t>(bytes) </a:t>
            </a:r>
            <a:r>
              <a:rPr lang="en-US" sz="2200" dirty="0"/>
              <a:t>is either added/subtracted from the </a:t>
            </a:r>
            <a:r>
              <a:rPr lang="en-US" sz="2200" b="1" dirty="0"/>
              <a:t>pointer address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chemeClr val="accent5"/>
                </a:solidFill>
              </a:rPr>
              <a:t>base register</a:t>
            </a:r>
          </a:p>
        </p:txBody>
      </p:sp>
    </p:spTree>
    <p:extLst>
      <p:ext uri="{BB962C8B-B14F-4D97-AF65-F5344CB8AC3E}">
        <p14:creationId xmlns:p14="http://schemas.microsoft.com/office/powerpoint/2010/main" val="31928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7322" y="735050"/>
            <a:ext cx="11256447" cy="59324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contains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Y[2])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memory; r2 points at &amp;(Y[0])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 *X  = Y[1];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r0, [r2, 4]     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y[1]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r3, [r1]        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   r0, [r3]         // *x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y[1]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4B3027-53ED-0B48-9433-C196846BF638}"/>
              </a:ext>
            </a:extLst>
          </p:cNvPr>
          <p:cNvSpPr/>
          <p:nvPr/>
        </p:nvSpPr>
        <p:spPr>
          <a:xfrm>
            <a:off x="4324260" y="276601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9B199E-3D80-C301-2A43-C82DD4A05D1E}"/>
              </a:ext>
            </a:extLst>
          </p:cNvPr>
          <p:cNvSpPr txBox="1"/>
          <p:nvPr/>
        </p:nvSpPr>
        <p:spPr>
          <a:xfrm>
            <a:off x="3900581" y="3573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94F59B-9B16-28FA-E9A0-EE591F9A28C4}"/>
              </a:ext>
            </a:extLst>
          </p:cNvPr>
          <p:cNvSpPr txBox="1"/>
          <p:nvPr/>
        </p:nvSpPr>
        <p:spPr>
          <a:xfrm>
            <a:off x="3960424" y="2875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05895-0A1C-9E2C-98AA-795CBF2375E3}"/>
              </a:ext>
            </a:extLst>
          </p:cNvPr>
          <p:cNvSpPr txBox="1"/>
          <p:nvPr/>
        </p:nvSpPr>
        <p:spPr>
          <a:xfrm>
            <a:off x="6749091" y="369951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C889CD-82D3-D8D4-D61B-B0CC3BEA7E33}"/>
              </a:ext>
            </a:extLst>
          </p:cNvPr>
          <p:cNvCxnSpPr>
            <a:cxnSpLocks/>
          </p:cNvCxnSpPr>
          <p:nvPr/>
        </p:nvCxnSpPr>
        <p:spPr>
          <a:xfrm>
            <a:off x="5769846" y="387265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E99693-0057-51D1-8E92-48AFB0B7131C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773450" y="317496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91E924-0A53-8E82-55BC-E41019429CF7}"/>
              </a:ext>
            </a:extLst>
          </p:cNvPr>
          <p:cNvSpPr txBox="1"/>
          <p:nvPr/>
        </p:nvSpPr>
        <p:spPr>
          <a:xfrm>
            <a:off x="6758229" y="404579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21EFD4-E445-A54B-831E-C0B6A00225CA}"/>
              </a:ext>
            </a:extLst>
          </p:cNvPr>
          <p:cNvSpPr txBox="1"/>
          <p:nvPr/>
        </p:nvSpPr>
        <p:spPr>
          <a:xfrm>
            <a:off x="6758229" y="300568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Y[0]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D1F90C-E242-269C-5DBE-AAAC96DA1CC2}"/>
              </a:ext>
            </a:extLst>
          </p:cNvPr>
          <p:cNvSpPr txBox="1"/>
          <p:nvPr/>
        </p:nvSpPr>
        <p:spPr>
          <a:xfrm>
            <a:off x="6758229" y="335098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A1E3AB-F270-1BAA-D3EF-71E8C9D9EFD4}"/>
              </a:ext>
            </a:extLst>
          </p:cNvPr>
          <p:cNvSpPr txBox="1"/>
          <p:nvPr/>
        </p:nvSpPr>
        <p:spPr>
          <a:xfrm>
            <a:off x="8563781" y="3386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7E7104-1296-73D5-6D25-39BED26CB80A}"/>
              </a:ext>
            </a:extLst>
          </p:cNvPr>
          <p:cNvSpPr txBox="1"/>
          <p:nvPr/>
        </p:nvSpPr>
        <p:spPr>
          <a:xfrm>
            <a:off x="8563781" y="3016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082672-E5FC-ACFD-7E76-18DC859CA74F}"/>
              </a:ext>
            </a:extLst>
          </p:cNvPr>
          <p:cNvSpPr txBox="1"/>
          <p:nvPr/>
        </p:nvSpPr>
        <p:spPr>
          <a:xfrm>
            <a:off x="8577413" y="37245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0F90F-BB67-8DF3-6C91-459A78660A63}"/>
              </a:ext>
            </a:extLst>
          </p:cNvPr>
          <p:cNvSpPr txBox="1"/>
          <p:nvPr/>
        </p:nvSpPr>
        <p:spPr>
          <a:xfrm>
            <a:off x="8609028" y="40357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5FDC24-466B-0C48-EF58-E518D3646BC4}"/>
              </a:ext>
            </a:extLst>
          </p:cNvPr>
          <p:cNvSpPr/>
          <p:nvPr/>
        </p:nvSpPr>
        <p:spPr>
          <a:xfrm>
            <a:off x="4322046" y="351267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02DD16-21DA-644B-5D81-B516A7EA56D0}"/>
              </a:ext>
            </a:extLst>
          </p:cNvPr>
          <p:cNvSpPr txBox="1"/>
          <p:nvPr/>
        </p:nvSpPr>
        <p:spPr>
          <a:xfrm>
            <a:off x="6755488" y="265455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Y[1] contents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710E38-3FCC-0E10-966E-E0F4D962F6B1}"/>
              </a:ext>
            </a:extLst>
          </p:cNvPr>
          <p:cNvSpPr txBox="1"/>
          <p:nvPr/>
        </p:nvSpPr>
        <p:spPr>
          <a:xfrm>
            <a:off x="8606287" y="26445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ABB558-0F1E-C3EE-7419-A3D31BD57DDA}"/>
              </a:ext>
            </a:extLst>
          </p:cNvPr>
          <p:cNvSpPr txBox="1"/>
          <p:nvPr/>
        </p:nvSpPr>
        <p:spPr>
          <a:xfrm>
            <a:off x="6733284" y="4044812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Y[1]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F088B7-D6FA-DAAF-EE9D-49E4902BB555}"/>
              </a:ext>
            </a:extLst>
          </p:cNvPr>
          <p:cNvSpPr/>
          <p:nvPr/>
        </p:nvSpPr>
        <p:spPr>
          <a:xfrm>
            <a:off x="4312404" y="20714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77168C-4BD3-ECB2-565B-7FB165F5EFC8}"/>
              </a:ext>
            </a:extLst>
          </p:cNvPr>
          <p:cNvSpPr txBox="1"/>
          <p:nvPr/>
        </p:nvSpPr>
        <p:spPr>
          <a:xfrm>
            <a:off x="3948568" y="21808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3CACC6-BEE6-CE13-433B-4878CCCBBFDD}"/>
              </a:ext>
            </a:extLst>
          </p:cNvPr>
          <p:cNvSpPr txBox="1"/>
          <p:nvPr/>
        </p:nvSpPr>
        <p:spPr>
          <a:xfrm>
            <a:off x="3868966" y="4358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D92F2B-D3D0-22D9-556D-014E7A56B728}"/>
              </a:ext>
            </a:extLst>
          </p:cNvPr>
          <p:cNvSpPr/>
          <p:nvPr/>
        </p:nvSpPr>
        <p:spPr>
          <a:xfrm>
            <a:off x="4350274" y="4231065"/>
            <a:ext cx="1447800" cy="591142"/>
          </a:xfrm>
          <a:prstGeom prst="rect">
            <a:avLst/>
          </a:prstGeom>
          <a:solidFill>
            <a:srgbClr val="92D050">
              <a:alpha val="47989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30ED8D-F9B3-7342-14AC-7AD475C41C48}"/>
              </a:ext>
            </a:extLst>
          </p:cNvPr>
          <p:cNvSpPr/>
          <p:nvPr/>
        </p:nvSpPr>
        <p:spPr>
          <a:xfrm>
            <a:off x="4312404" y="2088847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4AD5E5-C7DC-3BCC-AAF6-65D1447051C8}"/>
              </a:ext>
            </a:extLst>
          </p:cNvPr>
          <p:cNvSpPr/>
          <p:nvPr/>
        </p:nvSpPr>
        <p:spPr>
          <a:xfrm>
            <a:off x="4350274" y="4245241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Y[1] contents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7E9ED5-CA80-C428-AEA4-6A86F16F78DF}"/>
              </a:ext>
            </a:extLst>
          </p:cNvPr>
          <p:cNvSpPr txBox="1"/>
          <p:nvPr/>
        </p:nvSpPr>
        <p:spPr>
          <a:xfrm>
            <a:off x="6307930" y="264043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1705BE-DAE9-E316-F5D3-472796614FD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798074" y="2860999"/>
            <a:ext cx="977567" cy="167981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EA66E3-3D88-889C-0E27-16D51E73C09A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5760204" y="2384418"/>
            <a:ext cx="973080" cy="145047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C377385-044C-49DA-0743-30564AEB8E2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788010" y="2424391"/>
            <a:ext cx="945274" cy="178969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4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3" grpId="0" animBg="1"/>
      <p:bldP spid="59" grpId="0" animBg="1"/>
      <p:bldP spid="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6984" y="735052"/>
            <a:ext cx="11350794" cy="560769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X[2])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&amp;(x[0])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contains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 contains a 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 Y = X[1];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[r1, 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x[1]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0FBC00-51B5-2E61-D418-DAA723A5A197}"/>
              </a:ext>
            </a:extLst>
          </p:cNvPr>
          <p:cNvSpPr/>
          <p:nvPr/>
        </p:nvSpPr>
        <p:spPr>
          <a:xfrm>
            <a:off x="4324260" y="276601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8B04CB-0770-D3E7-FAA9-B7691F7A5FF1}"/>
              </a:ext>
            </a:extLst>
          </p:cNvPr>
          <p:cNvSpPr txBox="1"/>
          <p:nvPr/>
        </p:nvSpPr>
        <p:spPr>
          <a:xfrm>
            <a:off x="3900581" y="3573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BE16DF-AA25-2545-99E9-643DC9CF5B77}"/>
              </a:ext>
            </a:extLst>
          </p:cNvPr>
          <p:cNvSpPr txBox="1"/>
          <p:nvPr/>
        </p:nvSpPr>
        <p:spPr>
          <a:xfrm>
            <a:off x="3960424" y="2875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CB10BC-0F82-75E8-C19E-43A6B10F6E5C}"/>
              </a:ext>
            </a:extLst>
          </p:cNvPr>
          <p:cNvCxnSpPr>
            <a:cxnSpLocks/>
          </p:cNvCxnSpPr>
          <p:nvPr/>
        </p:nvCxnSpPr>
        <p:spPr>
          <a:xfrm>
            <a:off x="5769846" y="3872651"/>
            <a:ext cx="959176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9E0D4F-EC82-FBAE-2F63-73AB8CFF8378}"/>
              </a:ext>
            </a:extLst>
          </p:cNvPr>
          <p:cNvCxnSpPr>
            <a:cxnSpLocks/>
          </p:cNvCxnSpPr>
          <p:nvPr/>
        </p:nvCxnSpPr>
        <p:spPr>
          <a:xfrm flipV="1">
            <a:off x="5732697" y="3143965"/>
            <a:ext cx="984779" cy="1029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356720-C468-4F4B-E265-E44731AFCE44}"/>
              </a:ext>
            </a:extLst>
          </p:cNvPr>
          <p:cNvSpPr txBox="1"/>
          <p:nvPr/>
        </p:nvSpPr>
        <p:spPr>
          <a:xfrm>
            <a:off x="6728979" y="408022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5ABEA4-A120-2B6F-7BC2-DBD59135A503}"/>
              </a:ext>
            </a:extLst>
          </p:cNvPr>
          <p:cNvSpPr txBox="1"/>
          <p:nvPr/>
        </p:nvSpPr>
        <p:spPr>
          <a:xfrm>
            <a:off x="6703645" y="372176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B76FF-2A50-1184-21FB-238D5E09846E}"/>
              </a:ext>
            </a:extLst>
          </p:cNvPr>
          <p:cNvSpPr txBox="1"/>
          <p:nvPr/>
        </p:nvSpPr>
        <p:spPr>
          <a:xfrm>
            <a:off x="6717476" y="300471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9785F-EF17-180B-200A-5E2C10175312}"/>
              </a:ext>
            </a:extLst>
          </p:cNvPr>
          <p:cNvSpPr txBox="1"/>
          <p:nvPr/>
        </p:nvSpPr>
        <p:spPr>
          <a:xfrm>
            <a:off x="8563781" y="3386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FAFED6-EEDD-75EB-87E5-6D8FD696304D}"/>
              </a:ext>
            </a:extLst>
          </p:cNvPr>
          <p:cNvSpPr txBox="1"/>
          <p:nvPr/>
        </p:nvSpPr>
        <p:spPr>
          <a:xfrm>
            <a:off x="8563781" y="3016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108451-1DFE-9C9F-3F9B-DADF076B492C}"/>
              </a:ext>
            </a:extLst>
          </p:cNvPr>
          <p:cNvSpPr txBox="1"/>
          <p:nvPr/>
        </p:nvSpPr>
        <p:spPr>
          <a:xfrm>
            <a:off x="8577413" y="37245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776BA0-7A9B-F03C-3BFC-162974BA64AA}"/>
              </a:ext>
            </a:extLst>
          </p:cNvPr>
          <p:cNvSpPr txBox="1"/>
          <p:nvPr/>
        </p:nvSpPr>
        <p:spPr>
          <a:xfrm>
            <a:off x="8609028" y="40357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A323FD-4201-9F3E-D189-9B9D87D3A5BE}"/>
              </a:ext>
            </a:extLst>
          </p:cNvPr>
          <p:cNvSpPr/>
          <p:nvPr/>
        </p:nvSpPr>
        <p:spPr>
          <a:xfrm>
            <a:off x="4322046" y="351267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EB1866-AA5A-F74E-DB61-1E25BC733459}"/>
              </a:ext>
            </a:extLst>
          </p:cNvPr>
          <p:cNvSpPr txBox="1"/>
          <p:nvPr/>
        </p:nvSpPr>
        <p:spPr>
          <a:xfrm>
            <a:off x="6703646" y="335865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 contents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6D61CE-28D3-16CB-C797-08EB0DADA8E8}"/>
              </a:ext>
            </a:extLst>
          </p:cNvPr>
          <p:cNvSpPr txBox="1"/>
          <p:nvPr/>
        </p:nvSpPr>
        <p:spPr>
          <a:xfrm>
            <a:off x="8588916" y="249986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14A1A-6C85-A08E-5C29-517C66AE33F4}"/>
              </a:ext>
            </a:extLst>
          </p:cNvPr>
          <p:cNvSpPr txBox="1"/>
          <p:nvPr/>
        </p:nvSpPr>
        <p:spPr>
          <a:xfrm>
            <a:off x="6737588" y="2840125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E81A1F-0258-EAF8-9C71-D6CDA618DE7C}"/>
              </a:ext>
            </a:extLst>
          </p:cNvPr>
          <p:cNvSpPr/>
          <p:nvPr/>
        </p:nvSpPr>
        <p:spPr>
          <a:xfrm>
            <a:off x="4312404" y="20714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A33EB2-90D4-DC6B-0B5B-DEF77B6C6DA4}"/>
              </a:ext>
            </a:extLst>
          </p:cNvPr>
          <p:cNvSpPr txBox="1"/>
          <p:nvPr/>
        </p:nvSpPr>
        <p:spPr>
          <a:xfrm>
            <a:off x="3948568" y="21808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330879-9C6D-D134-07AE-016B3C702A05}"/>
              </a:ext>
            </a:extLst>
          </p:cNvPr>
          <p:cNvSpPr txBox="1"/>
          <p:nvPr/>
        </p:nvSpPr>
        <p:spPr>
          <a:xfrm>
            <a:off x="3868966" y="4358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A0AA82-3F33-E1A8-E1B3-F25D1862997A}"/>
              </a:ext>
            </a:extLst>
          </p:cNvPr>
          <p:cNvSpPr/>
          <p:nvPr/>
        </p:nvSpPr>
        <p:spPr>
          <a:xfrm>
            <a:off x="4350274" y="4231065"/>
            <a:ext cx="1447800" cy="591142"/>
          </a:xfrm>
          <a:prstGeom prst="rect">
            <a:avLst/>
          </a:prstGeom>
          <a:solidFill>
            <a:srgbClr val="92D050">
              <a:alpha val="47989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E6D160-6138-22AE-3D29-8A1777B9E346}"/>
              </a:ext>
            </a:extLst>
          </p:cNvPr>
          <p:cNvSpPr/>
          <p:nvPr/>
        </p:nvSpPr>
        <p:spPr>
          <a:xfrm>
            <a:off x="4355422" y="4215742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x[1] contents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157D90-89D5-D282-FCBE-AB1A6BEFE631}"/>
              </a:ext>
            </a:extLst>
          </p:cNvPr>
          <p:cNvSpPr txBox="1"/>
          <p:nvPr/>
        </p:nvSpPr>
        <p:spPr>
          <a:xfrm>
            <a:off x="6198377" y="33860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485A83-D141-F057-1682-5391D66CD18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808370" y="3527934"/>
            <a:ext cx="895276" cy="106732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B7EFBF-8783-3BB5-0329-78CA3E678E53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803986" y="3009402"/>
            <a:ext cx="933602" cy="120634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53" grpId="0" animBg="1"/>
      <p:bldP spid="5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5222394" y="1132946"/>
            <a:ext cx="687656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r2, 2       //convert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int size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           // initialize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[r0, r3]   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r4, [r1, r3]   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4       // counter++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r2          // count &lt; r3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75579"/>
            <a:ext cx="8328685" cy="715294"/>
          </a:xfrm>
        </p:spPr>
        <p:txBody>
          <a:bodyPr/>
          <a:lstStyle/>
          <a:p>
            <a:r>
              <a:rPr lang="en-US" dirty="0"/>
              <a:t>Base Register + Register Offset Version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609469" y="695420"/>
            <a:ext cx="4162057" cy="61177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use as loop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use as temp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(.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4711862" y="2785799"/>
            <a:ext cx="1299410" cy="771450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8660675" y="3744621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F11DE-C2F2-8FAB-972C-744D3FEACA6E}"/>
              </a:ext>
            </a:extLst>
          </p:cNvPr>
          <p:cNvSpPr txBox="1"/>
          <p:nvPr/>
        </p:nvSpPr>
        <p:spPr>
          <a:xfrm>
            <a:off x="8328685" y="1273094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 loop guard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685B6-6FC7-C89A-EDEC-37CCC0A88346}"/>
              </a:ext>
            </a:extLst>
          </p:cNvPr>
          <p:cNvSpPr txBox="1"/>
          <p:nvPr/>
        </p:nvSpPr>
        <p:spPr>
          <a:xfrm>
            <a:off x="6950596" y="4991845"/>
            <a:ext cx="22142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increment covers both arrays</a:t>
            </a:r>
          </a:p>
        </p:txBody>
      </p:sp>
    </p:spTree>
    <p:extLst>
      <p:ext uri="{BB962C8B-B14F-4D97-AF65-F5344CB8AC3E}">
        <p14:creationId xmlns:p14="http://schemas.microsoft.com/office/powerpoint/2010/main" val="8774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13989"/>
          </a:xfrm>
        </p:spPr>
        <p:txBody>
          <a:bodyPr/>
          <a:lstStyle/>
          <a:p>
            <a:r>
              <a:rPr lang="en-US" dirty="0"/>
              <a:t>Base Register + Register Offset With chars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133292" y="1243727"/>
            <a:ext cx="5747744" cy="43705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SZ 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(char *, char *, int);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 =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{'a', 'b', 'c', 'd', 'e', '\0'};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SZ);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("%s\n",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BE0EE95-EDB2-993A-B4D4-C57A7CBCE64A}"/>
              </a:ext>
            </a:extLst>
          </p:cNvPr>
          <p:cNvSpPr/>
          <p:nvPr/>
        </p:nvSpPr>
        <p:spPr bwMode="auto">
          <a:xfrm>
            <a:off x="5640196" y="1388105"/>
            <a:ext cx="6437623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            // initialize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[r0, r3]   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[r1, r3]   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1        // counter++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r2           // count &lt; r3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</p:spTree>
    <p:extLst>
      <p:ext uri="{BB962C8B-B14F-4D97-AF65-F5344CB8AC3E}">
        <p14:creationId xmlns:p14="http://schemas.microsoft.com/office/powerpoint/2010/main" val="34888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33">
            <a:extLst>
              <a:ext uri="{FF2B5EF4-FFF2-40B4-BE49-F238E27FC236}">
                <a16:creationId xmlns:a16="http://schemas.microsoft.com/office/drawing/2014/main" id="{29317958-51BF-F94C-90A6-CA15736F45B3}"/>
              </a:ext>
            </a:extLst>
          </p:cNvPr>
          <p:cNvSpPr txBox="1">
            <a:spLocks/>
          </p:cNvSpPr>
          <p:nvPr/>
        </p:nvSpPr>
        <p:spPr>
          <a:xfrm>
            <a:off x="1019541" y="1096511"/>
            <a:ext cx="9348803" cy="14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Isolate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/>
              <a:t>to get a </a:t>
            </a:r>
            <a:r>
              <a:rPr lang="en-US" dirty="0">
                <a:solidFill>
                  <a:srgbClr val="FF0000"/>
                </a:solidFill>
              </a:rPr>
              <a:t>field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416EDD2-6ABC-E54C-AA9D-C725A5F04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37466"/>
              </p:ext>
            </p:extLst>
          </p:nvPr>
        </p:nvGraphicFramePr>
        <p:xfrm>
          <a:off x="1261767" y="1533359"/>
          <a:ext cx="764846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5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052233">
                  <a:extLst>
                    <a:ext uri="{9D8B030D-6E8A-4147-A177-3AD203B41FA5}">
                      <a16:colId xmlns:a16="http://schemas.microsoft.com/office/drawing/2014/main" val="338367779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4" y="52592"/>
            <a:ext cx="10515600" cy="492774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Masking Summary - 2 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Content Placeholder 33">
            <a:extLst>
              <a:ext uri="{FF2B5EF4-FFF2-40B4-BE49-F238E27FC236}">
                <a16:creationId xmlns:a16="http://schemas.microsoft.com/office/drawing/2014/main" id="{78B704C8-03C1-D193-EC1E-04E1E730776E}"/>
              </a:ext>
            </a:extLst>
          </p:cNvPr>
          <p:cNvSpPr txBox="1">
            <a:spLocks/>
          </p:cNvSpPr>
          <p:nvPr/>
        </p:nvSpPr>
        <p:spPr>
          <a:xfrm>
            <a:off x="1019541" y="4744013"/>
            <a:ext cx="9348803" cy="14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Insert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 fields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916B8D3-83AE-807A-07CC-4C9634C4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25229"/>
              </p:ext>
            </p:extLst>
          </p:nvPr>
        </p:nvGraphicFramePr>
        <p:xfrm>
          <a:off x="1261767" y="5180861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A54AABB-621C-4548-77AF-AF7411039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53889"/>
              </p:ext>
            </p:extLst>
          </p:nvPr>
        </p:nvGraphicFramePr>
        <p:xfrm>
          <a:off x="1261767" y="5695824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E0E7067-715B-B7C4-02F5-F829150F1D0A}"/>
              </a:ext>
            </a:extLst>
          </p:cNvPr>
          <p:cNvSpPr txBox="1"/>
          <p:nvPr/>
        </p:nvSpPr>
        <p:spPr>
          <a:xfrm>
            <a:off x="3377282" y="2107217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 mask 0x00ff0000</a:t>
            </a:r>
          </a:p>
        </p:txBody>
      </p:sp>
      <p:sp>
        <p:nvSpPr>
          <p:cNvPr id="8" name="Content Placeholder 33">
            <a:extLst>
              <a:ext uri="{FF2B5EF4-FFF2-40B4-BE49-F238E27FC236}">
                <a16:creationId xmlns:a16="http://schemas.microsoft.com/office/drawing/2014/main" id="{1AF39744-6099-5633-D297-41F9A17411BC}"/>
              </a:ext>
            </a:extLst>
          </p:cNvPr>
          <p:cNvSpPr txBox="1">
            <a:spLocks/>
          </p:cNvSpPr>
          <p:nvPr/>
        </p:nvSpPr>
        <p:spPr>
          <a:xfrm>
            <a:off x="1019541" y="2882619"/>
            <a:ext cx="9348803" cy="1743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rotate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move a field without changing other bits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39B10AF-BCD9-6F03-7E0F-BDE72D71E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92488"/>
              </p:ext>
            </p:extLst>
          </p:nvPr>
        </p:nvGraphicFramePr>
        <p:xfrm>
          <a:off x="1343047" y="3429000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AD4DE1-82CD-24C0-7BB2-B740EBB1E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55942"/>
              </p:ext>
            </p:extLst>
          </p:nvPr>
        </p:nvGraphicFramePr>
        <p:xfrm>
          <a:off x="1261767" y="4046481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29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71917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2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9EB938-0280-7F47-8519-25B44609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1" y="461732"/>
            <a:ext cx="11252107" cy="503007"/>
          </a:xfrm>
        </p:spPr>
        <p:txBody>
          <a:bodyPr/>
          <a:lstStyle/>
          <a:p>
            <a:r>
              <a:rPr lang="en-US" dirty="0"/>
              <a:t>Reference: Addressing Mode Summary for use in CSE30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2E693A9-3214-BC48-8756-318417FA235E}"/>
              </a:ext>
            </a:extLst>
          </p:cNvPr>
          <p:cNvGraphicFramePr>
            <a:graphicFrameLocks/>
          </p:cNvGraphicFramePr>
          <p:nvPr/>
        </p:nvGraphicFramePr>
        <p:xfrm>
          <a:off x="163503" y="1233997"/>
          <a:ext cx="11121062" cy="4998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97207">
                  <a:extLst>
                    <a:ext uri="{9D8B030D-6E8A-4147-A177-3AD203B41FA5}">
                      <a16:colId xmlns:a16="http://schemas.microsoft.com/office/drawing/2014/main" val="503186759"/>
                    </a:ext>
                  </a:extLst>
                </a:gridCol>
                <a:gridCol w="3650366">
                  <a:extLst>
                    <a:ext uri="{9D8B030D-6E8A-4147-A177-3AD203B41FA5}">
                      <a16:colId xmlns:a16="http://schemas.microsoft.com/office/drawing/2014/main" val="3732785564"/>
                    </a:ext>
                  </a:extLst>
                </a:gridCol>
                <a:gridCol w="4073489">
                  <a:extLst>
                    <a:ext uri="{9D8B030D-6E8A-4147-A177-3AD203B41FA5}">
                      <a16:colId xmlns:a16="http://schemas.microsoft.com/office/drawing/2014/main" val="41420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index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[r0,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 + 4]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memory[r0]  r1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[r0,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 + 4] 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  <a:sym typeface="Wingdings" pitchFamily="2" charset="2"/>
                      </a:endParaRP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[r0, +-r2]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 +- r2]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[r0, +-r2]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 +- r2] 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11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1E2602-0253-DE45-A9BD-05390B48E2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65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8BD489-17FD-B6A4-6E5D-65E821BA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46" y="-48895"/>
            <a:ext cx="11459918" cy="715294"/>
          </a:xfrm>
        </p:spPr>
        <p:txBody>
          <a:bodyPr/>
          <a:lstStyle/>
          <a:p>
            <a:r>
              <a:rPr lang="en-US" dirty="0"/>
              <a:t>What is the conceptual difference between .</a:t>
            </a:r>
            <a:r>
              <a:rPr lang="en-US" dirty="0" err="1"/>
              <a:t>bss</a:t>
            </a:r>
            <a:r>
              <a:rPr lang="en-US" dirty="0"/>
              <a:t> and .data?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F53DF-EED3-CAA5-1B6D-C1A188B0AA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5943" y="1225811"/>
            <a:ext cx="5643957" cy="30121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All static variables that do not specify an initial value default to an initial value of 0 and are placed in .</a:t>
            </a:r>
            <a:r>
              <a:rPr lang="en-US" sz="1800" dirty="0" err="1"/>
              <a:t>bss</a:t>
            </a:r>
            <a:r>
              <a:rPr lang="en-US" sz="1800" dirty="0"/>
              <a:t> segment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To save file system space in the executable file (the </a:t>
            </a:r>
            <a:r>
              <a:rPr lang="en-US" sz="1800" dirty="0" err="1"/>
              <a:t>a.out</a:t>
            </a:r>
            <a:r>
              <a:rPr lang="en-US" sz="1800" dirty="0"/>
              <a:t> file) the assembler collapses these .</a:t>
            </a:r>
            <a:r>
              <a:rPr lang="en-US" sz="1800" dirty="0" err="1"/>
              <a:t>bss</a:t>
            </a:r>
            <a:r>
              <a:rPr lang="en-US" sz="1800" dirty="0"/>
              <a:t> variables to a location and size "table"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.data segment variables use the same space in the executable file as they have in memory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.section .</a:t>
            </a:r>
            <a:r>
              <a:rPr lang="en-US" sz="1800" dirty="0" err="1"/>
              <a:t>rodata</a:t>
            </a:r>
            <a:r>
              <a:rPr lang="en-US" sz="1800" dirty="0"/>
              <a:t> is handled the same as .data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FE4A7-1625-F6C7-94B3-8231659568A1}"/>
              </a:ext>
            </a:extLst>
          </p:cNvPr>
          <p:cNvSpPr/>
          <p:nvPr/>
        </p:nvSpPr>
        <p:spPr bwMode="auto">
          <a:xfrm>
            <a:off x="9546147" y="1905284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9B536-F8E8-6D71-A38C-C89FB09A541C}"/>
              </a:ext>
            </a:extLst>
          </p:cNvPr>
          <p:cNvSpPr/>
          <p:nvPr/>
        </p:nvSpPr>
        <p:spPr bwMode="auto">
          <a:xfrm>
            <a:off x="9546146" y="706470"/>
            <a:ext cx="2526189" cy="352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9A2C6D-B795-B107-1556-A9607B23C007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 flipV="1">
            <a:off x="6741112" y="1257957"/>
            <a:ext cx="2805035" cy="532249"/>
          </a:xfrm>
          <a:prstGeom prst="straightConnector1">
            <a:avLst/>
          </a:prstGeom>
          <a:noFill/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8752E-206D-9AFB-F2D8-3983F5FB50F3}"/>
              </a:ext>
            </a:extLst>
          </p:cNvPr>
          <p:cNvCxnSpPr>
            <a:cxnSpLocks/>
          </p:cNvCxnSpPr>
          <p:nvPr/>
        </p:nvCxnSpPr>
        <p:spPr bwMode="auto">
          <a:xfrm flipV="1">
            <a:off x="6988028" y="2249622"/>
            <a:ext cx="2102564" cy="3098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36">
            <a:extLst>
              <a:ext uri="{FF2B5EF4-FFF2-40B4-BE49-F238E27FC236}">
                <a16:creationId xmlns:a16="http://schemas.microsoft.com/office/drawing/2014/main" id="{E34671A8-653B-CAB5-B003-654B098D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980" y="2142156"/>
            <a:ext cx="2057400" cy="5334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Text</a:t>
            </a:r>
          </a:p>
        </p:txBody>
      </p:sp>
      <p:sp>
        <p:nvSpPr>
          <p:cNvPr id="12" name="Rectangle 1037">
            <a:extLst>
              <a:ext uri="{FF2B5EF4-FFF2-40B4-BE49-F238E27FC236}">
                <a16:creationId xmlns:a16="http://schemas.microsoft.com/office/drawing/2014/main" id="{70BBD93E-3F2A-C0DF-ACA8-BED4B3E3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980" y="2698568"/>
            <a:ext cx="2057400" cy="6096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Symbol table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DD6E65C2-64DA-6EC7-FF03-19DB7B25D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66" y="835293"/>
            <a:ext cx="19333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a.out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executable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C068D6C-7F1D-FA0E-F524-5D6C4BB6DDD0}"/>
              </a:ext>
            </a:extLst>
          </p:cNvPr>
          <p:cNvSpPr/>
          <p:nvPr/>
        </p:nvSpPr>
        <p:spPr>
          <a:xfrm>
            <a:off x="9156486" y="1534303"/>
            <a:ext cx="408486" cy="1417856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037">
            <a:extLst>
              <a:ext uri="{FF2B5EF4-FFF2-40B4-BE49-F238E27FC236}">
                <a16:creationId xmlns:a16="http://schemas.microsoft.com/office/drawing/2014/main" id="{20BFA68D-31A8-8450-3044-5D1ED789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317" y="1335626"/>
            <a:ext cx="2057400" cy="253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Header - Description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999EE3-C7D0-D100-ED11-6823186D48B1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 flipV="1">
            <a:off x="8219247" y="882553"/>
            <a:ext cx="1326899" cy="564600"/>
          </a:xfrm>
          <a:prstGeom prst="straightConnector1">
            <a:avLst/>
          </a:prstGeom>
          <a:noFill/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1004BFD-143D-0B1C-4D9F-02FAAEB02817}"/>
              </a:ext>
            </a:extLst>
          </p:cNvPr>
          <p:cNvSpPr/>
          <p:nvPr/>
        </p:nvSpPr>
        <p:spPr bwMode="auto">
          <a:xfrm>
            <a:off x="9546147" y="1081874"/>
            <a:ext cx="2526189" cy="352166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Static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34456E-25D9-90E4-1DA0-6B828C581CD2}"/>
              </a:ext>
            </a:extLst>
          </p:cNvPr>
          <p:cNvSpPr/>
          <p:nvPr/>
        </p:nvSpPr>
        <p:spPr bwMode="auto">
          <a:xfrm>
            <a:off x="9546147" y="1434040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AED6716-6C4A-0437-637F-12F56CE622E5}"/>
              </a:ext>
            </a:extLst>
          </p:cNvPr>
          <p:cNvSpPr/>
          <p:nvPr/>
        </p:nvSpPr>
        <p:spPr bwMode="auto">
          <a:xfrm>
            <a:off x="432574" y="4475276"/>
            <a:ext cx="386021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these are .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variables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buf1[4096];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buf2[4096];</a:t>
            </a: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these are .data variables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table[] = {1,2};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string[] ="CSE30!!";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F9B92D74-7A21-D79D-5205-207231CF14C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31547" y="5864280"/>
            <a:ext cx="609600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'\0'</a:t>
            </a: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BD16FAA6-4AC6-03AD-0B5C-4F9CD57830C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75970" y="5886643"/>
            <a:ext cx="609600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'0'</a:t>
            </a:r>
          </a:p>
        </p:txBody>
      </p:sp>
      <p:sp>
        <p:nvSpPr>
          <p:cNvPr id="34" name="Rectangle 39">
            <a:extLst>
              <a:ext uri="{FF2B5EF4-FFF2-40B4-BE49-F238E27FC236}">
                <a16:creationId xmlns:a16="http://schemas.microsoft.com/office/drawing/2014/main" id="{D5D66D3D-6608-2F20-79DE-E8A3403EF06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31605" y="6191443"/>
            <a:ext cx="609600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'3'</a:t>
            </a:r>
          </a:p>
        </p:txBody>
      </p:sp>
      <p:sp>
        <p:nvSpPr>
          <p:cNvPr id="35" name="Rectangle 41">
            <a:extLst>
              <a:ext uri="{FF2B5EF4-FFF2-40B4-BE49-F238E27FC236}">
                <a16:creationId xmlns:a16="http://schemas.microsoft.com/office/drawing/2014/main" id="{2A509067-1802-212F-4526-E62602E7E0D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59170" y="6191443"/>
            <a:ext cx="609600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'E'</a:t>
            </a:r>
          </a:p>
        </p:txBody>
      </p:sp>
      <p:sp>
        <p:nvSpPr>
          <p:cNvPr id="36" name="Rectangle 43">
            <a:extLst>
              <a:ext uri="{FF2B5EF4-FFF2-40B4-BE49-F238E27FC236}">
                <a16:creationId xmlns:a16="http://schemas.microsoft.com/office/drawing/2014/main" id="{91EE389E-5281-3741-78C8-857A918B41D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86735" y="6191443"/>
            <a:ext cx="609600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'S'</a:t>
            </a:r>
          </a:p>
        </p:txBody>
      </p:sp>
      <p:sp>
        <p:nvSpPr>
          <p:cNvPr id="37" name="Rectangle 45">
            <a:extLst>
              <a:ext uri="{FF2B5EF4-FFF2-40B4-BE49-F238E27FC236}">
                <a16:creationId xmlns:a16="http://schemas.microsoft.com/office/drawing/2014/main" id="{CC0C4598-0F0B-03ED-144C-FDFE8B818E9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09647" y="6191443"/>
            <a:ext cx="609600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'C'</a:t>
            </a:r>
          </a:p>
        </p:txBody>
      </p:sp>
      <p:sp>
        <p:nvSpPr>
          <p:cNvPr id="38" name="Rectangle 1036">
            <a:extLst>
              <a:ext uri="{FF2B5EF4-FFF2-40B4-BE49-F238E27FC236}">
                <a16:creationId xmlns:a16="http://schemas.microsoft.com/office/drawing/2014/main" id="{89D681F0-90DF-FCE0-DE27-0C9FA4BB3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544" y="1590362"/>
            <a:ext cx="2057400" cy="533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84503A16-442B-F0F5-2E7F-5A99FCF3A2C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38747" y="5875462"/>
            <a:ext cx="609600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'!'</a:t>
            </a:r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B6D53339-332E-3CA6-C20E-518F9708AC0E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74807" y="5875462"/>
            <a:ext cx="609600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'!'</a:t>
            </a: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B4D419A0-4C0E-DA33-5D97-E2C0148F1AB0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31547" y="5576253"/>
            <a:ext cx="2454023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1</a:t>
            </a:r>
            <a:endParaRPr lang="en-US" b="0" dirty="0">
              <a:solidFill>
                <a:schemeClr val="accent6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F0BFB6FC-2BC5-47E7-2B68-D80C5185B82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731546" y="5256286"/>
            <a:ext cx="2454023" cy="3048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2</a:t>
            </a:r>
            <a:endParaRPr lang="en-US" b="0" dirty="0">
              <a:solidFill>
                <a:schemeClr val="accent6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C2DAE090-F527-9FAD-702D-A11B55B182FA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17612" y="4613347"/>
            <a:ext cx="2454023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buf2 address size</a:t>
            </a:r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792B6B95-7C62-6803-BB77-DE6670F6455A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22822" y="4933314"/>
            <a:ext cx="2454023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Roboto Regular" charset="0"/>
                <a:cs typeface="Roboto Regular" charset="0"/>
              </a:rPr>
              <a:t>buf1 address size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47B58C-8115-F3A1-2363-8D2D5CE7F0DE}"/>
              </a:ext>
            </a:extLst>
          </p:cNvPr>
          <p:cNvSpPr txBox="1"/>
          <p:nvPr/>
        </p:nvSpPr>
        <p:spPr>
          <a:xfrm>
            <a:off x="6189195" y="645246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executable file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CC69D55A-9300-A6DE-6AFE-FD1E38F44880}"/>
              </a:ext>
            </a:extLst>
          </p:cNvPr>
          <p:cNvSpPr/>
          <p:nvPr/>
        </p:nvSpPr>
        <p:spPr>
          <a:xfrm>
            <a:off x="2128947" y="4816305"/>
            <a:ext cx="272226" cy="594542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167B40-F5A5-C6D5-980D-95F635C752DD}"/>
              </a:ext>
            </a:extLst>
          </p:cNvPr>
          <p:cNvCxnSpPr>
            <a:cxnSpLocks/>
          </p:cNvCxnSpPr>
          <p:nvPr/>
        </p:nvCxnSpPr>
        <p:spPr bwMode="auto">
          <a:xfrm flipV="1">
            <a:off x="2401173" y="4933314"/>
            <a:ext cx="3252751" cy="180262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728D0B5-05D4-33BE-A34B-DC6F37B776CE}"/>
              </a:ext>
            </a:extLst>
          </p:cNvPr>
          <p:cNvSpPr txBox="1"/>
          <p:nvPr/>
        </p:nvSpPr>
        <p:spPr>
          <a:xfrm rot="21418050">
            <a:off x="2749058" y="4973444"/>
            <a:ext cx="289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big enough for address, size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F297094B-3E01-8B92-BFEA-4A02E385863A}"/>
              </a:ext>
            </a:extLst>
          </p:cNvPr>
          <p:cNvSpPr/>
          <p:nvPr/>
        </p:nvSpPr>
        <p:spPr>
          <a:xfrm>
            <a:off x="3249681" y="5721904"/>
            <a:ext cx="272226" cy="594542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907227-2E4B-E617-71F1-AA1E15D7A877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flipV="1">
            <a:off x="3521907" y="6016680"/>
            <a:ext cx="2209640" cy="249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8BBDE51-60C7-C3F4-3B0B-82F340A6C6F3}"/>
              </a:ext>
            </a:extLst>
          </p:cNvPr>
          <p:cNvSpPr txBox="1"/>
          <p:nvPr/>
        </p:nvSpPr>
        <p:spPr>
          <a:xfrm>
            <a:off x="4251304" y="5948561"/>
            <a:ext cx="120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size as specified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A03B4A-8133-BB24-9D85-632C9A9975E9}"/>
              </a:ext>
            </a:extLst>
          </p:cNvPr>
          <p:cNvSpPr/>
          <p:nvPr/>
        </p:nvSpPr>
        <p:spPr bwMode="auto">
          <a:xfrm>
            <a:off x="9275311" y="5249003"/>
            <a:ext cx="2526189" cy="1275279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Static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same size as </a:t>
            </a:r>
            <a:r>
              <a:rPr lang="en-US" dirty="0" err="1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a.out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9D611E-2744-2266-3244-8F51FEDA8687}"/>
              </a:ext>
            </a:extLst>
          </p:cNvPr>
          <p:cNvSpPr/>
          <p:nvPr/>
        </p:nvSpPr>
        <p:spPr bwMode="auto">
          <a:xfrm>
            <a:off x="9285877" y="3141249"/>
            <a:ext cx="2526189" cy="2096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buf2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expanded size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buf1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D7D7FE-F024-291C-3A09-3C1FCC66B221}"/>
              </a:ext>
            </a:extLst>
          </p:cNvPr>
          <p:cNvCxnSpPr>
            <a:cxnSpLocks/>
            <a:endCxn id="56" idx="1"/>
          </p:cNvCxnSpPr>
          <p:nvPr/>
        </p:nvCxnSpPr>
        <p:spPr bwMode="auto">
          <a:xfrm>
            <a:off x="8203515" y="5864280"/>
            <a:ext cx="1071796" cy="22363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E58B34-3C27-0C62-6EBC-889910DE61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190397" y="4442760"/>
            <a:ext cx="1084914" cy="45542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A675FFF-7038-83F4-3889-1FA6881BEDC8}"/>
              </a:ext>
            </a:extLst>
          </p:cNvPr>
          <p:cNvSpPr txBox="1"/>
          <p:nvPr/>
        </p:nvSpPr>
        <p:spPr>
          <a:xfrm>
            <a:off x="9812571" y="6496243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main </a:t>
            </a:r>
            <a:r>
              <a:rPr lang="en-US" dirty="0" err="1"/>
              <a:t>mameory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99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2798C66-7FE9-A146-9496-61A77BE2F7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1615" y="637045"/>
            <a:ext cx="5190830" cy="1169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Use .align directive to force the assembler to align the address of the next variable defined after the .align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F083C-5883-1542-B1C1-8058811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989"/>
            <a:ext cx="11691756" cy="394111"/>
          </a:xfrm>
        </p:spPr>
        <p:txBody>
          <a:bodyPr/>
          <a:lstStyle/>
          <a:p>
            <a:r>
              <a:rPr lang="en-US" dirty="0"/>
              <a:t>Variable Alignment In .data, .</a:t>
            </a:r>
            <a:r>
              <a:rPr lang="en-US" dirty="0" err="1"/>
              <a:t>bss</a:t>
            </a:r>
            <a:r>
              <a:rPr lang="en-US" dirty="0"/>
              <a:t> and .section 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DF88C-5476-DC44-A301-44CA0308512A}"/>
              </a:ext>
            </a:extLst>
          </p:cNvPr>
          <p:cNvSpPr/>
          <p:nvPr/>
        </p:nvSpPr>
        <p:spPr>
          <a:xfrm>
            <a:off x="2749342" y="2028015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901B5A-F2E2-1745-8348-1C2CE7E81A82}"/>
              </a:ext>
            </a:extLst>
          </p:cNvPr>
          <p:cNvSpPr/>
          <p:nvPr/>
        </p:nvSpPr>
        <p:spPr>
          <a:xfrm>
            <a:off x="2252875" y="2516358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94D733-5D16-C24E-970F-3F7DB9E27103}"/>
              </a:ext>
            </a:extLst>
          </p:cNvPr>
          <p:cNvSpPr/>
          <p:nvPr/>
        </p:nvSpPr>
        <p:spPr>
          <a:xfrm>
            <a:off x="1205359" y="318365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576A299-A1DD-A444-91C9-148DC93FF7D1}"/>
              </a:ext>
            </a:extLst>
          </p:cNvPr>
          <p:cNvSpPr txBox="1"/>
          <p:nvPr/>
        </p:nvSpPr>
        <p:spPr>
          <a:xfrm>
            <a:off x="234988" y="32443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749FCC8-0B0F-CF44-9BDB-3B1C78FA1A78}"/>
              </a:ext>
            </a:extLst>
          </p:cNvPr>
          <p:cNvSpPr txBox="1"/>
          <p:nvPr/>
        </p:nvSpPr>
        <p:spPr>
          <a:xfrm>
            <a:off x="1570159" y="25164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82A367-1AC7-ED44-8828-4C4909612AB5}"/>
              </a:ext>
            </a:extLst>
          </p:cNvPr>
          <p:cNvSpPr txBox="1"/>
          <p:nvPr/>
        </p:nvSpPr>
        <p:spPr>
          <a:xfrm>
            <a:off x="2139401" y="20028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161DC5-8628-7345-B250-87FAC28EB3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Rectangle 32">
            <a:extLst>
              <a:ext uri="{FF2B5EF4-FFF2-40B4-BE49-F238E27FC236}">
                <a16:creationId xmlns:a16="http://schemas.microsoft.com/office/drawing/2014/main" id="{A2814E09-7A90-BEBA-7D05-1F6E9C3D5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07648" y="15576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5" name="Rectangle 33">
            <a:extLst>
              <a:ext uri="{FF2B5EF4-FFF2-40B4-BE49-F238E27FC236}">
                <a16:creationId xmlns:a16="http://schemas.microsoft.com/office/drawing/2014/main" id="{66E538D0-4FC4-691F-98FF-BAD6A611177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07648" y="27768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8D0A5CC7-865A-16D6-5D92-E754FDE8650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07648" y="39960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7" name="Rectangle 35">
            <a:extLst>
              <a:ext uri="{FF2B5EF4-FFF2-40B4-BE49-F238E27FC236}">
                <a16:creationId xmlns:a16="http://schemas.microsoft.com/office/drawing/2014/main" id="{490BAD06-6E32-F1E2-F8E9-E1573AC4D81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07648" y="5215238"/>
            <a:ext cx="609600" cy="11826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31" name="Text Box 36">
            <a:extLst>
              <a:ext uri="{FF2B5EF4-FFF2-40B4-BE49-F238E27FC236}">
                <a16:creationId xmlns:a16="http://schemas.microsoft.com/office/drawing/2014/main" id="{60ABA258-5AA2-033F-04B8-8B30EC17235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96720" y="902132"/>
            <a:ext cx="747769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2">
            <a:extLst>
              <a:ext uri="{FF2B5EF4-FFF2-40B4-BE49-F238E27FC236}">
                <a16:creationId xmlns:a16="http://schemas.microsoft.com/office/drawing/2014/main" id="{E03A79A5-DCA8-3D7F-410B-925CE664043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52691" y="1569525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5" name="Rectangle 3">
            <a:extLst>
              <a:ext uri="{FF2B5EF4-FFF2-40B4-BE49-F238E27FC236}">
                <a16:creationId xmlns:a16="http://schemas.microsoft.com/office/drawing/2014/main" id="{6051F292-55AA-A772-C1A9-3F3188F5DDD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552691" y="1858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6" name="Rectangle 4">
            <a:extLst>
              <a:ext uri="{FF2B5EF4-FFF2-40B4-BE49-F238E27FC236}">
                <a16:creationId xmlns:a16="http://schemas.microsoft.com/office/drawing/2014/main" id="{B0F55640-6EF3-96F3-7AEC-50D29682E48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552691" y="2162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7" name="Rectangle 5">
            <a:extLst>
              <a:ext uri="{FF2B5EF4-FFF2-40B4-BE49-F238E27FC236}">
                <a16:creationId xmlns:a16="http://schemas.microsoft.com/office/drawing/2014/main" id="{626137A5-B0C1-5F1E-8691-6BDDFC1A838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552691" y="2467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8" name="Rectangle 6">
            <a:extLst>
              <a:ext uri="{FF2B5EF4-FFF2-40B4-BE49-F238E27FC236}">
                <a16:creationId xmlns:a16="http://schemas.microsoft.com/office/drawing/2014/main" id="{F5CF2C4F-8128-92A5-1521-7094F4CF841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552691" y="2772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9" name="Rectangle 7">
            <a:extLst>
              <a:ext uri="{FF2B5EF4-FFF2-40B4-BE49-F238E27FC236}">
                <a16:creationId xmlns:a16="http://schemas.microsoft.com/office/drawing/2014/main" id="{3D095C64-7A4F-523C-3A04-15BEF5B9975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552691" y="3077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0" name="Rectangle 8">
            <a:extLst>
              <a:ext uri="{FF2B5EF4-FFF2-40B4-BE49-F238E27FC236}">
                <a16:creationId xmlns:a16="http://schemas.microsoft.com/office/drawing/2014/main" id="{F3134352-974C-3285-AFAF-5E00289C449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552691" y="3382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1" name="Rectangle 9">
            <a:extLst>
              <a:ext uri="{FF2B5EF4-FFF2-40B4-BE49-F238E27FC236}">
                <a16:creationId xmlns:a16="http://schemas.microsoft.com/office/drawing/2014/main" id="{89B706CE-1631-C018-3380-FAB290867C7D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552691" y="3686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2" name="Rectangle 10">
            <a:extLst>
              <a:ext uri="{FF2B5EF4-FFF2-40B4-BE49-F238E27FC236}">
                <a16:creationId xmlns:a16="http://schemas.microsoft.com/office/drawing/2014/main" id="{01E0B942-91F4-40EE-C140-6536F7E86A69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552691" y="3991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3" name="Rectangle 11">
            <a:extLst>
              <a:ext uri="{FF2B5EF4-FFF2-40B4-BE49-F238E27FC236}">
                <a16:creationId xmlns:a16="http://schemas.microsoft.com/office/drawing/2014/main" id="{FC57423E-0D45-125E-7F1F-5161E093F4C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552691" y="4296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4" name="Rectangle 12">
            <a:extLst>
              <a:ext uri="{FF2B5EF4-FFF2-40B4-BE49-F238E27FC236}">
                <a16:creationId xmlns:a16="http://schemas.microsoft.com/office/drawing/2014/main" id="{12E24D00-DFD7-2D26-A495-487717257BE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552691" y="4601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6" name="Rectangle 13">
            <a:extLst>
              <a:ext uri="{FF2B5EF4-FFF2-40B4-BE49-F238E27FC236}">
                <a16:creationId xmlns:a16="http://schemas.microsoft.com/office/drawing/2014/main" id="{73DBBDDB-BD99-4535-42FC-383136BF224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552691" y="4906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2A7799D2-B42E-D8CF-EA96-6BEC3EEAFEA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527699" y="897716"/>
            <a:ext cx="650371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</a:p>
        </p:txBody>
      </p:sp>
      <p:sp>
        <p:nvSpPr>
          <p:cNvPr id="168" name="Rectangle 39">
            <a:extLst>
              <a:ext uri="{FF2B5EF4-FFF2-40B4-BE49-F238E27FC236}">
                <a16:creationId xmlns:a16="http://schemas.microsoft.com/office/drawing/2014/main" id="{65D5AC8A-B04D-3AEC-632B-F3842D44E2DD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552691" y="5210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9" name="Rectangle 41">
            <a:extLst>
              <a:ext uri="{FF2B5EF4-FFF2-40B4-BE49-F238E27FC236}">
                <a16:creationId xmlns:a16="http://schemas.microsoft.com/office/drawing/2014/main" id="{111F8312-CB94-DD6C-035F-A198B53D1D58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552691" y="5515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0" name="Rectangle 43">
            <a:extLst>
              <a:ext uri="{FF2B5EF4-FFF2-40B4-BE49-F238E27FC236}">
                <a16:creationId xmlns:a16="http://schemas.microsoft.com/office/drawing/2014/main" id="{DFB9D290-0660-9ABD-0435-DC3AFB74F6F9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52691" y="5820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1" name="Rectangle 45">
            <a:extLst>
              <a:ext uri="{FF2B5EF4-FFF2-40B4-BE49-F238E27FC236}">
                <a16:creationId xmlns:a16="http://schemas.microsoft.com/office/drawing/2014/main" id="{3E0A5F15-4DCB-86A6-607C-B54363934A4B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552691" y="6117249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0" dirty="0">
              <a:latin typeface="Roboto Regular" charset="0"/>
              <a:cs typeface="Roboto Regular" charset="0"/>
            </a:endParaRPr>
          </a:p>
        </p:txBody>
      </p:sp>
      <p:sp>
        <p:nvSpPr>
          <p:cNvPr id="172" name="Rectangle 14">
            <a:extLst>
              <a:ext uri="{FF2B5EF4-FFF2-40B4-BE49-F238E27FC236}">
                <a16:creationId xmlns:a16="http://schemas.microsoft.com/office/drawing/2014/main" id="{F5DFBB7A-5E0B-9569-C14C-D119140FBC83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1208139" y="611834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173" name="Rectangle 15">
            <a:extLst>
              <a:ext uri="{FF2B5EF4-FFF2-40B4-BE49-F238E27FC236}">
                <a16:creationId xmlns:a16="http://schemas.microsoft.com/office/drawing/2014/main" id="{0245E018-D2C4-6CE3-EEBE-465B7BB1161D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208139" y="57686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0x01</a:t>
            </a:r>
          </a:p>
        </p:txBody>
      </p:sp>
      <p:sp>
        <p:nvSpPr>
          <p:cNvPr id="174" name="Rectangle 16">
            <a:extLst>
              <a:ext uri="{FF2B5EF4-FFF2-40B4-BE49-F238E27FC236}">
                <a16:creationId xmlns:a16="http://schemas.microsoft.com/office/drawing/2014/main" id="{32D55285-0A5E-5171-CC0B-11E53645BEE1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1208139" y="548042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175" name="Rectangle 17">
            <a:extLst>
              <a:ext uri="{FF2B5EF4-FFF2-40B4-BE49-F238E27FC236}">
                <a16:creationId xmlns:a16="http://schemas.microsoft.com/office/drawing/2014/main" id="{1356B40E-8EAA-F9B4-8BC7-AE574C89904D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1208139" y="517242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0x03</a:t>
            </a:r>
          </a:p>
        </p:txBody>
      </p:sp>
      <p:sp>
        <p:nvSpPr>
          <p:cNvPr id="176" name="Rectangle 18">
            <a:extLst>
              <a:ext uri="{FF2B5EF4-FFF2-40B4-BE49-F238E27FC236}">
                <a16:creationId xmlns:a16="http://schemas.microsoft.com/office/drawing/2014/main" id="{F121EA1D-CA38-555F-2B06-9DE136DDE4B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1208139" y="487466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177" name="Rectangle 19">
            <a:extLst>
              <a:ext uri="{FF2B5EF4-FFF2-40B4-BE49-F238E27FC236}">
                <a16:creationId xmlns:a16="http://schemas.microsoft.com/office/drawing/2014/main" id="{B8AA6D97-E569-20BE-293D-1CA2C1EA5E9F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1208139" y="456482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0x05</a:t>
            </a:r>
          </a:p>
        </p:txBody>
      </p:sp>
      <p:sp>
        <p:nvSpPr>
          <p:cNvPr id="178" name="Rectangle 20">
            <a:extLst>
              <a:ext uri="{FF2B5EF4-FFF2-40B4-BE49-F238E27FC236}">
                <a16:creationId xmlns:a16="http://schemas.microsoft.com/office/drawing/2014/main" id="{CBF511A4-7D28-D0C2-6791-694A6AF67D88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1208139" y="4271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79" name="Rectangle 21">
            <a:extLst>
              <a:ext uri="{FF2B5EF4-FFF2-40B4-BE49-F238E27FC236}">
                <a16:creationId xmlns:a16="http://schemas.microsoft.com/office/drawing/2014/main" id="{19D52283-B691-7ABE-4389-91A2DFDC15DA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1208139" y="3960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0x07</a:t>
            </a:r>
          </a:p>
        </p:txBody>
      </p:sp>
      <p:sp>
        <p:nvSpPr>
          <p:cNvPr id="180" name="Rectangle 22">
            <a:extLst>
              <a:ext uri="{FF2B5EF4-FFF2-40B4-BE49-F238E27FC236}">
                <a16:creationId xmlns:a16="http://schemas.microsoft.com/office/drawing/2014/main" id="{D27DF2BB-8BCD-BD7D-FE1E-93E76E3BBABC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1208139" y="366577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81" name="Rectangle 23">
            <a:extLst>
              <a:ext uri="{FF2B5EF4-FFF2-40B4-BE49-F238E27FC236}">
                <a16:creationId xmlns:a16="http://schemas.microsoft.com/office/drawing/2014/main" id="{46C1C9A1-24BF-C7E4-120E-2F145B65BB79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1208139" y="338806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0x09</a:t>
            </a:r>
          </a:p>
        </p:txBody>
      </p:sp>
      <p:sp>
        <p:nvSpPr>
          <p:cNvPr id="182" name="Rectangle 24">
            <a:extLst>
              <a:ext uri="{FF2B5EF4-FFF2-40B4-BE49-F238E27FC236}">
                <a16:creationId xmlns:a16="http://schemas.microsoft.com/office/drawing/2014/main" id="{6D7C91F2-3490-B7E1-509F-E730886C2D30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1208139" y="3078190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83" name="Rectangle 25">
            <a:extLst>
              <a:ext uri="{FF2B5EF4-FFF2-40B4-BE49-F238E27FC236}">
                <a16:creationId xmlns:a16="http://schemas.microsoft.com/office/drawing/2014/main" id="{D4219A80-0A38-07A9-31A9-D2424A91AFFB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208139" y="2768315"/>
            <a:ext cx="6543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0x0B</a:t>
            </a:r>
          </a:p>
        </p:txBody>
      </p:sp>
      <p:sp>
        <p:nvSpPr>
          <p:cNvPr id="184" name="Rectangle 40">
            <a:extLst>
              <a:ext uri="{FF2B5EF4-FFF2-40B4-BE49-F238E27FC236}">
                <a16:creationId xmlns:a16="http://schemas.microsoft.com/office/drawing/2014/main" id="{5AB3C584-4C5E-BBAA-1D54-68BFACCF8ABF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1208139" y="2458440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85" name="Rectangle 42">
            <a:extLst>
              <a:ext uri="{FF2B5EF4-FFF2-40B4-BE49-F238E27FC236}">
                <a16:creationId xmlns:a16="http://schemas.microsoft.com/office/drawing/2014/main" id="{588F1125-D97B-2D53-A625-F2446880EAE8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1208139" y="2178595"/>
            <a:ext cx="6703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0x0D</a:t>
            </a:r>
          </a:p>
        </p:txBody>
      </p:sp>
      <p:sp>
        <p:nvSpPr>
          <p:cNvPr id="186" name="Rectangle 44">
            <a:extLst>
              <a:ext uri="{FF2B5EF4-FFF2-40B4-BE49-F238E27FC236}">
                <a16:creationId xmlns:a16="http://schemas.microsoft.com/office/drawing/2014/main" id="{CB99EA7A-046F-A8C9-10F7-F1906F85E6FA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1208139" y="1852617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87" name="Rectangle 46">
            <a:extLst>
              <a:ext uri="{FF2B5EF4-FFF2-40B4-BE49-F238E27FC236}">
                <a16:creationId xmlns:a16="http://schemas.microsoft.com/office/drawing/2014/main" id="{C26A2C55-E4B5-00EC-FE54-CBA7CFFA3B9A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1208139" y="1544481"/>
            <a:ext cx="6303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0x0F</a:t>
            </a:r>
          </a:p>
        </p:txBody>
      </p:sp>
      <p:sp>
        <p:nvSpPr>
          <p:cNvPr id="188" name="Text Box 36">
            <a:extLst>
              <a:ext uri="{FF2B5EF4-FFF2-40B4-BE49-F238E27FC236}">
                <a16:creationId xmlns:a16="http://schemas.microsoft.com/office/drawing/2014/main" id="{7F80B85C-B6E4-7E08-45DB-AB35CAC1DBA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0958421" y="56210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Rectangle 32">
            <a:extLst>
              <a:ext uri="{FF2B5EF4-FFF2-40B4-BE49-F238E27FC236}">
                <a16:creationId xmlns:a16="http://schemas.microsoft.com/office/drawing/2014/main" id="{1FEA8863-9950-598D-35FF-5A29050E73F4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8642813" y="5825064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1" name="Rectangle 32">
            <a:extLst>
              <a:ext uri="{FF2B5EF4-FFF2-40B4-BE49-F238E27FC236}">
                <a16:creationId xmlns:a16="http://schemas.microsoft.com/office/drawing/2014/main" id="{0841493B-50D6-CC68-E6AB-87F1549829D2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8642813" y="5222468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2" name="Rectangle 32">
            <a:extLst>
              <a:ext uri="{FF2B5EF4-FFF2-40B4-BE49-F238E27FC236}">
                <a16:creationId xmlns:a16="http://schemas.microsoft.com/office/drawing/2014/main" id="{8565E2FD-A4E9-7C5E-510A-CA95667759BB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8642813" y="461735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3" name="Rectangle 32">
            <a:extLst>
              <a:ext uri="{FF2B5EF4-FFF2-40B4-BE49-F238E27FC236}">
                <a16:creationId xmlns:a16="http://schemas.microsoft.com/office/drawing/2014/main" id="{7E1D27AD-DEC1-3264-ADD1-50300BC2B456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8642813" y="4015017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4" name="Rectangle 32">
            <a:extLst>
              <a:ext uri="{FF2B5EF4-FFF2-40B4-BE49-F238E27FC236}">
                <a16:creationId xmlns:a16="http://schemas.microsoft.com/office/drawing/2014/main" id="{8AD96FA7-5E5F-E118-F54B-3A8856385F2B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8642813" y="3401771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5" name="Rectangle 32">
            <a:extLst>
              <a:ext uri="{FF2B5EF4-FFF2-40B4-BE49-F238E27FC236}">
                <a16:creationId xmlns:a16="http://schemas.microsoft.com/office/drawing/2014/main" id="{2CF0DC32-363A-BB7D-FF31-DDFF1BF30419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8642813" y="2783273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6" name="Rectangle 32">
            <a:extLst>
              <a:ext uri="{FF2B5EF4-FFF2-40B4-BE49-F238E27FC236}">
                <a16:creationId xmlns:a16="http://schemas.microsoft.com/office/drawing/2014/main" id="{EB5C74E2-4E3F-28AC-B5B7-9402EEF41673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8642813" y="2178160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7" name="Rectangle 32">
            <a:extLst>
              <a:ext uri="{FF2B5EF4-FFF2-40B4-BE49-F238E27FC236}">
                <a16:creationId xmlns:a16="http://schemas.microsoft.com/office/drawing/2014/main" id="{DBF487B2-C213-5360-49E5-F78746491E5D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8642813" y="158351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8" name="Text Box 36">
            <a:extLst>
              <a:ext uri="{FF2B5EF4-FFF2-40B4-BE49-F238E27FC236}">
                <a16:creationId xmlns:a16="http://schemas.microsoft.com/office/drawing/2014/main" id="{1479B09D-99D7-9608-90E2-11B4DAC3D79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589643" y="887745"/>
            <a:ext cx="75136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</a:p>
        </p:txBody>
      </p:sp>
      <p:sp>
        <p:nvSpPr>
          <p:cNvPr id="200" name="Rectangle 64">
            <a:extLst>
              <a:ext uri="{FF2B5EF4-FFF2-40B4-BE49-F238E27FC236}">
                <a16:creationId xmlns:a16="http://schemas.microsoft.com/office/drawing/2014/main" id="{1E53913B-FAAE-64FD-8D62-D2002BE7494A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647277" y="211208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Rectangle 65">
            <a:extLst>
              <a:ext uri="{FF2B5EF4-FFF2-40B4-BE49-F238E27FC236}">
                <a16:creationId xmlns:a16="http://schemas.microsoft.com/office/drawing/2014/main" id="{9A9B0B5E-6983-8A6F-97F6-0EFE007949FB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671190" y="27175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Rectangle 66">
            <a:extLst>
              <a:ext uri="{FF2B5EF4-FFF2-40B4-BE49-F238E27FC236}">
                <a16:creationId xmlns:a16="http://schemas.microsoft.com/office/drawing/2014/main" id="{66E62274-1FB8-DC76-6222-CC2B6F761EA4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654034" y="3342252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Rectangle 66">
            <a:extLst>
              <a:ext uri="{FF2B5EF4-FFF2-40B4-BE49-F238E27FC236}">
                <a16:creationId xmlns:a16="http://schemas.microsoft.com/office/drawing/2014/main" id="{04E34320-CFAF-A67A-AC89-2357139D4016}"/>
              </a:ext>
            </a:extLst>
          </p:cNvPr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8631592" y="3956383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Rectangle 66">
            <a:extLst>
              <a:ext uri="{FF2B5EF4-FFF2-40B4-BE49-F238E27FC236}">
                <a16:creationId xmlns:a16="http://schemas.microsoft.com/office/drawing/2014/main" id="{022C8D97-FF96-80CD-D48E-F0F64F82E3F4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620371" y="4551825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Rectangle 66">
            <a:extLst>
              <a:ext uri="{FF2B5EF4-FFF2-40B4-BE49-F238E27FC236}">
                <a16:creationId xmlns:a16="http://schemas.microsoft.com/office/drawing/2014/main" id="{D45A5D10-253C-031C-9CDA-1897B731F8C4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8639773" y="5156070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Rectangle 66">
            <a:extLst>
              <a:ext uri="{FF2B5EF4-FFF2-40B4-BE49-F238E27FC236}">
                <a16:creationId xmlns:a16="http://schemas.microsoft.com/office/drawing/2014/main" id="{DA5754B0-1E3E-57C7-347D-E4DA19582D11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620371" y="57613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9F6F8D94-1FE7-7D8B-E944-BCE439F7E601}"/>
              </a:ext>
            </a:extLst>
          </p:cNvPr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9187577" y="61549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0B352CB-90F2-DABE-B277-2C87097586B6}"/>
              </a:ext>
            </a:extLst>
          </p:cNvPr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9187577" y="551698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44FDA0A7-E2FB-EB47-08A6-4F205421C920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9187577" y="491122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120B0C56-FB87-9C95-2AB6-821E67BC5332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9187577" y="4308224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0FD24813-2595-81FB-273A-B6027B16F4CE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9187577" y="3702341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37492854-BE48-F64F-EF09-72480A6D7DB7}"/>
              </a:ext>
            </a:extLst>
          </p:cNvPr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187577" y="3114756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C67C2A6A-78C1-4DCE-BADB-DBBCCB0C2C17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9187577" y="249500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7" name="Rectangle 44">
            <a:extLst>
              <a:ext uri="{FF2B5EF4-FFF2-40B4-BE49-F238E27FC236}">
                <a16:creationId xmlns:a16="http://schemas.microsoft.com/office/drawing/2014/main" id="{C7BE592F-E101-27F0-956A-74DC22E9A878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9187577" y="1889183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A01482-5A77-A0DC-36C7-2E3EF40AF531}"/>
              </a:ext>
            </a:extLst>
          </p:cNvPr>
          <p:cNvSpPr txBox="1"/>
          <p:nvPr/>
        </p:nvSpPr>
        <p:spPr>
          <a:xfrm>
            <a:off x="3091893" y="20139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ED0B33-0605-1745-6EF6-D7A1F308EC3F}"/>
              </a:ext>
            </a:extLst>
          </p:cNvPr>
          <p:cNvSpPr txBox="1"/>
          <p:nvPr/>
        </p:nvSpPr>
        <p:spPr>
          <a:xfrm>
            <a:off x="3155759" y="257859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A226E-196B-C374-3AAB-6C0AEB34381D}"/>
              </a:ext>
            </a:extLst>
          </p:cNvPr>
          <p:cNvSpPr txBox="1"/>
          <p:nvPr/>
        </p:nvSpPr>
        <p:spPr>
          <a:xfrm>
            <a:off x="3125933" y="328069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937B316-9EA9-3322-AEEC-A943315EC958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402442" y="619283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DC801DC-8DA6-9EFC-0400-A3DBD060542D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402442" y="494915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6F01CCE8-4B8A-3D65-4262-1EDFDB140ACC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7402442" y="3740267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7DD3E276-55C6-39E3-F50B-3835EA2F742C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402442" y="253293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5015BD09-C280-4D0A-9506-E99701ABB2A3}"/>
              </a:ext>
            </a:extLst>
          </p:cNvPr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9175342" y="647563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8A28324F-AEB9-3225-55F3-762E35CB5D0D}"/>
              </a:ext>
            </a:extLst>
          </p:cNvPr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7251871" y="59745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AB02447D-0A3E-C807-BC63-73388964781D}"/>
              </a:ext>
            </a:extLst>
          </p:cNvPr>
          <p:cNvGraphicFramePr>
            <a:graphicFrameLocks/>
          </p:cNvGraphicFramePr>
          <p:nvPr/>
        </p:nvGraphicFramePr>
        <p:xfrm>
          <a:off x="300894" y="4279144"/>
          <a:ext cx="6155562" cy="191684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82817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2038205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289180">
                  <a:extLst>
                    <a:ext uri="{9D8B030D-6E8A-4147-A177-3AD203B41FA5}">
                      <a16:colId xmlns:a16="http://schemas.microsoft.com/office/drawing/2014/main" val="2342572730"/>
                    </a:ext>
                  </a:extLst>
                </a:gridCol>
              </a:tblGrid>
              <a:tr h="3316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SIZE Alignment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Starting Address must end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Align Directive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31606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8-bit char -1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0b..0 or 0b..1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423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int -2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0b..</a:t>
                      </a:r>
                      <a:r>
                        <a:rPr lang="en-US" sz="16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.align </a:t>
                      </a:r>
                      <a:r>
                        <a:rPr lang="en-US" sz="1600" b="0" i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397788"/>
                  </a:ext>
                </a:extLst>
              </a:tr>
              <a:tr h="423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32-bit int -4 bytes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pointers, all arrays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0b..</a:t>
                      </a:r>
                      <a:r>
                        <a:rPr lang="en-US" sz="16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.align </a:t>
                      </a:r>
                      <a:r>
                        <a:rPr lang="en-US" sz="16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01616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F4AA3A-5FF9-A830-EAA9-B7BFDCCA0204}"/>
              </a:ext>
            </a:extLst>
          </p:cNvPr>
          <p:cNvSpPr txBox="1"/>
          <p:nvPr/>
        </p:nvSpPr>
        <p:spPr>
          <a:xfrm>
            <a:off x="8301878" y="6437137"/>
            <a:ext cx="131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</a:t>
            </a:r>
            <a:r>
              <a:rPr lang="en-US" sz="1800" b="0" i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139DA-36B2-0143-80BF-5AB5A38EA917}"/>
              </a:ext>
            </a:extLst>
          </p:cNvPr>
          <p:cNvSpPr txBox="1"/>
          <p:nvPr/>
        </p:nvSpPr>
        <p:spPr>
          <a:xfrm>
            <a:off x="6372521" y="6455842"/>
            <a:ext cx="131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</a:t>
            </a:r>
            <a:r>
              <a:rPr lang="en-US" sz="1800" b="0" i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8EBC7B-E36D-CD58-A070-5FB8A8554547}"/>
              </a:ext>
            </a:extLst>
          </p:cNvPr>
          <p:cNvSpPr txBox="1"/>
          <p:nvPr/>
        </p:nvSpPr>
        <p:spPr>
          <a:xfrm>
            <a:off x="10337874" y="6437137"/>
            <a:ext cx="131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.align</a:t>
            </a:r>
            <a:endParaRPr lang="en-US" sz="1800" b="0" i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3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660E3D-EA3F-444E-9DF8-E108006F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130703"/>
            <a:ext cx="11301412" cy="427647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u="sng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 Variables</a:t>
            </a:r>
            <a:r>
              <a:rPr lang="en-US" dirty="0"/>
              <a:t>: Allocation and Initialization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1F42195-ACBD-D642-9294-5A33F37CF956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0" y="558350"/>
          <a:ext cx="12001836" cy="296672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094046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081923">
                  <a:extLst>
                    <a:ext uri="{9D8B030D-6E8A-4147-A177-3AD203B41FA5}">
                      <a16:colId xmlns:a16="http://schemas.microsoft.com/office/drawing/2014/main" val="1452114229"/>
                    </a:ext>
                  </a:extLst>
                </a:gridCol>
                <a:gridCol w="1026083">
                  <a:extLst>
                    <a:ext uri="{9D8B030D-6E8A-4147-A177-3AD203B41FA5}">
                      <a16:colId xmlns:a16="http://schemas.microsoft.com/office/drawing/2014/main" val="2342572730"/>
                    </a:ext>
                  </a:extLst>
                </a:gridCol>
                <a:gridCol w="4025469">
                  <a:extLst>
                    <a:ext uri="{9D8B030D-6E8A-4147-A177-3AD203B41FA5}">
                      <a16:colId xmlns:a16="http://schemas.microsoft.com/office/drawing/2014/main" val="296041983"/>
                    </a:ext>
                  </a:extLst>
                </a:gridCol>
                <a:gridCol w="3774315">
                  <a:extLst>
                    <a:ext uri="{9D8B030D-6E8A-4147-A177-3AD203B41FA5}">
                      <a16:colId xmlns:a16="http://schemas.microsoft.com/office/drawing/2014/main" val="3244052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Directive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.align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 static variable Definition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Assembler static variable Definition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90045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8-bit char</a:t>
                      </a:r>
                    </a:p>
                    <a:p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.byte</a:t>
                      </a:r>
                      <a:endParaRPr lang="en-US" sz="1600" b="0" dirty="0">
                        <a:solidFill>
                          <a:srgbClr val="F3744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chx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'A'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string[] 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{'A','B','C', 0};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chx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 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.byte '</a:t>
                      </a:r>
                      <a:r>
                        <a:rPr lang="en-US" sz="16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.byte '</a:t>
                      </a:r>
                      <a:r>
                        <a:rPr lang="en-US" sz="16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A','B',0x42,0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1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(2 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.short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.align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length = 0x55aa;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length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.short </a:t>
                      </a:r>
                      <a:r>
                        <a:rPr lang="en-US" sz="16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0x55aa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39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32-bit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(4 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.word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.align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5;</a:t>
                      </a:r>
                    </a:p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distptr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&amp;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int mask = 0xaa55; 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array[] 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{12,~0x1,0xCD,-1};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.word </a:t>
                      </a:r>
                      <a:r>
                        <a:rPr lang="en-US" sz="16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distptr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.word </a:t>
                      </a:r>
                      <a:r>
                        <a:rPr lang="en-US" sz="1600" b="0" dirty="0" err="1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endParaRPr lang="en-US" sz="1600" b="0" dirty="0">
                        <a:solidFill>
                          <a:srgbClr val="F3744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mask:  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.word </a:t>
                      </a:r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0xaa55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	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.word </a:t>
                      </a:r>
                      <a:r>
                        <a:rPr lang="en-US" sz="16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12,~0x1,0xCD,-3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016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with 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class[] 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"cse30";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.string </a:t>
                      </a:r>
                      <a:r>
                        <a:rPr lang="en-US" sz="16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"cse30"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97905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2A80B2-82E9-7D4E-9721-07FE0066DA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2E33B-8FCA-B34C-63B5-58DA26D563E4}"/>
              </a:ext>
            </a:extLst>
          </p:cNvPr>
          <p:cNvSpPr txBox="1"/>
          <p:nvPr/>
        </p:nvSpPr>
        <p:spPr>
          <a:xfrm>
            <a:off x="1120313" y="3662821"/>
            <a:ext cx="9610323" cy="280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Rule: Place the .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above the variable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1</a:t>
            </a:r>
          </a:p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.short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0x55aa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Rule: use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2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 every array regardless of type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Rule: place variables with explicit initialized values in 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segment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Rule: place variables with no explicit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(default to 0) in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segment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Rule: place string literals in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.section 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use a local label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8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4C0766A-A61E-C48E-9479-1AB6E96B8170}"/>
              </a:ext>
            </a:extLst>
          </p:cNvPr>
          <p:cNvSpPr/>
          <p:nvPr/>
        </p:nvSpPr>
        <p:spPr bwMode="auto">
          <a:xfrm>
            <a:off x="3568304" y="3904766"/>
            <a:ext cx="1882697" cy="123515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           .data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chx</a:t>
            </a:r>
            <a:r>
              <a:rPr lang="en-US" dirty="0">
                <a:solidFill>
                  <a:schemeClr val="accent6"/>
                </a:solidFill>
              </a:rPr>
              <a:t>:    .byte 'A'</a:t>
            </a:r>
          </a:p>
          <a:p>
            <a:r>
              <a:rPr lang="en-US" dirty="0">
                <a:solidFill>
                  <a:schemeClr val="accent6"/>
                </a:solidFill>
              </a:rPr>
              <a:t>          </a:t>
            </a:r>
            <a:r>
              <a:rPr lang="en-US" dirty="0">
                <a:solidFill>
                  <a:srgbClr val="FF0000"/>
                </a:solidFill>
              </a:rPr>
              <a:t>.align 2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cnt</a:t>
            </a:r>
            <a:r>
              <a:rPr lang="en-US" dirty="0">
                <a:solidFill>
                  <a:schemeClr val="accent6"/>
                </a:solidFill>
              </a:rPr>
              <a:t>:    .word 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660E3D-EA3F-444E-9DF8-E108006F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130703"/>
            <a:ext cx="11301412" cy="427647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u="sng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Variables: Why the .align?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F132F2-CD31-E7CF-6695-680AFA6B8841}"/>
              </a:ext>
            </a:extLst>
          </p:cNvPr>
          <p:cNvSpPr/>
          <p:nvPr/>
        </p:nvSpPr>
        <p:spPr bwMode="auto">
          <a:xfrm>
            <a:off x="6014234" y="1981967"/>
            <a:ext cx="3471832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label       address     contents</a:t>
            </a:r>
          </a:p>
          <a:p>
            <a:r>
              <a:rPr lang="en-US" dirty="0">
                <a:solidFill>
                  <a:schemeClr val="accent6"/>
                </a:solidFill>
              </a:rPr>
              <a:t> &lt;</a:t>
            </a:r>
            <a:r>
              <a:rPr lang="en-US" dirty="0" err="1">
                <a:solidFill>
                  <a:schemeClr val="accent6"/>
                </a:solidFill>
              </a:rPr>
              <a:t>chx</a:t>
            </a:r>
            <a:r>
              <a:rPr lang="en-US" dirty="0">
                <a:solidFill>
                  <a:schemeClr val="accent6"/>
                </a:solidFill>
              </a:rPr>
              <a:t>&gt;:    12028     00000041</a:t>
            </a:r>
          </a:p>
          <a:p>
            <a:r>
              <a:rPr lang="en-US" dirty="0">
                <a:solidFill>
                  <a:schemeClr val="accent6"/>
                </a:solidFill>
              </a:rPr>
              <a:t> &lt;</a:t>
            </a:r>
            <a:r>
              <a:rPr lang="en-US" dirty="0" err="1">
                <a:solidFill>
                  <a:schemeClr val="accent6"/>
                </a:solidFill>
              </a:rPr>
              <a:t>cnt</a:t>
            </a:r>
            <a:r>
              <a:rPr lang="en-US" dirty="0">
                <a:solidFill>
                  <a:schemeClr val="accent6"/>
                </a:solidFill>
              </a:rPr>
              <a:t>&gt;:     </a:t>
            </a:r>
            <a:r>
              <a:rPr lang="en-US" dirty="0">
                <a:solidFill>
                  <a:srgbClr val="FF0000"/>
                </a:solidFill>
              </a:rPr>
              <a:t>12029</a:t>
            </a:r>
            <a:r>
              <a:rPr lang="en-US" dirty="0">
                <a:solidFill>
                  <a:schemeClr val="accent6"/>
                </a:solidFill>
              </a:rPr>
              <a:t>     00000004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617CEC6-1D11-357D-232C-BB7DEE6458EE}"/>
              </a:ext>
            </a:extLst>
          </p:cNvPr>
          <p:cNvSpPr/>
          <p:nvPr/>
        </p:nvSpPr>
        <p:spPr bwMode="auto">
          <a:xfrm>
            <a:off x="3367816" y="2060318"/>
            <a:ext cx="1882697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           .data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chx</a:t>
            </a:r>
            <a:r>
              <a:rPr lang="en-US" dirty="0">
                <a:solidFill>
                  <a:schemeClr val="accent6"/>
                </a:solidFill>
              </a:rPr>
              <a:t>:    .byte 'A'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cnt</a:t>
            </a:r>
            <a:r>
              <a:rPr lang="en-US" dirty="0">
                <a:solidFill>
                  <a:schemeClr val="accent6"/>
                </a:solidFill>
              </a:rPr>
              <a:t>:    .word 4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50A415C-EE5B-47EA-1B34-A38D73A4D135}"/>
              </a:ext>
            </a:extLst>
          </p:cNvPr>
          <p:cNvSpPr/>
          <p:nvPr/>
        </p:nvSpPr>
        <p:spPr>
          <a:xfrm>
            <a:off x="5380601" y="2251530"/>
            <a:ext cx="394055" cy="457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5BFF062-4C46-7CEC-6609-F7C3B977557B}"/>
              </a:ext>
            </a:extLst>
          </p:cNvPr>
          <p:cNvSpPr/>
          <p:nvPr/>
        </p:nvSpPr>
        <p:spPr>
          <a:xfrm>
            <a:off x="5564680" y="4219239"/>
            <a:ext cx="394055" cy="457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4444A-5E10-6B3A-1CCE-4FEE71B7A3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2874FE-A604-7F95-2FC2-756F22C057E0}"/>
              </a:ext>
            </a:extLst>
          </p:cNvPr>
          <p:cNvSpPr txBox="1"/>
          <p:nvPr/>
        </p:nvSpPr>
        <p:spPr>
          <a:xfrm>
            <a:off x="6018981" y="150580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See </a:t>
            </a:r>
            <a:r>
              <a:rPr lang="en-US" dirty="0" err="1">
                <a:solidFill>
                  <a:srgbClr val="FF0000"/>
                </a:solidFill>
              </a:rPr>
              <a:t>cnt</a:t>
            </a:r>
            <a:r>
              <a:rPr lang="en-US" dirty="0">
                <a:solidFill>
                  <a:srgbClr val="FF0000"/>
                </a:solidFill>
              </a:rPr>
              <a:t> is not word aligned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72B0C-0272-2C6C-B541-74C86ACE631D}"/>
              </a:ext>
            </a:extLst>
          </p:cNvPr>
          <p:cNvSpPr txBox="1"/>
          <p:nvPr/>
        </p:nvSpPr>
        <p:spPr>
          <a:xfrm>
            <a:off x="6189794" y="366930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See </a:t>
            </a:r>
            <a:r>
              <a:rPr lang="en-US" dirty="0" err="1">
                <a:solidFill>
                  <a:srgbClr val="FF0000"/>
                </a:solidFill>
              </a:rPr>
              <a:t>cnt</a:t>
            </a:r>
            <a:r>
              <a:rPr lang="en-US" dirty="0">
                <a:solidFill>
                  <a:srgbClr val="FF0000"/>
                </a:solidFill>
              </a:rPr>
              <a:t> is word aligned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AADB2-9EF7-06C0-1649-10709953DCC9}"/>
              </a:ext>
            </a:extLst>
          </p:cNvPr>
          <p:cNvSpPr txBox="1"/>
          <p:nvPr/>
        </p:nvSpPr>
        <p:spPr>
          <a:xfrm>
            <a:off x="816647" y="4353798"/>
            <a:ext cx="22128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Sets alignment for </a:t>
            </a:r>
            <a:r>
              <a:rPr lang="en-US" b="1" dirty="0"/>
              <a:t>next</a:t>
            </a:r>
            <a:r>
              <a:rPr lang="en-US" dirty="0"/>
              <a:t> variable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1DA341-ED0B-9709-3998-60AD7281A113}"/>
              </a:ext>
            </a:extLst>
          </p:cNvPr>
          <p:cNvCxnSpPr>
            <a:cxnSpLocks/>
          </p:cNvCxnSpPr>
          <p:nvPr/>
        </p:nvCxnSpPr>
        <p:spPr>
          <a:xfrm>
            <a:off x="3029544" y="4668316"/>
            <a:ext cx="814827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E913E50-C4A7-073D-3D77-D3ABB52BB095}"/>
              </a:ext>
            </a:extLst>
          </p:cNvPr>
          <p:cNvSpPr/>
          <p:nvPr/>
        </p:nvSpPr>
        <p:spPr bwMode="auto">
          <a:xfrm>
            <a:off x="6025962" y="4038636"/>
            <a:ext cx="3329067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label       address     contents</a:t>
            </a:r>
          </a:p>
          <a:p>
            <a:r>
              <a:rPr lang="en-US" dirty="0">
                <a:solidFill>
                  <a:schemeClr val="accent6"/>
                </a:solidFill>
              </a:rPr>
              <a:t> &lt;</a:t>
            </a:r>
            <a:r>
              <a:rPr lang="en-US" dirty="0" err="1">
                <a:solidFill>
                  <a:schemeClr val="accent6"/>
                </a:solidFill>
              </a:rPr>
              <a:t>chx</a:t>
            </a:r>
            <a:r>
              <a:rPr lang="en-US" dirty="0">
                <a:solidFill>
                  <a:schemeClr val="accent6"/>
                </a:solidFill>
              </a:rPr>
              <a:t>&gt;:    12028     00000041</a:t>
            </a:r>
          </a:p>
          <a:p>
            <a:r>
              <a:rPr lang="en-US" dirty="0">
                <a:solidFill>
                  <a:schemeClr val="accent6"/>
                </a:solidFill>
              </a:rPr>
              <a:t> &lt;</a:t>
            </a:r>
            <a:r>
              <a:rPr lang="en-US" dirty="0" err="1">
                <a:solidFill>
                  <a:schemeClr val="accent6"/>
                </a:solidFill>
              </a:rPr>
              <a:t>cnt</a:t>
            </a:r>
            <a:r>
              <a:rPr lang="en-US" dirty="0">
                <a:solidFill>
                  <a:schemeClr val="accent6"/>
                </a:solidFill>
              </a:rPr>
              <a:t>&gt;:     </a:t>
            </a:r>
            <a:r>
              <a:rPr lang="en-US" dirty="0">
                <a:solidFill>
                  <a:srgbClr val="FF0000"/>
                </a:solidFill>
              </a:rPr>
              <a:t>1202c</a:t>
            </a:r>
            <a:r>
              <a:rPr lang="en-US" dirty="0">
                <a:solidFill>
                  <a:schemeClr val="accent6"/>
                </a:solidFill>
              </a:rPr>
              <a:t>     00000004</a:t>
            </a:r>
          </a:p>
        </p:txBody>
      </p:sp>
    </p:spTree>
    <p:extLst>
      <p:ext uri="{BB962C8B-B14F-4D97-AF65-F5344CB8AC3E}">
        <p14:creationId xmlns:p14="http://schemas.microsoft.com/office/powerpoint/2010/main" val="3082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70572F-0E5A-3963-38E8-FC2777EF4E3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95905" y="729426"/>
            <a:ext cx="9116272" cy="12564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format: 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is the address, &lt;value&gt; is the initial value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var_name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&lt;directive&gt;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&lt;value&gt;, &lt;value&gt;, …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regular labels for all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var_name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if anonymous use local labels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Llablel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B78857-A2F2-71DB-A053-4E37721A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9356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u="sng" dirty="0">
                <a:solidFill>
                  <a:srgbClr val="FF0000"/>
                </a:solidFill>
              </a:rPr>
              <a:t>Static</a:t>
            </a:r>
            <a:r>
              <a:rPr lang="en-US" dirty="0"/>
              <a:t> variables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7A7A68-6D36-CE5B-5EFE-02BB69C9A732}"/>
              </a:ext>
            </a:extLst>
          </p:cNvPr>
          <p:cNvSpPr/>
          <p:nvPr/>
        </p:nvSpPr>
        <p:spPr bwMode="auto">
          <a:xfrm>
            <a:off x="1895905" y="2108006"/>
            <a:ext cx="9245406" cy="440221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put all static variables without an explicit initial value here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until another section directive is seen everything from this point is in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format: the value field if specified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 be zero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	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.word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.size 400 	// int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[100];</a:t>
            </a:r>
          </a:p>
          <a:p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 all static variables with an explicit initial value here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array:	.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1, 2, 3, 4 // int array[] = {1, 2, 3, 4};</a:t>
            </a:r>
          </a:p>
          <a:p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.section 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put all immutable string literals here variables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"count is %d size is %d\n"   // for a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29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A367-06C8-7446-B585-CA25A26B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2" y="0"/>
            <a:ext cx="10515600" cy="523188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u="sng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Array Variables (large 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4A45-A412-C94C-A87A-1B8A946588E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567792" y="1647235"/>
            <a:ext cx="8413826" cy="17817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 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Allocates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/>
              <a:t> bytes, each of which contain the value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If the comma and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dirty="0"/>
              <a:t> are </a:t>
            </a:r>
            <a:r>
              <a:rPr lang="en-US" sz="2000" b="1" dirty="0"/>
              <a:t>omitted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2C895B"/>
                </a:solidFill>
              </a:rPr>
              <a:t>assumed to be </a:t>
            </a:r>
            <a:r>
              <a:rPr lang="en-US" sz="2000" b="1" dirty="0">
                <a:solidFill>
                  <a:srgbClr val="F37440"/>
                </a:solidFill>
              </a:rPr>
              <a:t>zero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if used in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section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Must be used </a:t>
            </a:r>
            <a:r>
              <a:rPr lang="en-US" sz="2000" b="1" dirty="0">
                <a:solidFill>
                  <a:schemeClr val="accent3"/>
                </a:solidFill>
              </a:rPr>
              <a:t>without a specified fill</a:t>
            </a:r>
            <a:endParaRPr lang="en-US" sz="2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F754EC-FC45-3B45-A4DC-25BF48870883}"/>
              </a:ext>
            </a:extLst>
          </p:cNvPr>
          <p:cNvSpPr/>
          <p:nvPr/>
        </p:nvSpPr>
        <p:spPr bwMode="auto">
          <a:xfrm>
            <a:off x="1339502" y="3743831"/>
            <a:ext cx="8476075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int_buf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int_buf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[100];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.align 2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char_buf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  // char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char_buf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[100];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.data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one_buf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.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space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100, 1 // 100 bytes each byte filled with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C9DEF-6549-DC4A-B2AC-8D61BD409F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2951E6-542B-64D4-00BC-EA7BC7F1A86A}"/>
              </a:ext>
            </a:extLst>
          </p:cNvPr>
          <p:cNvSpPr/>
          <p:nvPr/>
        </p:nvSpPr>
        <p:spPr bwMode="auto">
          <a:xfrm>
            <a:off x="3018811" y="1126545"/>
            <a:ext cx="4766821" cy="41171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Label: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&lt;size&gt;,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&lt;fill&gt;</a:t>
            </a:r>
          </a:p>
        </p:txBody>
      </p:sp>
    </p:spTree>
    <p:extLst>
      <p:ext uri="{BB962C8B-B14F-4D97-AF65-F5344CB8AC3E}">
        <p14:creationId xmlns:p14="http://schemas.microsoft.com/office/powerpoint/2010/main" val="195284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A87349-A826-7849-BBE3-16E2AF98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29" y="91525"/>
            <a:ext cx="10515600" cy="370689"/>
          </a:xfrm>
        </p:spPr>
        <p:txBody>
          <a:bodyPr>
            <a:noAutofit/>
          </a:bodyPr>
          <a:lstStyle/>
          <a:p>
            <a:r>
              <a:rPr lang="en-US" sz="2400" dirty="0"/>
              <a:t>Loading Static variables into a register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DEF19-036D-994F-A1C3-6D4DF704A88A}"/>
              </a:ext>
            </a:extLst>
          </p:cNvPr>
          <p:cNvSpPr txBox="1"/>
          <p:nvPr/>
        </p:nvSpPr>
        <p:spPr>
          <a:xfrm>
            <a:off x="6580144" y="1465870"/>
            <a:ext cx="5611856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.text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 function header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load the address, then contents</a:t>
            </a: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using r2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r2, =x     // int *r2 = &amp;x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r2, [r2]   // r2 = *r2;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&amp;x was only needed once above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Note: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was a pointer then an int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no "type" checking in assembly!</a:t>
            </a:r>
          </a:p>
          <a:p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store the contents of r2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r1, =y     // int *r1 = &amp;y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r2, [r1]   // *r1 = r2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447CA-929F-6148-8CDC-6E11F87345B6}"/>
              </a:ext>
            </a:extLst>
          </p:cNvPr>
          <p:cNvSpPr txBox="1"/>
          <p:nvPr/>
        </p:nvSpPr>
        <p:spPr>
          <a:xfrm>
            <a:off x="11927778" y="62329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F2AAF-DE58-C7A4-50C3-FC52A03BA8BF}"/>
              </a:ext>
            </a:extLst>
          </p:cNvPr>
          <p:cNvSpPr/>
          <p:nvPr/>
        </p:nvSpPr>
        <p:spPr bwMode="auto">
          <a:xfrm>
            <a:off x="6580144" y="794128"/>
            <a:ext cx="5611856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.word 200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95EE37-B1CD-5ED9-E520-581B330E7835}"/>
              </a:ext>
            </a:extLst>
          </p:cNvPr>
          <p:cNvGrpSpPr/>
          <p:nvPr/>
        </p:nvGrpSpPr>
        <p:grpSpPr>
          <a:xfrm>
            <a:off x="1856301" y="3185902"/>
            <a:ext cx="5483942" cy="1160547"/>
            <a:chOff x="1844903" y="5360996"/>
            <a:chExt cx="5483942" cy="1160547"/>
          </a:xfrm>
        </p:grpSpPr>
        <p:sp>
          <p:nvSpPr>
            <p:cNvPr id="23" name="Content Placeholder 1">
              <a:extLst>
                <a:ext uri="{FF2B5EF4-FFF2-40B4-BE49-F238E27FC236}">
                  <a16:creationId xmlns:a16="http://schemas.microsoft.com/office/drawing/2014/main" id="{42B6628D-DA14-870F-BC99-0E36C1AA5F8E}"/>
                </a:ext>
              </a:extLst>
            </p:cNvPr>
            <p:cNvSpPr txBox="1">
              <a:spLocks/>
            </p:cNvSpPr>
            <p:nvPr/>
          </p:nvSpPr>
          <p:spPr>
            <a:xfrm>
              <a:off x="1844903" y="5360996"/>
              <a:ext cx="4458774" cy="11605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20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load</a:t>
              </a:r>
              <a:r>
                <a:rPr lang="en-US" sz="2000" dirty="0">
                  <a:solidFill>
                    <a:schemeClr val="tx2"/>
                  </a:solidFill>
                  <a:cs typeface="Courier New" panose="02070309020205020404" pitchFamily="49" charset="0"/>
                </a:rPr>
                <a:t> a static </a:t>
              </a:r>
              <a:r>
                <a:rPr lang="en-US" sz="2000" b="1" dirty="0">
                  <a:solidFill>
                    <a:srgbClr val="7030A0"/>
                  </a:solidFill>
                  <a:cs typeface="Courier New" panose="02070309020205020404" pitchFamily="49" charset="0"/>
                </a:rPr>
                <a:t>memory</a:t>
              </a:r>
              <a:r>
                <a:rPr lang="en-US" sz="2000" dirty="0">
                  <a:solidFill>
                    <a:srgbClr val="7030A0"/>
                  </a:solidFill>
                  <a:cs typeface="Courier New" panose="02070309020205020404" pitchFamily="49" charset="0"/>
                </a:rPr>
                <a:t> variable</a:t>
              </a:r>
            </a:p>
            <a:p>
              <a:pPr marL="696912" lvl="1" indent="-342900">
                <a:buFont typeface="+mj-lt"/>
                <a:buAutoNum type="arabicPeriod"/>
              </a:pPr>
              <a:r>
                <a:rPr lang="en-US" sz="2000" dirty="0">
                  <a:solidFill>
                    <a:srgbClr val="0070C0"/>
                  </a:solidFill>
                  <a:cs typeface="Courier New" panose="02070309020205020404" pitchFamily="49" charset="0"/>
                </a:rPr>
                <a:t>load the pointer to the memory</a:t>
              </a:r>
            </a:p>
            <a:p>
              <a:pPr marL="696912" lvl="1" indent="-342900">
                <a:buFont typeface="+mj-lt"/>
                <a:buAutoNum type="arabicPeriod"/>
              </a:pPr>
              <a:r>
                <a:rPr lang="en-US" sz="2000" dirty="0">
                  <a:solidFill>
                    <a:srgbClr val="F3753F"/>
                  </a:solidFill>
                  <a:cs typeface="Courier New" panose="02070309020205020404" pitchFamily="49" charset="0"/>
                </a:rPr>
                <a:t>read (load) from *pointer</a:t>
              </a:r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5FDDFF36-9EA7-6561-45E7-CD2AFD032C77}"/>
                </a:ext>
              </a:extLst>
            </p:cNvPr>
            <p:cNvSpPr/>
            <p:nvPr/>
          </p:nvSpPr>
          <p:spPr>
            <a:xfrm rot="16200000">
              <a:off x="6679579" y="5415974"/>
              <a:ext cx="273364" cy="10251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B50C0C17-B064-B291-53CB-69E320CB74B7}"/>
              </a:ext>
            </a:extLst>
          </p:cNvPr>
          <p:cNvSpPr txBox="1">
            <a:spLocks/>
          </p:cNvSpPr>
          <p:nvPr/>
        </p:nvSpPr>
        <p:spPr>
          <a:xfrm>
            <a:off x="157729" y="430079"/>
            <a:ext cx="6236496" cy="2495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cs typeface="Courier New" panose="02070309020205020404" pitchFamily="49" charset="0"/>
              </a:rPr>
              <a:t>Tell the assembler load the address (</a:t>
            </a:r>
            <a:r>
              <a:rPr lang="en-US" sz="1800" dirty="0" err="1">
                <a:cs typeface="Courier New" panose="02070309020205020404" pitchFamily="49" charset="0"/>
              </a:rPr>
              <a:t>Lvalue</a:t>
            </a:r>
            <a:r>
              <a:rPr lang="en-US" sz="1800" dirty="0">
                <a:cs typeface="Courier New" panose="02070309020205020404" pitchFamily="49" charset="0"/>
              </a:rPr>
              <a:t>) of a label into a register: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Rd,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=Label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Rd = address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Tell the assembler load the contents into a register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R0,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[Rd]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Rd = address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to the right: y =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1E49A-658D-1010-DDC9-A1A6BF7BBCA3}"/>
              </a:ext>
            </a:extLst>
          </p:cNvPr>
          <p:cNvSpPr txBox="1"/>
          <p:nvPr/>
        </p:nvSpPr>
        <p:spPr>
          <a:xfrm>
            <a:off x="6580143" y="91525"/>
            <a:ext cx="5611855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.space 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ED35F7-CB4B-4DBA-436B-F26E51D794F8}"/>
              </a:ext>
            </a:extLst>
          </p:cNvPr>
          <p:cNvGrpSpPr/>
          <p:nvPr/>
        </p:nvGrpSpPr>
        <p:grpSpPr>
          <a:xfrm>
            <a:off x="1801300" y="5579742"/>
            <a:ext cx="5483942" cy="1160547"/>
            <a:chOff x="1844903" y="5360996"/>
            <a:chExt cx="5483942" cy="1160547"/>
          </a:xfrm>
        </p:grpSpPr>
        <p:sp>
          <p:nvSpPr>
            <p:cNvPr id="7" name="Content Placeholder 1">
              <a:extLst>
                <a:ext uri="{FF2B5EF4-FFF2-40B4-BE49-F238E27FC236}">
                  <a16:creationId xmlns:a16="http://schemas.microsoft.com/office/drawing/2014/main" id="{6BAF533B-62E8-462A-683E-F409112F6E9D}"/>
                </a:ext>
              </a:extLst>
            </p:cNvPr>
            <p:cNvSpPr txBox="1">
              <a:spLocks/>
            </p:cNvSpPr>
            <p:nvPr/>
          </p:nvSpPr>
          <p:spPr>
            <a:xfrm>
              <a:off x="1844903" y="5360996"/>
              <a:ext cx="4458774" cy="11605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20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store</a:t>
              </a:r>
              <a:r>
                <a:rPr lang="en-US" sz="2000" dirty="0">
                  <a:solidFill>
                    <a:schemeClr val="tx2"/>
                  </a:solidFill>
                  <a:cs typeface="Courier New" panose="02070309020205020404" pitchFamily="49" charset="0"/>
                </a:rPr>
                <a:t> to a static </a:t>
              </a:r>
              <a:r>
                <a:rPr lang="en-US" sz="2000" b="1" dirty="0">
                  <a:solidFill>
                    <a:srgbClr val="7030A0"/>
                  </a:solidFill>
                  <a:cs typeface="Courier New" panose="02070309020205020404" pitchFamily="49" charset="0"/>
                </a:rPr>
                <a:t>memory</a:t>
              </a:r>
              <a:r>
                <a:rPr lang="en-US" sz="2000" dirty="0">
                  <a:solidFill>
                    <a:srgbClr val="7030A0"/>
                  </a:solidFill>
                  <a:cs typeface="Courier New" panose="02070309020205020404" pitchFamily="49" charset="0"/>
                </a:rPr>
                <a:t> variable</a:t>
              </a:r>
            </a:p>
            <a:p>
              <a:pPr marL="696912" lvl="1" indent="-342900">
                <a:buFont typeface="+mj-lt"/>
                <a:buAutoNum type="arabicPeriod"/>
              </a:pPr>
              <a:r>
                <a:rPr lang="en-US" sz="2000" dirty="0">
                  <a:solidFill>
                    <a:srgbClr val="0070C0"/>
                  </a:solidFill>
                  <a:cs typeface="Courier New" panose="02070309020205020404" pitchFamily="49" charset="0"/>
                </a:rPr>
                <a:t>load the pointer to the memory</a:t>
              </a:r>
            </a:p>
            <a:p>
              <a:pPr marL="696912" lvl="1" indent="-342900">
                <a:buFont typeface="+mj-lt"/>
                <a:buAutoNum type="arabicPeriod"/>
              </a:pPr>
              <a:r>
                <a:rPr lang="en-US" sz="2000" dirty="0">
                  <a:solidFill>
                    <a:srgbClr val="F3753F"/>
                  </a:solidFill>
                  <a:cs typeface="Courier New" panose="02070309020205020404" pitchFamily="49" charset="0"/>
                </a:rPr>
                <a:t>write (store) to  *pointer</a:t>
              </a:r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9681EDAD-B3D2-7B62-7F79-44DE03A56C65}"/>
                </a:ext>
              </a:extLst>
            </p:cNvPr>
            <p:cNvSpPr/>
            <p:nvPr/>
          </p:nvSpPr>
          <p:spPr>
            <a:xfrm rot="16200000">
              <a:off x="6679579" y="5415974"/>
              <a:ext cx="273364" cy="10251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647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1" y="174578"/>
            <a:ext cx="11688962" cy="983359"/>
          </a:xfrm>
        </p:spPr>
        <p:txBody>
          <a:bodyPr/>
          <a:lstStyle/>
          <a:p>
            <a:r>
              <a:rPr lang="en-US" sz="2800" i="0" u="none" strike="noStrike" dirty="0">
                <a:effectLst/>
                <a:latin typeface="-webkit-standard"/>
              </a:rPr>
              <a:t>Loading large constants into a register:</a:t>
            </a:r>
            <a:br>
              <a:rPr lang="en-US" sz="20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Error: invalid constant (3ff) after fixup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131" y="1186348"/>
            <a:ext cx="11538797" cy="475396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In data processing instructions, the field </a:t>
            </a:r>
            <a:r>
              <a:rPr lang="en-US" sz="2000" b="1" dirty="0">
                <a:solidFill>
                  <a:schemeClr val="accent5"/>
                </a:solidFill>
              </a:rPr>
              <a:t>imm8 + rotate 4 bits </a:t>
            </a:r>
            <a:r>
              <a:rPr lang="en-US" sz="2000" dirty="0"/>
              <a:t>is too small to store store the immediate value, how do you get larger immediate values into a register?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Answer: use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dirty="0"/>
              <a:t> instruction with the constant as an operand: 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=constant</a:t>
            </a:r>
            <a:endParaRPr lang="en-US" sz="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Assembler</a:t>
            </a:r>
            <a:r>
              <a:rPr lang="en-US" sz="2000" dirty="0">
                <a:solidFill>
                  <a:schemeClr val="accent5"/>
                </a:solidFill>
              </a:rPr>
              <a:t> creates a </a:t>
            </a:r>
            <a:r>
              <a:rPr lang="en-US" sz="2000" b="1" dirty="0">
                <a:solidFill>
                  <a:schemeClr val="accent5"/>
                </a:solidFill>
              </a:rPr>
              <a:t>literal table entry </a:t>
            </a:r>
            <a:r>
              <a:rPr lang="en-US" sz="2000" dirty="0">
                <a:solidFill>
                  <a:schemeClr val="accent5"/>
                </a:solidFill>
              </a:rPr>
              <a:t>with the </a:t>
            </a:r>
            <a:r>
              <a:rPr lang="en-US" sz="2000" b="1" dirty="0">
                <a:solidFill>
                  <a:schemeClr val="accent5"/>
                </a:solidFill>
              </a:rPr>
              <a:t>constant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484810-E3CA-5448-98E9-C8B5D8BFDBAD}"/>
              </a:ext>
            </a:extLst>
          </p:cNvPr>
          <p:cNvGrpSpPr/>
          <p:nvPr/>
        </p:nvGrpSpPr>
        <p:grpSpPr>
          <a:xfrm>
            <a:off x="4153520" y="2223405"/>
            <a:ext cx="5371822" cy="1682712"/>
            <a:chOff x="6672287" y="4837122"/>
            <a:chExt cx="5371822" cy="16827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5310D-D403-0540-8A13-5C41681D2851}"/>
                </a:ext>
              </a:extLst>
            </p:cNvPr>
            <p:cNvSpPr/>
            <p:nvPr/>
          </p:nvSpPr>
          <p:spPr>
            <a:xfrm>
              <a:off x="6672287" y="4837122"/>
              <a:ext cx="5371822" cy="1682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50B26C4-EF50-4C4E-9CDB-BF370E949360}"/>
                </a:ext>
              </a:extLst>
            </p:cNvPr>
            <p:cNvSpPr/>
            <p:nvPr/>
          </p:nvSpPr>
          <p:spPr bwMode="auto">
            <a:xfrm>
              <a:off x="8536476" y="4997293"/>
              <a:ext cx="2457966" cy="380048"/>
            </a:xfrm>
            <a:prstGeom prst="roundRect">
              <a:avLst>
                <a:gd name="adj" fmla="val 5733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mov	r0, 1023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7FD59E-3346-CC4D-9193-A02CF8401CFA}"/>
                </a:ext>
              </a:extLst>
            </p:cNvPr>
            <p:cNvSpPr txBox="1"/>
            <p:nvPr/>
          </p:nvSpPr>
          <p:spPr>
            <a:xfrm>
              <a:off x="7016697" y="5420262"/>
              <a:ext cx="4938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xxx.s:24: Error: invalid constant (3ff) after fixup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6E63987-BC30-334A-9A5D-15DF8836D070}"/>
                </a:ext>
              </a:extLst>
            </p:cNvPr>
            <p:cNvSpPr/>
            <p:nvPr/>
          </p:nvSpPr>
          <p:spPr bwMode="auto">
            <a:xfrm>
              <a:off x="8587772" y="5959553"/>
              <a:ext cx="2457966" cy="380048"/>
            </a:xfrm>
            <a:prstGeom prst="roundRect">
              <a:avLst>
                <a:gd name="adj" fmla="val 5733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ldr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r0, =1023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B0FA0A-E260-9946-AF00-9AC23B331957}"/>
                </a:ext>
              </a:extLst>
            </p:cNvPr>
            <p:cNvSpPr txBox="1"/>
            <p:nvPr/>
          </p:nvSpPr>
          <p:spPr>
            <a:xfrm>
              <a:off x="7607375" y="499779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fails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A63FD3-38BE-5549-8527-71F9F94C832D}"/>
                </a:ext>
              </a:extLst>
            </p:cNvPr>
            <p:cNvSpPr txBox="1"/>
            <p:nvPr/>
          </p:nvSpPr>
          <p:spPr>
            <a:xfrm>
              <a:off x="6770120" y="5885580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replacement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AFE36EA2-3C7E-B644-9974-CE2C8F88A7C9}"/>
                </a:ext>
              </a:extLst>
            </p:cNvPr>
            <p:cNvSpPr/>
            <p:nvPr/>
          </p:nvSpPr>
          <p:spPr>
            <a:xfrm>
              <a:off x="8202411" y="5062820"/>
              <a:ext cx="334066" cy="2511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9D4FE317-A338-9042-9CE6-47280154F856}"/>
                </a:ext>
              </a:extLst>
            </p:cNvPr>
            <p:cNvSpPr/>
            <p:nvPr/>
          </p:nvSpPr>
          <p:spPr>
            <a:xfrm>
              <a:off x="8253706" y="5974838"/>
              <a:ext cx="334066" cy="2511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092E0BA-5E07-9947-83B8-47909D250222}"/>
              </a:ext>
            </a:extLst>
          </p:cNvPr>
          <p:cNvSpPr txBox="1"/>
          <p:nvPr/>
        </p:nvSpPr>
        <p:spPr>
          <a:xfrm>
            <a:off x="513188" y="2533606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mov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A6672E-3DD4-6641-A81E-9681CF8F2C9B}"/>
              </a:ext>
            </a:extLst>
          </p:cNvPr>
          <p:cNvSpPr txBox="1"/>
          <p:nvPr/>
        </p:nvSpPr>
        <p:spPr>
          <a:xfrm>
            <a:off x="1797124" y="2533606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6EB684-1721-5742-BF97-B24E7328A158}"/>
              </a:ext>
            </a:extLst>
          </p:cNvPr>
          <p:cNvSpPr txBox="1"/>
          <p:nvPr/>
        </p:nvSpPr>
        <p:spPr>
          <a:xfrm>
            <a:off x="2402936" y="2533606"/>
            <a:ext cx="668773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rot4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F75945-215E-0442-911D-1BB41C228406}"/>
              </a:ext>
            </a:extLst>
          </p:cNvPr>
          <p:cNvSpPr txBox="1"/>
          <p:nvPr/>
        </p:nvSpPr>
        <p:spPr>
          <a:xfrm>
            <a:off x="3073302" y="2533606"/>
            <a:ext cx="853119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5BFADA-12DA-CC47-A4B2-E2D9A6C48B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A038C-616D-8E48-AA6F-00B044A1BC1B}"/>
              </a:ext>
            </a:extLst>
          </p:cNvPr>
          <p:cNvSpPr/>
          <p:nvPr/>
        </p:nvSpPr>
        <p:spPr>
          <a:xfrm>
            <a:off x="1199178" y="5025859"/>
            <a:ext cx="8236963" cy="645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Rd,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=constant     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=constant</a:t>
            </a: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=0x2468abcd   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loads the constant 0x246abcd into r1</a:t>
            </a:r>
            <a:endParaRPr lang="en-US" sz="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42" y="14492"/>
            <a:ext cx="12093758" cy="490633"/>
          </a:xfrm>
        </p:spPr>
        <p:txBody>
          <a:bodyPr/>
          <a:lstStyle/>
          <a:p>
            <a:r>
              <a:rPr lang="en-US" dirty="0"/>
              <a:t>Reference: LDR/STR – Register To/From Memory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624" y="2841489"/>
            <a:ext cx="10048377" cy="15964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/str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Rd,  [Rn, +- imm12]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base register pointer + offset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imm12 in bytes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-4095 &lt;= imm12 &lt;= 4095 (bytes)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/str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Rd,  [Rn]        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base register pointer + 0 (imm12 is 0) 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/str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Rd,  [Rn, +- Rm] 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base register pointer +- offset 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7489C-7F00-F94B-AB7C-3D3EA9E25AF5}"/>
              </a:ext>
            </a:extLst>
          </p:cNvPr>
          <p:cNvSpPr/>
          <p:nvPr/>
        </p:nvSpPr>
        <p:spPr>
          <a:xfrm>
            <a:off x="424715" y="656435"/>
            <a:ext cx="5633963" cy="1989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C17B2-B866-6F45-A481-CDBD9BBA3695}"/>
              </a:ext>
            </a:extLst>
          </p:cNvPr>
          <p:cNvCxnSpPr>
            <a:cxnSpLocks/>
          </p:cNvCxnSpPr>
          <p:nvPr/>
        </p:nvCxnSpPr>
        <p:spPr bwMode="auto">
          <a:xfrm flipV="1">
            <a:off x="4093718" y="1777960"/>
            <a:ext cx="1" cy="441121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B1B4A-4FC8-FF45-824D-3DED9AC86C5C}"/>
              </a:ext>
            </a:extLst>
          </p:cNvPr>
          <p:cNvSpPr txBox="1"/>
          <p:nvPr/>
        </p:nvSpPr>
        <p:spPr>
          <a:xfrm>
            <a:off x="3814625" y="2193840"/>
            <a:ext cx="1680909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offset constant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38FC1-9DFC-5D44-8D07-EE254CBB8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3144252" y="1857037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24431-7130-3B45-B69F-E25D00172087}"/>
              </a:ext>
            </a:extLst>
          </p:cNvPr>
          <p:cNvSpPr txBox="1"/>
          <p:nvPr/>
        </p:nvSpPr>
        <p:spPr>
          <a:xfrm>
            <a:off x="694858" y="2199005"/>
            <a:ext cx="276229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Rd – destination 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09EC0-1E32-9D44-9365-5697996537B2}"/>
              </a:ext>
            </a:extLst>
          </p:cNvPr>
          <p:cNvSpPr txBox="1"/>
          <p:nvPr/>
        </p:nvSpPr>
        <p:spPr>
          <a:xfrm>
            <a:off x="557076" y="1490762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6FEAB-2E70-3544-BC62-2FA31EADD170}"/>
              </a:ext>
            </a:extLst>
          </p:cNvPr>
          <p:cNvSpPr txBox="1"/>
          <p:nvPr/>
        </p:nvSpPr>
        <p:spPr>
          <a:xfrm>
            <a:off x="2866348" y="1495467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0EAE6-EB13-6045-82CF-E5F24005C9EA}"/>
              </a:ext>
            </a:extLst>
          </p:cNvPr>
          <p:cNvSpPr txBox="1"/>
          <p:nvPr/>
        </p:nvSpPr>
        <p:spPr>
          <a:xfrm>
            <a:off x="3478312" y="1490762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4B073-D7E6-474B-80D2-09970EFD2CDC}"/>
              </a:ext>
            </a:extLst>
          </p:cNvPr>
          <p:cNvSpPr txBox="1"/>
          <p:nvPr/>
        </p:nvSpPr>
        <p:spPr>
          <a:xfrm>
            <a:off x="2260536" y="149181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278D8D-E977-644A-A7E0-F575CDBDD05B}"/>
              </a:ext>
            </a:extLst>
          </p:cNvPr>
          <p:cNvCxnSpPr>
            <a:cxnSpLocks/>
          </p:cNvCxnSpPr>
          <p:nvPr/>
        </p:nvCxnSpPr>
        <p:spPr bwMode="auto">
          <a:xfrm>
            <a:off x="2616764" y="1084973"/>
            <a:ext cx="0" cy="39099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D0E096-592B-D34F-AEF6-1AE54C2C9F41}"/>
              </a:ext>
            </a:extLst>
          </p:cNvPr>
          <p:cNvSpPr txBox="1"/>
          <p:nvPr/>
        </p:nvSpPr>
        <p:spPr>
          <a:xfrm>
            <a:off x="1855237" y="707399"/>
            <a:ext cx="395683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Rn – base register contains address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FCC1C8-574E-8E4E-8555-AF8F96C64834}"/>
              </a:ext>
            </a:extLst>
          </p:cNvPr>
          <p:cNvSpPr txBox="1"/>
          <p:nvPr/>
        </p:nvSpPr>
        <p:spPr>
          <a:xfrm>
            <a:off x="1855238" y="1490762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6C981-D013-4F48-8C5A-8E47500AF226}"/>
              </a:ext>
            </a:extLst>
          </p:cNvPr>
          <p:cNvSpPr txBox="1"/>
          <p:nvPr/>
        </p:nvSpPr>
        <p:spPr>
          <a:xfrm>
            <a:off x="557076" y="722441"/>
            <a:ext cx="1228427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+/-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C50C43-B247-C542-B15B-579DDCF77113}"/>
              </a:ext>
            </a:extLst>
          </p:cNvPr>
          <p:cNvCxnSpPr>
            <a:endCxn id="41" idx="0"/>
          </p:cNvCxnSpPr>
          <p:nvPr/>
        </p:nvCxnSpPr>
        <p:spPr>
          <a:xfrm>
            <a:off x="1547447" y="1091773"/>
            <a:ext cx="500589" cy="398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E5AE9F5-DC96-824F-A293-2B5EB5AFE680}"/>
              </a:ext>
            </a:extLst>
          </p:cNvPr>
          <p:cNvGrpSpPr/>
          <p:nvPr/>
        </p:nvGrpSpPr>
        <p:grpSpPr>
          <a:xfrm>
            <a:off x="6293814" y="630667"/>
            <a:ext cx="5633964" cy="1989556"/>
            <a:chOff x="6260122" y="452935"/>
            <a:chExt cx="5633964" cy="19895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E002E9-C49C-B144-8E83-3FD2C22AF615}"/>
                </a:ext>
              </a:extLst>
            </p:cNvPr>
            <p:cNvSpPr/>
            <p:nvPr/>
          </p:nvSpPr>
          <p:spPr>
            <a:xfrm>
              <a:off x="6260122" y="452935"/>
              <a:ext cx="5633964" cy="19895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9FD4B8-2998-BE4D-999F-BC8A0EBE6D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941249" y="1603051"/>
              <a:ext cx="1" cy="441121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56F3AB-7A3A-074A-A40B-8FD368B0416B}"/>
                </a:ext>
              </a:extLst>
            </p:cNvPr>
            <p:cNvSpPr txBox="1"/>
            <p:nvPr/>
          </p:nvSpPr>
          <p:spPr>
            <a:xfrm>
              <a:off x="9465482" y="1959340"/>
              <a:ext cx="233493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Offset/index Register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DBB029A-B563-7F46-B372-0DD7A36B2ED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200815" y="1622370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564177-F2D3-104B-9EDA-B15B325F67A7}"/>
                </a:ext>
              </a:extLst>
            </p:cNvPr>
            <p:cNvSpPr txBox="1"/>
            <p:nvPr/>
          </p:nvSpPr>
          <p:spPr>
            <a:xfrm>
              <a:off x="6617594" y="1960993"/>
              <a:ext cx="276229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Rd – destination register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56B6B8-EDBA-5844-BB01-2EA1896DFCF1}"/>
                </a:ext>
              </a:extLst>
            </p:cNvPr>
            <p:cNvSpPr txBox="1"/>
            <p:nvPr/>
          </p:nvSpPr>
          <p:spPr>
            <a:xfrm>
              <a:off x="6740915" y="1255794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ldr</a:t>
              </a:r>
              <a:r>
                <a:rPr lang="en-US" sz="2000" b="1" dirty="0">
                  <a:solidFill>
                    <a:schemeClr val="tx2"/>
                  </a:solidFill>
                </a:rPr>
                <a:t>/str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1DC2C2-F786-7841-A483-4BAFA3CFBD2B}"/>
                </a:ext>
              </a:extLst>
            </p:cNvPr>
            <p:cNvSpPr txBox="1"/>
            <p:nvPr/>
          </p:nvSpPr>
          <p:spPr>
            <a:xfrm>
              <a:off x="9013463" y="1259447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B3D027-53D7-8544-8ADD-28926B9D792A}"/>
                </a:ext>
              </a:extLst>
            </p:cNvPr>
            <p:cNvSpPr txBox="1"/>
            <p:nvPr/>
          </p:nvSpPr>
          <p:spPr>
            <a:xfrm>
              <a:off x="8407651" y="125579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C9B910-3792-524C-9DC7-9987E5CF34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710557" y="886078"/>
              <a:ext cx="0" cy="390995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6CCDD2-37B6-4F47-8970-7FB05A862360}"/>
                </a:ext>
              </a:extLst>
            </p:cNvPr>
            <p:cNvSpPr txBox="1"/>
            <p:nvPr/>
          </p:nvSpPr>
          <p:spPr>
            <a:xfrm>
              <a:off x="8030030" y="529634"/>
              <a:ext cx="381036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Rn – base register contain address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8A716F-DB0F-2F47-B855-E8DCC6916433}"/>
                </a:ext>
              </a:extLst>
            </p:cNvPr>
            <p:cNvSpPr txBox="1"/>
            <p:nvPr/>
          </p:nvSpPr>
          <p:spPr>
            <a:xfrm>
              <a:off x="9623059" y="1255794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377830-13DC-1744-8C63-67313136F57B}"/>
                </a:ext>
              </a:extLst>
            </p:cNvPr>
            <p:cNvSpPr txBox="1"/>
            <p:nvPr/>
          </p:nvSpPr>
          <p:spPr>
            <a:xfrm>
              <a:off x="8030030" y="1259447"/>
              <a:ext cx="385596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U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5FFCDC-3B9F-6841-B790-4155C75ACE51}"/>
                </a:ext>
              </a:extLst>
            </p:cNvPr>
            <p:cNvSpPr txBox="1"/>
            <p:nvPr/>
          </p:nvSpPr>
          <p:spPr>
            <a:xfrm>
              <a:off x="6696665" y="534423"/>
              <a:ext cx="122842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+/- offset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5AE734-E36F-4447-B624-0F705B60C59D}"/>
                </a:ext>
              </a:extLst>
            </p:cNvPr>
            <p:cNvCxnSpPr/>
            <p:nvPr/>
          </p:nvCxnSpPr>
          <p:spPr>
            <a:xfrm>
              <a:off x="7687036" y="903755"/>
              <a:ext cx="500589" cy="39898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F856C21-FD78-7B4B-8EBD-9CB66FDB0BC1}"/>
              </a:ext>
            </a:extLst>
          </p:cNvPr>
          <p:cNvSpPr txBox="1"/>
          <p:nvPr/>
        </p:nvSpPr>
        <p:spPr>
          <a:xfrm>
            <a:off x="1739892" y="4555445"/>
            <a:ext cx="887784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r1, =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 = &amp;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var_x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r1, =mylabel+4 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*(mylabel+4) = r1</a:t>
            </a:r>
          </a:p>
          <a:p>
            <a:pPr>
              <a:tabLst>
                <a:tab pos="1371600" algn="l"/>
              </a:tabLst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r1, =0x246abcd  	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load an immediate into r1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	r1, [r3]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= *r3 (4 bytes)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  	r1, [r0]     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*r0 = r1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	r1, [r3, -4]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= *(r3 – 4) (4 bytes)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  	r1, [r0, r2]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*(r0 + r2) = r1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25B32A-B5C4-0F41-851D-72A3ECAB0F7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234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FB1D0C0-8920-1841-8BD4-7A583244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188507"/>
            <a:ext cx="11926957" cy="405009"/>
          </a:xfrm>
        </p:spPr>
        <p:txBody>
          <a:bodyPr/>
          <a:lstStyle/>
          <a:p>
            <a:r>
              <a:rPr lang="en-US" dirty="0"/>
              <a:t>Assembly Source File to Executable to Linux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EBE11-E806-4549-A527-37B3E3009494}"/>
              </a:ext>
            </a:extLst>
          </p:cNvPr>
          <p:cNvSpPr txBox="1"/>
          <p:nvPr/>
        </p:nvSpPr>
        <p:spPr>
          <a:xfrm>
            <a:off x="3489649" y="595703"/>
            <a:ext cx="45182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Local variables and function call overhead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code you write in the text segment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BE03E8-AEB2-6E42-AB6D-194F891C1C3E}"/>
              </a:ext>
            </a:extLst>
          </p:cNvPr>
          <p:cNvSpPr txBox="1"/>
          <p:nvPr/>
        </p:nvSpPr>
        <p:spPr>
          <a:xfrm>
            <a:off x="5087812" y="1357251"/>
            <a:ext cx="339856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allocates space dynamically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during execution </a:t>
            </a:r>
            <a:r>
              <a:rPr lang="en-US" dirty="0">
                <a:solidFill>
                  <a:srgbClr val="FF0000"/>
                </a:solidFill>
              </a:rPr>
              <a:t>by c runtime library code (text)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E6E447-994C-F041-BB46-3956E139E3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F72D3C-552B-40C6-CFAF-B1B232DCAEC2}"/>
              </a:ext>
            </a:extLst>
          </p:cNvPr>
          <p:cNvGrpSpPr/>
          <p:nvPr/>
        </p:nvGrpSpPr>
        <p:grpSpPr>
          <a:xfrm>
            <a:off x="8811051" y="540719"/>
            <a:ext cx="2526189" cy="6021446"/>
            <a:chOff x="6583680" y="1280160"/>
            <a:chExt cx="2377440" cy="5257800"/>
          </a:xfrm>
        </p:grpSpPr>
        <p:sp>
          <p:nvSpPr>
            <p:cNvPr id="49" name="Rectangle 7">
              <a:extLst>
                <a:ext uri="{FF2B5EF4-FFF2-40B4-BE49-F238E27FC236}">
                  <a16:creationId xmlns:a16="http://schemas.microsoft.com/office/drawing/2014/main" id="{F7935E2C-B93D-2E2F-3E81-432946284D80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B9B9FF-A819-76B1-4589-FAD05447C8C4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4AF5A7-2B6B-1FA9-AE31-0BDF8C1C3570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F7A3E5-871F-183F-6FB5-C06431921BCF}"/>
                </a:ext>
              </a:extLst>
            </p:cNvPr>
            <p:cNvSpPr/>
            <p:nvPr/>
          </p:nvSpPr>
          <p:spPr bwMode="auto">
            <a:xfrm>
              <a:off x="6583680" y="3880128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54EE26E-58A1-FCC6-6C1C-F2F5C6B75C48}"/>
                </a:ext>
              </a:extLst>
            </p:cNvPr>
            <p:cNvSpPr/>
            <p:nvPr/>
          </p:nvSpPr>
          <p:spPr bwMode="auto">
            <a:xfrm>
              <a:off x="6583680" y="4813136"/>
              <a:ext cx="2377440" cy="307504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Static 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6274E1A-4B9A-FDDA-7A6E-A7DB473B4FA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6487C1B-AA85-05DF-F1BD-D1C5A6038717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8A1513D-51B3-3119-9DDC-7A00F1E749C4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D2C88C-C3D1-5381-ECA5-29955F371C3F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581047E-A800-D2FE-2EF7-9F7E69F4EEBB}"/>
                </a:ext>
              </a:extLst>
            </p:cNvPr>
            <p:cNvCxnSpPr/>
            <p:nvPr/>
          </p:nvCxnSpPr>
          <p:spPr bwMode="auto">
            <a:xfrm>
              <a:off x="7772400" y="3514368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25925BC-8FEB-9C90-2285-0F39E7688004}"/>
              </a:ext>
            </a:extLst>
          </p:cNvPr>
          <p:cNvSpPr/>
          <p:nvPr/>
        </p:nvSpPr>
        <p:spPr bwMode="auto">
          <a:xfrm>
            <a:off x="8811051" y="537552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71B57CE-CC32-0869-AA24-8339E7F74371}"/>
              </a:ext>
            </a:extLst>
          </p:cNvPr>
          <p:cNvSpPr/>
          <p:nvPr/>
        </p:nvSpPr>
        <p:spPr>
          <a:xfrm rot="1250497">
            <a:off x="7970945" y="1092340"/>
            <a:ext cx="877044" cy="20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E0876484-2E67-1800-2CB4-D8A67B165019}"/>
              </a:ext>
            </a:extLst>
          </p:cNvPr>
          <p:cNvSpPr/>
          <p:nvPr/>
        </p:nvSpPr>
        <p:spPr>
          <a:xfrm rot="2598012">
            <a:off x="6680661" y="3126472"/>
            <a:ext cx="2406123" cy="5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E876BC-BCEC-1A50-8735-BE06AF15853E}"/>
              </a:ext>
            </a:extLst>
          </p:cNvPr>
          <p:cNvGrpSpPr/>
          <p:nvPr/>
        </p:nvGrpSpPr>
        <p:grpSpPr>
          <a:xfrm>
            <a:off x="630568" y="2777865"/>
            <a:ext cx="4699023" cy="1570097"/>
            <a:chOff x="4120924" y="2791088"/>
            <a:chExt cx="4699023" cy="15700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C21E89-D99D-F8FC-19A1-060F227CF564}"/>
                </a:ext>
              </a:extLst>
            </p:cNvPr>
            <p:cNvSpPr txBox="1"/>
            <p:nvPr/>
          </p:nvSpPr>
          <p:spPr>
            <a:xfrm>
              <a:off x="4120924" y="2791088"/>
              <a:ext cx="3704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</a:t>
              </a:r>
              <a:r>
                <a:rPr lang="en-US" b="1" dirty="0" err="1">
                  <a:solidFill>
                    <a:srgbClr val="FF0000"/>
                  </a:solidFill>
                </a:rPr>
                <a:t>bss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chemeClr val="accent2"/>
                  </a:solidFill>
                </a:rPr>
                <a:t>uninitialized static variables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4545A-5CC3-DB8A-7717-A98B658FD436}"/>
                </a:ext>
              </a:extLst>
            </p:cNvPr>
            <p:cNvCxnSpPr>
              <a:cxnSpLocks/>
              <a:stCxn id="33" idx="3"/>
              <a:endCxn id="44" idx="1"/>
            </p:cNvCxnSpPr>
            <p:nvPr/>
          </p:nvCxnSpPr>
          <p:spPr bwMode="auto">
            <a:xfrm>
              <a:off x="7825177" y="3114254"/>
              <a:ext cx="994770" cy="1246931"/>
            </a:xfrm>
            <a:prstGeom prst="straightConnector1">
              <a:avLst/>
            </a:prstGeom>
            <a:noFill/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75DB8F-47B4-C3C1-1D3C-D3D81B6C29E1}"/>
              </a:ext>
            </a:extLst>
          </p:cNvPr>
          <p:cNvGrpSpPr/>
          <p:nvPr/>
        </p:nvGrpSpPr>
        <p:grpSpPr>
          <a:xfrm>
            <a:off x="597157" y="3558256"/>
            <a:ext cx="4732434" cy="1183147"/>
            <a:chOff x="4063354" y="3543770"/>
            <a:chExt cx="4732434" cy="11831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5C94F4-8934-FB03-8FB3-3CA5D1FB9BD4}"/>
                </a:ext>
              </a:extLst>
            </p:cNvPr>
            <p:cNvSpPr txBox="1"/>
            <p:nvPr/>
          </p:nvSpPr>
          <p:spPr>
            <a:xfrm>
              <a:off x="4063354" y="3543770"/>
              <a:ext cx="3704253" cy="646331"/>
            </a:xfrm>
            <a:prstGeom prst="rect">
              <a:avLst/>
            </a:prstGeom>
            <a:solidFill>
              <a:srgbClr val="00B050">
                <a:alpha val="13000"/>
              </a:srgb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.data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initialized static variables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D2886AE-1602-EE60-F5D2-D228DB7B4EE3}"/>
                </a:ext>
              </a:extLst>
            </p:cNvPr>
            <p:cNvCxnSpPr>
              <a:cxnSpLocks/>
              <a:endCxn id="83" idx="1"/>
            </p:cNvCxnSpPr>
            <p:nvPr/>
          </p:nvCxnSpPr>
          <p:spPr bwMode="auto">
            <a:xfrm>
              <a:off x="7769093" y="3988297"/>
              <a:ext cx="1026695" cy="73862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44EF24-937F-6D4C-E7C9-8F732B68DA21}"/>
              </a:ext>
            </a:extLst>
          </p:cNvPr>
          <p:cNvGrpSpPr/>
          <p:nvPr/>
        </p:nvGrpSpPr>
        <p:grpSpPr>
          <a:xfrm>
            <a:off x="622956" y="4357965"/>
            <a:ext cx="4688298" cy="936485"/>
            <a:chOff x="4087280" y="4244485"/>
            <a:chExt cx="4688298" cy="9364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D2E4F3-B0C2-093C-47AC-B3D9A82D0FD7}"/>
                </a:ext>
              </a:extLst>
            </p:cNvPr>
            <p:cNvSpPr txBox="1"/>
            <p:nvPr/>
          </p:nvSpPr>
          <p:spPr>
            <a:xfrm>
              <a:off x="4087280" y="4244485"/>
              <a:ext cx="3704253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6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.section .</a:t>
              </a:r>
              <a:r>
                <a:rPr lang="en-US" b="1" dirty="0" err="1">
                  <a:solidFill>
                    <a:srgbClr val="FF0000"/>
                  </a:solidFill>
                </a:rPr>
                <a:t>rodata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chemeClr val="accent2"/>
                  </a:solidFill>
                </a:rPr>
                <a:t>read-only literals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019DC44-79E4-D67D-C670-E908F9B1C496}"/>
                </a:ext>
              </a:extLst>
            </p:cNvPr>
            <p:cNvCxnSpPr>
              <a:cxnSpLocks/>
              <a:endCxn id="81" idx="1"/>
            </p:cNvCxnSpPr>
            <p:nvPr/>
          </p:nvCxnSpPr>
          <p:spPr bwMode="auto">
            <a:xfrm>
              <a:off x="7807193" y="4553375"/>
              <a:ext cx="968385" cy="627595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34AFF1-DD15-6E65-26FA-D8F7F4956030}"/>
              </a:ext>
            </a:extLst>
          </p:cNvPr>
          <p:cNvGrpSpPr/>
          <p:nvPr/>
        </p:nvGrpSpPr>
        <p:grpSpPr>
          <a:xfrm>
            <a:off x="575804" y="5182824"/>
            <a:ext cx="4799965" cy="646331"/>
            <a:chOff x="4054016" y="5332932"/>
            <a:chExt cx="47999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336F89-EC3B-3601-6550-325BCB6F38A8}"/>
                </a:ext>
              </a:extLst>
            </p:cNvPr>
            <p:cNvSpPr txBox="1"/>
            <p:nvPr/>
          </p:nvSpPr>
          <p:spPr>
            <a:xfrm>
              <a:off x="4054016" y="5332932"/>
              <a:ext cx="3704253" cy="646331"/>
            </a:xfrm>
            <a:prstGeom prst="rect">
              <a:avLst/>
            </a:prstGeom>
            <a:solidFill>
              <a:srgbClr val="0070C0">
                <a:alpha val="13000"/>
              </a:srgb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.text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assembly code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08F35D1-2798-A028-C43A-EA049D6397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84152" y="5560345"/>
              <a:ext cx="1069829" cy="95752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0A4AF7B-87F8-54F8-ACAA-1EDCBCD8C373}"/>
              </a:ext>
            </a:extLst>
          </p:cNvPr>
          <p:cNvSpPr/>
          <p:nvPr/>
        </p:nvSpPr>
        <p:spPr bwMode="auto">
          <a:xfrm>
            <a:off x="8811051" y="4239454"/>
            <a:ext cx="2526189" cy="352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675A3-3E34-F492-778F-4D2EC84FF067}"/>
              </a:ext>
            </a:extLst>
          </p:cNvPr>
          <p:cNvSpPr txBox="1"/>
          <p:nvPr/>
        </p:nvSpPr>
        <p:spPr>
          <a:xfrm>
            <a:off x="497082" y="1430296"/>
            <a:ext cx="385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Sections in an Assembly Source file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D9CD4E-3D83-401D-EB71-FF37C9A39D4C}"/>
              </a:ext>
            </a:extLst>
          </p:cNvPr>
          <p:cNvSpPr txBox="1"/>
          <p:nvPr/>
        </p:nvSpPr>
        <p:spPr>
          <a:xfrm>
            <a:off x="622956" y="1792090"/>
            <a:ext cx="370276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File Header</a:t>
            </a:r>
          </a:p>
          <a:p>
            <a:r>
              <a:rPr lang="en-US" dirty="0">
                <a:solidFill>
                  <a:schemeClr val="tx2"/>
                </a:solidFill>
              </a:rPr>
              <a:t>Specify Hardware assembler generate the correct ARM version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A50826-339B-01C1-D8D9-C0B82444FFDD}"/>
              </a:ext>
            </a:extLst>
          </p:cNvPr>
          <p:cNvSpPr txBox="1"/>
          <p:nvPr/>
        </p:nvSpPr>
        <p:spPr>
          <a:xfrm>
            <a:off x="545489" y="5938065"/>
            <a:ext cx="3755589" cy="861774"/>
          </a:xfrm>
          <a:prstGeom prst="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file footer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note.GNU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-stack,…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chemeClr val="accent3"/>
                </a:solidFill>
              </a:rPr>
              <a:t>	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D4F0C9-CEC3-0E02-63B2-7A1885B592C6}"/>
              </a:ext>
            </a:extLst>
          </p:cNvPr>
          <p:cNvGrpSpPr/>
          <p:nvPr/>
        </p:nvGrpSpPr>
        <p:grpSpPr>
          <a:xfrm>
            <a:off x="5311254" y="2965609"/>
            <a:ext cx="3499797" cy="3427306"/>
            <a:chOff x="5311254" y="2965609"/>
            <a:chExt cx="3499797" cy="3427306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76FA6E0-A76E-104A-ACF8-21D66D387E07}"/>
                </a:ext>
              </a:extLst>
            </p:cNvPr>
            <p:cNvCxnSpPr>
              <a:cxnSpLocks/>
              <a:endCxn id="53" idx="1"/>
            </p:cNvCxnSpPr>
            <p:nvPr/>
          </p:nvCxnSpPr>
          <p:spPr bwMode="auto">
            <a:xfrm>
              <a:off x="5949386" y="4675800"/>
              <a:ext cx="2861665" cy="8711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A5EBBF8-BBF6-EC47-9183-43F71F0E69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96302" y="5138314"/>
              <a:ext cx="2176227" cy="559753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Rectangle 1036">
              <a:extLst>
                <a:ext uri="{FF2B5EF4-FFF2-40B4-BE49-F238E27FC236}">
                  <a16:creationId xmlns:a16="http://schemas.microsoft.com/office/drawing/2014/main" id="{039C6BE2-CDBA-724E-88FE-6F4C1F6B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254" y="5027750"/>
              <a:ext cx="2057400" cy="533400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Text</a:t>
              </a:r>
            </a:p>
          </p:txBody>
        </p:sp>
        <p:sp>
          <p:nvSpPr>
            <p:cNvPr id="82" name="Rectangle 1037">
              <a:extLst>
                <a:ext uri="{FF2B5EF4-FFF2-40B4-BE49-F238E27FC236}">
                  <a16:creationId xmlns:a16="http://schemas.microsoft.com/office/drawing/2014/main" id="{674B1C95-198C-024E-856F-309AB1D21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254" y="5584162"/>
              <a:ext cx="2057400" cy="609600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Symbol table</a:t>
              </a:r>
            </a:p>
          </p:txBody>
        </p:sp>
        <p:sp>
          <p:nvSpPr>
            <p:cNvPr id="83" name="Rectangle 1040">
              <a:extLst>
                <a:ext uri="{FF2B5EF4-FFF2-40B4-BE49-F238E27FC236}">
                  <a16:creationId xmlns:a16="http://schemas.microsoft.com/office/drawing/2014/main" id="{B740C98A-3CF3-1647-B75C-7158EA8E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91" y="4474703"/>
              <a:ext cx="2057400" cy="533400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Data</a:t>
              </a:r>
            </a:p>
          </p:txBody>
        </p:sp>
        <p:sp>
          <p:nvSpPr>
            <p:cNvPr id="85" name="Text Box 8">
              <a:extLst>
                <a:ext uri="{FF2B5EF4-FFF2-40B4-BE49-F238E27FC236}">
                  <a16:creationId xmlns:a16="http://schemas.microsoft.com/office/drawing/2014/main" id="{FAEE8230-2F0F-B745-883A-3B33D4D96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4219" y="2965609"/>
              <a:ext cx="1790190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Calibri" pitchFamily="34" charset="0"/>
                </a:rPr>
                <a:t>a.out</a:t>
              </a: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 executable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created by the </a:t>
              </a:r>
              <a:r>
                <a:rPr lang="en-US" b="1" dirty="0">
                  <a:solidFill>
                    <a:srgbClr val="2C895B"/>
                  </a:solidFill>
                  <a:latin typeface="Calibri" pitchFamily="34" charset="0"/>
                </a:rPr>
                <a:t>assembler</a:t>
              </a: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 &amp; </a:t>
              </a:r>
            </a:p>
            <a:p>
              <a:r>
                <a:rPr lang="en-US" b="1" dirty="0">
                  <a:solidFill>
                    <a:srgbClr val="F37440"/>
                  </a:solidFill>
                  <a:latin typeface="Calibri" pitchFamily="34" charset="0"/>
                </a:rPr>
                <a:t>link editor</a:t>
              </a: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A41B746D-C4E2-FEF0-C2A5-1E8534D0B921}"/>
                </a:ext>
              </a:extLst>
            </p:cNvPr>
            <p:cNvSpPr/>
            <p:nvPr/>
          </p:nvSpPr>
          <p:spPr>
            <a:xfrm>
              <a:off x="8372529" y="4975059"/>
              <a:ext cx="408486" cy="141785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1037">
              <a:extLst>
                <a:ext uri="{FF2B5EF4-FFF2-40B4-BE49-F238E27FC236}">
                  <a16:creationId xmlns:a16="http://schemas.microsoft.com/office/drawing/2014/main" id="{DE52684F-7588-889C-0CA5-50863B0B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91" y="4221220"/>
              <a:ext cx="2057400" cy="25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Header - Description 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C70909-4116-FEA8-0F36-280F703BAAE7}"/>
                </a:ext>
              </a:extLst>
            </p:cNvPr>
            <p:cNvCxnSpPr>
              <a:cxnSpLocks/>
              <a:endCxn id="60" idx="1"/>
            </p:cNvCxnSpPr>
            <p:nvPr/>
          </p:nvCxnSpPr>
          <p:spPr bwMode="auto">
            <a:xfrm>
              <a:off x="7427521" y="4347663"/>
              <a:ext cx="1383530" cy="67874"/>
            </a:xfrm>
            <a:prstGeom prst="straightConnector1">
              <a:avLst/>
            </a:prstGeom>
            <a:noFill/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37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 animBg="1"/>
      <p:bldP spid="6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3D6-8B5E-E470-5042-ABB98EE4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AA98-B99C-F716-D1FC-95AE12038BE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912" y="816621"/>
            <a:ext cx="7358032" cy="592137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000" dirty="0"/>
              <a:t>A Stack Implements a </a:t>
            </a:r>
            <a:r>
              <a:rPr lang="en-US" altLang="en-US" sz="2000" b="1" dirty="0"/>
              <a:t>last-in first-out</a:t>
            </a:r>
            <a:r>
              <a:rPr lang="en-US" altLang="en-US" sz="2000" dirty="0">
                <a:solidFill>
                  <a:srgbClr val="104475"/>
                </a:solidFill>
              </a:rPr>
              <a:t> </a:t>
            </a:r>
            <a:r>
              <a:rPr lang="en-US" altLang="en-US" sz="2000" dirty="0"/>
              <a:t>(LIFO) protocol</a:t>
            </a:r>
          </a:p>
          <a:p>
            <a:r>
              <a:rPr lang="en-US" sz="2000" dirty="0"/>
              <a:t>Each time a </a:t>
            </a:r>
            <a:r>
              <a:rPr lang="en-US" sz="2000" b="1" dirty="0"/>
              <a:t>function is called</a:t>
            </a:r>
            <a:r>
              <a:rPr lang="en-US" sz="2000" dirty="0"/>
              <a:t>, a </a:t>
            </a:r>
            <a:r>
              <a:rPr lang="en-US" sz="2000" b="1" dirty="0"/>
              <a:t>stack frame is activated</a:t>
            </a:r>
            <a:endParaRPr lang="en-US" sz="2000" dirty="0"/>
          </a:p>
          <a:p>
            <a:pPr lvl="1"/>
            <a:r>
              <a:rPr lang="en-US" sz="2000" dirty="0"/>
              <a:t>space is allocated by moving the stack pointer </a:t>
            </a:r>
          </a:p>
          <a:p>
            <a:pPr lvl="1"/>
            <a:r>
              <a:rPr lang="en-US" sz="2000" dirty="0"/>
              <a:t>push adds space, pop removes space</a:t>
            </a:r>
          </a:p>
          <a:p>
            <a:r>
              <a:rPr lang="en-US" sz="2000" dirty="0"/>
              <a:t>Stack growth direction</a:t>
            </a:r>
          </a:p>
          <a:p>
            <a:pPr lvl="1"/>
            <a:r>
              <a:rPr lang="en-US" sz="2000" b="1" dirty="0"/>
              <a:t>Ascending stack: </a:t>
            </a:r>
            <a:r>
              <a:rPr lang="en-US" sz="2000" dirty="0"/>
              <a:t>grows from low memory towards high memory </a:t>
            </a:r>
            <a:r>
              <a:rPr lang="en-US" sz="2000" dirty="0">
                <a:solidFill>
                  <a:schemeClr val="accent1"/>
                </a:solidFill>
              </a:rPr>
              <a:t>(adding to the </a:t>
            </a:r>
            <a:r>
              <a:rPr lang="en-US" sz="2000" dirty="0" err="1">
                <a:solidFill>
                  <a:schemeClr val="accent1"/>
                </a:solidFill>
              </a:rPr>
              <a:t>sp</a:t>
            </a:r>
            <a:r>
              <a:rPr lang="en-US" sz="2000" dirty="0">
                <a:solidFill>
                  <a:schemeClr val="accent1"/>
                </a:solidFill>
              </a:rPr>
              <a:t> to allocate memory)</a:t>
            </a:r>
            <a:endParaRPr lang="en-US" sz="2000" dirty="0"/>
          </a:p>
          <a:p>
            <a:pPr lvl="1"/>
            <a:r>
              <a:rPr lang="en-US" sz="2000" b="1" dirty="0"/>
              <a:t>Descending stack: </a:t>
            </a:r>
            <a:r>
              <a:rPr lang="en-US" sz="2000" dirty="0"/>
              <a:t>grows from high memory towards low memory </a:t>
            </a:r>
            <a:r>
              <a:rPr lang="en-US" sz="2000" dirty="0">
                <a:solidFill>
                  <a:schemeClr val="accent1"/>
                </a:solidFill>
              </a:rPr>
              <a:t>(subtracting from the  </a:t>
            </a:r>
            <a:r>
              <a:rPr lang="en-US" sz="2000" dirty="0" err="1">
                <a:solidFill>
                  <a:schemeClr val="accent1"/>
                </a:solidFill>
              </a:rPr>
              <a:t>sp</a:t>
            </a:r>
            <a:r>
              <a:rPr lang="en-US" sz="2000" dirty="0">
                <a:solidFill>
                  <a:schemeClr val="accent1"/>
                </a:solidFill>
              </a:rPr>
              <a:t> to allocate memory)</a:t>
            </a:r>
          </a:p>
          <a:p>
            <a:r>
              <a:rPr lang="en-US" sz="2000" dirty="0"/>
              <a:t>Full versus empty stacks </a:t>
            </a:r>
          </a:p>
          <a:p>
            <a:pPr lvl="1"/>
            <a:r>
              <a:rPr lang="en-US" sz="2000" b="1" dirty="0"/>
              <a:t>Empty stack: stack pointer (</a:t>
            </a:r>
            <a:r>
              <a:rPr lang="en-US" sz="2000" dirty="0" err="1"/>
              <a:t>sp</a:t>
            </a:r>
            <a:r>
              <a:rPr lang="en-US" sz="2000" dirty="0"/>
              <a:t>) points at the </a:t>
            </a:r>
            <a:r>
              <a:rPr lang="en-US" sz="2000" b="1" dirty="0"/>
              <a:t>next word address </a:t>
            </a:r>
            <a:r>
              <a:rPr lang="en-US" sz="2000" dirty="0"/>
              <a:t>after the last item pushed on the stack</a:t>
            </a:r>
          </a:p>
          <a:p>
            <a:pPr lvl="1"/>
            <a:r>
              <a:rPr lang="en-US" sz="2000" b="1" dirty="0"/>
              <a:t>Full stack: stack pointer </a:t>
            </a:r>
            <a:r>
              <a:rPr lang="en-US" sz="2000" dirty="0"/>
              <a:t>(</a:t>
            </a:r>
            <a:r>
              <a:rPr lang="en-US" sz="2000" dirty="0" err="1"/>
              <a:t>sp</a:t>
            </a:r>
            <a:r>
              <a:rPr lang="en-US" sz="2000" dirty="0"/>
              <a:t>) points at the </a:t>
            </a:r>
            <a:r>
              <a:rPr lang="en-US" sz="2000" b="1" dirty="0"/>
              <a:t>last item pushed on the stack</a:t>
            </a:r>
          </a:p>
          <a:p>
            <a:r>
              <a:rPr lang="en-US" sz="2000" dirty="0"/>
              <a:t>ARM on Linux uses a </a:t>
            </a:r>
            <a:r>
              <a:rPr lang="en-US" sz="2000" b="1" dirty="0">
                <a:solidFill>
                  <a:schemeClr val="accent1"/>
                </a:solidFill>
              </a:rPr>
              <a:t>full descending stack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55EBB93-DB25-084A-9390-3EBA30102780}"/>
              </a:ext>
            </a:extLst>
          </p:cNvPr>
          <p:cNvGrpSpPr/>
          <p:nvPr/>
        </p:nvGrpSpPr>
        <p:grpSpPr>
          <a:xfrm>
            <a:off x="7876030" y="1766071"/>
            <a:ext cx="4065386" cy="1643631"/>
            <a:chOff x="7867140" y="44758"/>
            <a:chExt cx="4065386" cy="1643631"/>
          </a:xfrm>
        </p:grpSpPr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1F904B6E-930E-1522-75FA-88D1B794B328}"/>
                </a:ext>
              </a:extLst>
            </p:cNvPr>
            <p:cNvSpPr/>
            <p:nvPr/>
          </p:nvSpPr>
          <p:spPr>
            <a:xfrm rot="16200000">
              <a:off x="10995664" y="780588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A36097-35D7-D3BC-CBCF-15FB8284E177}"/>
                </a:ext>
              </a:extLst>
            </p:cNvPr>
            <p:cNvSpPr/>
            <p:nvPr/>
          </p:nvSpPr>
          <p:spPr>
            <a:xfrm>
              <a:off x="9284890" y="431020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398F59-D592-0621-853C-DE87C490E829}"/>
                </a:ext>
              </a:extLst>
            </p:cNvPr>
            <p:cNvSpPr/>
            <p:nvPr/>
          </p:nvSpPr>
          <p:spPr>
            <a:xfrm>
              <a:off x="9284890" y="105998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62209BD-7328-BDC5-CE87-0875ABF7A84A}"/>
                </a:ext>
              </a:extLst>
            </p:cNvPr>
            <p:cNvSpPr txBox="1"/>
            <p:nvPr/>
          </p:nvSpPr>
          <p:spPr>
            <a:xfrm>
              <a:off x="7867141" y="53223"/>
              <a:ext cx="3403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Descending stack high memory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9498D6-DE04-1EEE-6CEF-99EBED554438}"/>
                </a:ext>
              </a:extLst>
            </p:cNvPr>
            <p:cNvSpPr txBox="1"/>
            <p:nvPr/>
          </p:nvSpPr>
          <p:spPr>
            <a:xfrm>
              <a:off x="9496999" y="1319057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AE1C00-67FD-3B61-83A4-FBE652BAFCAA}"/>
                </a:ext>
              </a:extLst>
            </p:cNvPr>
            <p:cNvSpPr/>
            <p:nvPr/>
          </p:nvSpPr>
          <p:spPr>
            <a:xfrm>
              <a:off x="7867140" y="44758"/>
              <a:ext cx="4065386" cy="1643631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264F1C-5ABE-1410-3579-CCED09E180C1}"/>
                </a:ext>
              </a:extLst>
            </p:cNvPr>
            <p:cNvSpPr/>
            <p:nvPr/>
          </p:nvSpPr>
          <p:spPr>
            <a:xfrm>
              <a:off x="9284889" y="734483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4CD3235-77A7-B898-7CA0-8005652C7E68}"/>
              </a:ext>
            </a:extLst>
          </p:cNvPr>
          <p:cNvGrpSpPr/>
          <p:nvPr/>
        </p:nvGrpSpPr>
        <p:grpSpPr>
          <a:xfrm>
            <a:off x="7876030" y="66662"/>
            <a:ext cx="4065386" cy="1643631"/>
            <a:chOff x="7867140" y="1758338"/>
            <a:chExt cx="4065386" cy="1643631"/>
          </a:xfrm>
        </p:grpSpPr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055D8059-B3CD-CE25-C850-28971FBD4BE2}"/>
                </a:ext>
              </a:extLst>
            </p:cNvPr>
            <p:cNvSpPr/>
            <p:nvPr/>
          </p:nvSpPr>
          <p:spPr>
            <a:xfrm rot="5400000">
              <a:off x="10993648" y="2530695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DC61F0-776E-0973-E744-8755B928CDD1}"/>
                </a:ext>
              </a:extLst>
            </p:cNvPr>
            <p:cNvSpPr/>
            <p:nvPr/>
          </p:nvSpPr>
          <p:spPr>
            <a:xfrm>
              <a:off x="9222136" y="2465794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1336A6-9465-4EBD-CF99-0F8B66FB0ACA}"/>
                </a:ext>
              </a:extLst>
            </p:cNvPr>
            <p:cNvSpPr/>
            <p:nvPr/>
          </p:nvSpPr>
          <p:spPr>
            <a:xfrm>
              <a:off x="9214002" y="2136631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D156A8-C613-C990-B11B-27C3531D87EF}"/>
                </a:ext>
              </a:extLst>
            </p:cNvPr>
            <p:cNvSpPr txBox="1"/>
            <p:nvPr/>
          </p:nvSpPr>
          <p:spPr>
            <a:xfrm>
              <a:off x="8062910" y="1775768"/>
              <a:ext cx="3262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Ascending stack high memory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FAABB80-B77F-4C1C-6A66-C635361811D6}"/>
                </a:ext>
              </a:extLst>
            </p:cNvPr>
            <p:cNvSpPr txBox="1"/>
            <p:nvPr/>
          </p:nvSpPr>
          <p:spPr>
            <a:xfrm>
              <a:off x="9434246" y="3032637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06FE87-2A07-4F7B-0347-5CA7954A6F39}"/>
                </a:ext>
              </a:extLst>
            </p:cNvPr>
            <p:cNvSpPr/>
            <p:nvPr/>
          </p:nvSpPr>
          <p:spPr>
            <a:xfrm>
              <a:off x="7867140" y="1758338"/>
              <a:ext cx="4065386" cy="1643631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5BF3587-7FA7-936E-8DFD-9FF6FE3C50A5}"/>
                </a:ext>
              </a:extLst>
            </p:cNvPr>
            <p:cNvSpPr/>
            <p:nvPr/>
          </p:nvSpPr>
          <p:spPr>
            <a:xfrm>
              <a:off x="9222135" y="2769257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4B2A87B-FA4B-68CA-B28A-B203FFD81ACA}"/>
              </a:ext>
            </a:extLst>
          </p:cNvPr>
          <p:cNvGrpSpPr/>
          <p:nvPr/>
        </p:nvGrpSpPr>
        <p:grpSpPr>
          <a:xfrm>
            <a:off x="7867139" y="3473945"/>
            <a:ext cx="4121903" cy="1672410"/>
            <a:chOff x="7867139" y="3473945"/>
            <a:chExt cx="4121903" cy="1672410"/>
          </a:xfrm>
        </p:grpSpPr>
        <p:sp>
          <p:nvSpPr>
            <p:cNvPr id="48" name="Left Arrow 47">
              <a:extLst>
                <a:ext uri="{FF2B5EF4-FFF2-40B4-BE49-F238E27FC236}">
                  <a16:creationId xmlns:a16="http://schemas.microsoft.com/office/drawing/2014/main" id="{D419F409-956E-8F00-5889-2BC7F7C38DFE}"/>
                </a:ext>
              </a:extLst>
            </p:cNvPr>
            <p:cNvSpPr/>
            <p:nvPr/>
          </p:nvSpPr>
          <p:spPr>
            <a:xfrm rot="10800000">
              <a:off x="8852932" y="464180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15356D-A552-E475-6D7D-4D2BD5FFD063}"/>
                </a:ext>
              </a:extLst>
            </p:cNvPr>
            <p:cNvSpPr txBox="1"/>
            <p:nvPr/>
          </p:nvSpPr>
          <p:spPr>
            <a:xfrm>
              <a:off x="7988026" y="4313769"/>
              <a:ext cx="165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stack pointer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3A0D59F-F8A9-4233-CE20-5F5D9E6A9555}"/>
                </a:ext>
              </a:extLst>
            </p:cNvPr>
            <p:cNvSpPr/>
            <p:nvPr/>
          </p:nvSpPr>
          <p:spPr>
            <a:xfrm>
              <a:off x="9573811" y="3860207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5E0E915-2F59-97B0-7F78-7F485F53D78C}"/>
                </a:ext>
              </a:extLst>
            </p:cNvPr>
            <p:cNvSpPr/>
            <p:nvPr/>
          </p:nvSpPr>
          <p:spPr>
            <a:xfrm>
              <a:off x="9581048" y="4465436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8BF3D5-FB35-DFEA-DD0E-86B788C1BA5E}"/>
                </a:ext>
              </a:extLst>
            </p:cNvPr>
            <p:cNvSpPr txBox="1"/>
            <p:nvPr/>
          </p:nvSpPr>
          <p:spPr>
            <a:xfrm>
              <a:off x="7905873" y="3482410"/>
              <a:ext cx="4083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Empty descending stack high memory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981A1A-DABC-4F3C-F8E3-FA6DC940547A}"/>
                </a:ext>
              </a:extLst>
            </p:cNvPr>
            <p:cNvSpPr txBox="1"/>
            <p:nvPr/>
          </p:nvSpPr>
          <p:spPr>
            <a:xfrm>
              <a:off x="9917839" y="4777023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172466-3BFB-6C5B-7EA8-6184B6D88882}"/>
                </a:ext>
              </a:extLst>
            </p:cNvPr>
            <p:cNvSpPr/>
            <p:nvPr/>
          </p:nvSpPr>
          <p:spPr>
            <a:xfrm>
              <a:off x="7867139" y="3473945"/>
              <a:ext cx="4083169" cy="1643631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303C834-9019-ABE2-0EF1-8A21986C39ED}"/>
                </a:ext>
              </a:extLst>
            </p:cNvPr>
            <p:cNvSpPr/>
            <p:nvPr/>
          </p:nvSpPr>
          <p:spPr>
            <a:xfrm>
              <a:off x="9573810" y="4163670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Left Arrow 55">
              <a:extLst>
                <a:ext uri="{FF2B5EF4-FFF2-40B4-BE49-F238E27FC236}">
                  <a16:creationId xmlns:a16="http://schemas.microsoft.com/office/drawing/2014/main" id="{B6DB8386-9CD3-1584-675A-8CB7253EBD0B}"/>
                </a:ext>
              </a:extLst>
            </p:cNvPr>
            <p:cNvSpPr/>
            <p:nvPr/>
          </p:nvSpPr>
          <p:spPr>
            <a:xfrm rot="16200000">
              <a:off x="11246199" y="4330268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55CD093-8227-8FA9-FC30-45336FC251EB}"/>
              </a:ext>
            </a:extLst>
          </p:cNvPr>
          <p:cNvGrpSpPr/>
          <p:nvPr/>
        </p:nvGrpSpPr>
        <p:grpSpPr>
          <a:xfrm>
            <a:off x="7867140" y="5180587"/>
            <a:ext cx="4083168" cy="1643631"/>
            <a:chOff x="7867140" y="5180587"/>
            <a:chExt cx="4083168" cy="1643631"/>
          </a:xfrm>
        </p:grpSpPr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4645A131-29B8-77B7-BF93-457C15528709}"/>
                </a:ext>
              </a:extLst>
            </p:cNvPr>
            <p:cNvSpPr/>
            <p:nvPr/>
          </p:nvSpPr>
          <p:spPr>
            <a:xfrm rot="10800000">
              <a:off x="9000730" y="6039200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7651D1-354C-A4D0-E211-30A7BFE73AE5}"/>
                </a:ext>
              </a:extLst>
            </p:cNvPr>
            <p:cNvSpPr txBox="1"/>
            <p:nvPr/>
          </p:nvSpPr>
          <p:spPr>
            <a:xfrm>
              <a:off x="8171567" y="5661336"/>
              <a:ext cx="165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stack pointer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528589-69C7-4234-7702-C6881A61CEFE}"/>
                </a:ext>
              </a:extLst>
            </p:cNvPr>
            <p:cNvSpPr/>
            <p:nvPr/>
          </p:nvSpPr>
          <p:spPr>
            <a:xfrm>
              <a:off x="9664119" y="5566849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5704DE-9FA4-74EC-302A-E01060FD56CD}"/>
                </a:ext>
              </a:extLst>
            </p:cNvPr>
            <p:cNvSpPr/>
            <p:nvPr/>
          </p:nvSpPr>
          <p:spPr>
            <a:xfrm>
              <a:off x="9664119" y="619581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4C5E1E-C4D9-27C6-65C2-69D0805A04B7}"/>
                </a:ext>
              </a:extLst>
            </p:cNvPr>
            <p:cNvSpPr txBox="1"/>
            <p:nvPr/>
          </p:nvSpPr>
          <p:spPr>
            <a:xfrm>
              <a:off x="7996181" y="5189052"/>
              <a:ext cx="3801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Full descending stack high 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9EDCFB-0B8C-BFA2-8BF4-2AB8012D15AE}"/>
                </a:ext>
              </a:extLst>
            </p:cNvPr>
            <p:cNvSpPr txBox="1"/>
            <p:nvPr/>
          </p:nvSpPr>
          <p:spPr>
            <a:xfrm>
              <a:off x="9876228" y="645488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97BBDB-7C07-D98E-BBFF-AE1B537A49D5}"/>
                </a:ext>
              </a:extLst>
            </p:cNvPr>
            <p:cNvSpPr/>
            <p:nvPr/>
          </p:nvSpPr>
          <p:spPr>
            <a:xfrm>
              <a:off x="7867140" y="5180587"/>
              <a:ext cx="4083168" cy="1643631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6178FD-7E8F-D994-9908-04A467F8C45E}"/>
                </a:ext>
              </a:extLst>
            </p:cNvPr>
            <p:cNvSpPr/>
            <p:nvPr/>
          </p:nvSpPr>
          <p:spPr>
            <a:xfrm>
              <a:off x="9664118" y="5870312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Left Arrow 56">
              <a:extLst>
                <a:ext uri="{FF2B5EF4-FFF2-40B4-BE49-F238E27FC236}">
                  <a16:creationId xmlns:a16="http://schemas.microsoft.com/office/drawing/2014/main" id="{1731B351-0063-0764-368E-686796CA8EC4}"/>
                </a:ext>
              </a:extLst>
            </p:cNvPr>
            <p:cNvSpPr/>
            <p:nvPr/>
          </p:nvSpPr>
          <p:spPr>
            <a:xfrm rot="16200000">
              <a:off x="11401927" y="5909239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7BAE79E-120C-1E67-B013-8F8FBF72F21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942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8F7B-55EA-544F-82F5-1FAA7789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32" y="57342"/>
            <a:ext cx="10515600" cy="532440"/>
          </a:xfrm>
        </p:spPr>
        <p:txBody>
          <a:bodyPr/>
          <a:lstStyle/>
          <a:p>
            <a:r>
              <a:rPr lang="en-US" dirty="0"/>
              <a:t>Arm: Stack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E095-4F42-3742-ABE9-19C232A7B87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06455" y="919775"/>
            <a:ext cx="7001930" cy="5060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Stack</a:t>
            </a:r>
            <a:r>
              <a:rPr lang="en-US" altLang="en-US" dirty="0"/>
              <a:t> is expandable and </a:t>
            </a:r>
            <a:r>
              <a:rPr lang="en-US" altLang="en-US" b="1" u="sng" dirty="0">
                <a:solidFill>
                  <a:schemeClr val="accent5"/>
                </a:solidFill>
              </a:rPr>
              <a:t>grows downward</a:t>
            </a:r>
            <a:r>
              <a:rPr lang="en-US" altLang="en-US" b="1" dirty="0">
                <a:solidFill>
                  <a:schemeClr val="accent5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from high memory </a:t>
            </a:r>
            <a:r>
              <a:rPr lang="en-US" altLang="en-US" dirty="0"/>
              <a:t>address </a:t>
            </a:r>
            <a:r>
              <a:rPr lang="en-US" altLang="en-US" dirty="0">
                <a:solidFill>
                  <a:srgbClr val="0070C0"/>
                </a:solidFill>
              </a:rPr>
              <a:t>towards low memory</a:t>
            </a:r>
            <a:r>
              <a:rPr lang="en-US" altLang="en-US" dirty="0"/>
              <a:t> address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Stack pointer (</a:t>
            </a:r>
            <a:r>
              <a:rPr lang="en-US" altLang="en-US" b="1" dirty="0" err="1">
                <a:solidFill>
                  <a:srgbClr val="0070C0"/>
                </a:solidFill>
              </a:rPr>
              <a:t>sp</a:t>
            </a:r>
            <a:r>
              <a:rPr lang="en-US" altLang="en-US" b="1" dirty="0">
                <a:solidFill>
                  <a:srgbClr val="0070C0"/>
                </a:solidFill>
              </a:rPr>
              <a:t>) </a:t>
            </a:r>
            <a:r>
              <a:rPr lang="en-US" altLang="en-US" b="1" u="sng" dirty="0">
                <a:solidFill>
                  <a:schemeClr val="accent5"/>
                </a:solidFill>
              </a:rPr>
              <a:t>always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points at the </a:t>
            </a:r>
            <a:r>
              <a:rPr lang="en-US" altLang="en-US" b="1" dirty="0">
                <a:solidFill>
                  <a:srgbClr val="0070C0"/>
                </a:solidFill>
              </a:rPr>
              <a:t>top of stack</a:t>
            </a:r>
          </a:p>
          <a:p>
            <a:pPr lvl="1"/>
            <a:r>
              <a:rPr lang="en-US" altLang="en-US" dirty="0"/>
              <a:t>contains the </a:t>
            </a:r>
            <a:r>
              <a:rPr lang="en-US" altLang="en-US" b="1" u="sng" dirty="0">
                <a:solidFill>
                  <a:schemeClr val="accent5"/>
                </a:solidFill>
              </a:rPr>
              <a:t>starting address</a:t>
            </a:r>
            <a:r>
              <a:rPr lang="en-US" altLang="en-US" b="1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of the </a:t>
            </a:r>
            <a:r>
              <a:rPr lang="en-US" altLang="en-US" b="1" u="sng" dirty="0">
                <a:solidFill>
                  <a:schemeClr val="accent5"/>
                </a:solidFill>
              </a:rPr>
              <a:t>top element</a:t>
            </a: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New items are </a:t>
            </a:r>
            <a:r>
              <a:rPr lang="en-US" altLang="en-US" dirty="0">
                <a:solidFill>
                  <a:schemeClr val="accent1"/>
                </a:solidFill>
              </a:rPr>
              <a:t>pushed</a:t>
            </a:r>
            <a:r>
              <a:rPr lang="en-US" altLang="en-US" dirty="0"/>
              <a:t> (</a:t>
            </a:r>
            <a:r>
              <a:rPr lang="en-US" altLang="en-US" i="1" dirty="0"/>
              <a:t>added</a:t>
            </a:r>
            <a:r>
              <a:rPr lang="en-US" altLang="en-US" dirty="0"/>
              <a:t>) onto the </a:t>
            </a:r>
            <a:r>
              <a:rPr lang="en-US" altLang="en-US" b="1" dirty="0"/>
              <a:t>top of the stack </a:t>
            </a:r>
            <a:r>
              <a:rPr lang="en-US" altLang="en-US" dirty="0"/>
              <a:t>by </a:t>
            </a:r>
            <a:r>
              <a:rPr lang="en-US" altLang="en-US" dirty="0">
                <a:solidFill>
                  <a:schemeClr val="accent1"/>
                </a:solidFill>
              </a:rPr>
              <a:t>subtracting from the stack pointer </a:t>
            </a:r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1"/>
                </a:solidFill>
              </a:rPr>
              <a:t>size of the element</a:t>
            </a:r>
            <a:r>
              <a:rPr lang="en-US" altLang="en-US" dirty="0"/>
              <a:t> and then writing the element</a:t>
            </a:r>
          </a:p>
          <a:p>
            <a:pPr lvl="3"/>
            <a:endParaRPr lang="en-US" altLang="en-US" sz="2000" dirty="0"/>
          </a:p>
          <a:p>
            <a:pPr lvl="2">
              <a:lnSpc>
                <a:spcPct val="100000"/>
              </a:lnSpc>
            </a:pPr>
            <a:endParaRPr lang="en-US" altLang="en-US" sz="700" b="1" dirty="0"/>
          </a:p>
          <a:p>
            <a:pPr>
              <a:lnSpc>
                <a:spcPct val="100000"/>
              </a:lnSpc>
            </a:pPr>
            <a:r>
              <a:rPr lang="en-US" altLang="en-US" dirty="0"/>
              <a:t>Existing items are </a:t>
            </a:r>
            <a:r>
              <a:rPr lang="en-US" altLang="en-US" dirty="0">
                <a:solidFill>
                  <a:schemeClr val="accent3"/>
                </a:solidFill>
              </a:rPr>
              <a:t>popped</a:t>
            </a:r>
            <a:r>
              <a:rPr lang="en-US" altLang="en-US" dirty="0"/>
              <a:t> (</a:t>
            </a:r>
            <a:r>
              <a:rPr lang="en-US" altLang="en-US" i="1" dirty="0"/>
              <a:t>removed</a:t>
            </a:r>
            <a:r>
              <a:rPr lang="en-US" altLang="en-US" dirty="0"/>
              <a:t>) from the top of the stack by </a:t>
            </a:r>
            <a:r>
              <a:rPr lang="en-US" altLang="en-US" dirty="0">
                <a:solidFill>
                  <a:schemeClr val="accent1"/>
                </a:solidFill>
              </a:rPr>
              <a:t>adding to the stack pointer the size of the element</a:t>
            </a:r>
            <a:r>
              <a:rPr lang="en-US" altLang="en-US" dirty="0"/>
              <a:t> (leaving the </a:t>
            </a:r>
            <a:r>
              <a:rPr lang="en-US" altLang="en-US" b="1" i="1" dirty="0">
                <a:solidFill>
                  <a:schemeClr val="accent5"/>
                </a:solidFill>
              </a:rPr>
              <a:t>old contents unchanged</a:t>
            </a:r>
            <a:r>
              <a:rPr lang="en-US" altLang="en-US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C6B492-0630-5A4B-8D56-7D700FBA15BE}"/>
              </a:ext>
            </a:extLst>
          </p:cNvPr>
          <p:cNvSpPr txBox="1"/>
          <p:nvPr/>
        </p:nvSpPr>
        <p:spPr>
          <a:xfrm>
            <a:off x="9212424" y="171999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C320A6-9D6C-9948-B66D-1ACC728B2B1D}"/>
              </a:ext>
            </a:extLst>
          </p:cNvPr>
          <p:cNvSpPr txBox="1"/>
          <p:nvPr/>
        </p:nvSpPr>
        <p:spPr>
          <a:xfrm>
            <a:off x="9212424" y="131988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C8A163-4535-684B-ABBA-47D9519DD1F6}"/>
              </a:ext>
            </a:extLst>
          </p:cNvPr>
          <p:cNvSpPr txBox="1"/>
          <p:nvPr/>
        </p:nvSpPr>
        <p:spPr>
          <a:xfrm>
            <a:off x="9212424" y="91977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C477FC1-4767-CA48-BCA4-2A360A4A9FB1}"/>
              </a:ext>
            </a:extLst>
          </p:cNvPr>
          <p:cNvSpPr/>
          <p:nvPr/>
        </p:nvSpPr>
        <p:spPr>
          <a:xfrm>
            <a:off x="10628196" y="623857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BC8C7A0-5D99-6840-8987-49E773ABE2D2}"/>
              </a:ext>
            </a:extLst>
          </p:cNvPr>
          <p:cNvSpPr/>
          <p:nvPr/>
        </p:nvSpPr>
        <p:spPr>
          <a:xfrm>
            <a:off x="10628196" y="583835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1D4435-D22C-534C-BF84-A779994F3055}"/>
              </a:ext>
            </a:extLst>
          </p:cNvPr>
          <p:cNvSpPr/>
          <p:nvPr/>
        </p:nvSpPr>
        <p:spPr>
          <a:xfrm>
            <a:off x="10628196" y="543813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0FB04B-3831-8A48-A107-1DBBC290F263}"/>
              </a:ext>
            </a:extLst>
          </p:cNvPr>
          <p:cNvSpPr/>
          <p:nvPr/>
        </p:nvSpPr>
        <p:spPr>
          <a:xfrm>
            <a:off x="10628196" y="503790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3FF3D8-1F2C-CD40-8DF0-B2C3F46CF060}"/>
              </a:ext>
            </a:extLst>
          </p:cNvPr>
          <p:cNvSpPr/>
          <p:nvPr/>
        </p:nvSpPr>
        <p:spPr>
          <a:xfrm>
            <a:off x="10628196" y="463768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3453FB4-47ED-E848-BB16-8D4A3DC3D084}"/>
              </a:ext>
            </a:extLst>
          </p:cNvPr>
          <p:cNvSpPr/>
          <p:nvPr/>
        </p:nvSpPr>
        <p:spPr>
          <a:xfrm>
            <a:off x="10628196" y="423745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7E9370-D93F-B04B-BB4C-D8F61943A7D4}"/>
              </a:ext>
            </a:extLst>
          </p:cNvPr>
          <p:cNvSpPr/>
          <p:nvPr/>
        </p:nvSpPr>
        <p:spPr>
          <a:xfrm>
            <a:off x="10628196" y="383723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694D15-6FF3-2741-B8B0-C7A6321ADDC9}"/>
              </a:ext>
            </a:extLst>
          </p:cNvPr>
          <p:cNvSpPr/>
          <p:nvPr/>
        </p:nvSpPr>
        <p:spPr>
          <a:xfrm>
            <a:off x="10628196" y="343700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1c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B5D523-2150-CD45-8364-CD90A088DFEB}"/>
              </a:ext>
            </a:extLst>
          </p:cNvPr>
          <p:cNvSpPr/>
          <p:nvPr/>
        </p:nvSpPr>
        <p:spPr>
          <a:xfrm>
            <a:off x="10628196" y="303678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C0F8E58-27F0-E84D-88B7-93FB495A277F}"/>
              </a:ext>
            </a:extLst>
          </p:cNvPr>
          <p:cNvSpPr/>
          <p:nvPr/>
        </p:nvSpPr>
        <p:spPr>
          <a:xfrm>
            <a:off x="10628196" y="263655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AC68C5-1C4D-4941-85DC-6F7E97063A78}"/>
              </a:ext>
            </a:extLst>
          </p:cNvPr>
          <p:cNvSpPr/>
          <p:nvPr/>
        </p:nvSpPr>
        <p:spPr>
          <a:xfrm>
            <a:off x="10628196" y="223633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C568ED9-2322-624C-8482-8E44588EED83}"/>
              </a:ext>
            </a:extLst>
          </p:cNvPr>
          <p:cNvSpPr/>
          <p:nvPr/>
        </p:nvSpPr>
        <p:spPr>
          <a:xfrm>
            <a:off x="10628196" y="183610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051935-814F-0A4C-9EFB-2CED02D81C51}"/>
              </a:ext>
            </a:extLst>
          </p:cNvPr>
          <p:cNvSpPr/>
          <p:nvPr/>
        </p:nvSpPr>
        <p:spPr>
          <a:xfrm>
            <a:off x="10628196" y="143588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D72C574-FF91-B645-9A7B-69D8E280AF08}"/>
              </a:ext>
            </a:extLst>
          </p:cNvPr>
          <p:cNvSpPr/>
          <p:nvPr/>
        </p:nvSpPr>
        <p:spPr>
          <a:xfrm>
            <a:off x="10628196" y="103565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50E742-07C0-5846-9276-50220E717352}"/>
              </a:ext>
            </a:extLst>
          </p:cNvPr>
          <p:cNvSpPr txBox="1"/>
          <p:nvPr/>
        </p:nvSpPr>
        <p:spPr>
          <a:xfrm>
            <a:off x="9385029" y="55236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contents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DA5927-A771-B448-B6C1-A0B483B2A00F}"/>
              </a:ext>
            </a:extLst>
          </p:cNvPr>
          <p:cNvSpPr txBox="1"/>
          <p:nvPr/>
        </p:nvSpPr>
        <p:spPr>
          <a:xfrm>
            <a:off x="10348990" y="272806"/>
            <a:ext cx="197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High Word address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4F5E4E-8879-5348-8BFE-33F87CEFB5DE}"/>
              </a:ext>
            </a:extLst>
          </p:cNvPr>
          <p:cNvSpPr txBox="1"/>
          <p:nvPr/>
        </p:nvSpPr>
        <p:spPr>
          <a:xfrm>
            <a:off x="9212424" y="291949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48B3F7-4595-4349-AEB1-F76B02AFC623}"/>
              </a:ext>
            </a:extLst>
          </p:cNvPr>
          <p:cNvSpPr txBox="1"/>
          <p:nvPr/>
        </p:nvSpPr>
        <p:spPr>
          <a:xfrm>
            <a:off x="9212424" y="251938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F94DAE-87E4-624A-94C1-D2B9F6439106}"/>
              </a:ext>
            </a:extLst>
          </p:cNvPr>
          <p:cNvSpPr txBox="1"/>
          <p:nvPr/>
        </p:nvSpPr>
        <p:spPr>
          <a:xfrm>
            <a:off x="9212424" y="211927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CA8CC6E-5621-D74C-9BEE-9D627C14B003}"/>
              </a:ext>
            </a:extLst>
          </p:cNvPr>
          <p:cNvSpPr txBox="1"/>
          <p:nvPr/>
        </p:nvSpPr>
        <p:spPr>
          <a:xfrm>
            <a:off x="9212424" y="411898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3040CED-C902-FB48-A450-D482F6BBEB44}"/>
              </a:ext>
            </a:extLst>
          </p:cNvPr>
          <p:cNvSpPr txBox="1"/>
          <p:nvPr/>
        </p:nvSpPr>
        <p:spPr>
          <a:xfrm>
            <a:off x="9212424" y="371887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BFB30F-A8BB-F048-A8AA-44303208B703}"/>
              </a:ext>
            </a:extLst>
          </p:cNvPr>
          <p:cNvSpPr txBox="1"/>
          <p:nvPr/>
        </p:nvSpPr>
        <p:spPr>
          <a:xfrm>
            <a:off x="9212424" y="331876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D53894-0B7B-0C47-99A1-9CC211D38186}"/>
              </a:ext>
            </a:extLst>
          </p:cNvPr>
          <p:cNvSpPr txBox="1"/>
          <p:nvPr/>
        </p:nvSpPr>
        <p:spPr>
          <a:xfrm>
            <a:off x="9212424" y="531848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6DE50C-6720-C34A-AD3A-C0DA5381A9AD}"/>
              </a:ext>
            </a:extLst>
          </p:cNvPr>
          <p:cNvSpPr txBox="1"/>
          <p:nvPr/>
        </p:nvSpPr>
        <p:spPr>
          <a:xfrm>
            <a:off x="9212424" y="491837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54DCD5-C5D6-6E44-B3A8-8CE883BC2FD3}"/>
              </a:ext>
            </a:extLst>
          </p:cNvPr>
          <p:cNvSpPr txBox="1"/>
          <p:nvPr/>
        </p:nvSpPr>
        <p:spPr>
          <a:xfrm>
            <a:off x="9212424" y="451826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BAA591D-71B4-F543-B11D-B3B41D1D7BC5}"/>
              </a:ext>
            </a:extLst>
          </p:cNvPr>
          <p:cNvSpPr txBox="1"/>
          <p:nvPr/>
        </p:nvSpPr>
        <p:spPr>
          <a:xfrm>
            <a:off x="9212424" y="611786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310AB60-335B-3D4A-AF3F-88444580E543}"/>
              </a:ext>
            </a:extLst>
          </p:cNvPr>
          <p:cNvSpPr txBox="1"/>
          <p:nvPr/>
        </p:nvSpPr>
        <p:spPr>
          <a:xfrm>
            <a:off x="9212424" y="571775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115F96-0006-2242-84A7-B5FAA7C12D9E}"/>
              </a:ext>
            </a:extLst>
          </p:cNvPr>
          <p:cNvGrpSpPr/>
          <p:nvPr/>
        </p:nvGrpSpPr>
        <p:grpSpPr>
          <a:xfrm>
            <a:off x="7406948" y="1900316"/>
            <a:ext cx="1791614" cy="369332"/>
            <a:chOff x="7140062" y="1164753"/>
            <a:chExt cx="1791614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E37146-4FCB-504C-B608-B82EAC43A90F}"/>
                </a:ext>
              </a:extLst>
            </p:cNvPr>
            <p:cNvSpPr txBox="1"/>
            <p:nvPr/>
          </p:nvSpPr>
          <p:spPr>
            <a:xfrm>
              <a:off x="7140062" y="1164753"/>
              <a:ext cx="136447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top of stack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8B64764-3E30-AB4D-9F21-5BFC621B34AF}"/>
                </a:ext>
              </a:extLst>
            </p:cNvPr>
            <p:cNvSpPr/>
            <p:nvPr/>
          </p:nvSpPr>
          <p:spPr>
            <a:xfrm>
              <a:off x="8518400" y="1245897"/>
              <a:ext cx="413276" cy="200055"/>
            </a:xfrm>
            <a:prstGeom prst="rightArrow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2B1FB45-5EDA-5145-8F99-7CDC97904075}"/>
              </a:ext>
            </a:extLst>
          </p:cNvPr>
          <p:cNvGrpSpPr/>
          <p:nvPr/>
        </p:nvGrpSpPr>
        <p:grpSpPr>
          <a:xfrm>
            <a:off x="1914252" y="3566455"/>
            <a:ext cx="3424289" cy="631957"/>
            <a:chOff x="7096083" y="1182268"/>
            <a:chExt cx="3424289" cy="63195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4158AA6-A1D6-0748-8C4A-432E22D1A7E1}"/>
                </a:ext>
              </a:extLst>
            </p:cNvPr>
            <p:cNvSpPr txBox="1"/>
            <p:nvPr/>
          </p:nvSpPr>
          <p:spPr>
            <a:xfrm>
              <a:off x="7096083" y="1182268"/>
              <a:ext cx="34242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push (</a:t>
              </a:r>
              <a:r>
                <a:rPr lang="en-US" dirty="0" err="1">
                  <a:solidFill>
                    <a:srgbClr val="0070C0"/>
                  </a:solidFill>
                </a:rPr>
                <a:t>sp</a:t>
              </a:r>
              <a:r>
                <a:rPr lang="en-US" dirty="0">
                  <a:solidFill>
                    <a:srgbClr val="0070C0"/>
                  </a:solidFill>
                </a:rPr>
                <a:t> - element size) &amp; write</a:t>
              </a:r>
            </a:p>
          </p:txBody>
        </p:sp>
        <p:sp>
          <p:nvSpPr>
            <p:cNvPr id="112" name="Right Arrow 111">
              <a:extLst>
                <a:ext uri="{FF2B5EF4-FFF2-40B4-BE49-F238E27FC236}">
                  <a16:creationId xmlns:a16="http://schemas.microsoft.com/office/drawing/2014/main" id="{02114021-6965-E541-8CBF-9542E9E6FA52}"/>
                </a:ext>
              </a:extLst>
            </p:cNvPr>
            <p:cNvSpPr/>
            <p:nvPr/>
          </p:nvSpPr>
          <p:spPr>
            <a:xfrm rot="5400000">
              <a:off x="8553855" y="1587354"/>
              <a:ext cx="253686" cy="200055"/>
            </a:xfrm>
            <a:prstGeom prst="rightArrow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0884534-DF6F-6542-B833-7FD903A95728}"/>
              </a:ext>
            </a:extLst>
          </p:cNvPr>
          <p:cNvGrpSpPr/>
          <p:nvPr/>
        </p:nvGrpSpPr>
        <p:grpSpPr>
          <a:xfrm>
            <a:off x="2171027" y="5184246"/>
            <a:ext cx="2655680" cy="623217"/>
            <a:chOff x="6734696" y="920134"/>
            <a:chExt cx="2655680" cy="62321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57F002A-634A-CB4A-92A0-13A98676C0E4}"/>
                </a:ext>
              </a:extLst>
            </p:cNvPr>
            <p:cNvSpPr txBox="1"/>
            <p:nvPr/>
          </p:nvSpPr>
          <p:spPr>
            <a:xfrm>
              <a:off x="6734696" y="1174019"/>
              <a:ext cx="265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pop (</a:t>
              </a:r>
              <a:r>
                <a:rPr lang="en-US" dirty="0" err="1">
                  <a:solidFill>
                    <a:srgbClr val="0070C0"/>
                  </a:solidFill>
                </a:rPr>
                <a:t>sp</a:t>
              </a:r>
              <a:r>
                <a:rPr lang="en-US" dirty="0">
                  <a:solidFill>
                    <a:srgbClr val="0070C0"/>
                  </a:solidFill>
                </a:rPr>
                <a:t> + element size)</a:t>
              </a:r>
            </a:p>
          </p:txBody>
        </p:sp>
        <p:sp>
          <p:nvSpPr>
            <p:cNvPr id="115" name="Right Arrow 114">
              <a:extLst>
                <a:ext uri="{FF2B5EF4-FFF2-40B4-BE49-F238E27FC236}">
                  <a16:creationId xmlns:a16="http://schemas.microsoft.com/office/drawing/2014/main" id="{BDE6CA97-214A-1449-BB7C-618050B0F9DC}"/>
                </a:ext>
              </a:extLst>
            </p:cNvPr>
            <p:cNvSpPr/>
            <p:nvPr/>
          </p:nvSpPr>
          <p:spPr>
            <a:xfrm rot="16200000">
              <a:off x="7944532" y="938110"/>
              <a:ext cx="236008" cy="200055"/>
            </a:xfrm>
            <a:prstGeom prst="rightArrow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E3D76F-2099-9D4F-ACAC-5CD4DC2AB5AE}"/>
              </a:ext>
            </a:extLst>
          </p:cNvPr>
          <p:cNvSpPr txBox="1"/>
          <p:nvPr/>
        </p:nvSpPr>
        <p:spPr>
          <a:xfrm>
            <a:off x="9564825" y="173454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0x100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49F3CA1-1497-C54F-9675-CE39225EFE5C}"/>
              </a:ext>
            </a:extLst>
          </p:cNvPr>
          <p:cNvSpPr txBox="1"/>
          <p:nvPr/>
        </p:nvSpPr>
        <p:spPr>
          <a:xfrm>
            <a:off x="9561328" y="131051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0x101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69A7F1-1D13-EB41-9304-4F57CB2EF2C1}"/>
              </a:ext>
            </a:extLst>
          </p:cNvPr>
          <p:cNvSpPr txBox="1"/>
          <p:nvPr/>
        </p:nvSpPr>
        <p:spPr>
          <a:xfrm>
            <a:off x="9391530" y="9257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0x102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36E0DE-FB1D-C040-9A3C-A1AD00CDD2A8}"/>
              </a:ext>
            </a:extLst>
          </p:cNvPr>
          <p:cNvGrpSpPr/>
          <p:nvPr/>
        </p:nvGrpSpPr>
        <p:grpSpPr>
          <a:xfrm>
            <a:off x="8071383" y="2161387"/>
            <a:ext cx="1118011" cy="4356588"/>
            <a:chOff x="7124489" y="4118985"/>
            <a:chExt cx="1118011" cy="4356588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B16C67D7-B3C0-9F45-9C80-30F3F2F80231}"/>
                </a:ext>
              </a:extLst>
            </p:cNvPr>
            <p:cNvSpPr/>
            <p:nvPr/>
          </p:nvSpPr>
          <p:spPr>
            <a:xfrm>
              <a:off x="7935871" y="4118985"/>
              <a:ext cx="306629" cy="435658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EF7AE7-5634-514D-938C-1AD0E45559E5}"/>
                </a:ext>
              </a:extLst>
            </p:cNvPr>
            <p:cNvSpPr txBox="1"/>
            <p:nvPr/>
          </p:nvSpPr>
          <p:spPr>
            <a:xfrm>
              <a:off x="7124489" y="6076583"/>
              <a:ext cx="811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eligible for reuse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056BEB6-F2EB-0F4B-956F-F3609DC50CD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466B161D-738E-9645-8929-BF3CB85E2420}"/>
              </a:ext>
            </a:extLst>
          </p:cNvPr>
          <p:cNvSpPr/>
          <p:nvPr/>
        </p:nvSpPr>
        <p:spPr>
          <a:xfrm>
            <a:off x="11172311" y="572559"/>
            <a:ext cx="37487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A52AB7-E139-86CB-C762-5F27DF658116}"/>
              </a:ext>
            </a:extLst>
          </p:cNvPr>
          <p:cNvGrpSpPr/>
          <p:nvPr/>
        </p:nvGrpSpPr>
        <p:grpSpPr>
          <a:xfrm>
            <a:off x="7860990" y="941891"/>
            <a:ext cx="1337572" cy="1161990"/>
            <a:chOff x="7124489" y="5725255"/>
            <a:chExt cx="1337572" cy="1161990"/>
          </a:xfrm>
        </p:grpSpPr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2978BA82-D410-CFD0-C3FD-CA26239E0528}"/>
                </a:ext>
              </a:extLst>
            </p:cNvPr>
            <p:cNvSpPr/>
            <p:nvPr/>
          </p:nvSpPr>
          <p:spPr>
            <a:xfrm>
              <a:off x="7935871" y="5725255"/>
              <a:ext cx="526190" cy="116199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F2B0AE-E140-8EF1-781F-0B7E2619F0A8}"/>
                </a:ext>
              </a:extLst>
            </p:cNvPr>
            <p:cNvSpPr txBox="1"/>
            <p:nvPr/>
          </p:nvSpPr>
          <p:spPr>
            <a:xfrm>
              <a:off x="7124489" y="6170415"/>
              <a:ext cx="8113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allocated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C4E3-6E14-BA48-8224-6B5C5577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-1731"/>
            <a:ext cx="10515600" cy="488949"/>
          </a:xfrm>
        </p:spPr>
        <p:txBody>
          <a:bodyPr/>
          <a:lstStyle/>
          <a:p>
            <a:r>
              <a:rPr lang="en-US" dirty="0"/>
              <a:t>Function Calls, Parameters and Locals: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9DBC-8C25-3C4D-B19A-52D97C9F9EB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856" y="487218"/>
            <a:ext cx="4713929" cy="612606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main(int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x, z = 4;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x = a(z);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z =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b(z);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a(int n)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int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(n == 1)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b(n);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b(int m)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m+1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 return cannot be done with a branch */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AC766-A2B1-EA45-BC8B-C8B77A516E7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49305" y="1133097"/>
            <a:ext cx="7078473" cy="50014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 Since </a:t>
            </a:r>
            <a:r>
              <a:rPr lang="en-US" sz="2200" dirty="0">
                <a:solidFill>
                  <a:srgbClr val="FF0000"/>
                </a:solidFill>
              </a:rPr>
              <a:t>b() </a:t>
            </a:r>
            <a:r>
              <a:rPr lang="en-US" sz="2200" dirty="0"/>
              <a:t>is called both by main and a() how does the </a:t>
            </a:r>
            <a:r>
              <a:rPr lang="en-US" sz="2200" b="1" dirty="0">
                <a:solidFill>
                  <a:srgbClr val="0070C0"/>
                </a:solidFill>
              </a:rPr>
              <a:t>return m+1 </a:t>
            </a:r>
            <a:r>
              <a:rPr lang="en-US" sz="2200" b="1" dirty="0"/>
              <a:t>statement in b() know where to return to? (Obviously, it cannot be a branch)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Where are the parameters (</a:t>
            </a:r>
            <a:r>
              <a:rPr lang="en-US" sz="2200" dirty="0" err="1"/>
              <a:t>args</a:t>
            </a:r>
            <a:r>
              <a:rPr lang="en-US" sz="2200" dirty="0"/>
              <a:t>) to a function stored so the function has a copy that it can alter?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Where is the return value from a function call stored?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are Automatic variables</a:t>
            </a:r>
            <a:r>
              <a:rPr lang="en-US" sz="2200" i="1" dirty="0"/>
              <a:t> </a:t>
            </a:r>
            <a:r>
              <a:rPr lang="en-US" sz="2200" i="1" dirty="0">
                <a:solidFill>
                  <a:srgbClr val="0070C0"/>
                </a:solidFill>
              </a:rPr>
              <a:t>lifetime</a:t>
            </a:r>
            <a:r>
              <a:rPr lang="en-US" sz="2200" i="1" dirty="0"/>
              <a:t> </a:t>
            </a:r>
            <a:r>
              <a:rPr lang="en-US" sz="2200" dirty="0"/>
              <a:t>and</a:t>
            </a:r>
            <a:r>
              <a:rPr lang="en-US" sz="2200" i="1" dirty="0"/>
              <a:t> </a:t>
            </a:r>
            <a:r>
              <a:rPr lang="en-US" sz="2200" i="1" dirty="0">
                <a:solidFill>
                  <a:srgbClr val="0070C0"/>
                </a:solidFill>
              </a:rPr>
              <a:t>scope</a:t>
            </a:r>
            <a:r>
              <a:rPr lang="en-US" sz="2200" i="1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implemented</a:t>
            </a:r>
            <a:r>
              <a:rPr lang="en-US" sz="2200" i="1" dirty="0"/>
              <a:t>?</a:t>
            </a:r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When you enter a variables scope: </a:t>
            </a:r>
            <a:r>
              <a:rPr lang="en-US" sz="2200" dirty="0"/>
              <a:t>memory is allocated for the variables</a:t>
            </a:r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When you leave a variable scope</a:t>
            </a:r>
            <a:r>
              <a:rPr lang="en-US" sz="2200" dirty="0"/>
              <a:t>: memory lifetime is ended (memory can be reused -- deallocated) – </a:t>
            </a:r>
            <a:r>
              <a:rPr lang="en-US" sz="2200" dirty="0">
                <a:solidFill>
                  <a:srgbClr val="FF0000"/>
                </a:solidFill>
              </a:rPr>
              <a:t>contents are </a:t>
            </a:r>
            <a:r>
              <a:rPr lang="en-US" sz="2200" b="1" dirty="0">
                <a:solidFill>
                  <a:srgbClr val="FF0000"/>
                </a:solidFill>
              </a:rPr>
              <a:t>no longer 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A2B1D-ED97-E94F-97F4-09435A6428B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C56011B9-7A03-7407-CECB-2B7FBA5CEC13}"/>
              </a:ext>
            </a:extLst>
          </p:cNvPr>
          <p:cNvSpPr/>
          <p:nvPr/>
        </p:nvSpPr>
        <p:spPr>
          <a:xfrm>
            <a:off x="2023880" y="1842052"/>
            <a:ext cx="781879" cy="2915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E8202306-3CDA-12FC-E937-74BB658DB3FA}"/>
              </a:ext>
            </a:extLst>
          </p:cNvPr>
          <p:cNvSpPr/>
          <p:nvPr/>
        </p:nvSpPr>
        <p:spPr>
          <a:xfrm>
            <a:off x="2414819" y="3936119"/>
            <a:ext cx="781879" cy="2915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FF342C7-06CC-DFC3-1B7D-041B3D18BF7F}"/>
              </a:ext>
            </a:extLst>
          </p:cNvPr>
          <p:cNvSpPr/>
          <p:nvPr/>
        </p:nvSpPr>
        <p:spPr>
          <a:xfrm>
            <a:off x="2182906" y="5582501"/>
            <a:ext cx="781879" cy="2915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4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F948-2064-1BC2-5EA3-A0C1A5BD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0" y="72271"/>
            <a:ext cx="10515600" cy="715294"/>
          </a:xfrm>
        </p:spPr>
        <p:txBody>
          <a:bodyPr/>
          <a:lstStyle/>
          <a:p>
            <a:r>
              <a:rPr lang="en-US" dirty="0"/>
              <a:t>Stack Segment: Support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15AC-4F42-4F33-207C-6F800F32D67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4269" y="787565"/>
            <a:ext cx="8427582" cy="572898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cs typeface="Courier New" panose="02070309020205020404" pitchFamily="49" charset="0"/>
              </a:rPr>
              <a:t>The stack consists of a series of </a:t>
            </a:r>
            <a:r>
              <a:rPr lang="en-US" sz="2200" i="1" dirty="0">
                <a:solidFill>
                  <a:srgbClr val="2C895B"/>
                </a:solidFill>
                <a:cs typeface="Courier New" panose="02070309020205020404" pitchFamily="49" charset="0"/>
              </a:rPr>
              <a:t>"stack frames" </a:t>
            </a:r>
            <a:r>
              <a:rPr lang="en-US" sz="2200" dirty="0">
                <a:cs typeface="Courier New" panose="02070309020205020404" pitchFamily="49" charset="0"/>
              </a:rPr>
              <a:t>or </a:t>
            </a:r>
            <a:r>
              <a:rPr lang="en-US" sz="2200" i="1" dirty="0">
                <a:solidFill>
                  <a:srgbClr val="2C895B"/>
                </a:solidFill>
                <a:cs typeface="Courier New" panose="02070309020205020404" pitchFamily="49" charset="0"/>
              </a:rPr>
              <a:t>"activation frames"</a:t>
            </a:r>
            <a:r>
              <a:rPr lang="en-US" sz="2200" dirty="0">
                <a:cs typeface="Courier New" panose="02070309020205020404" pitchFamily="49" charset="0"/>
              </a:rPr>
              <a:t>, one is </a:t>
            </a:r>
            <a:r>
              <a:rPr lang="en-US" sz="2200" dirty="0">
                <a:solidFill>
                  <a:srgbClr val="F3753F"/>
                </a:solidFill>
                <a:cs typeface="Courier New" panose="02070309020205020404" pitchFamily="49" charset="0"/>
              </a:rPr>
              <a:t>created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 each time a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function is called 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at runtime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Each 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frame represents a function that is currently being executed</a:t>
            </a:r>
            <a:r>
              <a:rPr lang="en-US" sz="2200" dirty="0">
                <a:cs typeface="Courier New" panose="02070309020205020404" pitchFamily="49" charset="0"/>
              </a:rPr>
              <a:t> and </a:t>
            </a:r>
            <a:r>
              <a:rPr lang="en-US" sz="2200" dirty="0">
                <a:solidFill>
                  <a:srgbClr val="2C895B"/>
                </a:solidFill>
                <a:cs typeface="Courier New" panose="02070309020205020404" pitchFamily="49" charset="0"/>
              </a:rPr>
              <a:t>has not yet completed (why activation frame)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A function’s stack "frame" goes away when the function returns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Specifically, a </a:t>
            </a:r>
            <a:r>
              <a:rPr lang="en-US" sz="2200" dirty="0">
                <a:solidFill>
                  <a:schemeClr val="accent1"/>
                </a:solidFill>
              </a:rPr>
              <a:t>new stack frame is</a:t>
            </a:r>
          </a:p>
          <a:p>
            <a:pPr lvl="1"/>
            <a:r>
              <a:rPr lang="en-US" sz="2200" dirty="0"/>
              <a:t>allocated (</a:t>
            </a:r>
            <a:r>
              <a:rPr lang="en-US" sz="2200" b="1" dirty="0">
                <a:solidFill>
                  <a:srgbClr val="0070C0"/>
                </a:solidFill>
              </a:rPr>
              <a:t>pushed</a:t>
            </a:r>
            <a:r>
              <a:rPr lang="en-US" sz="2200" dirty="0"/>
              <a:t> on the stack) for each function call (</a:t>
            </a:r>
            <a:r>
              <a:rPr lang="en-US" sz="2200" dirty="0">
                <a:solidFill>
                  <a:srgbClr val="FF0000"/>
                </a:solidFill>
              </a:rPr>
              <a:t>contents are not implicitly zeroed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deallocated (</a:t>
            </a:r>
            <a:r>
              <a:rPr lang="en-US" sz="2200" b="1" dirty="0">
                <a:solidFill>
                  <a:srgbClr val="0070C0"/>
                </a:solidFill>
              </a:rPr>
              <a:t>popped</a:t>
            </a:r>
            <a:r>
              <a:rPr lang="en-US" sz="2200" dirty="0"/>
              <a:t> from the stack) on function return</a:t>
            </a:r>
          </a:p>
          <a:p>
            <a:r>
              <a:rPr lang="en-US" sz="2400" dirty="0">
                <a:solidFill>
                  <a:srgbClr val="2C895B"/>
                </a:solidFill>
              </a:rPr>
              <a:t>Stack frame </a:t>
            </a:r>
            <a:r>
              <a:rPr lang="en-US" sz="2400" dirty="0"/>
              <a:t>contains:</a:t>
            </a:r>
          </a:p>
          <a:p>
            <a:pPr lvl="1"/>
            <a:r>
              <a:rPr lang="en-US" sz="2200" dirty="0"/>
              <a:t>Local variables, parameters of function called</a:t>
            </a:r>
          </a:p>
          <a:p>
            <a:pPr lvl="1"/>
            <a:r>
              <a:rPr lang="en-US" sz="2200" dirty="0"/>
              <a:t>Where to return to which caller when the function completes (the return address)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B1867D-9C06-D9EB-BEDA-FE8919018ACF}"/>
              </a:ext>
            </a:extLst>
          </p:cNvPr>
          <p:cNvGrpSpPr/>
          <p:nvPr/>
        </p:nvGrpSpPr>
        <p:grpSpPr>
          <a:xfrm>
            <a:off x="8359546" y="428406"/>
            <a:ext cx="1276422" cy="5978146"/>
            <a:chOff x="5391446" y="535470"/>
            <a:chExt cx="1557995" cy="59268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01390-6FCB-D990-C959-4F77D48EF431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4E090-C12B-07D6-EB01-9ED82E6CD45E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825094-E7C8-C20C-D8BE-A7B53EFD1993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619B93-AB0A-7360-565C-371DFE7FE6D1}"/>
                </a:ext>
              </a:extLst>
            </p:cNvPr>
            <p:cNvSpPr txBox="1"/>
            <p:nvPr/>
          </p:nvSpPr>
          <p:spPr>
            <a:xfrm>
              <a:off x="5480326" y="2802242"/>
              <a:ext cx="1304070" cy="10069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32-bit</a:t>
              </a:r>
              <a:r>
                <a:rPr lang="en-US" sz="2000" dirty="0">
                  <a:solidFill>
                    <a:srgbClr val="FF000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 Address space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EE018E-CFDC-058D-0A3F-C81BDD8AC544}"/>
              </a:ext>
            </a:extLst>
          </p:cNvPr>
          <p:cNvGrpSpPr/>
          <p:nvPr/>
        </p:nvGrpSpPr>
        <p:grpSpPr>
          <a:xfrm>
            <a:off x="9573567" y="346121"/>
            <a:ext cx="2526189" cy="6021446"/>
            <a:chOff x="6583680" y="1280160"/>
            <a:chExt cx="2377440" cy="5257800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F5743FB4-1088-0AFC-40B1-37AEEA80E631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E98908-4248-F0F8-65D4-CE79B1068039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28C3AA-AD37-40AE-F923-7D21C1EBB2BA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4C7E39-127A-C6A6-1B88-429ABD88DAF1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504BE-BEEC-64F6-CFC4-2A5D484A5DB3}"/>
                </a:ext>
              </a:extLst>
            </p:cNvPr>
            <p:cNvSpPr/>
            <p:nvPr/>
          </p:nvSpPr>
          <p:spPr bwMode="auto">
            <a:xfrm>
              <a:off x="6583680" y="4572000"/>
              <a:ext cx="2377440" cy="548640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Static Data</a:t>
              </a: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 (+BSS)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6F8635-73E8-595F-7633-2F4A1B871AF6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F7B7E8-A8E4-FE12-D1DD-F4EDAFE4EE7F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FB26BA1-4013-98BF-A710-A67EC58C82E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9684C3-E8A5-39C7-417A-EFF385F4BE2F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8B7B864-81FA-2188-A436-E0773006EA93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ABBD4E3-2B20-5769-A121-72EF41CA72AE}"/>
              </a:ext>
            </a:extLst>
          </p:cNvPr>
          <p:cNvSpPr/>
          <p:nvPr/>
        </p:nvSpPr>
        <p:spPr bwMode="auto">
          <a:xfrm>
            <a:off x="9573567" y="5180927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</p:spTree>
    <p:extLst>
      <p:ext uri="{BB962C8B-B14F-4D97-AF65-F5344CB8AC3E}">
        <p14:creationId xmlns:p14="http://schemas.microsoft.com/office/powerpoint/2010/main" val="4916920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95434F-8D2F-2678-FFF3-8C555EA0FB8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43171C-255F-3CF9-5675-FF5CFD76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85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42B06-AC17-DE4F-8206-980C20EA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13" y="35661"/>
            <a:ext cx="11469734" cy="450287"/>
          </a:xfrm>
        </p:spPr>
        <p:txBody>
          <a:bodyPr/>
          <a:lstStyle/>
          <a:p>
            <a:r>
              <a:rPr lang="en-US" dirty="0"/>
              <a:t>ARM Assembly Source File: Header and Footer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BD828-E213-2A4E-BC41-20417EFFBDC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6476" y="3656645"/>
            <a:ext cx="11287690" cy="32013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/>
              <a:t>use the standard ARM assembly language syntax called </a:t>
            </a:r>
            <a:r>
              <a:rPr lang="en-US" sz="2000" b="1" i="1" dirty="0">
                <a:solidFill>
                  <a:schemeClr val="accent5"/>
                </a:solidFill>
              </a:rPr>
              <a:t>Unified Assembler Language</a:t>
            </a:r>
            <a:r>
              <a:rPr lang="en-US" sz="2000" dirty="0">
                <a:solidFill>
                  <a:schemeClr val="accent5"/>
                </a:solidFill>
              </a:rPr>
              <a:t> (</a:t>
            </a:r>
            <a:r>
              <a:rPr lang="en-US" sz="2000" b="1" i="1" dirty="0">
                <a:solidFill>
                  <a:schemeClr val="accent5"/>
                </a:solidFill>
              </a:rPr>
              <a:t>UAL)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.note.GNU-stack,"",%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tells the linker to </a:t>
            </a:r>
            <a:r>
              <a:rPr lang="en-US" sz="2000" b="1" dirty="0">
                <a:solidFill>
                  <a:srgbClr val="FF0000"/>
                </a:solidFill>
              </a:rPr>
              <a:t>make the stack and all data segments not-executable </a:t>
            </a:r>
            <a:r>
              <a:rPr lang="en-US" sz="2000" dirty="0"/>
              <a:t>(no instructions in those sections) – security measure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</a:p>
          <a:p>
            <a:pPr lvl="1"/>
            <a:r>
              <a:rPr lang="en-US" sz="2000" dirty="0"/>
              <a:t>at the end of the source file, everything written after the </a:t>
            </a:r>
            <a:r>
              <a:rPr lang="en-US" sz="2000" dirty="0">
                <a:solidFill>
                  <a:srgbClr val="7030A0"/>
                </a:solidFill>
              </a:rPr>
              <a:t>.end </a:t>
            </a:r>
            <a:r>
              <a:rPr lang="en-US" sz="2000" dirty="0"/>
              <a:t>is ignored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2B4DFE-4742-C94B-98CC-E24EDD2357EC}"/>
              </a:ext>
            </a:extLst>
          </p:cNvPr>
          <p:cNvSpPr/>
          <p:nvPr/>
        </p:nvSpPr>
        <p:spPr bwMode="auto">
          <a:xfrm>
            <a:off x="3466535" y="439353"/>
            <a:ext cx="8218989" cy="110847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.arch  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armv6  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armv6 architecture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.arm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arm 32-bit instruction set</a:t>
            </a:r>
          </a:p>
          <a:p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fpu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floating point co-processor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.syntax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modern syntax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4C7C688-910C-DF40-9EA1-385C14BDCAF5}"/>
              </a:ext>
            </a:extLst>
          </p:cNvPr>
          <p:cNvSpPr/>
          <p:nvPr/>
        </p:nvSpPr>
        <p:spPr>
          <a:xfrm>
            <a:off x="2701379" y="729179"/>
            <a:ext cx="745787" cy="29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45405-18A3-C84E-BCB9-C3DC047DFB4C}"/>
              </a:ext>
            </a:extLst>
          </p:cNvPr>
          <p:cNvSpPr txBox="1"/>
          <p:nvPr/>
        </p:nvSpPr>
        <p:spPr>
          <a:xfrm>
            <a:off x="557153" y="445582"/>
            <a:ext cx="2148575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File Header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At the top of every ARM source 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70B258B-BD7C-A645-966C-0D7571289C94}"/>
              </a:ext>
            </a:extLst>
          </p:cNvPr>
          <p:cNvSpPr/>
          <p:nvPr/>
        </p:nvSpPr>
        <p:spPr bwMode="auto">
          <a:xfrm>
            <a:off x="3443291" y="2373110"/>
            <a:ext cx="8242233" cy="110847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.note.GNU-stack,"",%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set stack/data non-exec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everything past the .end is ignored!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Debugging notes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38762D6-75E8-6348-85BD-1A570B0EFA46}"/>
              </a:ext>
            </a:extLst>
          </p:cNvPr>
          <p:cNvSpPr/>
          <p:nvPr/>
        </p:nvSpPr>
        <p:spPr>
          <a:xfrm>
            <a:off x="2701644" y="2508204"/>
            <a:ext cx="745787" cy="29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7F181-871E-8B41-85C2-E00FB1DB408F}"/>
              </a:ext>
            </a:extLst>
          </p:cNvPr>
          <p:cNvSpPr txBox="1"/>
          <p:nvPr/>
        </p:nvSpPr>
        <p:spPr>
          <a:xfrm>
            <a:off x="460518" y="2294833"/>
            <a:ext cx="2245266" cy="83099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File Footer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At the bottom of every ARM source file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A5A4D2F-48B9-6D4A-975B-A9DF36853C3E}"/>
              </a:ext>
            </a:extLst>
          </p:cNvPr>
          <p:cNvSpPr/>
          <p:nvPr/>
        </p:nvSpPr>
        <p:spPr bwMode="auto">
          <a:xfrm>
            <a:off x="3466535" y="1788229"/>
            <a:ext cx="824223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 of the other memory segment include .text (your 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6E2BC-42FE-F142-ACAA-915AD518B3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998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64" y="0"/>
            <a:ext cx="10515600" cy="477155"/>
          </a:xfrm>
        </p:spPr>
        <p:txBody>
          <a:bodyPr/>
          <a:lstStyle/>
          <a:p>
            <a:r>
              <a:rPr lang="en-US" dirty="0"/>
              <a:t>Function Header and Footer Assembler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5C90-C73C-4D41-9383-BE1D54873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7649" y="2499245"/>
            <a:ext cx="11560129" cy="41789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 </a:t>
            </a:r>
            <a:r>
              <a:rPr lang="en-US" sz="1600" b="1" dirty="0" err="1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endParaRPr lang="en-US" sz="16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Exports the function name to other files. </a:t>
            </a:r>
            <a:r>
              <a:rPr lang="en-US" sz="1600" b="1" u="sng" dirty="0">
                <a:solidFill>
                  <a:srgbClr val="0070C0"/>
                </a:solidFill>
                <a:cs typeface="Courier New" panose="02070309020205020404" pitchFamily="49" charset="0"/>
              </a:rPr>
              <a:t>Required</a:t>
            </a:r>
            <a:r>
              <a:rPr lang="en-US" sz="1600" b="1" dirty="0">
                <a:solidFill>
                  <a:srgbClr val="0070C0"/>
                </a:solidFill>
                <a:cs typeface="Courier New" panose="02070309020205020404" pitchFamily="49" charset="0"/>
              </a:rPr>
              <a:t> for main function, </a:t>
            </a:r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optional for others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The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.type </a:t>
            </a:r>
            <a:r>
              <a:rPr lang="en-US" sz="1600" dirty="0"/>
              <a:t>directive sets the </a:t>
            </a:r>
            <a:r>
              <a:rPr lang="en-US" sz="1600" b="1" dirty="0">
                <a:solidFill>
                  <a:schemeClr val="accent1"/>
                </a:solidFill>
              </a:rPr>
              <a:t>type of a symbol/label name</a:t>
            </a:r>
          </a:p>
          <a:p>
            <a:pPr lvl="1"/>
            <a:r>
              <a:rPr lang="en-US" sz="1600" dirty="0"/>
              <a:t>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r>
              <a:rPr lang="en-US" sz="1600" dirty="0">
                <a:cs typeface="Courier New" panose="02070309020205020404" pitchFamily="49" charset="0"/>
              </a:rPr>
              <a:t>specifies </a:t>
            </a:r>
            <a:r>
              <a:rPr lang="en-US" sz="1600" dirty="0"/>
              <a:t>that </a:t>
            </a:r>
            <a:r>
              <a:rPr lang="en-US" sz="1600" b="1" dirty="0">
                <a:solidFill>
                  <a:schemeClr val="accent3"/>
                </a:solidFill>
              </a:rPr>
              <a:t>name</a:t>
            </a:r>
            <a:r>
              <a:rPr lang="en-US" sz="1600" dirty="0"/>
              <a:t> is a function (name is the address of the first instruction)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FP_OFF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Used for basic stack frame setup; the number 4 will change – later slides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 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The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 </a:t>
            </a:r>
            <a:r>
              <a:rPr lang="en-US" sz="1600" dirty="0"/>
              <a:t>directive is used to </a:t>
            </a:r>
            <a:r>
              <a:rPr lang="en-US" sz="1600" dirty="0">
                <a:solidFill>
                  <a:schemeClr val="accent1"/>
                </a:solidFill>
              </a:rPr>
              <a:t>set the size associated with a symbol</a:t>
            </a:r>
          </a:p>
          <a:p>
            <a:pPr lvl="1"/>
            <a:r>
              <a:rPr lang="en-US" sz="1600" dirty="0"/>
              <a:t>Used by the linker to exclude unneeded code and/or data when creating an executable file</a:t>
            </a:r>
          </a:p>
          <a:p>
            <a:pPr lvl="1"/>
            <a:r>
              <a:rPr lang="en-US" sz="1600" dirty="0"/>
              <a:t>It is also used by the </a:t>
            </a:r>
            <a:r>
              <a:rPr lang="en-US" sz="1600" b="1" dirty="0"/>
              <a:t>debugger</a:t>
            </a:r>
            <a:r>
              <a:rPr lang="en-US" sz="1600" dirty="0"/>
              <a:t> </a:t>
            </a:r>
            <a:r>
              <a:rPr lang="en-US" sz="1600" dirty="0" err="1"/>
              <a:t>gdb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sz="1600" b="1" dirty="0">
                <a:solidFill>
                  <a:schemeClr val="accent1"/>
                </a:solidFill>
              </a:rPr>
              <a:t> is best calculated as an expression: (period is the current address in a memory segment)</a:t>
            </a:r>
          </a:p>
          <a:p>
            <a:pPr marL="354012" lvl="1" indent="0">
              <a:buNone/>
            </a:pPr>
            <a:r>
              <a:rPr lang="en-US" sz="1600" dirty="0"/>
              <a:t>	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 – name)</a:t>
            </a:r>
            <a:endParaRPr lang="en-US" sz="1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3394410" y="372434"/>
            <a:ext cx="853336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// make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global for linking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be a function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FP_OFF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 4        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main stack frame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function prologue, stack frame setup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your code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function epilogue, stack frame teardown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(. –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BC91EA-B772-6D48-B0CC-2E3C2079EAA0}"/>
              </a:ext>
            </a:extLst>
          </p:cNvPr>
          <p:cNvGrpSpPr/>
          <p:nvPr/>
        </p:nvGrpSpPr>
        <p:grpSpPr>
          <a:xfrm>
            <a:off x="211581" y="791956"/>
            <a:ext cx="3310662" cy="1477328"/>
            <a:chOff x="85557" y="5029693"/>
            <a:chExt cx="3310662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0208B7-DC86-754C-965F-66550A19A31B}"/>
                </a:ext>
              </a:extLst>
            </p:cNvPr>
            <p:cNvSpPr txBox="1"/>
            <p:nvPr/>
          </p:nvSpPr>
          <p:spPr>
            <a:xfrm>
              <a:off x="85557" y="5029693"/>
              <a:ext cx="2842679" cy="1477328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3753F"/>
                  </a:solidFill>
                </a:rPr>
                <a:t>function entry point</a:t>
              </a:r>
            </a:p>
            <a:p>
              <a:pPr algn="r"/>
              <a:r>
                <a:rPr lang="en-US" dirty="0"/>
                <a:t>address of the first instruction in the function</a:t>
              </a:r>
            </a:p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Must not be a local label (does not start with .L) 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1A62B22-F901-3145-8775-F356A32F6FB7}"/>
                </a:ext>
              </a:extLst>
            </p:cNvPr>
            <p:cNvSpPr/>
            <p:nvPr/>
          </p:nvSpPr>
          <p:spPr>
            <a:xfrm>
              <a:off x="2928236" y="5665872"/>
              <a:ext cx="467983" cy="144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4276909" y="716577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3522243" y="837675"/>
            <a:ext cx="97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</a:rPr>
              <a:t>Function Header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4276908" y="2399257"/>
            <a:ext cx="448301" cy="286453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3372571" y="2264345"/>
            <a:ext cx="97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</a:rPr>
              <a:t>Function Footer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21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95E3BE-1A73-2642-DC71-7F5582B1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42316"/>
          </a:xfrm>
        </p:spPr>
        <p:txBody>
          <a:bodyPr/>
          <a:lstStyle/>
          <a:p>
            <a:r>
              <a:rPr lang="en-US" dirty="0"/>
              <a:t>Example: Assembler Directive and Instructions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E69F9-C325-2F00-F87E-A9F19DD07602}"/>
              </a:ext>
            </a:extLst>
          </p:cNvPr>
          <p:cNvSpPr/>
          <p:nvPr/>
        </p:nvSpPr>
        <p:spPr bwMode="auto">
          <a:xfrm>
            <a:off x="3415190" y="1471186"/>
            <a:ext cx="8124142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10              	  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11              	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12 300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0A0E1        	 mov     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13              	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14 300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043083E2          add     r3, r3, 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15 300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001093E5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r1, [r3]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16 300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0051E3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r1,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17 301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FBFFFF1A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7FD698-49A3-FE47-FBAC-89065F29B4F1}"/>
              </a:ext>
            </a:extLst>
          </p:cNvPr>
          <p:cNvGrpSpPr/>
          <p:nvPr/>
        </p:nvGrpSpPr>
        <p:grpSpPr>
          <a:xfrm>
            <a:off x="3694434" y="4462670"/>
            <a:ext cx="8233344" cy="2182248"/>
            <a:chOff x="1613684" y="-681747"/>
            <a:chExt cx="8233344" cy="21822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FA5A2B-627D-1CC6-47BB-908BB2C3689C}"/>
                </a:ext>
              </a:extLst>
            </p:cNvPr>
            <p:cNvSpPr txBox="1"/>
            <p:nvPr/>
          </p:nvSpPr>
          <p:spPr>
            <a:xfrm>
              <a:off x="1613684" y="792615"/>
              <a:ext cx="823334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Instruction Memory Addresses </a:t>
              </a:r>
              <a:r>
                <a:rPr lang="en-US" sz="2000" dirty="0">
                  <a:solidFill>
                    <a:schemeClr val="accent1"/>
                  </a:solidFill>
                </a:rPr>
                <a:t>(lowest </a:t>
              </a:r>
              <a:r>
                <a:rPr lang="en-US" sz="2000" dirty="0">
                  <a:solidFill>
                    <a:srgbClr val="7030A0"/>
                  </a:solidFill>
                </a:rPr>
                <a:t>2-bits are always are 00)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Notice alignment and how addresses increase by 4 (32-bit instructions)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9598CB3F-24F8-F778-D33F-BD2AF5513D93}"/>
                </a:ext>
              </a:extLst>
            </p:cNvPr>
            <p:cNvSpPr/>
            <p:nvPr/>
          </p:nvSpPr>
          <p:spPr>
            <a:xfrm>
              <a:off x="2522260" y="-681747"/>
              <a:ext cx="147895" cy="141059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1C00E8-910D-1B28-7A9C-722CAE8FFE0F}"/>
              </a:ext>
            </a:extLst>
          </p:cNvPr>
          <p:cNvGrpSpPr/>
          <p:nvPr/>
        </p:nvGrpSpPr>
        <p:grpSpPr>
          <a:xfrm>
            <a:off x="634877" y="1270846"/>
            <a:ext cx="2825729" cy="1347700"/>
            <a:chOff x="1993066" y="510899"/>
            <a:chExt cx="2825729" cy="13477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9913D8-FCAD-4A26-2958-04280DA501D9}"/>
                </a:ext>
              </a:extLst>
            </p:cNvPr>
            <p:cNvSpPr txBox="1"/>
            <p:nvPr/>
          </p:nvSpPr>
          <p:spPr>
            <a:xfrm>
              <a:off x="1993066" y="510899"/>
              <a:ext cx="252219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Regular label </a:t>
              </a:r>
              <a:r>
                <a:rPr lang="en-US" sz="2000" dirty="0">
                  <a:solidFill>
                    <a:srgbClr val="FF0000"/>
                  </a:solidFill>
                </a:rPr>
                <a:t>main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is associated with memory location </a:t>
              </a:r>
              <a:r>
                <a:rPr lang="en-US" sz="2000" dirty="0">
                  <a:solidFill>
                    <a:schemeClr val="tx2"/>
                  </a:solidFill>
                </a:rPr>
                <a:t>0x3000</a:t>
              </a:r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9F099500-7481-EAF1-3767-EED510C8C65A}"/>
                </a:ext>
              </a:extLst>
            </p:cNvPr>
            <p:cNvSpPr/>
            <p:nvPr/>
          </p:nvSpPr>
          <p:spPr>
            <a:xfrm rot="5400000">
              <a:off x="4571447" y="1611251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012CD3-F33B-CCDF-3BC3-ACA54CD57B28}"/>
              </a:ext>
            </a:extLst>
          </p:cNvPr>
          <p:cNvGrpSpPr/>
          <p:nvPr/>
        </p:nvGrpSpPr>
        <p:grpSpPr>
          <a:xfrm>
            <a:off x="593034" y="2797133"/>
            <a:ext cx="2822156" cy="1381244"/>
            <a:chOff x="1996639" y="1177033"/>
            <a:chExt cx="2822156" cy="13812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37D442-EC72-93CC-983B-3A3BD1222DE4}"/>
                </a:ext>
              </a:extLst>
            </p:cNvPr>
            <p:cNvSpPr txBox="1"/>
            <p:nvPr/>
          </p:nvSpPr>
          <p:spPr>
            <a:xfrm>
              <a:off x="1996639" y="1234838"/>
              <a:ext cx="252219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Local label </a:t>
              </a:r>
              <a:r>
                <a:rPr lang="en-US" sz="2000" dirty="0">
                  <a:solidFill>
                    <a:srgbClr val="FF0000"/>
                  </a:solidFill>
                </a:rPr>
                <a:t>.</a:t>
              </a:r>
              <a:r>
                <a:rPr lang="en-US" sz="2000" dirty="0" err="1">
                  <a:solidFill>
                    <a:srgbClr val="FF0000"/>
                  </a:solidFill>
                </a:rPr>
                <a:t>Lloop</a:t>
              </a:r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is associated with memory location </a:t>
              </a:r>
              <a:r>
                <a:rPr lang="en-US" sz="2000" dirty="0">
                  <a:solidFill>
                    <a:schemeClr val="tx2"/>
                  </a:solidFill>
                </a:rPr>
                <a:t>0x3004</a:t>
              </a:r>
            </a:p>
          </p:txBody>
        </p:sp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07CD21FE-D49F-30E5-7D9E-D5DC032560A5}"/>
                </a:ext>
              </a:extLst>
            </p:cNvPr>
            <p:cNvSpPr/>
            <p:nvPr/>
          </p:nvSpPr>
          <p:spPr>
            <a:xfrm rot="5400000">
              <a:off x="4571447" y="1124419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7EBAD0-B5C1-C416-D9D3-B531EA26AFB8}"/>
              </a:ext>
            </a:extLst>
          </p:cNvPr>
          <p:cNvGrpSpPr/>
          <p:nvPr/>
        </p:nvGrpSpPr>
        <p:grpSpPr>
          <a:xfrm>
            <a:off x="4486029" y="608499"/>
            <a:ext cx="4472012" cy="981055"/>
            <a:chOff x="4234666" y="627473"/>
            <a:chExt cx="4472012" cy="98105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BFF52B-21AD-892C-ABAB-C73E60C7430E}"/>
                </a:ext>
              </a:extLst>
            </p:cNvPr>
            <p:cNvGrpSpPr/>
            <p:nvPr/>
          </p:nvGrpSpPr>
          <p:grpSpPr>
            <a:xfrm>
              <a:off x="4234666" y="627473"/>
              <a:ext cx="4472012" cy="981055"/>
              <a:chOff x="1738286" y="1416959"/>
              <a:chExt cx="4472012" cy="98105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553E83-5E79-4848-4E98-04BD77202045}"/>
                  </a:ext>
                </a:extLst>
              </p:cNvPr>
              <p:cNvSpPr txBox="1"/>
              <p:nvPr/>
            </p:nvSpPr>
            <p:spPr>
              <a:xfrm>
                <a:off x="1738286" y="1416959"/>
                <a:ext cx="4472012" cy="7078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assembler directive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.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equ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does not allocate any memory (NULL = 0)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Up Arrow 21">
                <a:extLst>
                  <a:ext uri="{FF2B5EF4-FFF2-40B4-BE49-F238E27FC236}">
                    <a16:creationId xmlns:a16="http://schemas.microsoft.com/office/drawing/2014/main" id="{E7681929-AFA3-DD7A-05BD-411151FED219}"/>
                  </a:ext>
                </a:extLst>
              </p:cNvPr>
              <p:cNvSpPr/>
              <p:nvPr/>
            </p:nvSpPr>
            <p:spPr>
              <a:xfrm rot="10800000">
                <a:off x="5619823" y="2098052"/>
                <a:ext cx="194734" cy="29996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3B049F48-791A-1C3E-A035-9D2C687FF043}"/>
                </a:ext>
              </a:extLst>
            </p:cNvPr>
            <p:cNvSpPr/>
            <p:nvPr/>
          </p:nvSpPr>
          <p:spPr>
            <a:xfrm rot="10800000">
              <a:off x="5204631" y="1348356"/>
              <a:ext cx="194734" cy="2205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B943FA-39C8-808E-8E92-6DF60E6FD9D3}"/>
              </a:ext>
            </a:extLst>
          </p:cNvPr>
          <p:cNvGrpSpPr/>
          <p:nvPr/>
        </p:nvGrpSpPr>
        <p:grpSpPr>
          <a:xfrm>
            <a:off x="4822578" y="4462670"/>
            <a:ext cx="6976718" cy="1147000"/>
            <a:chOff x="2589428" y="-834147"/>
            <a:chExt cx="6976718" cy="11470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7D84A1-EEF2-B90A-CFFD-0D676FC3582F}"/>
                </a:ext>
              </a:extLst>
            </p:cNvPr>
            <p:cNvSpPr txBox="1"/>
            <p:nvPr/>
          </p:nvSpPr>
          <p:spPr>
            <a:xfrm>
              <a:off x="2589428" y="-395033"/>
              <a:ext cx="697671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Memory Contents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Warning contents shown in </a:t>
              </a:r>
              <a:r>
                <a:rPr lang="en-US" sz="2000" i="1" dirty="0">
                  <a:solidFill>
                    <a:srgbClr val="FF0000"/>
                  </a:solidFill>
                </a:rPr>
                <a:t>"reverse"  </a:t>
              </a:r>
              <a:r>
                <a:rPr lang="en-US" sz="2000" dirty="0">
                  <a:solidFill>
                    <a:srgbClr val="FF0000"/>
                  </a:solidFill>
                </a:rPr>
                <a:t>byte order: </a:t>
              </a:r>
              <a:r>
                <a:rPr lang="en-US" sz="2000" dirty="0" err="1">
                  <a:solidFill>
                    <a:srgbClr val="FF0000"/>
                  </a:solidFill>
                </a:rPr>
                <a:t>Lsb</a:t>
              </a:r>
              <a:r>
                <a:rPr lang="en-US" sz="2000" dirty="0">
                  <a:solidFill>
                    <a:srgbClr val="FF0000"/>
                  </a:solidFill>
                </a:rPr>
                <a:t> – </a:t>
              </a:r>
              <a:r>
                <a:rPr lang="en-US" sz="2000" dirty="0" err="1">
                  <a:solidFill>
                    <a:srgbClr val="FF0000"/>
                  </a:solidFill>
                </a:rPr>
                <a:t>Msb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592E0A4F-E09E-B1AF-E189-DF8F5CA9F3E4}"/>
                </a:ext>
              </a:extLst>
            </p:cNvPr>
            <p:cNvSpPr/>
            <p:nvPr/>
          </p:nvSpPr>
          <p:spPr>
            <a:xfrm>
              <a:off x="3373332" y="-834147"/>
              <a:ext cx="147895" cy="4075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488E34-376B-17D7-3286-7550BBBB8AB3}"/>
              </a:ext>
            </a:extLst>
          </p:cNvPr>
          <p:cNvSpPr txBox="1"/>
          <p:nvPr/>
        </p:nvSpPr>
        <p:spPr>
          <a:xfrm>
            <a:off x="284161" y="5131369"/>
            <a:ext cx="33505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output generated with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ahlns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space.S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partial output is shown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BDEE7A-BE67-FB10-8F7A-9EAC6ECBA39E}"/>
              </a:ext>
            </a:extLst>
          </p:cNvPr>
          <p:cNvSpPr txBox="1"/>
          <p:nvPr/>
        </p:nvSpPr>
        <p:spPr>
          <a:xfrm>
            <a:off x="10287000" y="11171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space.S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81B6C-0239-E3C8-185E-7DA06199ACA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106D5B4E-0006-7A33-689E-AF1A6009F305}"/>
              </a:ext>
            </a:extLst>
          </p:cNvPr>
          <p:cNvSpPr/>
          <p:nvPr/>
        </p:nvSpPr>
        <p:spPr>
          <a:xfrm>
            <a:off x="4379165" y="1558571"/>
            <a:ext cx="2263702" cy="4245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2EB2EF3B-EFBF-42AE-2685-1D57AA3FD18A}"/>
              </a:ext>
            </a:extLst>
          </p:cNvPr>
          <p:cNvSpPr/>
          <p:nvPr/>
        </p:nvSpPr>
        <p:spPr>
          <a:xfrm rot="5400000" flipV="1">
            <a:off x="5797113" y="930818"/>
            <a:ext cx="212227" cy="26004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508C1563-FDD9-2BA8-1EF6-64FF61AAC17F}"/>
              </a:ext>
            </a:extLst>
          </p:cNvPr>
          <p:cNvSpPr/>
          <p:nvPr/>
        </p:nvSpPr>
        <p:spPr>
          <a:xfrm rot="5400000" flipV="1">
            <a:off x="5871060" y="1642041"/>
            <a:ext cx="212227" cy="26004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9F48EA9D-4812-45E1-EF8D-CDEFECA54795}"/>
              </a:ext>
            </a:extLst>
          </p:cNvPr>
          <p:cNvSpPr/>
          <p:nvPr/>
        </p:nvSpPr>
        <p:spPr>
          <a:xfrm flipV="1">
            <a:off x="10128047" y="1866928"/>
            <a:ext cx="158953" cy="2150657"/>
          </a:xfrm>
          <a:prstGeom prst="bentArrow">
            <a:avLst>
              <a:gd name="adj1" fmla="val 17048"/>
              <a:gd name="adj2" fmla="val 3162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" grpId="0" animBg="1"/>
      <p:bldP spid="8" grpId="0" animBg="1"/>
      <p:bldP spid="31" grpId="0" animBg="1"/>
      <p:bldP spid="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8314" y="2739143"/>
            <a:ext cx="11923686" cy="397463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Where 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r1, r2, r3 </a:t>
            </a:r>
            <a:r>
              <a:rPr lang="en-US" sz="18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    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32-bit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r0, r1 = function(r0, r1, r2, r3)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64-bit return – long long</a:t>
            </a:r>
            <a:endParaRPr lang="en-US" sz="1800" kern="0" dirty="0">
              <a:solidFill>
                <a:srgbClr val="00B05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up to the first four parameters in these four registers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copy up to the first four parameters into these four registers before calling a function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parameter values using more than 4 bytes, a pointer to the parameter is passed (we will cover this later)</a:t>
            </a:r>
            <a:endParaRPr lang="en-US" sz="1800" b="1" kern="0" dirty="0">
              <a:solidFill>
                <a:srgbClr val="FF000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You MUST ALWAYS assume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 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Preview: 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6FB3996-5233-3F43-A972-95E16B7B537F}"/>
              </a:ext>
            </a:extLst>
          </p:cNvPr>
          <p:cNvGraphicFramePr>
            <a:graphicFrameLocks noGrp="1"/>
          </p:cNvGraphicFramePr>
          <p:nvPr/>
        </p:nvGraphicFramePr>
        <p:xfrm>
          <a:off x="268314" y="741710"/>
          <a:ext cx="5296464" cy="1882727"/>
        </p:xfrm>
        <a:graphic>
          <a:graphicData uri="http://schemas.openxmlformats.org/drawingml/2006/table">
            <a:tbl>
              <a:tblPr firstRow="1" firstCol="1" bandRow="1"/>
              <a:tblGrid>
                <a:gridCol w="140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 Function Call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nd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3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4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th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CC7837-209A-EA47-8CF0-F1AF4098BFA1}"/>
              </a:ext>
            </a:extLst>
          </p:cNvPr>
          <p:cNvGraphicFramePr>
            <a:graphicFrameLocks noGrp="1"/>
          </p:cNvGraphicFramePr>
          <p:nvPr/>
        </p:nvGraphicFramePr>
        <p:xfrm>
          <a:off x="5681776" y="741710"/>
          <a:ext cx="6107658" cy="1884689"/>
        </p:xfrm>
        <a:graphic>
          <a:graphicData uri="http://schemas.openxmlformats.org/drawingml/2006/table">
            <a:tbl>
              <a:tblPr firstRow="1" firstCol="1" bandRow="1"/>
              <a:tblGrid>
                <a:gridCol w="1623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Function Return Value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8, 16 or 32-bit result,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32-bit address or least-significant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most-significant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42222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</a:t>
            </a:r>
            <a:r>
              <a:rPr lang="en-US" sz="2400" b="1" dirty="0">
                <a:solidFill>
                  <a:srgbClr val="C00000"/>
                </a:solidFill>
              </a:rPr>
              <a:t>local to the file </a:t>
            </a:r>
            <a:r>
              <a:rPr lang="en-US" sz="2400" dirty="0">
                <a:solidFill>
                  <a:srgbClr val="0070C0"/>
                </a:solidFill>
              </a:rPr>
              <a:t>from the point where they are defined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F1671-0287-1740-AB83-5FE45AA7B0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63130" y="1465895"/>
            <a:ext cx="3820852" cy="47686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assembly programs end in </a:t>
            </a:r>
            <a:r>
              <a:rPr lang="en-US" sz="2000" dirty="0">
                <a:solidFill>
                  <a:srgbClr val="C00000"/>
                </a:solidFill>
              </a:rPr>
              <a:t>.S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That is a </a:t>
            </a:r>
            <a:r>
              <a:rPr lang="en-US" sz="1800" b="1" u="sng" dirty="0">
                <a:solidFill>
                  <a:srgbClr val="C00000"/>
                </a:solidFill>
              </a:rPr>
              <a:t>capital</a:t>
            </a:r>
            <a:r>
              <a:rPr lang="en-US" sz="1800" dirty="0">
                <a:solidFill>
                  <a:srgbClr val="C00000"/>
                </a:solidFill>
              </a:rPr>
              <a:t> .S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example</a:t>
            </a:r>
            <a:r>
              <a:rPr lang="en-US" sz="2000" dirty="0"/>
              <a:t>: </a:t>
            </a:r>
            <a:r>
              <a:rPr lang="en-US" sz="2000" dirty="0" err="1"/>
              <a:t>test.S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Always use </a:t>
            </a:r>
            <a:r>
              <a:rPr lang="en-US" sz="2000" dirty="0" err="1">
                <a:solidFill>
                  <a:srgbClr val="0070C0"/>
                </a:solidFill>
              </a:rPr>
              <a:t>gcc</a:t>
            </a:r>
            <a:r>
              <a:rPr lang="en-US" sz="2000" dirty="0">
                <a:solidFill>
                  <a:srgbClr val="0070C0"/>
                </a:solidFill>
              </a:rPr>
              <a:t> to assemble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_start()  and C runtime</a:t>
            </a:r>
          </a:p>
          <a:p>
            <a:r>
              <a:rPr lang="en-US" sz="2000" dirty="0"/>
              <a:t>File has a complete program </a:t>
            </a:r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File has a partial program</a:t>
            </a:r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Link files together</a:t>
            </a:r>
            <a:endParaRPr lang="en-US" sz="2000" i="1" dirty="0"/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cprog.o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CF845-476D-6047-87C3-DC11B8D0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3" y="623455"/>
            <a:ext cx="4368445" cy="482955"/>
          </a:xfrm>
        </p:spPr>
        <p:txBody>
          <a:bodyPr/>
          <a:lstStyle/>
          <a:p>
            <a:r>
              <a:rPr lang="en-US" dirty="0"/>
              <a:t>Assembly Source File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48BE0A-68B7-314A-95B1-D14AFD94FF58}"/>
              </a:ext>
            </a:extLst>
          </p:cNvPr>
          <p:cNvSpPr/>
          <p:nvPr/>
        </p:nvSpPr>
        <p:spPr bwMode="auto">
          <a:xfrm>
            <a:off x="308018" y="147417"/>
            <a:ext cx="7359761" cy="65241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Header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.arch armv6            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armv6 architecture instructions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.arm		   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 32-bit instruction set</a:t>
            </a:r>
          </a:p>
          <a:p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vfp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floating point co-processor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.syntax unified        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modern syntax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BSS Segment (only when you have uninitialized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Data Segment (only when you have initialized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.data	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Read-Only Data (only when you have literals)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   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Text Segment – your code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.text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Header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 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   </a:t>
            </a:r>
            <a:r>
              <a:rPr lang="en-US" sz="1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main to be a function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export function name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prologue	      // stack frame setup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for this function here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epilogue	      //stack frame teardown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footer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 – main)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Footer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.section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.note.GNU-stack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,"",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progbits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stack/data non-exec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330CA-98E5-EA4F-BEF0-1905C390832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41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134165"/>
            <a:ext cx="11265328" cy="416384"/>
          </a:xfrm>
        </p:spPr>
        <p:txBody>
          <a:bodyPr/>
          <a:lstStyle/>
          <a:p>
            <a:r>
              <a:rPr lang="en-US" dirty="0"/>
              <a:t>LDR/STR – Base Register + Immediate Offset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FF03-2BBA-539B-51DA-56EB894CE3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8007" y="3376300"/>
            <a:ext cx="11359771" cy="27186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Register Base Addressing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Pointer Address: Rn; </a:t>
            </a:r>
            <a:r>
              <a:rPr lang="en-US" sz="2000" dirty="0">
                <a:solidFill>
                  <a:srgbClr val="FF0000"/>
                </a:solidFill>
              </a:rPr>
              <a:t>source/destination data: Rd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Unsigned pointer address </a:t>
            </a:r>
            <a:r>
              <a:rPr lang="en-US" sz="2000" dirty="0"/>
              <a:t>in stored 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Register Base + immediate offset Addressing: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Pointer Address = register content + immediate offset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-4095 &lt;= imm12 &lt;= 4095 (bytes)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Unsigned</a:t>
            </a:r>
            <a:r>
              <a:rPr lang="en-US" sz="2000" dirty="0"/>
              <a:t> offset integer </a:t>
            </a:r>
            <a:r>
              <a:rPr lang="en-US" sz="2000" dirty="0">
                <a:solidFill>
                  <a:schemeClr val="accent5"/>
                </a:solidFill>
              </a:rPr>
              <a:t>immediate value </a:t>
            </a:r>
            <a:r>
              <a:rPr lang="en-US" sz="2000" dirty="0">
                <a:solidFill>
                  <a:srgbClr val="FF0000"/>
                </a:solidFill>
              </a:rPr>
              <a:t>(bytes)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2C895B"/>
                </a:solidFill>
              </a:rPr>
              <a:t>added or subtracted </a:t>
            </a:r>
            <a:r>
              <a:rPr lang="en-US" sz="2000" dirty="0">
                <a:solidFill>
                  <a:srgbClr val="F37440"/>
                </a:solidFill>
              </a:rPr>
              <a:t>(U bit above says to add or subtract)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2C895B"/>
                </a:solidFill>
              </a:rPr>
              <a:t>pointer address </a:t>
            </a:r>
            <a:r>
              <a:rPr lang="en-US" sz="2000" dirty="0"/>
              <a:t>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7489C-7F00-F94B-AB7C-3D3EA9E25AF5}"/>
              </a:ext>
            </a:extLst>
          </p:cNvPr>
          <p:cNvSpPr/>
          <p:nvPr/>
        </p:nvSpPr>
        <p:spPr>
          <a:xfrm>
            <a:off x="2468707" y="851284"/>
            <a:ext cx="6366256" cy="1989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C17B2-B866-6F45-A481-CDBD9BBA3695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7710" y="1972809"/>
            <a:ext cx="1" cy="441121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B1B4A-4FC8-FF45-824D-3DED9AC86C5C}"/>
              </a:ext>
            </a:extLst>
          </p:cNvPr>
          <p:cNvSpPr txBox="1"/>
          <p:nvPr/>
        </p:nvSpPr>
        <p:spPr>
          <a:xfrm>
            <a:off x="5800264" y="2393854"/>
            <a:ext cx="2873544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immediate offset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38FC1-9DFC-5D44-8D07-EE254CBB8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8244" y="2051886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24431-7130-3B45-B69F-E25D00172087}"/>
              </a:ext>
            </a:extLst>
          </p:cNvPr>
          <p:cNvSpPr txBox="1"/>
          <p:nvPr/>
        </p:nvSpPr>
        <p:spPr>
          <a:xfrm>
            <a:off x="2738850" y="2393854"/>
            <a:ext cx="276229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Rd – source/</a:t>
            </a:r>
            <a:r>
              <a:rPr lang="en-US" dirty="0" err="1">
                <a:solidFill>
                  <a:srgbClr val="0070C0"/>
                </a:solidFill>
              </a:rPr>
              <a:t>dest</a:t>
            </a:r>
            <a:r>
              <a:rPr lang="en-US" dirty="0">
                <a:solidFill>
                  <a:srgbClr val="0070C0"/>
                </a:solidFill>
              </a:rPr>
              <a:t> 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09EC0-1E32-9D44-9365-5697996537B2}"/>
              </a:ext>
            </a:extLst>
          </p:cNvPr>
          <p:cNvSpPr txBox="1"/>
          <p:nvPr/>
        </p:nvSpPr>
        <p:spPr>
          <a:xfrm>
            <a:off x="2601068" y="1685611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6FEAB-2E70-3544-BC62-2FA31EADD170}"/>
              </a:ext>
            </a:extLst>
          </p:cNvPr>
          <p:cNvSpPr txBox="1"/>
          <p:nvPr/>
        </p:nvSpPr>
        <p:spPr>
          <a:xfrm>
            <a:off x="4910340" y="1690316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0EAE6-EB13-6045-82CF-E5F24005C9EA}"/>
              </a:ext>
            </a:extLst>
          </p:cNvPr>
          <p:cNvSpPr txBox="1"/>
          <p:nvPr/>
        </p:nvSpPr>
        <p:spPr>
          <a:xfrm>
            <a:off x="5522304" y="1685611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4B073-D7E6-474B-80D2-09970EFD2CDC}"/>
              </a:ext>
            </a:extLst>
          </p:cNvPr>
          <p:cNvSpPr txBox="1"/>
          <p:nvPr/>
        </p:nvSpPr>
        <p:spPr>
          <a:xfrm>
            <a:off x="4304528" y="1686663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278D8D-E977-644A-A7E0-F575CDBDD05B}"/>
              </a:ext>
            </a:extLst>
          </p:cNvPr>
          <p:cNvCxnSpPr>
            <a:cxnSpLocks/>
          </p:cNvCxnSpPr>
          <p:nvPr/>
        </p:nvCxnSpPr>
        <p:spPr bwMode="auto">
          <a:xfrm>
            <a:off x="4660756" y="1279822"/>
            <a:ext cx="0" cy="39099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D0E096-592B-D34F-AEF6-1AE54C2C9F41}"/>
              </a:ext>
            </a:extLst>
          </p:cNvPr>
          <p:cNvSpPr txBox="1"/>
          <p:nvPr/>
        </p:nvSpPr>
        <p:spPr>
          <a:xfrm>
            <a:off x="3899229" y="902248"/>
            <a:ext cx="4774571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Rn – base register contains address (pointer)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FCC1C8-574E-8E4E-8555-AF8F96C64834}"/>
              </a:ext>
            </a:extLst>
          </p:cNvPr>
          <p:cNvSpPr txBox="1"/>
          <p:nvPr/>
        </p:nvSpPr>
        <p:spPr>
          <a:xfrm>
            <a:off x="3899230" y="1685611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6C981-D013-4F48-8C5A-8E47500AF226}"/>
              </a:ext>
            </a:extLst>
          </p:cNvPr>
          <p:cNvSpPr txBox="1"/>
          <p:nvPr/>
        </p:nvSpPr>
        <p:spPr>
          <a:xfrm>
            <a:off x="2601068" y="917290"/>
            <a:ext cx="1228427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+/-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C50C43-B247-C542-B15B-579DDCF77113}"/>
              </a:ext>
            </a:extLst>
          </p:cNvPr>
          <p:cNvCxnSpPr>
            <a:endCxn id="41" idx="0"/>
          </p:cNvCxnSpPr>
          <p:nvPr/>
        </p:nvCxnSpPr>
        <p:spPr>
          <a:xfrm>
            <a:off x="3591439" y="1286622"/>
            <a:ext cx="500589" cy="398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09284B-6443-0E42-A1DC-B73A0EFE824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870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563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8071395" y="63128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160504" cy="651307"/>
            <a:chOff x="1763537" y="1916894"/>
            <a:chExt cx="3160504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zero fill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9" y="1253771"/>
            <a:ext cx="4349620" cy="4395591"/>
            <a:chOff x="6886561" y="1378372"/>
            <a:chExt cx="4349620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1" y="1378372"/>
              <a:ext cx="4349620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9817421" y="3916905"/>
              <a:ext cx="2202608" cy="309222"/>
            </a:xfrm>
            <a:prstGeom prst="uturnArrow">
              <a:avLst>
                <a:gd name="adj1" fmla="val 7997"/>
                <a:gd name="adj2" fmla="val 11717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563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ldrh</a:t>
              </a:r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A6875-517D-8DB3-21AA-7AFA6B393AD0}"/>
              </a:ext>
            </a:extLst>
          </p:cNvPr>
          <p:cNvGrpSpPr/>
          <p:nvPr/>
        </p:nvGrpSpPr>
        <p:grpSpPr>
          <a:xfrm>
            <a:off x="9249990" y="3680742"/>
            <a:ext cx="1871112" cy="312088"/>
            <a:chOff x="6589651" y="6203536"/>
            <a:chExt cx="1871112" cy="3120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E8D4A-36B6-F846-9925-57AD8549EE42}"/>
                </a:ext>
              </a:extLst>
            </p:cNvPr>
            <p:cNvSpPr/>
            <p:nvPr/>
          </p:nvSpPr>
          <p:spPr>
            <a:xfrm>
              <a:off x="6589651" y="6203537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F64F52-A291-104A-9241-DC8705735729}"/>
                </a:ext>
              </a:extLst>
            </p:cNvPr>
            <p:cNvSpPr/>
            <p:nvPr/>
          </p:nvSpPr>
          <p:spPr>
            <a:xfrm>
              <a:off x="7525207" y="6203536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143277" cy="567247"/>
            <a:chOff x="1583488" y="4082315"/>
            <a:chExt cx="3143277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zero fill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7B904D-E1F0-401A-0FB8-79415DDA9DE1}"/>
              </a:ext>
            </a:extLst>
          </p:cNvPr>
          <p:cNvSpPr/>
          <p:nvPr/>
        </p:nvSpPr>
        <p:spPr>
          <a:xfrm>
            <a:off x="10125162" y="5580150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</p:spTree>
    <p:extLst>
      <p:ext uri="{BB962C8B-B14F-4D97-AF65-F5344CB8AC3E}">
        <p14:creationId xmlns:p14="http://schemas.microsoft.com/office/powerpoint/2010/main" val="417788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Signed 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73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ldrsb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7169170" y="66288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 (no change)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413779" cy="651307"/>
            <a:chOff x="1763537" y="1916894"/>
            <a:chExt cx="3413779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8" y="1253771"/>
            <a:ext cx="5151663" cy="4395591"/>
            <a:chOff x="6886560" y="1378372"/>
            <a:chExt cx="5151663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0" y="1378372"/>
              <a:ext cx="5151663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110 0011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10132129" y="3602197"/>
              <a:ext cx="2387818" cy="1123848"/>
            </a:xfrm>
            <a:prstGeom prst="uturnArrow">
              <a:avLst>
                <a:gd name="adj1" fmla="val 3929"/>
                <a:gd name="adj2" fmla="val 107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1110 0011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1110 0001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396552" cy="567247"/>
            <a:chOff x="1583488" y="4082315"/>
            <a:chExt cx="3396552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0765A6-BFA0-AD47-1DD7-5164527AEB1B}"/>
              </a:ext>
            </a:extLst>
          </p:cNvPr>
          <p:cNvGrpSpPr/>
          <p:nvPr/>
        </p:nvGrpSpPr>
        <p:grpSpPr>
          <a:xfrm>
            <a:off x="7384190" y="3687027"/>
            <a:ext cx="3707526" cy="325270"/>
            <a:chOff x="1331575" y="6146735"/>
            <a:chExt cx="3707526" cy="32527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A6875-517D-8DB3-21AA-7AFA6B393AD0}"/>
                </a:ext>
              </a:extLst>
            </p:cNvPr>
            <p:cNvGrpSpPr/>
            <p:nvPr/>
          </p:nvGrpSpPr>
          <p:grpSpPr>
            <a:xfrm>
              <a:off x="3167989" y="6159917"/>
              <a:ext cx="1871112" cy="312088"/>
              <a:chOff x="6589651" y="6203536"/>
              <a:chExt cx="1871112" cy="31208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0BE8D4A-36B6-F846-9925-57AD8549EE42}"/>
                  </a:ext>
                </a:extLst>
              </p:cNvPr>
              <p:cNvSpPr/>
              <p:nvPr/>
            </p:nvSpPr>
            <p:spPr>
              <a:xfrm>
                <a:off x="6589651" y="6203537"/>
                <a:ext cx="935556" cy="31208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11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110 0011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1F64F52-A291-104A-9241-DC8705735729}"/>
                  </a:ext>
                </a:extLst>
              </p:cNvPr>
              <p:cNvSpPr/>
              <p:nvPr/>
            </p:nvSpPr>
            <p:spPr>
              <a:xfrm>
                <a:off x="7525207" y="6203536"/>
                <a:ext cx="935556" cy="3120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1110 0001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B646523-B9DF-732B-3C8E-DD15E0DB43E5}"/>
                </a:ext>
              </a:extLst>
            </p:cNvPr>
            <p:cNvSpPr/>
            <p:nvPr/>
          </p:nvSpPr>
          <p:spPr>
            <a:xfrm>
              <a:off x="1331575" y="614673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351660D-0AA5-35EA-313A-E7B21840BCD2}"/>
                </a:ext>
              </a:extLst>
            </p:cNvPr>
            <p:cNvSpPr/>
            <p:nvPr/>
          </p:nvSpPr>
          <p:spPr>
            <a:xfrm>
              <a:off x="2249782" y="615697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3317E7-964C-37DC-BD6C-08BB4864B5AD}"/>
              </a:ext>
            </a:extLst>
          </p:cNvPr>
          <p:cNvGrpSpPr/>
          <p:nvPr/>
        </p:nvGrpSpPr>
        <p:grpSpPr>
          <a:xfrm>
            <a:off x="7283549" y="5602797"/>
            <a:ext cx="3765352" cy="316533"/>
            <a:chOff x="1575738" y="6502584"/>
            <a:chExt cx="3765352" cy="31653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17B904D-E1F0-401A-0FB8-79415DDA9DE1}"/>
                </a:ext>
              </a:extLst>
            </p:cNvPr>
            <p:cNvSpPr/>
            <p:nvPr/>
          </p:nvSpPr>
          <p:spPr>
            <a:xfrm>
              <a:off x="4405534" y="650703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110 0001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7190395-D0E6-E73F-F19B-E6B08372BF25}"/>
                </a:ext>
              </a:extLst>
            </p:cNvPr>
            <p:cNvSpPr/>
            <p:nvPr/>
          </p:nvSpPr>
          <p:spPr>
            <a:xfrm>
              <a:off x="1575738" y="650258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E433E3A-D6CC-15A5-B8D0-E8F738166CF6}"/>
                </a:ext>
              </a:extLst>
            </p:cNvPr>
            <p:cNvSpPr/>
            <p:nvPr/>
          </p:nvSpPr>
          <p:spPr>
            <a:xfrm>
              <a:off x="2511294" y="650258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7BD8239-8EB0-707B-E5F8-9B1831395E7C}"/>
                </a:ext>
              </a:extLst>
            </p:cNvPr>
            <p:cNvSpPr/>
            <p:nvPr/>
          </p:nvSpPr>
          <p:spPr>
            <a:xfrm>
              <a:off x="3446850" y="650258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7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Signed 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73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ldrsb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7169170" y="66288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 (no change)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413779" cy="651307"/>
            <a:chOff x="1763537" y="1916894"/>
            <a:chExt cx="3413779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8" y="1253771"/>
            <a:ext cx="5151663" cy="4395591"/>
            <a:chOff x="6886560" y="1378372"/>
            <a:chExt cx="5151663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0" y="1378372"/>
              <a:ext cx="5151663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r>
                <a:rPr lang="en-US" sz="2000" dirty="0">
                  <a:solidFill>
                    <a:schemeClr val="accent6"/>
                  </a:solidFill>
                </a:rPr>
                <a:t>110 0011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10132129" y="3602197"/>
              <a:ext cx="2387818" cy="1123848"/>
            </a:xfrm>
            <a:prstGeom prst="uturnArrow">
              <a:avLst>
                <a:gd name="adj1" fmla="val 3929"/>
                <a:gd name="adj2" fmla="val 107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0110 0001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A6875-517D-8DB3-21AA-7AFA6B393AD0}"/>
              </a:ext>
            </a:extLst>
          </p:cNvPr>
          <p:cNvGrpSpPr/>
          <p:nvPr/>
        </p:nvGrpSpPr>
        <p:grpSpPr>
          <a:xfrm>
            <a:off x="9249990" y="3680742"/>
            <a:ext cx="1871112" cy="312088"/>
            <a:chOff x="6589651" y="6203536"/>
            <a:chExt cx="1871112" cy="3120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E8D4A-36B6-F846-9925-57AD8549EE42}"/>
                </a:ext>
              </a:extLst>
            </p:cNvPr>
            <p:cNvSpPr/>
            <p:nvPr/>
          </p:nvSpPr>
          <p:spPr>
            <a:xfrm>
              <a:off x="6589651" y="6203537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110 0011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F64F52-A291-104A-9241-DC8705735729}"/>
                </a:ext>
              </a:extLst>
            </p:cNvPr>
            <p:cNvSpPr/>
            <p:nvPr/>
          </p:nvSpPr>
          <p:spPr>
            <a:xfrm>
              <a:off x="7525207" y="6203536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0110 0001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396552" cy="567247"/>
            <a:chOff x="1583488" y="4082315"/>
            <a:chExt cx="3396552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7B904D-E1F0-401A-0FB8-79415DDA9DE1}"/>
              </a:ext>
            </a:extLst>
          </p:cNvPr>
          <p:cNvSpPr/>
          <p:nvPr/>
        </p:nvSpPr>
        <p:spPr>
          <a:xfrm>
            <a:off x="10125162" y="5580150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110 0001</a:t>
            </a:r>
          </a:p>
        </p:txBody>
      </p:sp>
    </p:spTree>
    <p:extLst>
      <p:ext uri="{BB962C8B-B14F-4D97-AF65-F5344CB8AC3E}">
        <p14:creationId xmlns:p14="http://schemas.microsoft.com/office/powerpoint/2010/main" val="3532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5D3E285-C8BE-D449-A79B-D53DFFFCBDB7}"/>
              </a:ext>
            </a:extLst>
          </p:cNvPr>
          <p:cNvSpPr/>
          <p:nvPr/>
        </p:nvSpPr>
        <p:spPr>
          <a:xfrm>
            <a:off x="786499" y="930021"/>
            <a:ext cx="10806511" cy="1709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715294"/>
          </a:xfrm>
        </p:spPr>
        <p:txBody>
          <a:bodyPr/>
          <a:lstStyle/>
          <a:p>
            <a:r>
              <a:rPr lang="en-US" dirty="0"/>
              <a:t>Store a Byte, Half-word, Word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897CB7-6820-2A40-99B8-D9C63FD6AF73}"/>
              </a:ext>
            </a:extLst>
          </p:cNvPr>
          <p:cNvSpPr/>
          <p:nvPr/>
        </p:nvSpPr>
        <p:spPr>
          <a:xfrm>
            <a:off x="7058335" y="536246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0x20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0DACDB-82DB-3B4E-8982-AF0223B3AB61}"/>
              </a:ext>
            </a:extLst>
          </p:cNvPr>
          <p:cNvSpPr/>
          <p:nvPr/>
        </p:nvSpPr>
        <p:spPr>
          <a:xfrm>
            <a:off x="7993891" y="536245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7ACC45-18AC-2049-9016-4C2B07D22A72}"/>
              </a:ext>
            </a:extLst>
          </p:cNvPr>
          <p:cNvSpPr/>
          <p:nvPr/>
        </p:nvSpPr>
        <p:spPr>
          <a:xfrm>
            <a:off x="8929447" y="536245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9681F4-D768-9E44-AF50-55EB1748B483}"/>
              </a:ext>
            </a:extLst>
          </p:cNvPr>
          <p:cNvSpPr/>
          <p:nvPr/>
        </p:nvSpPr>
        <p:spPr>
          <a:xfrm>
            <a:off x="9865003" y="536244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1C8E91-A5EB-F640-B1A8-95548EC09BCA}"/>
              </a:ext>
            </a:extLst>
          </p:cNvPr>
          <p:cNvSpPr txBox="1"/>
          <p:nvPr/>
        </p:nvSpPr>
        <p:spPr>
          <a:xfrm>
            <a:off x="7314680" y="14515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 value in r0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50DFB-1404-B343-8A71-F8B5F2F6F957}"/>
              </a:ext>
            </a:extLst>
          </p:cNvPr>
          <p:cNvSpPr txBox="1"/>
          <p:nvPr/>
        </p:nvSpPr>
        <p:spPr>
          <a:xfrm>
            <a:off x="4964732" y="22285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1A7BE-CD04-5346-BDDB-9F14BD7C5AC1}"/>
              </a:ext>
            </a:extLst>
          </p:cNvPr>
          <p:cNvSpPr txBox="1"/>
          <p:nvPr/>
        </p:nvSpPr>
        <p:spPr>
          <a:xfrm>
            <a:off x="1297118" y="22285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BD70D-F47B-2A49-B97D-06289261CFA1}"/>
              </a:ext>
            </a:extLst>
          </p:cNvPr>
          <p:cNvSpPr txBox="1"/>
          <p:nvPr/>
        </p:nvSpPr>
        <p:spPr>
          <a:xfrm>
            <a:off x="2596695" y="86417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F5D085-7CAA-6F4C-968C-C12E2E386EAF}"/>
              </a:ext>
            </a:extLst>
          </p:cNvPr>
          <p:cNvSpPr txBox="1"/>
          <p:nvPr/>
        </p:nvSpPr>
        <p:spPr>
          <a:xfrm>
            <a:off x="2305204" y="117920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27BB2D-AA62-5F44-AFE1-580E3CF2472A}"/>
              </a:ext>
            </a:extLst>
          </p:cNvPr>
          <p:cNvSpPr txBox="1"/>
          <p:nvPr/>
        </p:nvSpPr>
        <p:spPr>
          <a:xfrm>
            <a:off x="786500" y="18445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D3240B-42F4-BF4A-9159-0648C884846D}"/>
              </a:ext>
            </a:extLst>
          </p:cNvPr>
          <p:cNvSpPr/>
          <p:nvPr/>
        </p:nvSpPr>
        <p:spPr>
          <a:xfrm>
            <a:off x="1409186" y="1931365"/>
            <a:ext cx="935556" cy="312087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AE0B45-8921-894E-83A1-AB2A760C8897}"/>
              </a:ext>
            </a:extLst>
          </p:cNvPr>
          <p:cNvSpPr/>
          <p:nvPr/>
        </p:nvSpPr>
        <p:spPr>
          <a:xfrm>
            <a:off x="2344742" y="1931364"/>
            <a:ext cx="935556" cy="31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0x65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B1D5F7-BA14-4D4F-BE7A-A3D3ECD0BF11}"/>
              </a:ext>
            </a:extLst>
          </p:cNvPr>
          <p:cNvSpPr/>
          <p:nvPr/>
        </p:nvSpPr>
        <p:spPr>
          <a:xfrm>
            <a:off x="3280298" y="1931364"/>
            <a:ext cx="935556" cy="31208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1229E5-CD07-2743-AEAF-20C286991D0B}"/>
              </a:ext>
            </a:extLst>
          </p:cNvPr>
          <p:cNvSpPr/>
          <p:nvPr/>
        </p:nvSpPr>
        <p:spPr>
          <a:xfrm>
            <a:off x="4215854" y="1931363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BBBF29-83B2-B54E-86A7-216AD6E6CE0D}"/>
              </a:ext>
            </a:extLst>
          </p:cNvPr>
          <p:cNvSpPr/>
          <p:nvPr/>
        </p:nvSpPr>
        <p:spPr>
          <a:xfrm>
            <a:off x="8552746" y="1906610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B85CA74-6867-BF49-AAAB-27B50ABDDFEF}"/>
              </a:ext>
            </a:extLst>
          </p:cNvPr>
          <p:cNvSpPr/>
          <p:nvPr/>
        </p:nvSpPr>
        <p:spPr>
          <a:xfrm>
            <a:off x="8552746" y="1596922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A9350B-5531-F84A-B122-8DC9D5C390B3}"/>
              </a:ext>
            </a:extLst>
          </p:cNvPr>
          <p:cNvSpPr/>
          <p:nvPr/>
        </p:nvSpPr>
        <p:spPr>
          <a:xfrm>
            <a:off x="8552746" y="1284835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9A7FEF-C0F9-1248-B035-AFD2D0228607}"/>
              </a:ext>
            </a:extLst>
          </p:cNvPr>
          <p:cNvSpPr txBox="1"/>
          <p:nvPr/>
        </p:nvSpPr>
        <p:spPr>
          <a:xfrm>
            <a:off x="7134802" y="2262374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FBFED6-0233-354B-8801-21275A49045A}"/>
              </a:ext>
            </a:extLst>
          </p:cNvPr>
          <p:cNvSpPr txBox="1"/>
          <p:nvPr/>
        </p:nvSpPr>
        <p:spPr>
          <a:xfrm>
            <a:off x="7122400" y="1965839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6EEB45-D9E7-3648-947D-9F55268E6BB2}"/>
              </a:ext>
            </a:extLst>
          </p:cNvPr>
          <p:cNvSpPr txBox="1"/>
          <p:nvPr/>
        </p:nvSpPr>
        <p:spPr>
          <a:xfrm>
            <a:off x="7134802" y="1615097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21F688-EE8F-B547-A4BF-BA3DB33FE0CA}"/>
              </a:ext>
            </a:extLst>
          </p:cNvPr>
          <p:cNvSpPr txBox="1"/>
          <p:nvPr/>
        </p:nvSpPr>
        <p:spPr>
          <a:xfrm>
            <a:off x="7134802" y="1251921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D4C4C6-A9A8-EA4E-942B-9FA314EF5276}"/>
              </a:ext>
            </a:extLst>
          </p:cNvPr>
          <p:cNvGrpSpPr/>
          <p:nvPr/>
        </p:nvGrpSpPr>
        <p:grpSpPr>
          <a:xfrm>
            <a:off x="9907915" y="1284835"/>
            <a:ext cx="1770376" cy="1200329"/>
            <a:chOff x="10257763" y="1421465"/>
            <a:chExt cx="1770376" cy="120032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493BAD-65A3-3C46-9D39-F9B0E2EB1653}"/>
                </a:ext>
              </a:extLst>
            </p:cNvPr>
            <p:cNvSpPr txBox="1"/>
            <p:nvPr/>
          </p:nvSpPr>
          <p:spPr>
            <a:xfrm>
              <a:off x="10528796" y="1421465"/>
              <a:ext cx="1499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other bytes NOT altered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54E672DA-09E9-8942-AD40-716BA4FB1E6F}"/>
                </a:ext>
              </a:extLst>
            </p:cNvPr>
            <p:cNvSpPr/>
            <p:nvPr/>
          </p:nvSpPr>
          <p:spPr>
            <a:xfrm>
              <a:off x="10257763" y="1421466"/>
              <a:ext cx="336563" cy="93386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3DAD52F-1C11-E443-BE20-99063CE723FA}"/>
              </a:ext>
            </a:extLst>
          </p:cNvPr>
          <p:cNvSpPr txBox="1"/>
          <p:nvPr/>
        </p:nvSpPr>
        <p:spPr>
          <a:xfrm>
            <a:off x="7110506" y="93056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 Address          Byte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8AA103-8124-FD41-8794-34385C157D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AA03B2-15CE-246E-751F-F5A849C8C0AC}"/>
              </a:ext>
            </a:extLst>
          </p:cNvPr>
          <p:cNvSpPr/>
          <p:nvPr/>
        </p:nvSpPr>
        <p:spPr>
          <a:xfrm>
            <a:off x="8564511" y="2206400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FD8F0E0-5142-631B-9BC4-615F305E1FF1}"/>
              </a:ext>
            </a:extLst>
          </p:cNvPr>
          <p:cNvSpPr/>
          <p:nvPr/>
        </p:nvSpPr>
        <p:spPr>
          <a:xfrm>
            <a:off x="8592421" y="2216298"/>
            <a:ext cx="135580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366429-44A0-E65D-A489-3159BC374175}"/>
              </a:ext>
            </a:extLst>
          </p:cNvPr>
          <p:cNvGrpSpPr/>
          <p:nvPr/>
        </p:nvGrpSpPr>
        <p:grpSpPr>
          <a:xfrm>
            <a:off x="780118" y="2848944"/>
            <a:ext cx="10812892" cy="1855244"/>
            <a:chOff x="780118" y="2848944"/>
            <a:chExt cx="10812892" cy="185524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A152C99-F972-AF43-9793-0374B5DA8C04}"/>
                </a:ext>
              </a:extLst>
            </p:cNvPr>
            <p:cNvSpPr/>
            <p:nvPr/>
          </p:nvSpPr>
          <p:spPr>
            <a:xfrm>
              <a:off x="786499" y="2920865"/>
              <a:ext cx="10806511" cy="17261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4967184" y="43348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299570" y="433485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780118" y="394798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2259816" y="2848944"/>
              <a:ext cx="2903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Store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2475122" y="3200618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r1, [r0]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D9BFA2-C7FD-224A-BB7D-19AF586CACA8}"/>
                </a:ext>
              </a:extLst>
            </p:cNvPr>
            <p:cNvSpPr/>
            <p:nvPr/>
          </p:nvSpPr>
          <p:spPr>
            <a:xfrm>
              <a:off x="1420951" y="4034211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DDC4ACF-4C62-AE4F-9C87-77A916BD35D5}"/>
                </a:ext>
              </a:extLst>
            </p:cNvPr>
            <p:cNvSpPr/>
            <p:nvPr/>
          </p:nvSpPr>
          <p:spPr>
            <a:xfrm>
              <a:off x="2356507" y="4034210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7D96EE5-09F1-4B43-9B34-5BB0EF599B2D}"/>
                </a:ext>
              </a:extLst>
            </p:cNvPr>
            <p:cNvSpPr/>
            <p:nvPr/>
          </p:nvSpPr>
          <p:spPr>
            <a:xfrm>
              <a:off x="3292063" y="4034210"/>
              <a:ext cx="935556" cy="312087"/>
            </a:xfrm>
            <a:prstGeom prst="rect">
              <a:avLst/>
            </a:prstGeom>
            <a:solidFill>
              <a:srgbClr val="92D050">
                <a:alpha val="40066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1D046C5-169C-3549-B912-841715EF6CD6}"/>
                </a:ext>
              </a:extLst>
            </p:cNvPr>
            <p:cNvSpPr/>
            <p:nvPr/>
          </p:nvSpPr>
          <p:spPr>
            <a:xfrm>
              <a:off x="4227619" y="4034209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A7CA74A-4B8F-7043-88AA-56635ED5335E}"/>
                </a:ext>
              </a:extLst>
            </p:cNvPr>
            <p:cNvSpPr/>
            <p:nvPr/>
          </p:nvSpPr>
          <p:spPr>
            <a:xfrm>
              <a:off x="8552109" y="356060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E7F7DA3-B1B1-9C46-B913-B3CE8D6E2F45}"/>
                </a:ext>
              </a:extLst>
            </p:cNvPr>
            <p:cNvSpPr/>
            <p:nvPr/>
          </p:nvSpPr>
          <p:spPr>
            <a:xfrm>
              <a:off x="8552109" y="3248522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17EE5C-F9D5-0E44-9EA6-A186EFD207DB}"/>
                </a:ext>
              </a:extLst>
            </p:cNvPr>
            <p:cNvSpPr txBox="1"/>
            <p:nvPr/>
          </p:nvSpPr>
          <p:spPr>
            <a:xfrm>
              <a:off x="7134165" y="422606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668E85-1498-234B-9C4A-946E483C65BA}"/>
                </a:ext>
              </a:extLst>
            </p:cNvPr>
            <p:cNvSpPr txBox="1"/>
            <p:nvPr/>
          </p:nvSpPr>
          <p:spPr>
            <a:xfrm>
              <a:off x="7121763" y="392952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C1B3BD-1CE5-8943-9CD4-74F44497D2ED}"/>
                </a:ext>
              </a:extLst>
            </p:cNvPr>
            <p:cNvSpPr txBox="1"/>
            <p:nvPr/>
          </p:nvSpPr>
          <p:spPr>
            <a:xfrm>
              <a:off x="7134165" y="3578784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0E43F4F-C830-A949-890B-019341D7CCB1}"/>
                </a:ext>
              </a:extLst>
            </p:cNvPr>
            <p:cNvSpPr txBox="1"/>
            <p:nvPr/>
          </p:nvSpPr>
          <p:spPr>
            <a:xfrm>
              <a:off x="7134165" y="3215608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D9D406-7A8E-3F48-991C-57B9178EFFE3}"/>
                </a:ext>
              </a:extLst>
            </p:cNvPr>
            <p:cNvSpPr txBox="1"/>
            <p:nvPr/>
          </p:nvSpPr>
          <p:spPr>
            <a:xfrm>
              <a:off x="7135332" y="2857373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EBD1FF2-5844-402E-6863-95ED57A937CD}"/>
                </a:ext>
              </a:extLst>
            </p:cNvPr>
            <p:cNvSpPr/>
            <p:nvPr/>
          </p:nvSpPr>
          <p:spPr>
            <a:xfrm>
              <a:off x="8537012" y="3868376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C209D87-8656-2D67-8353-4E77344C061E}"/>
                </a:ext>
              </a:extLst>
            </p:cNvPr>
            <p:cNvSpPr/>
            <p:nvPr/>
          </p:nvSpPr>
          <p:spPr>
            <a:xfrm>
              <a:off x="8537012" y="4166760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69F92C-CED3-F3D1-819B-555DBB903F59}"/>
              </a:ext>
            </a:extLst>
          </p:cNvPr>
          <p:cNvGrpSpPr/>
          <p:nvPr/>
        </p:nvGrpSpPr>
        <p:grpSpPr>
          <a:xfrm>
            <a:off x="8537012" y="3864056"/>
            <a:ext cx="1355806" cy="624174"/>
            <a:chOff x="8564511" y="7155618"/>
            <a:chExt cx="1355806" cy="62417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D340281-11AB-3445-AEC9-CABF445B4292}"/>
                </a:ext>
              </a:extLst>
            </p:cNvPr>
            <p:cNvSpPr/>
            <p:nvPr/>
          </p:nvSpPr>
          <p:spPr>
            <a:xfrm>
              <a:off x="8564511" y="7467705"/>
              <a:ext cx="135580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A7900-50FC-6140-9075-83EB9FFAD595}"/>
                </a:ext>
              </a:extLst>
            </p:cNvPr>
            <p:cNvSpPr/>
            <p:nvPr/>
          </p:nvSpPr>
          <p:spPr>
            <a:xfrm>
              <a:off x="8564511" y="7155618"/>
              <a:ext cx="135580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85CE74-9D06-E7C0-9987-D0CA7F6B4DC8}"/>
              </a:ext>
            </a:extLst>
          </p:cNvPr>
          <p:cNvGrpSpPr/>
          <p:nvPr/>
        </p:nvGrpSpPr>
        <p:grpSpPr>
          <a:xfrm>
            <a:off x="786500" y="4759199"/>
            <a:ext cx="10813826" cy="1773283"/>
            <a:chOff x="786500" y="4759199"/>
            <a:chExt cx="10813826" cy="177328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DFE51BA-C6BD-F54F-9888-A53C52B91BF5}"/>
                </a:ext>
              </a:extLst>
            </p:cNvPr>
            <p:cNvSpPr/>
            <p:nvPr/>
          </p:nvSpPr>
          <p:spPr>
            <a:xfrm>
              <a:off x="793815" y="4792603"/>
              <a:ext cx="10806511" cy="17261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C9D389-9A8E-3049-B8FC-53442C9EB02B}"/>
                </a:ext>
              </a:extLst>
            </p:cNvPr>
            <p:cNvGrpSpPr/>
            <p:nvPr/>
          </p:nvGrpSpPr>
          <p:grpSpPr>
            <a:xfrm>
              <a:off x="1287805" y="6163150"/>
              <a:ext cx="3980520" cy="369332"/>
              <a:chOff x="1637653" y="5983380"/>
              <a:chExt cx="39805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64D89D-143F-2D43-BBC7-687A0CBB1C90}"/>
                  </a:ext>
                </a:extLst>
              </p:cNvPr>
              <p:cNvSpPr txBox="1"/>
              <p:nvPr/>
            </p:nvSpPr>
            <p:spPr>
              <a:xfrm>
                <a:off x="5305267" y="59833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E48378-E8E3-6148-ACEF-1BEE0DC1228C}"/>
                  </a:ext>
                </a:extLst>
              </p:cNvPr>
              <p:cNvSpPr txBox="1"/>
              <p:nvPr/>
            </p:nvSpPr>
            <p:spPr>
              <a:xfrm>
                <a:off x="1637653" y="598338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369648" y="585106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305204" y="585106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240760" y="5851064"/>
              <a:ext cx="935556" cy="312087"/>
            </a:xfrm>
            <a:prstGeom prst="rect">
              <a:avLst/>
            </a:prstGeom>
            <a:solidFill>
              <a:srgbClr val="92D050">
                <a:alpha val="40452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176316" y="58510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960FD9-637D-E944-AE43-AB30AD1E2932}"/>
                </a:ext>
              </a:extLst>
            </p:cNvPr>
            <p:cNvSpPr txBox="1"/>
            <p:nvPr/>
          </p:nvSpPr>
          <p:spPr>
            <a:xfrm>
              <a:off x="786500" y="579471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403C3B-53C5-9F46-BB64-677475167970}"/>
                </a:ext>
              </a:extLst>
            </p:cNvPr>
            <p:cNvSpPr txBox="1"/>
            <p:nvPr/>
          </p:nvSpPr>
          <p:spPr>
            <a:xfrm>
              <a:off x="2636233" y="475919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Store a word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59F723-A864-034B-A478-F377DD0B6B5D}"/>
                </a:ext>
              </a:extLst>
            </p:cNvPr>
            <p:cNvSpPr txBox="1"/>
            <p:nvPr/>
          </p:nvSpPr>
          <p:spPr>
            <a:xfrm>
              <a:off x="2511736" y="5123415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  r1, [r0]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091253" y="611561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078851" y="581907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091253" y="5468334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091253" y="5105158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C22F1F-B78F-4743-9A19-9174573DCADD}"/>
                </a:ext>
              </a:extLst>
            </p:cNvPr>
            <p:cNvSpPr txBox="1"/>
            <p:nvPr/>
          </p:nvSpPr>
          <p:spPr>
            <a:xfrm>
              <a:off x="6986202" y="479093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A69F2AA-10FC-FCA1-2487-6D80396434D6}"/>
                </a:ext>
              </a:extLst>
            </p:cNvPr>
            <p:cNvSpPr/>
            <p:nvPr/>
          </p:nvSpPr>
          <p:spPr>
            <a:xfrm>
              <a:off x="8390429" y="5776454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891509B-51EA-B090-B926-10EE0F2BF99B}"/>
                </a:ext>
              </a:extLst>
            </p:cNvPr>
            <p:cNvSpPr/>
            <p:nvPr/>
          </p:nvSpPr>
          <p:spPr>
            <a:xfrm>
              <a:off x="8390429" y="5466766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00AC160-2DAD-7131-9DF5-99FF0C0D7DFE}"/>
                </a:ext>
              </a:extLst>
            </p:cNvPr>
            <p:cNvSpPr/>
            <p:nvPr/>
          </p:nvSpPr>
          <p:spPr>
            <a:xfrm>
              <a:off x="8390429" y="515467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F64F4D4-BD2A-193B-0D23-7F71DFD59011}"/>
                </a:ext>
              </a:extLst>
            </p:cNvPr>
            <p:cNvSpPr/>
            <p:nvPr/>
          </p:nvSpPr>
          <p:spPr>
            <a:xfrm>
              <a:off x="8381729" y="610072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CE86B2-C1B2-AEF2-869D-492C0BFEB917}"/>
              </a:ext>
            </a:extLst>
          </p:cNvPr>
          <p:cNvGrpSpPr/>
          <p:nvPr/>
        </p:nvGrpSpPr>
        <p:grpSpPr>
          <a:xfrm>
            <a:off x="8397744" y="5160266"/>
            <a:ext cx="1355806" cy="1245949"/>
            <a:chOff x="8509197" y="5138072"/>
            <a:chExt cx="1355806" cy="12459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8509197" y="6071934"/>
              <a:ext cx="135580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8509197" y="5759847"/>
              <a:ext cx="135580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8509197" y="5450159"/>
              <a:ext cx="135580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8509197" y="5138072"/>
              <a:ext cx="135580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4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32092"/>
          </a:xfrm>
        </p:spPr>
        <p:txBody>
          <a:bodyPr/>
          <a:lstStyle/>
          <a:p>
            <a:r>
              <a:rPr lang="en-US" dirty="0"/>
              <a:t>Assembler Directives: .</a:t>
            </a:r>
            <a:r>
              <a:rPr lang="en-US" dirty="0" err="1"/>
              <a:t>equ</a:t>
            </a:r>
            <a:r>
              <a:rPr lang="en-US" dirty="0"/>
              <a:t> and .</a:t>
            </a:r>
            <a:r>
              <a:rPr lang="en-US" dirty="0" err="1"/>
              <a:t>equiv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8933" y="2539712"/>
            <a:ext cx="11014134" cy="302771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&lt;symbol&gt;,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&lt;expression&gt;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Defines </a:t>
            </a:r>
            <a:r>
              <a:rPr lang="en-US" sz="2200" dirty="0">
                <a:solidFill>
                  <a:schemeClr val="tx2"/>
                </a:solidFill>
              </a:rPr>
              <a:t>and</a:t>
            </a:r>
            <a:r>
              <a:rPr lang="en-US" sz="2200" dirty="0">
                <a:solidFill>
                  <a:schemeClr val="accent1"/>
                </a:solidFill>
              </a:rPr>
              <a:t> sets the value </a:t>
            </a:r>
            <a:r>
              <a:rPr lang="en-US" sz="2200" dirty="0"/>
              <a:t>of a </a:t>
            </a:r>
            <a:r>
              <a:rPr lang="en-US" sz="2200" dirty="0">
                <a:solidFill>
                  <a:srgbClr val="00B050"/>
                </a:solidFill>
              </a:rPr>
              <a:t>symbol</a:t>
            </a:r>
            <a:r>
              <a:rPr lang="en-US" sz="2200" dirty="0"/>
              <a:t> to the </a:t>
            </a:r>
            <a:r>
              <a:rPr lang="en-US" sz="2200" dirty="0">
                <a:solidFill>
                  <a:schemeClr val="accent1"/>
                </a:solidFill>
              </a:rPr>
              <a:t>evaluation</a:t>
            </a:r>
            <a:r>
              <a:rPr lang="en-US" sz="2200" dirty="0"/>
              <a:t> of the </a:t>
            </a:r>
            <a:r>
              <a:rPr lang="en-US" sz="2200" dirty="0">
                <a:solidFill>
                  <a:schemeClr val="accent1"/>
                </a:solidFill>
              </a:rPr>
              <a:t>expression </a:t>
            </a:r>
          </a:p>
          <a:p>
            <a:pPr lvl="1"/>
            <a:r>
              <a:rPr lang="en-US" sz="2200" dirty="0"/>
              <a:t>Used for specifying constants, like a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sz="2200" dirty="0"/>
              <a:t>in C</a:t>
            </a:r>
          </a:p>
          <a:p>
            <a:pPr lvl="1"/>
            <a:r>
              <a:rPr lang="en-US" sz="2200" dirty="0"/>
              <a:t>You can </a:t>
            </a:r>
            <a:r>
              <a:rPr lang="en-US" sz="2200" dirty="0">
                <a:solidFill>
                  <a:srgbClr val="C00000"/>
                </a:solidFill>
              </a:rPr>
              <a:t>(re)</a:t>
            </a:r>
            <a:r>
              <a:rPr lang="en-US" sz="2200" dirty="0"/>
              <a:t>set a symbol many times in the file, </a:t>
            </a:r>
            <a:r>
              <a:rPr lang="en-US" sz="2200" dirty="0">
                <a:solidFill>
                  <a:srgbClr val="C00000"/>
                </a:solidFill>
              </a:rPr>
              <a:t>last one seen applies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     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buffer size in bytes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 lines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     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buffer size in bytes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1243737" y="706630"/>
            <a:ext cx="9210588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// buffer size in bytes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100*4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buffer for 100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STRSZ * 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// redefine BLKSZ from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6F422-5302-8E46-8B68-5B106179316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06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8" y="271272"/>
            <a:ext cx="11429614" cy="477155"/>
          </a:xfrm>
        </p:spPr>
        <p:txBody>
          <a:bodyPr/>
          <a:lstStyle/>
          <a:p>
            <a:r>
              <a:rPr lang="en-US" dirty="0"/>
              <a:t>Function Template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2405513" y="874847"/>
            <a:ext cx="9324319" cy="55106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.text			      // start of the text segment</a:t>
            </a:r>
          </a:p>
          <a:p>
            <a:endParaRPr lang="en-US" b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// make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global for linking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%function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be a 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  4        //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offset in main stack frame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// push (save)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// set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your code</a:t>
            </a:r>
          </a:p>
          <a:p>
            <a:pPr lvl="2"/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 // pop (retore)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     // return to caller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(. –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2449365" y="3224566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975679" y="3224566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2436314" y="4872878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081512" y="4716977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49F3E90-125B-823F-09C9-8ABC47B10A43}"/>
              </a:ext>
            </a:extLst>
          </p:cNvPr>
          <p:cNvSpPr/>
          <p:nvPr/>
        </p:nvSpPr>
        <p:spPr>
          <a:xfrm>
            <a:off x="3296981" y="1558465"/>
            <a:ext cx="415850" cy="795130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118FC-9E75-CD5F-00F8-D81E07528C61}"/>
              </a:ext>
            </a:extLst>
          </p:cNvPr>
          <p:cNvSpPr/>
          <p:nvPr/>
        </p:nvSpPr>
        <p:spPr>
          <a:xfrm>
            <a:off x="2178100" y="1641626"/>
            <a:ext cx="112713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header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0C18563-F6B7-6735-11BD-13EFADE471F5}"/>
              </a:ext>
            </a:extLst>
          </p:cNvPr>
          <p:cNvSpPr/>
          <p:nvPr/>
        </p:nvSpPr>
        <p:spPr>
          <a:xfrm>
            <a:off x="3190969" y="6005811"/>
            <a:ext cx="415850" cy="263802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2489D-8E9D-D931-F6B6-A7407B167611}"/>
              </a:ext>
            </a:extLst>
          </p:cNvPr>
          <p:cNvSpPr/>
          <p:nvPr/>
        </p:nvSpPr>
        <p:spPr>
          <a:xfrm>
            <a:off x="2072088" y="5854235"/>
            <a:ext cx="112713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E2B20-6C81-5211-199C-1B0C7C0D79A6}"/>
              </a:ext>
            </a:extLst>
          </p:cNvPr>
          <p:cNvSpPr/>
          <p:nvPr/>
        </p:nvSpPr>
        <p:spPr>
          <a:xfrm>
            <a:off x="483593" y="1641626"/>
            <a:ext cx="156821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err="1">
                <a:solidFill>
                  <a:srgbClr val="0070C0"/>
                </a:solidFill>
              </a:rPr>
              <a:t>myfunc</a:t>
            </a:r>
            <a:r>
              <a:rPr lang="en-US" sz="1600" b="1" dirty="0">
                <a:solidFill>
                  <a:srgbClr val="0070C0"/>
                </a:solidFill>
              </a:rPr>
              <a:t> label is the address of the first instruction in </a:t>
            </a:r>
            <a:r>
              <a:rPr lang="en-US" sz="1600" b="1" dirty="0" err="1">
                <a:solidFill>
                  <a:srgbClr val="0070C0"/>
                </a:solidFill>
              </a:rPr>
              <a:t>myfunc</a:t>
            </a:r>
            <a:r>
              <a:rPr lang="en-US" sz="1600" b="1" dirty="0">
                <a:solidFill>
                  <a:srgbClr val="0070C0"/>
                </a:solidFill>
              </a:rPr>
              <a:t> (the push below)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02FFA68-05EE-2E00-82EA-DAB6EC493F60}"/>
              </a:ext>
            </a:extLst>
          </p:cNvPr>
          <p:cNvSpPr/>
          <p:nvPr/>
        </p:nvSpPr>
        <p:spPr>
          <a:xfrm>
            <a:off x="2072088" y="2703311"/>
            <a:ext cx="278064" cy="2121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8314" y="2739143"/>
            <a:ext cx="11923686" cy="397463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Where 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r1, r2, r3 </a:t>
            </a:r>
            <a:r>
              <a:rPr lang="en-US" sz="18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    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32-bit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r0, r1 = function(r0, r1, r2, r3)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64-bit return – long long</a:t>
            </a:r>
            <a:endParaRPr lang="en-US" sz="1800" kern="0" dirty="0">
              <a:solidFill>
                <a:srgbClr val="00B05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up to the first four parameters in these four registers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copy up to the first four parameters into these four registers before calling a function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parameter values using more than 4 bytes, a pointer to the parameter is passed (we will cover this later)</a:t>
            </a:r>
            <a:endParaRPr lang="en-US" sz="1800" b="1" kern="0" dirty="0">
              <a:solidFill>
                <a:srgbClr val="FF000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You MUST ALWAYS assume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 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Preview: 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6FB3996-5233-3F43-A972-95E16B7B537F}"/>
              </a:ext>
            </a:extLst>
          </p:cNvPr>
          <p:cNvGraphicFramePr>
            <a:graphicFrameLocks noGrp="1"/>
          </p:cNvGraphicFramePr>
          <p:nvPr/>
        </p:nvGraphicFramePr>
        <p:xfrm>
          <a:off x="268314" y="741710"/>
          <a:ext cx="5296464" cy="1882727"/>
        </p:xfrm>
        <a:graphic>
          <a:graphicData uri="http://schemas.openxmlformats.org/drawingml/2006/table">
            <a:tbl>
              <a:tblPr firstRow="1" firstCol="1" bandRow="1"/>
              <a:tblGrid>
                <a:gridCol w="140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 Function Call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nd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3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4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th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CC7837-209A-EA47-8CF0-F1AF4098BFA1}"/>
              </a:ext>
            </a:extLst>
          </p:cNvPr>
          <p:cNvGraphicFramePr>
            <a:graphicFrameLocks noGrp="1"/>
          </p:cNvGraphicFramePr>
          <p:nvPr/>
        </p:nvGraphicFramePr>
        <p:xfrm>
          <a:off x="5681776" y="741710"/>
          <a:ext cx="6107658" cy="1884689"/>
        </p:xfrm>
        <a:graphic>
          <a:graphicData uri="http://schemas.openxmlformats.org/drawingml/2006/table">
            <a:tbl>
              <a:tblPr firstRow="1" firstCol="1" bandRow="1"/>
              <a:tblGrid>
                <a:gridCol w="1623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Function Return Value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8, 16 or 32-bit result,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32-bit address or least-significant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most-significant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5711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53626</TotalTime>
  <Words>8464</Words>
  <Application>Microsoft Macintosh PowerPoint</Application>
  <PresentationFormat>Widescreen</PresentationFormat>
  <Paragraphs>1925</Paragraphs>
  <Slides>64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ＭＳ Ｐゴシック</vt:lpstr>
      <vt:lpstr>-webkit-standard</vt:lpstr>
      <vt:lpstr>Arial</vt:lpstr>
      <vt:lpstr>Arial Regular</vt:lpstr>
      <vt:lpstr>Calibri</vt:lpstr>
      <vt:lpstr>CMU Bright</vt:lpstr>
      <vt:lpstr>Consolas</vt:lpstr>
      <vt:lpstr>Courier</vt:lpstr>
      <vt:lpstr>Courier New</vt:lpstr>
      <vt:lpstr>Menlo</vt:lpstr>
      <vt:lpstr>Roboto Regular</vt:lpstr>
      <vt:lpstr>Times New Roman</vt:lpstr>
      <vt:lpstr>Theme1</vt:lpstr>
      <vt:lpstr>PowerPoint Presentation</vt:lpstr>
      <vt:lpstr>PowerPoint Presentation</vt:lpstr>
      <vt:lpstr>Masking Summary - 1</vt:lpstr>
      <vt:lpstr>Masking Summary - 2 </vt:lpstr>
      <vt:lpstr>Assembly Source File to Executable to Linux Memory</vt:lpstr>
      <vt:lpstr>Assembly Source File Template</vt:lpstr>
      <vt:lpstr>Assembler Directives: .equ and .equiv</vt:lpstr>
      <vt:lpstr>Function Template</vt:lpstr>
      <vt:lpstr>Preview: Return Value and Passing Parameters to Functions (Four parameters or less)</vt:lpstr>
      <vt:lpstr>Preview: Writing an ARM32 function</vt:lpstr>
      <vt:lpstr>Load/Store: Register Base Addressing</vt:lpstr>
      <vt:lpstr>Example Base Register Addressing Load – Modify – Store</vt:lpstr>
      <vt:lpstr>Load/Store: Register Base Addressing + Immediate</vt:lpstr>
      <vt:lpstr>LDR/STR – Base Register + Immediate Offset Addressing</vt:lpstr>
      <vt:lpstr>ldr/str Base Register + Register Offset Addressing </vt:lpstr>
      <vt:lpstr>Loading and Storing: Variations List</vt:lpstr>
      <vt:lpstr>Loading 32-bit Registers From Memory, 32-bit</vt:lpstr>
      <vt:lpstr>Loading 32-bit Registers From Memory, 16-bit</vt:lpstr>
      <vt:lpstr>Loading 32-bit Registers From Memory, 16-bit</vt:lpstr>
      <vt:lpstr>Loading 32-bit Registers From Memory, 16-bit Signed</vt:lpstr>
      <vt:lpstr>Loading 32-bit Registers From Memory, 16-bit Unsigned</vt:lpstr>
      <vt:lpstr>Loading 32-bit Registers From Memory, 8-bit</vt:lpstr>
      <vt:lpstr>Loading 32-bit Registers From Memory, 8-bit</vt:lpstr>
      <vt:lpstr>Loading 32-bit Registers From Memory, 8-bit Signed</vt:lpstr>
      <vt:lpstr>Loading 32-bit Registers From Memory, 8-bit Signed</vt:lpstr>
      <vt:lpstr>Storing 32-bit Registers To Memory, 32-bit</vt:lpstr>
      <vt:lpstr>Storing 32-bit Registers To Memory, 16-bit</vt:lpstr>
      <vt:lpstr>Storing 32-bit Registers To Memory, 8-bit</vt:lpstr>
      <vt:lpstr>Storing 32-bit Registers To Memory, 8-bit – Storing different byte</vt:lpstr>
      <vt:lpstr>ldr/str practice - 1</vt:lpstr>
      <vt:lpstr>ldr/str practice - 2</vt:lpstr>
      <vt:lpstr>using ldr/str: array copy</vt:lpstr>
      <vt:lpstr>Base Register version</vt:lpstr>
      <vt:lpstr>Load/Store: Register Base Addressing + Register Offset</vt:lpstr>
      <vt:lpstr>ldr/str Base Register + Register Offset Addressing </vt:lpstr>
      <vt:lpstr>ldr/str practice - 3</vt:lpstr>
      <vt:lpstr>ldr/str practice - 4</vt:lpstr>
      <vt:lpstr>Base Register + Register Offset Version</vt:lpstr>
      <vt:lpstr>Base Register + Register Offset With chars</vt:lpstr>
      <vt:lpstr>Reference: Addressing Mode Summary for use in CSE30</vt:lpstr>
      <vt:lpstr>What is the conceptual difference between .bss and .data?</vt:lpstr>
      <vt:lpstr>Variable Alignment In .data, .bss and .section .rodata</vt:lpstr>
      <vt:lpstr>Defining Static Variables: Allocation and Initialization</vt:lpstr>
      <vt:lpstr>Defining Static Variables: Why the .align?</vt:lpstr>
      <vt:lpstr>Defining Static variables</vt:lpstr>
      <vt:lpstr>Defining Static Array Variables (large Arrays)</vt:lpstr>
      <vt:lpstr>Loading Static variables into a register</vt:lpstr>
      <vt:lpstr>Loading large constants into a register:  Error: invalid constant (3ff) after fixup</vt:lpstr>
      <vt:lpstr>Reference: LDR/STR – Register To/From Memory Copy</vt:lpstr>
      <vt:lpstr>Stack types</vt:lpstr>
      <vt:lpstr>Arm: Stack Operation</vt:lpstr>
      <vt:lpstr>Function Calls, Parameters and Locals: Requirements</vt:lpstr>
      <vt:lpstr>Stack Segment: Support of Functions</vt:lpstr>
      <vt:lpstr>PowerPoint Presentation</vt:lpstr>
      <vt:lpstr>ARM Assembly Source File: Header and Footer</vt:lpstr>
      <vt:lpstr>Function Header and Footer Assembler Directives</vt:lpstr>
      <vt:lpstr>Example: Assembler Directive and Instructions</vt:lpstr>
      <vt:lpstr>Preview: Return Value and Passing Parameters to Functions (Four parameters or less)</vt:lpstr>
      <vt:lpstr>Assembler Directives: Label Scope Control (Normal Labels only)</vt:lpstr>
      <vt:lpstr>LDR/STR – Base Register + Immediate Offset Addressing</vt:lpstr>
      <vt:lpstr>Load a Byte, Half-word, Word</vt:lpstr>
      <vt:lpstr>Signed Load a Byte, Half-word, Word</vt:lpstr>
      <vt:lpstr>Signed Load a Byte, Half-word, Word</vt:lpstr>
      <vt:lpstr>Store a Byte, Half-word, Word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2616</cp:revision>
  <cp:lastPrinted>2024-05-15T06:03:17Z</cp:lastPrinted>
  <dcterms:created xsi:type="dcterms:W3CDTF">2018-10-05T16:35:28Z</dcterms:created>
  <dcterms:modified xsi:type="dcterms:W3CDTF">2024-05-22T17:38:02Z</dcterms:modified>
  <cp:category/>
</cp:coreProperties>
</file>