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48"/>
  </p:notesMasterIdLst>
  <p:handoutMasterIdLst>
    <p:handoutMasterId r:id="rId49"/>
  </p:handoutMasterIdLst>
  <p:sldIdLst>
    <p:sldId id="2727" r:id="rId2"/>
    <p:sldId id="3091" r:id="rId3"/>
    <p:sldId id="2823" r:id="rId4"/>
    <p:sldId id="3094" r:id="rId5"/>
    <p:sldId id="2415" r:id="rId6"/>
    <p:sldId id="3046" r:id="rId7"/>
    <p:sldId id="2407" r:id="rId8"/>
    <p:sldId id="2831" r:id="rId9"/>
    <p:sldId id="3096" r:id="rId10"/>
    <p:sldId id="3097" r:id="rId11"/>
    <p:sldId id="2703" r:id="rId12"/>
    <p:sldId id="3098" r:id="rId13"/>
    <p:sldId id="3101" r:id="rId14"/>
    <p:sldId id="3084" r:id="rId15"/>
    <p:sldId id="2739" r:id="rId16"/>
    <p:sldId id="3102" r:id="rId17"/>
    <p:sldId id="2437" r:id="rId18"/>
    <p:sldId id="3103" r:id="rId19"/>
    <p:sldId id="2451" r:id="rId20"/>
    <p:sldId id="2558" r:id="rId21"/>
    <p:sldId id="2559" r:id="rId22"/>
    <p:sldId id="1841" r:id="rId23"/>
    <p:sldId id="1901" r:id="rId24"/>
    <p:sldId id="1904" r:id="rId25"/>
    <p:sldId id="1929" r:id="rId26"/>
    <p:sldId id="2839" r:id="rId27"/>
    <p:sldId id="1930" r:id="rId28"/>
    <p:sldId id="2753" r:id="rId29"/>
    <p:sldId id="1903" r:id="rId30"/>
    <p:sldId id="1874" r:id="rId31"/>
    <p:sldId id="2754" r:id="rId32"/>
    <p:sldId id="1875" r:id="rId33"/>
    <p:sldId id="2834" r:id="rId34"/>
    <p:sldId id="2833" r:id="rId35"/>
    <p:sldId id="2836" r:id="rId36"/>
    <p:sldId id="1878" r:id="rId37"/>
    <p:sldId id="2755" r:id="rId38"/>
    <p:sldId id="2758" r:id="rId39"/>
    <p:sldId id="2835" r:id="rId40"/>
    <p:sldId id="2837" r:id="rId41"/>
    <p:sldId id="2762" r:id="rId42"/>
    <p:sldId id="2757" r:id="rId43"/>
    <p:sldId id="2756" r:id="rId44"/>
    <p:sldId id="2682" r:id="rId45"/>
    <p:sldId id="2759" r:id="rId46"/>
    <p:sldId id="276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7532"/>
  </p:normalViewPr>
  <p:slideViewPr>
    <p:cSldViewPr snapToGrid="0" snapToObjects="1">
      <p:cViewPr varScale="1">
        <p:scale>
          <a:sx n="121" d="100"/>
          <a:sy n="121" d="100"/>
        </p:scale>
        <p:origin x="200" y="25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4/25/24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F590B191-2188-A174-D0A0-A643B9F049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10203" r="5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tiff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- 8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111A018-8D4C-9BDB-1379-58F94D245A3B}"/>
              </a:ext>
            </a:extLst>
          </p:cNvPr>
          <p:cNvSpPr txBox="1">
            <a:spLocks/>
          </p:cNvSpPr>
          <p:nvPr/>
        </p:nvSpPr>
        <p:spPr>
          <a:xfrm>
            <a:off x="9621520" y="6312860"/>
            <a:ext cx="257048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Vax 11/780  1980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21430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array of chars  (where rows </a:t>
            </a:r>
            <a:r>
              <a:rPr lang="en-US" sz="2000" dirty="0">
                <a:solidFill>
                  <a:srgbClr val="2C895B"/>
                </a:solidFill>
              </a:rPr>
              <a:t>may include </a:t>
            </a:r>
            <a:r>
              <a:rPr lang="en-US" sz="2000" dirty="0">
                <a:solidFill>
                  <a:schemeClr val="accent1"/>
                </a:solidFill>
              </a:rPr>
              <a:t>strings)</a:t>
            </a:r>
            <a:endParaRPr lang="en-US" sz="2000" dirty="0"/>
          </a:p>
          <a:p>
            <a:r>
              <a:rPr lang="en-US" sz="2000" dirty="0"/>
              <a:t>Each row has </a:t>
            </a:r>
            <a:r>
              <a:rPr lang="en-US" sz="2000" dirty="0">
                <a:solidFill>
                  <a:schemeClr val="accent1"/>
                </a:solidFill>
              </a:rPr>
              <a:t>the same fixed number of memory allocated</a:t>
            </a:r>
            <a:endParaRPr lang="en-US" sz="2000" dirty="0"/>
          </a:p>
          <a:p>
            <a:r>
              <a:rPr lang="en-US" sz="2000" dirty="0"/>
              <a:t>All the rows are the same length regardless of the actual string length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The </a:t>
            </a:r>
            <a:r>
              <a:rPr lang="en-US" sz="2000" b="1" dirty="0">
                <a:solidFill>
                  <a:srgbClr val="FF0000"/>
                </a:solidFill>
              </a:rPr>
              <a:t>column size must be large enough for the longest string (fills rest with zeros '\0')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[3][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384821" y="3442898"/>
            <a:ext cx="1361897" cy="1098527"/>
            <a:chOff x="447766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447766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</a:t>
              </a:r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447766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</a:t>
              </a:r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490671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</a:t>
              </a:r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1578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8405" y="597355"/>
            <a:ext cx="11919414" cy="57018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char *</a:t>
            </a:r>
            <a:r>
              <a:rPr lang="en-US" sz="2200" dirty="0" err="1"/>
              <a:t>aos</a:t>
            </a:r>
            <a:r>
              <a:rPr lang="en-US" sz="2200" dirty="0"/>
              <a:t>[3];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Array of Pointers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3429000"/>
          <a:ext cx="63967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3045454" y="364662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39940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to char arrays (strings)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18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1800" dirty="0">
                <a:cs typeface="Courier New" panose="02070309020205020404" pitchFamily="49" charset="0"/>
              </a:rPr>
              <a:t>is the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/>
              <a:t> of the executable file (% </a:t>
            </a:r>
            <a:r>
              <a:rPr lang="en-US" sz="1800" dirty="0">
                <a:solidFill>
                  <a:srgbClr val="7030A0"/>
                </a:solidFill>
              </a:rPr>
              <a:t>./vim </a:t>
            </a:r>
            <a:r>
              <a:rPr lang="en-US" sz="1800" dirty="0" err="1"/>
              <a:t>file.c</a:t>
            </a:r>
            <a:r>
              <a:rPr lang="en-US" sz="18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or *(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/>
              <a:t> always contains a NULL (0)  sentinel</a:t>
            </a:r>
          </a:p>
          <a:p>
            <a:pPr marL="354012" indent="-342900">
              <a:lnSpc>
                <a:spcPct val="100000"/>
              </a:lnSpc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elements point at </a:t>
            </a:r>
            <a:r>
              <a:rPr lang="en-US" sz="1800" b="1" dirty="0">
                <a:solidFill>
                  <a:srgbClr val="0070C0"/>
                </a:solidFill>
              </a:rPr>
              <a:t>mutable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strings</a:t>
            </a:r>
            <a:r>
              <a:rPr lang="en-US" sz="18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173489" y="433264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2176526" y="399110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3057166" y="399110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2152068" y="36546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3056291" y="434699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217758" y="635024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2896151" y="63450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217758" y="588853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2896151" y="588331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7860975" y="4588326"/>
            <a:ext cx="1688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% ./csv 2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2146515" y="332623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3043024" y="326829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3136388" y="469636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3691615" y="458832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3513232" y="418337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3513232" y="383205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4325936" y="644785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4692156" y="644785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5080932" y="644477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5469708" y="644477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5858484" y="644477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v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6247260" y="644477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4873416" y="5194060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5279079" y="518633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4968269" y="382540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5347482" y="382540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4454222" y="5714583"/>
            <a:ext cx="3129700" cy="718533"/>
            <a:chOff x="2414564" y="5599725"/>
            <a:chExt cx="3129700" cy="71853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093226" y="559972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[0][5]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7800" y="5969057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7259" y="5976851"/>
              <a:ext cx="353229" cy="3214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5132965" y="3175678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5417675" y="4525204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44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11948"/>
          </a:xfrm>
        </p:spPr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argv</a:t>
            </a:r>
            <a:r>
              <a:rPr lang="en-US" dirty="0"/>
              <a:t> char at a time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6D6D886-C776-249A-5F8E-E1A94C0B93C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25145" y="102586"/>
            <a:ext cx="4595465" cy="154060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 err="1">
                <a:solidFill>
                  <a:schemeClr val="accent6"/>
                </a:solidFill>
              </a:rPr>
              <a:t>argv</a:t>
            </a:r>
            <a:r>
              <a:rPr lang="en-US" sz="1800" dirty="0">
                <a:solidFill>
                  <a:schemeClr val="accent6"/>
                </a:solidFill>
              </a:rPr>
              <a:t> is a pointer variable, whose contents can be changed 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it is not an array name, which is just an address that cannot be changed</a:t>
            </a:r>
          </a:p>
          <a:p>
            <a:endParaRPr lang="en-US" sz="18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338178" y="1875854"/>
            <a:ext cx="4706129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shut up the compiler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F3F4A-464D-320E-636E-B804408D73C9}"/>
              </a:ext>
            </a:extLst>
          </p:cNvPr>
          <p:cNvSpPr/>
          <p:nvPr/>
        </p:nvSpPr>
        <p:spPr>
          <a:xfrm>
            <a:off x="1619218" y="146588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77AA8-3A8D-6DD6-5BDD-C376FA8BEDCD}"/>
              </a:ext>
            </a:extLst>
          </p:cNvPr>
          <p:cNvSpPr txBox="1"/>
          <p:nvPr/>
        </p:nvSpPr>
        <p:spPr>
          <a:xfrm>
            <a:off x="747253" y="215190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argv+0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68FFE-04DB-B9D4-574D-31D591C72843}"/>
              </a:ext>
            </a:extLst>
          </p:cNvPr>
          <p:cNvSpPr txBox="1"/>
          <p:nvPr/>
        </p:nvSpPr>
        <p:spPr>
          <a:xfrm>
            <a:off x="750290" y="181036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argv+1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4D9221-FE69-1D04-9022-BA3834BE8185}"/>
              </a:ext>
            </a:extLst>
          </p:cNvPr>
          <p:cNvSpPr/>
          <p:nvPr/>
        </p:nvSpPr>
        <p:spPr>
          <a:xfrm>
            <a:off x="1630930" y="18103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950FE-118F-655D-5B50-D27E373F1707}"/>
              </a:ext>
            </a:extLst>
          </p:cNvPr>
          <p:cNvSpPr txBox="1"/>
          <p:nvPr/>
        </p:nvSpPr>
        <p:spPr>
          <a:xfrm>
            <a:off x="725832" y="147391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argv+2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7A16C2-35B9-3BFE-3654-AE07B22A131E}"/>
              </a:ext>
            </a:extLst>
          </p:cNvPr>
          <p:cNvSpPr/>
          <p:nvPr/>
        </p:nvSpPr>
        <p:spPr>
          <a:xfrm>
            <a:off x="1630055" y="216625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E89A8-F5D4-DD3D-971D-6335953BB464}"/>
              </a:ext>
            </a:extLst>
          </p:cNvPr>
          <p:cNvSpPr txBox="1"/>
          <p:nvPr/>
        </p:nvSpPr>
        <p:spPr>
          <a:xfrm>
            <a:off x="253038" y="373598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1FB26F-B275-4DB9-7F73-0614340073DD}"/>
              </a:ext>
            </a:extLst>
          </p:cNvPr>
          <p:cNvSpPr/>
          <p:nvPr/>
        </p:nvSpPr>
        <p:spPr>
          <a:xfrm>
            <a:off x="931431" y="373077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612F5-B7A5-C27C-0128-087488B4EA86}"/>
              </a:ext>
            </a:extLst>
          </p:cNvPr>
          <p:cNvSpPr txBox="1"/>
          <p:nvPr/>
        </p:nvSpPr>
        <p:spPr>
          <a:xfrm>
            <a:off x="253038" y="3274273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3CA5C-FBBE-D7DD-FA5D-4C4D06063363}"/>
              </a:ext>
            </a:extLst>
          </p:cNvPr>
          <p:cNvSpPr/>
          <p:nvPr/>
        </p:nvSpPr>
        <p:spPr>
          <a:xfrm>
            <a:off x="931431" y="3269060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579C1-D82F-148E-72E2-5A2CFBEFA400}"/>
              </a:ext>
            </a:extLst>
          </p:cNvPr>
          <p:cNvSpPr txBox="1"/>
          <p:nvPr/>
        </p:nvSpPr>
        <p:spPr>
          <a:xfrm>
            <a:off x="744126" y="5968996"/>
            <a:ext cx="1688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% ./csv 2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D4160-66F4-AB49-2ECC-250C6045BBAA}"/>
              </a:ext>
            </a:extLst>
          </p:cNvPr>
          <p:cNvSpPr txBox="1"/>
          <p:nvPr/>
        </p:nvSpPr>
        <p:spPr>
          <a:xfrm>
            <a:off x="720279" y="114549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argv+3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D19DAE-A7BA-32BD-7ADF-634CF2267B89}"/>
              </a:ext>
            </a:extLst>
          </p:cNvPr>
          <p:cNvSpPr/>
          <p:nvPr/>
        </p:nvSpPr>
        <p:spPr>
          <a:xfrm>
            <a:off x="1616788" y="108755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7EC08-7C13-980A-55A2-0739C9B9F1C6}"/>
              </a:ext>
            </a:extLst>
          </p:cNvPr>
          <p:cNvCxnSpPr>
            <a:cxnSpLocks/>
          </p:cNvCxnSpPr>
          <p:nvPr/>
        </p:nvCxnSpPr>
        <p:spPr>
          <a:xfrm flipV="1">
            <a:off x="1131376" y="2512008"/>
            <a:ext cx="478448" cy="916992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0572B0-8F5B-9451-B41B-61CF8146605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115816" y="2384744"/>
            <a:ext cx="1149276" cy="351077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227F34-E320-5D40-E574-9D9150F08FBD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082724" y="2000561"/>
            <a:ext cx="1539220" cy="1931422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02AB14-77DB-12EA-9866-9735127A38F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086996" y="1651312"/>
            <a:ext cx="2178903" cy="16572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B44AE-CB61-030D-66BA-026A5A23747F}"/>
              </a:ext>
            </a:extLst>
          </p:cNvPr>
          <p:cNvSpPr/>
          <p:nvPr/>
        </p:nvSpPr>
        <p:spPr>
          <a:xfrm>
            <a:off x="3265092" y="572981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C64E9-BB21-F22A-F96B-12BA5FAB73E1}"/>
              </a:ext>
            </a:extLst>
          </p:cNvPr>
          <p:cNvSpPr/>
          <p:nvPr/>
        </p:nvSpPr>
        <p:spPr>
          <a:xfrm>
            <a:off x="3631312" y="572981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4302D0-F788-7FF3-47CF-4611E24F91BF}"/>
              </a:ext>
            </a:extLst>
          </p:cNvPr>
          <p:cNvSpPr/>
          <p:nvPr/>
        </p:nvSpPr>
        <p:spPr>
          <a:xfrm>
            <a:off x="4020088" y="572673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07E682-DE2E-FF48-2F68-64090A6ED545}"/>
              </a:ext>
            </a:extLst>
          </p:cNvPr>
          <p:cNvSpPr/>
          <p:nvPr/>
        </p:nvSpPr>
        <p:spPr>
          <a:xfrm>
            <a:off x="4408864" y="572673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229652-402B-4AA6-DAEE-7EE3FDA6AB77}"/>
              </a:ext>
            </a:extLst>
          </p:cNvPr>
          <p:cNvSpPr/>
          <p:nvPr/>
        </p:nvSpPr>
        <p:spPr>
          <a:xfrm>
            <a:off x="4797640" y="572673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E0170A-54A0-B6B6-962F-A13FC753282C}"/>
              </a:ext>
            </a:extLst>
          </p:cNvPr>
          <p:cNvSpPr/>
          <p:nvPr/>
        </p:nvSpPr>
        <p:spPr>
          <a:xfrm>
            <a:off x="5186416" y="572673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5BDD0E-034F-8328-0865-54A3974C4A97}"/>
              </a:ext>
            </a:extLst>
          </p:cNvPr>
          <p:cNvSpPr/>
          <p:nvPr/>
        </p:nvSpPr>
        <p:spPr>
          <a:xfrm>
            <a:off x="3621944" y="376628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2E404B-5CA6-FA12-7E1D-8B4CA4C4A1C6}"/>
              </a:ext>
            </a:extLst>
          </p:cNvPr>
          <p:cNvSpPr/>
          <p:nvPr/>
        </p:nvSpPr>
        <p:spPr>
          <a:xfrm>
            <a:off x="4027607" y="375856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1D2CDA-E530-5C84-37B1-5222F7E46A1E}"/>
              </a:ext>
            </a:extLst>
          </p:cNvPr>
          <p:cNvSpPr/>
          <p:nvPr/>
        </p:nvSpPr>
        <p:spPr>
          <a:xfrm>
            <a:off x="4265899" y="1651340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129774-5CB2-3892-2225-E3A381D53797}"/>
              </a:ext>
            </a:extLst>
          </p:cNvPr>
          <p:cNvSpPr/>
          <p:nvPr/>
        </p:nvSpPr>
        <p:spPr>
          <a:xfrm>
            <a:off x="4645112" y="1651340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8CB131-C29B-ABD4-A39F-ECA1D4E507EB}"/>
              </a:ext>
            </a:extLst>
          </p:cNvPr>
          <p:cNvGrpSpPr/>
          <p:nvPr/>
        </p:nvGrpSpPr>
        <p:grpSpPr>
          <a:xfrm>
            <a:off x="4456528" y="542092"/>
            <a:ext cx="2515805" cy="1109248"/>
            <a:chOff x="3736249" y="2601027"/>
            <a:chExt cx="2515805" cy="11092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57A240B-F81D-6189-9963-B5C5923F3491}"/>
                </a:ext>
              </a:extLst>
            </p:cNvPr>
            <p:cNvSpPr txBox="1"/>
            <p:nvPr/>
          </p:nvSpPr>
          <p:spPr>
            <a:xfrm>
              <a:off x="3787918" y="2601027"/>
              <a:ext cx="2464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 + 0)</a:t>
              </a:r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3109A5C-5DD8-19FD-D9DB-24AC6DBF21F4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H="1">
              <a:off x="3736249" y="3146486"/>
              <a:ext cx="51669" cy="56378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B372F3-F8AA-BFA9-69FF-B6DCE4A704B9}"/>
              </a:ext>
            </a:extLst>
          </p:cNvPr>
          <p:cNvGrpSpPr/>
          <p:nvPr/>
        </p:nvGrpSpPr>
        <p:grpSpPr>
          <a:xfrm>
            <a:off x="4256344" y="3169157"/>
            <a:ext cx="2915980" cy="577166"/>
            <a:chOff x="3323193" y="4626341"/>
            <a:chExt cx="2915980" cy="57716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B533AC0-2655-AE2B-6803-F31FB33F849C}"/>
                </a:ext>
              </a:extLst>
            </p:cNvPr>
            <p:cNvSpPr txBox="1"/>
            <p:nvPr/>
          </p:nvSpPr>
          <p:spPr>
            <a:xfrm>
              <a:off x="3775037" y="4626341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4CAA1A1-AA5D-30EF-D1A0-E90580713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994820"/>
              <a:ext cx="541296" cy="20868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499CFAA-EAF2-ADF9-4D7B-142611857FB9}"/>
              </a:ext>
            </a:extLst>
          </p:cNvPr>
          <p:cNvGrpSpPr/>
          <p:nvPr/>
        </p:nvGrpSpPr>
        <p:grpSpPr>
          <a:xfrm>
            <a:off x="3487789" y="4506566"/>
            <a:ext cx="5346248" cy="1221121"/>
            <a:chOff x="2903861" y="2755809"/>
            <a:chExt cx="5346248" cy="12211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029D88C-D0CA-4C43-4C55-53DF7E59499D}"/>
                </a:ext>
              </a:extLst>
            </p:cNvPr>
            <p:cNvSpPr txBox="1"/>
            <p:nvPr/>
          </p:nvSpPr>
          <p:spPr>
            <a:xfrm>
              <a:off x="5671969" y="3299901"/>
              <a:ext cx="2578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+ 5)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+ 0) + 5)</a:t>
              </a:r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46551BC-F28B-275E-E0DE-5A5CDBB4A63F}"/>
                </a:ext>
              </a:extLst>
            </p:cNvPr>
            <p:cNvSpPr txBox="1"/>
            <p:nvPr/>
          </p:nvSpPr>
          <p:spPr>
            <a:xfrm>
              <a:off x="3172272" y="2755809"/>
              <a:ext cx="2464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+ 0) + 0)</a:t>
              </a:r>
              <a:endParaRPr lang="en-US" dirty="0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DF3EF8E-1B49-A09E-B34F-16308E107B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C677C5A-79FD-2C6C-58C8-4092ECD2AA6A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 flipH="1">
              <a:off x="4854261" y="3623067"/>
              <a:ext cx="817708" cy="35386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E3145D-F81C-ACBC-2C0C-5FA4698F356D}"/>
              </a:ext>
            </a:extLst>
          </p:cNvPr>
          <p:cNvGrpSpPr/>
          <p:nvPr/>
        </p:nvGrpSpPr>
        <p:grpSpPr>
          <a:xfrm>
            <a:off x="3791761" y="2239700"/>
            <a:ext cx="2464136" cy="1526586"/>
            <a:chOff x="3966475" y="3024974"/>
            <a:chExt cx="2464136" cy="152658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72D9B4D-CBAB-6BBB-3D03-E946187D615E}"/>
                </a:ext>
              </a:extLst>
            </p:cNvPr>
            <p:cNvSpPr txBox="1"/>
            <p:nvPr/>
          </p:nvSpPr>
          <p:spPr>
            <a:xfrm>
              <a:off x="3966475" y="3024974"/>
              <a:ext cx="2464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+ 0)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FCA0E7F-7895-E4B1-4564-8A0EF2A56660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3987287" y="3641590"/>
              <a:ext cx="825028" cy="90997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99F87C64-1929-5A59-773F-D9E415F0C231}"/>
              </a:ext>
            </a:extLst>
          </p:cNvPr>
          <p:cNvSpPr txBox="1"/>
          <p:nvPr/>
        </p:nvSpPr>
        <p:spPr>
          <a:xfrm rot="4135722">
            <a:off x="1639473" y="4172546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+ 0)</a:t>
            </a: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F4A70E9-9B7C-8A0B-0EFC-9919AAB4087F}"/>
              </a:ext>
            </a:extLst>
          </p:cNvPr>
          <p:cNvSpPr txBox="1"/>
          <p:nvPr/>
        </p:nvSpPr>
        <p:spPr>
          <a:xfrm rot="2882972">
            <a:off x="2376589" y="28294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8A67F22-1560-6C87-B855-991DC2066A5B}"/>
              </a:ext>
            </a:extLst>
          </p:cNvPr>
          <p:cNvSpPr txBox="1"/>
          <p:nvPr/>
        </p:nvSpPr>
        <p:spPr>
          <a:xfrm rot="296726">
            <a:off x="2615944" y="134515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+ 2)</a:t>
            </a: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9693F7D-C5D5-B84E-4926-2EBA22AC43CF}"/>
              </a:ext>
            </a:extLst>
          </p:cNvPr>
          <p:cNvSpPr/>
          <p:nvPr/>
        </p:nvSpPr>
        <p:spPr>
          <a:xfrm>
            <a:off x="10485356" y="1665797"/>
            <a:ext cx="174851" cy="3573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8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  <p:bldP spid="3" grpId="0" animBg="1"/>
      <p:bldP spid="96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Defining an Array of Pointer to 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0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6" y="-125933"/>
            <a:ext cx="10515600" cy="715294"/>
          </a:xfrm>
        </p:spPr>
        <p:txBody>
          <a:bodyPr/>
          <a:lstStyle/>
          <a:p>
            <a:r>
              <a:rPr lang="en-US" dirty="0"/>
              <a:t>Defining an Array of Pointers to Mutable Strings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745F-7C75-8F44-A505-74355D8BBB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7996" y="680668"/>
            <a:ext cx="4307390" cy="216799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Make an </a:t>
            </a:r>
            <a:r>
              <a:rPr lang="en-US" sz="2200" dirty="0">
                <a:solidFill>
                  <a:srgbClr val="2C895B"/>
                </a:solidFill>
              </a:rPr>
              <a:t>array of pointers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FF0000"/>
                </a:solidFill>
              </a:rPr>
              <a:t>mutable strings </a:t>
            </a:r>
            <a:r>
              <a:rPr lang="en-US" sz="2200" dirty="0"/>
              <a:t>requires using a </a:t>
            </a:r>
            <a:r>
              <a:rPr lang="en-US" sz="2200" dirty="0">
                <a:solidFill>
                  <a:srgbClr val="7030A0"/>
                </a:solidFill>
              </a:rPr>
              <a:t>cast to an array (char [ ]) </a:t>
            </a:r>
          </a:p>
          <a:p>
            <a:r>
              <a:rPr lang="en-US" sz="2200" dirty="0"/>
              <a:t>Add a NULL sentinel at the end to indicate the end of the 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723322" y="2943173"/>
            <a:ext cx="7630319" cy="361899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("%c\n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j = 0;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(*(*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in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8655957" y="4546396"/>
            <a:ext cx="175087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%./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a.out</a:t>
            </a:r>
            <a:endParaRPr lang="en-US" sz="2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0210701" y="3931237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8944006" y="3184871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</a:t>
            </a:r>
          </a:p>
          <a:p>
            <a:r>
              <a:rPr lang="en-US" sz="1600" dirty="0"/>
              <a:t>memory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C16D86B-E842-9E47-9755-FAD0A156BE78}"/>
              </a:ext>
            </a:extLst>
          </p:cNvPr>
          <p:cNvGraphicFramePr>
            <a:graphicFrameLocks noGrp="1"/>
          </p:cNvGraphicFramePr>
          <p:nvPr/>
        </p:nvGraphicFramePr>
        <p:xfrm>
          <a:off x="8968345" y="208947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451953D-8915-A243-8A5A-353A36EBE8EF}"/>
              </a:ext>
            </a:extLst>
          </p:cNvPr>
          <p:cNvSpPr txBox="1"/>
          <p:nvPr/>
        </p:nvSpPr>
        <p:spPr>
          <a:xfrm>
            <a:off x="8187311" y="23876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47659-47D5-214F-85C2-D772174ED28F}"/>
              </a:ext>
            </a:extLst>
          </p:cNvPr>
          <p:cNvSpPr txBox="1"/>
          <p:nvPr/>
        </p:nvSpPr>
        <p:spPr>
          <a:xfrm>
            <a:off x="8259527" y="27477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A8B43-A8AD-554F-9D5F-23D3FB100D5B}"/>
              </a:ext>
            </a:extLst>
          </p:cNvPr>
          <p:cNvSpPr txBox="1"/>
          <p:nvPr/>
        </p:nvSpPr>
        <p:spPr>
          <a:xfrm>
            <a:off x="10210701" y="3564998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BCF26-B492-9549-908F-AE4CEAB2068A}"/>
              </a:ext>
            </a:extLst>
          </p:cNvPr>
          <p:cNvSpPr txBox="1"/>
          <p:nvPr/>
        </p:nvSpPr>
        <p:spPr>
          <a:xfrm>
            <a:off x="10210330" y="3219903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B4A9C-51A0-5A4D-A2D6-25E2F6207616}"/>
              </a:ext>
            </a:extLst>
          </p:cNvPr>
          <p:cNvSpPr txBox="1"/>
          <p:nvPr/>
        </p:nvSpPr>
        <p:spPr>
          <a:xfrm>
            <a:off x="10210330" y="2850571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54613-192F-6846-91AC-EA2105B11E59}"/>
              </a:ext>
            </a:extLst>
          </p:cNvPr>
          <p:cNvSpPr txBox="1"/>
          <p:nvPr/>
        </p:nvSpPr>
        <p:spPr>
          <a:xfrm>
            <a:off x="10210330" y="2479332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5D268-D6B3-AE4F-8417-5CC1DCD58625}"/>
              </a:ext>
            </a:extLst>
          </p:cNvPr>
          <p:cNvSpPr txBox="1"/>
          <p:nvPr/>
        </p:nvSpPr>
        <p:spPr>
          <a:xfrm>
            <a:off x="10210700" y="2122119"/>
            <a:ext cx="424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4ECD8-6B4D-9745-AAA0-8C96F7FC4DA2}"/>
              </a:ext>
            </a:extLst>
          </p:cNvPr>
          <p:cNvSpPr txBox="1"/>
          <p:nvPr/>
        </p:nvSpPr>
        <p:spPr>
          <a:xfrm>
            <a:off x="10210701" y="1371328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C3072-2B44-444C-AD71-D03C79A4215E}"/>
              </a:ext>
            </a:extLst>
          </p:cNvPr>
          <p:cNvSpPr txBox="1"/>
          <p:nvPr/>
        </p:nvSpPr>
        <p:spPr>
          <a:xfrm>
            <a:off x="10210701" y="99653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E5E09-B719-1546-B84F-B5C2BFDA03EB}"/>
              </a:ext>
            </a:extLst>
          </p:cNvPr>
          <p:cNvSpPr txBox="1"/>
          <p:nvPr/>
        </p:nvSpPr>
        <p:spPr>
          <a:xfrm>
            <a:off x="10210701" y="62525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3086F-E277-444D-9707-CBCF36FEFA6A}"/>
              </a:ext>
            </a:extLst>
          </p:cNvPr>
          <p:cNvSpPr txBox="1"/>
          <p:nvPr/>
        </p:nvSpPr>
        <p:spPr>
          <a:xfrm>
            <a:off x="10211072" y="268325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DA1AB-2544-B44A-9E2F-4247B335BD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332154" y="1555994"/>
            <a:ext cx="878547" cy="114756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0F575-BE6B-E149-B681-29D51AAB97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57113" y="2943173"/>
            <a:ext cx="953588" cy="117273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E318D5-B3B0-A74B-A8F1-E1E28AC5186A}"/>
              </a:ext>
            </a:extLst>
          </p:cNvPr>
          <p:cNvSpPr txBox="1"/>
          <p:nvPr/>
        </p:nvSpPr>
        <p:spPr>
          <a:xfrm>
            <a:off x="10644230" y="284047"/>
            <a:ext cx="12907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9AA9A-5DAA-4142-937B-603E84B43668}"/>
              </a:ext>
            </a:extLst>
          </p:cNvPr>
          <p:cNvSpPr txBox="1"/>
          <p:nvPr/>
        </p:nvSpPr>
        <p:spPr>
          <a:xfrm>
            <a:off x="10644230" y="2147917"/>
            <a:ext cx="129073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+5</a:t>
            </a:r>
          </a:p>
          <a:p>
            <a:endParaRPr lang="en-US" sz="800" dirty="0"/>
          </a:p>
          <a:p>
            <a:r>
              <a:rPr lang="en-US" sz="1600" dirty="0"/>
              <a:t>+4</a:t>
            </a:r>
          </a:p>
          <a:p>
            <a:endParaRPr lang="en-US" sz="900" dirty="0"/>
          </a:p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6E78F9-5426-AA4C-892A-540929D67F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D9FDF7-CF92-864E-853D-7451E81A27ED}"/>
              </a:ext>
            </a:extLst>
          </p:cNvPr>
          <p:cNvSpPr/>
          <p:nvPr/>
        </p:nvSpPr>
        <p:spPr bwMode="auto">
          <a:xfrm>
            <a:off x="4732150" y="552914"/>
            <a:ext cx="3472036" cy="2070033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*)  {NULL}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A799-E620-B047-B171-22C40376763B}"/>
              </a:ext>
            </a:extLst>
          </p:cNvPr>
          <p:cNvSpPr txBox="1"/>
          <p:nvPr/>
        </p:nvSpPr>
        <p:spPr>
          <a:xfrm>
            <a:off x="7896803" y="3517807"/>
            <a:ext cx="6354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ptc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52A2E-1FED-5E40-AD63-1543CB9BBC95}"/>
              </a:ext>
            </a:extLst>
          </p:cNvPr>
          <p:cNvCxnSpPr>
            <a:cxnSpLocks/>
          </p:cNvCxnSpPr>
          <p:nvPr/>
        </p:nvCxnSpPr>
        <p:spPr>
          <a:xfrm flipV="1">
            <a:off x="8523560" y="3117129"/>
            <a:ext cx="459919" cy="5639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1DC225-5C75-8E4C-ED3D-C7CF9DA21A4D}"/>
              </a:ext>
            </a:extLst>
          </p:cNvPr>
          <p:cNvSpPr txBox="1"/>
          <p:nvPr/>
        </p:nvSpPr>
        <p:spPr>
          <a:xfrm>
            <a:off x="8933971" y="2126057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709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213-458C-3145-8795-8F6E64E1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38112"/>
            <a:ext cx="10515600" cy="511764"/>
          </a:xfrm>
        </p:spPr>
        <p:txBody>
          <a:bodyPr/>
          <a:lstStyle/>
          <a:p>
            <a:r>
              <a:rPr lang="en-US" dirty="0"/>
              <a:t>Pointers to Functions (Function Pointers)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EB3E-483E-DB41-B289-C39638D70C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1650" y="784019"/>
            <a:ext cx="10871200" cy="53920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Similar in concept to an array name, a </a:t>
            </a:r>
            <a:r>
              <a:rPr lang="en-US" dirty="0">
                <a:solidFill>
                  <a:schemeClr val="accent5"/>
                </a:solidFill>
              </a:rPr>
              <a:t>function name ends up being the address of the first instruction in a function</a:t>
            </a:r>
          </a:p>
          <a:p>
            <a:r>
              <a:rPr lang="en-US" dirty="0"/>
              <a:t>A function pointer variable contains the address of a function</a:t>
            </a:r>
          </a:p>
          <a:p>
            <a:r>
              <a:rPr lang="en-US" dirty="0"/>
              <a:t>Generic format: </a:t>
            </a:r>
          </a:p>
          <a:p>
            <a:pPr lvl="2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Looks like a function prototype with extra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in front of name</a:t>
            </a:r>
          </a:p>
          <a:p>
            <a:pPr lvl="1"/>
            <a:r>
              <a:rPr lang="en-US" dirty="0"/>
              <a:t>Why are parentheses around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(*name)</a:t>
            </a:r>
            <a:r>
              <a:rPr lang="en-US" dirty="0"/>
              <a:t> needed?</a:t>
            </a:r>
          </a:p>
          <a:p>
            <a:pPr lvl="1"/>
            <a:endParaRPr lang="en-US" dirty="0"/>
          </a:p>
          <a:p>
            <a:pPr marL="354012" lvl="1" indent="0">
              <a:buNone/>
            </a:pPr>
            <a:endParaRPr lang="en-US" dirty="0"/>
          </a:p>
          <a:p>
            <a:pPr lvl="2"/>
            <a:r>
              <a:rPr lang="en-US" dirty="0"/>
              <a:t>Above says name is a function returning a pointer to </a:t>
            </a:r>
            <a:r>
              <a:rPr lang="en-US" dirty="0" err="1"/>
              <a:t>returnType</a:t>
            </a:r>
            <a:endParaRPr lang="en-US" dirty="0"/>
          </a:p>
          <a:p>
            <a:r>
              <a:rPr lang="en-US" dirty="0"/>
              <a:t>Using the function:</a:t>
            </a:r>
          </a:p>
          <a:p>
            <a:pPr marL="0" indent="0">
              <a:buNone/>
            </a:pPr>
            <a:endParaRPr lang="en-US" dirty="0"/>
          </a:p>
          <a:p>
            <a:pPr marL="354012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Calls the pointed-to function with the given arguments and returns the return value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E6FAA8-564B-DF4A-B9C4-1958C8BBA91D}"/>
              </a:ext>
            </a:extLst>
          </p:cNvPr>
          <p:cNvSpPr/>
          <p:nvPr/>
        </p:nvSpPr>
        <p:spPr bwMode="auto">
          <a:xfrm>
            <a:off x="2804636" y="2204006"/>
            <a:ext cx="5285480" cy="4572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name)(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type1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b="1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b="1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90C9C5-F1DA-484F-BC46-1CE14A5515A8}"/>
              </a:ext>
            </a:extLst>
          </p:cNvPr>
          <p:cNvSpPr/>
          <p:nvPr/>
        </p:nvSpPr>
        <p:spPr bwMode="auto">
          <a:xfrm>
            <a:off x="1756885" y="3674222"/>
            <a:ext cx="6232491" cy="4572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name(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type1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b="1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//wrong</a:t>
            </a:r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A3E8-6A72-C746-90D9-C8A767FD5696}"/>
              </a:ext>
            </a:extLst>
          </p:cNvPr>
          <p:cNvGrpSpPr/>
          <p:nvPr/>
        </p:nvGrpSpPr>
        <p:grpSpPr>
          <a:xfrm>
            <a:off x="2386324" y="5144438"/>
            <a:ext cx="6917701" cy="457200"/>
            <a:chOff x="2337968" y="5080910"/>
            <a:chExt cx="6917701" cy="4572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6297ECB-014D-C64C-930E-D10E283B8039}"/>
                </a:ext>
              </a:extLst>
            </p:cNvPr>
            <p:cNvSpPr/>
            <p:nvPr/>
          </p:nvSpPr>
          <p:spPr bwMode="auto">
            <a:xfrm>
              <a:off x="2337968" y="5080910"/>
              <a:ext cx="3599281" cy="457200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(*name)(arg1, …, </a:t>
              </a:r>
              <a:r>
                <a:rPr lang="en-US" sz="2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argN</a:t>
              </a: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847298-B961-524A-A251-039E26FAB0B8}"/>
                </a:ext>
              </a:extLst>
            </p:cNvPr>
            <p:cNvSpPr/>
            <p:nvPr/>
          </p:nvSpPr>
          <p:spPr bwMode="auto">
            <a:xfrm>
              <a:off x="6096000" y="5080910"/>
              <a:ext cx="3159669" cy="457200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name(arg1, …, </a:t>
              </a:r>
              <a:r>
                <a:rPr lang="en-US" sz="2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argN</a:t>
              </a: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02772C-4CF3-A825-266A-EC2457A702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337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D215-703A-0346-9B84-37EEC56C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0" y="51588"/>
            <a:ext cx="6379414" cy="472997"/>
          </a:xfrm>
        </p:spPr>
        <p:txBody>
          <a:bodyPr/>
          <a:lstStyle/>
          <a:p>
            <a:r>
              <a:rPr lang="en-US" dirty="0"/>
              <a:t>Pointers to Function 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82E5134-E536-2744-8CB0-D247D5B4DD62}"/>
              </a:ext>
            </a:extLst>
          </p:cNvPr>
          <p:cNvSpPr/>
          <p:nvPr/>
        </p:nvSpPr>
        <p:spPr bwMode="auto">
          <a:xfrm>
            <a:off x="823426" y="4847244"/>
            <a:ext cx="5974053" cy="19591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array_update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(*f)(int),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*a, 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(a &lt;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*a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f(*a)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B5B821-80FC-774F-B63B-830971D44217}"/>
              </a:ext>
            </a:extLst>
          </p:cNvPr>
          <p:cNvSpPr/>
          <p:nvPr/>
        </p:nvSpPr>
        <p:spPr bwMode="auto">
          <a:xfrm>
            <a:off x="8310784" y="2670548"/>
            <a:ext cx="3057790" cy="23431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add1(int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334571-118B-5041-8234-577E0793B557}"/>
              </a:ext>
            </a:extLst>
          </p:cNvPr>
          <p:cNvSpPr/>
          <p:nvPr/>
        </p:nvSpPr>
        <p:spPr bwMode="auto">
          <a:xfrm>
            <a:off x="753097" y="524585"/>
            <a:ext cx="5718127" cy="43125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add1(int);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array_update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(*)(int),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*, int);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*, int);</a:t>
            </a: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array[] = {4, 8, 15, 16, 23, 42};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(array)/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(array[0]);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array_update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array_update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(array,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04B70E-B01F-9A4B-BC12-5F73F34A11C6}"/>
              </a:ext>
            </a:extLst>
          </p:cNvPr>
          <p:cNvSpPr/>
          <p:nvPr/>
        </p:nvSpPr>
        <p:spPr bwMode="auto">
          <a:xfrm>
            <a:off x="8227650" y="5277831"/>
            <a:ext cx="3224058" cy="12843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4 8 15 16 23 42 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5 9 16 17 24 43 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25 81 256 289 576 1849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635E51-0187-E646-89DD-2F02C721D657}"/>
              </a:ext>
            </a:extLst>
          </p:cNvPr>
          <p:cNvSpPr/>
          <p:nvPr/>
        </p:nvSpPr>
        <p:spPr bwMode="auto">
          <a:xfrm>
            <a:off x="6915702" y="213144"/>
            <a:ext cx="5012076" cy="22169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print_array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*a, int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(a &lt;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*a++);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F1EE0-930D-5D44-9EA0-3F1641075F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96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9F3C-8120-A44A-BC22-37112D25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buffer overflow: common security flaw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0235-7794-7C45-8549-7003EAB96BD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5101" y="1075006"/>
            <a:ext cx="11013585" cy="213650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buffer overflow </a:t>
            </a:r>
            <a:r>
              <a:rPr lang="en-US" sz="2200" dirty="0"/>
              <a:t>occurs when data is written </a:t>
            </a:r>
            <a:r>
              <a:rPr lang="en-US" sz="2200" dirty="0">
                <a:solidFill>
                  <a:srgbClr val="0070C0"/>
                </a:solidFill>
              </a:rPr>
              <a:t>outside the boundaries </a:t>
            </a:r>
            <a:r>
              <a:rPr lang="en-US" sz="2200" dirty="0"/>
              <a:t>of the </a:t>
            </a:r>
            <a:r>
              <a:rPr lang="en-US" sz="2200" dirty="0">
                <a:solidFill>
                  <a:srgbClr val="0070C0"/>
                </a:solidFill>
              </a:rPr>
              <a:t>memory allocated to target variable </a:t>
            </a:r>
            <a:r>
              <a:rPr lang="en-US" sz="2200" dirty="0"/>
              <a:t>(or target buffer)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a very </a:t>
            </a:r>
            <a:r>
              <a:rPr lang="en-US" sz="2000" i="1" dirty="0">
                <a:solidFill>
                  <a:schemeClr val="accent1"/>
                </a:solidFill>
              </a:rPr>
              <a:t>common source of buffer overrun security flaws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always ensure that the </a:t>
            </a:r>
            <a:r>
              <a:rPr lang="en-US" sz="1800" dirty="0">
                <a:solidFill>
                  <a:srgbClr val="0070C0"/>
                </a:solidFill>
              </a:rPr>
              <a:t>destination array is </a:t>
            </a:r>
            <a:r>
              <a:rPr lang="en-US" sz="1800" b="1" dirty="0">
                <a:solidFill>
                  <a:srgbClr val="0070C0"/>
                </a:solidFill>
              </a:rPr>
              <a:t>large enough </a:t>
            </a:r>
            <a:r>
              <a:rPr lang="en-US" sz="1800" dirty="0"/>
              <a:t>(and don’t forget the null terminator) 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can cause </a:t>
            </a:r>
            <a:r>
              <a:rPr lang="en-US" sz="2000" dirty="0">
                <a:solidFill>
                  <a:schemeClr val="accent1"/>
                </a:solidFill>
              </a:rPr>
              <a:t>problems when the </a:t>
            </a:r>
            <a:r>
              <a:rPr lang="en-US" sz="2000" b="1" i="1" dirty="0">
                <a:solidFill>
                  <a:schemeClr val="accent1"/>
                </a:solidFill>
              </a:rPr>
              <a:t>destination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>
                <a:solidFill>
                  <a:schemeClr val="accent1"/>
                </a:solidFill>
              </a:rPr>
              <a:t> regions </a:t>
            </a:r>
            <a:r>
              <a:rPr lang="en-US" sz="2000" b="1" i="1" dirty="0">
                <a:solidFill>
                  <a:schemeClr val="accent1"/>
                </a:solidFill>
              </a:rPr>
              <a:t>overlap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1AB38F7-323A-634C-9436-DA0D443DA079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5322570"/>
            <a:ext cx="5867400" cy="533400"/>
            <a:chOff x="528" y="2544"/>
            <a:chExt cx="3696" cy="3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1B7600F-A228-2A41-B129-7808B65E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A5BD424-7598-CB4E-B58D-051434B0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D48EE50-2AEF-564F-9C62-B22074AA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2F32BE9-6DF9-A742-AE5D-188C44711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7C6CE30-846F-B243-95C9-CC00AD5C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718CFA4-D9D2-834E-9B66-AF088310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FA9B845-93A1-DB4B-8B92-DC05526BC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59D34598-16BF-2D4E-8C94-B90A4CBC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E1B074B-DC61-6347-B8CE-1CEF00F0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DF5109AC-56DF-0640-9618-73E08F1B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23F5A6BA-8309-814A-A0E7-53606EDE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6">
            <a:extLst>
              <a:ext uri="{FF2B5EF4-FFF2-40B4-BE49-F238E27FC236}">
                <a16:creationId xmlns:a16="http://schemas.microsoft.com/office/drawing/2014/main" id="{C1659CF1-D1AF-0449-A5ED-CA1E381D9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5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9B912484-CD00-374F-96C6-5A7DDA600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045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2B8C383-22FC-B745-8725-FB23053B05F6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4027170"/>
            <a:ext cx="7010400" cy="717550"/>
            <a:chOff x="576" y="3360"/>
            <a:chExt cx="4416" cy="452"/>
          </a:xfrm>
        </p:grpSpPr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A55F86A7-712B-8D44-B7B5-913007EB2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360"/>
              <a:ext cx="3696" cy="336"/>
              <a:chOff x="528" y="2544"/>
              <a:chExt cx="3696" cy="33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8F8B2D-38E1-664C-9D26-4FD027CA8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ED1E05-967D-7C47-9F36-EA670D04C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CF61E56-699E-C148-B0C5-2A9BE5B5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610FBB-5C65-744F-952A-29CEE5202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C99A22-EEA5-5644-A112-1C0057E6B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84E08B-79B4-7B43-A275-F93E0D09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5971AA-4E78-0341-AD4F-071D53616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093B32-F37E-FC45-96FC-DAB7CA91C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29F993-261B-9C4D-9BA4-0BB4038BB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2A6558-5ED2-D148-995D-5ECAC15DB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D0A0B7-E580-9846-B03A-75E7D8328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D1FFF72A-DB45-BC4B-B81B-E32364218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08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Source</a:t>
              </a:r>
            </a:p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5D6DD995-5B67-504D-9897-D0DF11208EE4}"/>
              </a:ext>
            </a:extLst>
          </p:cNvPr>
          <p:cNvSpPr>
            <a:spLocks/>
          </p:cNvSpPr>
          <p:nvPr/>
        </p:nvSpPr>
        <p:spPr bwMode="auto">
          <a:xfrm rot="16200000">
            <a:off x="7651750" y="5384483"/>
            <a:ext cx="571500" cy="1600200"/>
          </a:xfrm>
          <a:prstGeom prst="leftBrace">
            <a:avLst>
              <a:gd name="adj1" fmla="val 2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C06F922C-FDBB-214B-8965-3B036D7F212D}"/>
              </a:ext>
            </a:extLst>
          </p:cNvPr>
          <p:cNvSpPr>
            <a:spLocks/>
          </p:cNvSpPr>
          <p:nvPr/>
        </p:nvSpPr>
        <p:spPr bwMode="auto">
          <a:xfrm rot="16200000">
            <a:off x="4718050" y="4050983"/>
            <a:ext cx="571500" cy="4267200"/>
          </a:xfrm>
          <a:prstGeom prst="leftBrace">
            <a:avLst>
              <a:gd name="adj1" fmla="val 6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AC27EF79-DCBD-194B-B5E8-DF55B5413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44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00082A19-775C-A048-9F34-BE29DFE19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5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88B704CF-908E-7E47-BB65-5BE44D706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12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EF1FA4D9-C794-DE4C-A815-953B01C01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E10CC48D-4915-A54D-A4B8-58762308B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80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D4CD0C1-A3AB-6340-B4CA-E18E1C5AE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11751C40-F1FC-114D-8860-9016DC2A3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717DA8C2-E4A7-2E40-B834-CCABB9CF3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56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13A377CF-D2E7-CA40-9859-E09345446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90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1423229B-36F0-164F-9713-849A8B77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6389370"/>
            <a:ext cx="285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Allocated Memory (8 Bytes)</a:t>
            </a:r>
          </a:p>
        </p:txBody>
      </p:sp>
      <p:sp>
        <p:nvSpPr>
          <p:cNvPr id="44" name="AutoShape 44">
            <a:extLst>
              <a:ext uri="{FF2B5EF4-FFF2-40B4-BE49-F238E27FC236}">
                <a16:creationId xmlns:a16="http://schemas.microsoft.com/office/drawing/2014/main" id="{17175515-974D-4844-A42A-892DE91A6B3D}"/>
              </a:ext>
            </a:extLst>
          </p:cNvPr>
          <p:cNvSpPr>
            <a:spLocks/>
          </p:cNvSpPr>
          <p:nvPr/>
        </p:nvSpPr>
        <p:spPr bwMode="auto">
          <a:xfrm rot="5400000">
            <a:off x="5575300" y="864870"/>
            <a:ext cx="457200" cy="5867400"/>
          </a:xfrm>
          <a:prstGeom prst="leftBrace">
            <a:avLst>
              <a:gd name="adj1" fmla="val 106944"/>
              <a:gd name="adj2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CAC90E30-2EAE-6743-BAFB-98B9AF21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3265170"/>
            <a:ext cx="176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11 Bytes of Data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01BC86A7-F77A-DF40-9998-5B8B94E0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800" y="4560570"/>
            <a:ext cx="126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Copy 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D9030FA6-6072-384C-A472-C41824D9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6313170"/>
            <a:ext cx="1563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Other Memory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FBC9F4-05D7-5840-9BB4-9940845229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882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FC03-952D-044E-A72D-E20D38E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43396"/>
            <a:ext cx="11547598" cy="461101"/>
          </a:xfrm>
        </p:spPr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() buffer overflow: over-write of an adjacent variable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696AD-1631-8344-AC5E-CC45727B778D}"/>
              </a:ext>
            </a:extLst>
          </p:cNvPr>
          <p:cNvSpPr/>
          <p:nvPr/>
        </p:nvSpPr>
        <p:spPr bwMode="auto">
          <a:xfrm>
            <a:off x="162911" y="552164"/>
            <a:ext cx="7677076" cy="366728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 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s1[]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"before";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r2[] = "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s2[]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"after";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("s2: %s\nr2: %s\nr2: %s\n", s2, r2, s1);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(r2,"hello");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("\ns2: %s\nr2: %s\nr2: %s\n",s2,r2,s1);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3E1C73F9-10A2-C741-980E-798D2942ABEE}"/>
              </a:ext>
            </a:extLst>
          </p:cNvPr>
          <p:cNvGraphicFramePr>
            <a:graphicFrameLocks noGrp="1"/>
          </p:cNvGraphicFramePr>
          <p:nvPr/>
        </p:nvGraphicFramePr>
        <p:xfrm>
          <a:off x="134006" y="4267118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'x'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'y'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4EE721-6509-3944-A4F2-FD50546EF18D}"/>
              </a:ext>
            </a:extLst>
          </p:cNvPr>
          <p:cNvSpPr txBox="1"/>
          <p:nvPr/>
        </p:nvSpPr>
        <p:spPr>
          <a:xfrm>
            <a:off x="70562" y="5306495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low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25411-A9C2-F244-89A1-B11B661512A2}"/>
              </a:ext>
            </a:extLst>
          </p:cNvPr>
          <p:cNvSpPr txBox="1"/>
          <p:nvPr/>
        </p:nvSpPr>
        <p:spPr>
          <a:xfrm>
            <a:off x="10880832" y="5377356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high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6AF91EB0-263F-D940-9E49-BE8BF193A035}"/>
              </a:ext>
            </a:extLst>
          </p:cNvPr>
          <p:cNvGraphicFramePr>
            <a:graphicFrameLocks noGrp="1"/>
          </p:cNvGraphicFramePr>
          <p:nvPr/>
        </p:nvGraphicFramePr>
        <p:xfrm>
          <a:off x="162910" y="5738203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Up Arrow 14">
            <a:extLst>
              <a:ext uri="{FF2B5EF4-FFF2-40B4-BE49-F238E27FC236}">
                <a16:creationId xmlns:a16="http://schemas.microsoft.com/office/drawing/2014/main" id="{DEC4D4B4-012A-DE47-A87C-E964FCA227DD}"/>
              </a:ext>
            </a:extLst>
          </p:cNvPr>
          <p:cNvSpPr/>
          <p:nvPr/>
        </p:nvSpPr>
        <p:spPr>
          <a:xfrm>
            <a:off x="11676993" y="5205127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5C1E0E7-A6DC-DF43-BAD7-18A6ED35836B}"/>
              </a:ext>
            </a:extLst>
          </p:cNvPr>
          <p:cNvSpPr/>
          <p:nvPr/>
        </p:nvSpPr>
        <p:spPr>
          <a:xfrm>
            <a:off x="366662" y="5165878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8D01E-6AA5-FA4C-966A-6B8D27EC7C8A}"/>
              </a:ext>
            </a:extLst>
          </p:cNvPr>
          <p:cNvSpPr txBox="1"/>
          <p:nvPr/>
        </p:nvSpPr>
        <p:spPr>
          <a:xfrm>
            <a:off x="4600304" y="516587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F4AF4-BC8A-B04C-AB5B-1D01DE0F6B04}"/>
              </a:ext>
            </a:extLst>
          </p:cNvPr>
          <p:cNvSpPr txBox="1"/>
          <p:nvPr/>
        </p:nvSpPr>
        <p:spPr>
          <a:xfrm>
            <a:off x="4587766" y="656811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9062C8-45AD-2948-99D6-38F6FA0B7C6C}"/>
              </a:ext>
            </a:extLst>
          </p:cNvPr>
          <p:cNvSpPr/>
          <p:nvPr/>
        </p:nvSpPr>
        <p:spPr bwMode="auto">
          <a:xfrm>
            <a:off x="8045791" y="1569469"/>
            <a:ext cx="2440871" cy="248179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before</a:t>
            </a:r>
          </a:p>
          <a:p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hello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EDF0-0E37-444B-9A6A-C9557C8F95C5}"/>
              </a:ext>
            </a:extLst>
          </p:cNvPr>
          <p:cNvSpPr txBox="1"/>
          <p:nvPr/>
        </p:nvSpPr>
        <p:spPr>
          <a:xfrm>
            <a:off x="4147430" y="1277081"/>
            <a:ext cx="249972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these are mutable arrays, not literals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4F65C-199C-3149-BC99-3EB6583BDC86}"/>
              </a:ext>
            </a:extLst>
          </p:cNvPr>
          <p:cNvSpPr txBox="1"/>
          <p:nvPr/>
        </p:nvSpPr>
        <p:spPr>
          <a:xfrm>
            <a:off x="8320316" y="553937"/>
            <a:ext cx="307638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compile on pi-cluster with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gcc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test.c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7A17E5-C274-7548-8C75-408286AF5A1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219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0C5F5-97E1-44D4-CE4F-F4931701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502920"/>
            <a:ext cx="6116320" cy="61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Heap</a:t>
            </a:r>
            <a:r>
              <a:rPr lang="en-US" sz="2200" dirty="0"/>
              <a:t>: "pool"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54782" y="912707"/>
          <a:ext cx="9765671" cy="22466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78002" y="3429000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1010336" y="51565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193" y="76804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</a:t>
            </a:r>
            <a:r>
              <a:rPr lang="en-GB" sz="2000" b="1" dirty="0"/>
              <a:t>any pointer type on assignment to a pointer variable</a:t>
            </a:r>
            <a:endParaRPr lang="en-US" sz="20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05815" y="3375946"/>
            <a:ext cx="919089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976" y="548640"/>
            <a:ext cx="11466802" cy="339273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b="1" dirty="0"/>
              <a:t>Freed memory </a:t>
            </a:r>
            <a:r>
              <a:rPr lang="en-US" sz="2200" dirty="0"/>
              <a:t>is </a:t>
            </a:r>
            <a:r>
              <a:rPr lang="en-US" sz="2200" b="1" dirty="0"/>
              <a:t>used in future allocations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1572078" y="4139301"/>
            <a:ext cx="9047843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  // you lose the address in bytes when leaving scope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552" y="1025696"/>
            <a:ext cx="4452604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68224" y="85026"/>
            <a:ext cx="7138628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10    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11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8802176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memory pointed at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may be reused</a:t>
            </a:r>
            <a:endParaRPr lang="en-US" sz="20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 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336332" y="1523059"/>
            <a:ext cx="11698014" cy="42319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has a </a:t>
            </a:r>
            <a:r>
              <a:rPr lang="en-US" sz="2400" b="1" dirty="0">
                <a:solidFill>
                  <a:schemeClr val="tx2"/>
                </a:solidFill>
              </a:rPr>
              <a:t>side effect </a:t>
            </a:r>
            <a:r>
              <a:rPr lang="en-US" sz="2400" dirty="0">
                <a:solidFill>
                  <a:schemeClr val="tx2"/>
                </a:solidFill>
              </a:rPr>
              <a:t>of returning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caller is responsible for freeing this memory when no longer needed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caller correctly frees up space allocated by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Example of a hard-to-understand pointer statement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28738-068D-B54D-9EA8-2F51F1A8712D}"/>
              </a:ext>
            </a:extLst>
          </p:cNvPr>
          <p:cNvSpPr/>
          <p:nvPr/>
        </p:nvSpPr>
        <p:spPr bwMode="auto">
          <a:xfrm>
            <a:off x="372857" y="1115145"/>
            <a:ext cx="4696983" cy="98141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array[] = {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7, 9, 11, 13};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array;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8EEF88-4552-184C-BC83-73D74ACA987D}"/>
              </a:ext>
            </a:extLst>
          </p:cNvPr>
          <p:cNvSpPr/>
          <p:nvPr/>
        </p:nvSpPr>
        <p:spPr bwMode="auto">
          <a:xfrm>
            <a:off x="463631" y="3735423"/>
            <a:ext cx="3953730" cy="48233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yuck!!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FCF0-65BF-F74C-B6FD-507227BC6F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4C51F-2828-ABE9-013C-2136D99483DF}"/>
              </a:ext>
            </a:extLst>
          </p:cNvPr>
          <p:cNvSpPr txBox="1"/>
          <p:nvPr/>
        </p:nvSpPr>
        <p:spPr>
          <a:xfrm>
            <a:off x="68037" y="4267697"/>
            <a:ext cx="719291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Same as the one line above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//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)++ is array[0]=2+1;=3;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&amp;array[1]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points at 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9F4277-1DEE-3370-D47C-E421128770C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36666" y="751480"/>
          <a:ext cx="6941153" cy="3444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4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97183C-07ED-3C6C-DB7E-D390A9801C7A}"/>
              </a:ext>
            </a:extLst>
          </p:cNvPr>
          <p:cNvSpPr/>
          <p:nvPr/>
        </p:nvSpPr>
        <p:spPr bwMode="auto">
          <a:xfrm>
            <a:off x="7689784" y="5412964"/>
            <a:ext cx="2834461" cy="44016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9E0E7-6E6F-1B7B-C758-8C05D6DB2C16}"/>
              </a:ext>
            </a:extLst>
          </p:cNvPr>
          <p:cNvSpPr txBox="1"/>
          <p:nvPr/>
        </p:nvSpPr>
        <p:spPr>
          <a:xfrm>
            <a:off x="5610435" y="5853130"/>
            <a:ext cx="626126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//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)++ is array[0]=2+1=3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4; 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&amp;array[1];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-&gt;5</a:t>
            </a:r>
          </a:p>
        </p:txBody>
      </p:sp>
    </p:spTree>
    <p:extLst>
      <p:ext uri="{BB962C8B-B14F-4D97-AF65-F5344CB8AC3E}">
        <p14:creationId xmlns:p14="http://schemas.microsoft.com/office/powerpoint/2010/main" val="1350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/>
      <p:bldP spid="17" grpId="0" uiExpand="1" build="p" animBg="1"/>
      <p:bldP spid="4" grpId="0" animBg="1"/>
      <p:bldP spid="5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5291" y="548323"/>
            <a:ext cx="11041420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instance, nor does it allocate memory: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1975215" y="99237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3144379" cy="1586811"/>
            <a:chOff x="7058526" y="4167094"/>
            <a:chExt cx="3144379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3144379" cy="1471336"/>
              <a:chOff x="6639426" y="4182334"/>
              <a:chExt cx="3144379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9052285" y="47316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139425" cy="878977"/>
            <a:chOff x="8584999" y="5779946"/>
            <a:chExt cx="1139425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13942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show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8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994633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dirty="0"/>
              <a:t>which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requested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568788" y="1955948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2245958" y="3506656"/>
            <a:ext cx="6090395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shorter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131509" y="2254497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611409" y="3729053"/>
            <a:ext cx="1826141" cy="1113581"/>
            <a:chOff x="8256174" y="3590906"/>
            <a:chExt cx="1826141" cy="1113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56174" y="3590906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date </a:t>
              </a:r>
              <a:r>
                <a:rPr lang="en-US" dirty="0" err="1"/>
                <a:t>bday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9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Now create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options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722066" y="873629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20589" y="4364278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348145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7473" y="109742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63653" y="120001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54910" y="368016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88895" y="303740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83250" y="382911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83250" y="462055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51417" y="419564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54208" y="382442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51417" y="340362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54208" y="30324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50839" y="498545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53630" y="461424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627117" y="50055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627117" y="42184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35024" y="3430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83250" y="224381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45772" y="26162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48563" y="22450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81037" y="146452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43559" y="183693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46350" y="146571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78723" y="26627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96974" y="1897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91435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637286" y="1113586"/>
            <a:ext cx="6870653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856701D-AF39-A27E-FE7D-6E94D5F8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2507" y="3948367"/>
            <a:ext cx="5761468" cy="270574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Many claim typedefs</a:t>
            </a:r>
            <a:r>
              <a:rPr lang="en-US" sz="2200" dirty="0"/>
              <a:t> are easier to understand than tagged struct variables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6605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Copying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680416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the member value(s) of the whole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– </a:t>
            </a:r>
            <a:r>
              <a:rPr lang="en-US" i="1" dirty="0">
                <a:solidFill>
                  <a:srgbClr val="C00000"/>
                </a:solidFill>
              </a:rPr>
              <a:t>this copies the entire contents! </a:t>
            </a:r>
          </a:p>
          <a:p>
            <a:r>
              <a:rPr lang="en-US" dirty="0"/>
              <a:t>Individual fields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55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 it just copies the member fields!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434385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name;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19873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Safety first: </a:t>
            </a:r>
            <a:r>
              <a:rPr lang="en-US" sz="2200" dirty="0"/>
              <a:t>Allocate anything that is pointed at by a struct member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Memory Allocation Structs with Pointer Members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&amp;name1;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2440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5355249" y="1531782"/>
            <a:ext cx="642019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*);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*a)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8565344" y="3354505"/>
            <a:ext cx="3527268" cy="1721190"/>
            <a:chOff x="10723793" y="8795228"/>
            <a:chExt cx="3527268" cy="17211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10723793" y="8795228"/>
              <a:ext cx="3527268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this is a POINTER to the first element…..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 </a:t>
              </a:r>
              <a:r>
                <a:rPr lang="en-US" dirty="0" err="1">
                  <a:solidFill>
                    <a:schemeClr val="tx2"/>
                  </a:solidFill>
                </a:rPr>
                <a:t>sizeof</a:t>
              </a:r>
              <a:r>
                <a:rPr lang="en-US" dirty="0">
                  <a:solidFill>
                    <a:schemeClr val="tx2"/>
                  </a:solidFill>
                </a:rPr>
                <a:t>(a) is the size of a pointer, not the array it points at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Net result: </a:t>
              </a:r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</a:t>
              </a:r>
              <a:r>
                <a:rPr lang="en-US" dirty="0" err="1">
                  <a:solidFill>
                    <a:schemeClr val="tx2"/>
                  </a:solidFill>
                </a:rPr>
                <a:t>picluster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885053" y="10272556"/>
              <a:ext cx="0" cy="24386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9431F9-54E7-8E43-F2D8-74A326992EFD}"/>
              </a:ext>
            </a:extLst>
          </p:cNvPr>
          <p:cNvGrpSpPr/>
          <p:nvPr/>
        </p:nvGrpSpPr>
        <p:grpSpPr>
          <a:xfrm>
            <a:off x="2272592" y="2091340"/>
            <a:ext cx="3543768" cy="4413526"/>
            <a:chOff x="1051381" y="2925019"/>
            <a:chExt cx="3543768" cy="44135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FB7FF6-BC8B-E556-9939-71277FA8D1D5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30A93B-FA12-13C1-8765-78A40C10B21B}"/>
                </a:ext>
              </a:extLst>
            </p:cNvPr>
            <p:cNvGrpSpPr/>
            <p:nvPr/>
          </p:nvGrpSpPr>
          <p:grpSpPr>
            <a:xfrm>
              <a:off x="1051381" y="2925019"/>
              <a:ext cx="2680085" cy="4413526"/>
              <a:chOff x="1051381" y="2925019"/>
              <a:chExt cx="2680085" cy="441352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6B8B8C7-FA36-FBBA-A9D3-58C9286BE7ED}"/>
                  </a:ext>
                </a:extLst>
              </p:cNvPr>
              <p:cNvGrpSpPr/>
              <p:nvPr/>
            </p:nvGrpSpPr>
            <p:grpSpPr>
              <a:xfrm>
                <a:off x="1051381" y="2925019"/>
                <a:ext cx="2680085" cy="4383903"/>
                <a:chOff x="7492474" y="1215244"/>
                <a:chExt cx="2680085" cy="4383903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7EDF997-578E-78EE-20C3-37888969A285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1F43918-0365-63BC-3984-F87240AEF008}"/>
                    </a:ext>
                  </a:extLst>
                </p:cNvPr>
                <p:cNvGrpSpPr/>
                <p:nvPr/>
              </p:nvGrpSpPr>
              <p:grpSpPr>
                <a:xfrm>
                  <a:off x="7492474" y="1682726"/>
                  <a:ext cx="2140176" cy="3916421"/>
                  <a:chOff x="7492474" y="1682726"/>
                  <a:chExt cx="2140176" cy="3916421"/>
                </a:xfrm>
              </p:grpSpPr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89AAA9-D119-3700-DC56-833FC1F3E083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B89D06E-195D-5F57-C6BF-7724FF49BD9C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BB73BFF-AFA1-0572-B187-A084CFAFE36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C6E10A6-DA70-85ED-B47D-16B11BC26BC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D4D07B3-5CA1-5CF4-9338-29CADACAAF9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49ECECD-73A0-36B9-0A60-ECA3A53E623F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FD13FC9-1116-98D9-E684-B512B667EF89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28" name="Right Brace 27">
                    <a:extLst>
                      <a:ext uri="{FF2B5EF4-FFF2-40B4-BE49-F238E27FC236}">
                        <a16:creationId xmlns:a16="http://schemas.microsoft.com/office/drawing/2014/main" id="{97FC6B05-BA38-818D-A09A-0B048564B0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2E6D1B7-D69B-1B3A-2922-060F716EE5FA}"/>
                      </a:ext>
                    </a:extLst>
                  </p:cNvPr>
                  <p:cNvSpPr txBox="1"/>
                  <p:nvPr/>
                </p:nvSpPr>
                <p:spPr>
                  <a:xfrm>
                    <a:off x="7492474" y="522981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32" name="Right Arrow 31">
                    <a:extLst>
                      <a:ext uri="{FF2B5EF4-FFF2-40B4-BE49-F238E27FC236}">
                        <a16:creationId xmlns:a16="http://schemas.microsoft.com/office/drawing/2014/main" id="{AAACB355-680A-D093-4E1E-C551B2B6729E}"/>
                      </a:ext>
                    </a:extLst>
                  </p:cNvPr>
                  <p:cNvSpPr/>
                  <p:nvPr/>
                </p:nvSpPr>
                <p:spPr>
                  <a:xfrm>
                    <a:off x="8236745" y="4143126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39B2D4-69F2-BF31-F8CD-0DBB604AF3D9}"/>
                  </a:ext>
                </a:extLst>
              </p:cNvPr>
              <p:cNvSpPr txBox="1"/>
              <p:nvPr/>
            </p:nvSpPr>
            <p:spPr>
              <a:xfrm>
                <a:off x="1370563" y="696921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10AAFE-B987-C374-0D1F-E05658906F4C}"/>
                  </a:ext>
                </a:extLst>
              </p:cNvPr>
              <p:cNvSpPr txBox="1"/>
              <p:nvPr/>
            </p:nvSpPr>
            <p:spPr>
              <a:xfrm>
                <a:off x="1436909" y="5590282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4AC9F4C-47EA-032E-D866-116B63745930}"/>
              </a:ext>
            </a:extLst>
          </p:cNvPr>
          <p:cNvSpPr/>
          <p:nvPr/>
        </p:nvSpPr>
        <p:spPr>
          <a:xfrm>
            <a:off x="3015585" y="5158112"/>
            <a:ext cx="136718" cy="94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06C5F-C8E9-4294-FCFB-DB5DE6C7C62E}"/>
              </a:ext>
            </a:extLst>
          </p:cNvPr>
          <p:cNvSpPr txBox="1"/>
          <p:nvPr/>
        </p:nvSpPr>
        <p:spPr>
          <a:xfrm>
            <a:off x="131113" y="5009678"/>
            <a:ext cx="219323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Remember a is parameter copy so is a separate variable that</a:t>
            </a:r>
            <a:r>
              <a:rPr lang="en-US" dirty="0">
                <a:solidFill>
                  <a:schemeClr val="tx2"/>
                </a:solidFill>
              </a:rPr>
              <a:t> contains a pointer to num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CAF4B8-DF55-F7CE-52AB-32BAD71049BD}"/>
              </a:ext>
            </a:extLst>
          </p:cNvPr>
          <p:cNvSpPr txBox="1"/>
          <p:nvPr/>
        </p:nvSpPr>
        <p:spPr>
          <a:xfrm>
            <a:off x="752417" y="3012003"/>
            <a:ext cx="23998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Observe numb is the name of an array (whose </a:t>
            </a:r>
            <a:r>
              <a:rPr lang="en-US" dirty="0" err="1">
                <a:solidFill>
                  <a:schemeClr val="tx2"/>
                </a:solidFill>
              </a:rPr>
              <a:t>Rvalue</a:t>
            </a:r>
            <a:r>
              <a:rPr lang="en-US" dirty="0">
                <a:solidFill>
                  <a:schemeClr val="tx2"/>
                </a:solidFill>
              </a:rPr>
              <a:t> is it's starting address)</a:t>
            </a:r>
          </a:p>
        </p:txBody>
      </p:sp>
    </p:spTree>
    <p:extLst>
      <p:ext uri="{BB962C8B-B14F-4D97-AF65-F5344CB8AC3E}">
        <p14:creationId xmlns:p14="http://schemas.microsoft.com/office/powerpoint/2010/main" val="166363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88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5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35293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name.doors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name2.doors))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38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Struct: Arrays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9904" y="685853"/>
            <a:ext cx="11036675" cy="59575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Allocate individual structs and arrays of structs using malloc() 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Remember 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>
                <a:solidFill>
                  <a:schemeClr val="tx2"/>
                </a:solidFill>
              </a:rPr>
              <a:t> is higher precedence than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873691" y="1884639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570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72" y="203109"/>
            <a:ext cx="10515600" cy="451852"/>
          </a:xfrm>
        </p:spPr>
        <p:txBody>
          <a:bodyPr/>
          <a:lstStyle/>
          <a:p>
            <a:r>
              <a:rPr lang="en-US" dirty="0"/>
              <a:t>Struct As A Parameter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6375" y="833070"/>
            <a:ext cx="11879249" cy="53391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being an array is always a pointer)</a:t>
            </a:r>
          </a:p>
          <a:p>
            <a:pPr lvl="1"/>
            <a:r>
              <a:rPr lang="en-US" sz="2200" dirty="0"/>
              <a:t>For me, I always use pointers regardless of size, but that is just maybe a decades old habit…</a:t>
            </a:r>
          </a:p>
          <a:p>
            <a:pPr lvl="1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31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as a Parameter to Functions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639674" y="1838398"/>
            <a:ext cx="2962120" cy="805359"/>
            <a:chOff x="1883246" y="3416644"/>
            <a:chExt cx="2962120" cy="805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two different structs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621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3D2-C8D9-4177-EBE5-0F82599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returns from a function call (NULL Examples)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9B59D2-D17B-266A-BFAD-9F78F03727A4}"/>
              </a:ext>
            </a:extLst>
          </p:cNvPr>
          <p:cNvSpPr/>
          <p:nvPr/>
        </p:nvSpPr>
        <p:spPr bwMode="auto">
          <a:xfrm>
            <a:off x="6329680" y="832008"/>
            <a:ext cx="5590579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BUFSZ 512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*);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BUFSZ, stdin) !=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next(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!=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("after: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else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("no comma found\n");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E19E63-3229-2A07-E69C-8E7789DD1BBE}"/>
              </a:ext>
            </a:extLst>
          </p:cNvPr>
          <p:cNvSpPr/>
          <p:nvPr/>
        </p:nvSpPr>
        <p:spPr bwMode="auto">
          <a:xfrm>
            <a:off x="233680" y="1924452"/>
            <a:ext cx="5760719" cy="351543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'\0') &amp;&amp; 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','))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',')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++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3C50F-729F-B76C-0706-F902E474133F}"/>
              </a:ext>
            </a:extLst>
          </p:cNvPr>
          <p:cNvSpPr txBox="1"/>
          <p:nvPr/>
        </p:nvSpPr>
        <p:spPr>
          <a:xfrm>
            <a:off x="984229" y="1094943"/>
            <a:ext cx="42596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returns a pointer to the character that follows the first comma ','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786CF-ED42-01C6-28A1-DDB91125EF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638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EF07-90E4-D74B-A950-25B81BC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1" y="151890"/>
            <a:ext cx="12212140" cy="404608"/>
          </a:xfrm>
        </p:spPr>
        <p:txBody>
          <a:bodyPr/>
          <a:lstStyle/>
          <a:p>
            <a:r>
              <a:rPr lang="en-US" dirty="0"/>
              <a:t>Returning a Pointer To a Local Variable (Dangling Pointer)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CC40-DA54-FE4B-985B-3C96E51205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043" y="551953"/>
            <a:ext cx="11678443" cy="2390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There are many situations where </a:t>
            </a:r>
            <a:r>
              <a:rPr lang="en-US" dirty="0">
                <a:solidFill>
                  <a:srgbClr val="2C895B"/>
                </a:solidFill>
              </a:rPr>
              <a:t>a function will return a pointer</a:t>
            </a:r>
            <a:r>
              <a:rPr lang="en-US" dirty="0"/>
              <a:t>, but </a:t>
            </a:r>
            <a:r>
              <a:rPr lang="en-US" dirty="0">
                <a:solidFill>
                  <a:srgbClr val="2C895B"/>
                </a:solidFill>
              </a:rPr>
              <a:t>a function must never return a pointer to a memory location </a:t>
            </a:r>
            <a:r>
              <a:rPr lang="en-US" dirty="0"/>
              <a:t>that is </a:t>
            </a:r>
            <a:r>
              <a:rPr lang="en-US" dirty="0">
                <a:solidFill>
                  <a:srgbClr val="FF0000"/>
                </a:solidFill>
              </a:rPr>
              <a:t>no longer valid </a:t>
            </a:r>
            <a:r>
              <a:rPr lang="en-US" dirty="0">
                <a:solidFill>
                  <a:schemeClr val="tx2"/>
                </a:solidFill>
              </a:rPr>
              <a:t>such as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passed parameter copy </a:t>
            </a:r>
            <a:r>
              <a:rPr lang="en-US" dirty="0"/>
              <a:t>as the caller may or will deallocate it after the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local variable (automatic) </a:t>
            </a:r>
            <a:r>
              <a:rPr lang="en-US" dirty="0"/>
              <a:t>that is invalid on function return </a:t>
            </a:r>
          </a:p>
          <a:p>
            <a:r>
              <a:rPr lang="en-US" dirty="0"/>
              <a:t>These errors are called a </a:t>
            </a:r>
            <a:r>
              <a:rPr lang="en-US" dirty="0">
                <a:solidFill>
                  <a:srgbClr val="FF0000"/>
                </a:solidFill>
              </a:rPr>
              <a:t>dangling pointer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94E327-3D17-FE48-8E2F-83C9A03C42B3}"/>
              </a:ext>
            </a:extLst>
          </p:cNvPr>
          <p:cNvGrpSpPr/>
          <p:nvPr/>
        </p:nvGrpSpPr>
        <p:grpSpPr>
          <a:xfrm>
            <a:off x="643505" y="3007114"/>
            <a:ext cx="7434956" cy="1235154"/>
            <a:chOff x="643505" y="3007114"/>
            <a:chExt cx="7434956" cy="12351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E18258-93D3-A642-BD5F-958BD731C1A5}"/>
                </a:ext>
              </a:extLst>
            </p:cNvPr>
            <p:cNvGrpSpPr/>
            <p:nvPr/>
          </p:nvGrpSpPr>
          <p:grpSpPr>
            <a:xfrm>
              <a:off x="643505" y="3007114"/>
              <a:ext cx="7434956" cy="1235154"/>
              <a:chOff x="131075" y="607151"/>
              <a:chExt cx="7434956" cy="123515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BFE96DD-DDDC-714A-B522-D3EB881B5696}"/>
                  </a:ext>
                </a:extLst>
              </p:cNvPr>
              <p:cNvSpPr/>
              <p:nvPr/>
            </p:nvSpPr>
            <p:spPr bwMode="auto">
              <a:xfrm>
                <a:off x="3417025" y="607151"/>
                <a:ext cx="4149006" cy="1235154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bad_idea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5FB7CB-191F-9A4F-92FB-E1C0FACBC5EB}"/>
                  </a:ext>
                </a:extLst>
              </p:cNvPr>
              <p:cNvSpPr txBox="1"/>
              <p:nvPr/>
            </p:nvSpPr>
            <p:spPr>
              <a:xfrm>
                <a:off x="131075" y="607151"/>
                <a:ext cx="2614464" cy="1200329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n is a parameter with the scope of </a:t>
                </a:r>
                <a:r>
                  <a:rPr lang="en-US" dirty="0" err="1">
                    <a:solidFill>
                      <a:srgbClr val="0070C0"/>
                    </a:solidFill>
                  </a:rPr>
                  <a:t>bad_idea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it is no longer valid after the function returns </a:t>
                </a:r>
              </a:p>
            </p:txBody>
          </p:sp>
        </p:grp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077CCF6-B606-E94E-BD21-2B2CA63C169F}"/>
                </a:ext>
              </a:extLst>
            </p:cNvPr>
            <p:cNvSpPr/>
            <p:nvPr/>
          </p:nvSpPr>
          <p:spPr>
            <a:xfrm>
              <a:off x="3299792" y="3419341"/>
              <a:ext cx="583096" cy="205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CBD76-6ACC-694D-A3AF-9367A6E51133}"/>
              </a:ext>
            </a:extLst>
          </p:cNvPr>
          <p:cNvGrpSpPr/>
          <p:nvPr/>
        </p:nvGrpSpPr>
        <p:grpSpPr>
          <a:xfrm>
            <a:off x="639931" y="4617433"/>
            <a:ext cx="7438530" cy="2031325"/>
            <a:chOff x="639931" y="4617433"/>
            <a:chExt cx="7438530" cy="20313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775BBA-F1AD-7743-927C-A20980F25898}"/>
                </a:ext>
              </a:extLst>
            </p:cNvPr>
            <p:cNvGrpSpPr/>
            <p:nvPr/>
          </p:nvGrpSpPr>
          <p:grpSpPr>
            <a:xfrm>
              <a:off x="639931" y="4617433"/>
              <a:ext cx="7438530" cy="2031325"/>
              <a:chOff x="6964360" y="1317246"/>
              <a:chExt cx="7438530" cy="20313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3AC7E-F9C5-524A-92E7-A03B13E6907F}"/>
                  </a:ext>
                </a:extLst>
              </p:cNvPr>
              <p:cNvSpPr txBox="1"/>
              <p:nvPr/>
            </p:nvSpPr>
            <p:spPr>
              <a:xfrm>
                <a:off x="6964360" y="1317246"/>
                <a:ext cx="2614464" cy="2031325"/>
              </a:xfrm>
              <a:prstGeom prst="rect">
                <a:avLst/>
              </a:prstGeom>
              <a:noFill/>
              <a:ln w="34925">
                <a:solidFill>
                  <a:srgbClr val="F3753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440"/>
                    </a:solidFill>
                  </a:rPr>
                  <a:t>a is an automatic (local) with a scope and </a:t>
                </a:r>
                <a:r>
                  <a:rPr lang="en-US" b="1" u="sng" dirty="0">
                    <a:solidFill>
                      <a:srgbClr val="F37440"/>
                    </a:solidFill>
                  </a:rPr>
                  <a:t>lifetime</a:t>
                </a:r>
                <a:r>
                  <a:rPr lang="en-US" dirty="0">
                    <a:solidFill>
                      <a:srgbClr val="F37440"/>
                    </a:solidFill>
                  </a:rPr>
                  <a:t> within bad_idea2</a:t>
                </a:r>
              </a:p>
              <a:p>
                <a:r>
                  <a:rPr lang="en-US" dirty="0">
                    <a:solidFill>
                      <a:srgbClr val="F37440"/>
                    </a:solidFill>
                  </a:rPr>
                  <a:t>a is no longer a valid location after the function returns </a:t>
                </a:r>
                <a:endParaRPr lang="en-US" sz="2000" dirty="0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BE40729-4456-024E-B65F-F3DCD9CF73DA}"/>
                  </a:ext>
                </a:extLst>
              </p:cNvPr>
              <p:cNvSpPr/>
              <p:nvPr/>
            </p:nvSpPr>
            <p:spPr bwMode="auto">
              <a:xfrm>
                <a:off x="10165494" y="1521209"/>
                <a:ext cx="4237396" cy="1520190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4925" cap="flat" cmpd="sng" algn="ctr">
                <a:solidFill>
                  <a:srgbClr val="F3753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bad_idea2(int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int a = n * n;</a:t>
                </a:r>
                <a:b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</p:grp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A1B8CA7-9C0C-394C-BF74-5D91534A4D12}"/>
                </a:ext>
              </a:extLst>
            </p:cNvPr>
            <p:cNvSpPr/>
            <p:nvPr/>
          </p:nvSpPr>
          <p:spPr>
            <a:xfrm>
              <a:off x="3244553" y="5478816"/>
              <a:ext cx="583096" cy="205350"/>
            </a:xfrm>
            <a:prstGeom prst="rightArrow">
              <a:avLst/>
            </a:prstGeom>
            <a:solidFill>
              <a:srgbClr val="F37440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FDFB53-A5ED-8D4A-BDF8-45D815D7CA68}"/>
              </a:ext>
            </a:extLst>
          </p:cNvPr>
          <p:cNvSpPr/>
          <p:nvPr/>
        </p:nvSpPr>
        <p:spPr bwMode="auto">
          <a:xfrm>
            <a:off x="8452110" y="3267214"/>
            <a:ext cx="3540887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4925" cap="flat" cmpd="sng" algn="ctr">
            <a:solidFill>
              <a:srgbClr val="2C895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ok to do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</a:t>
            </a:r>
            <a:r>
              <a:rPr lang="en-US" b="1" i="1" u="sng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dangling</a:t>
            </a:r>
          </a:p>
          <a:p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pointer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ok(int n)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n * n;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D1BA2-FF01-8A4A-A746-A8BE62FC68D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16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710-AC2F-344A-9944-73242F33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1201"/>
          </a:xfrm>
        </p:spPr>
        <p:txBody>
          <a:bodyPr/>
          <a:lstStyle/>
          <a:p>
            <a:r>
              <a:rPr lang="en-US" dirty="0"/>
              <a:t>String Literals (Read-Only)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6BAE-1940-4649-A4CE-AAA30C9321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893" y="716776"/>
            <a:ext cx="11398213" cy="57923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strings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200" dirty="0">
                <a:solidFill>
                  <a:srgbClr val="0070C0"/>
                </a:solidFill>
              </a:rPr>
              <a:t>quotations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e.g.,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"string") are </a:t>
            </a:r>
            <a:r>
              <a:rPr lang="en-US" sz="2200" b="1" dirty="0">
                <a:solidFill>
                  <a:srgbClr val="7030A0"/>
                </a:solidFill>
              </a:rPr>
              <a:t>part of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200" b="1" dirty="0">
                <a:solidFill>
                  <a:schemeClr val="accent1"/>
                </a:solidFill>
              </a:rPr>
              <a:t>expression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i.e., </a:t>
            </a:r>
            <a:r>
              <a:rPr lang="en-US" sz="2200" i="1" dirty="0">
                <a:solidFill>
                  <a:srgbClr val="FF0000"/>
                </a:solidFill>
              </a:rPr>
              <a:t>not </a:t>
            </a:r>
            <a:r>
              <a:rPr lang="en-US" sz="2200" dirty="0">
                <a:solidFill>
                  <a:srgbClr val="FF0000"/>
                </a:solidFill>
              </a:rPr>
              <a:t>part of an </a:t>
            </a:r>
            <a:r>
              <a:rPr lang="en-US" sz="2200" i="1" dirty="0">
                <a:solidFill>
                  <a:srgbClr val="FF0000"/>
                </a:solidFill>
              </a:rPr>
              <a:t>array initialization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 they are called </a:t>
            </a:r>
            <a:r>
              <a:rPr lang="en-US" sz="2200" b="1" i="1" dirty="0">
                <a:solidFill>
                  <a:schemeClr val="accent1"/>
                </a:solidFill>
              </a:rPr>
              <a:t>string literals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What is a </a:t>
            </a:r>
            <a:r>
              <a:rPr lang="en-US" sz="2200" b="1" i="1" dirty="0">
                <a:solidFill>
                  <a:schemeClr val="accent1"/>
                </a:solidFill>
              </a:rPr>
              <a:t>string literal:</a:t>
            </a:r>
            <a:endParaRPr lang="en-US" sz="2200" b="1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 </a:t>
            </a:r>
            <a:r>
              <a:rPr lang="en-US" sz="2200" dirty="0">
                <a:solidFill>
                  <a:srgbClr val="2C895B"/>
                </a:solidFill>
              </a:rPr>
              <a:t>null-terminated string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array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Located in the </a:t>
            </a:r>
            <a:r>
              <a:rPr lang="en-US" sz="2200" b="1" dirty="0">
                <a:solidFill>
                  <a:srgbClr val="FF0000"/>
                </a:solidFill>
              </a:rPr>
              <a:t>read-only data </a:t>
            </a:r>
            <a:r>
              <a:rPr lang="en-US" sz="2200" dirty="0">
                <a:solidFill>
                  <a:srgbClr val="FF0000"/>
                </a:solidFill>
              </a:rPr>
              <a:t>segment of memory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200" dirty="0">
                <a:solidFill>
                  <a:srgbClr val="F37440"/>
                </a:solidFill>
              </a:rPr>
              <a:t>not assigned a variable 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by the compiler, so it is only accessible by the location in memory where it is stored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String literals </a:t>
            </a:r>
            <a:r>
              <a:rPr lang="en-US" sz="2200" dirty="0">
                <a:solidFill>
                  <a:schemeClr val="tx2"/>
                </a:solidFill>
              </a:rPr>
              <a:t>are a type of </a:t>
            </a:r>
            <a:r>
              <a:rPr lang="en-US" sz="2200" b="1" i="1" dirty="0">
                <a:solidFill>
                  <a:srgbClr val="2C895B"/>
                </a:solidFill>
              </a:rPr>
              <a:t>anonymous variable</a:t>
            </a:r>
          </a:p>
          <a:p>
            <a:pPr lvl="1"/>
            <a:r>
              <a:rPr lang="en-US" sz="2200" dirty="0"/>
              <a:t>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emory containing </a:t>
            </a:r>
            <a:r>
              <a:rPr lang="en-US" sz="2200" dirty="0">
                <a:solidFill>
                  <a:srgbClr val="0070C0"/>
                </a:solidFill>
              </a:rPr>
              <a:t>data without a name bound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to them (</a:t>
            </a:r>
            <a:r>
              <a:rPr lang="en-US" sz="2200" dirty="0">
                <a:solidFill>
                  <a:srgbClr val="FF0000"/>
                </a:solidFill>
              </a:rPr>
              <a:t>only the </a:t>
            </a:r>
            <a:r>
              <a:rPr lang="en-US" sz="2200" b="1" dirty="0">
                <a:solidFill>
                  <a:srgbClr val="FF0000"/>
                </a:solidFill>
              </a:rPr>
              <a:t>address</a:t>
            </a:r>
            <a:r>
              <a:rPr lang="en-US" sz="2200" dirty="0">
                <a:solidFill>
                  <a:srgbClr val="FF0000"/>
                </a:solidFill>
              </a:rPr>
              <a:t> is known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en-US" sz="2200" dirty="0"/>
              <a:t>The </a:t>
            </a:r>
            <a:r>
              <a:rPr lang="en-US" sz="2200" i="1" dirty="0">
                <a:solidFill>
                  <a:schemeClr val="accent1"/>
                </a:solidFill>
              </a:rPr>
              <a:t>string literal </a:t>
            </a:r>
            <a:r>
              <a:rPr lang="en-US" sz="2200" dirty="0">
                <a:solidFill>
                  <a:srgbClr val="F37440"/>
                </a:solidFill>
              </a:rPr>
              <a:t>in the </a:t>
            </a:r>
            <a:r>
              <a:rPr lang="en-US" sz="2200" dirty="0" err="1">
                <a:solidFill>
                  <a:srgbClr val="F37440"/>
                </a:solidFill>
              </a:rPr>
              <a:t>printf</a:t>
            </a:r>
            <a:r>
              <a:rPr lang="en-US" sz="2200" dirty="0">
                <a:solidFill>
                  <a:srgbClr val="F37440"/>
                </a:solidFill>
              </a:rPr>
              <a:t>()'s,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are replaced with the </a:t>
            </a:r>
            <a:r>
              <a:rPr lang="en-US" sz="2200" dirty="0">
                <a:solidFill>
                  <a:srgbClr val="0070C0"/>
                </a:solidFill>
              </a:rPr>
              <a:t>starting address of the corresponding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(first or [0] element) when the code is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097E-DDBD-4E49-9BA3-B03B80FB06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ADA68C-429F-8D4A-9EC1-7E491DDBE902}"/>
              </a:ext>
            </a:extLst>
          </p:cNvPr>
          <p:cNvSpPr/>
          <p:nvPr/>
        </p:nvSpPr>
        <p:spPr bwMode="auto">
          <a:xfrm>
            <a:off x="659710" y="1696622"/>
            <a:ext cx="6991266" cy="80595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%s\n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literal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1864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11860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*(mess2 + 1)  = '\0';		// Not OK (bus error)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5078423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525907" y="4051976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5003371"/>
            <a:ext cx="3154682" cy="707886"/>
            <a:chOff x="4060867" y="3639076"/>
            <a:chExt cx="3154682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353483" y="3639076"/>
              <a:ext cx="2862066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 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6148288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545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52270</TotalTime>
  <Words>6996</Words>
  <Application>Microsoft Macintosh PowerPoint</Application>
  <PresentationFormat>Widescreen</PresentationFormat>
  <Paragraphs>1341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Arial Regular</vt:lpstr>
      <vt:lpstr>Calibri</vt:lpstr>
      <vt:lpstr>CMU Bright</vt:lpstr>
      <vt:lpstr>Consolas</vt:lpstr>
      <vt:lpstr>Courier New</vt:lpstr>
      <vt:lpstr>Menlo</vt:lpstr>
      <vt:lpstr>Wingdings</vt:lpstr>
      <vt:lpstr>Theme1</vt:lpstr>
      <vt:lpstr>PowerPoint Presentation</vt:lpstr>
      <vt:lpstr>PowerPoint Presentation</vt:lpstr>
      <vt:lpstr>Example of a hard-to-understand pointer statement</vt:lpstr>
      <vt:lpstr>Arrays As Parameters: What is the size of the array?</vt:lpstr>
      <vt:lpstr>The NULL Constant and Pointers</vt:lpstr>
      <vt:lpstr>Pointer returns from a function call (NULL Examples)</vt:lpstr>
      <vt:lpstr>Returning a Pointer To a Local Variable (Dangling Pointer) </vt:lpstr>
      <vt:lpstr>String Literals (Read-Only) in Expressions</vt:lpstr>
      <vt:lpstr>String Literals, Mutable and Immutable arrays - 1</vt:lpstr>
      <vt:lpstr>2D Array of Char (where elements may contain strings)</vt:lpstr>
      <vt:lpstr>Array of Pointers to Strings (This is NOT a 2D array)</vt:lpstr>
      <vt:lpstr>main() Command line arguments: argc, argv</vt:lpstr>
      <vt:lpstr>Accessing argv char at a time</vt:lpstr>
      <vt:lpstr>Defining an Array of Pointer to Strings</vt:lpstr>
      <vt:lpstr>Defining an Array of Pointers to Mutable Strings</vt:lpstr>
      <vt:lpstr>Pointers to Functions (Function Pointers)</vt:lpstr>
      <vt:lpstr>Pointers to Function Example</vt:lpstr>
      <vt:lpstr>string buffer overflow: common security flaw</vt:lpstr>
      <vt:lpstr>strcpy() buffer overflow: over-write of an adjacent variable</vt:lpstr>
      <vt:lpstr>Process Memory Under Linux</vt:lpstr>
      <vt:lpstr>The Heap Memory Segment</vt:lpstr>
      <vt:lpstr>Heap Dynamic Memory Allocation Library Functions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Copying Structs</vt:lpstr>
      <vt:lpstr>Struct: Copy and Member Pointers</vt:lpstr>
      <vt:lpstr>Memory Allocation Structs with Pointer Members</vt:lpstr>
      <vt:lpstr>Struct: Copy and Member Pointers --- "Deep Copy"</vt:lpstr>
      <vt:lpstr>Nested Structs</vt:lpstr>
      <vt:lpstr>Comparing Two Structs</vt:lpstr>
      <vt:lpstr>Struct: Arrays and Dynamic Allocation</vt:lpstr>
      <vt:lpstr>Struct As A Parameter to Functions</vt:lpstr>
      <vt:lpstr>Struct as a Parameter to Functions – Be Careful it is not like arrays</vt:lpstr>
      <vt:lpstr>Struct as an Output Parameter: Deep Copy Example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2535</cp:revision>
  <cp:lastPrinted>2024-04-23T17:36:20Z</cp:lastPrinted>
  <dcterms:created xsi:type="dcterms:W3CDTF">2018-10-05T16:35:28Z</dcterms:created>
  <dcterms:modified xsi:type="dcterms:W3CDTF">2024-04-25T16:07:27Z</dcterms:modified>
  <cp:category/>
</cp:coreProperties>
</file>