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6.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4"/>
  </p:notesMasterIdLst>
  <p:handoutMasterIdLst>
    <p:handoutMasterId r:id="rId105"/>
  </p:handoutMasterIdLst>
  <p:sldIdLst>
    <p:sldId id="2727" r:id="rId2"/>
    <p:sldId id="3091" r:id="rId3"/>
    <p:sldId id="2857" r:id="rId4"/>
    <p:sldId id="3096" r:id="rId5"/>
    <p:sldId id="2905" r:id="rId6"/>
    <p:sldId id="2906" r:id="rId7"/>
    <p:sldId id="3051" r:id="rId8"/>
    <p:sldId id="3045" r:id="rId9"/>
    <p:sldId id="3119" r:id="rId10"/>
    <p:sldId id="3038" r:id="rId11"/>
    <p:sldId id="2713" r:id="rId12"/>
    <p:sldId id="2753" r:id="rId13"/>
    <p:sldId id="3114" r:id="rId14"/>
    <p:sldId id="3115" r:id="rId15"/>
    <p:sldId id="2725" r:id="rId16"/>
    <p:sldId id="2928" r:id="rId17"/>
    <p:sldId id="2934" r:id="rId18"/>
    <p:sldId id="3101" r:id="rId19"/>
    <p:sldId id="3102" r:id="rId20"/>
    <p:sldId id="3103" r:id="rId21"/>
    <p:sldId id="3104" r:id="rId22"/>
    <p:sldId id="3105" r:id="rId23"/>
    <p:sldId id="3106" r:id="rId24"/>
    <p:sldId id="3107" r:id="rId25"/>
    <p:sldId id="3108" r:id="rId26"/>
    <p:sldId id="3109" r:id="rId27"/>
    <p:sldId id="3110" r:id="rId28"/>
    <p:sldId id="3111" r:id="rId29"/>
    <p:sldId id="3112" r:id="rId30"/>
    <p:sldId id="3113" r:id="rId31"/>
    <p:sldId id="3117" r:id="rId32"/>
    <p:sldId id="2758" r:id="rId33"/>
    <p:sldId id="2931" r:id="rId34"/>
    <p:sldId id="2909" r:id="rId35"/>
    <p:sldId id="2936" r:id="rId36"/>
    <p:sldId id="2978" r:id="rId37"/>
    <p:sldId id="2076" r:id="rId38"/>
    <p:sldId id="3015" r:id="rId39"/>
    <p:sldId id="3014" r:id="rId40"/>
    <p:sldId id="3118" r:id="rId41"/>
    <p:sldId id="3011" r:id="rId42"/>
    <p:sldId id="3052" r:id="rId43"/>
    <p:sldId id="3019" r:id="rId44"/>
    <p:sldId id="2924" r:id="rId45"/>
    <p:sldId id="2914" r:id="rId46"/>
    <p:sldId id="3012" r:id="rId47"/>
    <p:sldId id="2637" r:id="rId48"/>
    <p:sldId id="2494" r:id="rId49"/>
    <p:sldId id="2963" r:id="rId50"/>
    <p:sldId id="544" r:id="rId51"/>
    <p:sldId id="545" r:id="rId52"/>
    <p:sldId id="546" r:id="rId53"/>
    <p:sldId id="547" r:id="rId54"/>
    <p:sldId id="548" r:id="rId55"/>
    <p:sldId id="549" r:id="rId56"/>
    <p:sldId id="551" r:id="rId57"/>
    <p:sldId id="550" r:id="rId58"/>
    <p:sldId id="552" r:id="rId59"/>
    <p:sldId id="554" r:id="rId60"/>
    <p:sldId id="555" r:id="rId61"/>
    <p:sldId id="553" r:id="rId62"/>
    <p:sldId id="557" r:id="rId63"/>
    <p:sldId id="556" r:id="rId64"/>
    <p:sldId id="3023" r:id="rId65"/>
    <p:sldId id="559" r:id="rId66"/>
    <p:sldId id="560" r:id="rId67"/>
    <p:sldId id="561" r:id="rId68"/>
    <p:sldId id="563" r:id="rId69"/>
    <p:sldId id="565" r:id="rId70"/>
    <p:sldId id="564" r:id="rId71"/>
    <p:sldId id="569" r:id="rId72"/>
    <p:sldId id="566" r:id="rId73"/>
    <p:sldId id="571" r:id="rId74"/>
    <p:sldId id="570" r:id="rId75"/>
    <p:sldId id="573" r:id="rId76"/>
    <p:sldId id="572" r:id="rId77"/>
    <p:sldId id="574" r:id="rId78"/>
    <p:sldId id="575" r:id="rId79"/>
    <p:sldId id="576" r:id="rId80"/>
    <p:sldId id="577" r:id="rId81"/>
    <p:sldId id="3033" r:id="rId82"/>
    <p:sldId id="3034" r:id="rId83"/>
    <p:sldId id="3035" r:id="rId84"/>
    <p:sldId id="3036" r:id="rId85"/>
    <p:sldId id="3037" r:id="rId86"/>
    <p:sldId id="578" r:id="rId87"/>
    <p:sldId id="579" r:id="rId88"/>
    <p:sldId id="3024" r:id="rId89"/>
    <p:sldId id="3116" r:id="rId90"/>
    <p:sldId id="3043" r:id="rId91"/>
    <p:sldId id="3044" r:id="rId92"/>
    <p:sldId id="3050" r:id="rId93"/>
    <p:sldId id="447" r:id="rId94"/>
    <p:sldId id="3049" r:id="rId95"/>
    <p:sldId id="3042" r:id="rId96"/>
    <p:sldId id="2893" r:id="rId97"/>
    <p:sldId id="2930" r:id="rId98"/>
    <p:sldId id="2975" r:id="rId99"/>
    <p:sldId id="2976" r:id="rId100"/>
    <p:sldId id="2935" r:id="rId101"/>
    <p:sldId id="2908" r:id="rId102"/>
    <p:sldId id="2923"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58"/>
    <p:restoredTop sz="97532"/>
  </p:normalViewPr>
  <p:slideViewPr>
    <p:cSldViewPr snapToGrid="0" snapToObjects="1">
      <p:cViewPr>
        <p:scale>
          <a:sx n="129" d="100"/>
          <a:sy n="129" d="100"/>
        </p:scale>
        <p:origin x="2520" y="864"/>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5/18/24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16</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33</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58</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93</a:t>
            </a:fld>
            <a:endParaRPr lang="en-US"/>
          </a:p>
        </p:txBody>
      </p:sp>
    </p:spTree>
    <p:extLst>
      <p:ext uri="{BB962C8B-B14F-4D97-AF65-F5344CB8AC3E}">
        <p14:creationId xmlns:p14="http://schemas.microsoft.com/office/powerpoint/2010/main" val="65455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88759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32099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799" r:id="rId7"/>
    <p:sldLayoutId id="2147483800" r:id="rId8"/>
    <p:sldLayoutId id="2147483801"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41.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8.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5.xml"/><Relationship Id="rId4"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6" Type="http://schemas.openxmlformats.org/officeDocument/2006/relationships/tags" Target="../tags/tag245.xml"/><Relationship Id="rId21" Type="http://schemas.openxmlformats.org/officeDocument/2006/relationships/tags" Target="../tags/tag240.xml"/><Relationship Id="rId42" Type="http://schemas.openxmlformats.org/officeDocument/2006/relationships/tags" Target="../tags/tag261.xml"/><Relationship Id="rId47" Type="http://schemas.openxmlformats.org/officeDocument/2006/relationships/tags" Target="../tags/tag266.xml"/><Relationship Id="rId63" Type="http://schemas.openxmlformats.org/officeDocument/2006/relationships/tags" Target="../tags/tag282.xml"/><Relationship Id="rId68" Type="http://schemas.openxmlformats.org/officeDocument/2006/relationships/tags" Target="../tags/tag287.xml"/><Relationship Id="rId7" Type="http://schemas.openxmlformats.org/officeDocument/2006/relationships/tags" Target="../tags/tag226.xml"/><Relationship Id="rId2" Type="http://schemas.openxmlformats.org/officeDocument/2006/relationships/tags" Target="../tags/tag221.xml"/><Relationship Id="rId16" Type="http://schemas.openxmlformats.org/officeDocument/2006/relationships/tags" Target="../tags/tag235.xml"/><Relationship Id="rId29" Type="http://schemas.openxmlformats.org/officeDocument/2006/relationships/tags" Target="../tags/tag248.xml"/><Relationship Id="rId11" Type="http://schemas.openxmlformats.org/officeDocument/2006/relationships/tags" Target="../tags/tag230.xml"/><Relationship Id="rId24" Type="http://schemas.openxmlformats.org/officeDocument/2006/relationships/tags" Target="../tags/tag243.xml"/><Relationship Id="rId32" Type="http://schemas.openxmlformats.org/officeDocument/2006/relationships/tags" Target="../tags/tag251.xml"/><Relationship Id="rId37" Type="http://schemas.openxmlformats.org/officeDocument/2006/relationships/tags" Target="../tags/tag256.xml"/><Relationship Id="rId40" Type="http://schemas.openxmlformats.org/officeDocument/2006/relationships/tags" Target="../tags/tag259.xml"/><Relationship Id="rId45" Type="http://schemas.openxmlformats.org/officeDocument/2006/relationships/tags" Target="../tags/tag264.xml"/><Relationship Id="rId53" Type="http://schemas.openxmlformats.org/officeDocument/2006/relationships/tags" Target="../tags/tag272.xml"/><Relationship Id="rId58" Type="http://schemas.openxmlformats.org/officeDocument/2006/relationships/tags" Target="../tags/tag277.xml"/><Relationship Id="rId66" Type="http://schemas.openxmlformats.org/officeDocument/2006/relationships/tags" Target="../tags/tag285.xml"/><Relationship Id="rId5" Type="http://schemas.openxmlformats.org/officeDocument/2006/relationships/tags" Target="../tags/tag224.xml"/><Relationship Id="rId61" Type="http://schemas.openxmlformats.org/officeDocument/2006/relationships/tags" Target="../tags/tag280.xml"/><Relationship Id="rId19" Type="http://schemas.openxmlformats.org/officeDocument/2006/relationships/tags" Target="../tags/tag238.xml"/><Relationship Id="rId14" Type="http://schemas.openxmlformats.org/officeDocument/2006/relationships/tags" Target="../tags/tag233.xml"/><Relationship Id="rId22" Type="http://schemas.openxmlformats.org/officeDocument/2006/relationships/tags" Target="../tags/tag241.xml"/><Relationship Id="rId27" Type="http://schemas.openxmlformats.org/officeDocument/2006/relationships/tags" Target="../tags/tag246.xml"/><Relationship Id="rId30" Type="http://schemas.openxmlformats.org/officeDocument/2006/relationships/tags" Target="../tags/tag249.xml"/><Relationship Id="rId35" Type="http://schemas.openxmlformats.org/officeDocument/2006/relationships/tags" Target="../tags/tag254.xml"/><Relationship Id="rId43" Type="http://schemas.openxmlformats.org/officeDocument/2006/relationships/tags" Target="../tags/tag262.xml"/><Relationship Id="rId48" Type="http://schemas.openxmlformats.org/officeDocument/2006/relationships/tags" Target="../tags/tag267.xml"/><Relationship Id="rId56" Type="http://schemas.openxmlformats.org/officeDocument/2006/relationships/tags" Target="../tags/tag275.xml"/><Relationship Id="rId64" Type="http://schemas.openxmlformats.org/officeDocument/2006/relationships/tags" Target="../tags/tag283.xml"/><Relationship Id="rId69" Type="http://schemas.openxmlformats.org/officeDocument/2006/relationships/tags" Target="../tags/tag288.xml"/><Relationship Id="rId8" Type="http://schemas.openxmlformats.org/officeDocument/2006/relationships/tags" Target="../tags/tag227.xml"/><Relationship Id="rId51" Type="http://schemas.openxmlformats.org/officeDocument/2006/relationships/tags" Target="../tags/tag270.xml"/><Relationship Id="rId3" Type="http://schemas.openxmlformats.org/officeDocument/2006/relationships/tags" Target="../tags/tag222.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tags" Target="../tags/tag244.xml"/><Relationship Id="rId33" Type="http://schemas.openxmlformats.org/officeDocument/2006/relationships/tags" Target="../tags/tag252.xml"/><Relationship Id="rId38" Type="http://schemas.openxmlformats.org/officeDocument/2006/relationships/tags" Target="../tags/tag257.xml"/><Relationship Id="rId46" Type="http://schemas.openxmlformats.org/officeDocument/2006/relationships/tags" Target="../tags/tag265.xml"/><Relationship Id="rId59" Type="http://schemas.openxmlformats.org/officeDocument/2006/relationships/tags" Target="../tags/tag278.xml"/><Relationship Id="rId67" Type="http://schemas.openxmlformats.org/officeDocument/2006/relationships/tags" Target="../tags/tag286.xml"/><Relationship Id="rId20" Type="http://schemas.openxmlformats.org/officeDocument/2006/relationships/tags" Target="../tags/tag239.xml"/><Relationship Id="rId41" Type="http://schemas.openxmlformats.org/officeDocument/2006/relationships/tags" Target="../tags/tag260.xml"/><Relationship Id="rId54" Type="http://schemas.openxmlformats.org/officeDocument/2006/relationships/tags" Target="../tags/tag273.xml"/><Relationship Id="rId62" Type="http://schemas.openxmlformats.org/officeDocument/2006/relationships/tags" Target="../tags/tag281.xml"/><Relationship Id="rId70" Type="http://schemas.openxmlformats.org/officeDocument/2006/relationships/slideLayout" Target="../slideLayouts/slideLayout4.xml"/><Relationship Id="rId1" Type="http://schemas.openxmlformats.org/officeDocument/2006/relationships/tags" Target="../tags/tag220.xml"/><Relationship Id="rId6" Type="http://schemas.openxmlformats.org/officeDocument/2006/relationships/tags" Target="../tags/tag225.xml"/><Relationship Id="rId15" Type="http://schemas.openxmlformats.org/officeDocument/2006/relationships/tags" Target="../tags/tag234.xml"/><Relationship Id="rId23" Type="http://schemas.openxmlformats.org/officeDocument/2006/relationships/tags" Target="../tags/tag242.xml"/><Relationship Id="rId28" Type="http://schemas.openxmlformats.org/officeDocument/2006/relationships/tags" Target="../tags/tag247.xml"/><Relationship Id="rId36" Type="http://schemas.openxmlformats.org/officeDocument/2006/relationships/tags" Target="../tags/tag255.xml"/><Relationship Id="rId49" Type="http://schemas.openxmlformats.org/officeDocument/2006/relationships/tags" Target="../tags/tag268.xml"/><Relationship Id="rId57" Type="http://schemas.openxmlformats.org/officeDocument/2006/relationships/tags" Target="../tags/tag276.xml"/><Relationship Id="rId10" Type="http://schemas.openxmlformats.org/officeDocument/2006/relationships/tags" Target="../tags/tag229.xml"/><Relationship Id="rId31" Type="http://schemas.openxmlformats.org/officeDocument/2006/relationships/tags" Target="../tags/tag250.xml"/><Relationship Id="rId44" Type="http://schemas.openxmlformats.org/officeDocument/2006/relationships/tags" Target="../tags/tag263.xml"/><Relationship Id="rId52" Type="http://schemas.openxmlformats.org/officeDocument/2006/relationships/tags" Target="../tags/tag271.xml"/><Relationship Id="rId60" Type="http://schemas.openxmlformats.org/officeDocument/2006/relationships/tags" Target="../tags/tag279.xml"/><Relationship Id="rId65" Type="http://schemas.openxmlformats.org/officeDocument/2006/relationships/tags" Target="../tags/tag284.xml"/><Relationship Id="rId4" Type="http://schemas.openxmlformats.org/officeDocument/2006/relationships/tags" Target="../tags/tag223.xml"/><Relationship Id="rId9" Type="http://schemas.openxmlformats.org/officeDocument/2006/relationships/tags" Target="../tags/tag228.xml"/><Relationship Id="rId13" Type="http://schemas.openxmlformats.org/officeDocument/2006/relationships/tags" Target="../tags/tag232.xml"/><Relationship Id="rId18" Type="http://schemas.openxmlformats.org/officeDocument/2006/relationships/tags" Target="../tags/tag237.xml"/><Relationship Id="rId39" Type="http://schemas.openxmlformats.org/officeDocument/2006/relationships/tags" Target="../tags/tag258.xml"/><Relationship Id="rId34" Type="http://schemas.openxmlformats.org/officeDocument/2006/relationships/tags" Target="../tags/tag253.xml"/><Relationship Id="rId50" Type="http://schemas.openxmlformats.org/officeDocument/2006/relationships/tags" Target="../tags/tag269.xml"/><Relationship Id="rId55" Type="http://schemas.openxmlformats.org/officeDocument/2006/relationships/tags" Target="../tags/tag27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- 15</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2.01</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119B1-467E-F4DA-1275-E743F5F96577}"/>
              </a:ext>
            </a:extLst>
          </p:cNvPr>
          <p:cNvPicPr>
            <a:picLocks noChangeAspect="1"/>
          </p:cNvPicPr>
          <p:nvPr/>
        </p:nvPicPr>
        <p:blipFill>
          <a:blip r:embed="rId2"/>
          <a:stretch>
            <a:fillRect/>
          </a:stretch>
        </p:blipFill>
        <p:spPr>
          <a:xfrm>
            <a:off x="3379304" y="609600"/>
            <a:ext cx="5536096" cy="5536096"/>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ABC945-F961-4DE7-5013-6E4BF1AC935D}"/>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3">
            <a:extLst>
              <a:ext uri="{FF2B5EF4-FFF2-40B4-BE49-F238E27FC236}">
                <a16:creationId xmlns:a16="http://schemas.microsoft.com/office/drawing/2014/main" id="{29317958-51BF-F94C-90A6-CA15736F45B3}"/>
              </a:ext>
            </a:extLst>
          </p:cNvPr>
          <p:cNvSpPr txBox="1">
            <a:spLocks/>
          </p:cNvSpPr>
          <p:nvPr/>
        </p:nvSpPr>
        <p:spPr>
          <a:xfrm>
            <a:off x="1341102" y="4425720"/>
            <a:ext cx="9348803" cy="182313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Isolate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lsr</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lsl</a:t>
            </a:r>
            <a:r>
              <a:rPr lang="en-US" b="1" dirty="0">
                <a:solidFill>
                  <a:srgbClr val="0070C0"/>
                </a:solidFill>
                <a:latin typeface="Courier New" panose="02070309020205020404" pitchFamily="49" charset="0"/>
                <a:cs typeface="Courier New" panose="02070309020205020404" pitchFamily="49" charset="0"/>
              </a:rPr>
              <a:t>  </a:t>
            </a:r>
            <a:r>
              <a:rPr lang="en-US" dirty="0"/>
              <a:t> to get a </a:t>
            </a:r>
            <a:r>
              <a:rPr lang="en-US" dirty="0">
                <a:solidFill>
                  <a:srgbClr val="FF0000"/>
                </a:solidFill>
              </a:rPr>
              <a:t>field surrounded by zeros</a:t>
            </a:r>
          </a:p>
          <a:p>
            <a:pPr marL="0" indent="0">
              <a:buFont typeface="Arial" panose="020B0604020202020204" pitchFamily="34" charset="0"/>
              <a:buNone/>
            </a:pPr>
            <a:endParaRPr lang="en-US" dirty="0"/>
          </a:p>
        </p:txBody>
      </p:sp>
      <p:graphicFrame>
        <p:nvGraphicFramePr>
          <p:cNvPr id="43" name="Table 42">
            <a:extLst>
              <a:ext uri="{FF2B5EF4-FFF2-40B4-BE49-F238E27FC236}">
                <a16:creationId xmlns:a16="http://schemas.microsoft.com/office/drawing/2014/main" id="{9416EDD2-6ABC-E54C-AA9D-C725A5F047B7}"/>
              </a:ext>
            </a:extLst>
          </p:cNvPr>
          <p:cNvGraphicFramePr>
            <a:graphicFrameLocks noGrp="1"/>
          </p:cNvGraphicFramePr>
          <p:nvPr>
            <p:extLst>
              <p:ext uri="{D42A27DB-BD31-4B8C-83A1-F6EECF244321}">
                <p14:modId xmlns:p14="http://schemas.microsoft.com/office/powerpoint/2010/main" val="2384197538"/>
              </p:ext>
            </p:extLst>
          </p:nvPr>
        </p:nvGraphicFramePr>
        <p:xfrm>
          <a:off x="1583328" y="4862568"/>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2" name="Title 1">
            <a:extLst>
              <a:ext uri="{FF2B5EF4-FFF2-40B4-BE49-F238E27FC236}">
                <a16:creationId xmlns:a16="http://schemas.microsoft.com/office/drawing/2014/main" id="{398F1BC8-3915-3344-B67F-823AE999A871}"/>
              </a:ext>
            </a:extLst>
          </p:cNvPr>
          <p:cNvSpPr>
            <a:spLocks noGrp="1"/>
          </p:cNvSpPr>
          <p:nvPr>
            <p:ph type="title"/>
          </p:nvPr>
        </p:nvSpPr>
        <p:spPr>
          <a:xfrm>
            <a:off x="323164" y="52592"/>
            <a:ext cx="10515600" cy="492774"/>
          </a:xfrm>
        </p:spPr>
        <p:txBody>
          <a:bodyPr/>
          <a:lstStyle/>
          <a:p>
            <a:pPr defTabSz="685800"/>
            <a:r>
              <a:rPr lang="en-US" sz="3200" dirty="0">
                <a:solidFill>
                  <a:srgbClr val="0070C0"/>
                </a:solidFill>
                <a:latin typeface="+mn-lt"/>
              </a:rPr>
              <a:t>Masking Summary - 1</a:t>
            </a:r>
            <a:endParaRPr lang="en-US" dirty="0">
              <a:solidFill>
                <a:srgbClr val="0070C0"/>
              </a:solidFill>
              <a:latin typeface="+mn-lt"/>
            </a:endParaRPr>
          </a:p>
        </p:txBody>
      </p:sp>
      <p:sp>
        <p:nvSpPr>
          <p:cNvPr id="32" name="Content Placeholder 31">
            <a:extLst>
              <a:ext uri="{FF2B5EF4-FFF2-40B4-BE49-F238E27FC236}">
                <a16:creationId xmlns:a16="http://schemas.microsoft.com/office/drawing/2014/main" id="{5A415BB2-1609-D24E-835F-93AF9B6E576F}"/>
              </a:ext>
            </a:extLst>
          </p:cNvPr>
          <p:cNvSpPr>
            <a:spLocks noGrp="1"/>
          </p:cNvSpPr>
          <p:nvPr>
            <p:ph sz="quarter" idx="16"/>
          </p:nvPr>
        </p:nvSpPr>
        <p:spPr>
          <a:xfrm>
            <a:off x="1341102" y="545366"/>
            <a:ext cx="9348803" cy="1855936"/>
          </a:xfrm>
          <a:solidFill>
            <a:schemeClr val="accent4">
              <a:lumMod val="20000"/>
              <a:lumOff val="80000"/>
            </a:schemeClr>
          </a:solidFill>
          <a:ln>
            <a:solidFill>
              <a:schemeClr val="accent1"/>
            </a:solidFill>
          </a:ln>
        </p:spPr>
        <p:txBody>
          <a:bodyPr/>
          <a:lstStyle/>
          <a:p>
            <a:pPr marL="0" indent="0">
              <a:buNone/>
            </a:pPr>
            <a:r>
              <a:rPr lang="en-US" b="1" dirty="0">
                <a:solidFill>
                  <a:srgbClr val="0070C0"/>
                </a:solidFill>
                <a:cs typeface="Courier New" panose="02070309020205020404" pitchFamily="49" charset="0"/>
              </a:rPr>
              <a:t>Select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solidFill>
                  <a:schemeClr val="tx2"/>
                </a:solidFill>
                <a:cs typeface="Courier New" panose="02070309020205020404" pitchFamily="49" charset="0"/>
              </a:rPr>
              <a:t>with </a:t>
            </a:r>
            <a:r>
              <a:rPr lang="en-US" dirty="0">
                <a:solidFill>
                  <a:srgbClr val="FF0000"/>
                </a:solidFill>
              </a:rPr>
              <a:t>a mask of one's surrounded by zeros </a:t>
            </a:r>
            <a:r>
              <a:rPr lang="en-US" dirty="0"/>
              <a:t>to </a:t>
            </a:r>
            <a:r>
              <a:rPr lang="en-US" dirty="0">
                <a:solidFill>
                  <a:srgbClr val="FF0000"/>
                </a:solidFill>
              </a:rPr>
              <a:t>select the bits that have a 1 in the mask</a:t>
            </a:r>
            <a:r>
              <a:rPr lang="en-US" dirty="0"/>
              <a:t>, all other bits will be set to zero  </a:t>
            </a:r>
          </a:p>
        </p:txBody>
      </p:sp>
      <p:sp>
        <p:nvSpPr>
          <p:cNvPr id="34" name="Content Placeholder 33">
            <a:extLst>
              <a:ext uri="{FF2B5EF4-FFF2-40B4-BE49-F238E27FC236}">
                <a16:creationId xmlns:a16="http://schemas.microsoft.com/office/drawing/2014/main" id="{4BF1AE16-E845-614A-B584-32BB3474827D}"/>
              </a:ext>
            </a:extLst>
          </p:cNvPr>
          <p:cNvSpPr>
            <a:spLocks noGrp="1"/>
          </p:cNvSpPr>
          <p:nvPr>
            <p:ph sz="quarter" idx="17"/>
          </p:nvPr>
        </p:nvSpPr>
        <p:spPr>
          <a:xfrm>
            <a:off x="1222741" y="2459948"/>
            <a:ext cx="9348803" cy="1832430"/>
          </a:xfrm>
          <a:solidFill>
            <a:schemeClr val="accent4">
              <a:lumMod val="20000"/>
              <a:lumOff val="80000"/>
            </a:schemeClr>
          </a:solidFill>
          <a:ln>
            <a:solidFill>
              <a:schemeClr val="accent1"/>
            </a:solidFill>
          </a:ln>
        </p:spPr>
        <p:txBody>
          <a:bodyPr/>
          <a:lstStyle/>
          <a:p>
            <a:pPr marL="0" indent="0">
              <a:buNone/>
            </a:pPr>
            <a:r>
              <a:rPr lang="en-US" b="1" dirty="0">
                <a:solidFill>
                  <a:srgbClr val="0070C0"/>
                </a:solidFill>
                <a:cs typeface="Courier New" panose="02070309020205020404" pitchFamily="49" charset="0"/>
              </a:rPr>
              <a:t>Clear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solidFill>
                  <a:schemeClr val="tx2"/>
                </a:solidFill>
                <a:cs typeface="Courier New" panose="02070309020205020404" pitchFamily="49" charset="0"/>
              </a:rPr>
              <a:t>with</a:t>
            </a:r>
            <a:r>
              <a:rPr lang="en-US" b="1"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rPr>
              <a:t>a mask of zero's surrounded by ones </a:t>
            </a:r>
            <a:r>
              <a:rPr lang="en-US" dirty="0"/>
              <a:t>to </a:t>
            </a:r>
            <a:r>
              <a:rPr lang="en-US" dirty="0">
                <a:solidFill>
                  <a:srgbClr val="FF0000"/>
                </a:solidFill>
              </a:rPr>
              <a:t>select the bits that have a 1 in the mask</a:t>
            </a:r>
            <a:r>
              <a:rPr lang="en-US" dirty="0"/>
              <a:t>, all other bits will be set to zero  </a:t>
            </a:r>
          </a:p>
        </p:txBody>
      </p:sp>
      <p:sp>
        <p:nvSpPr>
          <p:cNvPr id="28" name="TextBox 27">
            <a:extLst>
              <a:ext uri="{FF2B5EF4-FFF2-40B4-BE49-F238E27FC236}">
                <a16:creationId xmlns:a16="http://schemas.microsoft.com/office/drawing/2014/main" id="{F7F7157C-B83D-9146-85F5-E1C2EA66A66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33" name="Table 32">
            <a:extLst>
              <a:ext uri="{FF2B5EF4-FFF2-40B4-BE49-F238E27FC236}">
                <a16:creationId xmlns:a16="http://schemas.microsoft.com/office/drawing/2014/main" id="{71EC8726-1E3A-384B-B514-C776C05FCEA5}"/>
              </a:ext>
            </a:extLst>
          </p:cNvPr>
          <p:cNvGraphicFramePr>
            <a:graphicFrameLocks noGrp="1"/>
          </p:cNvGraphicFramePr>
          <p:nvPr>
            <p:extLst>
              <p:ext uri="{D42A27DB-BD31-4B8C-83A1-F6EECF244321}">
                <p14:modId xmlns:p14="http://schemas.microsoft.com/office/powerpoint/2010/main" val="805882953"/>
              </p:ext>
            </p:extLst>
          </p:nvPr>
        </p:nvGraphicFramePr>
        <p:xfrm>
          <a:off x="1663820" y="1558225"/>
          <a:ext cx="8171060" cy="444567"/>
        </p:xfrm>
        <a:graphic>
          <a:graphicData uri="http://schemas.openxmlformats.org/drawingml/2006/table">
            <a:tbl>
              <a:tblPr firstRow="1" bandRow="1">
                <a:tableStyleId>{5C22544A-7EE6-4342-B048-85BDC9FD1C3A}</a:tableStyleId>
              </a:tblPr>
              <a:tblGrid>
                <a:gridCol w="2105540">
                  <a:extLst>
                    <a:ext uri="{9D8B030D-6E8A-4147-A177-3AD203B41FA5}">
                      <a16:colId xmlns:a16="http://schemas.microsoft.com/office/drawing/2014/main" val="4144607392"/>
                    </a:ext>
                  </a:extLst>
                </a:gridCol>
                <a:gridCol w="2072640">
                  <a:extLst>
                    <a:ext uri="{9D8B030D-6E8A-4147-A177-3AD203B41FA5}">
                      <a16:colId xmlns:a16="http://schemas.microsoft.com/office/drawing/2014/main" val="1707413119"/>
                    </a:ext>
                  </a:extLst>
                </a:gridCol>
                <a:gridCol w="1971040">
                  <a:extLst>
                    <a:ext uri="{9D8B030D-6E8A-4147-A177-3AD203B41FA5}">
                      <a16:colId xmlns:a16="http://schemas.microsoft.com/office/drawing/2014/main" val="632232962"/>
                    </a:ext>
                  </a:extLst>
                </a:gridCol>
                <a:gridCol w="2021840">
                  <a:extLst>
                    <a:ext uri="{9D8B030D-6E8A-4147-A177-3AD203B41FA5}">
                      <a16:colId xmlns:a16="http://schemas.microsoft.com/office/drawing/2014/main" val="969616752"/>
                    </a:ext>
                  </a:extLst>
                </a:gridCol>
              </a:tblGrid>
              <a:tr h="4445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b="0" i="0" dirty="0">
                          <a:solidFill>
                            <a:schemeClr val="tx2"/>
                          </a:solidFill>
                          <a:latin typeface="Consolas" panose="020B0609020204030204" pitchFamily="49" charset="0"/>
                          <a:cs typeface="Consolas" panose="020B0609020204030204" pitchFamily="49" charset="0"/>
                        </a:rPr>
                        <a:t>0 0 0 0 0 0 0 0 </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0 0 </a:t>
                      </a:r>
                      <a:r>
                        <a:rPr lang="en-US" sz="1600" b="0" i="0" dirty="0">
                          <a:solidFill>
                            <a:srgbClr val="FF0000"/>
                          </a:solidFill>
                          <a:latin typeface="Consolas" panose="020B0609020204030204" pitchFamily="49" charset="0"/>
                          <a:cs typeface="Times New Roman" panose="02020603050405020304" pitchFamily="18" charset="0"/>
                        </a:rPr>
                        <a:t>1 1 1 1 </a:t>
                      </a:r>
                      <a:r>
                        <a:rPr lang="en-US" sz="1600" b="0" i="0" dirty="0">
                          <a:solidFill>
                            <a:schemeClr val="tx2"/>
                          </a:solidFill>
                          <a:latin typeface="Consolas" panose="020B0609020204030204" pitchFamily="49" charset="0"/>
                          <a:cs typeface="Times New Roman" panose="02020603050405020304" pitchFamily="18" charset="0"/>
                        </a:rPr>
                        <a:t>0 0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35" name="TextBox 34">
            <a:extLst>
              <a:ext uri="{FF2B5EF4-FFF2-40B4-BE49-F238E27FC236}">
                <a16:creationId xmlns:a16="http://schemas.microsoft.com/office/drawing/2014/main" id="{45C46431-4972-664C-B663-C7D911FD423F}"/>
              </a:ext>
            </a:extLst>
          </p:cNvPr>
          <p:cNvSpPr txBox="1"/>
          <p:nvPr/>
        </p:nvSpPr>
        <p:spPr>
          <a:xfrm>
            <a:off x="3039839" y="1253820"/>
            <a:ext cx="3558988" cy="338554"/>
          </a:xfrm>
          <a:prstGeom prst="rect">
            <a:avLst/>
          </a:prstGeom>
          <a:noFill/>
        </p:spPr>
        <p:txBody>
          <a:bodyPr wrap="none" rtlCol="0">
            <a:spAutoFit/>
          </a:bodyPr>
          <a:lstStyle/>
          <a:p>
            <a:r>
              <a:rPr lang="en-US" sz="1600" b="1" dirty="0">
                <a:solidFill>
                  <a:srgbClr val="0070C0"/>
                </a:solidFill>
              </a:rPr>
              <a:t>selects</a:t>
            </a:r>
            <a:r>
              <a:rPr lang="en-US" sz="1600" dirty="0">
                <a:solidFill>
                  <a:srgbClr val="0070C0"/>
                </a:solidFill>
              </a:rPr>
              <a:t> this field when used with and</a:t>
            </a:r>
          </a:p>
        </p:txBody>
      </p:sp>
      <p:sp>
        <p:nvSpPr>
          <p:cNvPr id="36" name="TextBox 35">
            <a:extLst>
              <a:ext uri="{FF2B5EF4-FFF2-40B4-BE49-F238E27FC236}">
                <a16:creationId xmlns:a16="http://schemas.microsoft.com/office/drawing/2014/main" id="{5EA8E442-5C12-A34A-9B5F-EEACA9A7AB5B}"/>
              </a:ext>
            </a:extLst>
          </p:cNvPr>
          <p:cNvSpPr txBox="1"/>
          <p:nvPr/>
        </p:nvSpPr>
        <p:spPr>
          <a:xfrm>
            <a:off x="4591020" y="2018181"/>
            <a:ext cx="2316660"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selection mask 0x3c</a:t>
            </a:r>
          </a:p>
        </p:txBody>
      </p:sp>
      <p:grpSp>
        <p:nvGrpSpPr>
          <p:cNvPr id="48" name="Group 47">
            <a:extLst>
              <a:ext uri="{FF2B5EF4-FFF2-40B4-BE49-F238E27FC236}">
                <a16:creationId xmlns:a16="http://schemas.microsoft.com/office/drawing/2014/main" id="{8A280B41-CDC2-EF48-AB80-11C39594BF41}"/>
              </a:ext>
            </a:extLst>
          </p:cNvPr>
          <p:cNvGrpSpPr/>
          <p:nvPr/>
        </p:nvGrpSpPr>
        <p:grpSpPr>
          <a:xfrm>
            <a:off x="3604470" y="3208572"/>
            <a:ext cx="4301280" cy="1077377"/>
            <a:chOff x="2777000" y="3444499"/>
            <a:chExt cx="4301280" cy="1077377"/>
          </a:xfrm>
        </p:grpSpPr>
        <p:sp>
          <p:nvSpPr>
            <p:cNvPr id="37" name="TextBox 36">
              <a:extLst>
                <a:ext uri="{FF2B5EF4-FFF2-40B4-BE49-F238E27FC236}">
                  <a16:creationId xmlns:a16="http://schemas.microsoft.com/office/drawing/2014/main" id="{08B82803-BE70-104C-8D08-699D1D2ADC1A}"/>
                </a:ext>
              </a:extLst>
            </p:cNvPr>
            <p:cNvSpPr txBox="1"/>
            <p:nvPr/>
          </p:nvSpPr>
          <p:spPr>
            <a:xfrm>
              <a:off x="2777000" y="4183322"/>
              <a:ext cx="3438762"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clear a field mask 0xffffffc3</a:t>
              </a:r>
            </a:p>
          </p:txBody>
        </p:sp>
        <p:sp>
          <p:nvSpPr>
            <p:cNvPr id="38" name="TextBox 37">
              <a:extLst>
                <a:ext uri="{FF2B5EF4-FFF2-40B4-BE49-F238E27FC236}">
                  <a16:creationId xmlns:a16="http://schemas.microsoft.com/office/drawing/2014/main" id="{9CD90056-643F-6F44-852B-3A2155EF8833}"/>
                </a:ext>
              </a:extLst>
            </p:cNvPr>
            <p:cNvSpPr txBox="1"/>
            <p:nvPr/>
          </p:nvSpPr>
          <p:spPr>
            <a:xfrm>
              <a:off x="2854047" y="3444499"/>
              <a:ext cx="4224233" cy="338554"/>
            </a:xfrm>
            <a:prstGeom prst="rect">
              <a:avLst/>
            </a:prstGeom>
            <a:noFill/>
          </p:spPr>
          <p:txBody>
            <a:bodyPr wrap="none" rtlCol="0">
              <a:spAutoFit/>
            </a:bodyPr>
            <a:lstStyle/>
            <a:p>
              <a:r>
                <a:rPr lang="en-US" sz="1600" b="1" dirty="0">
                  <a:solidFill>
                    <a:srgbClr val="FF0000"/>
                  </a:solidFill>
                  <a:latin typeface="Consolas" panose="020B0609020204030204" pitchFamily="49" charset="0"/>
                  <a:cs typeface="Consolas" panose="020B0609020204030204" pitchFamily="49" charset="0"/>
                </a:rPr>
                <a:t>clears</a:t>
              </a:r>
              <a:r>
                <a:rPr lang="en-US" sz="1600" dirty="0">
                  <a:solidFill>
                    <a:srgbClr val="0070C0"/>
                  </a:solidFill>
                  <a:latin typeface="Consolas" panose="020B0609020204030204" pitchFamily="49" charset="0"/>
                  <a:cs typeface="Consolas" panose="020B0609020204030204" pitchFamily="49" charset="0"/>
                </a:rPr>
                <a:t> this field when used with and</a:t>
              </a:r>
            </a:p>
          </p:txBody>
        </p:sp>
      </p:grpSp>
      <p:sp>
        <p:nvSpPr>
          <p:cNvPr id="44" name="TextBox 43">
            <a:extLst>
              <a:ext uri="{FF2B5EF4-FFF2-40B4-BE49-F238E27FC236}">
                <a16:creationId xmlns:a16="http://schemas.microsoft.com/office/drawing/2014/main" id="{4ED736E9-8134-6145-B03E-3DA73C51D379}"/>
              </a:ext>
            </a:extLst>
          </p:cNvPr>
          <p:cNvSpPr txBox="1"/>
          <p:nvPr/>
        </p:nvSpPr>
        <p:spPr>
          <a:xfrm>
            <a:off x="1502095" y="5431403"/>
            <a:ext cx="3390672" cy="646331"/>
          </a:xfrm>
          <a:prstGeom prst="rect">
            <a:avLst/>
          </a:prstGeom>
          <a:solidFill>
            <a:schemeClr val="bg1"/>
          </a:solidFill>
          <a:ln>
            <a:solidFill>
              <a:schemeClr val="accent1"/>
            </a:solidFill>
          </a:ln>
        </p:spPr>
        <p:txBody>
          <a:bodyPr wrap="none" rtlCol="0">
            <a:spAutoFit/>
          </a:bodyPr>
          <a:lstStyle/>
          <a:p>
            <a:r>
              <a:rPr lang="en-US" dirty="0" err="1">
                <a:solidFill>
                  <a:srgbClr val="0070C0"/>
                </a:solidFill>
              </a:rPr>
              <a:t>lsl</a:t>
            </a:r>
            <a:r>
              <a:rPr lang="en-US" dirty="0">
                <a:solidFill>
                  <a:srgbClr val="0070C0"/>
                </a:solidFill>
              </a:rPr>
              <a:t> this edge to bit 31 (left edge)</a:t>
            </a:r>
          </a:p>
          <a:p>
            <a:r>
              <a:rPr lang="en-US" dirty="0">
                <a:solidFill>
                  <a:srgbClr val="0070C0"/>
                </a:solidFill>
              </a:rPr>
              <a:t>then </a:t>
            </a:r>
            <a:r>
              <a:rPr lang="en-US" dirty="0" err="1">
                <a:solidFill>
                  <a:srgbClr val="0070C0"/>
                </a:solidFill>
              </a:rPr>
              <a:t>lsr</a:t>
            </a:r>
            <a:r>
              <a:rPr lang="en-US" dirty="0">
                <a:solidFill>
                  <a:srgbClr val="0070C0"/>
                </a:solidFill>
              </a:rPr>
              <a:t> to move back </a:t>
            </a:r>
          </a:p>
        </p:txBody>
      </p:sp>
      <p:sp>
        <p:nvSpPr>
          <p:cNvPr id="45" name="Up Arrow 44">
            <a:extLst>
              <a:ext uri="{FF2B5EF4-FFF2-40B4-BE49-F238E27FC236}">
                <a16:creationId xmlns:a16="http://schemas.microsoft.com/office/drawing/2014/main" id="{FF961785-3B68-C843-8EEE-02B25104BF39}"/>
              </a:ext>
            </a:extLst>
          </p:cNvPr>
          <p:cNvSpPr/>
          <p:nvPr/>
        </p:nvSpPr>
        <p:spPr>
          <a:xfrm>
            <a:off x="3334031" y="5242058"/>
            <a:ext cx="85952" cy="189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2358462-52EB-0748-B8A9-2255EAABD25B}"/>
              </a:ext>
            </a:extLst>
          </p:cNvPr>
          <p:cNvSpPr txBox="1"/>
          <p:nvPr/>
        </p:nvSpPr>
        <p:spPr>
          <a:xfrm>
            <a:off x="5339754" y="5472728"/>
            <a:ext cx="3429144" cy="646331"/>
          </a:xfrm>
          <a:prstGeom prst="rect">
            <a:avLst/>
          </a:prstGeom>
          <a:solidFill>
            <a:schemeClr val="bg1"/>
          </a:solidFill>
          <a:ln>
            <a:solidFill>
              <a:schemeClr val="accent1"/>
            </a:solidFill>
          </a:ln>
        </p:spPr>
        <p:txBody>
          <a:bodyPr wrap="none" rtlCol="0">
            <a:spAutoFit/>
          </a:bodyPr>
          <a:lstStyle/>
          <a:p>
            <a:r>
              <a:rPr lang="en-US" dirty="0" err="1">
                <a:solidFill>
                  <a:srgbClr val="0070C0"/>
                </a:solidFill>
              </a:rPr>
              <a:t>lsr</a:t>
            </a:r>
            <a:r>
              <a:rPr lang="en-US" dirty="0">
                <a:solidFill>
                  <a:srgbClr val="0070C0"/>
                </a:solidFill>
              </a:rPr>
              <a:t> this edge to bit 0 (right edge)</a:t>
            </a:r>
          </a:p>
          <a:p>
            <a:r>
              <a:rPr lang="en-US" dirty="0">
                <a:solidFill>
                  <a:srgbClr val="0070C0"/>
                </a:solidFill>
              </a:rPr>
              <a:t>then </a:t>
            </a:r>
            <a:r>
              <a:rPr lang="en-US" dirty="0" err="1">
                <a:solidFill>
                  <a:srgbClr val="0070C0"/>
                </a:solidFill>
              </a:rPr>
              <a:t>lsl</a:t>
            </a:r>
            <a:r>
              <a:rPr lang="en-US" dirty="0">
                <a:solidFill>
                  <a:srgbClr val="0070C0"/>
                </a:solidFill>
              </a:rPr>
              <a:t> to move back</a:t>
            </a:r>
          </a:p>
        </p:txBody>
      </p:sp>
      <p:sp>
        <p:nvSpPr>
          <p:cNvPr id="47" name="Up Arrow 46">
            <a:extLst>
              <a:ext uri="{FF2B5EF4-FFF2-40B4-BE49-F238E27FC236}">
                <a16:creationId xmlns:a16="http://schemas.microsoft.com/office/drawing/2014/main" id="{E64C4E31-8781-DA42-9695-5BEA139198A7}"/>
              </a:ext>
            </a:extLst>
          </p:cNvPr>
          <p:cNvSpPr/>
          <p:nvPr/>
        </p:nvSpPr>
        <p:spPr>
          <a:xfrm>
            <a:off x="5405395" y="5242057"/>
            <a:ext cx="85952" cy="189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568E6E7-2687-90BC-792A-62ACB17E9B58}"/>
              </a:ext>
            </a:extLst>
          </p:cNvPr>
          <p:cNvGraphicFramePr>
            <a:graphicFrameLocks noGrp="1"/>
          </p:cNvGraphicFramePr>
          <p:nvPr>
            <p:extLst>
              <p:ext uri="{D42A27DB-BD31-4B8C-83A1-F6EECF244321}">
                <p14:modId xmlns:p14="http://schemas.microsoft.com/office/powerpoint/2010/main" val="1693708461"/>
              </p:ext>
            </p:extLst>
          </p:nvPr>
        </p:nvGraphicFramePr>
        <p:xfrm>
          <a:off x="1472102" y="3504855"/>
          <a:ext cx="8171060" cy="444567"/>
        </p:xfrm>
        <a:graphic>
          <a:graphicData uri="http://schemas.openxmlformats.org/drawingml/2006/table">
            <a:tbl>
              <a:tblPr firstRow="1" bandRow="1">
                <a:tableStyleId>{5C22544A-7EE6-4342-B048-85BDC9FD1C3A}</a:tableStyleId>
              </a:tblPr>
              <a:tblGrid>
                <a:gridCol w="2105540">
                  <a:extLst>
                    <a:ext uri="{9D8B030D-6E8A-4147-A177-3AD203B41FA5}">
                      <a16:colId xmlns:a16="http://schemas.microsoft.com/office/drawing/2014/main" val="4144607392"/>
                    </a:ext>
                  </a:extLst>
                </a:gridCol>
                <a:gridCol w="2072640">
                  <a:extLst>
                    <a:ext uri="{9D8B030D-6E8A-4147-A177-3AD203B41FA5}">
                      <a16:colId xmlns:a16="http://schemas.microsoft.com/office/drawing/2014/main" val="1707413119"/>
                    </a:ext>
                  </a:extLst>
                </a:gridCol>
                <a:gridCol w="1971040">
                  <a:extLst>
                    <a:ext uri="{9D8B030D-6E8A-4147-A177-3AD203B41FA5}">
                      <a16:colId xmlns:a16="http://schemas.microsoft.com/office/drawing/2014/main" val="632232962"/>
                    </a:ext>
                  </a:extLst>
                </a:gridCol>
                <a:gridCol w="2021840">
                  <a:extLst>
                    <a:ext uri="{9D8B030D-6E8A-4147-A177-3AD203B41FA5}">
                      <a16:colId xmlns:a16="http://schemas.microsoft.com/office/drawing/2014/main" val="969616752"/>
                    </a:ext>
                  </a:extLst>
                </a:gridCol>
              </a:tblGrid>
              <a:tr h="4445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1 1 1 1 1 1 1 1</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b="0" i="0" dirty="0">
                          <a:solidFill>
                            <a:schemeClr val="tx2"/>
                          </a:solidFill>
                          <a:latin typeface="Consolas" panose="020B0609020204030204" pitchFamily="49" charset="0"/>
                          <a:cs typeface="Consolas" panose="020B0609020204030204" pitchFamily="49" charset="0"/>
                        </a:rPr>
                        <a:t>1 1 1 1 1 1 1 1</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1 1 1 1 1 1 1 1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1 1 </a:t>
                      </a:r>
                      <a:r>
                        <a:rPr lang="en-US" sz="1600" b="0" i="0" dirty="0">
                          <a:solidFill>
                            <a:srgbClr val="FF0000"/>
                          </a:solidFill>
                          <a:latin typeface="Consolas" panose="020B0609020204030204" pitchFamily="49" charset="0"/>
                          <a:cs typeface="Times New Roman" panose="02020603050405020304" pitchFamily="18" charset="0"/>
                        </a:rPr>
                        <a:t>0 0 0 0 </a:t>
                      </a:r>
                      <a:r>
                        <a:rPr lang="en-US" sz="1600" b="0" i="0" dirty="0">
                          <a:solidFill>
                            <a:schemeClr val="tx2"/>
                          </a:solidFill>
                          <a:latin typeface="Consolas" panose="020B0609020204030204" pitchFamily="49" charset="0"/>
                          <a:cs typeface="Times New Roman" panose="02020603050405020304" pitchFamily="18" charset="0"/>
                        </a:rPr>
                        <a:t>1 1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Tree>
    <p:extLst>
      <p:ext uri="{BB962C8B-B14F-4D97-AF65-F5344CB8AC3E}">
        <p14:creationId xmlns:p14="http://schemas.microsoft.com/office/powerpoint/2010/main" val="31749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3">
            <a:extLst>
              <a:ext uri="{FF2B5EF4-FFF2-40B4-BE49-F238E27FC236}">
                <a16:creationId xmlns:a16="http://schemas.microsoft.com/office/drawing/2014/main" id="{29317958-51BF-F94C-90A6-CA15736F45B3}"/>
              </a:ext>
            </a:extLst>
          </p:cNvPr>
          <p:cNvSpPr txBox="1">
            <a:spLocks/>
          </p:cNvSpPr>
          <p:nvPr/>
        </p:nvSpPr>
        <p:spPr>
          <a:xfrm>
            <a:off x="1019541" y="1096511"/>
            <a:ext cx="9348803" cy="14667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Isolate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t>to get a </a:t>
            </a:r>
            <a:r>
              <a:rPr lang="en-US" dirty="0">
                <a:solidFill>
                  <a:srgbClr val="FF0000"/>
                </a:solidFill>
              </a:rPr>
              <a:t>field surrounded by zeros</a:t>
            </a:r>
          </a:p>
          <a:p>
            <a:pPr marL="0" indent="0">
              <a:buFont typeface="Arial" panose="020B0604020202020204" pitchFamily="34" charset="0"/>
              <a:buNone/>
            </a:pPr>
            <a:endParaRPr lang="en-US" dirty="0"/>
          </a:p>
        </p:txBody>
      </p:sp>
      <p:graphicFrame>
        <p:nvGraphicFramePr>
          <p:cNvPr id="43" name="Table 42">
            <a:extLst>
              <a:ext uri="{FF2B5EF4-FFF2-40B4-BE49-F238E27FC236}">
                <a16:creationId xmlns:a16="http://schemas.microsoft.com/office/drawing/2014/main" id="{9416EDD2-6ABC-E54C-AA9D-C725A5F047B7}"/>
              </a:ext>
            </a:extLst>
          </p:cNvPr>
          <p:cNvGraphicFramePr>
            <a:graphicFrameLocks noGrp="1"/>
          </p:cNvGraphicFramePr>
          <p:nvPr>
            <p:extLst>
              <p:ext uri="{D42A27DB-BD31-4B8C-83A1-F6EECF244321}">
                <p14:modId xmlns:p14="http://schemas.microsoft.com/office/powerpoint/2010/main" val="1216737466"/>
              </p:ext>
            </p:extLst>
          </p:nvPr>
        </p:nvGraphicFramePr>
        <p:xfrm>
          <a:off x="1261767" y="1533359"/>
          <a:ext cx="7648466" cy="361267"/>
        </p:xfrm>
        <a:graphic>
          <a:graphicData uri="http://schemas.openxmlformats.org/drawingml/2006/table">
            <a:tbl>
              <a:tblPr firstRow="1" bandRow="1">
                <a:tableStyleId>{5C22544A-7EE6-4342-B048-85BDC9FD1C3A}</a:tableStyleId>
              </a:tblPr>
              <a:tblGrid>
                <a:gridCol w="1857353">
                  <a:extLst>
                    <a:ext uri="{9D8B030D-6E8A-4147-A177-3AD203B41FA5}">
                      <a16:colId xmlns:a16="http://schemas.microsoft.com/office/drawing/2014/main" val="4144607392"/>
                    </a:ext>
                  </a:extLst>
                </a:gridCol>
                <a:gridCol w="1452880">
                  <a:extLst>
                    <a:ext uri="{9D8B030D-6E8A-4147-A177-3AD203B41FA5}">
                      <a16:colId xmlns:a16="http://schemas.microsoft.com/office/drawing/2014/main" val="1707413119"/>
                    </a:ext>
                  </a:extLst>
                </a:gridCol>
                <a:gridCol w="2286000">
                  <a:extLst>
                    <a:ext uri="{9D8B030D-6E8A-4147-A177-3AD203B41FA5}">
                      <a16:colId xmlns:a16="http://schemas.microsoft.com/office/drawing/2014/main" val="632232962"/>
                    </a:ext>
                  </a:extLst>
                </a:gridCol>
                <a:gridCol w="2052233">
                  <a:extLst>
                    <a:ext uri="{9D8B030D-6E8A-4147-A177-3AD203B41FA5}">
                      <a16:colId xmlns:a16="http://schemas.microsoft.com/office/drawing/2014/main" val="338367779"/>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2" name="Title 1">
            <a:extLst>
              <a:ext uri="{FF2B5EF4-FFF2-40B4-BE49-F238E27FC236}">
                <a16:creationId xmlns:a16="http://schemas.microsoft.com/office/drawing/2014/main" id="{398F1BC8-3915-3344-B67F-823AE999A871}"/>
              </a:ext>
            </a:extLst>
          </p:cNvPr>
          <p:cNvSpPr>
            <a:spLocks noGrp="1"/>
          </p:cNvSpPr>
          <p:nvPr>
            <p:ph type="title"/>
          </p:nvPr>
        </p:nvSpPr>
        <p:spPr>
          <a:xfrm>
            <a:off x="323164" y="52592"/>
            <a:ext cx="10515600" cy="492774"/>
          </a:xfrm>
        </p:spPr>
        <p:txBody>
          <a:bodyPr/>
          <a:lstStyle/>
          <a:p>
            <a:pPr defTabSz="685800"/>
            <a:r>
              <a:rPr lang="en-US" sz="3200" dirty="0">
                <a:solidFill>
                  <a:srgbClr val="0070C0"/>
                </a:solidFill>
                <a:latin typeface="+mn-lt"/>
              </a:rPr>
              <a:t>Masking Summary - 2 </a:t>
            </a:r>
            <a:endParaRPr lang="en-US" dirty="0">
              <a:solidFill>
                <a:srgbClr val="0070C0"/>
              </a:solidFill>
              <a:latin typeface="+mn-lt"/>
            </a:endParaRPr>
          </a:p>
        </p:txBody>
      </p:sp>
      <p:sp>
        <p:nvSpPr>
          <p:cNvPr id="28" name="TextBox 27">
            <a:extLst>
              <a:ext uri="{FF2B5EF4-FFF2-40B4-BE49-F238E27FC236}">
                <a16:creationId xmlns:a16="http://schemas.microsoft.com/office/drawing/2014/main" id="{F7F7157C-B83D-9146-85F5-E1C2EA66A66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Content Placeholder 33">
            <a:extLst>
              <a:ext uri="{FF2B5EF4-FFF2-40B4-BE49-F238E27FC236}">
                <a16:creationId xmlns:a16="http://schemas.microsoft.com/office/drawing/2014/main" id="{78B704C8-03C1-D193-EC1E-04E1E730776E}"/>
              </a:ext>
            </a:extLst>
          </p:cNvPr>
          <p:cNvSpPr txBox="1">
            <a:spLocks/>
          </p:cNvSpPr>
          <p:nvPr/>
        </p:nvSpPr>
        <p:spPr>
          <a:xfrm>
            <a:off x="1019541" y="4744013"/>
            <a:ext cx="9348803" cy="14667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Insert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orr</a:t>
            </a:r>
            <a:r>
              <a:rPr lang="en-US" b="1" dirty="0">
                <a:solidFill>
                  <a:srgbClr val="0070C0"/>
                </a:solidFill>
                <a:latin typeface="Courier New" panose="02070309020205020404" pitchFamily="49" charset="0"/>
                <a:cs typeface="Courier New" panose="02070309020205020404" pitchFamily="49" charset="0"/>
              </a:rPr>
              <a:t> </a:t>
            </a:r>
            <a:r>
              <a:rPr lang="en-US" dirty="0"/>
              <a:t>with fields surrounded by zeros</a:t>
            </a:r>
          </a:p>
          <a:p>
            <a:pPr marL="0" indent="0">
              <a:buFont typeface="Arial" panose="020B0604020202020204" pitchFamily="34" charset="0"/>
              <a:buNone/>
            </a:pPr>
            <a:endParaRPr lang="en-US" dirty="0"/>
          </a:p>
        </p:txBody>
      </p:sp>
      <p:graphicFrame>
        <p:nvGraphicFramePr>
          <p:cNvPr id="21" name="Table 20">
            <a:extLst>
              <a:ext uri="{FF2B5EF4-FFF2-40B4-BE49-F238E27FC236}">
                <a16:creationId xmlns:a16="http://schemas.microsoft.com/office/drawing/2014/main" id="{A916B8D3-83AE-807A-07CC-4C9634C4E773}"/>
              </a:ext>
            </a:extLst>
          </p:cNvPr>
          <p:cNvGraphicFramePr>
            <a:graphicFrameLocks noGrp="1"/>
          </p:cNvGraphicFramePr>
          <p:nvPr>
            <p:extLst>
              <p:ext uri="{D42A27DB-BD31-4B8C-83A1-F6EECF244321}">
                <p14:modId xmlns:p14="http://schemas.microsoft.com/office/powerpoint/2010/main" val="1729925229"/>
              </p:ext>
            </p:extLst>
          </p:nvPr>
        </p:nvGraphicFramePr>
        <p:xfrm>
          <a:off x="1261767" y="5180861"/>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graphicFrame>
        <p:nvGraphicFramePr>
          <p:cNvPr id="26" name="Table 25">
            <a:extLst>
              <a:ext uri="{FF2B5EF4-FFF2-40B4-BE49-F238E27FC236}">
                <a16:creationId xmlns:a16="http://schemas.microsoft.com/office/drawing/2014/main" id="{8A54AABB-621C-4548-77AF-AF741103982C}"/>
              </a:ext>
            </a:extLst>
          </p:cNvPr>
          <p:cNvGraphicFramePr>
            <a:graphicFrameLocks noGrp="1"/>
          </p:cNvGraphicFramePr>
          <p:nvPr>
            <p:extLst>
              <p:ext uri="{D42A27DB-BD31-4B8C-83A1-F6EECF244321}">
                <p14:modId xmlns:p14="http://schemas.microsoft.com/office/powerpoint/2010/main" val="2173353889"/>
              </p:ext>
            </p:extLst>
          </p:nvPr>
        </p:nvGraphicFramePr>
        <p:xfrm>
          <a:off x="1261767" y="5695824"/>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685209534"/>
                  </a:ext>
                </a:extLst>
              </a:tr>
            </a:tbl>
          </a:graphicData>
        </a:graphic>
      </p:graphicFrame>
      <p:sp>
        <p:nvSpPr>
          <p:cNvPr id="7" name="TextBox 6">
            <a:extLst>
              <a:ext uri="{FF2B5EF4-FFF2-40B4-BE49-F238E27FC236}">
                <a16:creationId xmlns:a16="http://schemas.microsoft.com/office/drawing/2014/main" id="{4E0E7067-715B-B7C4-02F5-F829150F1D0A}"/>
              </a:ext>
            </a:extLst>
          </p:cNvPr>
          <p:cNvSpPr txBox="1"/>
          <p:nvPr/>
        </p:nvSpPr>
        <p:spPr>
          <a:xfrm>
            <a:off x="3377282" y="2107217"/>
            <a:ext cx="2989921"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selection mask 0x00ff0000</a:t>
            </a:r>
          </a:p>
        </p:txBody>
      </p:sp>
      <p:sp>
        <p:nvSpPr>
          <p:cNvPr id="8" name="Content Placeholder 33">
            <a:extLst>
              <a:ext uri="{FF2B5EF4-FFF2-40B4-BE49-F238E27FC236}">
                <a16:creationId xmlns:a16="http://schemas.microsoft.com/office/drawing/2014/main" id="{1AF39744-6099-5633-D297-41F9A17411BC}"/>
              </a:ext>
            </a:extLst>
          </p:cNvPr>
          <p:cNvSpPr txBox="1">
            <a:spLocks/>
          </p:cNvSpPr>
          <p:nvPr/>
        </p:nvSpPr>
        <p:spPr>
          <a:xfrm>
            <a:off x="1019541" y="2882619"/>
            <a:ext cx="9348803" cy="174388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rotate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ror</a:t>
            </a:r>
            <a:r>
              <a:rPr lang="en-US" b="1" dirty="0">
                <a:solidFill>
                  <a:srgbClr val="0070C0"/>
                </a:solidFill>
                <a:latin typeface="Courier New" panose="02070309020205020404" pitchFamily="49" charset="0"/>
                <a:cs typeface="Courier New" panose="02070309020205020404" pitchFamily="49" charset="0"/>
              </a:rPr>
              <a:t> </a:t>
            </a:r>
            <a:r>
              <a:rPr lang="en-US" dirty="0"/>
              <a:t>to move a field without changing other bits</a:t>
            </a:r>
            <a:endParaRPr lang="en-US" dirty="0">
              <a:solidFill>
                <a:srgbClr val="FF0000"/>
              </a:solidFill>
            </a:endParaRPr>
          </a:p>
          <a:p>
            <a:pPr marL="0" indent="0">
              <a:buFont typeface="Arial" panose="020B0604020202020204" pitchFamily="34" charset="0"/>
              <a:buNone/>
            </a:pPr>
            <a:endParaRPr lang="en-US" dirty="0"/>
          </a:p>
        </p:txBody>
      </p:sp>
      <p:graphicFrame>
        <p:nvGraphicFramePr>
          <p:cNvPr id="11" name="Table 10">
            <a:extLst>
              <a:ext uri="{FF2B5EF4-FFF2-40B4-BE49-F238E27FC236}">
                <a16:creationId xmlns:a16="http://schemas.microsoft.com/office/drawing/2014/main" id="{D39B10AF-BCD9-6F03-7E0F-BDE72D71EC42}"/>
              </a:ext>
            </a:extLst>
          </p:cNvPr>
          <p:cNvGraphicFramePr>
            <a:graphicFrameLocks noGrp="1"/>
          </p:cNvGraphicFramePr>
          <p:nvPr>
            <p:extLst>
              <p:ext uri="{D42A27DB-BD31-4B8C-83A1-F6EECF244321}">
                <p14:modId xmlns:p14="http://schemas.microsoft.com/office/powerpoint/2010/main" val="1613092488"/>
              </p:ext>
            </p:extLst>
          </p:nvPr>
        </p:nvGraphicFramePr>
        <p:xfrm>
          <a:off x="1343047" y="3429000"/>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bg1"/>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extLst>
                  <a:ext uri="{0D108BD9-81ED-4DB2-BD59-A6C34878D82A}">
                    <a16:rowId xmlns:a16="http://schemas.microsoft.com/office/drawing/2014/main" val="2685209534"/>
                  </a:ext>
                </a:extLst>
              </a:tr>
            </a:tbl>
          </a:graphicData>
        </a:graphic>
      </p:graphicFrame>
      <p:graphicFrame>
        <p:nvGraphicFramePr>
          <p:cNvPr id="12" name="Table 11">
            <a:extLst>
              <a:ext uri="{FF2B5EF4-FFF2-40B4-BE49-F238E27FC236}">
                <a16:creationId xmlns:a16="http://schemas.microsoft.com/office/drawing/2014/main" id="{87AD4DE1-82CD-24C0-7BB2-B740EBB1EE69}"/>
              </a:ext>
            </a:extLst>
          </p:cNvPr>
          <p:cNvGraphicFramePr>
            <a:graphicFrameLocks noGrp="1"/>
          </p:cNvGraphicFramePr>
          <p:nvPr>
            <p:extLst>
              <p:ext uri="{D42A27DB-BD31-4B8C-83A1-F6EECF244321}">
                <p14:modId xmlns:p14="http://schemas.microsoft.com/office/powerpoint/2010/main" val="949655942"/>
              </p:ext>
            </p:extLst>
          </p:nvPr>
        </p:nvGraphicFramePr>
        <p:xfrm>
          <a:off x="1261767" y="4046481"/>
          <a:ext cx="7313186" cy="361267"/>
        </p:xfrm>
        <a:graphic>
          <a:graphicData uri="http://schemas.openxmlformats.org/drawingml/2006/table">
            <a:tbl>
              <a:tblPr firstRow="1" bandRow="1">
                <a:tableStyleId>{5C22544A-7EE6-4342-B048-85BDC9FD1C3A}</a:tableStyleId>
              </a:tblPr>
              <a:tblGrid>
                <a:gridCol w="2870229">
                  <a:extLst>
                    <a:ext uri="{9D8B030D-6E8A-4147-A177-3AD203B41FA5}">
                      <a16:colId xmlns:a16="http://schemas.microsoft.com/office/drawing/2014/main" val="4144607392"/>
                    </a:ext>
                  </a:extLst>
                </a:gridCol>
                <a:gridCol w="1971040">
                  <a:extLst>
                    <a:ext uri="{9D8B030D-6E8A-4147-A177-3AD203B41FA5}">
                      <a16:colId xmlns:a16="http://schemas.microsoft.com/office/drawing/2014/main" val="1707413119"/>
                    </a:ext>
                  </a:extLst>
                </a:gridCol>
                <a:gridCol w="2471917">
                  <a:extLst>
                    <a:ext uri="{9D8B030D-6E8A-4147-A177-3AD203B41FA5}">
                      <a16:colId xmlns:a16="http://schemas.microsoft.com/office/drawing/2014/main" val="632232962"/>
                    </a:ext>
                  </a:extLst>
                </a:gridCol>
              </a:tblGrid>
              <a:tr h="361267">
                <a:tc>
                  <a:txBody>
                    <a:bodyPr/>
                    <a:lstStyle/>
                    <a:p>
                      <a:pPr algn="ctr"/>
                      <a:r>
                        <a:rPr lang="en-US" sz="1600" i="0" dirty="0">
                          <a:solidFill>
                            <a:schemeClr val="bg1"/>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accent6"/>
                          </a:solidFill>
                          <a:latin typeface="Consolas" panose="020B0609020204030204" pitchFamily="49"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5209534"/>
                  </a:ext>
                </a:extLst>
              </a:tr>
            </a:tbl>
          </a:graphicData>
        </a:graphic>
      </p:graphicFrame>
    </p:spTree>
    <p:extLst>
      <p:ext uri="{BB962C8B-B14F-4D97-AF65-F5344CB8AC3E}">
        <p14:creationId xmlns:p14="http://schemas.microsoft.com/office/powerpoint/2010/main" val="82422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88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941523161"/>
              </p:ext>
            </p:extLst>
          </p:nvPr>
        </p:nvGraphicFramePr>
        <p:xfrm>
          <a:off x="263407" y="4190446"/>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90004" y="3428525"/>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3800475"/>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89366" y="3866127"/>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5544149" y="5825847"/>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nvGraphicFramePr>
        <p:xfrm>
          <a:off x="2466368" y="708987"/>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Tree>
    <p:extLst>
      <p:ext uri="{BB962C8B-B14F-4D97-AF65-F5344CB8AC3E}">
        <p14:creationId xmlns:p14="http://schemas.microsoft.com/office/powerpoint/2010/main" val="420073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193468" y="4335796"/>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29" y="891167"/>
            <a:ext cx="9556338" cy="323040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920069" y="479449"/>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
        <p:nvSpPr>
          <p:cNvPr id="3" name="TextBox 2">
            <a:extLst>
              <a:ext uri="{FF2B5EF4-FFF2-40B4-BE49-F238E27FC236}">
                <a16:creationId xmlns:a16="http://schemas.microsoft.com/office/drawing/2014/main" id="{5FF6065A-84D7-4A0D-F822-9FABBE51E8E8}"/>
              </a:ext>
            </a:extLst>
          </p:cNvPr>
          <p:cNvSpPr txBox="1"/>
          <p:nvPr/>
        </p:nvSpPr>
        <p:spPr>
          <a:xfrm>
            <a:off x="-286247" y="942999"/>
            <a:ext cx="3563796" cy="369332"/>
          </a:xfrm>
          <a:prstGeom prst="rect">
            <a:avLst/>
          </a:prstGeom>
          <a:noFill/>
        </p:spPr>
        <p:txBody>
          <a:bodyPr wrap="none" rtlCol="0">
            <a:spAutoFit/>
          </a:bodyPr>
          <a:lstStyle/>
          <a:p>
            <a:r>
              <a:rPr lang="en-US" dirty="0"/>
              <a:t>int x[400000] = {1,2,3,…400000};</a:t>
            </a:r>
          </a:p>
        </p:txBody>
      </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5434F-8D2F-2678-FFF3-8C555EA0FB84}"/>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A743171C-255F-3CF9-5675-FF5CFD76C5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2958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2571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334585" y="2290662"/>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74252" y="345184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56562" y="494428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89971" y="4563015"/>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771735" y="3082516"/>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09083" y="1921330"/>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677136" y="2276559"/>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77136" y="351408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77136" y="5041334"/>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53607</TotalTime>
  <Words>12117</Words>
  <Application>Microsoft Macintosh PowerPoint</Application>
  <PresentationFormat>Widescreen</PresentationFormat>
  <Paragraphs>3235</Paragraphs>
  <Slides>102</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102</vt:i4>
      </vt:variant>
    </vt:vector>
  </HeadingPairs>
  <TitlesOfParts>
    <vt:vector size="116"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PowerPoint Presentation</vt:lpstr>
      <vt:lpstr>Masking Summary - 1</vt:lpstr>
      <vt:lpstr>Masking Summary - 2 </vt:lpstr>
      <vt:lpstr>Assembly Source File to Executable to Linux Memory</vt:lpstr>
      <vt:lpstr>Assembly Source File Template</vt:lpstr>
      <vt:lpstr>Assembler Directives: .equ and .equiv</vt:lpstr>
      <vt:lpstr>Function Template</vt:lpstr>
      <vt:lpstr>Preview: Return Value and Passing Parameters to Functions (Four parameters or less)</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PowerPoint Presentation</vt:lpstr>
      <vt:lpstr>ARM Assembly Source File: Header and Footer</vt:lpstr>
      <vt:lpstr>Function Header and Footer Assembler Directives</vt:lpstr>
      <vt:lpstr>Example: Assembler Directive and Instructions</vt:lpstr>
      <vt:lpstr>Preview: Return Value and Passing Parameters to Functions (Four parameters or less)</vt:lpstr>
      <vt:lpstr>Assembler Directives: Label Scope Control (Normal Labels only)</vt:lpstr>
      <vt:lpstr>Variable Alignment In Memory and Performance</vt:lpstr>
      <vt:lpstr>LDR/STR – Base Register + Immediate Offset Addressing</vt:lpstr>
      <vt:lpstr>Load a Byte, Half-word, Word</vt:lpstr>
      <vt:lpstr>Signed Load a Byte, Half-word, Word</vt:lpstr>
      <vt:lpstr>Signed Load a Byte, Half-word, Word</vt:lpstr>
      <vt:lpstr>Store a Byte, Half-word, Word</vt:lpstr>
      <vt:lpstr>ldr/str practice - 1</vt:lpstr>
      <vt:lpstr>ldr/str practice - 2</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2610</cp:revision>
  <cp:lastPrinted>2024-05-15T06:03:17Z</cp:lastPrinted>
  <dcterms:created xsi:type="dcterms:W3CDTF">2018-10-05T16:35:28Z</dcterms:created>
  <dcterms:modified xsi:type="dcterms:W3CDTF">2024-05-19T00:53:43Z</dcterms:modified>
  <cp:category/>
</cp:coreProperties>
</file>